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Default Extension="bin" ContentType="application/vnd.ms-office.legacyDiagramText"/>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embeddings/oleObject1.bin" ContentType="application/vnd.openxmlformats-officedocument.oleObject"/>
  <Override PartName="/ppt/legacyDocTextInfo.bin" ContentType="application/vnd.ms-office.legacyDocTextInfo"/>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5" r:id="rId6"/>
    <p:sldId id="266" r:id="rId7"/>
    <p:sldId id="274" r:id="rId8"/>
    <p:sldId id="276" r:id="rId9"/>
    <p:sldId id="287" r:id="rId10"/>
    <p:sldId id="289" r:id="rId11"/>
    <p:sldId id="290" r:id="rId12"/>
    <p:sldId id="291" r:id="rId13"/>
    <p:sldId id="292" r:id="rId14"/>
    <p:sldId id="301" r:id="rId15"/>
    <p:sldId id="304" r:id="rId16"/>
    <p:sldId id="305" r:id="rId17"/>
    <p:sldId id="306" r:id="rId18"/>
    <p:sldId id="307" r:id="rId19"/>
    <p:sldId id="308" r:id="rId20"/>
    <p:sldId id="309" r:id="rId21"/>
    <p:sldId id="312" r:id="rId22"/>
    <p:sldId id="315" r:id="rId23"/>
    <p:sldId id="316" r:id="rId24"/>
    <p:sldId id="317" r:id="rId25"/>
    <p:sldId id="318" r:id="rId26"/>
    <p:sldId id="319" r:id="rId27"/>
    <p:sldId id="321" r:id="rId28"/>
    <p:sldId id="326" r:id="rId29"/>
    <p:sldId id="327" r:id="rId30"/>
    <p:sldId id="328" r:id="rId31"/>
    <p:sldId id="329" r:id="rId32"/>
    <p:sldId id="330" r:id="rId33"/>
    <p:sldId id="337" r:id="rId34"/>
    <p:sldId id="342" r:id="rId35"/>
    <p:sldId id="343" r:id="rId36"/>
    <p:sldId id="344" r:id="rId37"/>
    <p:sldId id="345" r:id="rId38"/>
    <p:sldId id="346" r:id="rId39"/>
    <p:sldId id="347" r:id="rId40"/>
    <p:sldId id="352" r:id="rId41"/>
    <p:sldId id="355" r:id="rId42"/>
    <p:sldId id="360" r:id="rId43"/>
    <p:sldId id="361" r:id="rId44"/>
    <p:sldId id="362" r:id="rId45"/>
    <p:sldId id="363" r:id="rId46"/>
    <p:sldId id="368" r:id="rId47"/>
    <p:sldId id="373" r:id="rId48"/>
    <p:sldId id="374" r:id="rId49"/>
    <p:sldId id="375" r:id="rId50"/>
    <p:sldId id="376" r:id="rId51"/>
    <p:sldId id="377" r:id="rId52"/>
    <p:sldId id="381" r:id="rId53"/>
    <p:sldId id="382" r:id="rId54"/>
    <p:sldId id="383" r:id="rId55"/>
    <p:sldId id="384" r:id="rId56"/>
    <p:sldId id="385" r:id="rId57"/>
    <p:sldId id="386" r:id="rId58"/>
    <p:sldId id="387" r:id="rId59"/>
    <p:sldId id="388" r:id="rId60"/>
    <p:sldId id="393" r:id="rId61"/>
    <p:sldId id="394" r:id="rId62"/>
    <p:sldId id="401" r:id="rId63"/>
    <p:sldId id="410" r:id="rId64"/>
    <p:sldId id="417" r:id="rId65"/>
    <p:sldId id="418" r:id="rId66"/>
    <p:sldId id="419" r:id="rId67"/>
    <p:sldId id="420" r:id="rId68"/>
    <p:sldId id="421" r:id="rId69"/>
    <p:sldId id="422" r:id="rId70"/>
    <p:sldId id="424" r:id="rId71"/>
    <p:sldId id="429" r:id="rId72"/>
    <p:sldId id="430" r:id="rId73"/>
    <p:sldId id="431" r:id="rId74"/>
    <p:sldId id="432" r:id="rId75"/>
    <p:sldId id="434" r:id="rId7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4" d="100"/>
          <a:sy n="104" d="100"/>
        </p:scale>
        <p:origin x="-17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viewProps" Target="viewProps.xml"/><Relationship Id="rId81" Type="http://schemas.microsoft.com/office/2006/relationships/legacyDocTextInfo" Target="legacyDocTextInfo.bin"/><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drawings/_rels/vmlDrawing2.vml.rels><?xml version="1.0" encoding="UTF-8" standalone="yes"?>
<Relationships xmlns="http://schemas.openxmlformats.org/package/2006/relationships"><Relationship Id="rId3" Type="http://schemas.microsoft.com/office/2006/relationships/legacyDiagramText" Target="legacyDiagramText3.bin"/><Relationship Id="rId2" Type="http://schemas.microsoft.com/office/2006/relationships/legacyDiagramText" Target="legacyDiagramText2.bin"/><Relationship Id="rId1" Type="http://schemas.microsoft.com/office/2006/relationships/legacyDiagramText" Target="legacyDiagramText1.bin"/></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65A302F-26B0-4A62-ADDF-84664C52F17A}" type="datetimeFigureOut">
              <a:rPr lang="en-US" smtClean="0"/>
              <a:t>2/14/2012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981D4D-4AC8-4EBE-9A41-DC6F2F7F3B4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5A302F-26B0-4A62-ADDF-84664C52F17A}" type="datetimeFigureOut">
              <a:rPr lang="en-US" smtClean="0"/>
              <a:t>2/14/2012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981D4D-4AC8-4EBE-9A41-DC6F2F7F3B4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5A302F-26B0-4A62-ADDF-84664C52F17A}" type="datetimeFigureOut">
              <a:rPr lang="en-US" smtClean="0"/>
              <a:t>2/14/2012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981D4D-4AC8-4EBE-9A41-DC6F2F7F3B47}"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457200" y="1600200"/>
            <a:ext cx="8229600" cy="4525963"/>
          </a:xfrm>
        </p:spPr>
        <p:txBody>
          <a:bodyPr/>
          <a:lstStyle/>
          <a:p>
            <a:endParaRPr lang="en-US"/>
          </a:p>
        </p:txBody>
      </p:sp>
      <p:sp>
        <p:nvSpPr>
          <p:cNvPr id="4" name="Date Placeholder 3"/>
          <p:cNvSpPr>
            <a:spLocks noGrp="1"/>
          </p:cNvSpPr>
          <p:nvPr>
            <p:ph type="dt" sz="half" idx="10"/>
          </p:nvPr>
        </p:nvSpPr>
        <p:spPr>
          <a:xfrm>
            <a:off x="457200" y="6356350"/>
            <a:ext cx="2133600" cy="365125"/>
          </a:xfrm>
        </p:spPr>
        <p:txBody>
          <a:bodyPr/>
          <a:lstStyle>
            <a:lvl1pPr>
              <a:defRPr smtClean="0"/>
            </a:lvl1pPr>
          </a:lstStyle>
          <a:p>
            <a:pPr>
              <a:defRPr/>
            </a:pPr>
            <a:fld id="{571F616D-C355-47D7-AFAB-1784AA06CBEC}" type="datetimeFigureOut">
              <a:rPr lang="en-US"/>
              <a:pPr>
                <a:defRPr/>
              </a:pPr>
              <a:t>2/14/2012</a:t>
            </a:fld>
            <a:endParaRPr lang="en-US"/>
          </a:p>
        </p:txBody>
      </p:sp>
      <p:sp>
        <p:nvSpPr>
          <p:cNvPr id="5" name="Footer Placeholder 4"/>
          <p:cNvSpPr>
            <a:spLocks noGrp="1"/>
          </p:cNvSpPr>
          <p:nvPr>
            <p:ph type="ftr" sz="quarter" idx="11"/>
          </p:nvPr>
        </p:nvSpPr>
        <p:spPr>
          <a:xfrm>
            <a:off x="3124200" y="6356350"/>
            <a:ext cx="2895600" cy="365125"/>
          </a:xfr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p:spPr>
        <p:txBody>
          <a:bodyPr/>
          <a:lstStyle>
            <a:lvl1pPr>
              <a:defRPr smtClean="0"/>
            </a:lvl1pPr>
          </a:lstStyle>
          <a:p>
            <a:pPr>
              <a:defRPr/>
            </a:pPr>
            <a:fld id="{5D879B10-F65A-40F6-BC3B-114CC973588D}"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1_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3C97C3B4-0C65-4DCB-916D-B315A82578D1}" type="datetimeFigureOut">
              <a:rPr lang="en-US"/>
              <a:pPr>
                <a:defRPr/>
              </a:pPr>
              <a:t>2/14/2012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2419A30-BF4F-41F8-A72F-6C18847B66F6}"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cSld name="1_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Date Placeholder 3"/>
          <p:cNvSpPr>
            <a:spLocks noGrp="1"/>
          </p:cNvSpPr>
          <p:nvPr>
            <p:ph type="dt" sz="half" idx="10"/>
          </p:nvPr>
        </p:nvSpPr>
        <p:spPr/>
        <p:txBody>
          <a:bodyPr/>
          <a:lstStyle>
            <a:lvl1pPr>
              <a:defRPr/>
            </a:lvl1pPr>
          </a:lstStyle>
          <a:p>
            <a:pPr>
              <a:defRPr/>
            </a:pPr>
            <a:fld id="{30CC16A1-521D-478A-98F5-B5B590F3BEEA}" type="datetimeFigureOut">
              <a:rPr lang="en-US"/>
              <a:pPr>
                <a:defRPr/>
              </a:pPr>
              <a:t>2/14/2012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8133FD2-45DF-4DAE-8E14-7BC9FC97AD8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5A302F-26B0-4A62-ADDF-84664C52F17A}" type="datetimeFigureOut">
              <a:rPr lang="en-US" smtClean="0"/>
              <a:t>2/14/2012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981D4D-4AC8-4EBE-9A41-DC6F2F7F3B4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65A302F-26B0-4A62-ADDF-84664C52F17A}" type="datetimeFigureOut">
              <a:rPr lang="en-US" smtClean="0"/>
              <a:t>2/14/2012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981D4D-4AC8-4EBE-9A41-DC6F2F7F3B4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65A302F-26B0-4A62-ADDF-84664C52F17A}" type="datetimeFigureOut">
              <a:rPr lang="en-US" smtClean="0"/>
              <a:t>2/14/2012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981D4D-4AC8-4EBE-9A41-DC6F2F7F3B4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65A302F-26B0-4A62-ADDF-84664C52F17A}" type="datetimeFigureOut">
              <a:rPr lang="en-US" smtClean="0"/>
              <a:t>2/14/2012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C981D4D-4AC8-4EBE-9A41-DC6F2F7F3B4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65A302F-26B0-4A62-ADDF-84664C52F17A}" type="datetimeFigureOut">
              <a:rPr lang="en-US" smtClean="0"/>
              <a:t>2/14/2012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C981D4D-4AC8-4EBE-9A41-DC6F2F7F3B4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5A302F-26B0-4A62-ADDF-84664C52F17A}" type="datetimeFigureOut">
              <a:rPr lang="en-US" smtClean="0"/>
              <a:t>2/14/2012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C981D4D-4AC8-4EBE-9A41-DC6F2F7F3B4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5A302F-26B0-4A62-ADDF-84664C52F17A}" type="datetimeFigureOut">
              <a:rPr lang="en-US" smtClean="0"/>
              <a:t>2/14/2012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981D4D-4AC8-4EBE-9A41-DC6F2F7F3B4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5A302F-26B0-4A62-ADDF-84664C52F17A}" type="datetimeFigureOut">
              <a:rPr lang="en-US" smtClean="0"/>
              <a:t>2/14/2012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981D4D-4AC8-4EBE-9A41-DC6F2F7F3B4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5A302F-26B0-4A62-ADDF-84664C52F17A}" type="datetimeFigureOut">
              <a:rPr lang="en-US" smtClean="0"/>
              <a:t>2/14/2012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981D4D-4AC8-4EBE-9A41-DC6F2F7F3B4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 id="2147483662" r:id="rId13"/>
    <p:sldLayoutId id="2147483663" r:id="rId1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vmlDrawing" Target="../drawings/vmlDrawing2.v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hyperlink" Target="http://nova.umuc.edu/~black/ec1.html"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http://www.bized.ac.uk/learn/economics/markets/mechanism/interactive/part2.ht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http://www.youtube.com/watch?v=TeAYuLB8VTg" TargetMode="External"/><Relationship Id="rId2" Type="http://schemas.openxmlformats.org/officeDocument/2006/relationships/hyperlink" Target="http://www.bized.ac.uk/learn/economics/markets/mechanism/interactive/part2.htm"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hyperlink" Target="http://www.youtube.com/watch?v=BMJbx--kWdA" TargetMode="Externa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p:txBody>
          <a:bodyPr/>
          <a:lstStyle/>
          <a:p>
            <a:pPr eaLnBrk="1" hangingPunct="1"/>
            <a:r>
              <a:rPr lang="en-US" u="sng" smtClean="0"/>
              <a:t>Microeconomics</a:t>
            </a:r>
          </a:p>
        </p:txBody>
      </p:sp>
      <p:sp>
        <p:nvSpPr>
          <p:cNvPr id="111619" name="Rectangle 3"/>
          <p:cNvSpPr>
            <a:spLocks noGrp="1" noChangeArrowheads="1"/>
          </p:cNvSpPr>
          <p:nvPr>
            <p:ph type="subTitle" idx="1"/>
          </p:nvPr>
        </p:nvSpPr>
        <p:spPr/>
        <p:txBody>
          <a:bodyPr rtlCol="0">
            <a:normAutofit/>
          </a:bodyPr>
          <a:lstStyle/>
          <a:p>
            <a:pPr eaLnBrk="1" fontAlgn="auto" hangingPunct="1">
              <a:spcAft>
                <a:spcPts val="0"/>
              </a:spcAft>
              <a:buFont typeface="Arial" pitchFamily="34" charset="0"/>
              <a:buNone/>
              <a:defRPr/>
            </a:pPr>
            <a:r>
              <a:rPr lang="en-US" u="sng" smtClean="0"/>
              <a:t>Studying the invisible hand and small decisions in the economy.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en-US" u="sng" smtClean="0"/>
              <a:t>What is the function of Money</a:t>
            </a:r>
          </a:p>
        </p:txBody>
      </p:sp>
      <p:sp>
        <p:nvSpPr>
          <p:cNvPr id="36867" name="Rectangle 3"/>
          <p:cNvSpPr>
            <a:spLocks noGrp="1" noChangeArrowheads="1"/>
          </p:cNvSpPr>
          <p:nvPr>
            <p:ph type="body" idx="1"/>
          </p:nvPr>
        </p:nvSpPr>
        <p:spPr/>
        <p:txBody>
          <a:bodyPr/>
          <a:lstStyle/>
          <a:p>
            <a:pPr eaLnBrk="1" hangingPunct="1"/>
            <a:r>
              <a:rPr lang="en-US" u="sng" smtClean="0"/>
              <a:t>Medium of Exchange- </a:t>
            </a:r>
            <a:r>
              <a:rPr lang="en-US" smtClean="0"/>
              <a:t>something accepted as payment</a:t>
            </a:r>
          </a:p>
          <a:p>
            <a:pPr eaLnBrk="1" hangingPunct="1"/>
            <a:r>
              <a:rPr lang="en-US" u="sng" smtClean="0"/>
              <a:t>Standard of Value- </a:t>
            </a:r>
            <a:r>
              <a:rPr lang="en-US" smtClean="0"/>
              <a:t>gives a standard of value of things</a:t>
            </a:r>
          </a:p>
          <a:p>
            <a:pPr eaLnBrk="1" hangingPunct="1"/>
            <a:r>
              <a:rPr lang="en-US" u="sng" smtClean="0"/>
              <a:t>Store of Value- </a:t>
            </a:r>
            <a:r>
              <a:rPr lang="en-US" smtClean="0"/>
              <a:t>it stores value because 1)it is nonperishable and 2)it keeps its value over time</a:t>
            </a:r>
          </a:p>
          <a:p>
            <a:pPr eaLnBrk="1" hangingPunct="1">
              <a:buFontTx/>
              <a:buNone/>
            </a:pPr>
            <a:endParaRPr lang="en-US"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u="sng" smtClean="0"/>
              <a:t>Characteristics of Money</a:t>
            </a:r>
          </a:p>
        </p:txBody>
      </p:sp>
      <p:sp>
        <p:nvSpPr>
          <p:cNvPr id="37891" name="Rectangle 3"/>
          <p:cNvSpPr>
            <a:spLocks noGrp="1" noChangeArrowheads="1"/>
          </p:cNvSpPr>
          <p:nvPr>
            <p:ph type="body" idx="1"/>
          </p:nvPr>
        </p:nvSpPr>
        <p:spPr/>
        <p:txBody>
          <a:bodyPr/>
          <a:lstStyle/>
          <a:p>
            <a:pPr eaLnBrk="1" hangingPunct="1"/>
            <a:r>
              <a:rPr lang="en-US" u="sng" smtClean="0"/>
              <a:t>Durable-used multiple times</a:t>
            </a:r>
          </a:p>
          <a:p>
            <a:pPr eaLnBrk="1" hangingPunct="1"/>
            <a:r>
              <a:rPr lang="en-US" u="sng" smtClean="0"/>
              <a:t>Portable-easily carried</a:t>
            </a:r>
          </a:p>
          <a:p>
            <a:pPr eaLnBrk="1" hangingPunct="1"/>
            <a:r>
              <a:rPr lang="en-US" u="sng" smtClean="0"/>
              <a:t>Divisibility-can be divided</a:t>
            </a:r>
          </a:p>
          <a:p>
            <a:pPr eaLnBrk="1" hangingPunct="1"/>
            <a:r>
              <a:rPr lang="en-US" u="sng" smtClean="0"/>
              <a:t>Stability in value-keeps value fairly well</a:t>
            </a:r>
          </a:p>
          <a:p>
            <a:pPr eaLnBrk="1" hangingPunct="1"/>
            <a:r>
              <a:rPr lang="en-US" u="sng" smtClean="0"/>
              <a:t>Acceptability-people accept it</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en-US" smtClean="0"/>
              <a:t>Review Time</a:t>
            </a:r>
          </a:p>
        </p:txBody>
      </p:sp>
      <p:sp>
        <p:nvSpPr>
          <p:cNvPr id="38915" name="Rectangle 3"/>
          <p:cNvSpPr>
            <a:spLocks noGrp="1" noChangeArrowheads="1"/>
          </p:cNvSpPr>
          <p:nvPr>
            <p:ph type="body" idx="1"/>
          </p:nvPr>
        </p:nvSpPr>
        <p:spPr/>
        <p:txBody>
          <a:bodyPr/>
          <a:lstStyle/>
          <a:p>
            <a:pPr eaLnBrk="1" hangingPunct="1"/>
            <a:r>
              <a:rPr lang="en-US" smtClean="0"/>
              <a:t>Why aren’t the following considered money?</a:t>
            </a:r>
          </a:p>
          <a:p>
            <a:pPr lvl="1" eaLnBrk="1" hangingPunct="1"/>
            <a:r>
              <a:rPr lang="en-US" smtClean="0"/>
              <a:t>Cows</a:t>
            </a:r>
          </a:p>
          <a:p>
            <a:pPr lvl="1" eaLnBrk="1" hangingPunct="1"/>
            <a:r>
              <a:rPr lang="en-US" smtClean="0"/>
              <a:t>Rocks</a:t>
            </a:r>
          </a:p>
          <a:p>
            <a:pPr lvl="1" eaLnBrk="1" hangingPunct="1"/>
            <a:r>
              <a:rPr lang="en-US" smtClean="0"/>
              <a:t>Services</a:t>
            </a:r>
          </a:p>
          <a:p>
            <a:pPr lvl="1" eaLnBrk="1" hangingPunct="1"/>
            <a:r>
              <a:rPr lang="en-US" smtClean="0"/>
              <a:t>Wheat</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en-US" u="sng" smtClean="0"/>
              <a:t>Sources of Money’s Value</a:t>
            </a:r>
          </a:p>
        </p:txBody>
      </p:sp>
      <p:sp>
        <p:nvSpPr>
          <p:cNvPr id="39939" name="Rectangle 3"/>
          <p:cNvSpPr>
            <a:spLocks noGrp="1" noChangeArrowheads="1"/>
          </p:cNvSpPr>
          <p:nvPr>
            <p:ph type="body" idx="1"/>
          </p:nvPr>
        </p:nvSpPr>
        <p:spPr/>
        <p:txBody>
          <a:bodyPr/>
          <a:lstStyle/>
          <a:p>
            <a:pPr eaLnBrk="1" hangingPunct="1"/>
            <a:r>
              <a:rPr lang="en-US" u="sng" smtClean="0"/>
              <a:t>Commodity Money- </a:t>
            </a:r>
            <a:r>
              <a:rPr lang="en-US" smtClean="0"/>
              <a:t>something that has its own value-example gold, silver</a:t>
            </a:r>
          </a:p>
          <a:p>
            <a:pPr eaLnBrk="1" hangingPunct="1"/>
            <a:r>
              <a:rPr lang="en-US" u="sng" smtClean="0"/>
              <a:t>Representative Money- </a:t>
            </a:r>
            <a:r>
              <a:rPr lang="en-US" smtClean="0"/>
              <a:t>something that can be exchange for something of value</a:t>
            </a:r>
          </a:p>
          <a:p>
            <a:pPr eaLnBrk="1" hangingPunct="1"/>
            <a:r>
              <a:rPr lang="en-US" u="sng" smtClean="0"/>
              <a:t>Fiat Money- something of value because a government says so- example U.S. coins and paper money</a:t>
            </a:r>
          </a:p>
          <a:p>
            <a:pPr eaLnBrk="1" hangingPunct="1">
              <a:buFontTx/>
              <a:buNone/>
            </a:pPr>
            <a:endParaRPr lang="en-US"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p:txBody>
          <a:bodyPr/>
          <a:lstStyle/>
          <a:p>
            <a:pPr eaLnBrk="1" hangingPunct="1"/>
            <a:r>
              <a:rPr lang="en-US" smtClean="0"/>
              <a:t>Vocabulary</a:t>
            </a:r>
          </a:p>
        </p:txBody>
      </p:sp>
      <p:sp>
        <p:nvSpPr>
          <p:cNvPr id="50179" name="Content Placeholder 2"/>
          <p:cNvSpPr>
            <a:spLocks noGrp="1"/>
          </p:cNvSpPr>
          <p:nvPr>
            <p:ph idx="1"/>
          </p:nvPr>
        </p:nvSpPr>
        <p:spPr/>
        <p:txBody>
          <a:bodyPr/>
          <a:lstStyle/>
          <a:p>
            <a:pPr eaLnBrk="1" hangingPunct="1"/>
            <a:r>
              <a:rPr lang="en-US" smtClean="0"/>
              <a:t>Corporation- business with ownership separate from management</a:t>
            </a:r>
          </a:p>
          <a:p>
            <a:pPr eaLnBrk="1" hangingPunct="1"/>
            <a:r>
              <a:rPr lang="en-US" smtClean="0"/>
              <a:t>Sole Proprietorship- business owned by one individual</a:t>
            </a:r>
          </a:p>
          <a:p>
            <a:pPr eaLnBrk="1" hangingPunct="1"/>
            <a:r>
              <a:rPr lang="en-US" smtClean="0"/>
              <a:t>Partnership- business owned by 2 or more individuals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eaLnBrk="1" hangingPunct="1"/>
            <a:r>
              <a:rPr lang="en-US" smtClean="0"/>
              <a:t>Firms</a:t>
            </a:r>
          </a:p>
        </p:txBody>
      </p:sp>
      <p:sp>
        <p:nvSpPr>
          <p:cNvPr id="52227" name="Rectangle 3"/>
          <p:cNvSpPr>
            <a:spLocks noGrp="1" noChangeArrowheads="1"/>
          </p:cNvSpPr>
          <p:nvPr>
            <p:ph type="body" idx="1"/>
          </p:nvPr>
        </p:nvSpPr>
        <p:spPr/>
        <p:txBody>
          <a:bodyPr/>
          <a:lstStyle/>
          <a:p>
            <a:pPr eaLnBrk="1" hangingPunct="1"/>
            <a:r>
              <a:rPr lang="en-US" u="sng" smtClean="0"/>
              <a:t>Types of firms</a:t>
            </a:r>
          </a:p>
          <a:p>
            <a:pPr lvl="1" eaLnBrk="1" hangingPunct="1"/>
            <a:r>
              <a:rPr lang="en-US" smtClean="0"/>
              <a:t>sole proprietorship</a:t>
            </a:r>
          </a:p>
          <a:p>
            <a:pPr lvl="1" eaLnBrk="1" hangingPunct="1"/>
            <a:r>
              <a:rPr lang="en-US" smtClean="0"/>
              <a:t>partnership</a:t>
            </a:r>
          </a:p>
          <a:p>
            <a:pPr lvl="1" eaLnBrk="1" hangingPunct="1"/>
            <a:r>
              <a:rPr lang="en-US" smtClean="0"/>
              <a:t>corporation</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457200" y="0"/>
            <a:ext cx="8229600" cy="914400"/>
          </a:xfrm>
        </p:spPr>
        <p:txBody>
          <a:bodyPr/>
          <a:lstStyle/>
          <a:p>
            <a:pPr eaLnBrk="1" hangingPunct="1"/>
            <a:r>
              <a:rPr lang="en-US" u="sng" smtClean="0"/>
              <a:t>Sole proprietorship</a:t>
            </a:r>
          </a:p>
        </p:txBody>
      </p:sp>
      <p:sp>
        <p:nvSpPr>
          <p:cNvPr id="53251" name="Rectangle 3"/>
          <p:cNvSpPr>
            <a:spLocks noGrp="1" noChangeArrowheads="1"/>
          </p:cNvSpPr>
          <p:nvPr>
            <p:ph type="body" idx="1"/>
          </p:nvPr>
        </p:nvSpPr>
        <p:spPr>
          <a:xfrm>
            <a:off x="457200" y="914400"/>
            <a:ext cx="8229600" cy="5486400"/>
          </a:xfrm>
        </p:spPr>
        <p:txBody>
          <a:bodyPr/>
          <a:lstStyle/>
          <a:p>
            <a:pPr eaLnBrk="1" hangingPunct="1">
              <a:lnSpc>
                <a:spcPct val="80000"/>
              </a:lnSpc>
            </a:pPr>
            <a:r>
              <a:rPr lang="en-US" sz="2800" u="sng" smtClean="0"/>
              <a:t>Single owner</a:t>
            </a:r>
          </a:p>
          <a:p>
            <a:pPr eaLnBrk="1" hangingPunct="1">
              <a:lnSpc>
                <a:spcPct val="80000"/>
              </a:lnSpc>
            </a:pPr>
            <a:r>
              <a:rPr lang="en-US" sz="2800" u="sng" smtClean="0"/>
              <a:t>Advantages:</a:t>
            </a:r>
          </a:p>
          <a:p>
            <a:pPr lvl="1" eaLnBrk="1" hangingPunct="1">
              <a:lnSpc>
                <a:spcPct val="80000"/>
              </a:lnSpc>
            </a:pPr>
            <a:r>
              <a:rPr lang="en-US" sz="2400" u="sng" smtClean="0"/>
              <a:t>autonomy</a:t>
            </a:r>
          </a:p>
          <a:p>
            <a:pPr lvl="1" eaLnBrk="1" hangingPunct="1">
              <a:lnSpc>
                <a:spcPct val="80000"/>
              </a:lnSpc>
            </a:pPr>
            <a:r>
              <a:rPr lang="en-US" sz="2400" u="sng" smtClean="0"/>
              <a:t>single taxation</a:t>
            </a:r>
          </a:p>
          <a:p>
            <a:pPr lvl="1" eaLnBrk="1" hangingPunct="1">
              <a:lnSpc>
                <a:spcPct val="80000"/>
              </a:lnSpc>
            </a:pPr>
            <a:r>
              <a:rPr lang="en-US" sz="2400" u="sng" smtClean="0"/>
              <a:t>Easy to start</a:t>
            </a:r>
          </a:p>
          <a:p>
            <a:pPr eaLnBrk="1" hangingPunct="1">
              <a:lnSpc>
                <a:spcPct val="80000"/>
              </a:lnSpc>
            </a:pPr>
            <a:r>
              <a:rPr lang="en-US" sz="2800" u="sng" smtClean="0"/>
              <a:t>Disadvantages</a:t>
            </a:r>
          </a:p>
          <a:p>
            <a:pPr lvl="1" eaLnBrk="1" hangingPunct="1">
              <a:lnSpc>
                <a:spcPct val="80000"/>
              </a:lnSpc>
            </a:pPr>
            <a:r>
              <a:rPr lang="en-US" sz="2400" u="sng" smtClean="0"/>
              <a:t>difficult to acquire funds</a:t>
            </a:r>
          </a:p>
          <a:p>
            <a:pPr lvl="1" eaLnBrk="1" hangingPunct="1">
              <a:lnSpc>
                <a:spcPct val="80000"/>
              </a:lnSpc>
            </a:pPr>
            <a:r>
              <a:rPr lang="en-US" sz="2400" u="sng" smtClean="0"/>
              <a:t>unlimited liability</a:t>
            </a:r>
          </a:p>
          <a:p>
            <a:pPr lvl="1" eaLnBrk="1" hangingPunct="1">
              <a:lnSpc>
                <a:spcPct val="80000"/>
              </a:lnSpc>
            </a:pPr>
            <a:r>
              <a:rPr lang="en-US" sz="2400" u="sng" smtClean="0"/>
              <a:t>Less specialization</a:t>
            </a:r>
          </a:p>
          <a:p>
            <a:pPr lvl="1" eaLnBrk="1" hangingPunct="1">
              <a:lnSpc>
                <a:spcPct val="80000"/>
              </a:lnSpc>
            </a:pPr>
            <a:r>
              <a:rPr lang="en-US" sz="2400" u="sng" smtClean="0"/>
              <a:t>Less longevity</a:t>
            </a:r>
          </a:p>
          <a:p>
            <a:pPr eaLnBrk="1" hangingPunct="1">
              <a:lnSpc>
                <a:spcPct val="80000"/>
              </a:lnSpc>
            </a:pPr>
            <a:r>
              <a:rPr lang="en-US" sz="2800" u="sng" smtClean="0"/>
              <a:t>Most common form of business</a:t>
            </a:r>
            <a:r>
              <a:rPr lang="en-US" sz="2800" smtClean="0"/>
              <a:t> organization (by number of firms)</a:t>
            </a:r>
          </a:p>
          <a:p>
            <a:pPr eaLnBrk="1" hangingPunct="1">
              <a:lnSpc>
                <a:spcPct val="80000"/>
              </a:lnSpc>
            </a:pPr>
            <a:r>
              <a:rPr lang="en-US" sz="2800" smtClean="0"/>
              <a:t>Accounts for a small share of total output.</a:t>
            </a:r>
          </a:p>
          <a:p>
            <a:pPr lvl="1" eaLnBrk="1" hangingPunct="1">
              <a:lnSpc>
                <a:spcPct val="80000"/>
              </a:lnSpc>
            </a:pPr>
            <a:endParaRPr lang="en-US" sz="2400" smtClean="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eaLnBrk="1" hangingPunct="1"/>
            <a:r>
              <a:rPr lang="en-US" u="sng" smtClean="0"/>
              <a:t>Partnership</a:t>
            </a:r>
          </a:p>
        </p:txBody>
      </p:sp>
      <p:sp>
        <p:nvSpPr>
          <p:cNvPr id="113667" name="Rectangle 3"/>
          <p:cNvSpPr>
            <a:spLocks noGrp="1" noChangeArrowheads="1"/>
          </p:cNvSpPr>
          <p:nvPr>
            <p:ph type="body" idx="1"/>
          </p:nvPr>
        </p:nvSpPr>
        <p:spPr/>
        <p:txBody>
          <a:bodyPr rtlCol="0">
            <a:normAutofit lnSpcReduction="10000"/>
          </a:bodyPr>
          <a:lstStyle/>
          <a:p>
            <a:pPr eaLnBrk="1" fontAlgn="auto" hangingPunct="1">
              <a:spcAft>
                <a:spcPts val="0"/>
              </a:spcAft>
              <a:buFont typeface="Arial" pitchFamily="34" charset="0"/>
              <a:buChar char="•"/>
              <a:defRPr/>
            </a:pPr>
            <a:r>
              <a:rPr lang="en-US" sz="2800" u="sng" smtClean="0"/>
              <a:t>Two or more individuals share ownership</a:t>
            </a:r>
          </a:p>
          <a:p>
            <a:pPr eaLnBrk="1" fontAlgn="auto" hangingPunct="1">
              <a:spcAft>
                <a:spcPts val="0"/>
              </a:spcAft>
              <a:buFont typeface="Arial" pitchFamily="34" charset="0"/>
              <a:buChar char="•"/>
              <a:defRPr/>
            </a:pPr>
            <a:r>
              <a:rPr lang="en-US" sz="2800" u="sng" smtClean="0"/>
              <a:t>Advantages:</a:t>
            </a:r>
          </a:p>
          <a:p>
            <a:pPr lvl="1" eaLnBrk="1" fontAlgn="auto" hangingPunct="1">
              <a:spcAft>
                <a:spcPts val="0"/>
              </a:spcAft>
              <a:buFont typeface="Arial" pitchFamily="34" charset="0"/>
              <a:buChar char="–"/>
              <a:defRPr/>
            </a:pPr>
            <a:r>
              <a:rPr lang="en-US" sz="2400" u="sng" smtClean="0"/>
              <a:t>Pooled wealth and resources</a:t>
            </a:r>
          </a:p>
          <a:p>
            <a:pPr lvl="1" eaLnBrk="1" fontAlgn="auto" hangingPunct="1">
              <a:spcAft>
                <a:spcPts val="0"/>
              </a:spcAft>
              <a:buFont typeface="Arial" pitchFamily="34" charset="0"/>
              <a:buChar char="–"/>
              <a:defRPr/>
            </a:pPr>
            <a:r>
              <a:rPr lang="en-US" sz="2400" u="sng" smtClean="0"/>
              <a:t>Single taxation</a:t>
            </a:r>
          </a:p>
          <a:p>
            <a:pPr lvl="1" eaLnBrk="1" fontAlgn="auto" hangingPunct="1">
              <a:spcAft>
                <a:spcPts val="0"/>
              </a:spcAft>
              <a:buFont typeface="Arial" pitchFamily="34" charset="0"/>
              <a:buChar char="–"/>
              <a:defRPr/>
            </a:pPr>
            <a:r>
              <a:rPr lang="en-US" sz="2400" u="sng" smtClean="0"/>
              <a:t>Easier to raise money</a:t>
            </a:r>
          </a:p>
          <a:p>
            <a:pPr eaLnBrk="1" fontAlgn="auto" hangingPunct="1">
              <a:spcAft>
                <a:spcPts val="0"/>
              </a:spcAft>
              <a:buFont typeface="Arial" pitchFamily="34" charset="0"/>
              <a:buChar char="•"/>
              <a:defRPr/>
            </a:pPr>
            <a:r>
              <a:rPr lang="en-US" sz="2800" u="sng" smtClean="0"/>
              <a:t>Disadvantages:</a:t>
            </a:r>
          </a:p>
          <a:p>
            <a:pPr lvl="1" eaLnBrk="1" fontAlgn="auto" hangingPunct="1">
              <a:spcAft>
                <a:spcPts val="0"/>
              </a:spcAft>
              <a:buFont typeface="Arial" pitchFamily="34" charset="0"/>
              <a:buChar char="–"/>
              <a:defRPr/>
            </a:pPr>
            <a:r>
              <a:rPr lang="en-US" sz="2400" u="sng" smtClean="0"/>
              <a:t>Loss in autonomy (relative to sole proprietorship)</a:t>
            </a:r>
          </a:p>
          <a:p>
            <a:pPr lvl="1" eaLnBrk="1" fontAlgn="auto" hangingPunct="1">
              <a:spcAft>
                <a:spcPts val="0"/>
              </a:spcAft>
              <a:buFont typeface="Arial" pitchFamily="34" charset="0"/>
              <a:buChar char="–"/>
              <a:defRPr/>
            </a:pPr>
            <a:r>
              <a:rPr lang="en-US" sz="2400" u="sng" smtClean="0"/>
              <a:t>Unlimited liability</a:t>
            </a:r>
          </a:p>
          <a:p>
            <a:pPr lvl="1" eaLnBrk="1" fontAlgn="auto" hangingPunct="1">
              <a:spcAft>
                <a:spcPts val="0"/>
              </a:spcAft>
              <a:buFont typeface="Arial" pitchFamily="34" charset="0"/>
              <a:buChar char="–"/>
              <a:defRPr/>
            </a:pPr>
            <a:r>
              <a:rPr lang="en-US" sz="2400" u="sng" smtClean="0"/>
              <a:t>Shared profits</a:t>
            </a:r>
          </a:p>
          <a:p>
            <a:pPr lvl="1" eaLnBrk="1" fontAlgn="auto" hangingPunct="1">
              <a:spcAft>
                <a:spcPts val="0"/>
              </a:spcAft>
              <a:buFont typeface="Arial" pitchFamily="34" charset="0"/>
              <a:buChar char="–"/>
              <a:defRPr/>
            </a:pPr>
            <a:r>
              <a:rPr lang="en-US" sz="2400" u="sng" smtClean="0"/>
              <a:t>Possible conflict/instability</a:t>
            </a: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457200" y="0"/>
            <a:ext cx="8229600" cy="1143000"/>
          </a:xfrm>
        </p:spPr>
        <p:txBody>
          <a:bodyPr/>
          <a:lstStyle/>
          <a:p>
            <a:pPr eaLnBrk="1" hangingPunct="1"/>
            <a:r>
              <a:rPr lang="en-US" u="sng" smtClean="0"/>
              <a:t>Corporation</a:t>
            </a:r>
          </a:p>
        </p:txBody>
      </p:sp>
      <p:sp>
        <p:nvSpPr>
          <p:cNvPr id="114691" name="Rectangle 3"/>
          <p:cNvSpPr>
            <a:spLocks noGrp="1" noChangeArrowheads="1"/>
          </p:cNvSpPr>
          <p:nvPr>
            <p:ph type="body" idx="1"/>
          </p:nvPr>
        </p:nvSpPr>
        <p:spPr>
          <a:xfrm>
            <a:off x="457200" y="1066800"/>
            <a:ext cx="8229600" cy="5059363"/>
          </a:xfrm>
        </p:spPr>
        <p:txBody>
          <a:bodyPr rtlCol="0">
            <a:normAutofit fontScale="92500" lnSpcReduction="10000"/>
          </a:bodyPr>
          <a:lstStyle/>
          <a:p>
            <a:pPr eaLnBrk="1" fontAlgn="auto" hangingPunct="1">
              <a:lnSpc>
                <a:spcPct val="90000"/>
              </a:lnSpc>
              <a:spcAft>
                <a:spcPts val="0"/>
              </a:spcAft>
              <a:buFont typeface="Arial" pitchFamily="34" charset="0"/>
              <a:buChar char="•"/>
              <a:defRPr/>
            </a:pPr>
            <a:r>
              <a:rPr lang="en-US" sz="2800" u="sng" smtClean="0"/>
              <a:t>A legal entity separate from its owners</a:t>
            </a:r>
          </a:p>
          <a:p>
            <a:pPr eaLnBrk="1" fontAlgn="auto" hangingPunct="1">
              <a:lnSpc>
                <a:spcPct val="90000"/>
              </a:lnSpc>
              <a:spcAft>
                <a:spcPts val="0"/>
              </a:spcAft>
              <a:buFont typeface="Arial" pitchFamily="34" charset="0"/>
              <a:buChar char="•"/>
              <a:defRPr/>
            </a:pPr>
            <a:r>
              <a:rPr lang="en-US" sz="2800" u="sng" smtClean="0"/>
              <a:t>Advantages</a:t>
            </a:r>
          </a:p>
          <a:p>
            <a:pPr lvl="1" eaLnBrk="1" fontAlgn="auto" hangingPunct="1">
              <a:lnSpc>
                <a:spcPct val="90000"/>
              </a:lnSpc>
              <a:spcAft>
                <a:spcPts val="0"/>
              </a:spcAft>
              <a:buFont typeface="Arial" pitchFamily="34" charset="0"/>
              <a:buChar char="–"/>
              <a:defRPr/>
            </a:pPr>
            <a:r>
              <a:rPr lang="en-US" sz="2400" u="sng" smtClean="0"/>
              <a:t>limited liability</a:t>
            </a:r>
          </a:p>
          <a:p>
            <a:pPr lvl="1" eaLnBrk="1" fontAlgn="auto" hangingPunct="1">
              <a:lnSpc>
                <a:spcPct val="90000"/>
              </a:lnSpc>
              <a:spcAft>
                <a:spcPts val="0"/>
              </a:spcAft>
              <a:buFont typeface="Arial" pitchFamily="34" charset="0"/>
              <a:buChar char="–"/>
              <a:defRPr/>
            </a:pPr>
            <a:r>
              <a:rPr lang="en-US" sz="2400" u="sng" smtClean="0"/>
              <a:t>Easier to raise money</a:t>
            </a:r>
          </a:p>
          <a:p>
            <a:pPr lvl="1" eaLnBrk="1" fontAlgn="auto" hangingPunct="1">
              <a:lnSpc>
                <a:spcPct val="90000"/>
              </a:lnSpc>
              <a:spcAft>
                <a:spcPts val="0"/>
              </a:spcAft>
              <a:buFont typeface="Arial" pitchFamily="34" charset="0"/>
              <a:buChar char="–"/>
              <a:defRPr/>
            </a:pPr>
            <a:r>
              <a:rPr lang="en-US" sz="2400" u="sng" smtClean="0"/>
              <a:t>Specialized management</a:t>
            </a:r>
          </a:p>
          <a:p>
            <a:pPr lvl="1" eaLnBrk="1" fontAlgn="auto" hangingPunct="1">
              <a:lnSpc>
                <a:spcPct val="90000"/>
              </a:lnSpc>
              <a:spcAft>
                <a:spcPts val="0"/>
              </a:spcAft>
              <a:buFont typeface="Arial" pitchFamily="34" charset="0"/>
              <a:buChar char="–"/>
              <a:defRPr/>
            </a:pPr>
            <a:r>
              <a:rPr lang="en-US" sz="2400" u="sng" smtClean="0"/>
              <a:t>Unlimited life</a:t>
            </a:r>
          </a:p>
          <a:p>
            <a:pPr eaLnBrk="1" fontAlgn="auto" hangingPunct="1">
              <a:lnSpc>
                <a:spcPct val="90000"/>
              </a:lnSpc>
              <a:spcAft>
                <a:spcPts val="0"/>
              </a:spcAft>
              <a:buFont typeface="Arial" pitchFamily="34" charset="0"/>
              <a:buChar char="•"/>
              <a:defRPr/>
            </a:pPr>
            <a:r>
              <a:rPr lang="en-US" sz="2800" u="sng" smtClean="0"/>
              <a:t>Disadvantages</a:t>
            </a:r>
          </a:p>
          <a:p>
            <a:pPr lvl="1" eaLnBrk="1" fontAlgn="auto" hangingPunct="1">
              <a:lnSpc>
                <a:spcPct val="90000"/>
              </a:lnSpc>
              <a:spcAft>
                <a:spcPts val="0"/>
              </a:spcAft>
              <a:buFont typeface="Arial" pitchFamily="34" charset="0"/>
              <a:buChar char="–"/>
              <a:defRPr/>
            </a:pPr>
            <a:r>
              <a:rPr lang="en-US" sz="2400" u="sng" smtClean="0"/>
              <a:t>double taxation</a:t>
            </a:r>
          </a:p>
          <a:p>
            <a:pPr lvl="1" eaLnBrk="1" fontAlgn="auto" hangingPunct="1">
              <a:lnSpc>
                <a:spcPct val="90000"/>
              </a:lnSpc>
              <a:spcAft>
                <a:spcPts val="0"/>
              </a:spcAft>
              <a:buFont typeface="Arial" pitchFamily="34" charset="0"/>
              <a:buChar char="–"/>
              <a:defRPr/>
            </a:pPr>
            <a:r>
              <a:rPr lang="en-US" sz="2400" u="sng" smtClean="0"/>
              <a:t>separation of ownership from control</a:t>
            </a:r>
          </a:p>
          <a:p>
            <a:pPr lvl="1" eaLnBrk="1" fontAlgn="auto" hangingPunct="1">
              <a:lnSpc>
                <a:spcPct val="90000"/>
              </a:lnSpc>
              <a:spcAft>
                <a:spcPts val="0"/>
              </a:spcAft>
              <a:buFont typeface="Arial" pitchFamily="34" charset="0"/>
              <a:buChar char="–"/>
              <a:defRPr/>
            </a:pPr>
            <a:r>
              <a:rPr lang="en-US" sz="2400" u="sng" smtClean="0"/>
              <a:t>Difficult starting</a:t>
            </a:r>
          </a:p>
          <a:p>
            <a:pPr lvl="1" eaLnBrk="1" fontAlgn="auto" hangingPunct="1">
              <a:lnSpc>
                <a:spcPct val="90000"/>
              </a:lnSpc>
              <a:spcAft>
                <a:spcPts val="0"/>
              </a:spcAft>
              <a:buFont typeface="Arial" pitchFamily="34" charset="0"/>
              <a:buChar char="–"/>
              <a:defRPr/>
            </a:pPr>
            <a:r>
              <a:rPr lang="en-US" sz="2400" u="sng" smtClean="0"/>
              <a:t>More bureaucratic </a:t>
            </a:r>
          </a:p>
          <a:p>
            <a:pPr lvl="1" eaLnBrk="1" fontAlgn="auto" hangingPunct="1">
              <a:lnSpc>
                <a:spcPct val="90000"/>
              </a:lnSpc>
              <a:spcAft>
                <a:spcPts val="0"/>
              </a:spcAft>
              <a:buFont typeface="Arial" pitchFamily="34" charset="0"/>
              <a:buChar char="–"/>
              <a:defRPr/>
            </a:pPr>
            <a:r>
              <a:rPr lang="en-US" sz="2400" u="sng" smtClean="0"/>
              <a:t>More government control</a:t>
            </a:r>
          </a:p>
          <a:p>
            <a:pPr eaLnBrk="1" fontAlgn="auto" hangingPunct="1">
              <a:lnSpc>
                <a:spcPct val="90000"/>
              </a:lnSpc>
              <a:spcAft>
                <a:spcPts val="0"/>
              </a:spcAft>
              <a:buFont typeface="Arial" pitchFamily="34" charset="0"/>
              <a:buChar char="•"/>
              <a:defRPr/>
            </a:pPr>
            <a:r>
              <a:rPr lang="en-US" sz="2800" u="sng" smtClean="0"/>
              <a:t>Most output</a:t>
            </a:r>
            <a:r>
              <a:rPr lang="en-US" sz="2800" smtClean="0"/>
              <a:t> is produced by</a:t>
            </a:r>
            <a:r>
              <a:rPr lang="en-US" smtClean="0"/>
              <a:t> corporations</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2"/>
          <p:cNvSpPr>
            <a:spLocks noGrp="1"/>
          </p:cNvSpPr>
          <p:nvPr>
            <p:ph type="title"/>
          </p:nvPr>
        </p:nvSpPr>
        <p:spPr/>
        <p:txBody>
          <a:bodyPr/>
          <a:lstStyle/>
          <a:p>
            <a:r>
              <a:rPr lang="en-US" smtClean="0"/>
              <a:t>Corporate Ladder</a:t>
            </a:r>
          </a:p>
        </p:txBody>
      </p:sp>
      <p:graphicFrame>
        <p:nvGraphicFramePr>
          <p:cNvPr id="219141" name="Organization Chart 5"/>
          <p:cNvGraphicFramePr>
            <a:graphicFrameLocks/>
          </p:cNvGraphicFramePr>
          <p:nvPr/>
        </p:nvGraphicFramePr>
        <p:xfrm>
          <a:off x="457200" y="1600200"/>
          <a:ext cx="8229600" cy="4560888"/>
        </p:xfrm>
        <a:graphic>
          <a:graphicData uri="http://schemas.openxmlformats.org/drawingml/2006/compatibility">
            <com:legacyDrawing xmlns:com="http://schemas.openxmlformats.org/drawingml/2006/compatibility" spid="_x0000_s2050"/>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Oval 2"/>
          <p:cNvSpPr>
            <a:spLocks noChangeArrowheads="1"/>
          </p:cNvSpPr>
          <p:nvPr/>
        </p:nvSpPr>
        <p:spPr bwMode="auto">
          <a:xfrm>
            <a:off x="685800" y="2209800"/>
            <a:ext cx="2895600" cy="1219200"/>
          </a:xfrm>
          <a:prstGeom prst="ellipse">
            <a:avLst/>
          </a:prstGeom>
          <a:solidFill>
            <a:schemeClr val="accent1"/>
          </a:solidFill>
          <a:ln w="9525">
            <a:solidFill>
              <a:schemeClr val="tx1"/>
            </a:solidFill>
            <a:round/>
            <a:headEnd/>
            <a:tailEnd/>
          </a:ln>
        </p:spPr>
        <p:txBody>
          <a:bodyPr wrap="none" anchor="ctr"/>
          <a:lstStyle/>
          <a:p>
            <a:pPr algn="ctr"/>
            <a:r>
              <a:rPr lang="en-US" sz="2800">
                <a:latin typeface="Calibri" pitchFamily="34" charset="0"/>
              </a:rPr>
              <a:t>Microeconomics</a:t>
            </a:r>
          </a:p>
        </p:txBody>
      </p:sp>
      <p:sp>
        <p:nvSpPr>
          <p:cNvPr id="8195" name="Rectangle 3"/>
          <p:cNvSpPr>
            <a:spLocks noChangeArrowheads="1"/>
          </p:cNvSpPr>
          <p:nvPr/>
        </p:nvSpPr>
        <p:spPr bwMode="auto">
          <a:xfrm>
            <a:off x="685800" y="381000"/>
            <a:ext cx="2667000" cy="1143000"/>
          </a:xfrm>
          <a:prstGeom prst="rect">
            <a:avLst/>
          </a:prstGeom>
          <a:solidFill>
            <a:srgbClr val="FFFF00"/>
          </a:solidFill>
          <a:ln w="9525">
            <a:solidFill>
              <a:schemeClr val="tx1"/>
            </a:solidFill>
            <a:miter lim="800000"/>
            <a:headEnd/>
            <a:tailEnd/>
          </a:ln>
        </p:spPr>
        <p:txBody>
          <a:bodyPr wrap="none" anchor="ctr"/>
          <a:lstStyle/>
          <a:p>
            <a:pPr algn="ctr"/>
            <a:r>
              <a:rPr lang="en-US" sz="2400">
                <a:latin typeface="Calibri" pitchFamily="34" charset="0"/>
              </a:rPr>
              <a:t>A section of </a:t>
            </a:r>
          </a:p>
          <a:p>
            <a:pPr algn="ctr"/>
            <a:r>
              <a:rPr lang="en-US" sz="2400">
                <a:latin typeface="Calibri" pitchFamily="34" charset="0"/>
              </a:rPr>
              <a:t>Economics</a:t>
            </a:r>
          </a:p>
        </p:txBody>
      </p:sp>
      <p:sp>
        <p:nvSpPr>
          <p:cNvPr id="8196" name="AutoShape 4"/>
          <p:cNvSpPr>
            <a:spLocks noChangeArrowheads="1"/>
          </p:cNvSpPr>
          <p:nvPr/>
        </p:nvSpPr>
        <p:spPr bwMode="auto">
          <a:xfrm>
            <a:off x="228600" y="3886200"/>
            <a:ext cx="1676400" cy="685800"/>
          </a:xfrm>
          <a:prstGeom prst="flowChartAlternateProcess">
            <a:avLst/>
          </a:prstGeom>
          <a:solidFill>
            <a:srgbClr val="33CCCC"/>
          </a:solidFill>
          <a:ln w="9525">
            <a:solidFill>
              <a:schemeClr val="tx1"/>
            </a:solidFill>
            <a:miter lim="800000"/>
            <a:headEnd/>
            <a:tailEnd/>
          </a:ln>
        </p:spPr>
        <p:txBody>
          <a:bodyPr wrap="none" anchor="ctr"/>
          <a:lstStyle/>
          <a:p>
            <a:pPr algn="ctr"/>
            <a:r>
              <a:rPr lang="en-US">
                <a:latin typeface="Calibri" pitchFamily="34" charset="0"/>
              </a:rPr>
              <a:t>Demand</a:t>
            </a:r>
          </a:p>
        </p:txBody>
      </p:sp>
      <p:sp>
        <p:nvSpPr>
          <p:cNvPr id="8197" name="AutoShape 5"/>
          <p:cNvSpPr>
            <a:spLocks noChangeArrowheads="1"/>
          </p:cNvSpPr>
          <p:nvPr/>
        </p:nvSpPr>
        <p:spPr bwMode="auto">
          <a:xfrm>
            <a:off x="1524000" y="5943600"/>
            <a:ext cx="1524000" cy="685800"/>
          </a:xfrm>
          <a:prstGeom prst="flowChartAlternateProcess">
            <a:avLst/>
          </a:prstGeom>
          <a:solidFill>
            <a:srgbClr val="33CCCC"/>
          </a:solidFill>
          <a:ln w="9525">
            <a:solidFill>
              <a:schemeClr val="tx1"/>
            </a:solidFill>
            <a:miter lim="800000"/>
            <a:headEnd/>
            <a:tailEnd/>
          </a:ln>
        </p:spPr>
        <p:txBody>
          <a:bodyPr wrap="none" anchor="ctr"/>
          <a:lstStyle/>
          <a:p>
            <a:pPr algn="ctr"/>
            <a:r>
              <a:rPr lang="en-US">
                <a:latin typeface="Calibri" pitchFamily="34" charset="0"/>
              </a:rPr>
              <a:t>Price Controls</a:t>
            </a:r>
          </a:p>
        </p:txBody>
      </p:sp>
      <p:sp>
        <p:nvSpPr>
          <p:cNvPr id="8198" name="AutoShape 6"/>
          <p:cNvSpPr>
            <a:spLocks noChangeArrowheads="1"/>
          </p:cNvSpPr>
          <p:nvPr/>
        </p:nvSpPr>
        <p:spPr bwMode="auto">
          <a:xfrm>
            <a:off x="457200" y="5181600"/>
            <a:ext cx="1752600" cy="685800"/>
          </a:xfrm>
          <a:prstGeom prst="flowChartAlternateProcess">
            <a:avLst/>
          </a:prstGeom>
          <a:solidFill>
            <a:srgbClr val="33CCCC"/>
          </a:solidFill>
          <a:ln w="9525">
            <a:solidFill>
              <a:schemeClr val="tx1"/>
            </a:solidFill>
            <a:miter lim="800000"/>
            <a:headEnd/>
            <a:tailEnd/>
          </a:ln>
        </p:spPr>
        <p:txBody>
          <a:bodyPr wrap="none" anchor="ctr"/>
          <a:lstStyle/>
          <a:p>
            <a:pPr algn="ctr"/>
            <a:r>
              <a:rPr lang="en-US">
                <a:latin typeface="Calibri" pitchFamily="34" charset="0"/>
              </a:rPr>
              <a:t>Supply</a:t>
            </a:r>
          </a:p>
        </p:txBody>
      </p:sp>
      <p:sp>
        <p:nvSpPr>
          <p:cNvPr id="8199" name="AutoShape 7"/>
          <p:cNvSpPr>
            <a:spLocks noChangeArrowheads="1"/>
          </p:cNvSpPr>
          <p:nvPr/>
        </p:nvSpPr>
        <p:spPr bwMode="auto">
          <a:xfrm>
            <a:off x="2590800" y="5105400"/>
            <a:ext cx="1981200" cy="685800"/>
          </a:xfrm>
          <a:prstGeom prst="flowChartAlternateProcess">
            <a:avLst/>
          </a:prstGeom>
          <a:solidFill>
            <a:srgbClr val="33CCCC"/>
          </a:solidFill>
          <a:ln w="9525">
            <a:solidFill>
              <a:schemeClr val="tx1"/>
            </a:solidFill>
            <a:miter lim="800000"/>
            <a:headEnd/>
            <a:tailEnd/>
          </a:ln>
        </p:spPr>
        <p:txBody>
          <a:bodyPr wrap="none" anchor="ctr"/>
          <a:lstStyle/>
          <a:p>
            <a:pPr algn="ctr"/>
            <a:r>
              <a:rPr lang="en-US">
                <a:latin typeface="Calibri" pitchFamily="34" charset="0"/>
              </a:rPr>
              <a:t>Market Structures</a:t>
            </a:r>
          </a:p>
        </p:txBody>
      </p:sp>
      <p:sp>
        <p:nvSpPr>
          <p:cNvPr id="8200" name="Line 8"/>
          <p:cNvSpPr>
            <a:spLocks noChangeShapeType="1"/>
          </p:cNvSpPr>
          <p:nvPr/>
        </p:nvSpPr>
        <p:spPr bwMode="auto">
          <a:xfrm flipH="1">
            <a:off x="1295400" y="3429000"/>
            <a:ext cx="381000" cy="381000"/>
          </a:xfrm>
          <a:prstGeom prst="line">
            <a:avLst/>
          </a:prstGeom>
          <a:noFill/>
          <a:ln w="9525">
            <a:solidFill>
              <a:schemeClr val="tx1"/>
            </a:solidFill>
            <a:round/>
            <a:headEnd/>
            <a:tailEnd type="triangle" w="med" len="med"/>
          </a:ln>
        </p:spPr>
        <p:txBody>
          <a:bodyPr/>
          <a:lstStyle/>
          <a:p>
            <a:endParaRPr lang="en-US"/>
          </a:p>
        </p:txBody>
      </p:sp>
      <p:sp>
        <p:nvSpPr>
          <p:cNvPr id="8201" name="Line 9"/>
          <p:cNvSpPr>
            <a:spLocks noChangeShapeType="1"/>
          </p:cNvSpPr>
          <p:nvPr/>
        </p:nvSpPr>
        <p:spPr bwMode="auto">
          <a:xfrm>
            <a:off x="1981200" y="3429000"/>
            <a:ext cx="76200" cy="1676400"/>
          </a:xfrm>
          <a:prstGeom prst="line">
            <a:avLst/>
          </a:prstGeom>
          <a:noFill/>
          <a:ln w="9525">
            <a:solidFill>
              <a:schemeClr val="tx1"/>
            </a:solidFill>
            <a:round/>
            <a:headEnd/>
            <a:tailEnd type="triangle" w="med" len="med"/>
          </a:ln>
        </p:spPr>
        <p:txBody>
          <a:bodyPr/>
          <a:lstStyle/>
          <a:p>
            <a:endParaRPr lang="en-US"/>
          </a:p>
        </p:txBody>
      </p:sp>
      <p:sp>
        <p:nvSpPr>
          <p:cNvPr id="8202" name="Line 10"/>
          <p:cNvSpPr>
            <a:spLocks noChangeShapeType="1"/>
          </p:cNvSpPr>
          <p:nvPr/>
        </p:nvSpPr>
        <p:spPr bwMode="auto">
          <a:xfrm>
            <a:off x="2057400" y="3429000"/>
            <a:ext cx="381000" cy="2362200"/>
          </a:xfrm>
          <a:prstGeom prst="line">
            <a:avLst/>
          </a:prstGeom>
          <a:noFill/>
          <a:ln w="9525">
            <a:solidFill>
              <a:schemeClr val="tx1"/>
            </a:solidFill>
            <a:round/>
            <a:headEnd/>
            <a:tailEnd type="triangle" w="med" len="med"/>
          </a:ln>
        </p:spPr>
        <p:txBody>
          <a:bodyPr/>
          <a:lstStyle/>
          <a:p>
            <a:endParaRPr lang="en-US"/>
          </a:p>
        </p:txBody>
      </p:sp>
      <p:sp>
        <p:nvSpPr>
          <p:cNvPr id="8203" name="Line 11"/>
          <p:cNvSpPr>
            <a:spLocks noChangeShapeType="1"/>
          </p:cNvSpPr>
          <p:nvPr/>
        </p:nvSpPr>
        <p:spPr bwMode="auto">
          <a:xfrm>
            <a:off x="2286000" y="3429000"/>
            <a:ext cx="381000" cy="1600200"/>
          </a:xfrm>
          <a:prstGeom prst="line">
            <a:avLst/>
          </a:prstGeom>
          <a:noFill/>
          <a:ln w="9525">
            <a:solidFill>
              <a:schemeClr val="tx1"/>
            </a:solidFill>
            <a:round/>
            <a:headEnd/>
            <a:tailEnd type="triangle" w="med" len="med"/>
          </a:ln>
        </p:spPr>
        <p:txBody>
          <a:bodyPr/>
          <a:lstStyle/>
          <a:p>
            <a:endParaRPr lang="en-US"/>
          </a:p>
        </p:txBody>
      </p:sp>
      <p:sp>
        <p:nvSpPr>
          <p:cNvPr id="8204" name="Line 12"/>
          <p:cNvSpPr>
            <a:spLocks noChangeShapeType="1"/>
          </p:cNvSpPr>
          <p:nvPr/>
        </p:nvSpPr>
        <p:spPr bwMode="auto">
          <a:xfrm flipH="1" flipV="1">
            <a:off x="1981200" y="1600200"/>
            <a:ext cx="0" cy="533400"/>
          </a:xfrm>
          <a:prstGeom prst="line">
            <a:avLst/>
          </a:prstGeom>
          <a:noFill/>
          <a:ln w="9525">
            <a:solidFill>
              <a:schemeClr val="tx1"/>
            </a:solidFill>
            <a:round/>
            <a:headEnd/>
            <a:tailEnd type="triangle" w="med" len="med"/>
          </a:ln>
        </p:spPr>
        <p:txBody>
          <a:bodyPr/>
          <a:lstStyle/>
          <a:p>
            <a:endParaRPr lang="en-US"/>
          </a:p>
        </p:txBody>
      </p:sp>
      <p:sp>
        <p:nvSpPr>
          <p:cNvPr id="8205" name="AutoShape 13"/>
          <p:cNvSpPr>
            <a:spLocks noChangeArrowheads="1"/>
          </p:cNvSpPr>
          <p:nvPr/>
        </p:nvSpPr>
        <p:spPr bwMode="auto">
          <a:xfrm>
            <a:off x="3657600" y="0"/>
            <a:ext cx="4495800" cy="1752600"/>
          </a:xfrm>
          <a:prstGeom prst="rightArrow">
            <a:avLst>
              <a:gd name="adj1" fmla="val 50000"/>
              <a:gd name="adj2" fmla="val 64130"/>
            </a:avLst>
          </a:prstGeom>
          <a:solidFill>
            <a:srgbClr val="FF0000"/>
          </a:solidFill>
          <a:ln w="9525">
            <a:solidFill>
              <a:schemeClr val="tx1"/>
            </a:solidFill>
            <a:miter lim="800000"/>
            <a:headEnd/>
            <a:tailEnd/>
          </a:ln>
        </p:spPr>
        <p:txBody>
          <a:bodyPr wrap="none" anchor="ctr"/>
          <a:lstStyle/>
          <a:p>
            <a:pPr algn="ctr"/>
            <a:r>
              <a:rPr lang="en-US" sz="2400">
                <a:latin typeface="Calibri" pitchFamily="34" charset="0"/>
              </a:rPr>
              <a:t>Illustrates how the market </a:t>
            </a:r>
          </a:p>
          <a:p>
            <a:pPr algn="ctr"/>
            <a:r>
              <a:rPr lang="en-US" sz="2400">
                <a:latin typeface="Calibri" pitchFamily="34" charset="0"/>
              </a:rPr>
              <a:t>sets prices</a:t>
            </a:r>
          </a:p>
        </p:txBody>
      </p:sp>
      <p:sp>
        <p:nvSpPr>
          <p:cNvPr id="8206" name="AutoShape 14"/>
          <p:cNvSpPr>
            <a:spLocks noChangeArrowheads="1"/>
          </p:cNvSpPr>
          <p:nvPr/>
        </p:nvSpPr>
        <p:spPr bwMode="auto">
          <a:xfrm>
            <a:off x="4191000" y="1371600"/>
            <a:ext cx="4495800" cy="1752600"/>
          </a:xfrm>
          <a:prstGeom prst="rightArrow">
            <a:avLst>
              <a:gd name="adj1" fmla="val 50000"/>
              <a:gd name="adj2" fmla="val 64130"/>
            </a:avLst>
          </a:prstGeom>
          <a:solidFill>
            <a:srgbClr val="FF0000"/>
          </a:solidFill>
          <a:ln w="9525">
            <a:solidFill>
              <a:schemeClr val="tx1"/>
            </a:solidFill>
            <a:miter lim="800000"/>
            <a:headEnd/>
            <a:tailEnd/>
          </a:ln>
        </p:spPr>
        <p:txBody>
          <a:bodyPr wrap="none" anchor="ctr"/>
          <a:lstStyle/>
          <a:p>
            <a:pPr algn="ctr"/>
            <a:r>
              <a:rPr lang="en-US" sz="2400">
                <a:latin typeface="Calibri" pitchFamily="34" charset="0"/>
              </a:rPr>
              <a:t>Explains how the government</a:t>
            </a:r>
          </a:p>
          <a:p>
            <a:pPr algn="ctr"/>
            <a:r>
              <a:rPr lang="en-US" sz="2400">
                <a:latin typeface="Calibri" pitchFamily="34" charset="0"/>
              </a:rPr>
              <a:t>is involved in price system</a:t>
            </a:r>
          </a:p>
        </p:txBody>
      </p:sp>
      <p:sp>
        <p:nvSpPr>
          <p:cNvPr id="8207" name="AutoShape 15"/>
          <p:cNvSpPr>
            <a:spLocks noChangeArrowheads="1"/>
          </p:cNvSpPr>
          <p:nvPr/>
        </p:nvSpPr>
        <p:spPr bwMode="auto">
          <a:xfrm>
            <a:off x="3810000" y="2895600"/>
            <a:ext cx="4724400" cy="1752600"/>
          </a:xfrm>
          <a:prstGeom prst="rightArrow">
            <a:avLst>
              <a:gd name="adj1" fmla="val 50000"/>
              <a:gd name="adj2" fmla="val 67391"/>
            </a:avLst>
          </a:prstGeom>
          <a:solidFill>
            <a:srgbClr val="FF0000"/>
          </a:solidFill>
          <a:ln w="9525">
            <a:solidFill>
              <a:schemeClr val="tx1"/>
            </a:solidFill>
            <a:miter lim="800000"/>
            <a:headEnd/>
            <a:tailEnd/>
          </a:ln>
        </p:spPr>
        <p:txBody>
          <a:bodyPr wrap="none" anchor="ctr"/>
          <a:lstStyle/>
          <a:p>
            <a:pPr algn="ctr"/>
            <a:r>
              <a:rPr lang="en-US" sz="2400">
                <a:latin typeface="Calibri" pitchFamily="34" charset="0"/>
              </a:rPr>
              <a:t>Evaluate effects of </a:t>
            </a:r>
          </a:p>
          <a:p>
            <a:pPr algn="ctr"/>
            <a:r>
              <a:rPr lang="en-US" sz="2400">
                <a:latin typeface="Calibri" pitchFamily="34" charset="0"/>
              </a:rPr>
              <a:t>market structures</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eaLnBrk="1" hangingPunct="1"/>
            <a:r>
              <a:rPr lang="en-US" smtClean="0"/>
              <a:t>Other Examples</a:t>
            </a:r>
          </a:p>
        </p:txBody>
      </p:sp>
      <p:sp>
        <p:nvSpPr>
          <p:cNvPr id="56323" name="Rectangle 3"/>
          <p:cNvSpPr>
            <a:spLocks noGrp="1" noChangeArrowheads="1"/>
          </p:cNvSpPr>
          <p:nvPr>
            <p:ph type="body" idx="1"/>
          </p:nvPr>
        </p:nvSpPr>
        <p:spPr/>
        <p:txBody>
          <a:bodyPr/>
          <a:lstStyle/>
          <a:p>
            <a:pPr eaLnBrk="1" hangingPunct="1"/>
            <a:r>
              <a:rPr lang="en-US" u="sng" smtClean="0"/>
              <a:t>LLC</a:t>
            </a:r>
          </a:p>
          <a:p>
            <a:pPr eaLnBrk="1" hangingPunct="1"/>
            <a:r>
              <a:rPr lang="en-US" u="sng" smtClean="0"/>
              <a:t>Franchise</a:t>
            </a:r>
          </a:p>
          <a:p>
            <a:pPr eaLnBrk="1" hangingPunct="1"/>
            <a:r>
              <a:rPr lang="en-US" u="sng" smtClean="0"/>
              <a:t>Coop</a:t>
            </a:r>
          </a:p>
          <a:p>
            <a:pPr eaLnBrk="1" hangingPunct="1"/>
            <a:r>
              <a:rPr lang="en-US" u="sng" smtClean="0"/>
              <a:t>Non Profit</a:t>
            </a:r>
          </a:p>
          <a:p>
            <a:pPr eaLnBrk="1" hangingPunct="1"/>
            <a:endParaRPr lang="en-US" u="sng" smtClean="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p:txBody>
          <a:bodyPr/>
          <a:lstStyle/>
          <a:p>
            <a:pPr eaLnBrk="1" hangingPunct="1"/>
            <a:r>
              <a:rPr lang="en-US" smtClean="0"/>
              <a:t>Vocabulary</a:t>
            </a:r>
          </a:p>
        </p:txBody>
      </p:sp>
      <p:sp>
        <p:nvSpPr>
          <p:cNvPr id="59395" name="Content Placeholder 2"/>
          <p:cNvSpPr>
            <a:spLocks noGrp="1"/>
          </p:cNvSpPr>
          <p:nvPr>
            <p:ph idx="1"/>
          </p:nvPr>
        </p:nvSpPr>
        <p:spPr/>
        <p:txBody>
          <a:bodyPr/>
          <a:lstStyle/>
          <a:p>
            <a:pPr eaLnBrk="1" hangingPunct="1"/>
            <a:r>
              <a:rPr lang="en-US" smtClean="0"/>
              <a:t>Curve-representation of demand or supply schedule</a:t>
            </a:r>
          </a:p>
          <a:p>
            <a:pPr eaLnBrk="1" hangingPunct="1"/>
            <a:r>
              <a:rPr lang="en-US" smtClean="0"/>
              <a:t>Demand-amount of a good or service consumers are willing and able to pay at a series of prices</a:t>
            </a:r>
          </a:p>
          <a:p>
            <a:pPr eaLnBrk="1" hangingPunct="1"/>
            <a:r>
              <a:rPr lang="en-US" smtClean="0"/>
              <a:t>Supply-amount of a good or service producers create at a series of prices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pPr eaLnBrk="1" hangingPunct="1"/>
            <a:r>
              <a:rPr lang="en-US" smtClean="0"/>
              <a:t>What is Demand?</a:t>
            </a:r>
          </a:p>
        </p:txBody>
      </p:sp>
      <p:sp>
        <p:nvSpPr>
          <p:cNvPr id="62467" name="Rectangle 3"/>
          <p:cNvSpPr>
            <a:spLocks noGrp="1" noChangeArrowheads="1"/>
          </p:cNvSpPr>
          <p:nvPr>
            <p:ph type="body" idx="1"/>
          </p:nvPr>
        </p:nvSpPr>
        <p:spPr/>
        <p:txBody>
          <a:bodyPr/>
          <a:lstStyle/>
          <a:p>
            <a:pPr eaLnBrk="1" hangingPunct="1">
              <a:buFontTx/>
              <a:buChar char="-"/>
            </a:pPr>
            <a:r>
              <a:rPr lang="en-US" smtClean="0"/>
              <a:t>Will you buy a Mercedes for $20,000?  </a:t>
            </a:r>
          </a:p>
          <a:p>
            <a:pPr eaLnBrk="1" hangingPunct="1">
              <a:buFontTx/>
              <a:buChar char="-"/>
            </a:pPr>
            <a:r>
              <a:rPr lang="en-US" smtClean="0"/>
              <a:t>Will you buy a candy bar for $1?</a:t>
            </a:r>
          </a:p>
          <a:p>
            <a:pPr eaLnBrk="1" hangingPunct="1">
              <a:buFontTx/>
              <a:buChar char="-"/>
            </a:pPr>
            <a:r>
              <a:rPr lang="en-US" smtClean="0"/>
              <a:t>Why is gold more valuable than glass?</a:t>
            </a:r>
          </a:p>
          <a:p>
            <a:pPr eaLnBrk="1" hangingPunct="1"/>
            <a:r>
              <a:rPr lang="en-US" u="sng" smtClean="0"/>
              <a:t>Demand is the amount of a good or service that a consumer is willing and able to buy at various possible prices during a given time period</a:t>
            </a:r>
            <a:r>
              <a:rPr lang="en-US" smtClean="0"/>
              <a:t>.</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eaLnBrk="1" hangingPunct="1"/>
            <a:r>
              <a:rPr lang="en-US" u="sng" smtClean="0"/>
              <a:t>Law of Demand</a:t>
            </a:r>
          </a:p>
        </p:txBody>
      </p:sp>
      <p:sp>
        <p:nvSpPr>
          <p:cNvPr id="63491" name="Rectangle 3"/>
          <p:cNvSpPr>
            <a:spLocks noGrp="1" noChangeArrowheads="1"/>
          </p:cNvSpPr>
          <p:nvPr>
            <p:ph type="body" idx="1"/>
          </p:nvPr>
        </p:nvSpPr>
        <p:spPr/>
        <p:txBody>
          <a:bodyPr/>
          <a:lstStyle/>
          <a:p>
            <a:pPr eaLnBrk="1" hangingPunct="1"/>
            <a:r>
              <a:rPr lang="en-US" smtClean="0"/>
              <a:t>1)A principle that states there is an </a:t>
            </a:r>
            <a:r>
              <a:rPr lang="en-US" u="sng" smtClean="0"/>
              <a:t>inverse relationship between the price of a good and the amount of it buyers are willing and able to purchase.</a:t>
            </a:r>
          </a:p>
          <a:p>
            <a:pPr eaLnBrk="1" hangingPunct="1"/>
            <a:r>
              <a:rPr lang="en-US" smtClean="0"/>
              <a:t>2)A principle that states an increase in a good’s price causes a decrease in quantity demanded.</a:t>
            </a:r>
          </a:p>
          <a:p>
            <a:pPr eaLnBrk="1" hangingPunct="1"/>
            <a:endParaRPr lang="en-US"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pPr eaLnBrk="1" hangingPunct="1"/>
            <a:r>
              <a:rPr lang="en-US" u="sng" smtClean="0"/>
              <a:t>Law of Demand Concepts</a:t>
            </a:r>
          </a:p>
        </p:txBody>
      </p:sp>
      <p:sp>
        <p:nvSpPr>
          <p:cNvPr id="64515" name="Rectangle 3"/>
          <p:cNvSpPr>
            <a:spLocks noGrp="1" noChangeArrowheads="1"/>
          </p:cNvSpPr>
          <p:nvPr>
            <p:ph type="body" idx="1"/>
          </p:nvPr>
        </p:nvSpPr>
        <p:spPr/>
        <p:txBody>
          <a:bodyPr/>
          <a:lstStyle/>
          <a:p>
            <a:pPr eaLnBrk="1" hangingPunct="1"/>
            <a:r>
              <a:rPr lang="en-US" u="sng" smtClean="0"/>
              <a:t>Substitution Effect-Tendency to substitute similar lower priced goods</a:t>
            </a:r>
            <a:r>
              <a:rPr lang="en-US" smtClean="0"/>
              <a:t>.  </a:t>
            </a:r>
            <a:r>
              <a:rPr lang="en-US" i="1" smtClean="0"/>
              <a:t>Ex. The price of Tylenol increases will cause the demand for it to decrease while consumers use substitute generic items.  Not all items have substitutes.  Milk, gas, etc.</a:t>
            </a:r>
          </a:p>
          <a:p>
            <a:pPr eaLnBrk="1" hangingPunct="1"/>
            <a:r>
              <a:rPr lang="en-US" i="1" smtClean="0"/>
              <a:t>What are some other examples?</a:t>
            </a:r>
          </a:p>
          <a:p>
            <a:pPr eaLnBrk="1" hangingPunct="1">
              <a:buFontTx/>
              <a:buNone/>
            </a:pPr>
            <a:endParaRPr lang="en-US" i="1"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pPr eaLnBrk="1" hangingPunct="1"/>
            <a:r>
              <a:rPr lang="en-US" smtClean="0"/>
              <a:t>Law of Demand Concepts</a:t>
            </a:r>
          </a:p>
        </p:txBody>
      </p:sp>
      <p:sp>
        <p:nvSpPr>
          <p:cNvPr id="65539" name="Rectangle 3"/>
          <p:cNvSpPr>
            <a:spLocks noGrp="1" noChangeArrowheads="1"/>
          </p:cNvSpPr>
          <p:nvPr>
            <p:ph type="body" idx="1"/>
          </p:nvPr>
        </p:nvSpPr>
        <p:spPr/>
        <p:txBody>
          <a:bodyPr/>
          <a:lstStyle/>
          <a:p>
            <a:pPr eaLnBrk="1" hangingPunct="1"/>
            <a:r>
              <a:rPr lang="en-US" u="sng" smtClean="0"/>
              <a:t>Income effect-Based on the change in purchasing power (income people have to spend on goods</a:t>
            </a:r>
            <a:r>
              <a:rPr lang="en-US" smtClean="0"/>
              <a:t>); </a:t>
            </a:r>
            <a:r>
              <a:rPr lang="en-US" i="1" smtClean="0"/>
              <a:t>Ex.  If good is on sale, purchasing power is increased, if good’s price rises purchasing power is decreased.  This has a strong impact on demand</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pPr eaLnBrk="1" hangingPunct="1"/>
            <a:r>
              <a:rPr lang="en-US" smtClean="0"/>
              <a:t>Law of Demand Concepts</a:t>
            </a:r>
          </a:p>
        </p:txBody>
      </p:sp>
      <p:sp>
        <p:nvSpPr>
          <p:cNvPr id="66563" name="Rectangle 3"/>
          <p:cNvSpPr>
            <a:spLocks noGrp="1" noChangeArrowheads="1"/>
          </p:cNvSpPr>
          <p:nvPr>
            <p:ph type="body" idx="1"/>
          </p:nvPr>
        </p:nvSpPr>
        <p:spPr/>
        <p:txBody>
          <a:bodyPr/>
          <a:lstStyle/>
          <a:p>
            <a:pPr eaLnBrk="1" hangingPunct="1"/>
            <a:r>
              <a:rPr lang="en-US" u="sng" smtClean="0"/>
              <a:t>Diminishing Marginal Utility- Natural decreases in the utility of a good or service as more units of it are consumed</a:t>
            </a:r>
            <a:r>
              <a:rPr lang="en-US" smtClean="0"/>
              <a:t>. </a:t>
            </a:r>
            <a:r>
              <a:rPr lang="en-US" i="1" smtClean="0"/>
              <a:t>Ex. You pay full price for the first and second hamburger, but the third one is not useful because of it diminished utility.</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pPr eaLnBrk="1" hangingPunct="1"/>
            <a:r>
              <a:rPr lang="en-US" u="sng" smtClean="0"/>
              <a:t>Demand Curve</a:t>
            </a:r>
          </a:p>
        </p:txBody>
      </p:sp>
      <p:sp>
        <p:nvSpPr>
          <p:cNvPr id="68611" name="Rectangle 3"/>
          <p:cNvSpPr>
            <a:spLocks noGrp="1" noChangeArrowheads="1"/>
          </p:cNvSpPr>
          <p:nvPr>
            <p:ph type="body" idx="1"/>
          </p:nvPr>
        </p:nvSpPr>
        <p:spPr/>
        <p:txBody>
          <a:bodyPr/>
          <a:lstStyle/>
          <a:p>
            <a:pPr eaLnBrk="1" hangingPunct="1"/>
            <a:r>
              <a:rPr lang="en-US" u="sng" smtClean="0"/>
              <a:t>The representation of the demand schedule on a graph.</a:t>
            </a:r>
          </a:p>
          <a:p>
            <a:pPr eaLnBrk="1" hangingPunct="1"/>
            <a:r>
              <a:rPr lang="en-US" smtClean="0"/>
              <a:t>The X axis represents number or quantity demanded and the Y axis represents the price or dollar amount.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ext Box 2"/>
          <p:cNvSpPr txBox="1">
            <a:spLocks noChangeArrowheads="1"/>
          </p:cNvSpPr>
          <p:nvPr/>
        </p:nvSpPr>
        <p:spPr bwMode="auto">
          <a:xfrm>
            <a:off x="685800" y="0"/>
            <a:ext cx="7848600" cy="2838450"/>
          </a:xfrm>
          <a:prstGeom prst="rect">
            <a:avLst/>
          </a:prstGeom>
          <a:noFill/>
          <a:ln w="9525">
            <a:noFill/>
            <a:miter lim="800000"/>
            <a:headEnd/>
            <a:tailEnd/>
          </a:ln>
        </p:spPr>
        <p:txBody>
          <a:bodyPr>
            <a:spAutoFit/>
          </a:bodyPr>
          <a:lstStyle/>
          <a:p>
            <a:pPr eaLnBrk="0" hangingPunct="0"/>
            <a:r>
              <a:rPr lang="en-US" sz="3600" b="1">
                <a:latin typeface="Times New Roman" pitchFamily="18" charset="0"/>
              </a:rPr>
              <a:t>Supply</a:t>
            </a:r>
          </a:p>
          <a:p>
            <a:pPr eaLnBrk="0" hangingPunct="0"/>
            <a:r>
              <a:rPr lang="en-US" sz="3600" u="sng">
                <a:latin typeface="Times New Roman" pitchFamily="18" charset="0"/>
              </a:rPr>
              <a:t>Supply: the relationship </a:t>
            </a:r>
            <a:r>
              <a:rPr lang="en-US" sz="3600">
                <a:latin typeface="Times New Roman" pitchFamily="18" charset="0"/>
              </a:rPr>
              <a:t>that exists</a:t>
            </a:r>
            <a:r>
              <a:rPr lang="en-US" sz="3600" u="sng">
                <a:latin typeface="Times New Roman" pitchFamily="18" charset="0"/>
              </a:rPr>
              <a:t> between the price of a good and the quantity supplied </a:t>
            </a:r>
            <a:r>
              <a:rPr lang="en-US" sz="3600">
                <a:latin typeface="Times New Roman" pitchFamily="18" charset="0"/>
              </a:rPr>
              <a:t>in a given time period, </a:t>
            </a:r>
            <a:r>
              <a:rPr lang="en-US" sz="3600" i="1">
                <a:latin typeface="Times New Roman" pitchFamily="18" charset="0"/>
              </a:rPr>
              <a:t>ceteris paribus.</a:t>
            </a:r>
            <a:r>
              <a:rPr lang="en-US" sz="3600">
                <a:latin typeface="Times New Roman" pitchFamily="18" charset="0"/>
              </a:rPr>
              <a:t> </a:t>
            </a:r>
          </a:p>
        </p:txBody>
      </p:sp>
      <p:pic>
        <p:nvPicPr>
          <p:cNvPr id="56323" name="Picture 3" descr="d9"/>
          <p:cNvPicPr>
            <a:picLocks noChangeAspect="1" noChangeArrowheads="1"/>
          </p:cNvPicPr>
          <p:nvPr/>
        </p:nvPicPr>
        <p:blipFill>
          <a:blip r:embed="rId2" cstate="print"/>
          <a:srcRect/>
          <a:stretch>
            <a:fillRect/>
          </a:stretch>
        </p:blipFill>
        <p:spPr bwMode="auto">
          <a:xfrm>
            <a:off x="0" y="2895600"/>
            <a:ext cx="4419600" cy="3962400"/>
          </a:xfrm>
          <a:prstGeom prst="rect">
            <a:avLst/>
          </a:prstGeom>
          <a:noFill/>
          <a:ln w="9525">
            <a:noFill/>
            <a:miter lim="800000"/>
            <a:headEnd/>
            <a:tailEnd/>
          </a:ln>
        </p:spPr>
      </p:pic>
      <p:pic>
        <p:nvPicPr>
          <p:cNvPr id="56324" name="Picture 4" descr="ds_sched"/>
          <p:cNvPicPr>
            <a:picLocks noChangeAspect="1" noChangeArrowheads="1"/>
          </p:cNvPicPr>
          <p:nvPr/>
        </p:nvPicPr>
        <p:blipFill>
          <a:blip r:embed="rId3" cstate="print"/>
          <a:srcRect/>
          <a:stretch>
            <a:fillRect/>
          </a:stretch>
        </p:blipFill>
        <p:spPr bwMode="auto">
          <a:xfrm>
            <a:off x="4419600" y="2706688"/>
            <a:ext cx="3848100" cy="3441700"/>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6322"/>
                                        </p:tgtEl>
                                        <p:attrNameLst>
                                          <p:attrName>style.visibility</p:attrName>
                                        </p:attrNameLst>
                                      </p:cBhvr>
                                      <p:to>
                                        <p:strVal val="visible"/>
                                      </p:to>
                                    </p:set>
                                    <p:anim calcmode="lin" valueType="num">
                                      <p:cBhvr additive="base">
                                        <p:cTn id="7" dur="500" fill="hold"/>
                                        <p:tgtEl>
                                          <p:spTgt spid="56322"/>
                                        </p:tgtEl>
                                        <p:attrNameLst>
                                          <p:attrName>ppt_x</p:attrName>
                                        </p:attrNameLst>
                                      </p:cBhvr>
                                      <p:tavLst>
                                        <p:tav tm="0">
                                          <p:val>
                                            <p:strVal val="#ppt_x"/>
                                          </p:val>
                                        </p:tav>
                                        <p:tav tm="100000">
                                          <p:val>
                                            <p:strVal val="#ppt_x"/>
                                          </p:val>
                                        </p:tav>
                                      </p:tavLst>
                                    </p:anim>
                                    <p:anim calcmode="lin" valueType="num">
                                      <p:cBhvr additive="base">
                                        <p:cTn id="8" dur="500" fill="hold"/>
                                        <p:tgtEl>
                                          <p:spTgt spid="5632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2" fill="hold" nodeType="clickEffect">
                                  <p:stCondLst>
                                    <p:cond delay="0"/>
                                  </p:stCondLst>
                                  <p:childTnLst>
                                    <p:set>
                                      <p:cBhvr>
                                        <p:cTn id="12" dur="1" fill="hold">
                                          <p:stCondLst>
                                            <p:cond delay="0"/>
                                          </p:stCondLst>
                                        </p:cTn>
                                        <p:tgtEl>
                                          <p:spTgt spid="56323"/>
                                        </p:tgtEl>
                                        <p:attrNameLst>
                                          <p:attrName>style.visibility</p:attrName>
                                        </p:attrNameLst>
                                      </p:cBhvr>
                                      <p:to>
                                        <p:strVal val="visible"/>
                                      </p:to>
                                    </p:set>
                                    <p:anim calcmode="lin" valueType="num">
                                      <p:cBhvr additive="base">
                                        <p:cTn id="13" dur="500" fill="hold"/>
                                        <p:tgtEl>
                                          <p:spTgt spid="56323"/>
                                        </p:tgtEl>
                                        <p:attrNameLst>
                                          <p:attrName>ppt_x</p:attrName>
                                        </p:attrNameLst>
                                      </p:cBhvr>
                                      <p:tavLst>
                                        <p:tav tm="0">
                                          <p:val>
                                            <p:strVal val="0-#ppt_w/2"/>
                                          </p:val>
                                        </p:tav>
                                        <p:tav tm="100000">
                                          <p:val>
                                            <p:strVal val="#ppt_x"/>
                                          </p:val>
                                        </p:tav>
                                      </p:tavLst>
                                    </p:anim>
                                    <p:anim calcmode="lin" valueType="num">
                                      <p:cBhvr additive="base">
                                        <p:cTn id="14" dur="500" fill="hold"/>
                                        <p:tgtEl>
                                          <p:spTgt spid="5632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1" fill="hold" nodeType="clickEffect">
                                  <p:stCondLst>
                                    <p:cond delay="0"/>
                                  </p:stCondLst>
                                  <p:childTnLst>
                                    <p:set>
                                      <p:cBhvr>
                                        <p:cTn id="18" dur="1" fill="hold">
                                          <p:stCondLst>
                                            <p:cond delay="0"/>
                                          </p:stCondLst>
                                        </p:cTn>
                                        <p:tgtEl>
                                          <p:spTgt spid="56324"/>
                                        </p:tgtEl>
                                        <p:attrNameLst>
                                          <p:attrName>style.visibility</p:attrName>
                                        </p:attrNameLst>
                                      </p:cBhvr>
                                      <p:to>
                                        <p:strVal val="visible"/>
                                      </p:to>
                                    </p:set>
                                    <p:animEffect transition="in" filter="wipe(up)">
                                      <p:cBhvr>
                                        <p:cTn id="19" dur="500"/>
                                        <p:tgtEl>
                                          <p:spTgt spid="563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2" grpId="0"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ext Box 2"/>
          <p:cNvSpPr txBox="1">
            <a:spLocks noChangeArrowheads="1"/>
          </p:cNvSpPr>
          <p:nvPr/>
        </p:nvSpPr>
        <p:spPr bwMode="auto">
          <a:xfrm>
            <a:off x="762000" y="2133600"/>
            <a:ext cx="8077200" cy="2838450"/>
          </a:xfrm>
          <a:prstGeom prst="rect">
            <a:avLst/>
          </a:prstGeom>
          <a:noFill/>
          <a:ln w="9525">
            <a:noFill/>
            <a:miter lim="800000"/>
            <a:headEnd/>
            <a:tailEnd/>
          </a:ln>
        </p:spPr>
        <p:txBody>
          <a:bodyPr>
            <a:spAutoFit/>
          </a:bodyPr>
          <a:lstStyle/>
          <a:p>
            <a:pPr eaLnBrk="0" hangingPunct="0"/>
            <a:r>
              <a:rPr lang="en-US" sz="3600" b="1" u="sng">
                <a:latin typeface="Times New Roman" pitchFamily="18" charset="0"/>
              </a:rPr>
              <a:t>Law of supply</a:t>
            </a:r>
            <a:r>
              <a:rPr lang="en-US" sz="3600" u="sng">
                <a:latin typeface="Times New Roman" pitchFamily="18" charset="0"/>
              </a:rPr>
              <a:t>: </a:t>
            </a:r>
          </a:p>
          <a:p>
            <a:pPr eaLnBrk="0" hangingPunct="0"/>
            <a:endParaRPr lang="en-US" sz="3600" u="sng">
              <a:latin typeface="Times New Roman" pitchFamily="18" charset="0"/>
            </a:endParaRPr>
          </a:p>
          <a:p>
            <a:pPr eaLnBrk="0" hangingPunct="0"/>
            <a:r>
              <a:rPr lang="en-US" sz="3600" u="sng">
                <a:latin typeface="Times New Roman" pitchFamily="18" charset="0"/>
              </a:rPr>
              <a:t>A direct relationship exists between the price of a good and the quantity supplied </a:t>
            </a:r>
            <a:r>
              <a:rPr lang="en-US" sz="3600">
                <a:latin typeface="Times New Roman" pitchFamily="18" charset="0"/>
              </a:rPr>
              <a:t>in a given time period, </a:t>
            </a:r>
            <a:r>
              <a:rPr lang="en-US" sz="3600" i="1">
                <a:latin typeface="Times New Roman" pitchFamily="18" charset="0"/>
              </a:rPr>
              <a:t>ceteris paribus</a:t>
            </a:r>
            <a:r>
              <a:rPr lang="en-US" sz="3600">
                <a:latin typeface="Times New Roman" pitchFamily="18" charset="0"/>
              </a:rPr>
              <a: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grpId="0" nodeType="clickEffect">
                                  <p:stCondLst>
                                    <p:cond delay="0"/>
                                  </p:stCondLst>
                                  <p:childTnLst>
                                    <p:set>
                                      <p:cBhvr>
                                        <p:cTn id="6" dur="1" fill="hold">
                                          <p:stCondLst>
                                            <p:cond delay="0"/>
                                          </p:stCondLst>
                                        </p:cTn>
                                        <p:tgtEl>
                                          <p:spTgt spid="57346"/>
                                        </p:tgtEl>
                                        <p:attrNameLst>
                                          <p:attrName>style.visibility</p:attrName>
                                        </p:attrNameLst>
                                      </p:cBhvr>
                                      <p:to>
                                        <p:strVal val="visible"/>
                                      </p:to>
                                    </p:set>
                                    <p:anim calcmode="lin" valueType="num">
                                      <p:cBhvr additive="base">
                                        <p:cTn id="7" dur="500" fill="hold"/>
                                        <p:tgtEl>
                                          <p:spTgt spid="57346"/>
                                        </p:tgtEl>
                                        <p:attrNameLst>
                                          <p:attrName>ppt_x</p:attrName>
                                        </p:attrNameLst>
                                      </p:cBhvr>
                                      <p:tavLst>
                                        <p:tav tm="0">
                                          <p:val>
                                            <p:strVal val="1+#ppt_w/2"/>
                                          </p:val>
                                        </p:tav>
                                        <p:tav tm="100000">
                                          <p:val>
                                            <p:strVal val="#ppt_x"/>
                                          </p:val>
                                        </p:tav>
                                      </p:tavLst>
                                    </p:anim>
                                    <p:anim calcmode="lin" valueType="num">
                                      <p:cBhvr additive="base">
                                        <p:cTn id="8" dur="500" fill="hold"/>
                                        <p:tgtEl>
                                          <p:spTgt spid="5734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6"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US" smtClean="0"/>
              <a:t>Vocabulary</a:t>
            </a:r>
          </a:p>
        </p:txBody>
      </p:sp>
      <p:sp>
        <p:nvSpPr>
          <p:cNvPr id="9219" name="Content Placeholder 2"/>
          <p:cNvSpPr>
            <a:spLocks noGrp="1"/>
          </p:cNvSpPr>
          <p:nvPr>
            <p:ph idx="1"/>
          </p:nvPr>
        </p:nvSpPr>
        <p:spPr/>
        <p:txBody>
          <a:bodyPr/>
          <a:lstStyle/>
          <a:p>
            <a:pPr eaLnBrk="1" hangingPunct="1"/>
            <a:r>
              <a:rPr lang="en-US" smtClean="0"/>
              <a:t>Resource(Factor) Market- part of Circular Flow where FoP are sold</a:t>
            </a:r>
          </a:p>
          <a:p>
            <a:pPr eaLnBrk="1" hangingPunct="1"/>
            <a:r>
              <a:rPr lang="en-US" smtClean="0"/>
              <a:t>Product Market- part of Circular Flow where products are sold</a:t>
            </a:r>
          </a:p>
          <a:p>
            <a:pPr eaLnBrk="1" hangingPunct="1"/>
            <a:r>
              <a:rPr lang="en-US" smtClean="0"/>
              <a:t>Circular Flow-Transfer of products and factors between sectors of the economy</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ext Box 2"/>
          <p:cNvSpPr txBox="1">
            <a:spLocks noChangeArrowheads="1"/>
          </p:cNvSpPr>
          <p:nvPr/>
        </p:nvSpPr>
        <p:spPr bwMode="auto">
          <a:xfrm>
            <a:off x="381000" y="609600"/>
            <a:ext cx="8153400" cy="3387725"/>
          </a:xfrm>
          <a:prstGeom prst="rect">
            <a:avLst/>
          </a:prstGeom>
          <a:noFill/>
          <a:ln w="9525">
            <a:noFill/>
            <a:miter lim="800000"/>
            <a:headEnd/>
            <a:tailEnd/>
          </a:ln>
        </p:spPr>
        <p:txBody>
          <a:bodyPr>
            <a:spAutoFit/>
          </a:bodyPr>
          <a:lstStyle/>
          <a:p>
            <a:pPr eaLnBrk="0" hangingPunct="0">
              <a:spcBef>
                <a:spcPct val="50000"/>
              </a:spcBef>
            </a:pPr>
            <a:r>
              <a:rPr lang="en-US" sz="3600" u="sng">
                <a:latin typeface="Times New Roman" pitchFamily="18" charset="0"/>
              </a:rPr>
              <a:t>The </a:t>
            </a:r>
            <a:r>
              <a:rPr lang="en-US" sz="3600" b="1" u="sng">
                <a:latin typeface="Times New Roman" pitchFamily="18" charset="0"/>
              </a:rPr>
              <a:t>law of supply</a:t>
            </a:r>
            <a:r>
              <a:rPr lang="en-US" sz="3600" u="sng">
                <a:latin typeface="Times New Roman" pitchFamily="18" charset="0"/>
              </a:rPr>
              <a:t> is the result of the </a:t>
            </a:r>
            <a:r>
              <a:rPr lang="en-US" sz="3600" b="1" u="sng">
                <a:latin typeface="Times New Roman" pitchFamily="18" charset="0"/>
              </a:rPr>
              <a:t>law of increasing cost</a:t>
            </a:r>
            <a:r>
              <a:rPr lang="en-US" sz="3600">
                <a:latin typeface="Times New Roman" pitchFamily="18" charset="0"/>
              </a:rPr>
              <a:t>. Since the marginal opportunity cost of supplying a good rises as more is produced, a higher price is required to induce the seller to sell more of the good or service. </a:t>
            </a:r>
          </a:p>
        </p:txBody>
      </p:sp>
      <p:pic>
        <p:nvPicPr>
          <p:cNvPr id="58371" name="Picture 3" descr="d9"/>
          <p:cNvPicPr>
            <a:picLocks noChangeAspect="1" noChangeArrowheads="1"/>
          </p:cNvPicPr>
          <p:nvPr/>
        </p:nvPicPr>
        <p:blipFill>
          <a:blip r:embed="rId2" cstate="print"/>
          <a:srcRect/>
          <a:stretch>
            <a:fillRect/>
          </a:stretch>
        </p:blipFill>
        <p:spPr bwMode="auto">
          <a:xfrm>
            <a:off x="5181600" y="3505200"/>
            <a:ext cx="3200400" cy="2682875"/>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8370"/>
                                        </p:tgtEl>
                                        <p:attrNameLst>
                                          <p:attrName>style.visibility</p:attrName>
                                        </p:attrNameLst>
                                      </p:cBhvr>
                                      <p:to>
                                        <p:strVal val="visible"/>
                                      </p:to>
                                    </p:set>
                                    <p:anim calcmode="lin" valueType="num">
                                      <p:cBhvr additive="base">
                                        <p:cTn id="7" dur="500" fill="hold"/>
                                        <p:tgtEl>
                                          <p:spTgt spid="58370"/>
                                        </p:tgtEl>
                                        <p:attrNameLst>
                                          <p:attrName>ppt_x</p:attrName>
                                        </p:attrNameLst>
                                      </p:cBhvr>
                                      <p:tavLst>
                                        <p:tav tm="0">
                                          <p:val>
                                            <p:strVal val="0-#ppt_w/2"/>
                                          </p:val>
                                        </p:tav>
                                        <p:tav tm="100000">
                                          <p:val>
                                            <p:strVal val="#ppt_x"/>
                                          </p:val>
                                        </p:tav>
                                      </p:tavLst>
                                    </p:anim>
                                    <p:anim calcmode="lin" valueType="num">
                                      <p:cBhvr additive="base">
                                        <p:cTn id="8" dur="500" fill="hold"/>
                                        <p:tgtEl>
                                          <p:spTgt spid="5837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 fill="hold" nodeType="clickEffect">
                                  <p:stCondLst>
                                    <p:cond delay="0"/>
                                  </p:stCondLst>
                                  <p:childTnLst>
                                    <p:set>
                                      <p:cBhvr>
                                        <p:cTn id="12" dur="1" fill="hold">
                                          <p:stCondLst>
                                            <p:cond delay="0"/>
                                          </p:stCondLst>
                                        </p:cTn>
                                        <p:tgtEl>
                                          <p:spTgt spid="58371"/>
                                        </p:tgtEl>
                                        <p:attrNameLst>
                                          <p:attrName>style.visibility</p:attrName>
                                        </p:attrNameLst>
                                      </p:cBhvr>
                                      <p:to>
                                        <p:strVal val="visible"/>
                                      </p:to>
                                    </p:set>
                                    <p:anim calcmode="lin" valueType="num">
                                      <p:cBhvr>
                                        <p:cTn id="13" dur="500" fill="hold"/>
                                        <p:tgtEl>
                                          <p:spTgt spid="58371"/>
                                        </p:tgtEl>
                                        <p:attrNameLst>
                                          <p:attrName>ppt_x</p:attrName>
                                        </p:attrNameLst>
                                      </p:cBhvr>
                                      <p:tavLst>
                                        <p:tav tm="0">
                                          <p:val>
                                            <p:strVal val="#ppt_x"/>
                                          </p:val>
                                        </p:tav>
                                        <p:tav tm="100000">
                                          <p:val>
                                            <p:strVal val="#ppt_x"/>
                                          </p:val>
                                        </p:tav>
                                      </p:tavLst>
                                    </p:anim>
                                    <p:anim calcmode="lin" valueType="num">
                                      <p:cBhvr>
                                        <p:cTn id="14" dur="500" fill="hold"/>
                                        <p:tgtEl>
                                          <p:spTgt spid="58371"/>
                                        </p:tgtEl>
                                        <p:attrNameLst>
                                          <p:attrName>ppt_y</p:attrName>
                                        </p:attrNameLst>
                                      </p:cBhvr>
                                      <p:tavLst>
                                        <p:tav tm="0">
                                          <p:val>
                                            <p:strVal val="#ppt_y-#ppt_h/2"/>
                                          </p:val>
                                        </p:tav>
                                        <p:tav tm="100000">
                                          <p:val>
                                            <p:strVal val="#ppt_y"/>
                                          </p:val>
                                        </p:tav>
                                      </p:tavLst>
                                    </p:anim>
                                    <p:anim calcmode="lin" valueType="num">
                                      <p:cBhvr>
                                        <p:cTn id="15" dur="500" fill="hold"/>
                                        <p:tgtEl>
                                          <p:spTgt spid="58371"/>
                                        </p:tgtEl>
                                        <p:attrNameLst>
                                          <p:attrName>ppt_w</p:attrName>
                                        </p:attrNameLst>
                                      </p:cBhvr>
                                      <p:tavLst>
                                        <p:tav tm="0">
                                          <p:val>
                                            <p:strVal val="#ppt_w"/>
                                          </p:val>
                                        </p:tav>
                                        <p:tav tm="100000">
                                          <p:val>
                                            <p:strVal val="#ppt_w"/>
                                          </p:val>
                                        </p:tav>
                                      </p:tavLst>
                                    </p:anim>
                                    <p:anim calcmode="lin" valueType="num">
                                      <p:cBhvr>
                                        <p:cTn id="16" dur="500" fill="hold"/>
                                        <p:tgtEl>
                                          <p:spTgt spid="58371"/>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0" grpId="0"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Text Box 2"/>
          <p:cNvSpPr txBox="1">
            <a:spLocks noChangeArrowheads="1"/>
          </p:cNvSpPr>
          <p:nvPr/>
        </p:nvSpPr>
        <p:spPr bwMode="auto">
          <a:xfrm>
            <a:off x="838200" y="1905000"/>
            <a:ext cx="8001000" cy="3016250"/>
          </a:xfrm>
          <a:prstGeom prst="rect">
            <a:avLst/>
          </a:prstGeom>
          <a:noFill/>
          <a:ln w="9525">
            <a:noFill/>
            <a:miter lim="800000"/>
            <a:headEnd/>
            <a:tailEnd/>
          </a:ln>
        </p:spPr>
        <p:txBody>
          <a:bodyPr>
            <a:spAutoFit/>
          </a:bodyPr>
          <a:lstStyle/>
          <a:p>
            <a:pPr eaLnBrk="0" hangingPunct="0"/>
            <a:r>
              <a:rPr lang="en-US" sz="3200" b="1" u="sng">
                <a:latin typeface="Times New Roman" pitchFamily="18" charset="0"/>
              </a:rPr>
              <a:t>Market supply</a:t>
            </a:r>
            <a:endParaRPr lang="en-US" sz="3200" u="sng">
              <a:latin typeface="Times New Roman" pitchFamily="18" charset="0"/>
            </a:endParaRPr>
          </a:p>
          <a:p>
            <a:pPr eaLnBrk="0" hangingPunct="0"/>
            <a:endParaRPr lang="en-US" sz="3200" u="sng">
              <a:latin typeface="Times New Roman" pitchFamily="18" charset="0"/>
            </a:endParaRPr>
          </a:p>
          <a:p>
            <a:pPr eaLnBrk="0" hangingPunct="0"/>
            <a:r>
              <a:rPr lang="en-US" sz="3200" u="sng">
                <a:latin typeface="Times New Roman" pitchFamily="18" charset="0"/>
              </a:rPr>
              <a:t>The market supply curve is the horizontal summation of all individual supply curves</a:t>
            </a:r>
            <a:r>
              <a:rPr lang="en-US" sz="3200">
                <a:latin typeface="Times New Roman" pitchFamily="18" charset="0"/>
              </a:rPr>
              <a:t>. The derivation of this is equivalent to that illustrated for demand curves.</a:t>
            </a:r>
            <a:r>
              <a:rPr lang="en-US" sz="2400">
                <a:latin typeface="Times New Roman" pitchFamily="18" charset="0"/>
              </a:rPr>
              <a:t> </a:t>
            </a: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Rectangle 2"/>
          <p:cNvSpPr>
            <a:spLocks noGrp="1"/>
          </p:cNvSpPr>
          <p:nvPr>
            <p:ph type="title"/>
          </p:nvPr>
        </p:nvSpPr>
        <p:spPr/>
        <p:txBody>
          <a:bodyPr/>
          <a:lstStyle/>
          <a:p>
            <a:r>
              <a:rPr lang="en-US" smtClean="0"/>
              <a:t>Reminder</a:t>
            </a:r>
          </a:p>
        </p:txBody>
      </p:sp>
      <p:sp>
        <p:nvSpPr>
          <p:cNvPr id="226307" name="Rectangle 3"/>
          <p:cNvSpPr>
            <a:spLocks noGrp="1"/>
          </p:cNvSpPr>
          <p:nvPr>
            <p:ph type="body" idx="1"/>
          </p:nvPr>
        </p:nvSpPr>
        <p:spPr/>
        <p:txBody>
          <a:bodyPr/>
          <a:lstStyle/>
          <a:p>
            <a:r>
              <a:rPr lang="en-US" u="sng" smtClean="0"/>
              <a:t>Demand=Consumers/Buyers want lowest price</a:t>
            </a:r>
          </a:p>
          <a:p>
            <a:r>
              <a:rPr lang="en-US" u="sng" smtClean="0"/>
              <a:t>Supply=Producers/Sellers want highest price</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itle 1"/>
          <p:cNvSpPr>
            <a:spLocks noGrp="1"/>
          </p:cNvSpPr>
          <p:nvPr>
            <p:ph type="title"/>
          </p:nvPr>
        </p:nvSpPr>
        <p:spPr/>
        <p:txBody>
          <a:bodyPr/>
          <a:lstStyle/>
          <a:p>
            <a:pPr eaLnBrk="1" hangingPunct="1"/>
            <a:r>
              <a:rPr lang="en-US" smtClean="0"/>
              <a:t>Vocabulary</a:t>
            </a:r>
          </a:p>
        </p:txBody>
      </p:sp>
      <p:sp>
        <p:nvSpPr>
          <p:cNvPr id="83971" name="Content Placeholder 2"/>
          <p:cNvSpPr>
            <a:spLocks noGrp="1"/>
          </p:cNvSpPr>
          <p:nvPr>
            <p:ph idx="1"/>
          </p:nvPr>
        </p:nvSpPr>
        <p:spPr/>
        <p:txBody>
          <a:bodyPr/>
          <a:lstStyle/>
          <a:p>
            <a:pPr eaLnBrk="1" hangingPunct="1"/>
            <a:r>
              <a:rPr lang="en-US" smtClean="0"/>
              <a:t>Determinant- factor which shifts demand or supply curve</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pPr eaLnBrk="1" hangingPunct="1"/>
            <a:r>
              <a:rPr lang="en-US" u="sng" smtClean="0"/>
              <a:t>Shifts in Demand</a:t>
            </a:r>
          </a:p>
        </p:txBody>
      </p:sp>
      <p:sp>
        <p:nvSpPr>
          <p:cNvPr id="88067" name="Rectangle 3"/>
          <p:cNvSpPr>
            <a:spLocks noGrp="1" noChangeArrowheads="1"/>
          </p:cNvSpPr>
          <p:nvPr>
            <p:ph type="body" idx="1"/>
          </p:nvPr>
        </p:nvSpPr>
        <p:spPr>
          <a:xfrm>
            <a:off x="457200" y="1219200"/>
            <a:ext cx="8229600" cy="4525963"/>
          </a:xfrm>
        </p:spPr>
        <p:txBody>
          <a:bodyPr/>
          <a:lstStyle/>
          <a:p>
            <a:pPr eaLnBrk="1" hangingPunct="1"/>
            <a:r>
              <a:rPr lang="en-US" u="sng" smtClean="0"/>
              <a:t>Shifts in the demand curve are dictated by the determinants of demand.</a:t>
            </a:r>
          </a:p>
          <a:p>
            <a:pPr eaLnBrk="1" hangingPunct="1"/>
            <a:r>
              <a:rPr lang="en-US" u="sng" smtClean="0"/>
              <a:t>Note-Movement along the curve is due to a price change, not a shift.</a:t>
            </a:r>
          </a:p>
          <a:p>
            <a:pPr eaLnBrk="1" hangingPunct="1"/>
            <a:endParaRPr lang="en-US" u="sng" smtClean="0"/>
          </a:p>
        </p:txBody>
      </p:sp>
      <p:pic>
        <p:nvPicPr>
          <p:cNvPr id="88068" name="Picture 5"/>
          <p:cNvPicPr>
            <a:picLocks noChangeAspect="1" noChangeArrowheads="1"/>
          </p:cNvPicPr>
          <p:nvPr/>
        </p:nvPicPr>
        <p:blipFill>
          <a:blip r:embed="rId2" cstate="print"/>
          <a:srcRect l="15625" t="46875" r="48125" b="20313"/>
          <a:stretch>
            <a:fillRect/>
          </a:stretch>
        </p:blipFill>
        <p:spPr bwMode="auto">
          <a:xfrm>
            <a:off x="4191000" y="3276600"/>
            <a:ext cx="4419600" cy="3200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normAutofit fontScale="90000"/>
          </a:bodyPr>
          <a:lstStyle/>
          <a:p>
            <a:pPr eaLnBrk="1" hangingPunct="1"/>
            <a:r>
              <a:rPr lang="en-US" sz="4000" smtClean="0"/>
              <a:t>Difference between change in demand and quantity demanded</a:t>
            </a:r>
          </a:p>
        </p:txBody>
      </p:sp>
      <p:sp>
        <p:nvSpPr>
          <p:cNvPr id="89091" name="Rectangle 3"/>
          <p:cNvSpPr>
            <a:spLocks noGrp="1" noChangeArrowheads="1"/>
          </p:cNvSpPr>
          <p:nvPr>
            <p:ph type="body" idx="1"/>
          </p:nvPr>
        </p:nvSpPr>
        <p:spPr>
          <a:xfrm>
            <a:off x="457200" y="1600200"/>
            <a:ext cx="8229600" cy="1752600"/>
          </a:xfrm>
        </p:spPr>
        <p:txBody>
          <a:bodyPr/>
          <a:lstStyle/>
          <a:p>
            <a:pPr eaLnBrk="1" hangingPunct="1"/>
            <a:r>
              <a:rPr lang="en-US" smtClean="0"/>
              <a:t>Change in demand is shift of entire curve</a:t>
            </a:r>
          </a:p>
          <a:p>
            <a:pPr eaLnBrk="1" hangingPunct="1"/>
            <a:r>
              <a:rPr lang="en-US" smtClean="0"/>
              <a:t>Change in quantity demanded is simple change in # on same curve</a:t>
            </a:r>
          </a:p>
          <a:p>
            <a:pPr eaLnBrk="1" hangingPunct="1">
              <a:buFontTx/>
              <a:buNone/>
            </a:pPr>
            <a:endParaRPr lang="en-US" smtClean="0"/>
          </a:p>
        </p:txBody>
      </p:sp>
      <p:pic>
        <p:nvPicPr>
          <p:cNvPr id="89092" name="Picture 9"/>
          <p:cNvPicPr>
            <a:picLocks noChangeAspect="1" noChangeArrowheads="1"/>
          </p:cNvPicPr>
          <p:nvPr/>
        </p:nvPicPr>
        <p:blipFill>
          <a:blip r:embed="rId2" cstate="print"/>
          <a:srcRect/>
          <a:stretch>
            <a:fillRect/>
          </a:stretch>
        </p:blipFill>
        <p:spPr bwMode="auto">
          <a:xfrm>
            <a:off x="1524000" y="3292475"/>
            <a:ext cx="6064250" cy="35655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p:cNvSpPr>
          <p:nvPr>
            <p:ph type="title"/>
          </p:nvPr>
        </p:nvSpPr>
        <p:spPr/>
        <p:txBody>
          <a:bodyPr/>
          <a:lstStyle/>
          <a:p>
            <a:r>
              <a:rPr lang="en-US" smtClean="0"/>
              <a:t>Important</a:t>
            </a:r>
          </a:p>
        </p:txBody>
      </p:sp>
      <p:sp>
        <p:nvSpPr>
          <p:cNvPr id="90115" name="Rectangle 3"/>
          <p:cNvSpPr>
            <a:spLocks noGrp="1"/>
          </p:cNvSpPr>
          <p:nvPr>
            <p:ph type="body" idx="1"/>
          </p:nvPr>
        </p:nvSpPr>
        <p:spPr/>
        <p:txBody>
          <a:bodyPr/>
          <a:lstStyle/>
          <a:p>
            <a:r>
              <a:rPr lang="en-US" smtClean="0"/>
              <a:t>An </a:t>
            </a:r>
            <a:r>
              <a:rPr lang="en-US" u="sng" smtClean="0"/>
              <a:t>increase in demand is a shift to the right</a:t>
            </a:r>
            <a:r>
              <a:rPr lang="en-US" smtClean="0"/>
              <a:t> (not up)</a:t>
            </a:r>
          </a:p>
          <a:p>
            <a:r>
              <a:rPr lang="en-US" smtClean="0"/>
              <a:t>A </a:t>
            </a:r>
            <a:r>
              <a:rPr lang="en-US" u="sng" smtClean="0"/>
              <a:t>decrease in demand is a shift to the left</a:t>
            </a:r>
            <a:r>
              <a:rPr lang="en-US" smtClean="0"/>
              <a:t> (not down).</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a:xfrm>
            <a:off x="457200" y="228600"/>
            <a:ext cx="8229600" cy="868363"/>
          </a:xfrm>
        </p:spPr>
        <p:txBody>
          <a:bodyPr/>
          <a:lstStyle/>
          <a:p>
            <a:pPr eaLnBrk="1" hangingPunct="1"/>
            <a:r>
              <a:rPr lang="en-US" u="sng" smtClean="0"/>
              <a:t>Determinants of Demand</a:t>
            </a:r>
          </a:p>
        </p:txBody>
      </p:sp>
      <p:sp>
        <p:nvSpPr>
          <p:cNvPr id="91139" name="Rectangle 3"/>
          <p:cNvSpPr>
            <a:spLocks noGrp="1" noChangeArrowheads="1"/>
          </p:cNvSpPr>
          <p:nvPr>
            <p:ph type="body" idx="1"/>
          </p:nvPr>
        </p:nvSpPr>
        <p:spPr>
          <a:xfrm>
            <a:off x="457200" y="990600"/>
            <a:ext cx="8229600" cy="5486400"/>
          </a:xfrm>
        </p:spPr>
        <p:txBody>
          <a:bodyPr/>
          <a:lstStyle/>
          <a:p>
            <a:pPr eaLnBrk="1" hangingPunct="1">
              <a:buFont typeface="Arial" charset="0"/>
              <a:buNone/>
            </a:pPr>
            <a:endParaRPr lang="en-US" smtClean="0"/>
          </a:p>
          <a:p>
            <a:pPr eaLnBrk="1" hangingPunct="1"/>
            <a:r>
              <a:rPr lang="en-US" u="sng" smtClean="0"/>
              <a:t>The determinants are</a:t>
            </a:r>
          </a:p>
          <a:p>
            <a:pPr lvl="1" eaLnBrk="1" hangingPunct="1"/>
            <a:r>
              <a:rPr lang="en-US" u="sng" smtClean="0"/>
              <a:t>Consumer Tastes and Preferences</a:t>
            </a:r>
          </a:p>
          <a:p>
            <a:pPr lvl="1" eaLnBrk="1" hangingPunct="1"/>
            <a:r>
              <a:rPr lang="en-US" u="sng" smtClean="0"/>
              <a:t>Market Size 1)Business decision 2)Government decision 3)Technology</a:t>
            </a:r>
          </a:p>
          <a:p>
            <a:pPr lvl="1" eaLnBrk="1" hangingPunct="1"/>
            <a:r>
              <a:rPr lang="en-US" u="sng" smtClean="0"/>
              <a:t>Income</a:t>
            </a:r>
          </a:p>
          <a:p>
            <a:pPr lvl="1" eaLnBrk="1" hangingPunct="1"/>
            <a:r>
              <a:rPr lang="en-US" u="sng" smtClean="0"/>
              <a:t>Price of related goods</a:t>
            </a:r>
          </a:p>
          <a:p>
            <a:pPr lvl="2" eaLnBrk="1" hangingPunct="1"/>
            <a:r>
              <a:rPr lang="en-US" u="sng" smtClean="0"/>
              <a:t>Substitute and complimentary(something associated with)(Substitute-replaces Complimentary- go together</a:t>
            </a:r>
            <a:r>
              <a:rPr lang="en-US" smtClean="0"/>
              <a:t>)</a:t>
            </a:r>
          </a:p>
          <a:p>
            <a:pPr lvl="1" eaLnBrk="1" hangingPunct="1"/>
            <a:r>
              <a:rPr lang="en-US" u="sng" smtClean="0"/>
              <a:t>Consumer Expectations-View of the future</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xfrm>
            <a:off x="457200" y="274638"/>
            <a:ext cx="8229600" cy="715962"/>
          </a:xfrm>
        </p:spPr>
        <p:txBody>
          <a:bodyPr/>
          <a:lstStyle/>
          <a:p>
            <a:pPr eaLnBrk="1" hangingPunct="1"/>
            <a:r>
              <a:rPr lang="en-US" sz="4000" smtClean="0"/>
              <a:t>Effects of Determinants</a:t>
            </a:r>
          </a:p>
        </p:txBody>
      </p:sp>
      <p:sp>
        <p:nvSpPr>
          <p:cNvPr id="92163" name="Rectangle 3"/>
          <p:cNvSpPr>
            <a:spLocks noGrp="1" noChangeArrowheads="1"/>
          </p:cNvSpPr>
          <p:nvPr>
            <p:ph type="body" idx="1"/>
          </p:nvPr>
        </p:nvSpPr>
        <p:spPr/>
        <p:txBody>
          <a:bodyPr/>
          <a:lstStyle/>
          <a:p>
            <a:pPr eaLnBrk="1" hangingPunct="1"/>
            <a:endParaRPr lang="en-US" smtClean="0"/>
          </a:p>
        </p:txBody>
      </p:sp>
      <p:graphicFrame>
        <p:nvGraphicFramePr>
          <p:cNvPr id="92201" name="Group 41"/>
          <p:cNvGraphicFramePr>
            <a:graphicFrameLocks noGrp="1"/>
          </p:cNvGraphicFramePr>
          <p:nvPr/>
        </p:nvGraphicFramePr>
        <p:xfrm>
          <a:off x="457200" y="990600"/>
          <a:ext cx="8153400" cy="5606415"/>
        </p:xfrm>
        <a:graphic>
          <a:graphicData uri="http://schemas.openxmlformats.org/drawingml/2006/table">
            <a:tbl>
              <a:tblPr/>
              <a:tblGrid>
                <a:gridCol w="2717800"/>
                <a:gridCol w="1589088"/>
                <a:gridCol w="3846512"/>
              </a:tblGrid>
              <a:tr h="685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Determinant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Change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Effect on Demand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31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Taste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Rise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Increase, shift to right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207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Market Size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Expands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Increase, shift to right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921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Income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Rise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Increase, shift to right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873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Substitute Goods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Price increase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Increase, shift to right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35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Complimentary Goods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Price increase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Decrease, shift to left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54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Expectations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Future $ Rise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Increase, shift to right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92198" name="Text Box 38"/>
          <p:cNvSpPr txBox="1">
            <a:spLocks noChangeArrowheads="1"/>
          </p:cNvSpPr>
          <p:nvPr/>
        </p:nvSpPr>
        <p:spPr bwMode="auto">
          <a:xfrm>
            <a:off x="6629400" y="6400800"/>
            <a:ext cx="2286000" cy="366713"/>
          </a:xfrm>
          <a:prstGeom prst="rect">
            <a:avLst/>
          </a:prstGeom>
          <a:noFill/>
          <a:ln w="9525">
            <a:noFill/>
            <a:miter lim="800000"/>
            <a:headEnd/>
            <a:tailEnd/>
          </a:ln>
        </p:spPr>
        <p:txBody>
          <a:bodyPr>
            <a:spAutoFit/>
          </a:bodyPr>
          <a:lstStyle/>
          <a:p>
            <a:pPr>
              <a:spcBef>
                <a:spcPct val="50000"/>
              </a:spcBef>
            </a:pPr>
            <a:r>
              <a:rPr lang="en-US">
                <a:latin typeface="Calibri" pitchFamily="34" charset="0"/>
                <a:hlinkClick r:id="rId2"/>
              </a:rPr>
              <a:t>Examples</a:t>
            </a:r>
            <a:endParaRPr lang="en-US">
              <a:latin typeface="Calibri" pitchFamily="34"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457200" y="274638"/>
            <a:ext cx="8229600" cy="715962"/>
          </a:xfrm>
        </p:spPr>
        <p:txBody>
          <a:bodyPr/>
          <a:lstStyle/>
          <a:p>
            <a:pPr eaLnBrk="1" hangingPunct="1"/>
            <a:r>
              <a:rPr lang="en-US" sz="4000" smtClean="0"/>
              <a:t>Effects of Determinants</a:t>
            </a:r>
          </a:p>
        </p:txBody>
      </p:sp>
      <p:sp>
        <p:nvSpPr>
          <p:cNvPr id="93187" name="Rectangle 3"/>
          <p:cNvSpPr>
            <a:spLocks noGrp="1" noChangeArrowheads="1"/>
          </p:cNvSpPr>
          <p:nvPr>
            <p:ph type="body" idx="1"/>
          </p:nvPr>
        </p:nvSpPr>
        <p:spPr/>
        <p:txBody>
          <a:bodyPr/>
          <a:lstStyle/>
          <a:p>
            <a:pPr eaLnBrk="1" hangingPunct="1"/>
            <a:endParaRPr lang="en-US" smtClean="0"/>
          </a:p>
        </p:txBody>
      </p:sp>
      <p:graphicFrame>
        <p:nvGraphicFramePr>
          <p:cNvPr id="38916" name="Group 4"/>
          <p:cNvGraphicFramePr>
            <a:graphicFrameLocks noGrp="1"/>
          </p:cNvGraphicFramePr>
          <p:nvPr/>
        </p:nvGraphicFramePr>
        <p:xfrm>
          <a:off x="457200" y="990600"/>
          <a:ext cx="8153400" cy="5179695"/>
        </p:xfrm>
        <a:graphic>
          <a:graphicData uri="http://schemas.openxmlformats.org/drawingml/2006/table">
            <a:tbl>
              <a:tblPr/>
              <a:tblGrid>
                <a:gridCol w="2590800"/>
                <a:gridCol w="1716088"/>
                <a:gridCol w="3846512"/>
              </a:tblGrid>
              <a:tr h="685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Determinant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Change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Effect on Demand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31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Taste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Decline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Decrease, shift to left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207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Market Size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Shrinks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Decrease, shift to left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921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Income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Decline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Decrease, shift to left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873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Substitute Goods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Price decrease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Decrease, shift to left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35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Complimentary Goods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Price decrease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Increase, shift to right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54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Expectations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Fall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Decrease, shift to left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93222" name="Text Box 38"/>
          <p:cNvSpPr txBox="1">
            <a:spLocks noChangeArrowheads="1"/>
          </p:cNvSpPr>
          <p:nvPr/>
        </p:nvSpPr>
        <p:spPr bwMode="auto">
          <a:xfrm>
            <a:off x="5181600" y="6477000"/>
            <a:ext cx="2971800" cy="366713"/>
          </a:xfrm>
          <a:prstGeom prst="rect">
            <a:avLst/>
          </a:prstGeom>
          <a:noFill/>
          <a:ln w="9525">
            <a:noFill/>
            <a:miter lim="800000"/>
            <a:headEnd/>
            <a:tailEnd/>
          </a:ln>
        </p:spPr>
        <p:txBody>
          <a:bodyPr>
            <a:spAutoFit/>
          </a:bodyPr>
          <a:lstStyle/>
          <a:p>
            <a:pPr>
              <a:spcBef>
                <a:spcPct val="50000"/>
              </a:spcBef>
            </a:pPr>
            <a:r>
              <a:rPr lang="en-US">
                <a:latin typeface="Calibri" pitchFamily="34" charset="0"/>
                <a:hlinkClick r:id="rId2"/>
              </a:rPr>
              <a:t>Examples</a:t>
            </a:r>
            <a:endParaRPr lang="en-US">
              <a:latin typeface="Calibri"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ctrTitle"/>
          </p:nvPr>
        </p:nvSpPr>
        <p:spPr>
          <a:xfrm>
            <a:off x="533400" y="304800"/>
            <a:ext cx="7772400" cy="1470025"/>
          </a:xfrm>
        </p:spPr>
        <p:txBody>
          <a:bodyPr/>
          <a:lstStyle/>
          <a:p>
            <a:pPr eaLnBrk="1" hangingPunct="1"/>
            <a:r>
              <a:rPr lang="en-US" u="sng" smtClean="0"/>
              <a:t>Circular Flow of the Economy</a:t>
            </a:r>
            <a:br>
              <a:rPr lang="en-US" u="sng" smtClean="0"/>
            </a:br>
            <a:endParaRPr lang="en-US" u="sng" smtClean="0"/>
          </a:p>
        </p:txBody>
      </p:sp>
      <p:sp>
        <p:nvSpPr>
          <p:cNvPr id="66563" name="Rectangle 3"/>
          <p:cNvSpPr>
            <a:spLocks noGrp="1" noChangeArrowheads="1"/>
          </p:cNvSpPr>
          <p:nvPr>
            <p:ph type="subTitle" idx="1"/>
          </p:nvPr>
        </p:nvSpPr>
        <p:spPr>
          <a:xfrm>
            <a:off x="685800" y="1600200"/>
            <a:ext cx="7772400" cy="4800600"/>
          </a:xfrm>
        </p:spPr>
        <p:txBody>
          <a:bodyPr rtlCol="0">
            <a:normAutofit lnSpcReduction="10000"/>
          </a:bodyPr>
          <a:lstStyle/>
          <a:p>
            <a:pPr>
              <a:defRPr/>
            </a:pPr>
            <a:r>
              <a:rPr lang="en-US" b="1" dirty="0" smtClean="0"/>
              <a:t>SSEMI1 The student will describe how households, businesses, and governments are interdependent and interact through flows of goods, services, and money. </a:t>
            </a:r>
          </a:p>
          <a:p>
            <a:pPr>
              <a:defRPr/>
            </a:pPr>
            <a:r>
              <a:rPr lang="en-US" dirty="0" smtClean="0"/>
              <a:t>a. Illustrate by means of a circular flow diagram, the Product market; the Resource (factor) market; the real flow of goods and services between and among businesses, households, and government; and the flow of money. </a:t>
            </a:r>
          </a:p>
          <a:p>
            <a:pPr eaLnBrk="1" fontAlgn="auto" hangingPunct="1">
              <a:spcAft>
                <a:spcPts val="0"/>
              </a:spcAft>
              <a:buFont typeface="Arial" pitchFamily="34" charset="0"/>
              <a:buNone/>
              <a:defRPr/>
            </a:pPr>
            <a:endParaRPr lang="en-US" dirty="0" smtClean="0"/>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p:cNvSpPr>
          <p:nvPr>
            <p:ph type="title"/>
          </p:nvPr>
        </p:nvSpPr>
        <p:spPr/>
        <p:txBody>
          <a:bodyPr/>
          <a:lstStyle/>
          <a:p>
            <a:r>
              <a:rPr lang="en-US" smtClean="0"/>
              <a:t>Vocabulary</a:t>
            </a:r>
          </a:p>
        </p:txBody>
      </p:sp>
      <p:sp>
        <p:nvSpPr>
          <p:cNvPr id="98307" name="Rectangle 3"/>
          <p:cNvSpPr>
            <a:spLocks noGrp="1"/>
          </p:cNvSpPr>
          <p:nvPr>
            <p:ph type="body" idx="1"/>
          </p:nvPr>
        </p:nvSpPr>
        <p:spPr/>
        <p:txBody>
          <a:bodyPr/>
          <a:lstStyle/>
          <a:p>
            <a:r>
              <a:rPr lang="en-US" smtClean="0"/>
              <a:t>Subsidy-a benefit given by the government to groups or individuals usually in form of cash or tax reduction</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p:txBody>
          <a:bodyPr/>
          <a:lstStyle/>
          <a:p>
            <a:pPr eaLnBrk="1" hangingPunct="1"/>
            <a:r>
              <a:rPr lang="en-US" u="sng" smtClean="0"/>
              <a:t>Determinants of supply</a:t>
            </a:r>
          </a:p>
        </p:txBody>
      </p:sp>
      <p:sp>
        <p:nvSpPr>
          <p:cNvPr id="63491" name="Rectangle 3"/>
          <p:cNvSpPr>
            <a:spLocks noGrp="1" noChangeArrowheads="1"/>
          </p:cNvSpPr>
          <p:nvPr>
            <p:ph type="body" idx="1"/>
          </p:nvPr>
        </p:nvSpPr>
        <p:spPr/>
        <p:txBody>
          <a:bodyPr/>
          <a:lstStyle/>
          <a:p>
            <a:pPr eaLnBrk="1" hangingPunct="1">
              <a:buFont typeface="CommonBullets" pitchFamily="34" charset="2"/>
              <a:buChar char="!"/>
            </a:pPr>
            <a:r>
              <a:rPr lang="en-US" u="sng" smtClean="0"/>
              <a:t>the prices of resources(inputs)</a:t>
            </a:r>
          </a:p>
          <a:p>
            <a:pPr eaLnBrk="1" hangingPunct="1">
              <a:buFont typeface="CommonBullets" pitchFamily="34" charset="2"/>
              <a:buChar char="!"/>
            </a:pPr>
            <a:r>
              <a:rPr lang="en-US" u="sng" smtClean="0"/>
              <a:t> technology and productivity,</a:t>
            </a:r>
          </a:p>
          <a:p>
            <a:pPr eaLnBrk="1" hangingPunct="1">
              <a:buFont typeface="CommonBullets" pitchFamily="34" charset="2"/>
              <a:buChar char="!"/>
            </a:pPr>
            <a:r>
              <a:rPr lang="en-US" u="sng" smtClean="0"/>
              <a:t> the expectations of producers,</a:t>
            </a:r>
          </a:p>
          <a:p>
            <a:pPr eaLnBrk="1" hangingPunct="1">
              <a:buFont typeface="CommonBullets" pitchFamily="34" charset="2"/>
              <a:buChar char="!"/>
            </a:pPr>
            <a:r>
              <a:rPr lang="en-US" u="sng" smtClean="0"/>
              <a:t> the number of producers(competition),</a:t>
            </a:r>
          </a:p>
          <a:p>
            <a:pPr eaLnBrk="1" hangingPunct="1">
              <a:buFont typeface="CommonBullets" pitchFamily="34" charset="2"/>
              <a:buChar char="!"/>
            </a:pPr>
            <a:r>
              <a:rPr lang="en-US" u="sng" smtClean="0"/>
              <a:t> the prices of related goods and services.</a:t>
            </a:r>
            <a:r>
              <a:rPr lang="en-US" smtClean="0"/>
              <a:t> </a:t>
            </a:r>
          </a:p>
          <a:p>
            <a:pPr eaLnBrk="1" hangingPunct="1">
              <a:buFont typeface="CommonBullets" pitchFamily="34" charset="2"/>
              <a:buChar char="!"/>
            </a:pPr>
            <a:r>
              <a:rPr lang="en-US" u="sng" smtClean="0"/>
              <a:t>government tools(taxes, subsidies, and regulation)</a:t>
            </a:r>
          </a:p>
          <a:p>
            <a:pPr eaLnBrk="1" hangingPunct="1">
              <a:buFont typeface="CommonBullets" pitchFamily="34" charset="2"/>
              <a:buChar char="!"/>
            </a:pPr>
            <a:endParaRPr lang="en-US" smtClean="0"/>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528" fill="hold" grpId="0" nodeType="clickEffect">
                                  <p:stCondLst>
                                    <p:cond delay="0"/>
                                  </p:stCondLst>
                                  <p:childTnLst>
                                    <p:set>
                                      <p:cBhvr>
                                        <p:cTn id="6" dur="1" fill="hold">
                                          <p:stCondLst>
                                            <p:cond delay="0"/>
                                          </p:stCondLst>
                                        </p:cTn>
                                        <p:tgtEl>
                                          <p:spTgt spid="63491">
                                            <p:txEl>
                                              <p:pRg st="0" end="0"/>
                                            </p:txEl>
                                          </p:spTgt>
                                        </p:tgtEl>
                                        <p:attrNameLst>
                                          <p:attrName>style.visibility</p:attrName>
                                        </p:attrNameLst>
                                      </p:cBhvr>
                                      <p:to>
                                        <p:strVal val="visible"/>
                                      </p:to>
                                    </p:set>
                                    <p:anim calcmode="lin" valueType="num">
                                      <p:cBhvr>
                                        <p:cTn id="7" dur="500" fill="hold"/>
                                        <p:tgtEl>
                                          <p:spTgt spid="63491">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3491">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63491">
                                            <p:txEl>
                                              <p:pRg st="0" end="0"/>
                                            </p:txEl>
                                          </p:spTgt>
                                        </p:tgtEl>
                                        <p:attrNameLst>
                                          <p:attrName>ppt_x</p:attrName>
                                        </p:attrNameLst>
                                      </p:cBhvr>
                                      <p:tavLst>
                                        <p:tav tm="0">
                                          <p:val>
                                            <p:fltVal val="0.5"/>
                                          </p:val>
                                        </p:tav>
                                        <p:tav tm="100000">
                                          <p:val>
                                            <p:strVal val="#ppt_x"/>
                                          </p:val>
                                        </p:tav>
                                      </p:tavLst>
                                    </p:anim>
                                    <p:anim calcmode="lin" valueType="num">
                                      <p:cBhvr>
                                        <p:cTn id="10" dur="500" fill="hold"/>
                                        <p:tgtEl>
                                          <p:spTgt spid="63491">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3" presetClass="entr" presetSubtype="528" fill="hold" grpId="0" nodeType="clickEffect">
                                  <p:stCondLst>
                                    <p:cond delay="0"/>
                                  </p:stCondLst>
                                  <p:childTnLst>
                                    <p:set>
                                      <p:cBhvr>
                                        <p:cTn id="14" dur="1" fill="hold">
                                          <p:stCondLst>
                                            <p:cond delay="0"/>
                                          </p:stCondLst>
                                        </p:cTn>
                                        <p:tgtEl>
                                          <p:spTgt spid="63491">
                                            <p:txEl>
                                              <p:pRg st="1" end="1"/>
                                            </p:txEl>
                                          </p:spTgt>
                                        </p:tgtEl>
                                        <p:attrNameLst>
                                          <p:attrName>style.visibility</p:attrName>
                                        </p:attrNameLst>
                                      </p:cBhvr>
                                      <p:to>
                                        <p:strVal val="visible"/>
                                      </p:to>
                                    </p:set>
                                    <p:anim calcmode="lin" valueType="num">
                                      <p:cBhvr>
                                        <p:cTn id="15" dur="500" fill="hold"/>
                                        <p:tgtEl>
                                          <p:spTgt spid="63491">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63491">
                                            <p:txEl>
                                              <p:pRg st="1" end="1"/>
                                            </p:txEl>
                                          </p:spTgt>
                                        </p:tgtEl>
                                        <p:attrNameLst>
                                          <p:attrName>ppt_h</p:attrName>
                                        </p:attrNameLst>
                                      </p:cBhvr>
                                      <p:tavLst>
                                        <p:tav tm="0">
                                          <p:val>
                                            <p:fltVal val="0"/>
                                          </p:val>
                                        </p:tav>
                                        <p:tav tm="100000">
                                          <p:val>
                                            <p:strVal val="#ppt_h"/>
                                          </p:val>
                                        </p:tav>
                                      </p:tavLst>
                                    </p:anim>
                                    <p:anim calcmode="lin" valueType="num">
                                      <p:cBhvr>
                                        <p:cTn id="17" dur="500" fill="hold"/>
                                        <p:tgtEl>
                                          <p:spTgt spid="63491">
                                            <p:txEl>
                                              <p:pRg st="1" end="1"/>
                                            </p:txEl>
                                          </p:spTgt>
                                        </p:tgtEl>
                                        <p:attrNameLst>
                                          <p:attrName>ppt_x</p:attrName>
                                        </p:attrNameLst>
                                      </p:cBhvr>
                                      <p:tavLst>
                                        <p:tav tm="0">
                                          <p:val>
                                            <p:fltVal val="0.5"/>
                                          </p:val>
                                        </p:tav>
                                        <p:tav tm="100000">
                                          <p:val>
                                            <p:strVal val="#ppt_x"/>
                                          </p:val>
                                        </p:tav>
                                      </p:tavLst>
                                    </p:anim>
                                    <p:anim calcmode="lin" valueType="num">
                                      <p:cBhvr>
                                        <p:cTn id="18" dur="500" fill="hold"/>
                                        <p:tgtEl>
                                          <p:spTgt spid="63491">
                                            <p:txEl>
                                              <p:pRg st="1" end="1"/>
                                            </p:txEl>
                                          </p:spTgt>
                                        </p:tgtEl>
                                        <p:attrNameLst>
                                          <p:attrName>ppt_y</p:attrName>
                                        </p:attrNameLst>
                                      </p:cBhvr>
                                      <p:tavLst>
                                        <p:tav tm="0">
                                          <p:val>
                                            <p:fltVal val="0.5"/>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3" presetClass="entr" presetSubtype="528" fill="hold" grpId="0" nodeType="clickEffect">
                                  <p:stCondLst>
                                    <p:cond delay="0"/>
                                  </p:stCondLst>
                                  <p:childTnLst>
                                    <p:set>
                                      <p:cBhvr>
                                        <p:cTn id="22" dur="1" fill="hold">
                                          <p:stCondLst>
                                            <p:cond delay="0"/>
                                          </p:stCondLst>
                                        </p:cTn>
                                        <p:tgtEl>
                                          <p:spTgt spid="63491">
                                            <p:txEl>
                                              <p:pRg st="2" end="2"/>
                                            </p:txEl>
                                          </p:spTgt>
                                        </p:tgtEl>
                                        <p:attrNameLst>
                                          <p:attrName>style.visibility</p:attrName>
                                        </p:attrNameLst>
                                      </p:cBhvr>
                                      <p:to>
                                        <p:strVal val="visible"/>
                                      </p:to>
                                    </p:set>
                                    <p:anim calcmode="lin" valueType="num">
                                      <p:cBhvr>
                                        <p:cTn id="23" dur="500" fill="hold"/>
                                        <p:tgtEl>
                                          <p:spTgt spid="63491">
                                            <p:txEl>
                                              <p:pRg st="2" end="2"/>
                                            </p:txEl>
                                          </p:spTgt>
                                        </p:tgtEl>
                                        <p:attrNameLst>
                                          <p:attrName>ppt_w</p:attrName>
                                        </p:attrNameLst>
                                      </p:cBhvr>
                                      <p:tavLst>
                                        <p:tav tm="0">
                                          <p:val>
                                            <p:fltVal val="0"/>
                                          </p:val>
                                        </p:tav>
                                        <p:tav tm="100000">
                                          <p:val>
                                            <p:strVal val="#ppt_w"/>
                                          </p:val>
                                        </p:tav>
                                      </p:tavLst>
                                    </p:anim>
                                    <p:anim calcmode="lin" valueType="num">
                                      <p:cBhvr>
                                        <p:cTn id="24" dur="500" fill="hold"/>
                                        <p:tgtEl>
                                          <p:spTgt spid="63491">
                                            <p:txEl>
                                              <p:pRg st="2" end="2"/>
                                            </p:txEl>
                                          </p:spTgt>
                                        </p:tgtEl>
                                        <p:attrNameLst>
                                          <p:attrName>ppt_h</p:attrName>
                                        </p:attrNameLst>
                                      </p:cBhvr>
                                      <p:tavLst>
                                        <p:tav tm="0">
                                          <p:val>
                                            <p:fltVal val="0"/>
                                          </p:val>
                                        </p:tav>
                                        <p:tav tm="100000">
                                          <p:val>
                                            <p:strVal val="#ppt_h"/>
                                          </p:val>
                                        </p:tav>
                                      </p:tavLst>
                                    </p:anim>
                                    <p:anim calcmode="lin" valueType="num">
                                      <p:cBhvr>
                                        <p:cTn id="25" dur="500" fill="hold"/>
                                        <p:tgtEl>
                                          <p:spTgt spid="63491">
                                            <p:txEl>
                                              <p:pRg st="2" end="2"/>
                                            </p:txEl>
                                          </p:spTgt>
                                        </p:tgtEl>
                                        <p:attrNameLst>
                                          <p:attrName>ppt_x</p:attrName>
                                        </p:attrNameLst>
                                      </p:cBhvr>
                                      <p:tavLst>
                                        <p:tav tm="0">
                                          <p:val>
                                            <p:fltVal val="0.5"/>
                                          </p:val>
                                        </p:tav>
                                        <p:tav tm="100000">
                                          <p:val>
                                            <p:strVal val="#ppt_x"/>
                                          </p:val>
                                        </p:tav>
                                      </p:tavLst>
                                    </p:anim>
                                    <p:anim calcmode="lin" valueType="num">
                                      <p:cBhvr>
                                        <p:cTn id="26" dur="500" fill="hold"/>
                                        <p:tgtEl>
                                          <p:spTgt spid="63491">
                                            <p:txEl>
                                              <p:pRg st="2" end="2"/>
                                            </p:txEl>
                                          </p:spTgt>
                                        </p:tgtEl>
                                        <p:attrNameLst>
                                          <p:attrName>ppt_y</p:attrName>
                                        </p:attrNameLst>
                                      </p:cBhvr>
                                      <p:tavLst>
                                        <p:tav tm="0">
                                          <p:val>
                                            <p:fltVal val="0.5"/>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528" fill="hold" grpId="0" nodeType="clickEffect">
                                  <p:stCondLst>
                                    <p:cond delay="0"/>
                                  </p:stCondLst>
                                  <p:childTnLst>
                                    <p:set>
                                      <p:cBhvr>
                                        <p:cTn id="30" dur="1" fill="hold">
                                          <p:stCondLst>
                                            <p:cond delay="0"/>
                                          </p:stCondLst>
                                        </p:cTn>
                                        <p:tgtEl>
                                          <p:spTgt spid="63491">
                                            <p:txEl>
                                              <p:pRg st="3" end="3"/>
                                            </p:txEl>
                                          </p:spTgt>
                                        </p:tgtEl>
                                        <p:attrNameLst>
                                          <p:attrName>style.visibility</p:attrName>
                                        </p:attrNameLst>
                                      </p:cBhvr>
                                      <p:to>
                                        <p:strVal val="visible"/>
                                      </p:to>
                                    </p:set>
                                    <p:anim calcmode="lin" valueType="num">
                                      <p:cBhvr>
                                        <p:cTn id="31" dur="500" fill="hold"/>
                                        <p:tgtEl>
                                          <p:spTgt spid="63491">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63491">
                                            <p:txEl>
                                              <p:pRg st="3" end="3"/>
                                            </p:txEl>
                                          </p:spTgt>
                                        </p:tgtEl>
                                        <p:attrNameLst>
                                          <p:attrName>ppt_h</p:attrName>
                                        </p:attrNameLst>
                                      </p:cBhvr>
                                      <p:tavLst>
                                        <p:tav tm="0">
                                          <p:val>
                                            <p:fltVal val="0"/>
                                          </p:val>
                                        </p:tav>
                                        <p:tav tm="100000">
                                          <p:val>
                                            <p:strVal val="#ppt_h"/>
                                          </p:val>
                                        </p:tav>
                                      </p:tavLst>
                                    </p:anim>
                                    <p:anim calcmode="lin" valueType="num">
                                      <p:cBhvr>
                                        <p:cTn id="33" dur="500" fill="hold"/>
                                        <p:tgtEl>
                                          <p:spTgt spid="63491">
                                            <p:txEl>
                                              <p:pRg st="3" end="3"/>
                                            </p:txEl>
                                          </p:spTgt>
                                        </p:tgtEl>
                                        <p:attrNameLst>
                                          <p:attrName>ppt_x</p:attrName>
                                        </p:attrNameLst>
                                      </p:cBhvr>
                                      <p:tavLst>
                                        <p:tav tm="0">
                                          <p:val>
                                            <p:fltVal val="0.5"/>
                                          </p:val>
                                        </p:tav>
                                        <p:tav tm="100000">
                                          <p:val>
                                            <p:strVal val="#ppt_x"/>
                                          </p:val>
                                        </p:tav>
                                      </p:tavLst>
                                    </p:anim>
                                    <p:anim calcmode="lin" valueType="num">
                                      <p:cBhvr>
                                        <p:cTn id="34" dur="500" fill="hold"/>
                                        <p:tgtEl>
                                          <p:spTgt spid="63491">
                                            <p:txEl>
                                              <p:pRg st="3" end="3"/>
                                            </p:txEl>
                                          </p:spTgt>
                                        </p:tgtEl>
                                        <p:attrNameLst>
                                          <p:attrName>ppt_y</p:attrName>
                                        </p:attrNameLst>
                                      </p:cBhvr>
                                      <p:tavLst>
                                        <p:tav tm="0">
                                          <p:val>
                                            <p:fltVal val="0.5"/>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3" presetClass="entr" presetSubtype="528" fill="hold" grpId="0" nodeType="clickEffect">
                                  <p:stCondLst>
                                    <p:cond delay="0"/>
                                  </p:stCondLst>
                                  <p:childTnLst>
                                    <p:set>
                                      <p:cBhvr>
                                        <p:cTn id="38" dur="1" fill="hold">
                                          <p:stCondLst>
                                            <p:cond delay="0"/>
                                          </p:stCondLst>
                                        </p:cTn>
                                        <p:tgtEl>
                                          <p:spTgt spid="63491">
                                            <p:txEl>
                                              <p:pRg st="4" end="4"/>
                                            </p:txEl>
                                          </p:spTgt>
                                        </p:tgtEl>
                                        <p:attrNameLst>
                                          <p:attrName>style.visibility</p:attrName>
                                        </p:attrNameLst>
                                      </p:cBhvr>
                                      <p:to>
                                        <p:strVal val="visible"/>
                                      </p:to>
                                    </p:set>
                                    <p:anim calcmode="lin" valueType="num">
                                      <p:cBhvr>
                                        <p:cTn id="39" dur="500" fill="hold"/>
                                        <p:tgtEl>
                                          <p:spTgt spid="63491">
                                            <p:txEl>
                                              <p:pRg st="4" end="4"/>
                                            </p:txEl>
                                          </p:spTgt>
                                        </p:tgtEl>
                                        <p:attrNameLst>
                                          <p:attrName>ppt_w</p:attrName>
                                        </p:attrNameLst>
                                      </p:cBhvr>
                                      <p:tavLst>
                                        <p:tav tm="0">
                                          <p:val>
                                            <p:fltVal val="0"/>
                                          </p:val>
                                        </p:tav>
                                        <p:tav tm="100000">
                                          <p:val>
                                            <p:strVal val="#ppt_w"/>
                                          </p:val>
                                        </p:tav>
                                      </p:tavLst>
                                    </p:anim>
                                    <p:anim calcmode="lin" valueType="num">
                                      <p:cBhvr>
                                        <p:cTn id="40" dur="500" fill="hold"/>
                                        <p:tgtEl>
                                          <p:spTgt spid="63491">
                                            <p:txEl>
                                              <p:pRg st="4" end="4"/>
                                            </p:txEl>
                                          </p:spTgt>
                                        </p:tgtEl>
                                        <p:attrNameLst>
                                          <p:attrName>ppt_h</p:attrName>
                                        </p:attrNameLst>
                                      </p:cBhvr>
                                      <p:tavLst>
                                        <p:tav tm="0">
                                          <p:val>
                                            <p:fltVal val="0"/>
                                          </p:val>
                                        </p:tav>
                                        <p:tav tm="100000">
                                          <p:val>
                                            <p:strVal val="#ppt_h"/>
                                          </p:val>
                                        </p:tav>
                                      </p:tavLst>
                                    </p:anim>
                                    <p:anim calcmode="lin" valueType="num">
                                      <p:cBhvr>
                                        <p:cTn id="41" dur="500" fill="hold"/>
                                        <p:tgtEl>
                                          <p:spTgt spid="63491">
                                            <p:txEl>
                                              <p:pRg st="4" end="4"/>
                                            </p:txEl>
                                          </p:spTgt>
                                        </p:tgtEl>
                                        <p:attrNameLst>
                                          <p:attrName>ppt_x</p:attrName>
                                        </p:attrNameLst>
                                      </p:cBhvr>
                                      <p:tavLst>
                                        <p:tav tm="0">
                                          <p:val>
                                            <p:fltVal val="0.5"/>
                                          </p:val>
                                        </p:tav>
                                        <p:tav tm="100000">
                                          <p:val>
                                            <p:strVal val="#ppt_x"/>
                                          </p:val>
                                        </p:tav>
                                      </p:tavLst>
                                    </p:anim>
                                    <p:anim calcmode="lin" valueType="num">
                                      <p:cBhvr>
                                        <p:cTn id="42" dur="500" fill="hold"/>
                                        <p:tgtEl>
                                          <p:spTgt spid="63491">
                                            <p:txEl>
                                              <p:pRg st="4" end="4"/>
                                            </p:txEl>
                                          </p:spTgt>
                                        </p:tgtEl>
                                        <p:attrNameLst>
                                          <p:attrName>ppt_y</p:attrName>
                                        </p:attrNameLst>
                                      </p:cBhvr>
                                      <p:tavLst>
                                        <p:tav tm="0">
                                          <p:val>
                                            <p:fltVal val="0.5"/>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3" presetClass="entr" presetSubtype="528" fill="hold" grpId="0" nodeType="clickEffect">
                                  <p:stCondLst>
                                    <p:cond delay="0"/>
                                  </p:stCondLst>
                                  <p:childTnLst>
                                    <p:set>
                                      <p:cBhvr>
                                        <p:cTn id="46" dur="1" fill="hold">
                                          <p:stCondLst>
                                            <p:cond delay="0"/>
                                          </p:stCondLst>
                                        </p:cTn>
                                        <p:tgtEl>
                                          <p:spTgt spid="63491">
                                            <p:txEl>
                                              <p:pRg st="5" end="5"/>
                                            </p:txEl>
                                          </p:spTgt>
                                        </p:tgtEl>
                                        <p:attrNameLst>
                                          <p:attrName>style.visibility</p:attrName>
                                        </p:attrNameLst>
                                      </p:cBhvr>
                                      <p:to>
                                        <p:strVal val="visible"/>
                                      </p:to>
                                    </p:set>
                                    <p:anim calcmode="lin" valueType="num">
                                      <p:cBhvr>
                                        <p:cTn id="47" dur="500" fill="hold"/>
                                        <p:tgtEl>
                                          <p:spTgt spid="63491">
                                            <p:txEl>
                                              <p:pRg st="5" end="5"/>
                                            </p:txEl>
                                          </p:spTgt>
                                        </p:tgtEl>
                                        <p:attrNameLst>
                                          <p:attrName>ppt_w</p:attrName>
                                        </p:attrNameLst>
                                      </p:cBhvr>
                                      <p:tavLst>
                                        <p:tav tm="0">
                                          <p:val>
                                            <p:fltVal val="0"/>
                                          </p:val>
                                        </p:tav>
                                        <p:tav tm="100000">
                                          <p:val>
                                            <p:strVal val="#ppt_w"/>
                                          </p:val>
                                        </p:tav>
                                      </p:tavLst>
                                    </p:anim>
                                    <p:anim calcmode="lin" valueType="num">
                                      <p:cBhvr>
                                        <p:cTn id="48" dur="500" fill="hold"/>
                                        <p:tgtEl>
                                          <p:spTgt spid="63491">
                                            <p:txEl>
                                              <p:pRg st="5" end="5"/>
                                            </p:txEl>
                                          </p:spTgt>
                                        </p:tgtEl>
                                        <p:attrNameLst>
                                          <p:attrName>ppt_h</p:attrName>
                                        </p:attrNameLst>
                                      </p:cBhvr>
                                      <p:tavLst>
                                        <p:tav tm="0">
                                          <p:val>
                                            <p:fltVal val="0"/>
                                          </p:val>
                                        </p:tav>
                                        <p:tav tm="100000">
                                          <p:val>
                                            <p:strVal val="#ppt_h"/>
                                          </p:val>
                                        </p:tav>
                                      </p:tavLst>
                                    </p:anim>
                                    <p:anim calcmode="lin" valueType="num">
                                      <p:cBhvr>
                                        <p:cTn id="49" dur="500" fill="hold"/>
                                        <p:tgtEl>
                                          <p:spTgt spid="63491">
                                            <p:txEl>
                                              <p:pRg st="5" end="5"/>
                                            </p:txEl>
                                          </p:spTgt>
                                        </p:tgtEl>
                                        <p:attrNameLst>
                                          <p:attrName>ppt_x</p:attrName>
                                        </p:attrNameLst>
                                      </p:cBhvr>
                                      <p:tavLst>
                                        <p:tav tm="0">
                                          <p:val>
                                            <p:fltVal val="0.5"/>
                                          </p:val>
                                        </p:tav>
                                        <p:tav tm="100000">
                                          <p:val>
                                            <p:strVal val="#ppt_x"/>
                                          </p:val>
                                        </p:tav>
                                      </p:tavLst>
                                    </p:anim>
                                    <p:anim calcmode="lin" valueType="num">
                                      <p:cBhvr>
                                        <p:cTn id="50" dur="500" fill="hold"/>
                                        <p:tgtEl>
                                          <p:spTgt spid="63491">
                                            <p:txEl>
                                              <p:pRg st="5" end="5"/>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1" grpId="0" build="p"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p:txBody>
          <a:bodyPr/>
          <a:lstStyle/>
          <a:p>
            <a:pPr eaLnBrk="1" hangingPunct="1"/>
            <a:r>
              <a:rPr lang="en-US" smtClean="0"/>
              <a:t>Government</a:t>
            </a:r>
          </a:p>
        </p:txBody>
      </p:sp>
      <p:sp>
        <p:nvSpPr>
          <p:cNvPr id="106499" name="Rectangle 3"/>
          <p:cNvSpPr>
            <a:spLocks noGrp="1" noChangeArrowheads="1"/>
          </p:cNvSpPr>
          <p:nvPr>
            <p:ph type="body" idx="1"/>
          </p:nvPr>
        </p:nvSpPr>
        <p:spPr/>
        <p:txBody>
          <a:bodyPr/>
          <a:lstStyle/>
          <a:p>
            <a:pPr eaLnBrk="1" hangingPunct="1"/>
            <a:r>
              <a:rPr lang="en-US" sz="2800" smtClean="0"/>
              <a:t>Government decisions may affect supply.  It has 3 tools which affect the supply curve.  </a:t>
            </a:r>
          </a:p>
          <a:p>
            <a:pPr lvl="1" eaLnBrk="1" hangingPunct="1"/>
            <a:r>
              <a:rPr lang="en-US" sz="2400" smtClean="0"/>
              <a:t>Taxes</a:t>
            </a:r>
          </a:p>
          <a:p>
            <a:pPr lvl="1" eaLnBrk="1" hangingPunct="1"/>
            <a:r>
              <a:rPr lang="en-US" sz="2400" u="sng" smtClean="0"/>
              <a:t>Subsidies- Government payments to manipulate supply</a:t>
            </a:r>
          </a:p>
          <a:p>
            <a:pPr lvl="1" eaLnBrk="1" hangingPunct="1"/>
            <a:r>
              <a:rPr lang="en-US" sz="2400" u="sng" smtClean="0"/>
              <a:t>Regulation- Safety measures, etc</a:t>
            </a:r>
          </a:p>
          <a:p>
            <a:pPr lvl="1" eaLnBrk="1" hangingPunct="1"/>
            <a:endParaRPr lang="en-US" sz="2400" u="sng" smtClean="0"/>
          </a:p>
          <a:p>
            <a:pPr lvl="1" eaLnBrk="1" hangingPunct="1"/>
            <a:endParaRPr lang="en-US" sz="2400" smtClean="0"/>
          </a:p>
          <a:p>
            <a:pPr lvl="1" eaLnBrk="1" hangingPunct="1"/>
            <a:r>
              <a:rPr lang="en-US" sz="2400" smtClean="0">
                <a:hlinkClick r:id="rId2"/>
              </a:rPr>
              <a:t>Examples</a:t>
            </a:r>
            <a:endParaRPr lang="en-US" sz="2400" smtClean="0"/>
          </a:p>
          <a:p>
            <a:pPr lvl="1" eaLnBrk="1" hangingPunct="1"/>
            <a:r>
              <a:rPr lang="en-US" sz="2400" smtClean="0">
                <a:hlinkClick r:id="rId3"/>
              </a:rPr>
              <a:t>Video</a:t>
            </a:r>
            <a:r>
              <a:rPr lang="en-US" sz="2400" smtClean="0"/>
              <a:t> </a:t>
            </a:r>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Rectangle 2"/>
          <p:cNvSpPr>
            <a:spLocks noGrp="1"/>
          </p:cNvSpPr>
          <p:nvPr>
            <p:ph type="title"/>
          </p:nvPr>
        </p:nvSpPr>
        <p:spPr/>
        <p:txBody>
          <a:bodyPr/>
          <a:lstStyle/>
          <a:p>
            <a:r>
              <a:rPr lang="en-US" smtClean="0"/>
              <a:t>Note</a:t>
            </a:r>
          </a:p>
        </p:txBody>
      </p:sp>
      <p:sp>
        <p:nvSpPr>
          <p:cNvPr id="228355" name="Rectangle 3"/>
          <p:cNvSpPr>
            <a:spLocks noGrp="1"/>
          </p:cNvSpPr>
          <p:nvPr>
            <p:ph type="body" idx="1"/>
          </p:nvPr>
        </p:nvSpPr>
        <p:spPr/>
        <p:txBody>
          <a:bodyPr/>
          <a:lstStyle/>
          <a:p>
            <a:r>
              <a:rPr lang="en-US" smtClean="0"/>
              <a:t>An </a:t>
            </a:r>
            <a:r>
              <a:rPr lang="en-US" u="sng" smtClean="0"/>
              <a:t>increase in supply shifts the supply curve to the right(usually lowers price)</a:t>
            </a:r>
          </a:p>
          <a:p>
            <a:r>
              <a:rPr lang="en-US" smtClean="0"/>
              <a:t>A </a:t>
            </a:r>
            <a:r>
              <a:rPr lang="en-US" u="sng" smtClean="0"/>
              <a:t>decrease in supply shifts the supply curve left(usually raises price)</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a:xfrm>
            <a:off x="457200" y="274638"/>
            <a:ext cx="8229600" cy="639762"/>
          </a:xfrm>
        </p:spPr>
        <p:txBody>
          <a:bodyPr>
            <a:normAutofit fontScale="90000"/>
          </a:bodyPr>
          <a:lstStyle/>
          <a:p>
            <a:pPr eaLnBrk="1" hangingPunct="1"/>
            <a:r>
              <a:rPr lang="en-US" sz="4000" smtClean="0"/>
              <a:t>Affect of Determinants of Supply</a:t>
            </a:r>
          </a:p>
        </p:txBody>
      </p:sp>
      <p:sp>
        <p:nvSpPr>
          <p:cNvPr id="107523" name="Rectangle 3"/>
          <p:cNvSpPr>
            <a:spLocks noGrp="1" noChangeArrowheads="1"/>
          </p:cNvSpPr>
          <p:nvPr>
            <p:ph type="body" idx="1"/>
          </p:nvPr>
        </p:nvSpPr>
        <p:spPr>
          <a:xfrm>
            <a:off x="457200" y="1066800"/>
            <a:ext cx="8229600" cy="5059363"/>
          </a:xfrm>
        </p:spPr>
        <p:txBody>
          <a:bodyPr/>
          <a:lstStyle/>
          <a:p>
            <a:pPr eaLnBrk="1" hangingPunct="1"/>
            <a:endParaRPr lang="en-US" smtClean="0"/>
          </a:p>
        </p:txBody>
      </p:sp>
      <p:graphicFrame>
        <p:nvGraphicFramePr>
          <p:cNvPr id="107569" name="Group 49"/>
          <p:cNvGraphicFramePr>
            <a:graphicFrameLocks noGrp="1"/>
          </p:cNvGraphicFramePr>
          <p:nvPr/>
        </p:nvGraphicFramePr>
        <p:xfrm>
          <a:off x="381000" y="990600"/>
          <a:ext cx="8458200" cy="5488623"/>
        </p:xfrm>
        <a:graphic>
          <a:graphicData uri="http://schemas.openxmlformats.org/drawingml/2006/table">
            <a:tbl>
              <a:tblPr/>
              <a:tblGrid>
                <a:gridCol w="3289300"/>
                <a:gridCol w="2192338"/>
                <a:gridCol w="2976562"/>
              </a:tblGrid>
              <a:tr h="5842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Determinant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FF3300"/>
                          </a:solidFill>
                          <a:effectLst/>
                          <a:latin typeface="Arial" charset="0"/>
                          <a:cs typeface="Arial" charset="0"/>
                        </a:rPr>
                        <a:t>Change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0000FF"/>
                          </a:solidFill>
                          <a:effectLst/>
                          <a:latin typeface="Arial" charset="0"/>
                          <a:cs typeface="Arial" charset="0"/>
                        </a:rPr>
                        <a:t>Effect on Supply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82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Price of Resources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FF3300"/>
                          </a:solidFill>
                          <a:effectLst/>
                          <a:latin typeface="Arial" charset="0"/>
                          <a:cs typeface="Arial" charset="0"/>
                        </a:rPr>
                        <a:t>Increase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0000FF"/>
                          </a:solidFill>
                          <a:effectLst/>
                          <a:latin typeface="Arial" charset="0"/>
                          <a:cs typeface="Arial" charset="0"/>
                        </a:rPr>
                        <a:t>Decrease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984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Tech/Prod.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FF3300"/>
                          </a:solidFill>
                          <a:effectLst/>
                          <a:latin typeface="Arial" charset="0"/>
                          <a:cs typeface="Arial" charset="0"/>
                        </a:rPr>
                        <a:t>Increase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0000FF"/>
                          </a:solidFill>
                          <a:effectLst/>
                          <a:latin typeface="Arial" charset="0"/>
                          <a:cs typeface="Arial" charset="0"/>
                        </a:rPr>
                        <a:t>Increase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 of Producers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FF3300"/>
                          </a:solidFill>
                          <a:effectLst/>
                          <a:latin typeface="Arial" charset="0"/>
                          <a:cs typeface="Arial" charset="0"/>
                        </a:rPr>
                        <a:t>Increase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0000FF"/>
                          </a:solidFill>
                          <a:effectLst/>
                          <a:latin typeface="Arial" charset="0"/>
                          <a:cs typeface="Arial" charset="0"/>
                        </a:rPr>
                        <a:t>Increase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8382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Price of related goods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FF3300"/>
                          </a:solidFill>
                          <a:effectLst/>
                          <a:latin typeface="Arial" charset="0"/>
                          <a:cs typeface="Arial" charset="0"/>
                        </a:rPr>
                        <a:t>Increase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0000FF"/>
                          </a:solidFill>
                          <a:effectLst/>
                          <a:latin typeface="Arial" charset="0"/>
                          <a:cs typeface="Arial" charset="0"/>
                        </a:rPr>
                        <a:t>Decrease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6524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Expectation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FF3300"/>
                          </a:solidFill>
                          <a:effectLst/>
                          <a:latin typeface="Arial" charset="0"/>
                          <a:cs typeface="Arial" charset="0"/>
                        </a:rPr>
                        <a:t>Depends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0000FF"/>
                          </a:solidFill>
                          <a:effectLst/>
                          <a:latin typeface="Arial" charset="0"/>
                          <a:cs typeface="Arial" charset="0"/>
                        </a:rPr>
                        <a:t>Depends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533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Gov’t Taxes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FF3300"/>
                          </a:solidFill>
                          <a:effectLst/>
                          <a:latin typeface="Arial" charset="0"/>
                          <a:cs typeface="Arial" charset="0"/>
                        </a:rPr>
                        <a:t>Increase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0000FF"/>
                          </a:solidFill>
                          <a:effectLst/>
                          <a:latin typeface="Arial" charset="0"/>
                          <a:cs typeface="Arial" charset="0"/>
                        </a:rPr>
                        <a:t>Decrease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533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Gov’t Regulation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FF3300"/>
                          </a:solidFill>
                          <a:effectLst/>
                          <a:latin typeface="Arial" charset="0"/>
                          <a:cs typeface="Arial" charset="0"/>
                        </a:rPr>
                        <a:t>More strict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0000FF"/>
                          </a:solidFill>
                          <a:effectLst/>
                          <a:latin typeface="Arial" charset="0"/>
                          <a:cs typeface="Arial" charset="0"/>
                        </a:rPr>
                        <a:t>Decrease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685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Gov’t Subsidy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FF3300"/>
                          </a:solidFill>
                          <a:effectLst/>
                          <a:latin typeface="Arial" charset="0"/>
                          <a:cs typeface="Arial" charset="0"/>
                        </a:rPr>
                        <a:t>Increase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0000FF"/>
                          </a:solidFill>
                          <a:effectLst/>
                          <a:latin typeface="Arial" charset="0"/>
                          <a:cs typeface="Arial" charset="0"/>
                        </a:rPr>
                        <a:t>Increase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a:xfrm>
            <a:off x="457200" y="274638"/>
            <a:ext cx="8229600" cy="639762"/>
          </a:xfrm>
        </p:spPr>
        <p:txBody>
          <a:bodyPr>
            <a:normAutofit fontScale="90000"/>
          </a:bodyPr>
          <a:lstStyle/>
          <a:p>
            <a:pPr eaLnBrk="1" hangingPunct="1"/>
            <a:r>
              <a:rPr lang="en-US" sz="4000" smtClean="0"/>
              <a:t>Affect of Determinants of Supply</a:t>
            </a:r>
          </a:p>
        </p:txBody>
      </p:sp>
      <p:sp>
        <p:nvSpPr>
          <p:cNvPr id="108547" name="Rectangle 3"/>
          <p:cNvSpPr>
            <a:spLocks noGrp="1" noChangeArrowheads="1"/>
          </p:cNvSpPr>
          <p:nvPr>
            <p:ph type="body" idx="1"/>
          </p:nvPr>
        </p:nvSpPr>
        <p:spPr>
          <a:xfrm>
            <a:off x="457200" y="1066800"/>
            <a:ext cx="8229600" cy="5059363"/>
          </a:xfrm>
        </p:spPr>
        <p:txBody>
          <a:bodyPr/>
          <a:lstStyle/>
          <a:p>
            <a:pPr eaLnBrk="1" hangingPunct="1"/>
            <a:endParaRPr lang="en-US" smtClean="0"/>
          </a:p>
        </p:txBody>
      </p:sp>
      <p:graphicFrame>
        <p:nvGraphicFramePr>
          <p:cNvPr id="108591" name="Group 47"/>
          <p:cNvGraphicFramePr>
            <a:graphicFrameLocks noGrp="1"/>
          </p:cNvGraphicFramePr>
          <p:nvPr/>
        </p:nvGraphicFramePr>
        <p:xfrm>
          <a:off x="381000" y="990600"/>
          <a:ext cx="8458200" cy="5488623"/>
        </p:xfrm>
        <a:graphic>
          <a:graphicData uri="http://schemas.openxmlformats.org/drawingml/2006/table">
            <a:tbl>
              <a:tblPr/>
              <a:tblGrid>
                <a:gridCol w="3289300"/>
                <a:gridCol w="2192338"/>
                <a:gridCol w="2976562"/>
              </a:tblGrid>
              <a:tr h="5842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Determinant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FF3300"/>
                          </a:solidFill>
                          <a:effectLst/>
                          <a:latin typeface="Arial" charset="0"/>
                          <a:cs typeface="Arial" charset="0"/>
                        </a:rPr>
                        <a:t>Change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0000FF"/>
                          </a:solidFill>
                          <a:effectLst/>
                          <a:latin typeface="Arial" charset="0"/>
                          <a:cs typeface="Arial" charset="0"/>
                        </a:rPr>
                        <a:t>Effect on Supply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82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Price of Resources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FF3300"/>
                          </a:solidFill>
                          <a:effectLst/>
                          <a:latin typeface="Arial" charset="0"/>
                          <a:cs typeface="Arial" charset="0"/>
                        </a:rPr>
                        <a:t>Decrease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0000FF"/>
                          </a:solidFill>
                          <a:effectLst/>
                          <a:latin typeface="Arial" charset="0"/>
                          <a:cs typeface="Arial" charset="0"/>
                        </a:rPr>
                        <a:t>Increase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984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Tech/Prod.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FF3300"/>
                          </a:solidFill>
                          <a:effectLst/>
                          <a:latin typeface="Arial" charset="0"/>
                          <a:cs typeface="Arial" charset="0"/>
                        </a:rPr>
                        <a:t>Decrease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0000FF"/>
                          </a:solidFill>
                          <a:effectLst/>
                          <a:latin typeface="Arial" charset="0"/>
                          <a:cs typeface="Arial" charset="0"/>
                        </a:rPr>
                        <a:t>Decrease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 of Producers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FF3300"/>
                          </a:solidFill>
                          <a:effectLst/>
                          <a:latin typeface="Arial" charset="0"/>
                          <a:cs typeface="Arial" charset="0"/>
                        </a:rPr>
                        <a:t>Decrease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0000FF"/>
                          </a:solidFill>
                          <a:effectLst/>
                          <a:latin typeface="Arial" charset="0"/>
                          <a:cs typeface="Arial" charset="0"/>
                        </a:rPr>
                        <a:t>Decrease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8382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Price of related goods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FF3300"/>
                          </a:solidFill>
                          <a:effectLst/>
                          <a:latin typeface="Arial" charset="0"/>
                          <a:cs typeface="Arial" charset="0"/>
                        </a:rPr>
                        <a:t>Decrease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0000FF"/>
                          </a:solidFill>
                          <a:effectLst/>
                          <a:latin typeface="Arial" charset="0"/>
                          <a:cs typeface="Arial" charset="0"/>
                        </a:rPr>
                        <a:t>Increase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6524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Expectation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FF3300"/>
                          </a:solidFill>
                          <a:effectLst/>
                          <a:latin typeface="Arial" charset="0"/>
                          <a:cs typeface="Arial" charset="0"/>
                        </a:rPr>
                        <a:t>Depends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0000FF"/>
                          </a:solidFill>
                          <a:effectLst/>
                          <a:latin typeface="Arial" charset="0"/>
                          <a:cs typeface="Arial" charset="0"/>
                        </a:rPr>
                        <a:t>Depends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533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Gov’t Taxes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FF3300"/>
                          </a:solidFill>
                          <a:effectLst/>
                          <a:latin typeface="Arial" charset="0"/>
                          <a:cs typeface="Arial" charset="0"/>
                        </a:rPr>
                        <a:t>Decrease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0000FF"/>
                          </a:solidFill>
                          <a:effectLst/>
                          <a:latin typeface="Arial" charset="0"/>
                          <a:cs typeface="Arial" charset="0"/>
                        </a:rPr>
                        <a:t>Increase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533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Gov’t Regulation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FF3300"/>
                          </a:solidFill>
                          <a:effectLst/>
                          <a:latin typeface="Arial" charset="0"/>
                          <a:cs typeface="Arial" charset="0"/>
                        </a:rPr>
                        <a:t>Less strict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0000FF"/>
                          </a:solidFill>
                          <a:effectLst/>
                          <a:latin typeface="Arial" charset="0"/>
                          <a:cs typeface="Arial" charset="0"/>
                        </a:rPr>
                        <a:t>Increase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685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Gov’t Subsidy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FF3300"/>
                          </a:solidFill>
                          <a:effectLst/>
                          <a:latin typeface="Arial" charset="0"/>
                          <a:cs typeface="Arial" charset="0"/>
                        </a:rPr>
                        <a:t>Decrease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0000FF"/>
                          </a:solidFill>
                          <a:effectLst/>
                          <a:latin typeface="Arial" charset="0"/>
                          <a:cs typeface="Arial" charset="0"/>
                        </a:rPr>
                        <a:t>Decrease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Title 1"/>
          <p:cNvSpPr>
            <a:spLocks noGrp="1"/>
          </p:cNvSpPr>
          <p:nvPr>
            <p:ph type="title"/>
          </p:nvPr>
        </p:nvSpPr>
        <p:spPr/>
        <p:txBody>
          <a:bodyPr/>
          <a:lstStyle/>
          <a:p>
            <a:pPr eaLnBrk="1" hangingPunct="1"/>
            <a:r>
              <a:rPr lang="en-US" smtClean="0"/>
              <a:t>Vocabulary</a:t>
            </a:r>
          </a:p>
        </p:txBody>
      </p:sp>
      <p:sp>
        <p:nvSpPr>
          <p:cNvPr id="113667" name="Content Placeholder 2"/>
          <p:cNvSpPr>
            <a:spLocks noGrp="1"/>
          </p:cNvSpPr>
          <p:nvPr>
            <p:ph idx="1"/>
          </p:nvPr>
        </p:nvSpPr>
        <p:spPr/>
        <p:txBody>
          <a:bodyPr/>
          <a:lstStyle/>
          <a:p>
            <a:pPr eaLnBrk="1" hangingPunct="1"/>
            <a:r>
              <a:rPr lang="en-US" smtClean="0"/>
              <a:t>Elasticity- measurement of how price change affects quantity</a:t>
            </a:r>
          </a:p>
          <a:p>
            <a:pPr eaLnBrk="1" hangingPunct="1"/>
            <a:endParaRPr lang="en-US" smtClean="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title"/>
          </p:nvPr>
        </p:nvSpPr>
        <p:spPr/>
        <p:txBody>
          <a:bodyPr/>
          <a:lstStyle/>
          <a:p>
            <a:pPr eaLnBrk="1" hangingPunct="1"/>
            <a:r>
              <a:rPr lang="en-US" u="sng" smtClean="0"/>
              <a:t>Elasticity of Demand</a:t>
            </a:r>
          </a:p>
        </p:txBody>
      </p:sp>
      <p:sp>
        <p:nvSpPr>
          <p:cNvPr id="117763" name="Rectangle 3"/>
          <p:cNvSpPr>
            <a:spLocks noGrp="1" noChangeArrowheads="1"/>
          </p:cNvSpPr>
          <p:nvPr>
            <p:ph type="body" idx="1"/>
          </p:nvPr>
        </p:nvSpPr>
        <p:spPr/>
        <p:txBody>
          <a:bodyPr/>
          <a:lstStyle/>
          <a:p>
            <a:pPr eaLnBrk="1" hangingPunct="1"/>
            <a:r>
              <a:rPr lang="en-US" smtClean="0"/>
              <a:t>It is the degree to which changes in a good’s price affect the quantity demanded by consumers.</a:t>
            </a:r>
          </a:p>
          <a:p>
            <a:pPr eaLnBrk="1" hangingPunct="1"/>
            <a:r>
              <a:rPr lang="en-US" u="sng" smtClean="0"/>
              <a:t>It measures the  responsiveness of demand to a change in price.</a:t>
            </a:r>
          </a:p>
          <a:p>
            <a:pPr eaLnBrk="1" hangingPunct="1"/>
            <a:r>
              <a:rPr lang="en-US" smtClean="0"/>
              <a:t>Elasticity of demand measures the horizontal run by rise or fall.  </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ChangeArrowheads="1"/>
          </p:cNvSpPr>
          <p:nvPr>
            <p:ph type="title"/>
          </p:nvPr>
        </p:nvSpPr>
        <p:spPr/>
        <p:txBody>
          <a:bodyPr/>
          <a:lstStyle/>
          <a:p>
            <a:pPr eaLnBrk="1" hangingPunct="1"/>
            <a:r>
              <a:rPr lang="en-US" smtClean="0"/>
              <a:t>Elastic Demand</a:t>
            </a:r>
          </a:p>
        </p:txBody>
      </p:sp>
      <p:sp>
        <p:nvSpPr>
          <p:cNvPr id="118787" name="Rectangle 3"/>
          <p:cNvSpPr>
            <a:spLocks noGrp="1" noChangeArrowheads="1"/>
          </p:cNvSpPr>
          <p:nvPr>
            <p:ph type="body" idx="1"/>
          </p:nvPr>
        </p:nvSpPr>
        <p:spPr>
          <a:xfrm>
            <a:off x="457200" y="1371600"/>
            <a:ext cx="8229600" cy="5105400"/>
          </a:xfrm>
        </p:spPr>
        <p:txBody>
          <a:bodyPr/>
          <a:lstStyle/>
          <a:p>
            <a:pPr eaLnBrk="1" hangingPunct="1"/>
            <a:r>
              <a:rPr lang="en-US" sz="2800" u="sng" smtClean="0"/>
              <a:t>Elastic Demand occurs when a small change in good’s price causes a major, opposite change in the quantity demanded</a:t>
            </a:r>
            <a:r>
              <a:rPr lang="en-US" sz="2800" smtClean="0"/>
              <a:t>.  Ex.  If you raise price there is a large reduction in quantity demanded.</a:t>
            </a:r>
          </a:p>
          <a:p>
            <a:pPr eaLnBrk="1" hangingPunct="1"/>
            <a:r>
              <a:rPr lang="en-US" sz="2800" smtClean="0"/>
              <a:t>Elastic goods are often 1)not necessities 2)available substitutes  3)cost is a large part of consumer’s income</a:t>
            </a:r>
          </a:p>
          <a:p>
            <a:pPr eaLnBrk="1" hangingPunct="1"/>
            <a:r>
              <a:rPr lang="en-US" sz="2800" smtClean="0"/>
              <a:t>On a graph, the demand curve is more horizontal</a:t>
            </a:r>
            <a:r>
              <a:rPr lang="en-US" sz="2800" u="sng" smtClean="0"/>
              <a:t>.</a:t>
            </a:r>
          </a:p>
          <a:p>
            <a:pPr eaLnBrk="1" hangingPunct="1"/>
            <a:r>
              <a:rPr lang="en-US" sz="2800" smtClean="0"/>
              <a:t>What are some examples?</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ChangeArrowheads="1"/>
          </p:cNvSpPr>
          <p:nvPr>
            <p:ph type="title"/>
          </p:nvPr>
        </p:nvSpPr>
        <p:spPr/>
        <p:txBody>
          <a:bodyPr/>
          <a:lstStyle/>
          <a:p>
            <a:pPr eaLnBrk="1" hangingPunct="1"/>
            <a:r>
              <a:rPr lang="en-US" smtClean="0"/>
              <a:t>Elastic Demand</a:t>
            </a:r>
          </a:p>
        </p:txBody>
      </p:sp>
      <p:pic>
        <p:nvPicPr>
          <p:cNvPr id="47107" name="Picture 3" descr="e2"/>
          <p:cNvPicPr>
            <a:picLocks noChangeAspect="1" noChangeArrowheads="1"/>
          </p:cNvPicPr>
          <p:nvPr>
            <p:ph type="body" idx="1"/>
          </p:nvPr>
        </p:nvPicPr>
        <p:blipFill>
          <a:blip r:embed="rId2" cstate="print"/>
          <a:srcRect/>
          <a:stretch>
            <a:fillRect/>
          </a:stretch>
        </p:blipFill>
        <p:spPr>
          <a:xfrm>
            <a:off x="838200" y="1195388"/>
            <a:ext cx="7467600" cy="5334000"/>
          </a:xfr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528" fill="hold" nodeType="clickEffect">
                                  <p:stCondLst>
                                    <p:cond delay="0"/>
                                  </p:stCondLst>
                                  <p:childTnLst>
                                    <p:set>
                                      <p:cBhvr>
                                        <p:cTn id="6" dur="1" fill="hold">
                                          <p:stCondLst>
                                            <p:cond delay="0"/>
                                          </p:stCondLst>
                                        </p:cTn>
                                        <p:tgtEl>
                                          <p:spTgt spid="47107"/>
                                        </p:tgtEl>
                                        <p:attrNameLst>
                                          <p:attrName>style.visibility</p:attrName>
                                        </p:attrNameLst>
                                      </p:cBhvr>
                                      <p:to>
                                        <p:strVal val="visible"/>
                                      </p:to>
                                    </p:set>
                                    <p:anim calcmode="lin" valueType="num">
                                      <p:cBhvr>
                                        <p:cTn id="7" dur="500" fill="hold"/>
                                        <p:tgtEl>
                                          <p:spTgt spid="47107"/>
                                        </p:tgtEl>
                                        <p:attrNameLst>
                                          <p:attrName>ppt_w</p:attrName>
                                        </p:attrNameLst>
                                      </p:cBhvr>
                                      <p:tavLst>
                                        <p:tav tm="0">
                                          <p:val>
                                            <p:fltVal val="0"/>
                                          </p:val>
                                        </p:tav>
                                        <p:tav tm="100000">
                                          <p:val>
                                            <p:strVal val="#ppt_w"/>
                                          </p:val>
                                        </p:tav>
                                      </p:tavLst>
                                    </p:anim>
                                    <p:anim calcmode="lin" valueType="num">
                                      <p:cBhvr>
                                        <p:cTn id="8" dur="500" fill="hold"/>
                                        <p:tgtEl>
                                          <p:spTgt spid="47107"/>
                                        </p:tgtEl>
                                        <p:attrNameLst>
                                          <p:attrName>ppt_h</p:attrName>
                                        </p:attrNameLst>
                                      </p:cBhvr>
                                      <p:tavLst>
                                        <p:tav tm="0">
                                          <p:val>
                                            <p:fltVal val="0"/>
                                          </p:val>
                                        </p:tav>
                                        <p:tav tm="100000">
                                          <p:val>
                                            <p:strVal val="#ppt_h"/>
                                          </p:val>
                                        </p:tav>
                                      </p:tavLst>
                                    </p:anim>
                                    <p:anim calcmode="lin" valueType="num">
                                      <p:cBhvr>
                                        <p:cTn id="9" dur="500" fill="hold"/>
                                        <p:tgtEl>
                                          <p:spTgt spid="47107"/>
                                        </p:tgtEl>
                                        <p:attrNameLst>
                                          <p:attrName>ppt_x</p:attrName>
                                        </p:attrNameLst>
                                      </p:cBhvr>
                                      <p:tavLst>
                                        <p:tav tm="0">
                                          <p:val>
                                            <p:fltVal val="0.5"/>
                                          </p:val>
                                        </p:tav>
                                        <p:tav tm="100000">
                                          <p:val>
                                            <p:strVal val="#ppt_x"/>
                                          </p:val>
                                        </p:tav>
                                      </p:tavLst>
                                    </p:anim>
                                    <p:anim calcmode="lin" valueType="num">
                                      <p:cBhvr>
                                        <p:cTn id="10" dur="500" fill="hold"/>
                                        <p:tgtEl>
                                          <p:spTgt spid="47107"/>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Rectangle 2"/>
          <p:cNvSpPr>
            <a:spLocks noGrp="1" noChangeArrowheads="1"/>
          </p:cNvSpPr>
          <p:nvPr>
            <p:ph type="title"/>
          </p:nvPr>
        </p:nvSpPr>
        <p:spPr/>
        <p:txBody>
          <a:bodyPr/>
          <a:lstStyle/>
          <a:p>
            <a:pPr eaLnBrk="1" hangingPunct="1"/>
            <a:endParaRPr lang="en-US" smtClean="0"/>
          </a:p>
        </p:txBody>
      </p:sp>
      <p:sp>
        <p:nvSpPr>
          <p:cNvPr id="1029" name="Rectangle 3"/>
          <p:cNvSpPr>
            <a:spLocks noGrp="1" noChangeArrowheads="1"/>
          </p:cNvSpPr>
          <p:nvPr>
            <p:ph type="body" idx="1"/>
          </p:nvPr>
        </p:nvSpPr>
        <p:spPr/>
        <p:txBody>
          <a:bodyPr/>
          <a:lstStyle/>
          <a:p>
            <a:pPr eaLnBrk="1" hangingPunct="1"/>
            <a:endParaRPr lang="en-US" smtClean="0"/>
          </a:p>
        </p:txBody>
      </p:sp>
      <p:pic>
        <p:nvPicPr>
          <p:cNvPr id="1030" name="Picture 4" descr="Squarular Flow Chart"/>
          <p:cNvPicPr>
            <a:picLocks noChangeAspect="1" noChangeArrowheads="1"/>
          </p:cNvPicPr>
          <p:nvPr/>
        </p:nvPicPr>
        <p:blipFill>
          <a:blip r:embed="rId3" cstate="print"/>
          <a:srcRect/>
          <a:stretch>
            <a:fillRect/>
          </a:stretch>
        </p:blipFill>
        <p:spPr bwMode="auto">
          <a:xfrm>
            <a:off x="609600" y="304800"/>
            <a:ext cx="8305800" cy="646112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ChangeArrowheads="1"/>
          </p:cNvSpPr>
          <p:nvPr>
            <p:ph type="title"/>
          </p:nvPr>
        </p:nvSpPr>
        <p:spPr/>
        <p:txBody>
          <a:bodyPr/>
          <a:lstStyle/>
          <a:p>
            <a:pPr eaLnBrk="1" hangingPunct="1"/>
            <a:r>
              <a:rPr lang="en-US" u="sng" smtClean="0"/>
              <a:t>Inelastic Demand</a:t>
            </a:r>
          </a:p>
        </p:txBody>
      </p:sp>
      <p:sp>
        <p:nvSpPr>
          <p:cNvPr id="120835" name="Rectangle 3"/>
          <p:cNvSpPr>
            <a:spLocks noGrp="1" noChangeArrowheads="1"/>
          </p:cNvSpPr>
          <p:nvPr>
            <p:ph type="body" idx="1"/>
          </p:nvPr>
        </p:nvSpPr>
        <p:spPr/>
        <p:txBody>
          <a:bodyPr/>
          <a:lstStyle/>
          <a:p>
            <a:pPr eaLnBrk="1" hangingPunct="1">
              <a:lnSpc>
                <a:spcPct val="90000"/>
              </a:lnSpc>
            </a:pPr>
            <a:r>
              <a:rPr lang="en-US" u="sng" smtClean="0"/>
              <a:t>Inelastic Demand occurs when  a change in a good’s price has little impact on the quantity demanded.</a:t>
            </a:r>
          </a:p>
          <a:p>
            <a:pPr eaLnBrk="1" hangingPunct="1">
              <a:lnSpc>
                <a:spcPct val="90000"/>
              </a:lnSpc>
            </a:pPr>
            <a:r>
              <a:rPr lang="en-US" smtClean="0"/>
              <a:t>Inelastic goods are often 1)necessities 2)few, if any substitutes  3)cost represents small part of consumer’s income</a:t>
            </a:r>
          </a:p>
          <a:p>
            <a:pPr eaLnBrk="1" hangingPunct="1">
              <a:lnSpc>
                <a:spcPct val="90000"/>
              </a:lnSpc>
            </a:pPr>
            <a:r>
              <a:rPr lang="en-US" smtClean="0"/>
              <a:t>On a graph, the demand curve is more vertical.</a:t>
            </a:r>
          </a:p>
          <a:p>
            <a:pPr eaLnBrk="1" hangingPunct="1">
              <a:lnSpc>
                <a:spcPct val="90000"/>
              </a:lnSpc>
            </a:pPr>
            <a:r>
              <a:rPr lang="en-US" smtClean="0"/>
              <a:t>What are some examples?</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p:txBody>
          <a:bodyPr/>
          <a:lstStyle/>
          <a:p>
            <a:pPr eaLnBrk="1" hangingPunct="1"/>
            <a:r>
              <a:rPr lang="en-US" smtClean="0"/>
              <a:t>Inelastic Demand</a:t>
            </a:r>
          </a:p>
        </p:txBody>
      </p:sp>
      <p:pic>
        <p:nvPicPr>
          <p:cNvPr id="49155" name="Picture 3" descr="e3"/>
          <p:cNvPicPr>
            <a:picLocks noChangeAspect="1" noChangeArrowheads="1"/>
          </p:cNvPicPr>
          <p:nvPr>
            <p:ph type="body" idx="1"/>
          </p:nvPr>
        </p:nvPicPr>
        <p:blipFill>
          <a:blip r:embed="rId2" cstate="print"/>
          <a:srcRect/>
          <a:stretch>
            <a:fillRect/>
          </a:stretch>
        </p:blipFill>
        <p:spPr>
          <a:xfrm>
            <a:off x="990600" y="1423988"/>
            <a:ext cx="7162800" cy="4876800"/>
          </a:xfr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nodeType="clickEffect">
                                  <p:stCondLst>
                                    <p:cond delay="0"/>
                                  </p:stCondLst>
                                  <p:childTnLst>
                                    <p:set>
                                      <p:cBhvr>
                                        <p:cTn id="6" dur="1" fill="hold">
                                          <p:stCondLst>
                                            <p:cond delay="0"/>
                                          </p:stCondLst>
                                        </p:cTn>
                                        <p:tgtEl>
                                          <p:spTgt spid="49155"/>
                                        </p:tgtEl>
                                        <p:attrNameLst>
                                          <p:attrName>style.visibility</p:attrName>
                                        </p:attrNameLst>
                                      </p:cBhvr>
                                      <p:to>
                                        <p:strVal val="visible"/>
                                      </p:to>
                                    </p:set>
                                    <p:animEffect transition="in" filter="barn(outVertical)">
                                      <p:cBhvr>
                                        <p:cTn id="7" dur="500"/>
                                        <p:tgtEl>
                                          <p:spTgt spid="491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p:cNvSpPr>
          <p:nvPr>
            <p:ph type="title"/>
          </p:nvPr>
        </p:nvSpPr>
        <p:spPr/>
        <p:txBody>
          <a:bodyPr/>
          <a:lstStyle/>
          <a:p>
            <a:r>
              <a:rPr lang="en-US" smtClean="0"/>
              <a:t>Questions determining elasticity</a:t>
            </a:r>
          </a:p>
        </p:txBody>
      </p:sp>
      <p:graphicFrame>
        <p:nvGraphicFramePr>
          <p:cNvPr id="122937" name="Group 57"/>
          <p:cNvGraphicFramePr>
            <a:graphicFrameLocks noGrp="1"/>
          </p:cNvGraphicFramePr>
          <p:nvPr>
            <p:ph idx="1"/>
          </p:nvPr>
        </p:nvGraphicFramePr>
        <p:xfrm>
          <a:off x="457200" y="1371600"/>
          <a:ext cx="8229600" cy="4983798"/>
        </p:xfrm>
        <a:graphic>
          <a:graphicData uri="http://schemas.openxmlformats.org/drawingml/2006/table">
            <a:tbl>
              <a:tblPr/>
              <a:tblGrid>
                <a:gridCol w="1524000"/>
                <a:gridCol w="4876800"/>
                <a:gridCol w="1828800"/>
              </a:tblGrid>
              <a:tr h="609600">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2800" b="0" i="0" u="none" strike="noStrike" cap="none" normalizeH="0" baseline="0" smtClean="0">
                          <a:ln>
                            <a:noFill/>
                          </a:ln>
                          <a:solidFill>
                            <a:schemeClr val="tx1"/>
                          </a:solidFill>
                          <a:effectLst/>
                          <a:latin typeface="Calibri" pitchFamily="34" charset="0"/>
                          <a:cs typeface="Arial" charset="0"/>
                        </a:rPr>
                        <a:t>Elastic Demand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2800" b="0" i="0" u="none" strike="noStrike" cap="none" normalizeH="0" baseline="0" smtClean="0">
                          <a:ln>
                            <a:noFill/>
                          </a:ln>
                          <a:solidFill>
                            <a:schemeClr val="tx1"/>
                          </a:solidFill>
                          <a:effectLst/>
                          <a:latin typeface="Calibri" pitchFamily="34" charset="0"/>
                          <a:cs typeface="Arial" charset="0"/>
                        </a:rPr>
                        <a:t>Question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2800" b="0" i="0" u="none" strike="noStrike" cap="none" normalizeH="0" baseline="0" smtClean="0">
                          <a:ln>
                            <a:noFill/>
                          </a:ln>
                          <a:solidFill>
                            <a:schemeClr val="tx1"/>
                          </a:solidFill>
                          <a:effectLst/>
                          <a:latin typeface="Calibri" pitchFamily="34" charset="0"/>
                          <a:cs typeface="Arial" charset="0"/>
                        </a:rPr>
                        <a:t>Inelastic Demand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9438">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2800" b="0" i="0" u="none" strike="noStrike" cap="none" normalizeH="0" baseline="0" smtClean="0">
                          <a:ln>
                            <a:noFill/>
                          </a:ln>
                          <a:solidFill>
                            <a:schemeClr val="tx1"/>
                          </a:solidFill>
                          <a:effectLst/>
                          <a:latin typeface="Calibri" pitchFamily="34" charset="0"/>
                          <a:cs typeface="Arial" charset="0"/>
                        </a:rPr>
                        <a:t>No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2800" b="0" i="0" u="none" strike="noStrike" cap="none" normalizeH="0" baseline="0" smtClean="0">
                          <a:ln>
                            <a:noFill/>
                          </a:ln>
                          <a:solidFill>
                            <a:schemeClr val="tx1"/>
                          </a:solidFill>
                          <a:effectLst/>
                          <a:latin typeface="Calibri" pitchFamily="34" charset="0"/>
                          <a:cs typeface="Arial" charset="0"/>
                        </a:rPr>
                        <a:t>Is it a necessity?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2800" b="0" i="0" u="none" strike="noStrike" cap="none" normalizeH="0" baseline="0" smtClean="0">
                          <a:ln>
                            <a:noFill/>
                          </a:ln>
                          <a:solidFill>
                            <a:schemeClr val="tx1"/>
                          </a:solidFill>
                          <a:effectLst/>
                          <a:latin typeface="Calibri" pitchFamily="34" charset="0"/>
                          <a:cs typeface="Arial" charset="0"/>
                        </a:rPr>
                        <a:t>Yes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2800" b="0" i="0" u="none" strike="noStrike" cap="none" normalizeH="0" baseline="0" smtClean="0">
                          <a:ln>
                            <a:noFill/>
                          </a:ln>
                          <a:solidFill>
                            <a:schemeClr val="tx1"/>
                          </a:solidFill>
                          <a:effectLst/>
                          <a:latin typeface="Calibri" pitchFamily="34" charset="0"/>
                          <a:cs typeface="Arial" charset="0"/>
                        </a:rPr>
                        <a:t>Yes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2800" b="0" i="0" u="none" strike="noStrike" cap="none" normalizeH="0" baseline="0" smtClean="0">
                          <a:ln>
                            <a:noFill/>
                          </a:ln>
                          <a:solidFill>
                            <a:schemeClr val="tx1"/>
                          </a:solidFill>
                          <a:effectLst/>
                          <a:latin typeface="Calibri" pitchFamily="34" charset="0"/>
                          <a:cs typeface="Arial" charset="0"/>
                        </a:rPr>
                        <a:t>Are there substitutes?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2800" b="0" i="0" u="none" strike="noStrike" cap="none" normalizeH="0" baseline="0" smtClean="0">
                          <a:ln>
                            <a:noFill/>
                          </a:ln>
                          <a:solidFill>
                            <a:schemeClr val="tx1"/>
                          </a:solidFill>
                          <a:effectLst/>
                          <a:latin typeface="Calibri" pitchFamily="34" charset="0"/>
                          <a:cs typeface="Arial" charset="0"/>
                        </a:rPr>
                        <a:t>No</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90600">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2800" b="0" i="0" u="none" strike="noStrike" cap="none" normalizeH="0" baseline="0" smtClean="0">
                          <a:ln>
                            <a:noFill/>
                          </a:ln>
                          <a:solidFill>
                            <a:schemeClr val="tx1"/>
                          </a:solidFill>
                          <a:effectLst/>
                          <a:latin typeface="Calibri" pitchFamily="34" charset="0"/>
                          <a:cs typeface="Arial" charset="0"/>
                        </a:rPr>
                        <a:t>Yes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2800" b="0" i="0" u="none" strike="noStrike" cap="none" normalizeH="0" baseline="0" smtClean="0">
                          <a:ln>
                            <a:noFill/>
                          </a:ln>
                          <a:solidFill>
                            <a:schemeClr val="tx1"/>
                          </a:solidFill>
                          <a:effectLst/>
                          <a:latin typeface="Calibri" pitchFamily="34" charset="0"/>
                          <a:cs typeface="Arial" charset="0"/>
                        </a:rPr>
                        <a:t>Is it a large part of consumer income?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2800" b="0" i="0" u="none" strike="noStrike" cap="none" normalizeH="0" baseline="0" smtClean="0">
                          <a:ln>
                            <a:noFill/>
                          </a:ln>
                          <a:solidFill>
                            <a:schemeClr val="tx1"/>
                          </a:solidFill>
                          <a:effectLst/>
                          <a:latin typeface="Calibri" pitchFamily="34" charset="0"/>
                          <a:cs typeface="Arial" charset="0"/>
                        </a:rPr>
                        <a:t>No</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14400">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2800" b="0" i="0" u="none" strike="noStrike" cap="none" normalizeH="0" baseline="0" smtClean="0">
                          <a:ln>
                            <a:noFill/>
                          </a:ln>
                          <a:solidFill>
                            <a:schemeClr val="tx1"/>
                          </a:solidFill>
                          <a:effectLst/>
                          <a:latin typeface="Calibri" pitchFamily="34" charset="0"/>
                          <a:cs typeface="Arial" charset="0"/>
                        </a:rPr>
                        <a:t>Opposite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2800" b="0" i="0" u="none" strike="noStrike" cap="none" normalizeH="0" baseline="0" smtClean="0">
                          <a:ln>
                            <a:noFill/>
                          </a:ln>
                          <a:solidFill>
                            <a:schemeClr val="tx1"/>
                          </a:solidFill>
                          <a:effectLst/>
                          <a:latin typeface="Calibri" pitchFamily="34" charset="0"/>
                          <a:cs typeface="Arial" charset="0"/>
                        </a:rPr>
                        <a:t>How does Total Revenue relate to a change in price?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2800" b="0" i="0" u="none" strike="noStrike" cap="none" normalizeH="0" baseline="0" smtClean="0">
                          <a:ln>
                            <a:noFill/>
                          </a:ln>
                          <a:solidFill>
                            <a:schemeClr val="tx1"/>
                          </a:solidFill>
                          <a:effectLst/>
                          <a:latin typeface="Calibri" pitchFamily="34" charset="0"/>
                          <a:cs typeface="Arial" charset="0"/>
                        </a:rPr>
                        <a:t>Same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90600">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2400" b="0" i="0" u="none" strike="noStrike" cap="none" normalizeH="0" baseline="0" smtClean="0">
                          <a:ln>
                            <a:noFill/>
                          </a:ln>
                          <a:solidFill>
                            <a:schemeClr val="tx1"/>
                          </a:solidFill>
                          <a:effectLst/>
                          <a:latin typeface="Calibri" pitchFamily="34" charset="0"/>
                          <a:cs typeface="Arial" charset="0"/>
                        </a:rPr>
                        <a:t>More Horizontal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2800" b="0" i="0" u="none" strike="noStrike" cap="none" normalizeH="0" baseline="0" smtClean="0">
                          <a:ln>
                            <a:noFill/>
                          </a:ln>
                          <a:solidFill>
                            <a:schemeClr val="tx1"/>
                          </a:solidFill>
                          <a:effectLst/>
                          <a:latin typeface="Calibri" pitchFamily="34" charset="0"/>
                          <a:cs typeface="Arial" charset="0"/>
                        </a:rPr>
                        <a:t>How does is look on a graph?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0" lang="en-US" sz="2800" b="0" i="0" u="none" strike="noStrike" cap="none" normalizeH="0" baseline="0" smtClean="0">
                          <a:ln>
                            <a:noFill/>
                          </a:ln>
                          <a:solidFill>
                            <a:schemeClr val="tx1"/>
                          </a:solidFill>
                          <a:effectLst/>
                          <a:latin typeface="Calibri" pitchFamily="34" charset="0"/>
                          <a:cs typeface="Arial" charset="0"/>
                        </a:rPr>
                        <a:t>More Vertical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p:txBody>
          <a:bodyPr/>
          <a:lstStyle/>
          <a:p>
            <a:pPr eaLnBrk="1" hangingPunct="1"/>
            <a:r>
              <a:rPr lang="en-US" smtClean="0"/>
              <a:t>Who cares about elasticity?</a:t>
            </a:r>
          </a:p>
        </p:txBody>
      </p:sp>
      <p:sp>
        <p:nvSpPr>
          <p:cNvPr id="126979" name="Rectangle 3"/>
          <p:cNvSpPr>
            <a:spLocks noGrp="1" noChangeArrowheads="1"/>
          </p:cNvSpPr>
          <p:nvPr>
            <p:ph type="body" idx="1"/>
          </p:nvPr>
        </p:nvSpPr>
        <p:spPr/>
        <p:txBody>
          <a:bodyPr/>
          <a:lstStyle/>
          <a:p>
            <a:pPr eaLnBrk="1" hangingPunct="1"/>
            <a:r>
              <a:rPr lang="en-US" smtClean="0"/>
              <a:t>If you run a business, you should because this helps you determine the maximum total revenue and profit.  </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a:xfrm>
            <a:off x="457200" y="274638"/>
            <a:ext cx="8229600" cy="1554162"/>
          </a:xfrm>
        </p:spPr>
        <p:txBody>
          <a:bodyPr/>
          <a:lstStyle/>
          <a:p>
            <a:pPr eaLnBrk="1" hangingPunct="1"/>
            <a:r>
              <a:rPr lang="en-US" sz="3200" smtClean="0"/>
              <a:t>What’s unusual about the 2008 tax information for the State of Georgia(in millions of dollars)?</a:t>
            </a:r>
            <a:r>
              <a:rPr lang="en-US" sz="4000" smtClean="0"/>
              <a:t>  </a:t>
            </a:r>
          </a:p>
        </p:txBody>
      </p:sp>
      <p:graphicFrame>
        <p:nvGraphicFramePr>
          <p:cNvPr id="164956" name="Group 92"/>
          <p:cNvGraphicFramePr>
            <a:graphicFrameLocks noGrp="1"/>
          </p:cNvGraphicFramePr>
          <p:nvPr>
            <p:ph sz="half" idx="2"/>
          </p:nvPr>
        </p:nvGraphicFramePr>
        <p:xfrm>
          <a:off x="1143000" y="1752600"/>
          <a:ext cx="6629400" cy="4861244"/>
        </p:xfrm>
        <a:graphic>
          <a:graphicData uri="http://schemas.openxmlformats.org/drawingml/2006/table">
            <a:tbl>
              <a:tblPr/>
              <a:tblGrid>
                <a:gridCol w="2971800"/>
                <a:gridCol w="1905000"/>
                <a:gridCol w="1752600"/>
              </a:tblGrid>
              <a:tr h="579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Tax</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Collection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 Change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5461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Income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919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-13.3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609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Net Sales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 494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-17.2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6905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Corporate Sales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-4.4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-117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6905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Motor Fuels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79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 -2.4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6889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Tobacco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21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15.7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6905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Alcohol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16.8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rPr>
                        <a:t>10.1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3"/>
          <p:cNvSpPr>
            <a:spLocks noGrp="1" noChangeArrowheads="1"/>
          </p:cNvSpPr>
          <p:nvPr>
            <p:ph type="body" idx="1"/>
          </p:nvPr>
        </p:nvSpPr>
        <p:spPr>
          <a:xfrm>
            <a:off x="457200" y="533400"/>
            <a:ext cx="8229600" cy="5592763"/>
          </a:xfrm>
        </p:spPr>
        <p:txBody>
          <a:bodyPr/>
          <a:lstStyle/>
          <a:p>
            <a:pPr eaLnBrk="1" hangingPunct="1">
              <a:lnSpc>
                <a:spcPct val="80000"/>
              </a:lnSpc>
            </a:pPr>
            <a:r>
              <a:rPr lang="en-US" sz="2400" b="1" smtClean="0"/>
              <a:t>10:41 A.M. </a:t>
            </a:r>
            <a:r>
              <a:rPr lang="en-US" sz="2400" i="1" smtClean="0"/>
              <a:t>A U.S. senator is in his office talking with his staff. He is concerned about teenage smoking in America. He wonders whether he, as a U.S. senator, can do anything to reduce the amount of teenage smoking. One member of his staff says that the federal government should increase the tax on a pack of cigarettes. “That way,” he says, “a lot of these kids will stop smoking.” “How so?” asks the senator. “The tax will push up the overall price of cigarettes,” the staffer says, “and that will lead to teens buying fewer cigarettes.” Another staffer enters the conversation. “I am not so sure many teens will stop smoking,” she says. “If they are really hooked on cigarettes, I think they may keep on buying just as many cigarettes, even at the higher price.”</a:t>
            </a:r>
            <a:endParaRPr lang="en-US" sz="2400" b="1" i="1" smtClean="0"/>
          </a:p>
          <a:p>
            <a:pPr eaLnBrk="1" hangingPunct="1">
              <a:lnSpc>
                <a:spcPct val="80000"/>
              </a:lnSpc>
            </a:pPr>
            <a:r>
              <a:rPr lang="en-US" sz="2400" b="1" i="1" smtClean="0"/>
              <a:t>•Will higher taxes on cigarettes cut down on the number of packs of cigarettes teens purchase? Will higher taxes cut down on the amount of money teens spend on cigarettes?</a:t>
            </a:r>
            <a:endParaRPr lang="en-US" sz="2400" b="1" smtClean="0"/>
          </a:p>
          <a:p>
            <a:pPr eaLnBrk="1" hangingPunct="1">
              <a:lnSpc>
                <a:spcPct val="80000"/>
              </a:lnSpc>
            </a:pPr>
            <a:endParaRPr lang="en-US" sz="2400" smtClean="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title"/>
          </p:nvPr>
        </p:nvSpPr>
        <p:spPr/>
        <p:txBody>
          <a:bodyPr/>
          <a:lstStyle/>
          <a:p>
            <a:pPr eaLnBrk="1" hangingPunct="1"/>
            <a:r>
              <a:rPr lang="en-US" u="sng" smtClean="0"/>
              <a:t>Elasticity of Supply</a:t>
            </a:r>
          </a:p>
        </p:txBody>
      </p:sp>
      <p:sp>
        <p:nvSpPr>
          <p:cNvPr id="137219" name="Rectangle 3"/>
          <p:cNvSpPr>
            <a:spLocks noGrp="1" noChangeArrowheads="1"/>
          </p:cNvSpPr>
          <p:nvPr>
            <p:ph type="body" idx="1"/>
          </p:nvPr>
        </p:nvSpPr>
        <p:spPr/>
        <p:txBody>
          <a:bodyPr/>
          <a:lstStyle/>
          <a:p>
            <a:pPr eaLnBrk="1" hangingPunct="1"/>
            <a:r>
              <a:rPr lang="en-US" u="sng" smtClean="0"/>
              <a:t>It is the degree to which price changes affect the quantity supplied.</a:t>
            </a:r>
          </a:p>
        </p:txBody>
      </p:sp>
    </p:spTree>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p:txBody>
          <a:bodyPr/>
          <a:lstStyle/>
          <a:p>
            <a:pPr eaLnBrk="1" hangingPunct="1"/>
            <a:r>
              <a:rPr lang="en-US" u="sng" smtClean="0"/>
              <a:t>Inelastic Supply</a:t>
            </a:r>
            <a:r>
              <a:rPr lang="en-US" smtClean="0"/>
              <a:t> </a:t>
            </a:r>
          </a:p>
        </p:txBody>
      </p:sp>
      <p:sp>
        <p:nvSpPr>
          <p:cNvPr id="138243" name="Rectangle 3"/>
          <p:cNvSpPr>
            <a:spLocks noGrp="1" noChangeArrowheads="1"/>
          </p:cNvSpPr>
          <p:nvPr>
            <p:ph type="body" idx="1"/>
          </p:nvPr>
        </p:nvSpPr>
        <p:spPr/>
        <p:txBody>
          <a:bodyPr/>
          <a:lstStyle/>
          <a:p>
            <a:pPr eaLnBrk="1" hangingPunct="1"/>
            <a:r>
              <a:rPr lang="en-US" smtClean="0"/>
              <a:t>It exists when a </a:t>
            </a:r>
            <a:r>
              <a:rPr lang="en-US" u="sng" smtClean="0"/>
              <a:t>change in goods price has little impact on the quantity supplied</a:t>
            </a:r>
            <a:r>
              <a:rPr lang="en-US" smtClean="0"/>
              <a:t>.  Products usually have one of the following criteria.</a:t>
            </a:r>
          </a:p>
          <a:p>
            <a:pPr lvl="1" eaLnBrk="1" hangingPunct="1"/>
            <a:r>
              <a:rPr lang="en-US" u="sng" smtClean="0"/>
              <a:t>Time</a:t>
            </a:r>
          </a:p>
          <a:p>
            <a:pPr lvl="1" eaLnBrk="1" hangingPunct="1"/>
            <a:r>
              <a:rPr lang="en-US" u="sng" smtClean="0"/>
              <a:t>Money</a:t>
            </a:r>
          </a:p>
          <a:p>
            <a:pPr lvl="1" eaLnBrk="1" hangingPunct="1"/>
            <a:r>
              <a:rPr lang="en-US" u="sng" smtClean="0"/>
              <a:t>Resources not readily available</a:t>
            </a:r>
          </a:p>
          <a:p>
            <a:pPr lvl="1" eaLnBrk="1" hangingPunct="1"/>
            <a:r>
              <a:rPr lang="en-US" u="sng" smtClean="0"/>
              <a:t>Examples are gold and diamonds</a:t>
            </a:r>
            <a:r>
              <a:rPr lang="en-US" smtClean="0"/>
              <a:t>.</a:t>
            </a:r>
          </a:p>
        </p:txBody>
      </p:sp>
    </p:spTree>
  </p:cSld>
  <p:clrMapOvr>
    <a:masterClrMapping/>
  </p:clrMapOv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title"/>
          </p:nvPr>
        </p:nvSpPr>
        <p:spPr/>
        <p:txBody>
          <a:bodyPr/>
          <a:lstStyle/>
          <a:p>
            <a:pPr eaLnBrk="1" hangingPunct="1"/>
            <a:r>
              <a:rPr lang="en-US" u="sng" smtClean="0"/>
              <a:t>Elastic Supply</a:t>
            </a:r>
          </a:p>
        </p:txBody>
      </p:sp>
      <p:sp>
        <p:nvSpPr>
          <p:cNvPr id="139267" name="Rectangle 3"/>
          <p:cNvSpPr>
            <a:spLocks noGrp="1" noChangeArrowheads="1"/>
          </p:cNvSpPr>
          <p:nvPr>
            <p:ph type="body" idx="1"/>
          </p:nvPr>
        </p:nvSpPr>
        <p:spPr/>
        <p:txBody>
          <a:bodyPr/>
          <a:lstStyle/>
          <a:p>
            <a:pPr eaLnBrk="1" hangingPunct="1"/>
            <a:r>
              <a:rPr lang="en-US" smtClean="0"/>
              <a:t>It exists when a </a:t>
            </a:r>
            <a:r>
              <a:rPr lang="en-US" u="sng" smtClean="0"/>
              <a:t>small change in price causes a major change in quantity supplied.</a:t>
            </a:r>
            <a:r>
              <a:rPr lang="en-US" smtClean="0"/>
              <a:t>  Products usually have one of the following criteria.</a:t>
            </a:r>
          </a:p>
          <a:p>
            <a:pPr lvl="1" eaLnBrk="1" hangingPunct="1"/>
            <a:r>
              <a:rPr lang="en-US" u="sng" smtClean="0"/>
              <a:t>Goods made quickly</a:t>
            </a:r>
          </a:p>
          <a:p>
            <a:pPr lvl="1" eaLnBrk="1" hangingPunct="1"/>
            <a:r>
              <a:rPr lang="en-US" u="sng" smtClean="0"/>
              <a:t>Inexpensively</a:t>
            </a:r>
          </a:p>
          <a:p>
            <a:pPr lvl="1" eaLnBrk="1" hangingPunct="1"/>
            <a:r>
              <a:rPr lang="en-US" u="sng" smtClean="0"/>
              <a:t>Few and readily available resources</a:t>
            </a:r>
          </a:p>
          <a:p>
            <a:pPr lvl="1" eaLnBrk="1" hangingPunct="1"/>
            <a:r>
              <a:rPr lang="en-US" u="sng" smtClean="0"/>
              <a:t>Examples are clothing and cheese.</a:t>
            </a:r>
          </a:p>
          <a:p>
            <a:pPr eaLnBrk="1" hangingPunct="1"/>
            <a:endParaRPr lang="en-US" smtClean="0"/>
          </a:p>
        </p:txBody>
      </p:sp>
    </p:spTree>
  </p:cSld>
  <p:clrMapOvr>
    <a:masterClrMapping/>
  </p:clrMapOvr>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Title 1"/>
          <p:cNvSpPr>
            <a:spLocks noGrp="1"/>
          </p:cNvSpPr>
          <p:nvPr>
            <p:ph type="title"/>
          </p:nvPr>
        </p:nvSpPr>
        <p:spPr/>
        <p:txBody>
          <a:bodyPr/>
          <a:lstStyle/>
          <a:p>
            <a:pPr eaLnBrk="1" hangingPunct="1"/>
            <a:r>
              <a:rPr lang="en-US" smtClean="0"/>
              <a:t>Vocabulary</a:t>
            </a:r>
          </a:p>
        </p:txBody>
      </p:sp>
      <p:sp>
        <p:nvSpPr>
          <p:cNvPr id="147459" name="Content Placeholder 2"/>
          <p:cNvSpPr>
            <a:spLocks noGrp="1"/>
          </p:cNvSpPr>
          <p:nvPr>
            <p:ph idx="1"/>
          </p:nvPr>
        </p:nvSpPr>
        <p:spPr/>
        <p:txBody>
          <a:bodyPr/>
          <a:lstStyle/>
          <a:p>
            <a:pPr eaLnBrk="1" hangingPunct="1"/>
            <a:r>
              <a:rPr lang="en-US" smtClean="0"/>
              <a:t>Equilibrium Price-place where supply and demand curve meet</a:t>
            </a:r>
          </a:p>
          <a:p>
            <a:pPr eaLnBrk="1" hangingPunct="1"/>
            <a:r>
              <a:rPr lang="en-US" smtClean="0"/>
              <a:t>Market Clearing Price-same as equilibrium price</a:t>
            </a:r>
          </a:p>
          <a:p>
            <a:pPr eaLnBrk="1" hangingPunct="1"/>
            <a:r>
              <a:rPr lang="en-US" smtClean="0"/>
              <a:t>Allocate- to distribute</a:t>
            </a:r>
          </a:p>
          <a:p>
            <a:pPr eaLnBrk="1" hangingPunct="1"/>
            <a:r>
              <a:rPr lang="en-US" smtClean="0"/>
              <a:t>Incentive- a motivation</a:t>
            </a:r>
          </a:p>
          <a:p>
            <a:pPr eaLnBrk="1" hangingPunct="1"/>
            <a:endParaRPr 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2"/>
          <p:cNvSpPr>
            <a:spLocks noGrp="1"/>
          </p:cNvSpPr>
          <p:nvPr>
            <p:ph type="title"/>
          </p:nvPr>
        </p:nvSpPr>
        <p:spPr/>
        <p:txBody>
          <a:bodyPr/>
          <a:lstStyle/>
          <a:p>
            <a:r>
              <a:rPr lang="en-US" u="sng" smtClean="0"/>
              <a:t>Markets</a:t>
            </a:r>
          </a:p>
        </p:txBody>
      </p:sp>
      <p:sp>
        <p:nvSpPr>
          <p:cNvPr id="217091" name="Rectangle 3"/>
          <p:cNvSpPr>
            <a:spLocks noGrp="1"/>
          </p:cNvSpPr>
          <p:nvPr>
            <p:ph type="body" idx="1"/>
          </p:nvPr>
        </p:nvSpPr>
        <p:spPr/>
        <p:txBody>
          <a:bodyPr/>
          <a:lstStyle/>
          <a:p>
            <a:r>
              <a:rPr lang="en-US" u="sng" smtClean="0"/>
              <a:t>Factor Market is where the Factor of Production flow from households to businesses in exchange for wages, rent, payments.</a:t>
            </a:r>
          </a:p>
          <a:p>
            <a:r>
              <a:rPr lang="en-US" u="sng" smtClean="0"/>
              <a:t>Product Market is where the finished goods flow from businesses to households in exchange for payments.</a:t>
            </a:r>
          </a:p>
          <a:p>
            <a:endParaRPr lang="en-US" u="sng" smtClean="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ChangeArrowheads="1"/>
          </p:cNvSpPr>
          <p:nvPr>
            <p:ph type="title"/>
          </p:nvPr>
        </p:nvSpPr>
        <p:spPr/>
        <p:txBody>
          <a:bodyPr/>
          <a:lstStyle/>
          <a:p>
            <a:pPr eaLnBrk="1" hangingPunct="1"/>
            <a:r>
              <a:rPr lang="en-US" u="sng" smtClean="0"/>
              <a:t>Price</a:t>
            </a:r>
          </a:p>
        </p:txBody>
      </p:sp>
      <p:sp>
        <p:nvSpPr>
          <p:cNvPr id="152579" name="Rectangle 3"/>
          <p:cNvSpPr>
            <a:spLocks noGrp="1" noChangeArrowheads="1"/>
          </p:cNvSpPr>
          <p:nvPr>
            <p:ph type="body" idx="1"/>
          </p:nvPr>
        </p:nvSpPr>
        <p:spPr/>
        <p:txBody>
          <a:bodyPr/>
          <a:lstStyle/>
          <a:p>
            <a:pPr eaLnBrk="1" hangingPunct="1"/>
            <a:r>
              <a:rPr lang="en-US" u="sng" smtClean="0"/>
              <a:t>Price is generally determined by the intersection of supply and demand</a:t>
            </a:r>
            <a:r>
              <a:rPr lang="en-US" smtClean="0"/>
              <a:t>.  Due the constant shifting of supply and demand, price constantly changes.  </a:t>
            </a:r>
            <a:r>
              <a:rPr lang="en-US" u="sng" smtClean="0"/>
              <a:t>Price is also called market equilibrium or market clearing price. </a:t>
            </a:r>
          </a:p>
          <a:p>
            <a:pPr eaLnBrk="1" hangingPunct="1"/>
            <a:r>
              <a:rPr lang="en-US" u="sng" smtClean="0"/>
              <a:t>In a market economy, prices often determine how resources are allocated. </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ChangeArrowheads="1"/>
          </p:cNvSpPr>
          <p:nvPr>
            <p:ph type="title"/>
          </p:nvPr>
        </p:nvSpPr>
        <p:spPr/>
        <p:txBody>
          <a:bodyPr/>
          <a:lstStyle/>
          <a:p>
            <a:pPr eaLnBrk="1" hangingPunct="1"/>
            <a:r>
              <a:rPr lang="en-US" u="sng" smtClean="0"/>
              <a:t>Benefits of the Price System </a:t>
            </a:r>
          </a:p>
        </p:txBody>
      </p:sp>
      <p:sp>
        <p:nvSpPr>
          <p:cNvPr id="153603" name="Rectangle 3"/>
          <p:cNvSpPr>
            <a:spLocks noGrp="1" noChangeArrowheads="1"/>
          </p:cNvSpPr>
          <p:nvPr>
            <p:ph type="body" idx="1"/>
          </p:nvPr>
        </p:nvSpPr>
        <p:spPr/>
        <p:txBody>
          <a:bodyPr/>
          <a:lstStyle/>
          <a:p>
            <a:pPr eaLnBrk="1" hangingPunct="1"/>
            <a:r>
              <a:rPr lang="en-US" u="sng" smtClean="0"/>
              <a:t>Information </a:t>
            </a:r>
          </a:p>
          <a:p>
            <a:pPr eaLnBrk="1" hangingPunct="1"/>
            <a:r>
              <a:rPr lang="en-US" u="sng" smtClean="0"/>
              <a:t>Incentives </a:t>
            </a:r>
          </a:p>
          <a:p>
            <a:pPr eaLnBrk="1" hangingPunct="1"/>
            <a:r>
              <a:rPr lang="en-US" u="sng" smtClean="0"/>
              <a:t>Choice </a:t>
            </a:r>
          </a:p>
          <a:p>
            <a:pPr eaLnBrk="1" hangingPunct="1"/>
            <a:r>
              <a:rPr lang="en-US" u="sng" smtClean="0"/>
              <a:t>Efficiency </a:t>
            </a:r>
          </a:p>
          <a:p>
            <a:pPr eaLnBrk="1" hangingPunct="1"/>
            <a:r>
              <a:rPr lang="en-US" u="sng" smtClean="0"/>
              <a:t>Flexibility </a:t>
            </a:r>
          </a:p>
          <a:p>
            <a:pPr eaLnBrk="1" hangingPunct="1"/>
            <a:endParaRPr lang="en-US" u="sng" smtClean="0"/>
          </a:p>
        </p:txBody>
      </p:sp>
    </p:spTree>
  </p:cSld>
  <p:clrMapOvr>
    <a:masterClrMapping/>
  </p:clrMapOvr>
  <p:transition spd="med">
    <p:random/>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ChangeArrowheads="1"/>
          </p:cNvSpPr>
          <p:nvPr>
            <p:ph type="title" idx="4294967295"/>
          </p:nvPr>
        </p:nvSpPr>
        <p:spPr/>
        <p:txBody>
          <a:bodyPr>
            <a:normAutofit fontScale="90000"/>
          </a:bodyPr>
          <a:lstStyle/>
          <a:p>
            <a:pPr eaLnBrk="1" hangingPunct="1"/>
            <a:r>
              <a:rPr lang="en-US" sz="4000" smtClean="0"/>
              <a:t>Impact of Single Shifts in Supply or Demand</a:t>
            </a:r>
          </a:p>
        </p:txBody>
      </p:sp>
      <p:graphicFrame>
        <p:nvGraphicFramePr>
          <p:cNvPr id="153714" name="Group 114"/>
          <p:cNvGraphicFramePr>
            <a:graphicFrameLocks noGrp="1"/>
          </p:cNvGraphicFramePr>
          <p:nvPr>
            <p:ph idx="4294967295"/>
          </p:nvPr>
        </p:nvGraphicFramePr>
        <p:xfrm>
          <a:off x="457200" y="1600200"/>
          <a:ext cx="7924800" cy="4565968"/>
        </p:xfrm>
        <a:graphic>
          <a:graphicData uri="http://schemas.openxmlformats.org/drawingml/2006/table">
            <a:tbl>
              <a:tblPr/>
              <a:tblGrid>
                <a:gridCol w="1625600"/>
                <a:gridCol w="1828800"/>
                <a:gridCol w="1897063"/>
                <a:gridCol w="2573337"/>
              </a:tblGrid>
              <a:tr h="904875">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sz="2800" b="0" i="0" u="none" strike="noStrike" cap="none" normalizeH="0" baseline="0" smtClean="0">
                          <a:ln>
                            <a:noFill/>
                          </a:ln>
                          <a:solidFill>
                            <a:schemeClr val="tx1"/>
                          </a:solidFill>
                          <a:effectLst/>
                          <a:latin typeface="Calibri" pitchFamily="34" charset="0"/>
                        </a:rPr>
                        <a:t>Curve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sz="2800" b="0" i="0" u="none" strike="noStrike" cap="none" normalizeH="0" baseline="0" smtClean="0">
                          <a:ln>
                            <a:noFill/>
                          </a:ln>
                          <a:solidFill>
                            <a:schemeClr val="tx1"/>
                          </a:solidFill>
                          <a:effectLst/>
                          <a:latin typeface="Calibri" pitchFamily="34" charset="0"/>
                        </a:rPr>
                        <a:t>Direction of Shift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sz="2800" b="0" i="0" u="none" strike="noStrike" cap="none" normalizeH="0" baseline="0" smtClean="0">
                          <a:ln>
                            <a:noFill/>
                          </a:ln>
                          <a:solidFill>
                            <a:schemeClr val="tx1"/>
                          </a:solidFill>
                          <a:effectLst/>
                          <a:latin typeface="Calibri" pitchFamily="34" charset="0"/>
                        </a:rPr>
                        <a:t>Affect on Price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sz="2800" b="0" i="0" u="none" strike="noStrike" cap="none" normalizeH="0" baseline="0" smtClean="0">
                          <a:ln>
                            <a:noFill/>
                          </a:ln>
                          <a:solidFill>
                            <a:schemeClr val="tx1"/>
                          </a:solidFill>
                          <a:effectLst/>
                          <a:latin typeface="Calibri" pitchFamily="34" charset="0"/>
                        </a:rPr>
                        <a:t>Affect on Quantity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04875">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sz="2800" b="0" i="0" u="none" strike="noStrike" cap="none" normalizeH="0" baseline="0" smtClean="0">
                          <a:ln>
                            <a:noFill/>
                          </a:ln>
                          <a:solidFill>
                            <a:schemeClr val="tx1"/>
                          </a:solidFill>
                          <a:effectLst/>
                          <a:latin typeface="Calibri" pitchFamily="34" charset="0"/>
                        </a:rPr>
                        <a:t>Demand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sz="2800" b="0" i="0" u="none" strike="noStrike" cap="none" normalizeH="0" baseline="0" smtClean="0">
                          <a:ln>
                            <a:noFill/>
                          </a:ln>
                          <a:solidFill>
                            <a:schemeClr val="tx1"/>
                          </a:solidFill>
                          <a:effectLst/>
                          <a:latin typeface="Calibri" pitchFamily="34" charset="0"/>
                        </a:rPr>
                        <a:t>Left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sz="2800" b="0" i="0" u="none" strike="noStrike" cap="none" normalizeH="0" baseline="0" smtClean="0">
                          <a:ln>
                            <a:noFill/>
                          </a:ln>
                          <a:solidFill>
                            <a:schemeClr val="tx1"/>
                          </a:solidFill>
                          <a:effectLst/>
                          <a:latin typeface="Calibri" pitchFamily="34" charset="0"/>
                        </a:rPr>
                        <a:t>Decrease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sz="2800" b="0" i="0" u="none" strike="noStrike" cap="none" normalizeH="0" baseline="0" smtClean="0">
                          <a:ln>
                            <a:noFill/>
                          </a:ln>
                          <a:solidFill>
                            <a:schemeClr val="tx1"/>
                          </a:solidFill>
                          <a:effectLst/>
                          <a:latin typeface="Calibri" pitchFamily="34" charset="0"/>
                        </a:rPr>
                        <a:t>Decrease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06463">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sz="2800" b="0" i="0" u="none" strike="noStrike" cap="none" normalizeH="0" baseline="0" smtClean="0">
                          <a:ln>
                            <a:noFill/>
                          </a:ln>
                          <a:solidFill>
                            <a:schemeClr val="tx1"/>
                          </a:solidFill>
                          <a:effectLst/>
                          <a:latin typeface="Calibri" pitchFamily="34" charset="0"/>
                        </a:rPr>
                        <a:t>Demand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sz="2800" b="0" i="0" u="none" strike="noStrike" cap="none" normalizeH="0" baseline="0" smtClean="0">
                          <a:ln>
                            <a:noFill/>
                          </a:ln>
                          <a:solidFill>
                            <a:schemeClr val="tx1"/>
                          </a:solidFill>
                          <a:effectLst/>
                          <a:latin typeface="Calibri" pitchFamily="34" charset="0"/>
                        </a:rPr>
                        <a:t>Right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sz="2800" b="0" i="0" u="none" strike="noStrike" cap="none" normalizeH="0" baseline="0" smtClean="0">
                          <a:ln>
                            <a:noFill/>
                          </a:ln>
                          <a:solidFill>
                            <a:schemeClr val="tx1"/>
                          </a:solidFill>
                          <a:effectLst/>
                          <a:latin typeface="Calibri" pitchFamily="34" charset="0"/>
                        </a:rPr>
                        <a:t>Increase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sz="2800" b="0" i="0" u="none" strike="noStrike" cap="none" normalizeH="0" baseline="0" smtClean="0">
                          <a:ln>
                            <a:noFill/>
                          </a:ln>
                          <a:solidFill>
                            <a:schemeClr val="tx1"/>
                          </a:solidFill>
                          <a:effectLst/>
                          <a:latin typeface="Calibri" pitchFamily="34" charset="0"/>
                        </a:rPr>
                        <a:t>Increase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04875">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sz="2800" b="0" i="0" u="none" strike="noStrike" cap="none" normalizeH="0" baseline="0" smtClean="0">
                          <a:ln>
                            <a:noFill/>
                          </a:ln>
                          <a:solidFill>
                            <a:schemeClr val="tx1"/>
                          </a:solidFill>
                          <a:effectLst/>
                          <a:latin typeface="Calibri" pitchFamily="34" charset="0"/>
                        </a:rPr>
                        <a:t>Supply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sz="2800" b="0" i="0" u="none" strike="noStrike" cap="none" normalizeH="0" baseline="0" smtClean="0">
                          <a:ln>
                            <a:noFill/>
                          </a:ln>
                          <a:solidFill>
                            <a:schemeClr val="tx1"/>
                          </a:solidFill>
                          <a:effectLst/>
                          <a:latin typeface="Calibri" pitchFamily="34" charset="0"/>
                        </a:rPr>
                        <a:t>Right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sz="2800" b="0" i="0" u="none" strike="noStrike" cap="none" normalizeH="0" baseline="0" smtClean="0">
                          <a:ln>
                            <a:noFill/>
                          </a:ln>
                          <a:solidFill>
                            <a:schemeClr val="tx1"/>
                          </a:solidFill>
                          <a:effectLst/>
                          <a:latin typeface="Calibri" pitchFamily="34" charset="0"/>
                        </a:rPr>
                        <a:t>Decrease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sz="2800" b="0" i="0" u="none" strike="noStrike" cap="none" normalizeH="0" baseline="0" smtClean="0">
                          <a:ln>
                            <a:noFill/>
                          </a:ln>
                          <a:solidFill>
                            <a:schemeClr val="tx1"/>
                          </a:solidFill>
                          <a:effectLst/>
                          <a:latin typeface="Calibri" pitchFamily="34" charset="0"/>
                        </a:rPr>
                        <a:t>Increase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04875">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sz="2800" b="0" i="0" u="none" strike="noStrike" cap="none" normalizeH="0" baseline="0" smtClean="0">
                          <a:ln>
                            <a:noFill/>
                          </a:ln>
                          <a:solidFill>
                            <a:schemeClr val="tx1"/>
                          </a:solidFill>
                          <a:effectLst/>
                          <a:latin typeface="Calibri" pitchFamily="34" charset="0"/>
                        </a:rPr>
                        <a:t>Supply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sz="2800" b="0" i="0" u="none" strike="noStrike" cap="none" normalizeH="0" baseline="0" smtClean="0">
                          <a:ln>
                            <a:noFill/>
                          </a:ln>
                          <a:solidFill>
                            <a:schemeClr val="tx1"/>
                          </a:solidFill>
                          <a:effectLst/>
                          <a:latin typeface="Calibri" pitchFamily="34" charset="0"/>
                        </a:rPr>
                        <a:t>Left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sz="2800" b="0" i="0" u="none" strike="noStrike" cap="none" normalizeH="0" baseline="0" smtClean="0">
                          <a:ln>
                            <a:noFill/>
                          </a:ln>
                          <a:solidFill>
                            <a:schemeClr val="tx1"/>
                          </a:solidFill>
                          <a:effectLst/>
                          <a:latin typeface="Calibri" pitchFamily="34" charset="0"/>
                        </a:rPr>
                        <a:t>Increase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sz="2800" b="0" i="0" u="none" strike="noStrike" cap="none" normalizeH="0" baseline="0" smtClean="0">
                          <a:ln>
                            <a:noFill/>
                          </a:ln>
                          <a:solidFill>
                            <a:schemeClr val="tx1"/>
                          </a:solidFill>
                          <a:effectLst/>
                          <a:latin typeface="Calibri" pitchFamily="34" charset="0"/>
                        </a:rPr>
                        <a:t>Decrease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Title 1"/>
          <p:cNvSpPr>
            <a:spLocks noGrp="1"/>
          </p:cNvSpPr>
          <p:nvPr>
            <p:ph type="title"/>
          </p:nvPr>
        </p:nvSpPr>
        <p:spPr/>
        <p:txBody>
          <a:bodyPr/>
          <a:lstStyle/>
          <a:p>
            <a:pPr eaLnBrk="1" hangingPunct="1"/>
            <a:r>
              <a:rPr lang="en-US" smtClean="0"/>
              <a:t>Vocabulary</a:t>
            </a:r>
          </a:p>
        </p:txBody>
      </p:sp>
      <p:sp>
        <p:nvSpPr>
          <p:cNvPr id="168963" name="Content Placeholder 2"/>
          <p:cNvSpPr>
            <a:spLocks noGrp="1"/>
          </p:cNvSpPr>
          <p:nvPr>
            <p:ph idx="1"/>
          </p:nvPr>
        </p:nvSpPr>
        <p:spPr>
          <a:xfrm>
            <a:off x="457200" y="1371600"/>
            <a:ext cx="8229600" cy="4525963"/>
          </a:xfrm>
        </p:spPr>
        <p:txBody>
          <a:bodyPr>
            <a:normAutofit fontScale="92500" lnSpcReduction="20000"/>
          </a:bodyPr>
          <a:lstStyle/>
          <a:p>
            <a:pPr eaLnBrk="1" hangingPunct="1"/>
            <a:r>
              <a:rPr lang="en-US" smtClean="0"/>
              <a:t>Shortage- situation where quantity demanded exceeds supply</a:t>
            </a:r>
          </a:p>
          <a:p>
            <a:pPr eaLnBrk="1" hangingPunct="1"/>
            <a:r>
              <a:rPr lang="en-US" smtClean="0"/>
              <a:t>Surplus- situation where quantity supplied exceeds demand</a:t>
            </a:r>
          </a:p>
          <a:p>
            <a:pPr eaLnBrk="1" hangingPunct="1"/>
            <a:r>
              <a:rPr lang="en-US" smtClean="0"/>
              <a:t>Price Control-situation in which government sets a price for good not at equilibrium</a:t>
            </a:r>
          </a:p>
          <a:p>
            <a:pPr eaLnBrk="1" hangingPunct="1"/>
            <a:r>
              <a:rPr lang="en-US" smtClean="0"/>
              <a:t>Price Floor- government set price above equilibrium causing a surplus</a:t>
            </a:r>
          </a:p>
          <a:p>
            <a:pPr eaLnBrk="1" hangingPunct="1"/>
            <a:r>
              <a:rPr lang="en-US" smtClean="0"/>
              <a:t>Price Ceiling government set price below equilibrium causing a shortage</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Grp="1" noChangeArrowheads="1"/>
          </p:cNvSpPr>
          <p:nvPr>
            <p:ph type="title"/>
          </p:nvPr>
        </p:nvSpPr>
        <p:spPr/>
        <p:txBody>
          <a:bodyPr/>
          <a:lstStyle/>
          <a:p>
            <a:pPr eaLnBrk="1" hangingPunct="1"/>
            <a:r>
              <a:rPr lang="en-US" u="sng" smtClean="0"/>
              <a:t>Setting Prices </a:t>
            </a:r>
          </a:p>
        </p:txBody>
      </p:sp>
      <p:sp>
        <p:nvSpPr>
          <p:cNvPr id="174083" name="Rectangle 3"/>
          <p:cNvSpPr>
            <a:spLocks noGrp="1" noChangeArrowheads="1"/>
          </p:cNvSpPr>
          <p:nvPr>
            <p:ph type="body" idx="1"/>
          </p:nvPr>
        </p:nvSpPr>
        <p:spPr/>
        <p:txBody>
          <a:bodyPr/>
          <a:lstStyle/>
          <a:p>
            <a:pPr eaLnBrk="1" hangingPunct="1"/>
            <a:r>
              <a:rPr lang="en-US" u="sng" smtClean="0"/>
              <a:t>The government sometimes sets prices to protect consumers and producers from price swings </a:t>
            </a:r>
          </a:p>
          <a:p>
            <a:pPr eaLnBrk="1" hangingPunct="1"/>
            <a:r>
              <a:rPr lang="en-US" smtClean="0"/>
              <a:t>Price controls set prices through price ceilings and price floors </a:t>
            </a: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noChangeArrowheads="1"/>
          </p:cNvSpPr>
          <p:nvPr>
            <p:ph type="title"/>
          </p:nvPr>
        </p:nvSpPr>
        <p:spPr/>
        <p:txBody>
          <a:bodyPr/>
          <a:lstStyle/>
          <a:p>
            <a:pPr eaLnBrk="1" hangingPunct="1"/>
            <a:r>
              <a:rPr lang="en-US" u="sng" smtClean="0"/>
              <a:t>Price Ceiling </a:t>
            </a:r>
          </a:p>
        </p:txBody>
      </p:sp>
      <p:sp>
        <p:nvSpPr>
          <p:cNvPr id="175107" name="Rectangle 3"/>
          <p:cNvSpPr>
            <a:spLocks noGrp="1" noChangeArrowheads="1"/>
          </p:cNvSpPr>
          <p:nvPr>
            <p:ph type="body" idx="1"/>
          </p:nvPr>
        </p:nvSpPr>
        <p:spPr/>
        <p:txBody>
          <a:bodyPr/>
          <a:lstStyle/>
          <a:p>
            <a:pPr eaLnBrk="1" hangingPunct="1"/>
            <a:r>
              <a:rPr lang="en-US" u="sng" smtClean="0"/>
              <a:t>A government regulation that sets a maximum price </a:t>
            </a:r>
            <a:r>
              <a:rPr lang="en-US" b="1" u="sng" smtClean="0"/>
              <a:t>below</a:t>
            </a:r>
            <a:r>
              <a:rPr lang="en-US" u="sng" smtClean="0"/>
              <a:t> equilibrium for a good that producers cannot change</a:t>
            </a:r>
            <a:r>
              <a:rPr lang="en-US" smtClean="0"/>
              <a:t>.</a:t>
            </a:r>
          </a:p>
          <a:p>
            <a:pPr eaLnBrk="1" hangingPunct="1"/>
            <a:r>
              <a:rPr lang="en-US" smtClean="0"/>
              <a:t>Some examples include rent control.</a:t>
            </a:r>
          </a:p>
          <a:p>
            <a:pPr eaLnBrk="1" hangingPunct="1"/>
            <a:r>
              <a:rPr lang="en-US" u="sng" smtClean="0"/>
              <a:t>Consequences- Tend to create shortages, “helps” consumer. </a:t>
            </a:r>
          </a:p>
          <a:p>
            <a:pPr eaLnBrk="1" hangingPunct="1"/>
            <a:endParaRPr lang="en-US" u="sng" smtClean="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p:txBody>
          <a:bodyPr/>
          <a:lstStyle/>
          <a:p>
            <a:pPr eaLnBrk="1" hangingPunct="1"/>
            <a:r>
              <a:rPr lang="en-US" sz="3600" smtClean="0"/>
              <a:t>Price Ceiling</a:t>
            </a:r>
          </a:p>
        </p:txBody>
      </p:sp>
      <p:sp>
        <p:nvSpPr>
          <p:cNvPr id="176131" name="Line 3"/>
          <p:cNvSpPr>
            <a:spLocks noChangeShapeType="1"/>
          </p:cNvSpPr>
          <p:nvPr/>
        </p:nvSpPr>
        <p:spPr bwMode="auto">
          <a:xfrm>
            <a:off x="1752600" y="1981200"/>
            <a:ext cx="0" cy="3657600"/>
          </a:xfrm>
          <a:prstGeom prst="line">
            <a:avLst/>
          </a:prstGeom>
          <a:noFill/>
          <a:ln w="9525">
            <a:solidFill>
              <a:schemeClr val="tx1"/>
            </a:solidFill>
            <a:round/>
            <a:headEnd/>
            <a:tailEnd/>
          </a:ln>
        </p:spPr>
        <p:txBody>
          <a:bodyPr/>
          <a:lstStyle/>
          <a:p>
            <a:endParaRPr lang="en-US"/>
          </a:p>
        </p:txBody>
      </p:sp>
      <p:sp>
        <p:nvSpPr>
          <p:cNvPr id="176132" name="Line 4"/>
          <p:cNvSpPr>
            <a:spLocks noChangeShapeType="1"/>
          </p:cNvSpPr>
          <p:nvPr/>
        </p:nvSpPr>
        <p:spPr bwMode="auto">
          <a:xfrm flipV="1">
            <a:off x="1752600" y="5638800"/>
            <a:ext cx="4648200" cy="0"/>
          </a:xfrm>
          <a:prstGeom prst="line">
            <a:avLst/>
          </a:prstGeom>
          <a:noFill/>
          <a:ln w="9525">
            <a:solidFill>
              <a:schemeClr val="tx1"/>
            </a:solidFill>
            <a:round/>
            <a:headEnd/>
            <a:tailEnd/>
          </a:ln>
        </p:spPr>
        <p:txBody>
          <a:bodyPr/>
          <a:lstStyle/>
          <a:p>
            <a:endParaRPr lang="en-US"/>
          </a:p>
        </p:txBody>
      </p:sp>
      <p:sp>
        <p:nvSpPr>
          <p:cNvPr id="176133" name="Line 5"/>
          <p:cNvSpPr>
            <a:spLocks noChangeShapeType="1"/>
          </p:cNvSpPr>
          <p:nvPr/>
        </p:nvSpPr>
        <p:spPr bwMode="auto">
          <a:xfrm flipV="1">
            <a:off x="2590800" y="2438400"/>
            <a:ext cx="3048000" cy="2514600"/>
          </a:xfrm>
          <a:prstGeom prst="line">
            <a:avLst/>
          </a:prstGeom>
          <a:noFill/>
          <a:ln w="9525">
            <a:solidFill>
              <a:schemeClr val="tx1"/>
            </a:solidFill>
            <a:round/>
            <a:headEnd/>
            <a:tailEnd/>
          </a:ln>
        </p:spPr>
        <p:txBody>
          <a:bodyPr/>
          <a:lstStyle/>
          <a:p>
            <a:endParaRPr lang="en-US"/>
          </a:p>
        </p:txBody>
      </p:sp>
      <p:sp>
        <p:nvSpPr>
          <p:cNvPr id="176134" name="Line 6"/>
          <p:cNvSpPr>
            <a:spLocks noChangeShapeType="1"/>
          </p:cNvSpPr>
          <p:nvPr/>
        </p:nvSpPr>
        <p:spPr bwMode="auto">
          <a:xfrm>
            <a:off x="2438400" y="2438400"/>
            <a:ext cx="3352800" cy="2590800"/>
          </a:xfrm>
          <a:prstGeom prst="line">
            <a:avLst/>
          </a:prstGeom>
          <a:noFill/>
          <a:ln w="9525">
            <a:solidFill>
              <a:schemeClr val="tx1"/>
            </a:solidFill>
            <a:round/>
            <a:headEnd/>
            <a:tailEnd/>
          </a:ln>
        </p:spPr>
        <p:txBody>
          <a:bodyPr/>
          <a:lstStyle/>
          <a:p>
            <a:endParaRPr lang="en-US"/>
          </a:p>
        </p:txBody>
      </p:sp>
      <p:sp>
        <p:nvSpPr>
          <p:cNvPr id="176135" name="Text Box 7"/>
          <p:cNvSpPr txBox="1">
            <a:spLocks noChangeArrowheads="1"/>
          </p:cNvSpPr>
          <p:nvPr/>
        </p:nvSpPr>
        <p:spPr bwMode="auto">
          <a:xfrm>
            <a:off x="5638800" y="1981200"/>
            <a:ext cx="533400" cy="457200"/>
          </a:xfrm>
          <a:prstGeom prst="rect">
            <a:avLst/>
          </a:prstGeom>
          <a:noFill/>
          <a:ln w="9525">
            <a:noFill/>
            <a:miter lim="800000"/>
            <a:headEnd/>
            <a:tailEnd/>
          </a:ln>
        </p:spPr>
        <p:txBody>
          <a:bodyPr>
            <a:spAutoFit/>
          </a:bodyPr>
          <a:lstStyle/>
          <a:p>
            <a:pPr>
              <a:spcBef>
                <a:spcPct val="50000"/>
              </a:spcBef>
            </a:pPr>
            <a:r>
              <a:rPr lang="en-US" sz="2400">
                <a:solidFill>
                  <a:schemeClr val="tx2"/>
                </a:solidFill>
                <a:latin typeface="Calibri" pitchFamily="34" charset="0"/>
              </a:rPr>
              <a:t>S</a:t>
            </a:r>
          </a:p>
        </p:txBody>
      </p:sp>
      <p:sp>
        <p:nvSpPr>
          <p:cNvPr id="176136" name="Text Box 8"/>
          <p:cNvSpPr txBox="1">
            <a:spLocks noChangeArrowheads="1"/>
          </p:cNvSpPr>
          <p:nvPr/>
        </p:nvSpPr>
        <p:spPr bwMode="auto">
          <a:xfrm>
            <a:off x="5943600" y="4800600"/>
            <a:ext cx="381000" cy="457200"/>
          </a:xfrm>
          <a:prstGeom prst="rect">
            <a:avLst/>
          </a:prstGeom>
          <a:noFill/>
          <a:ln w="9525">
            <a:noFill/>
            <a:miter lim="800000"/>
            <a:headEnd/>
            <a:tailEnd/>
          </a:ln>
        </p:spPr>
        <p:txBody>
          <a:bodyPr>
            <a:spAutoFit/>
          </a:bodyPr>
          <a:lstStyle/>
          <a:p>
            <a:pPr>
              <a:spcBef>
                <a:spcPct val="50000"/>
              </a:spcBef>
            </a:pPr>
            <a:r>
              <a:rPr lang="en-US" sz="2400">
                <a:solidFill>
                  <a:schemeClr val="tx2"/>
                </a:solidFill>
                <a:latin typeface="Calibri" pitchFamily="34" charset="0"/>
              </a:rPr>
              <a:t>D</a:t>
            </a:r>
          </a:p>
        </p:txBody>
      </p:sp>
      <p:sp>
        <p:nvSpPr>
          <p:cNvPr id="176137" name="Text Box 9"/>
          <p:cNvSpPr txBox="1">
            <a:spLocks noChangeArrowheads="1"/>
          </p:cNvSpPr>
          <p:nvPr/>
        </p:nvSpPr>
        <p:spPr bwMode="auto">
          <a:xfrm>
            <a:off x="609600" y="1752600"/>
            <a:ext cx="914400" cy="457200"/>
          </a:xfrm>
          <a:prstGeom prst="rect">
            <a:avLst/>
          </a:prstGeom>
          <a:noFill/>
          <a:ln w="9525">
            <a:noFill/>
            <a:miter lim="800000"/>
            <a:headEnd/>
            <a:tailEnd/>
          </a:ln>
        </p:spPr>
        <p:txBody>
          <a:bodyPr>
            <a:spAutoFit/>
          </a:bodyPr>
          <a:lstStyle/>
          <a:p>
            <a:pPr>
              <a:spcBef>
                <a:spcPct val="50000"/>
              </a:spcBef>
            </a:pPr>
            <a:r>
              <a:rPr lang="en-US" sz="2400">
                <a:solidFill>
                  <a:schemeClr val="tx2"/>
                </a:solidFill>
                <a:latin typeface="Calibri" pitchFamily="34" charset="0"/>
              </a:rPr>
              <a:t>Price</a:t>
            </a:r>
          </a:p>
        </p:txBody>
      </p:sp>
      <p:sp>
        <p:nvSpPr>
          <p:cNvPr id="176138" name="Text Box 10"/>
          <p:cNvSpPr txBox="1">
            <a:spLocks noChangeArrowheads="1"/>
          </p:cNvSpPr>
          <p:nvPr/>
        </p:nvSpPr>
        <p:spPr bwMode="auto">
          <a:xfrm>
            <a:off x="6705600" y="5410200"/>
            <a:ext cx="1371600" cy="457200"/>
          </a:xfrm>
          <a:prstGeom prst="rect">
            <a:avLst/>
          </a:prstGeom>
          <a:noFill/>
          <a:ln w="9525">
            <a:noFill/>
            <a:miter lim="800000"/>
            <a:headEnd/>
            <a:tailEnd/>
          </a:ln>
        </p:spPr>
        <p:txBody>
          <a:bodyPr>
            <a:spAutoFit/>
          </a:bodyPr>
          <a:lstStyle/>
          <a:p>
            <a:pPr>
              <a:spcBef>
                <a:spcPct val="50000"/>
              </a:spcBef>
            </a:pPr>
            <a:r>
              <a:rPr lang="en-US" sz="2400">
                <a:solidFill>
                  <a:schemeClr val="tx2"/>
                </a:solidFill>
                <a:latin typeface="Calibri" pitchFamily="34" charset="0"/>
              </a:rPr>
              <a:t>Quantity</a:t>
            </a:r>
          </a:p>
        </p:txBody>
      </p:sp>
      <p:sp>
        <p:nvSpPr>
          <p:cNvPr id="176139" name="Line 11"/>
          <p:cNvSpPr>
            <a:spLocks noChangeShapeType="1"/>
          </p:cNvSpPr>
          <p:nvPr/>
        </p:nvSpPr>
        <p:spPr bwMode="auto">
          <a:xfrm flipH="1">
            <a:off x="1752600" y="3733800"/>
            <a:ext cx="2362200" cy="0"/>
          </a:xfrm>
          <a:prstGeom prst="line">
            <a:avLst/>
          </a:prstGeom>
          <a:noFill/>
          <a:ln w="9525">
            <a:solidFill>
              <a:schemeClr val="tx1"/>
            </a:solidFill>
            <a:round/>
            <a:headEnd/>
            <a:tailEnd/>
          </a:ln>
        </p:spPr>
        <p:txBody>
          <a:bodyPr/>
          <a:lstStyle/>
          <a:p>
            <a:endParaRPr lang="en-US"/>
          </a:p>
        </p:txBody>
      </p:sp>
      <p:sp>
        <p:nvSpPr>
          <p:cNvPr id="176140" name="Line 12"/>
          <p:cNvSpPr>
            <a:spLocks noChangeShapeType="1"/>
          </p:cNvSpPr>
          <p:nvPr/>
        </p:nvSpPr>
        <p:spPr bwMode="auto">
          <a:xfrm>
            <a:off x="4114800" y="3733800"/>
            <a:ext cx="0" cy="1905000"/>
          </a:xfrm>
          <a:prstGeom prst="line">
            <a:avLst/>
          </a:prstGeom>
          <a:noFill/>
          <a:ln w="9525">
            <a:solidFill>
              <a:schemeClr val="tx1"/>
            </a:solidFill>
            <a:round/>
            <a:headEnd/>
            <a:tailEnd/>
          </a:ln>
        </p:spPr>
        <p:txBody>
          <a:bodyPr/>
          <a:lstStyle/>
          <a:p>
            <a:endParaRPr lang="en-US"/>
          </a:p>
        </p:txBody>
      </p:sp>
      <p:sp>
        <p:nvSpPr>
          <p:cNvPr id="176141" name="Text Box 13"/>
          <p:cNvSpPr txBox="1">
            <a:spLocks noChangeArrowheads="1"/>
          </p:cNvSpPr>
          <p:nvPr/>
        </p:nvSpPr>
        <p:spPr bwMode="auto">
          <a:xfrm>
            <a:off x="914400" y="3505200"/>
            <a:ext cx="533400" cy="457200"/>
          </a:xfrm>
          <a:prstGeom prst="rect">
            <a:avLst/>
          </a:prstGeom>
          <a:noFill/>
          <a:ln w="9525">
            <a:noFill/>
            <a:miter lim="800000"/>
            <a:headEnd/>
            <a:tailEnd/>
          </a:ln>
        </p:spPr>
        <p:txBody>
          <a:bodyPr>
            <a:spAutoFit/>
          </a:bodyPr>
          <a:lstStyle/>
          <a:p>
            <a:pPr>
              <a:spcBef>
                <a:spcPct val="50000"/>
              </a:spcBef>
            </a:pPr>
            <a:r>
              <a:rPr lang="en-US" sz="2400">
                <a:solidFill>
                  <a:schemeClr val="tx2"/>
                </a:solidFill>
                <a:latin typeface="Calibri" pitchFamily="34" charset="0"/>
              </a:rPr>
              <a:t>P</a:t>
            </a:r>
            <a:r>
              <a:rPr lang="en-US" sz="2400" baseline="-25000">
                <a:solidFill>
                  <a:schemeClr val="tx2"/>
                </a:solidFill>
                <a:latin typeface="Calibri" pitchFamily="34" charset="0"/>
              </a:rPr>
              <a:t>e</a:t>
            </a:r>
            <a:endParaRPr lang="en-US" sz="2400">
              <a:solidFill>
                <a:schemeClr val="tx2"/>
              </a:solidFill>
              <a:latin typeface="Calibri" pitchFamily="34" charset="0"/>
            </a:endParaRPr>
          </a:p>
        </p:txBody>
      </p:sp>
      <p:sp>
        <p:nvSpPr>
          <p:cNvPr id="176142" name="Text Box 14"/>
          <p:cNvSpPr txBox="1">
            <a:spLocks noChangeArrowheads="1"/>
          </p:cNvSpPr>
          <p:nvPr/>
        </p:nvSpPr>
        <p:spPr bwMode="auto">
          <a:xfrm>
            <a:off x="3886200" y="5867400"/>
            <a:ext cx="533400" cy="457200"/>
          </a:xfrm>
          <a:prstGeom prst="rect">
            <a:avLst/>
          </a:prstGeom>
          <a:noFill/>
          <a:ln w="9525">
            <a:noFill/>
            <a:miter lim="800000"/>
            <a:headEnd/>
            <a:tailEnd/>
          </a:ln>
        </p:spPr>
        <p:txBody>
          <a:bodyPr>
            <a:spAutoFit/>
          </a:bodyPr>
          <a:lstStyle/>
          <a:p>
            <a:pPr>
              <a:spcBef>
                <a:spcPct val="50000"/>
              </a:spcBef>
            </a:pPr>
            <a:r>
              <a:rPr lang="en-US" sz="2400">
                <a:solidFill>
                  <a:schemeClr val="tx2"/>
                </a:solidFill>
                <a:latin typeface="Calibri" pitchFamily="34" charset="0"/>
              </a:rPr>
              <a:t>Q</a:t>
            </a:r>
            <a:r>
              <a:rPr lang="en-US" sz="2400" baseline="-25000">
                <a:solidFill>
                  <a:schemeClr val="tx2"/>
                </a:solidFill>
                <a:latin typeface="Calibri" pitchFamily="34" charset="0"/>
              </a:rPr>
              <a:t>e</a:t>
            </a:r>
            <a:endParaRPr lang="en-US" sz="2400">
              <a:solidFill>
                <a:schemeClr val="tx2"/>
              </a:solidFill>
              <a:latin typeface="Calibri" pitchFamily="34" charset="0"/>
            </a:endParaRPr>
          </a:p>
        </p:txBody>
      </p:sp>
      <p:sp>
        <p:nvSpPr>
          <p:cNvPr id="176143" name="Line 15"/>
          <p:cNvSpPr>
            <a:spLocks noChangeShapeType="1"/>
          </p:cNvSpPr>
          <p:nvPr/>
        </p:nvSpPr>
        <p:spPr bwMode="auto">
          <a:xfrm>
            <a:off x="2971800" y="4648200"/>
            <a:ext cx="0" cy="990600"/>
          </a:xfrm>
          <a:prstGeom prst="line">
            <a:avLst/>
          </a:prstGeom>
          <a:noFill/>
          <a:ln w="9525">
            <a:solidFill>
              <a:schemeClr val="tx1"/>
            </a:solidFill>
            <a:round/>
            <a:headEnd/>
            <a:tailEnd/>
          </a:ln>
        </p:spPr>
        <p:txBody>
          <a:bodyPr/>
          <a:lstStyle/>
          <a:p>
            <a:endParaRPr lang="en-US"/>
          </a:p>
        </p:txBody>
      </p:sp>
      <p:sp>
        <p:nvSpPr>
          <p:cNvPr id="176144" name="Line 16"/>
          <p:cNvSpPr>
            <a:spLocks noChangeShapeType="1"/>
          </p:cNvSpPr>
          <p:nvPr/>
        </p:nvSpPr>
        <p:spPr bwMode="auto">
          <a:xfrm flipH="1">
            <a:off x="5257800" y="4648200"/>
            <a:ext cx="0" cy="990600"/>
          </a:xfrm>
          <a:prstGeom prst="line">
            <a:avLst/>
          </a:prstGeom>
          <a:noFill/>
          <a:ln w="9525">
            <a:solidFill>
              <a:schemeClr val="tx1"/>
            </a:solidFill>
            <a:round/>
            <a:headEnd/>
            <a:tailEnd/>
          </a:ln>
        </p:spPr>
        <p:txBody>
          <a:bodyPr/>
          <a:lstStyle/>
          <a:p>
            <a:endParaRPr lang="en-US"/>
          </a:p>
        </p:txBody>
      </p:sp>
      <p:sp>
        <p:nvSpPr>
          <p:cNvPr id="176145" name="Text Box 17"/>
          <p:cNvSpPr txBox="1">
            <a:spLocks noChangeArrowheads="1"/>
          </p:cNvSpPr>
          <p:nvPr/>
        </p:nvSpPr>
        <p:spPr bwMode="auto">
          <a:xfrm>
            <a:off x="4876800" y="5867400"/>
            <a:ext cx="762000" cy="457200"/>
          </a:xfrm>
          <a:prstGeom prst="rect">
            <a:avLst/>
          </a:prstGeom>
          <a:noFill/>
          <a:ln w="9525">
            <a:noFill/>
            <a:miter lim="800000"/>
            <a:headEnd/>
            <a:tailEnd/>
          </a:ln>
        </p:spPr>
        <p:txBody>
          <a:bodyPr>
            <a:spAutoFit/>
          </a:bodyPr>
          <a:lstStyle/>
          <a:p>
            <a:pPr>
              <a:spcBef>
                <a:spcPct val="50000"/>
              </a:spcBef>
            </a:pPr>
            <a:r>
              <a:rPr lang="en-US" sz="2400">
                <a:solidFill>
                  <a:schemeClr val="tx2"/>
                </a:solidFill>
                <a:latin typeface="Calibri" pitchFamily="34" charset="0"/>
              </a:rPr>
              <a:t>Q</a:t>
            </a:r>
            <a:r>
              <a:rPr lang="en-US" sz="2400" baseline="-25000">
                <a:solidFill>
                  <a:schemeClr val="tx2"/>
                </a:solidFill>
                <a:latin typeface="Calibri" pitchFamily="34" charset="0"/>
              </a:rPr>
              <a:t>D</a:t>
            </a:r>
            <a:endParaRPr lang="en-US" sz="2400">
              <a:solidFill>
                <a:schemeClr val="tx2"/>
              </a:solidFill>
              <a:latin typeface="Calibri" pitchFamily="34" charset="0"/>
            </a:endParaRPr>
          </a:p>
        </p:txBody>
      </p:sp>
      <p:sp>
        <p:nvSpPr>
          <p:cNvPr id="176146" name="Text Box 18"/>
          <p:cNvSpPr txBox="1">
            <a:spLocks noChangeArrowheads="1"/>
          </p:cNvSpPr>
          <p:nvPr/>
        </p:nvSpPr>
        <p:spPr bwMode="auto">
          <a:xfrm>
            <a:off x="2743200" y="5867400"/>
            <a:ext cx="762000" cy="457200"/>
          </a:xfrm>
          <a:prstGeom prst="rect">
            <a:avLst/>
          </a:prstGeom>
          <a:noFill/>
          <a:ln w="9525">
            <a:noFill/>
            <a:miter lim="800000"/>
            <a:headEnd/>
            <a:tailEnd/>
          </a:ln>
        </p:spPr>
        <p:txBody>
          <a:bodyPr>
            <a:spAutoFit/>
          </a:bodyPr>
          <a:lstStyle/>
          <a:p>
            <a:pPr>
              <a:spcBef>
                <a:spcPct val="50000"/>
              </a:spcBef>
            </a:pPr>
            <a:r>
              <a:rPr lang="en-US" sz="2400">
                <a:solidFill>
                  <a:schemeClr val="tx2"/>
                </a:solidFill>
                <a:latin typeface="Calibri" pitchFamily="34" charset="0"/>
              </a:rPr>
              <a:t>Q</a:t>
            </a:r>
            <a:r>
              <a:rPr lang="en-US" sz="2400" baseline="-25000">
                <a:solidFill>
                  <a:schemeClr val="tx2"/>
                </a:solidFill>
                <a:latin typeface="Calibri" pitchFamily="34" charset="0"/>
              </a:rPr>
              <a:t>S</a:t>
            </a:r>
            <a:endParaRPr lang="en-US" sz="2400">
              <a:solidFill>
                <a:schemeClr val="tx2"/>
              </a:solidFill>
              <a:latin typeface="Calibri" pitchFamily="34" charset="0"/>
            </a:endParaRPr>
          </a:p>
        </p:txBody>
      </p:sp>
      <p:sp>
        <p:nvSpPr>
          <p:cNvPr id="176147" name="Line 19"/>
          <p:cNvSpPr>
            <a:spLocks noChangeShapeType="1"/>
          </p:cNvSpPr>
          <p:nvPr/>
        </p:nvSpPr>
        <p:spPr bwMode="auto">
          <a:xfrm>
            <a:off x="1752600" y="4648200"/>
            <a:ext cx="4648200" cy="0"/>
          </a:xfrm>
          <a:prstGeom prst="line">
            <a:avLst/>
          </a:prstGeom>
          <a:noFill/>
          <a:ln w="9525">
            <a:solidFill>
              <a:schemeClr val="tx1"/>
            </a:solidFill>
            <a:round/>
            <a:headEnd/>
            <a:tailEnd/>
          </a:ln>
        </p:spPr>
        <p:txBody>
          <a:bodyPr/>
          <a:lstStyle/>
          <a:p>
            <a:endParaRPr lang="en-US"/>
          </a:p>
        </p:txBody>
      </p:sp>
      <p:sp>
        <p:nvSpPr>
          <p:cNvPr id="176148" name="Text Box 20"/>
          <p:cNvSpPr txBox="1">
            <a:spLocks noChangeArrowheads="1"/>
          </p:cNvSpPr>
          <p:nvPr/>
        </p:nvSpPr>
        <p:spPr bwMode="auto">
          <a:xfrm>
            <a:off x="6553200" y="4343400"/>
            <a:ext cx="762000" cy="457200"/>
          </a:xfrm>
          <a:prstGeom prst="rect">
            <a:avLst/>
          </a:prstGeom>
          <a:noFill/>
          <a:ln w="9525">
            <a:noFill/>
            <a:miter lim="800000"/>
            <a:headEnd/>
            <a:tailEnd/>
          </a:ln>
        </p:spPr>
        <p:txBody>
          <a:bodyPr>
            <a:spAutoFit/>
          </a:bodyPr>
          <a:lstStyle/>
          <a:p>
            <a:pPr>
              <a:spcBef>
                <a:spcPct val="50000"/>
              </a:spcBef>
            </a:pPr>
            <a:r>
              <a:rPr lang="en-US" sz="2400">
                <a:solidFill>
                  <a:schemeClr val="tx2"/>
                </a:solidFill>
                <a:latin typeface="Calibri" pitchFamily="34" charset="0"/>
              </a:rPr>
              <a:t>PC</a:t>
            </a:r>
          </a:p>
        </p:txBody>
      </p:sp>
      <p:sp>
        <p:nvSpPr>
          <p:cNvPr id="176149" name="Text Box 21"/>
          <p:cNvSpPr txBox="1">
            <a:spLocks noChangeArrowheads="1"/>
          </p:cNvSpPr>
          <p:nvPr/>
        </p:nvSpPr>
        <p:spPr bwMode="auto">
          <a:xfrm>
            <a:off x="762000" y="4495800"/>
            <a:ext cx="762000" cy="457200"/>
          </a:xfrm>
          <a:prstGeom prst="rect">
            <a:avLst/>
          </a:prstGeom>
          <a:noFill/>
          <a:ln w="9525">
            <a:noFill/>
            <a:miter lim="800000"/>
            <a:headEnd/>
            <a:tailEnd/>
          </a:ln>
        </p:spPr>
        <p:txBody>
          <a:bodyPr>
            <a:spAutoFit/>
          </a:bodyPr>
          <a:lstStyle/>
          <a:p>
            <a:pPr>
              <a:spcBef>
                <a:spcPct val="50000"/>
              </a:spcBef>
            </a:pPr>
            <a:r>
              <a:rPr lang="en-US" sz="2400">
                <a:solidFill>
                  <a:schemeClr val="tx2"/>
                </a:solidFill>
                <a:latin typeface="Calibri" pitchFamily="34" charset="0"/>
              </a:rPr>
              <a:t>PC</a:t>
            </a:r>
          </a:p>
        </p:txBody>
      </p:sp>
      <p:sp>
        <p:nvSpPr>
          <p:cNvPr id="176150" name="Text Box 22"/>
          <p:cNvSpPr txBox="1">
            <a:spLocks noChangeArrowheads="1"/>
          </p:cNvSpPr>
          <p:nvPr/>
        </p:nvSpPr>
        <p:spPr bwMode="auto">
          <a:xfrm>
            <a:off x="3124200" y="5021263"/>
            <a:ext cx="2057400" cy="366712"/>
          </a:xfrm>
          <a:prstGeom prst="rect">
            <a:avLst/>
          </a:prstGeom>
          <a:noFill/>
          <a:ln w="9525">
            <a:noFill/>
            <a:miter lim="800000"/>
            <a:headEnd/>
            <a:tailEnd/>
          </a:ln>
        </p:spPr>
        <p:txBody>
          <a:bodyPr>
            <a:spAutoFit/>
          </a:bodyPr>
          <a:lstStyle/>
          <a:p>
            <a:pPr>
              <a:spcBef>
                <a:spcPct val="50000"/>
              </a:spcBef>
            </a:pPr>
            <a:r>
              <a:rPr lang="en-US">
                <a:solidFill>
                  <a:schemeClr val="tx2"/>
                </a:solidFill>
                <a:latin typeface="Calibri" pitchFamily="34" charset="0"/>
              </a:rPr>
              <a:t>Excess Demand</a:t>
            </a:r>
          </a:p>
        </p:txBody>
      </p:sp>
      <p:sp>
        <p:nvSpPr>
          <p:cNvPr id="176151" name="Line 23"/>
          <p:cNvSpPr>
            <a:spLocks noChangeShapeType="1"/>
          </p:cNvSpPr>
          <p:nvPr/>
        </p:nvSpPr>
        <p:spPr bwMode="auto">
          <a:xfrm>
            <a:off x="4953000" y="5181600"/>
            <a:ext cx="304800" cy="0"/>
          </a:xfrm>
          <a:prstGeom prst="line">
            <a:avLst/>
          </a:prstGeom>
          <a:noFill/>
          <a:ln w="9525">
            <a:solidFill>
              <a:schemeClr val="tx1"/>
            </a:solidFill>
            <a:round/>
            <a:headEnd/>
            <a:tailEnd type="triangle" w="med" len="med"/>
          </a:ln>
        </p:spPr>
        <p:txBody>
          <a:bodyPr/>
          <a:lstStyle/>
          <a:p>
            <a:endParaRPr lang="en-US"/>
          </a:p>
        </p:txBody>
      </p:sp>
      <p:sp>
        <p:nvSpPr>
          <p:cNvPr id="176152" name="Line 24"/>
          <p:cNvSpPr>
            <a:spLocks noChangeShapeType="1"/>
          </p:cNvSpPr>
          <p:nvPr/>
        </p:nvSpPr>
        <p:spPr bwMode="auto">
          <a:xfrm flipH="1">
            <a:off x="2971800" y="5181600"/>
            <a:ext cx="152400" cy="0"/>
          </a:xfrm>
          <a:prstGeom prst="line">
            <a:avLst/>
          </a:prstGeom>
          <a:noFill/>
          <a:ln w="9525">
            <a:solidFill>
              <a:schemeClr val="tx1"/>
            </a:solidFill>
            <a:round/>
            <a:headEnd/>
            <a:tailEnd type="triangle" w="med" len="med"/>
          </a:ln>
        </p:spPr>
        <p:txBody>
          <a:bodyPr/>
          <a:lstStyle/>
          <a:p>
            <a:endParaRPr lang="en-US"/>
          </a:p>
        </p:txBody>
      </p:sp>
    </p:spTree>
  </p:cSld>
  <p:clrMapOvr>
    <a:masterClrMapping/>
  </p:clrMapOvr>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ChangeArrowheads="1"/>
          </p:cNvSpPr>
          <p:nvPr>
            <p:ph type="title"/>
          </p:nvPr>
        </p:nvSpPr>
        <p:spPr/>
        <p:txBody>
          <a:bodyPr/>
          <a:lstStyle/>
          <a:p>
            <a:pPr eaLnBrk="1" hangingPunct="1"/>
            <a:r>
              <a:rPr lang="en-US" u="sng" smtClean="0"/>
              <a:t>Price Floors </a:t>
            </a:r>
          </a:p>
        </p:txBody>
      </p:sp>
      <p:sp>
        <p:nvSpPr>
          <p:cNvPr id="177155" name="Rectangle 3"/>
          <p:cNvSpPr>
            <a:spLocks noGrp="1" noChangeArrowheads="1"/>
          </p:cNvSpPr>
          <p:nvPr>
            <p:ph type="body" idx="1"/>
          </p:nvPr>
        </p:nvSpPr>
        <p:spPr/>
        <p:txBody>
          <a:bodyPr/>
          <a:lstStyle/>
          <a:p>
            <a:pPr eaLnBrk="1" hangingPunct="1"/>
            <a:r>
              <a:rPr lang="en-US" u="sng" smtClean="0"/>
              <a:t>Government regulation that sets a minimum level </a:t>
            </a:r>
            <a:r>
              <a:rPr lang="en-US" b="1" u="sng" smtClean="0"/>
              <a:t>above</a:t>
            </a:r>
            <a:r>
              <a:rPr lang="en-US" u="sng" smtClean="0"/>
              <a:t> equilibrium for prices </a:t>
            </a:r>
          </a:p>
          <a:p>
            <a:pPr eaLnBrk="1" hangingPunct="1"/>
            <a:r>
              <a:rPr lang="en-US" u="sng" smtClean="0"/>
              <a:t>Price floors are more common than price ceilings </a:t>
            </a:r>
          </a:p>
          <a:p>
            <a:pPr eaLnBrk="1" hangingPunct="1"/>
            <a:r>
              <a:rPr lang="en-US" u="sng" smtClean="0"/>
              <a:t>Examples of price floors are set prices for agricultural products</a:t>
            </a:r>
            <a:r>
              <a:rPr lang="en-US" smtClean="0"/>
              <a:t>.  The government will set a base price for a product that will guarantee farmers an income</a:t>
            </a: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Grp="1" noChangeArrowheads="1"/>
          </p:cNvSpPr>
          <p:nvPr>
            <p:ph type="title"/>
          </p:nvPr>
        </p:nvSpPr>
        <p:spPr/>
        <p:txBody>
          <a:bodyPr/>
          <a:lstStyle/>
          <a:p>
            <a:pPr eaLnBrk="1" hangingPunct="1"/>
            <a:r>
              <a:rPr lang="en-US" smtClean="0"/>
              <a:t>Price Floors con’t </a:t>
            </a:r>
          </a:p>
        </p:txBody>
      </p:sp>
      <p:sp>
        <p:nvSpPr>
          <p:cNvPr id="178179" name="Rectangle 3"/>
          <p:cNvSpPr>
            <a:spLocks noGrp="1" noChangeArrowheads="1"/>
          </p:cNvSpPr>
          <p:nvPr>
            <p:ph type="body" idx="1"/>
          </p:nvPr>
        </p:nvSpPr>
        <p:spPr/>
        <p:txBody>
          <a:bodyPr/>
          <a:lstStyle/>
          <a:p>
            <a:pPr eaLnBrk="1" hangingPunct="1"/>
            <a:r>
              <a:rPr lang="en-US" smtClean="0"/>
              <a:t>Another example of price floors are  the government setting a </a:t>
            </a:r>
            <a:r>
              <a:rPr lang="en-US" u="sng" smtClean="0"/>
              <a:t>minimum wage</a:t>
            </a:r>
            <a:r>
              <a:rPr lang="en-US" smtClean="0"/>
              <a:t>, the lowest amount a worker can legally be paid by an employer</a:t>
            </a:r>
          </a:p>
          <a:p>
            <a:pPr eaLnBrk="1" hangingPunct="1"/>
            <a:r>
              <a:rPr lang="en-US" u="sng" smtClean="0"/>
              <a:t>Consequences- Tends to create surplus, “helps” producers</a:t>
            </a:r>
          </a:p>
          <a:p>
            <a:pPr eaLnBrk="1" hangingPunct="1"/>
            <a:endParaRPr lang="en-US" u="sng" smtClean="0"/>
          </a:p>
          <a:p>
            <a:pPr eaLnBrk="1" hangingPunct="1"/>
            <a:r>
              <a:rPr lang="en-US" u="sng" smtClean="0">
                <a:hlinkClick r:id="rId2"/>
              </a:rPr>
              <a:t>Nashville Limos</a:t>
            </a:r>
            <a:endParaRPr lang="en-US" u="sng" smtClean="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ChangeArrowheads="1"/>
          </p:cNvSpPr>
          <p:nvPr>
            <p:ph type="title"/>
          </p:nvPr>
        </p:nvSpPr>
        <p:spPr/>
        <p:txBody>
          <a:bodyPr/>
          <a:lstStyle/>
          <a:p>
            <a:pPr eaLnBrk="1" hangingPunct="1"/>
            <a:r>
              <a:rPr lang="en-US" sz="3600" smtClean="0"/>
              <a:t>Price Floor</a:t>
            </a:r>
          </a:p>
        </p:txBody>
      </p:sp>
      <p:sp>
        <p:nvSpPr>
          <p:cNvPr id="179203" name="Line 3"/>
          <p:cNvSpPr>
            <a:spLocks noChangeShapeType="1"/>
          </p:cNvSpPr>
          <p:nvPr/>
        </p:nvSpPr>
        <p:spPr bwMode="auto">
          <a:xfrm>
            <a:off x="1752600" y="1981200"/>
            <a:ext cx="0" cy="3657600"/>
          </a:xfrm>
          <a:prstGeom prst="line">
            <a:avLst/>
          </a:prstGeom>
          <a:noFill/>
          <a:ln w="9525">
            <a:solidFill>
              <a:schemeClr val="tx1"/>
            </a:solidFill>
            <a:round/>
            <a:headEnd/>
            <a:tailEnd/>
          </a:ln>
        </p:spPr>
        <p:txBody>
          <a:bodyPr/>
          <a:lstStyle/>
          <a:p>
            <a:endParaRPr lang="en-US"/>
          </a:p>
        </p:txBody>
      </p:sp>
      <p:sp>
        <p:nvSpPr>
          <p:cNvPr id="179204" name="Line 4"/>
          <p:cNvSpPr>
            <a:spLocks noChangeShapeType="1"/>
          </p:cNvSpPr>
          <p:nvPr/>
        </p:nvSpPr>
        <p:spPr bwMode="auto">
          <a:xfrm flipV="1">
            <a:off x="1752600" y="5638800"/>
            <a:ext cx="4648200" cy="0"/>
          </a:xfrm>
          <a:prstGeom prst="line">
            <a:avLst/>
          </a:prstGeom>
          <a:noFill/>
          <a:ln w="9525">
            <a:solidFill>
              <a:schemeClr val="tx1"/>
            </a:solidFill>
            <a:round/>
            <a:headEnd/>
            <a:tailEnd/>
          </a:ln>
        </p:spPr>
        <p:txBody>
          <a:bodyPr/>
          <a:lstStyle/>
          <a:p>
            <a:endParaRPr lang="en-US"/>
          </a:p>
        </p:txBody>
      </p:sp>
      <p:sp>
        <p:nvSpPr>
          <p:cNvPr id="179205" name="Line 5"/>
          <p:cNvSpPr>
            <a:spLocks noChangeShapeType="1"/>
          </p:cNvSpPr>
          <p:nvPr/>
        </p:nvSpPr>
        <p:spPr bwMode="auto">
          <a:xfrm flipV="1">
            <a:off x="2590800" y="2438400"/>
            <a:ext cx="3048000" cy="2514600"/>
          </a:xfrm>
          <a:prstGeom prst="line">
            <a:avLst/>
          </a:prstGeom>
          <a:noFill/>
          <a:ln w="9525">
            <a:solidFill>
              <a:schemeClr val="tx1"/>
            </a:solidFill>
            <a:round/>
            <a:headEnd/>
            <a:tailEnd/>
          </a:ln>
        </p:spPr>
        <p:txBody>
          <a:bodyPr/>
          <a:lstStyle/>
          <a:p>
            <a:endParaRPr lang="en-US"/>
          </a:p>
        </p:txBody>
      </p:sp>
      <p:sp>
        <p:nvSpPr>
          <p:cNvPr id="179206" name="Line 6"/>
          <p:cNvSpPr>
            <a:spLocks noChangeShapeType="1"/>
          </p:cNvSpPr>
          <p:nvPr/>
        </p:nvSpPr>
        <p:spPr bwMode="auto">
          <a:xfrm>
            <a:off x="2438400" y="2438400"/>
            <a:ext cx="3352800" cy="2590800"/>
          </a:xfrm>
          <a:prstGeom prst="line">
            <a:avLst/>
          </a:prstGeom>
          <a:noFill/>
          <a:ln w="9525">
            <a:solidFill>
              <a:schemeClr val="tx1"/>
            </a:solidFill>
            <a:round/>
            <a:headEnd/>
            <a:tailEnd/>
          </a:ln>
        </p:spPr>
        <p:txBody>
          <a:bodyPr/>
          <a:lstStyle/>
          <a:p>
            <a:endParaRPr lang="en-US"/>
          </a:p>
        </p:txBody>
      </p:sp>
      <p:sp>
        <p:nvSpPr>
          <p:cNvPr id="179207" name="Text Box 7"/>
          <p:cNvSpPr txBox="1">
            <a:spLocks noChangeArrowheads="1"/>
          </p:cNvSpPr>
          <p:nvPr/>
        </p:nvSpPr>
        <p:spPr bwMode="auto">
          <a:xfrm>
            <a:off x="5638800" y="1981200"/>
            <a:ext cx="533400" cy="457200"/>
          </a:xfrm>
          <a:prstGeom prst="rect">
            <a:avLst/>
          </a:prstGeom>
          <a:noFill/>
          <a:ln w="9525">
            <a:noFill/>
            <a:miter lim="800000"/>
            <a:headEnd/>
            <a:tailEnd/>
          </a:ln>
        </p:spPr>
        <p:txBody>
          <a:bodyPr>
            <a:spAutoFit/>
          </a:bodyPr>
          <a:lstStyle/>
          <a:p>
            <a:pPr>
              <a:spcBef>
                <a:spcPct val="50000"/>
              </a:spcBef>
            </a:pPr>
            <a:r>
              <a:rPr lang="en-US" sz="2400">
                <a:solidFill>
                  <a:schemeClr val="tx2"/>
                </a:solidFill>
                <a:latin typeface="Calibri" pitchFamily="34" charset="0"/>
              </a:rPr>
              <a:t>S</a:t>
            </a:r>
          </a:p>
        </p:txBody>
      </p:sp>
      <p:sp>
        <p:nvSpPr>
          <p:cNvPr id="179208" name="Text Box 8"/>
          <p:cNvSpPr txBox="1">
            <a:spLocks noChangeArrowheads="1"/>
          </p:cNvSpPr>
          <p:nvPr/>
        </p:nvSpPr>
        <p:spPr bwMode="auto">
          <a:xfrm>
            <a:off x="5943600" y="4800600"/>
            <a:ext cx="381000" cy="457200"/>
          </a:xfrm>
          <a:prstGeom prst="rect">
            <a:avLst/>
          </a:prstGeom>
          <a:noFill/>
          <a:ln w="9525">
            <a:noFill/>
            <a:miter lim="800000"/>
            <a:headEnd/>
            <a:tailEnd/>
          </a:ln>
        </p:spPr>
        <p:txBody>
          <a:bodyPr>
            <a:spAutoFit/>
          </a:bodyPr>
          <a:lstStyle/>
          <a:p>
            <a:pPr>
              <a:spcBef>
                <a:spcPct val="50000"/>
              </a:spcBef>
            </a:pPr>
            <a:r>
              <a:rPr lang="en-US" sz="2400">
                <a:solidFill>
                  <a:schemeClr val="tx2"/>
                </a:solidFill>
                <a:latin typeface="Calibri" pitchFamily="34" charset="0"/>
              </a:rPr>
              <a:t>D</a:t>
            </a:r>
          </a:p>
        </p:txBody>
      </p:sp>
      <p:sp>
        <p:nvSpPr>
          <p:cNvPr id="179209" name="Text Box 9"/>
          <p:cNvSpPr txBox="1">
            <a:spLocks noChangeArrowheads="1"/>
          </p:cNvSpPr>
          <p:nvPr/>
        </p:nvSpPr>
        <p:spPr bwMode="auto">
          <a:xfrm>
            <a:off x="609600" y="1752600"/>
            <a:ext cx="914400" cy="457200"/>
          </a:xfrm>
          <a:prstGeom prst="rect">
            <a:avLst/>
          </a:prstGeom>
          <a:noFill/>
          <a:ln w="9525">
            <a:noFill/>
            <a:miter lim="800000"/>
            <a:headEnd/>
            <a:tailEnd/>
          </a:ln>
        </p:spPr>
        <p:txBody>
          <a:bodyPr>
            <a:spAutoFit/>
          </a:bodyPr>
          <a:lstStyle/>
          <a:p>
            <a:pPr>
              <a:spcBef>
                <a:spcPct val="50000"/>
              </a:spcBef>
            </a:pPr>
            <a:r>
              <a:rPr lang="en-US" sz="2400">
                <a:solidFill>
                  <a:schemeClr val="tx2"/>
                </a:solidFill>
                <a:latin typeface="Calibri" pitchFamily="34" charset="0"/>
              </a:rPr>
              <a:t>Price</a:t>
            </a:r>
          </a:p>
        </p:txBody>
      </p:sp>
      <p:sp>
        <p:nvSpPr>
          <p:cNvPr id="179210" name="Text Box 10"/>
          <p:cNvSpPr txBox="1">
            <a:spLocks noChangeArrowheads="1"/>
          </p:cNvSpPr>
          <p:nvPr/>
        </p:nvSpPr>
        <p:spPr bwMode="auto">
          <a:xfrm>
            <a:off x="6705600" y="5410200"/>
            <a:ext cx="1371600" cy="457200"/>
          </a:xfrm>
          <a:prstGeom prst="rect">
            <a:avLst/>
          </a:prstGeom>
          <a:noFill/>
          <a:ln w="9525">
            <a:noFill/>
            <a:miter lim="800000"/>
            <a:headEnd/>
            <a:tailEnd/>
          </a:ln>
        </p:spPr>
        <p:txBody>
          <a:bodyPr>
            <a:spAutoFit/>
          </a:bodyPr>
          <a:lstStyle/>
          <a:p>
            <a:pPr>
              <a:spcBef>
                <a:spcPct val="50000"/>
              </a:spcBef>
            </a:pPr>
            <a:r>
              <a:rPr lang="en-US" sz="2400">
                <a:solidFill>
                  <a:schemeClr val="tx2"/>
                </a:solidFill>
                <a:latin typeface="Calibri" pitchFamily="34" charset="0"/>
              </a:rPr>
              <a:t>Quantity</a:t>
            </a:r>
          </a:p>
        </p:txBody>
      </p:sp>
      <p:sp>
        <p:nvSpPr>
          <p:cNvPr id="179211" name="Line 11"/>
          <p:cNvSpPr>
            <a:spLocks noChangeShapeType="1"/>
          </p:cNvSpPr>
          <p:nvPr/>
        </p:nvSpPr>
        <p:spPr bwMode="auto">
          <a:xfrm flipH="1">
            <a:off x="1752600" y="3733800"/>
            <a:ext cx="2362200" cy="0"/>
          </a:xfrm>
          <a:prstGeom prst="line">
            <a:avLst/>
          </a:prstGeom>
          <a:noFill/>
          <a:ln w="9525">
            <a:solidFill>
              <a:schemeClr val="tx1"/>
            </a:solidFill>
            <a:round/>
            <a:headEnd/>
            <a:tailEnd/>
          </a:ln>
        </p:spPr>
        <p:txBody>
          <a:bodyPr/>
          <a:lstStyle/>
          <a:p>
            <a:endParaRPr lang="en-US"/>
          </a:p>
        </p:txBody>
      </p:sp>
      <p:sp>
        <p:nvSpPr>
          <p:cNvPr id="179212" name="Line 12"/>
          <p:cNvSpPr>
            <a:spLocks noChangeShapeType="1"/>
          </p:cNvSpPr>
          <p:nvPr/>
        </p:nvSpPr>
        <p:spPr bwMode="auto">
          <a:xfrm>
            <a:off x="4114800" y="3733800"/>
            <a:ext cx="0" cy="1905000"/>
          </a:xfrm>
          <a:prstGeom prst="line">
            <a:avLst/>
          </a:prstGeom>
          <a:noFill/>
          <a:ln w="9525">
            <a:solidFill>
              <a:schemeClr val="tx1"/>
            </a:solidFill>
            <a:round/>
            <a:headEnd/>
            <a:tailEnd/>
          </a:ln>
        </p:spPr>
        <p:txBody>
          <a:bodyPr/>
          <a:lstStyle/>
          <a:p>
            <a:endParaRPr lang="en-US"/>
          </a:p>
        </p:txBody>
      </p:sp>
      <p:sp>
        <p:nvSpPr>
          <p:cNvPr id="179213" name="Text Box 13"/>
          <p:cNvSpPr txBox="1">
            <a:spLocks noChangeArrowheads="1"/>
          </p:cNvSpPr>
          <p:nvPr/>
        </p:nvSpPr>
        <p:spPr bwMode="auto">
          <a:xfrm>
            <a:off x="914400" y="3505200"/>
            <a:ext cx="533400" cy="457200"/>
          </a:xfrm>
          <a:prstGeom prst="rect">
            <a:avLst/>
          </a:prstGeom>
          <a:noFill/>
          <a:ln w="9525">
            <a:noFill/>
            <a:miter lim="800000"/>
            <a:headEnd/>
            <a:tailEnd/>
          </a:ln>
        </p:spPr>
        <p:txBody>
          <a:bodyPr>
            <a:spAutoFit/>
          </a:bodyPr>
          <a:lstStyle/>
          <a:p>
            <a:pPr>
              <a:spcBef>
                <a:spcPct val="50000"/>
              </a:spcBef>
            </a:pPr>
            <a:r>
              <a:rPr lang="en-US" sz="2400">
                <a:solidFill>
                  <a:schemeClr val="tx2"/>
                </a:solidFill>
                <a:latin typeface="Calibri" pitchFamily="34" charset="0"/>
              </a:rPr>
              <a:t>P</a:t>
            </a:r>
            <a:r>
              <a:rPr lang="en-US" sz="2400" baseline="-25000">
                <a:solidFill>
                  <a:schemeClr val="tx2"/>
                </a:solidFill>
                <a:latin typeface="Calibri" pitchFamily="34" charset="0"/>
              </a:rPr>
              <a:t>e</a:t>
            </a:r>
            <a:endParaRPr lang="en-US" sz="2400">
              <a:solidFill>
                <a:schemeClr val="tx2"/>
              </a:solidFill>
              <a:latin typeface="Calibri" pitchFamily="34" charset="0"/>
            </a:endParaRPr>
          </a:p>
        </p:txBody>
      </p:sp>
      <p:sp>
        <p:nvSpPr>
          <p:cNvPr id="179214" name="Text Box 14"/>
          <p:cNvSpPr txBox="1">
            <a:spLocks noChangeArrowheads="1"/>
          </p:cNvSpPr>
          <p:nvPr/>
        </p:nvSpPr>
        <p:spPr bwMode="auto">
          <a:xfrm>
            <a:off x="3886200" y="5867400"/>
            <a:ext cx="533400" cy="457200"/>
          </a:xfrm>
          <a:prstGeom prst="rect">
            <a:avLst/>
          </a:prstGeom>
          <a:noFill/>
          <a:ln w="9525">
            <a:noFill/>
            <a:miter lim="800000"/>
            <a:headEnd/>
            <a:tailEnd/>
          </a:ln>
        </p:spPr>
        <p:txBody>
          <a:bodyPr>
            <a:spAutoFit/>
          </a:bodyPr>
          <a:lstStyle/>
          <a:p>
            <a:pPr>
              <a:spcBef>
                <a:spcPct val="50000"/>
              </a:spcBef>
            </a:pPr>
            <a:r>
              <a:rPr lang="en-US" sz="2400">
                <a:solidFill>
                  <a:schemeClr val="tx2"/>
                </a:solidFill>
                <a:latin typeface="Calibri" pitchFamily="34" charset="0"/>
              </a:rPr>
              <a:t>Q</a:t>
            </a:r>
            <a:r>
              <a:rPr lang="en-US" sz="2400" baseline="-25000">
                <a:solidFill>
                  <a:schemeClr val="tx2"/>
                </a:solidFill>
                <a:latin typeface="Calibri" pitchFamily="34" charset="0"/>
              </a:rPr>
              <a:t>e</a:t>
            </a:r>
            <a:endParaRPr lang="en-US" sz="2400">
              <a:solidFill>
                <a:schemeClr val="tx2"/>
              </a:solidFill>
              <a:latin typeface="Calibri" pitchFamily="34" charset="0"/>
            </a:endParaRPr>
          </a:p>
        </p:txBody>
      </p:sp>
      <p:sp>
        <p:nvSpPr>
          <p:cNvPr id="179215" name="Line 15"/>
          <p:cNvSpPr>
            <a:spLocks noChangeShapeType="1"/>
          </p:cNvSpPr>
          <p:nvPr/>
        </p:nvSpPr>
        <p:spPr bwMode="auto">
          <a:xfrm>
            <a:off x="1752600" y="2819400"/>
            <a:ext cx="4648200" cy="0"/>
          </a:xfrm>
          <a:prstGeom prst="line">
            <a:avLst/>
          </a:prstGeom>
          <a:noFill/>
          <a:ln w="9525">
            <a:solidFill>
              <a:schemeClr val="tx1"/>
            </a:solidFill>
            <a:round/>
            <a:headEnd/>
            <a:tailEnd/>
          </a:ln>
        </p:spPr>
        <p:txBody>
          <a:bodyPr/>
          <a:lstStyle/>
          <a:p>
            <a:endParaRPr lang="en-US"/>
          </a:p>
        </p:txBody>
      </p:sp>
      <p:sp>
        <p:nvSpPr>
          <p:cNvPr id="179216" name="Text Box 16"/>
          <p:cNvSpPr txBox="1">
            <a:spLocks noChangeArrowheads="1"/>
          </p:cNvSpPr>
          <p:nvPr/>
        </p:nvSpPr>
        <p:spPr bwMode="auto">
          <a:xfrm>
            <a:off x="762000" y="2514600"/>
            <a:ext cx="838200" cy="457200"/>
          </a:xfrm>
          <a:prstGeom prst="rect">
            <a:avLst/>
          </a:prstGeom>
          <a:noFill/>
          <a:ln w="9525">
            <a:noFill/>
            <a:miter lim="800000"/>
            <a:headEnd/>
            <a:tailEnd/>
          </a:ln>
        </p:spPr>
        <p:txBody>
          <a:bodyPr>
            <a:spAutoFit/>
          </a:bodyPr>
          <a:lstStyle/>
          <a:p>
            <a:pPr algn="ctr">
              <a:spcBef>
                <a:spcPct val="50000"/>
              </a:spcBef>
            </a:pPr>
            <a:r>
              <a:rPr lang="en-US" sz="2400">
                <a:solidFill>
                  <a:schemeClr val="tx2"/>
                </a:solidFill>
                <a:latin typeface="Calibri" pitchFamily="34" charset="0"/>
              </a:rPr>
              <a:t>PF</a:t>
            </a:r>
          </a:p>
        </p:txBody>
      </p:sp>
      <p:sp>
        <p:nvSpPr>
          <p:cNvPr id="179217" name="Text Box 17"/>
          <p:cNvSpPr txBox="1">
            <a:spLocks noChangeArrowheads="1"/>
          </p:cNvSpPr>
          <p:nvPr/>
        </p:nvSpPr>
        <p:spPr bwMode="auto">
          <a:xfrm>
            <a:off x="6477000" y="2590800"/>
            <a:ext cx="838200" cy="457200"/>
          </a:xfrm>
          <a:prstGeom prst="rect">
            <a:avLst/>
          </a:prstGeom>
          <a:noFill/>
          <a:ln w="9525">
            <a:noFill/>
            <a:miter lim="800000"/>
            <a:headEnd/>
            <a:tailEnd/>
          </a:ln>
        </p:spPr>
        <p:txBody>
          <a:bodyPr>
            <a:spAutoFit/>
          </a:bodyPr>
          <a:lstStyle/>
          <a:p>
            <a:pPr>
              <a:spcBef>
                <a:spcPct val="50000"/>
              </a:spcBef>
            </a:pPr>
            <a:r>
              <a:rPr lang="en-US" sz="2400">
                <a:solidFill>
                  <a:schemeClr val="tx2"/>
                </a:solidFill>
                <a:latin typeface="Calibri" pitchFamily="34" charset="0"/>
              </a:rPr>
              <a:t>PF</a:t>
            </a:r>
          </a:p>
        </p:txBody>
      </p:sp>
      <p:sp>
        <p:nvSpPr>
          <p:cNvPr id="179218" name="Line 18"/>
          <p:cNvSpPr>
            <a:spLocks noChangeShapeType="1"/>
          </p:cNvSpPr>
          <p:nvPr/>
        </p:nvSpPr>
        <p:spPr bwMode="auto">
          <a:xfrm>
            <a:off x="2971800" y="2819400"/>
            <a:ext cx="0" cy="2819400"/>
          </a:xfrm>
          <a:prstGeom prst="line">
            <a:avLst/>
          </a:prstGeom>
          <a:noFill/>
          <a:ln w="9525">
            <a:solidFill>
              <a:schemeClr val="tx1"/>
            </a:solidFill>
            <a:round/>
            <a:headEnd/>
            <a:tailEnd/>
          </a:ln>
        </p:spPr>
        <p:txBody>
          <a:bodyPr/>
          <a:lstStyle/>
          <a:p>
            <a:endParaRPr lang="en-US"/>
          </a:p>
        </p:txBody>
      </p:sp>
      <p:sp>
        <p:nvSpPr>
          <p:cNvPr id="179219" name="Line 19"/>
          <p:cNvSpPr>
            <a:spLocks noChangeShapeType="1"/>
          </p:cNvSpPr>
          <p:nvPr/>
        </p:nvSpPr>
        <p:spPr bwMode="auto">
          <a:xfrm>
            <a:off x="5181600" y="2819400"/>
            <a:ext cx="0" cy="2819400"/>
          </a:xfrm>
          <a:prstGeom prst="line">
            <a:avLst/>
          </a:prstGeom>
          <a:noFill/>
          <a:ln w="9525">
            <a:solidFill>
              <a:schemeClr val="tx1"/>
            </a:solidFill>
            <a:round/>
            <a:headEnd/>
            <a:tailEnd/>
          </a:ln>
        </p:spPr>
        <p:txBody>
          <a:bodyPr/>
          <a:lstStyle/>
          <a:p>
            <a:endParaRPr lang="en-US"/>
          </a:p>
        </p:txBody>
      </p:sp>
      <p:sp>
        <p:nvSpPr>
          <p:cNvPr id="179220" name="Text Box 20"/>
          <p:cNvSpPr txBox="1">
            <a:spLocks noChangeArrowheads="1"/>
          </p:cNvSpPr>
          <p:nvPr/>
        </p:nvSpPr>
        <p:spPr bwMode="auto">
          <a:xfrm>
            <a:off x="4876800" y="5867400"/>
            <a:ext cx="533400" cy="457200"/>
          </a:xfrm>
          <a:prstGeom prst="rect">
            <a:avLst/>
          </a:prstGeom>
          <a:noFill/>
          <a:ln w="9525">
            <a:noFill/>
            <a:miter lim="800000"/>
            <a:headEnd/>
            <a:tailEnd/>
          </a:ln>
        </p:spPr>
        <p:txBody>
          <a:bodyPr>
            <a:spAutoFit/>
          </a:bodyPr>
          <a:lstStyle/>
          <a:p>
            <a:pPr>
              <a:spcBef>
                <a:spcPct val="50000"/>
              </a:spcBef>
            </a:pPr>
            <a:r>
              <a:rPr lang="en-US" sz="2400">
                <a:solidFill>
                  <a:schemeClr val="tx2"/>
                </a:solidFill>
                <a:latin typeface="Calibri" pitchFamily="34" charset="0"/>
              </a:rPr>
              <a:t>Q</a:t>
            </a:r>
            <a:r>
              <a:rPr lang="en-US" sz="2400" baseline="-25000">
                <a:solidFill>
                  <a:schemeClr val="tx2"/>
                </a:solidFill>
                <a:latin typeface="Calibri" pitchFamily="34" charset="0"/>
              </a:rPr>
              <a:t>s</a:t>
            </a:r>
            <a:endParaRPr lang="en-US" sz="2400">
              <a:solidFill>
                <a:schemeClr val="tx2"/>
              </a:solidFill>
              <a:latin typeface="Calibri" pitchFamily="34" charset="0"/>
            </a:endParaRPr>
          </a:p>
        </p:txBody>
      </p:sp>
      <p:sp>
        <p:nvSpPr>
          <p:cNvPr id="179221" name="Text Box 21"/>
          <p:cNvSpPr txBox="1">
            <a:spLocks noChangeArrowheads="1"/>
          </p:cNvSpPr>
          <p:nvPr/>
        </p:nvSpPr>
        <p:spPr bwMode="auto">
          <a:xfrm>
            <a:off x="2743200" y="5867400"/>
            <a:ext cx="762000" cy="457200"/>
          </a:xfrm>
          <a:prstGeom prst="rect">
            <a:avLst/>
          </a:prstGeom>
          <a:noFill/>
          <a:ln w="9525">
            <a:noFill/>
            <a:miter lim="800000"/>
            <a:headEnd/>
            <a:tailEnd/>
          </a:ln>
        </p:spPr>
        <p:txBody>
          <a:bodyPr>
            <a:spAutoFit/>
          </a:bodyPr>
          <a:lstStyle/>
          <a:p>
            <a:pPr>
              <a:spcBef>
                <a:spcPct val="50000"/>
              </a:spcBef>
            </a:pPr>
            <a:r>
              <a:rPr lang="en-US" sz="2400">
                <a:solidFill>
                  <a:schemeClr val="tx2"/>
                </a:solidFill>
                <a:latin typeface="Calibri" pitchFamily="34" charset="0"/>
              </a:rPr>
              <a:t>Q</a:t>
            </a:r>
            <a:r>
              <a:rPr lang="en-US" sz="2400" baseline="-25000">
                <a:solidFill>
                  <a:schemeClr val="tx2"/>
                </a:solidFill>
                <a:latin typeface="Calibri" pitchFamily="34" charset="0"/>
              </a:rPr>
              <a:t>D</a:t>
            </a:r>
            <a:endParaRPr lang="en-US" sz="2400">
              <a:solidFill>
                <a:schemeClr val="tx2"/>
              </a:solidFill>
              <a:latin typeface="Calibri" pitchFamily="34" charset="0"/>
            </a:endParaRPr>
          </a:p>
        </p:txBody>
      </p:sp>
      <p:sp>
        <p:nvSpPr>
          <p:cNvPr id="179222" name="Line 22"/>
          <p:cNvSpPr>
            <a:spLocks noChangeShapeType="1"/>
          </p:cNvSpPr>
          <p:nvPr/>
        </p:nvSpPr>
        <p:spPr bwMode="auto">
          <a:xfrm>
            <a:off x="2971800" y="2209800"/>
            <a:ext cx="0" cy="381000"/>
          </a:xfrm>
          <a:prstGeom prst="line">
            <a:avLst/>
          </a:prstGeom>
          <a:noFill/>
          <a:ln w="9525">
            <a:solidFill>
              <a:schemeClr val="tx1"/>
            </a:solidFill>
            <a:round/>
            <a:headEnd/>
            <a:tailEnd/>
          </a:ln>
        </p:spPr>
        <p:txBody>
          <a:bodyPr/>
          <a:lstStyle/>
          <a:p>
            <a:endParaRPr lang="en-US"/>
          </a:p>
        </p:txBody>
      </p:sp>
      <p:sp>
        <p:nvSpPr>
          <p:cNvPr id="179223" name="Line 23"/>
          <p:cNvSpPr>
            <a:spLocks noChangeShapeType="1"/>
          </p:cNvSpPr>
          <p:nvPr/>
        </p:nvSpPr>
        <p:spPr bwMode="auto">
          <a:xfrm>
            <a:off x="5181600" y="2209800"/>
            <a:ext cx="0" cy="381000"/>
          </a:xfrm>
          <a:prstGeom prst="line">
            <a:avLst/>
          </a:prstGeom>
          <a:noFill/>
          <a:ln w="9525">
            <a:solidFill>
              <a:schemeClr val="tx1"/>
            </a:solidFill>
            <a:round/>
            <a:headEnd/>
            <a:tailEnd/>
          </a:ln>
        </p:spPr>
        <p:txBody>
          <a:bodyPr/>
          <a:lstStyle/>
          <a:p>
            <a:endParaRPr lang="en-US"/>
          </a:p>
        </p:txBody>
      </p:sp>
      <p:sp>
        <p:nvSpPr>
          <p:cNvPr id="179224" name="Text Box 24"/>
          <p:cNvSpPr txBox="1">
            <a:spLocks noChangeArrowheads="1"/>
          </p:cNvSpPr>
          <p:nvPr/>
        </p:nvSpPr>
        <p:spPr bwMode="auto">
          <a:xfrm>
            <a:off x="3200400" y="2209800"/>
            <a:ext cx="1905000" cy="366713"/>
          </a:xfrm>
          <a:prstGeom prst="rect">
            <a:avLst/>
          </a:prstGeom>
          <a:noFill/>
          <a:ln w="9525">
            <a:noFill/>
            <a:miter lim="800000"/>
            <a:headEnd/>
            <a:tailEnd/>
          </a:ln>
        </p:spPr>
        <p:txBody>
          <a:bodyPr>
            <a:spAutoFit/>
          </a:bodyPr>
          <a:lstStyle/>
          <a:p>
            <a:pPr>
              <a:spcBef>
                <a:spcPct val="50000"/>
              </a:spcBef>
            </a:pPr>
            <a:r>
              <a:rPr lang="en-US">
                <a:solidFill>
                  <a:schemeClr val="tx2"/>
                </a:solidFill>
                <a:latin typeface="Calibri" pitchFamily="34" charset="0"/>
              </a:rPr>
              <a:t>Excess Supply</a:t>
            </a:r>
          </a:p>
        </p:txBody>
      </p:sp>
      <p:sp>
        <p:nvSpPr>
          <p:cNvPr id="179225" name="Line 25"/>
          <p:cNvSpPr>
            <a:spLocks noChangeShapeType="1"/>
          </p:cNvSpPr>
          <p:nvPr/>
        </p:nvSpPr>
        <p:spPr bwMode="auto">
          <a:xfrm>
            <a:off x="4800600" y="2362200"/>
            <a:ext cx="381000" cy="0"/>
          </a:xfrm>
          <a:prstGeom prst="line">
            <a:avLst/>
          </a:prstGeom>
          <a:noFill/>
          <a:ln w="9525">
            <a:solidFill>
              <a:schemeClr val="tx1"/>
            </a:solidFill>
            <a:round/>
            <a:headEnd/>
            <a:tailEnd type="triangle" w="med" len="med"/>
          </a:ln>
        </p:spPr>
        <p:txBody>
          <a:bodyPr/>
          <a:lstStyle/>
          <a:p>
            <a:endParaRPr lang="en-US"/>
          </a:p>
        </p:txBody>
      </p:sp>
      <p:sp>
        <p:nvSpPr>
          <p:cNvPr id="179226" name="Line 26"/>
          <p:cNvSpPr>
            <a:spLocks noChangeShapeType="1"/>
          </p:cNvSpPr>
          <p:nvPr/>
        </p:nvSpPr>
        <p:spPr bwMode="auto">
          <a:xfrm flipH="1">
            <a:off x="2971800" y="2362200"/>
            <a:ext cx="228600" cy="0"/>
          </a:xfrm>
          <a:prstGeom prst="line">
            <a:avLst/>
          </a:prstGeom>
          <a:noFill/>
          <a:ln w="9525">
            <a:solidFill>
              <a:schemeClr val="tx1"/>
            </a:solidFill>
            <a:round/>
            <a:headEnd/>
            <a:tailEnd type="triangle" w="med" len="med"/>
          </a:ln>
        </p:spPr>
        <p:txBody>
          <a:bodyPr/>
          <a:lstStyle/>
          <a:p>
            <a:endParaRPr lang="en-US"/>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152400"/>
            <a:ext cx="8229600" cy="715963"/>
          </a:xfrm>
        </p:spPr>
        <p:txBody>
          <a:bodyPr/>
          <a:lstStyle/>
          <a:p>
            <a:pPr eaLnBrk="1" hangingPunct="1"/>
            <a:r>
              <a:rPr lang="en-US" sz="4000" smtClean="0"/>
              <a:t>Write this one down!!!</a:t>
            </a:r>
          </a:p>
        </p:txBody>
      </p:sp>
      <p:pic>
        <p:nvPicPr>
          <p:cNvPr id="21507" name="Picture 3" descr="This model illustrates the circular flow of the economy. Households provide labor/payments to business and taxes/labor to the government. Business provides taxes/goods and services to the government and income/goods and services to households. The government provides services/income to households and services/payments to business."/>
          <p:cNvPicPr>
            <a:picLocks noChangeAspect="1" noChangeArrowheads="1"/>
          </p:cNvPicPr>
          <p:nvPr>
            <p:ph type="body" idx="1"/>
          </p:nvPr>
        </p:nvPicPr>
        <p:blipFill>
          <a:blip r:embed="rId2" cstate="print"/>
          <a:srcRect/>
          <a:stretch>
            <a:fillRect/>
          </a:stretch>
        </p:blipFill>
        <p:spPr>
          <a:xfrm>
            <a:off x="304800" y="762000"/>
            <a:ext cx="8077200" cy="6096000"/>
          </a:xfrm>
          <a:noFill/>
        </p:spPr>
      </p:pic>
    </p:spTree>
  </p:cSld>
  <p:clrMapOvr>
    <a:masterClrMapping/>
  </p:clrMapOvr>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Title 1"/>
          <p:cNvSpPr>
            <a:spLocks noGrp="1"/>
          </p:cNvSpPr>
          <p:nvPr>
            <p:ph type="title"/>
          </p:nvPr>
        </p:nvSpPr>
        <p:spPr/>
        <p:txBody>
          <a:bodyPr/>
          <a:lstStyle/>
          <a:p>
            <a:pPr eaLnBrk="1" hangingPunct="1"/>
            <a:r>
              <a:rPr lang="en-US" smtClean="0"/>
              <a:t>Vocabulary</a:t>
            </a:r>
          </a:p>
        </p:txBody>
      </p:sp>
      <p:sp>
        <p:nvSpPr>
          <p:cNvPr id="181251" name="Content Placeholder 2"/>
          <p:cNvSpPr>
            <a:spLocks noGrp="1"/>
          </p:cNvSpPr>
          <p:nvPr>
            <p:ph idx="1"/>
          </p:nvPr>
        </p:nvSpPr>
        <p:spPr/>
        <p:txBody>
          <a:bodyPr/>
          <a:lstStyle/>
          <a:p>
            <a:pPr eaLnBrk="1" hangingPunct="1"/>
            <a:r>
              <a:rPr lang="en-US" smtClean="0"/>
              <a:t>Monopoly-situation in which one firm controls the market</a:t>
            </a:r>
          </a:p>
          <a:p>
            <a:pPr eaLnBrk="1" hangingPunct="1"/>
            <a:r>
              <a:rPr lang="en-US" smtClean="0"/>
              <a:t>Market- interaction of supply and demand</a:t>
            </a:r>
          </a:p>
          <a:p>
            <a:pPr eaLnBrk="1" hangingPunct="1"/>
            <a:r>
              <a:rPr lang="en-US" smtClean="0"/>
              <a:t>Pure Competition- situation in which there are many firms in the market</a:t>
            </a:r>
          </a:p>
          <a:p>
            <a:pPr eaLnBrk="1" hangingPunct="1"/>
            <a:r>
              <a:rPr lang="en-US" smtClean="0"/>
              <a:t>Profit- Total Revenues minus Total Losses ; works as an incentive to enter market</a:t>
            </a: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Rectangle 2"/>
          <p:cNvSpPr>
            <a:spLocks noGrp="1"/>
          </p:cNvSpPr>
          <p:nvPr>
            <p:ph type="title"/>
          </p:nvPr>
        </p:nvSpPr>
        <p:spPr/>
        <p:txBody>
          <a:bodyPr/>
          <a:lstStyle/>
          <a:p>
            <a:r>
              <a:rPr lang="en-US" smtClean="0"/>
              <a:t>Market Structure</a:t>
            </a:r>
          </a:p>
        </p:txBody>
      </p:sp>
      <p:sp>
        <p:nvSpPr>
          <p:cNvPr id="234499" name="Rectangle 3"/>
          <p:cNvSpPr>
            <a:spLocks noGrp="1"/>
          </p:cNvSpPr>
          <p:nvPr>
            <p:ph type="body" idx="1"/>
          </p:nvPr>
        </p:nvSpPr>
        <p:spPr/>
        <p:txBody>
          <a:bodyPr/>
          <a:lstStyle/>
          <a:p>
            <a:r>
              <a:rPr lang="en-US" u="sng" smtClean="0"/>
              <a:t>Market structure refers the number of producers in the market.  It affects the supply curve.</a:t>
            </a: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9330" name="Group 2"/>
          <p:cNvGraphicFramePr>
            <a:graphicFrameLocks noGrp="1"/>
          </p:cNvGraphicFramePr>
          <p:nvPr/>
        </p:nvGraphicFramePr>
        <p:xfrm>
          <a:off x="457200" y="457200"/>
          <a:ext cx="8229600" cy="5668963"/>
        </p:xfrm>
        <a:graphic>
          <a:graphicData uri="http://schemas.openxmlformats.org/drawingml/2006/table">
            <a:tbl>
              <a:tblPr/>
              <a:tblGrid>
                <a:gridCol w="2743200"/>
                <a:gridCol w="2743200"/>
                <a:gridCol w="2743200"/>
              </a:tblGrid>
              <a:tr h="11334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Market Structure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2"/>
                          </a:solidFill>
                          <a:effectLst/>
                          <a:latin typeface="Arial" charset="0"/>
                          <a:cs typeface="Arial" charset="0"/>
                        </a:rPr>
                        <a:t># of Firms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folHlink"/>
                          </a:solidFill>
                          <a:effectLst/>
                          <a:latin typeface="Arial" charset="0"/>
                          <a:cs typeface="Arial" charset="0"/>
                        </a:rPr>
                        <a:t>Influence over Price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334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Pure Competition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2"/>
                          </a:solidFill>
                          <a:effectLst/>
                          <a:latin typeface="Arial" charset="0"/>
                          <a:cs typeface="Arial" charset="0"/>
                        </a:rPr>
                        <a:t>Many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folHlink"/>
                          </a:solidFill>
                          <a:effectLst/>
                          <a:latin typeface="Arial" charset="0"/>
                          <a:cs typeface="Arial" charset="0"/>
                        </a:rPr>
                        <a:t>None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35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Monopolistic Competition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2"/>
                          </a:solidFill>
                          <a:effectLst/>
                          <a:latin typeface="Arial" charset="0"/>
                          <a:cs typeface="Arial" charset="0"/>
                        </a:rPr>
                        <a:t>Many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folHlink"/>
                          </a:solidFill>
                          <a:effectLst/>
                          <a:latin typeface="Arial" charset="0"/>
                          <a:cs typeface="Arial" charset="0"/>
                        </a:rPr>
                        <a:t>Limited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334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Oligopoly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2"/>
                          </a:solidFill>
                          <a:effectLst/>
                          <a:latin typeface="Arial" charset="0"/>
                          <a:cs typeface="Arial" charset="0"/>
                        </a:rPr>
                        <a:t>Few</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folHlink"/>
                          </a:solidFill>
                          <a:effectLst/>
                          <a:latin typeface="Arial" charset="0"/>
                          <a:cs typeface="Arial" charset="0"/>
                        </a:rPr>
                        <a:t>Some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334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Monopoly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2"/>
                          </a:solidFill>
                          <a:effectLst/>
                          <a:latin typeface="Arial" charset="0"/>
                          <a:cs typeface="Arial" charset="0"/>
                        </a:rPr>
                        <a:t>One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folHlink"/>
                          </a:solidFill>
                          <a:effectLst/>
                          <a:latin typeface="Arial" charset="0"/>
                          <a:cs typeface="Arial" charset="0"/>
                        </a:rPr>
                        <a:t>Extensive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8749" name="Group 29"/>
          <p:cNvGraphicFramePr>
            <a:graphicFrameLocks noGrp="1"/>
          </p:cNvGraphicFramePr>
          <p:nvPr/>
        </p:nvGraphicFramePr>
        <p:xfrm>
          <a:off x="457200" y="457200"/>
          <a:ext cx="8229600" cy="5992432"/>
        </p:xfrm>
        <a:graphic>
          <a:graphicData uri="http://schemas.openxmlformats.org/drawingml/2006/table">
            <a:tbl>
              <a:tblPr/>
              <a:tblGrid>
                <a:gridCol w="2743200"/>
                <a:gridCol w="2743200"/>
                <a:gridCol w="2743200"/>
              </a:tblGrid>
              <a:tr h="11334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Market Structure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006600"/>
                          </a:solidFill>
                          <a:effectLst/>
                          <a:latin typeface="Arial" charset="0"/>
                          <a:cs typeface="Arial" charset="0"/>
                        </a:rPr>
                        <a:t>Product Differentiation</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006600"/>
                          </a:solidFill>
                          <a:effectLst/>
                          <a:latin typeface="Arial" charset="0"/>
                          <a:cs typeface="Arial" charset="0"/>
                        </a:rPr>
                        <a:t>(Non-Price)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CC0000"/>
                          </a:solidFill>
                          <a:effectLst/>
                          <a:latin typeface="Arial" charset="0"/>
                          <a:cs typeface="Arial" charset="0"/>
                        </a:rPr>
                        <a:t>Advertising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334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Pure Competition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006600"/>
                          </a:solidFill>
                          <a:effectLst/>
                          <a:latin typeface="Arial" charset="0"/>
                          <a:cs typeface="Arial" charset="0"/>
                        </a:rPr>
                        <a:t>None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CC0000"/>
                          </a:solidFill>
                          <a:effectLst/>
                          <a:latin typeface="Arial" charset="0"/>
                          <a:cs typeface="Arial" charset="0"/>
                        </a:rPr>
                        <a:t>None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35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Monopolistic Competition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006600"/>
                          </a:solidFill>
                          <a:effectLst/>
                          <a:latin typeface="Arial" charset="0"/>
                          <a:cs typeface="Arial" charset="0"/>
                        </a:rPr>
                        <a:t>Fair Amount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CC0000"/>
                          </a:solidFill>
                          <a:effectLst/>
                          <a:latin typeface="Arial" charset="0"/>
                          <a:cs typeface="Arial" charset="0"/>
                        </a:rPr>
                        <a:t>Fair Amount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334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Oligopoly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006600"/>
                          </a:solidFill>
                          <a:effectLst/>
                          <a:latin typeface="Arial" charset="0"/>
                          <a:cs typeface="Arial" charset="0"/>
                        </a:rPr>
                        <a:t>Fair Amount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CC0000"/>
                          </a:solidFill>
                          <a:effectLst/>
                          <a:latin typeface="Arial" charset="0"/>
                          <a:cs typeface="Arial" charset="0"/>
                        </a:rPr>
                        <a:t>Some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334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Monopoly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006600"/>
                          </a:solidFill>
                          <a:effectLst/>
                          <a:latin typeface="Arial" charset="0"/>
                          <a:cs typeface="Arial" charset="0"/>
                        </a:rPr>
                        <a:t>None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CC0000"/>
                          </a:solidFill>
                          <a:effectLst/>
                          <a:latin typeface="Arial" charset="0"/>
                          <a:cs typeface="Arial" charset="0"/>
                        </a:rPr>
                        <a:t>None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1378" name="Group 2"/>
          <p:cNvGraphicFramePr>
            <a:graphicFrameLocks noGrp="1"/>
          </p:cNvGraphicFramePr>
          <p:nvPr/>
        </p:nvGraphicFramePr>
        <p:xfrm>
          <a:off x="457200" y="457200"/>
          <a:ext cx="8229600" cy="5668963"/>
        </p:xfrm>
        <a:graphic>
          <a:graphicData uri="http://schemas.openxmlformats.org/drawingml/2006/table">
            <a:tbl>
              <a:tblPr/>
              <a:tblGrid>
                <a:gridCol w="2743200"/>
                <a:gridCol w="2743200"/>
                <a:gridCol w="2743200"/>
              </a:tblGrid>
              <a:tr h="11334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Market Structure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FF3300"/>
                          </a:solidFill>
                          <a:effectLst/>
                          <a:latin typeface="Arial" charset="0"/>
                          <a:cs typeface="Arial" charset="0"/>
                        </a:rPr>
                        <a:t>Entry into Market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2"/>
                          </a:solidFill>
                          <a:effectLst/>
                          <a:latin typeface="Arial" charset="0"/>
                          <a:cs typeface="Arial" charset="0"/>
                        </a:rPr>
                        <a:t>Examples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334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Pure Competition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FF3300"/>
                          </a:solidFill>
                          <a:effectLst/>
                          <a:latin typeface="Arial" charset="0"/>
                          <a:cs typeface="Arial" charset="0"/>
                        </a:rPr>
                        <a:t>Easy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2"/>
                          </a:solidFill>
                          <a:effectLst/>
                          <a:latin typeface="Arial" charset="0"/>
                          <a:cs typeface="Arial" charset="0"/>
                        </a:rPr>
                        <a:t>Farming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35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Monopolistic Competition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FF3300"/>
                          </a:solidFill>
                          <a:effectLst/>
                          <a:latin typeface="Arial" charset="0"/>
                          <a:cs typeface="Arial" charset="0"/>
                        </a:rPr>
                        <a:t>Easy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2"/>
                          </a:solidFill>
                          <a:effectLst/>
                          <a:latin typeface="Arial" charset="0"/>
                          <a:cs typeface="Arial" charset="0"/>
                        </a:rPr>
                        <a:t>Gas Stations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334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Oligopoly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FF3300"/>
                          </a:solidFill>
                          <a:effectLst/>
                          <a:latin typeface="Arial" charset="0"/>
                          <a:cs typeface="Arial" charset="0"/>
                        </a:rPr>
                        <a:t>Difficult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2"/>
                          </a:solidFill>
                          <a:effectLst/>
                          <a:latin typeface="Arial" charset="0"/>
                          <a:cs typeface="Arial" charset="0"/>
                        </a:rPr>
                        <a:t>Car makers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334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Arial" charset="0"/>
                          <a:cs typeface="Arial" charset="0"/>
                        </a:rPr>
                        <a:t>Monopoly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FF3300"/>
                          </a:solidFill>
                          <a:effectLst/>
                          <a:latin typeface="Arial" charset="0"/>
                          <a:cs typeface="Arial" charset="0"/>
                        </a:rPr>
                        <a:t>Almost Impossible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2"/>
                          </a:solidFill>
                          <a:effectLst/>
                          <a:latin typeface="Arial" charset="0"/>
                          <a:cs typeface="Arial" charset="0"/>
                        </a:rPr>
                        <a:t>U.S. Post office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a:xfrm>
            <a:off x="457200" y="0"/>
            <a:ext cx="8229600" cy="1143000"/>
          </a:xfrm>
        </p:spPr>
        <p:txBody>
          <a:bodyPr/>
          <a:lstStyle/>
          <a:p>
            <a:pPr eaLnBrk="1" hangingPunct="1"/>
            <a:r>
              <a:rPr lang="en-US" smtClean="0"/>
              <a:t>Types of Monopolies</a:t>
            </a:r>
          </a:p>
        </p:txBody>
      </p:sp>
      <p:sp>
        <p:nvSpPr>
          <p:cNvPr id="2052" name="Rectangle 3"/>
          <p:cNvSpPr>
            <a:spLocks noGrp="1" noChangeArrowheads="1"/>
          </p:cNvSpPr>
          <p:nvPr>
            <p:ph type="body" idx="1"/>
          </p:nvPr>
        </p:nvSpPr>
        <p:spPr>
          <a:xfrm>
            <a:off x="304800" y="1143000"/>
            <a:ext cx="8382000" cy="5410200"/>
          </a:xfrm>
        </p:spPr>
        <p:txBody>
          <a:bodyPr/>
          <a:lstStyle/>
          <a:p>
            <a:pPr eaLnBrk="1" hangingPunct="1"/>
            <a:r>
              <a:rPr lang="en-US" sz="2800" u="sng" smtClean="0"/>
              <a:t>Natural Monopoly-market situation where the costs of production are minimized by having a single firm produce the product</a:t>
            </a:r>
          </a:p>
          <a:p>
            <a:pPr eaLnBrk="1" hangingPunct="1"/>
            <a:r>
              <a:rPr lang="en-US" sz="2800" u="sng" smtClean="0"/>
              <a:t>Geographic Monopoly- based on absence of other sellers in a certain geographic area(only gas station in town)</a:t>
            </a:r>
          </a:p>
          <a:p>
            <a:pPr eaLnBrk="1" hangingPunct="1"/>
            <a:r>
              <a:rPr lang="en-US" sz="2800" u="sng" smtClean="0"/>
              <a:t>Technological Monopoly-monopoly based on ownership or control of a manufacturing method, process, or advancement(copyrights and patents)</a:t>
            </a:r>
          </a:p>
          <a:p>
            <a:pPr eaLnBrk="1" hangingPunct="1"/>
            <a:r>
              <a:rPr lang="en-US" sz="2800" u="sng" smtClean="0"/>
              <a:t>Governmental Monopoly-monopoly government owns and operates(trash collection in NYC)</a:t>
            </a:r>
          </a:p>
          <a:p>
            <a:pPr eaLnBrk="1" hangingPunct="1"/>
            <a:endParaRPr lang="en-US" sz="2800" u="sng" smtClean="0"/>
          </a:p>
        </p:txBody>
      </p:sp>
      <p:graphicFrame>
        <p:nvGraphicFramePr>
          <p:cNvPr id="2050" name="Object 2"/>
          <p:cNvGraphicFramePr>
            <a:graphicFrameLocks noChangeAspect="1"/>
          </p:cNvGraphicFramePr>
          <p:nvPr>
            <p:ph idx="4294967295"/>
          </p:nvPr>
        </p:nvGraphicFramePr>
        <p:xfrm>
          <a:off x="990600" y="1600200"/>
          <a:ext cx="7696200" cy="4070350"/>
        </p:xfrm>
        <a:graphic>
          <a:graphicData uri="http://schemas.openxmlformats.org/presentationml/2006/ole">
            <p:oleObj spid="_x0000_s3074" name="Chart" r:id="rId3" imgW="6096000" imgH="4067251" progId="MSGraph.Chart.8">
              <p:embed followColorScheme="full"/>
            </p:oleObj>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u="sng" smtClean="0"/>
              <a:t>Items to Note</a:t>
            </a:r>
          </a:p>
        </p:txBody>
      </p:sp>
      <p:sp>
        <p:nvSpPr>
          <p:cNvPr id="23555" name="Rectangle 3"/>
          <p:cNvSpPr>
            <a:spLocks noGrp="1" noChangeArrowheads="1"/>
          </p:cNvSpPr>
          <p:nvPr>
            <p:ph type="body" idx="1"/>
          </p:nvPr>
        </p:nvSpPr>
        <p:spPr/>
        <p:txBody>
          <a:bodyPr/>
          <a:lstStyle/>
          <a:p>
            <a:pPr eaLnBrk="1" hangingPunct="1"/>
            <a:r>
              <a:rPr lang="en-US" smtClean="0"/>
              <a:t>Both are basic models.  </a:t>
            </a:r>
          </a:p>
          <a:p>
            <a:pPr eaLnBrk="1" hangingPunct="1"/>
            <a:r>
              <a:rPr lang="en-US" u="sng" smtClean="0"/>
              <a:t>These only work in mostly capitalistic economies</a:t>
            </a:r>
            <a:r>
              <a:rPr lang="en-US" smtClean="0"/>
              <a:t>. </a:t>
            </a:r>
          </a:p>
          <a:p>
            <a:pPr eaLnBrk="1" hangingPunct="1"/>
            <a:r>
              <a:rPr lang="en-US" smtClean="0"/>
              <a:t>Why doesn’t it work in mostly command economies?</a:t>
            </a:r>
          </a:p>
          <a:p>
            <a:pPr eaLnBrk="1" hangingPunct="1"/>
            <a:r>
              <a:rPr lang="en-US" u="sng" smtClean="0"/>
              <a:t>The models are not perfect</a:t>
            </a:r>
            <a:r>
              <a:rPr lang="en-US" smtClean="0"/>
              <a:t>.  </a:t>
            </a:r>
          </a:p>
          <a:p>
            <a:pPr eaLnBrk="1" hangingPunct="1"/>
            <a:r>
              <a:rPr lang="en-US" smtClean="0"/>
              <a:t>There are some missing items.  What are they?  </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u="sng" smtClean="0"/>
              <a:t>Why is there a need for money?</a:t>
            </a:r>
          </a:p>
        </p:txBody>
      </p:sp>
      <p:sp>
        <p:nvSpPr>
          <p:cNvPr id="34819" name="Rectangle 3"/>
          <p:cNvSpPr>
            <a:spLocks noGrp="1" noChangeArrowheads="1"/>
          </p:cNvSpPr>
          <p:nvPr>
            <p:ph type="body" idx="1"/>
          </p:nvPr>
        </p:nvSpPr>
        <p:spPr/>
        <p:txBody>
          <a:bodyPr/>
          <a:lstStyle/>
          <a:p>
            <a:pPr eaLnBrk="1" hangingPunct="1"/>
            <a:r>
              <a:rPr lang="en-US" u="sng" smtClean="0"/>
              <a:t>Something to compare.  </a:t>
            </a:r>
          </a:p>
          <a:p>
            <a:pPr eaLnBrk="1" hangingPunct="1"/>
            <a:r>
              <a:rPr lang="en-US" u="sng" smtClean="0"/>
              <a:t>No need to barter.</a:t>
            </a:r>
          </a:p>
          <a:p>
            <a:pPr eaLnBrk="1" hangingPunct="1"/>
            <a:r>
              <a:rPr lang="en-US" u="sng" smtClean="0"/>
              <a:t>Easier to carry</a:t>
            </a:r>
          </a:p>
          <a:p>
            <a:pPr eaLnBrk="1" hangingPunct="1"/>
            <a:endParaRPr lang="en-US" u="sng"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2616</Words>
  <Application>Microsoft Office PowerPoint</Application>
  <PresentationFormat>On-screen Show (4:3)</PresentationFormat>
  <Paragraphs>505</Paragraphs>
  <Slides>75</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75</vt:i4>
      </vt:variant>
    </vt:vector>
  </HeadingPairs>
  <TitlesOfParts>
    <vt:vector size="77" baseType="lpstr">
      <vt:lpstr>Office Theme</vt:lpstr>
      <vt:lpstr>Microsoft Graph Chart</vt:lpstr>
      <vt:lpstr>Microeconomics</vt:lpstr>
      <vt:lpstr>Slide 2</vt:lpstr>
      <vt:lpstr>Vocabulary</vt:lpstr>
      <vt:lpstr>Circular Flow of the Economy </vt:lpstr>
      <vt:lpstr>Slide 5</vt:lpstr>
      <vt:lpstr>Markets</vt:lpstr>
      <vt:lpstr>Write this one down!!!</vt:lpstr>
      <vt:lpstr>Items to Note</vt:lpstr>
      <vt:lpstr>Why is there a need for money?</vt:lpstr>
      <vt:lpstr>What is the function of Money</vt:lpstr>
      <vt:lpstr>Characteristics of Money</vt:lpstr>
      <vt:lpstr>Review Time</vt:lpstr>
      <vt:lpstr>Sources of Money’s Value</vt:lpstr>
      <vt:lpstr>Vocabulary</vt:lpstr>
      <vt:lpstr>Firms</vt:lpstr>
      <vt:lpstr>Sole proprietorship</vt:lpstr>
      <vt:lpstr>Partnership</vt:lpstr>
      <vt:lpstr>Corporation</vt:lpstr>
      <vt:lpstr>Corporate Ladder</vt:lpstr>
      <vt:lpstr>Other Examples</vt:lpstr>
      <vt:lpstr>Vocabulary</vt:lpstr>
      <vt:lpstr>What is Demand?</vt:lpstr>
      <vt:lpstr>Law of Demand</vt:lpstr>
      <vt:lpstr>Law of Demand Concepts</vt:lpstr>
      <vt:lpstr>Law of Demand Concepts</vt:lpstr>
      <vt:lpstr>Law of Demand Concepts</vt:lpstr>
      <vt:lpstr>Demand Curve</vt:lpstr>
      <vt:lpstr>Slide 28</vt:lpstr>
      <vt:lpstr>Slide 29</vt:lpstr>
      <vt:lpstr>Slide 30</vt:lpstr>
      <vt:lpstr>Slide 31</vt:lpstr>
      <vt:lpstr>Reminder</vt:lpstr>
      <vt:lpstr>Vocabulary</vt:lpstr>
      <vt:lpstr>Shifts in Demand</vt:lpstr>
      <vt:lpstr>Difference between change in demand and quantity demanded</vt:lpstr>
      <vt:lpstr>Important</vt:lpstr>
      <vt:lpstr>Determinants of Demand</vt:lpstr>
      <vt:lpstr>Effects of Determinants</vt:lpstr>
      <vt:lpstr>Effects of Determinants</vt:lpstr>
      <vt:lpstr>Vocabulary</vt:lpstr>
      <vt:lpstr>Determinants of supply</vt:lpstr>
      <vt:lpstr>Government</vt:lpstr>
      <vt:lpstr>Note</vt:lpstr>
      <vt:lpstr>Affect of Determinants of Supply</vt:lpstr>
      <vt:lpstr>Affect of Determinants of Supply</vt:lpstr>
      <vt:lpstr>Vocabulary</vt:lpstr>
      <vt:lpstr>Elasticity of Demand</vt:lpstr>
      <vt:lpstr>Elastic Demand</vt:lpstr>
      <vt:lpstr>Elastic Demand</vt:lpstr>
      <vt:lpstr>Inelastic Demand</vt:lpstr>
      <vt:lpstr>Inelastic Demand</vt:lpstr>
      <vt:lpstr>Questions determining elasticity</vt:lpstr>
      <vt:lpstr>Who cares about elasticity?</vt:lpstr>
      <vt:lpstr>What’s unusual about the 2008 tax information for the State of Georgia(in millions of dollars)?  </vt:lpstr>
      <vt:lpstr>Slide 55</vt:lpstr>
      <vt:lpstr>Elasticity of Supply</vt:lpstr>
      <vt:lpstr>Inelastic Supply </vt:lpstr>
      <vt:lpstr>Elastic Supply</vt:lpstr>
      <vt:lpstr>Vocabulary</vt:lpstr>
      <vt:lpstr>Price</vt:lpstr>
      <vt:lpstr>Benefits of the Price System </vt:lpstr>
      <vt:lpstr>Impact of Single Shifts in Supply or Demand</vt:lpstr>
      <vt:lpstr>Vocabulary</vt:lpstr>
      <vt:lpstr>Setting Prices </vt:lpstr>
      <vt:lpstr>Price Ceiling </vt:lpstr>
      <vt:lpstr>Price Ceiling</vt:lpstr>
      <vt:lpstr>Price Floors </vt:lpstr>
      <vt:lpstr>Price Floors con’t </vt:lpstr>
      <vt:lpstr>Price Floor</vt:lpstr>
      <vt:lpstr>Vocabulary</vt:lpstr>
      <vt:lpstr>Market Structure</vt:lpstr>
      <vt:lpstr>Slide 72</vt:lpstr>
      <vt:lpstr>Slide 73</vt:lpstr>
      <vt:lpstr>Slide 74</vt:lpstr>
      <vt:lpstr>Types of Monopolies</vt:lpstr>
    </vt:vector>
  </TitlesOfParts>
  <Company>Paulding County Schools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Microeconomics</dc:title>
  <dc:creator>Paulding</dc:creator>
  <cp:lastModifiedBy>Paulding</cp:lastModifiedBy>
  <cp:revision>1</cp:revision>
  <dcterms:created xsi:type="dcterms:W3CDTF">2012-02-14T13:46:56Z</dcterms:created>
  <dcterms:modified xsi:type="dcterms:W3CDTF">2012-02-14T13:53:03Z</dcterms:modified>
</cp:coreProperties>
</file>