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46" autoAdjust="0"/>
    <p:restoredTop sz="94660"/>
  </p:normalViewPr>
  <p:slideViewPr>
    <p:cSldViewPr>
      <p:cViewPr varScale="1">
        <p:scale>
          <a:sx n="70" d="100"/>
          <a:sy n="70" d="100"/>
        </p:scale>
        <p:origin x="-16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78530" name="Rectangle 2"/>
          <p:cNvSpPr>
            <a:spLocks noGrp="1" noChangeArrowheads="1"/>
          </p:cNvSpPr>
          <p:nvPr>
            <p:ph type="ctrTitle"/>
          </p:nvPr>
        </p:nvSpPr>
        <p:spPr>
          <a:xfrm>
            <a:off x="1676400" y="2895600"/>
            <a:ext cx="7391400" cy="914400"/>
          </a:xfrm>
        </p:spPr>
        <p:txBody>
          <a:bodyPr anchor="b"/>
          <a:lstStyle>
            <a:lvl1pPr algn="r">
              <a:defRPr/>
            </a:lvl1pPr>
          </a:lstStyle>
          <a:p>
            <a:r>
              <a:rPr lang="en-US" smtClean="0"/>
              <a:t>Click to edit Master title style</a:t>
            </a:r>
            <a:endParaRPr lang="en-US"/>
          </a:p>
        </p:txBody>
      </p:sp>
      <p:sp>
        <p:nvSpPr>
          <p:cNvPr id="278531" name="Rectangle 3"/>
          <p:cNvSpPr>
            <a:spLocks noGrp="1" noChangeArrowheads="1"/>
          </p:cNvSpPr>
          <p:nvPr>
            <p:ph type="subTitle" idx="1"/>
          </p:nvPr>
        </p:nvSpPr>
        <p:spPr>
          <a:xfrm>
            <a:off x="1676400" y="3733800"/>
            <a:ext cx="7391400" cy="749300"/>
          </a:xfrm>
        </p:spPr>
        <p:txBody>
          <a:bodyPr/>
          <a:lstStyle>
            <a:lvl1pPr marL="0" indent="0" algn="r">
              <a:buFont typeface="Wingdings" pitchFamily="2" charset="2"/>
              <a:buNone/>
              <a:defRPr/>
            </a:lvl1pPr>
          </a:lstStyle>
          <a:p>
            <a:r>
              <a:rPr lang="en-US" smtClean="0"/>
              <a:t>Click to edit Master subtitle style</a:t>
            </a:r>
            <a:endParaRPr lang="en-US"/>
          </a:p>
        </p:txBody>
      </p:sp>
      <p:sp>
        <p:nvSpPr>
          <p:cNvPr id="278532" name="Rectangle 4"/>
          <p:cNvSpPr>
            <a:spLocks noGrp="1" noChangeArrowheads="1"/>
          </p:cNvSpPr>
          <p:nvPr>
            <p:ph type="dt" sz="quarter" idx="2"/>
          </p:nvPr>
        </p:nvSpPr>
        <p:spPr/>
        <p:txBody>
          <a:bodyPr/>
          <a:lstStyle>
            <a:lvl1pPr>
              <a:defRPr/>
            </a:lvl1pPr>
          </a:lstStyle>
          <a:p>
            <a:fld id="{A4833701-0878-4BB0-9A5F-7C7B6D1498F2}" type="datetimeFigureOut">
              <a:rPr lang="en-US" smtClean="0"/>
              <a:pPr/>
              <a:t>8/9/2012</a:t>
            </a:fld>
            <a:endParaRPr lang="en-US"/>
          </a:p>
        </p:txBody>
      </p:sp>
      <p:sp>
        <p:nvSpPr>
          <p:cNvPr id="278533" name="Rectangle 5"/>
          <p:cNvSpPr>
            <a:spLocks noGrp="1" noChangeArrowheads="1"/>
          </p:cNvSpPr>
          <p:nvPr>
            <p:ph type="ftr" sz="quarter" idx="3"/>
          </p:nvPr>
        </p:nvSpPr>
        <p:spPr/>
        <p:txBody>
          <a:bodyPr/>
          <a:lstStyle>
            <a:lvl1pPr>
              <a:defRPr/>
            </a:lvl1pPr>
          </a:lstStyle>
          <a:p>
            <a:endParaRPr lang="en-US"/>
          </a:p>
        </p:txBody>
      </p:sp>
      <p:sp>
        <p:nvSpPr>
          <p:cNvPr id="278534" name="Rectangle 6"/>
          <p:cNvSpPr>
            <a:spLocks noGrp="1" noChangeArrowheads="1"/>
          </p:cNvSpPr>
          <p:nvPr>
            <p:ph type="sldNum" sz="quarter" idx="4"/>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152400"/>
            <a:ext cx="184785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152400"/>
            <a:ext cx="539115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676400"/>
            <a:ext cx="3619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1676400"/>
            <a:ext cx="3619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4833701-0878-4BB0-9A5F-7C7B6D1498F2}" type="datetimeFigureOut">
              <a:rPr lang="en-US" smtClean="0"/>
              <a:pPr/>
              <a:t>8/9/2012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0629C1-72FF-4684-B9A4-105F6BC5A0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bwMode="auto">
          <a:xfrm>
            <a:off x="1219200" y="152400"/>
            <a:ext cx="7391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title style</a:t>
            </a:r>
          </a:p>
        </p:txBody>
      </p:sp>
      <p:sp>
        <p:nvSpPr>
          <p:cNvPr id="277507" name="Rectangle 3"/>
          <p:cNvSpPr>
            <a:spLocks noGrp="1" noChangeArrowheads="1"/>
          </p:cNvSpPr>
          <p:nvPr>
            <p:ph type="body" idx="1"/>
          </p:nvPr>
        </p:nvSpPr>
        <p:spPr bwMode="auto">
          <a:xfrm>
            <a:off x="1219200" y="1676400"/>
            <a:ext cx="7391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7511" name="Rectangle 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vl1pPr>
          </a:lstStyle>
          <a:p>
            <a:fld id="{A4833701-0878-4BB0-9A5F-7C7B6D1498F2}" type="datetimeFigureOut">
              <a:rPr lang="en-US" smtClean="0"/>
              <a:pPr/>
              <a:t>8/9/2012</a:t>
            </a:fld>
            <a:endParaRPr lang="en-US"/>
          </a:p>
        </p:txBody>
      </p:sp>
      <p:sp>
        <p:nvSpPr>
          <p:cNvPr id="277512" name="Rectangle 8"/>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277513" name="Rectangle 9"/>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fld id="{170629C1-72FF-4684-B9A4-105F6BC5A0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kumimoji="1"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1"/>
        </a:buClr>
        <a:buSzPct val="75000"/>
        <a:buFont typeface="Wingdings" pitchFamily="2" charset="2"/>
        <a:buChar char="n"/>
        <a:defRPr kumimoji="1" sz="3200">
          <a:solidFill>
            <a:schemeClr val="tx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lr>
          <a:schemeClr val="accent1"/>
        </a:buClr>
        <a:buSzPct val="75000"/>
        <a:buFont typeface="Wingdings" pitchFamily="2" charset="2"/>
        <a:buChar char="n"/>
        <a:defRPr kumimoji="1" sz="2800">
          <a:solidFill>
            <a:schemeClr val="tx1"/>
          </a:solidFill>
          <a:effectLst>
            <a:outerShdw blurRad="38100" dist="38100" dir="2700000" algn="tl">
              <a:srgbClr val="C0C0C0"/>
            </a:outerShdw>
          </a:effectLst>
          <a:latin typeface="+mn-lt"/>
        </a:defRPr>
      </a:lvl2pPr>
      <a:lvl3pPr marL="1143000" indent="-228600" algn="l" rtl="0" eaLnBrk="1" fontAlgn="base" hangingPunct="1">
        <a:spcBef>
          <a:spcPct val="20000"/>
        </a:spcBef>
        <a:spcAft>
          <a:spcPct val="0"/>
        </a:spcAft>
        <a:buClr>
          <a:schemeClr val="accent1"/>
        </a:buClr>
        <a:buSzPct val="75000"/>
        <a:buFont typeface="Wingdings" pitchFamily="2" charset="2"/>
        <a:buChar char="n"/>
        <a:defRPr kumimoji="1" sz="2400">
          <a:solidFill>
            <a:schemeClr val="tx1"/>
          </a:solidFill>
          <a:effectLst>
            <a:outerShdw blurRad="38100" dist="38100" dir="2700000" algn="tl">
              <a:srgbClr val="C0C0C0"/>
            </a:outerShdw>
          </a:effectLst>
          <a:latin typeface="+mn-lt"/>
        </a:defRPr>
      </a:lvl3pPr>
      <a:lvl4pPr marL="1562100" indent="-228600" algn="l" rtl="0" eaLnBrk="1" fontAlgn="base" hangingPunct="1">
        <a:spcBef>
          <a:spcPct val="20000"/>
        </a:spcBef>
        <a:spcAft>
          <a:spcPct val="0"/>
        </a:spcAft>
        <a:buClr>
          <a:schemeClr val="accent1"/>
        </a:buClr>
        <a:buSzPct val="75000"/>
        <a:buFont typeface="Wingdings" pitchFamily="2" charset="2"/>
        <a:buChar char="n"/>
        <a:defRPr kumimoji="1" sz="2000">
          <a:solidFill>
            <a:schemeClr val="tx1"/>
          </a:solidFill>
          <a:effectLst>
            <a:outerShdw blurRad="38100" dist="38100" dir="2700000" algn="tl">
              <a:srgbClr val="C0C0C0"/>
            </a:outerShdw>
          </a:effectLst>
          <a:latin typeface="+mn-lt"/>
        </a:defRPr>
      </a:lvl4pPr>
      <a:lvl5pPr marL="1981200" indent="-228600" algn="l" rtl="0" eaLnBrk="1" fontAlgn="base" hangingPunct="1">
        <a:spcBef>
          <a:spcPct val="20000"/>
        </a:spcBef>
        <a:spcAft>
          <a:spcPct val="0"/>
        </a:spcAft>
        <a:buClr>
          <a:schemeClr val="accent1"/>
        </a:buClr>
        <a:buSzPct val="75000"/>
        <a:buFont typeface="Wingdings" pitchFamily="2" charset="2"/>
        <a:buChar char="n"/>
        <a:defRPr kumimoji="1" sz="2000">
          <a:solidFill>
            <a:schemeClr val="tx1"/>
          </a:solidFill>
          <a:effectLst>
            <a:outerShdw blurRad="38100" dist="38100" dir="2700000" algn="tl">
              <a:srgbClr val="C0C0C0"/>
            </a:outerShdw>
          </a:effectLst>
          <a:latin typeface="+mn-lt"/>
        </a:defRPr>
      </a:lvl5pPr>
      <a:lvl6pPr marL="2438400" indent="-228600" algn="l" rtl="0" eaLnBrk="1" fontAlgn="base" hangingPunct="1">
        <a:spcBef>
          <a:spcPct val="20000"/>
        </a:spcBef>
        <a:spcAft>
          <a:spcPct val="0"/>
        </a:spcAft>
        <a:buClr>
          <a:schemeClr val="accent1"/>
        </a:buClr>
        <a:buSzPct val="75000"/>
        <a:buFont typeface="Wingdings" pitchFamily="2" charset="2"/>
        <a:buChar char="n"/>
        <a:defRPr kumimoji="1" sz="2000">
          <a:solidFill>
            <a:schemeClr val="tx1"/>
          </a:solidFill>
          <a:effectLst>
            <a:outerShdw blurRad="38100" dist="38100" dir="2700000" algn="tl">
              <a:srgbClr val="C0C0C0"/>
            </a:outerShdw>
          </a:effectLst>
          <a:latin typeface="+mn-lt"/>
        </a:defRPr>
      </a:lvl6pPr>
      <a:lvl7pPr marL="2895600" indent="-228600" algn="l" rtl="0" eaLnBrk="1" fontAlgn="base" hangingPunct="1">
        <a:spcBef>
          <a:spcPct val="20000"/>
        </a:spcBef>
        <a:spcAft>
          <a:spcPct val="0"/>
        </a:spcAft>
        <a:buClr>
          <a:schemeClr val="accent1"/>
        </a:buClr>
        <a:buSzPct val="75000"/>
        <a:buFont typeface="Wingdings" pitchFamily="2" charset="2"/>
        <a:buChar char="n"/>
        <a:defRPr kumimoji="1" sz="2000">
          <a:solidFill>
            <a:schemeClr val="tx1"/>
          </a:solidFill>
          <a:effectLst>
            <a:outerShdw blurRad="38100" dist="38100" dir="2700000" algn="tl">
              <a:srgbClr val="C0C0C0"/>
            </a:outerShdw>
          </a:effectLst>
          <a:latin typeface="+mn-lt"/>
        </a:defRPr>
      </a:lvl7pPr>
      <a:lvl8pPr marL="3352800" indent="-228600" algn="l" rtl="0" eaLnBrk="1" fontAlgn="base" hangingPunct="1">
        <a:spcBef>
          <a:spcPct val="20000"/>
        </a:spcBef>
        <a:spcAft>
          <a:spcPct val="0"/>
        </a:spcAft>
        <a:buClr>
          <a:schemeClr val="accent1"/>
        </a:buClr>
        <a:buSzPct val="75000"/>
        <a:buFont typeface="Wingdings" pitchFamily="2" charset="2"/>
        <a:buChar char="n"/>
        <a:defRPr kumimoji="1" sz="2000">
          <a:solidFill>
            <a:schemeClr val="tx1"/>
          </a:solidFill>
          <a:effectLst>
            <a:outerShdw blurRad="38100" dist="38100" dir="2700000" algn="tl">
              <a:srgbClr val="C0C0C0"/>
            </a:outerShdw>
          </a:effectLst>
          <a:latin typeface="+mn-lt"/>
        </a:defRPr>
      </a:lvl8pPr>
      <a:lvl9pPr marL="3810000" indent="-228600" algn="l" rtl="0" eaLnBrk="1" fontAlgn="base" hangingPunct="1">
        <a:spcBef>
          <a:spcPct val="20000"/>
        </a:spcBef>
        <a:spcAft>
          <a:spcPct val="0"/>
        </a:spcAft>
        <a:buClr>
          <a:schemeClr val="accent1"/>
        </a:buClr>
        <a:buSzPct val="75000"/>
        <a:buFont typeface="Wingdings" pitchFamily="2" charset="2"/>
        <a:buChar char="n"/>
        <a:defRPr kumimoji="1"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a:t>
            </a:r>
            <a:endParaRPr lang="en-US" dirty="0"/>
          </a:p>
        </p:txBody>
      </p:sp>
      <p:sp>
        <p:nvSpPr>
          <p:cNvPr id="3" name="Subtitle 2"/>
          <p:cNvSpPr>
            <a:spLocks noGrp="1"/>
          </p:cNvSpPr>
          <p:nvPr>
            <p:ph type="subTitle" idx="1"/>
          </p:nvPr>
        </p:nvSpPr>
        <p:spPr/>
        <p:txBody>
          <a:bodyPr/>
          <a:lstStyle/>
          <a:p>
            <a:r>
              <a:rPr lang="en-US" dirty="0" smtClean="0"/>
              <a:t>1.1.1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course, </a:t>
            </a:r>
            <a:endParaRPr lang="en-US" dirty="0"/>
          </a:p>
        </p:txBody>
      </p:sp>
      <p:sp>
        <p:nvSpPr>
          <p:cNvPr id="3" name="Content Placeholder 2"/>
          <p:cNvSpPr>
            <a:spLocks noGrp="1"/>
          </p:cNvSpPr>
          <p:nvPr>
            <p:ph idx="1"/>
          </p:nvPr>
        </p:nvSpPr>
        <p:spPr/>
        <p:txBody>
          <a:bodyPr/>
          <a:lstStyle/>
          <a:p>
            <a:r>
              <a:rPr lang="en-US" dirty="0" smtClean="0"/>
              <a:t>you will explore medical interventions of the past, present, and even the future.</a:t>
            </a:r>
            <a:endParaRPr lang="en-US" dirty="0"/>
          </a:p>
        </p:txBody>
      </p:sp>
      <p:pic>
        <p:nvPicPr>
          <p:cNvPr id="10242" name="Picture 2" descr="http://library.thinkquest.org/06aug/02444/images/homepage.jpg"/>
          <p:cNvPicPr>
            <a:picLocks noChangeAspect="1" noChangeArrowheads="1"/>
          </p:cNvPicPr>
          <p:nvPr/>
        </p:nvPicPr>
        <p:blipFill>
          <a:blip r:embed="rId2" cstate="print"/>
          <a:srcRect/>
          <a:stretch>
            <a:fillRect/>
          </a:stretch>
        </p:blipFill>
        <p:spPr bwMode="auto">
          <a:xfrm>
            <a:off x="1143000" y="3657600"/>
            <a:ext cx="7038975" cy="28194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activity</a:t>
            </a:r>
            <a:endParaRPr lang="en-US" dirty="0"/>
          </a:p>
        </p:txBody>
      </p:sp>
      <p:sp>
        <p:nvSpPr>
          <p:cNvPr id="3" name="Content Placeholder 2"/>
          <p:cNvSpPr>
            <a:spLocks noGrp="1"/>
          </p:cNvSpPr>
          <p:nvPr>
            <p:ph idx="1"/>
          </p:nvPr>
        </p:nvSpPr>
        <p:spPr/>
        <p:txBody>
          <a:bodyPr/>
          <a:lstStyle/>
          <a:p>
            <a:pPr lvl="1"/>
            <a:r>
              <a:rPr lang="en-US" dirty="0" smtClean="0"/>
              <a:t>You </a:t>
            </a:r>
            <a:r>
              <a:rPr lang="en-US" dirty="0"/>
              <a:t>will brainstorm the vast array of medical interventions, big and small, new and old, which function to maintain health and homeostasis in our bodies.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r>
              <a:rPr lang="en-US" dirty="0" smtClean="0"/>
              <a:t>You will then work with your team to organize your ideas and group these interventions into categories.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r>
              <a:rPr lang="en-US" dirty="0" smtClean="0"/>
              <a:t>This year, you will become acquainted with the members of the Smith family. </a:t>
            </a:r>
          </a:p>
          <a:p>
            <a:pPr marL="342900" lvl="1" indent="-342900"/>
            <a:r>
              <a:rPr lang="en-US" dirty="0" smtClean="0"/>
              <a:t>Their stories will introduce you to modern medical interventions as well as help you visualize the future of medicine. </a:t>
            </a:r>
          </a:p>
          <a:p>
            <a:pPr marL="342900" lvl="1" indent="-342900"/>
            <a:r>
              <a:rPr lang="en-US" dirty="0" smtClean="0"/>
              <a:t>As you follow their family, through good times and bad, be on the lookout for medical interventions.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Post it notes</a:t>
            </a:r>
          </a:p>
          <a:p>
            <a:endParaRPr lang="en-US" dirty="0"/>
          </a:p>
        </p:txBody>
      </p:sp>
      <p:pic>
        <p:nvPicPr>
          <p:cNvPr id="6146" name="Picture 2" descr="http://www.sistersavealot.com/wp-content/uploads/2012/07/Post-Its.jpg"/>
          <p:cNvPicPr>
            <a:picLocks noChangeAspect="1" noChangeArrowheads="1"/>
          </p:cNvPicPr>
          <p:nvPr/>
        </p:nvPicPr>
        <p:blipFill>
          <a:blip r:embed="rId2" cstate="print"/>
          <a:srcRect/>
          <a:stretch>
            <a:fillRect/>
          </a:stretch>
        </p:blipFill>
        <p:spPr bwMode="auto">
          <a:xfrm>
            <a:off x="4495800" y="2209800"/>
            <a:ext cx="2533650" cy="253365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Brainstorm the term “Medical Interventions. ”</a:t>
            </a:r>
            <a:endParaRPr lang="en-US" dirty="0"/>
          </a:p>
        </p:txBody>
      </p:sp>
      <p:sp>
        <p:nvSpPr>
          <p:cNvPr id="3" name="Content Placeholder 2"/>
          <p:cNvSpPr>
            <a:spLocks noGrp="1"/>
          </p:cNvSpPr>
          <p:nvPr>
            <p:ph idx="1"/>
          </p:nvPr>
        </p:nvSpPr>
        <p:spPr>
          <a:xfrm>
            <a:off x="685800" y="1676400"/>
            <a:ext cx="7924800" cy="4724400"/>
          </a:xfrm>
        </p:spPr>
        <p:txBody>
          <a:bodyPr/>
          <a:lstStyle/>
          <a:p>
            <a:r>
              <a:rPr lang="en-US" dirty="0" smtClean="0"/>
              <a:t>Identify </a:t>
            </a:r>
            <a:r>
              <a:rPr lang="en-US" dirty="0"/>
              <a:t>devices, treatments, medications, or other support items which qualify as a medical intervention. The intervention could be as complicated as a surgery or as simple as a Band-Aid. The intervention can occur before, during or after diagnosis of a disease. </a:t>
            </a:r>
          </a:p>
          <a:p>
            <a:r>
              <a:rPr lang="en-US" dirty="0" smtClean="0"/>
              <a:t>Write </a:t>
            </a:r>
            <a:r>
              <a:rPr lang="en-US" dirty="0"/>
              <a:t>each idea, phrase or topic you come up with on a separate Post-it</a:t>
            </a:r>
            <a:r>
              <a:rPr lang="en-US" baseline="30000" dirty="0"/>
              <a:t>® </a:t>
            </a:r>
            <a:r>
              <a:rPr lang="en-US" dirty="0"/>
              <a:t>note.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Place the sticky notes around the room.</a:t>
            </a:r>
          </a:p>
          <a:p>
            <a:r>
              <a:rPr lang="en-US" dirty="0" smtClean="0"/>
              <a:t>You may make new ones if more ideas come to you.</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 will be assigned a group. </a:t>
            </a:r>
          </a:p>
          <a:p>
            <a:r>
              <a:rPr lang="en-US" dirty="0" smtClean="0"/>
              <a:t>Come up with a title for the interventions you are assigned.</a:t>
            </a:r>
          </a:p>
          <a:p>
            <a:r>
              <a:rPr lang="en-US" dirty="0" smtClean="0"/>
              <a:t>Write the title on the sentence strip.</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Share, agree, take notes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Check</a:t>
            </a:r>
            <a:endParaRPr lang="en-US" dirty="0"/>
          </a:p>
        </p:txBody>
      </p:sp>
      <p:sp>
        <p:nvSpPr>
          <p:cNvPr id="3" name="Content Placeholder 2"/>
          <p:cNvSpPr>
            <a:spLocks noGrp="1"/>
          </p:cNvSpPr>
          <p:nvPr>
            <p:ph idx="1"/>
          </p:nvPr>
        </p:nvSpPr>
        <p:spPr/>
        <p:txBody>
          <a:bodyPr/>
          <a:lstStyle/>
          <a:p>
            <a:r>
              <a:rPr lang="en-US" dirty="0" smtClean="0"/>
              <a:t>Describe </a:t>
            </a:r>
            <a:r>
              <a:rPr lang="en-US" dirty="0"/>
              <a:t>at least two medical interventions you have encountered in the past week. How did these medical interventions relate to your overall wellness and body homeostasis?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MEDICAL INTERVENTION?</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around</a:t>
            </a:r>
            <a:endParaRPr lang="en-US" dirty="0"/>
          </a:p>
        </p:txBody>
      </p:sp>
      <p:sp>
        <p:nvSpPr>
          <p:cNvPr id="3" name="Content Placeholder 2"/>
          <p:cNvSpPr>
            <a:spLocks noGrp="1"/>
          </p:cNvSpPr>
          <p:nvPr>
            <p:ph idx="1"/>
          </p:nvPr>
        </p:nvSpPr>
        <p:spPr/>
        <p:txBody>
          <a:bodyPr/>
          <a:lstStyle/>
          <a:p>
            <a:r>
              <a:rPr lang="en-US" dirty="0" smtClean="0"/>
              <a:t>Someone </a:t>
            </a:r>
            <a:r>
              <a:rPr lang="en-US" dirty="0"/>
              <a:t>in the class is probably wearing glasses or contact lenses. </a:t>
            </a:r>
          </a:p>
        </p:txBody>
      </p:sp>
      <p:pic>
        <p:nvPicPr>
          <p:cNvPr id="17410" name="Picture 2" descr="http://4.bp.blogspot.com/-NFFRvHiRB6Q/ThDCwsN1kRI/AAAAAAAAA7M/-bjLVq0icgY/s1600/model-with-glasses.jpg"/>
          <p:cNvPicPr>
            <a:picLocks noChangeAspect="1" noChangeArrowheads="1"/>
          </p:cNvPicPr>
          <p:nvPr/>
        </p:nvPicPr>
        <p:blipFill>
          <a:blip r:embed="rId2" cstate="print"/>
          <a:srcRect/>
          <a:stretch>
            <a:fillRect/>
          </a:stretch>
        </p:blipFill>
        <p:spPr bwMode="auto">
          <a:xfrm>
            <a:off x="4038600" y="3276600"/>
            <a:ext cx="3286125" cy="28956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Most likely someone in your school is sporting a cast or using crutches. </a:t>
            </a:r>
            <a:endParaRPr lang="en-US" dirty="0"/>
          </a:p>
        </p:txBody>
      </p:sp>
      <p:pic>
        <p:nvPicPr>
          <p:cNvPr id="16386" name="Picture 2" descr="http://the-slice.com/wp-content/uploads/2010/12/Serena+Williams+emerges+crutches+Prime+One+xxuQztqRz4rl.jpg"/>
          <p:cNvPicPr>
            <a:picLocks noChangeAspect="1" noChangeArrowheads="1"/>
          </p:cNvPicPr>
          <p:nvPr/>
        </p:nvPicPr>
        <p:blipFill>
          <a:blip r:embed="rId2" cstate="print"/>
          <a:srcRect/>
          <a:stretch>
            <a:fillRect/>
          </a:stretch>
        </p:blipFill>
        <p:spPr bwMode="auto">
          <a:xfrm>
            <a:off x="5181600" y="2971800"/>
            <a:ext cx="2209800" cy="33147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Maybe you took an aspirin this morning for a raging headache or chugged a sports drink after your morning workout. </a:t>
            </a:r>
            <a:endParaRPr lang="en-US" dirty="0"/>
          </a:p>
        </p:txBody>
      </p:sp>
      <p:pic>
        <p:nvPicPr>
          <p:cNvPr id="15362" name="Picture 2" descr="http://www.newspakistan.pk/wp-content/uploads/2011/10/Aspirin.jpg"/>
          <p:cNvPicPr>
            <a:picLocks noChangeAspect="1" noChangeArrowheads="1"/>
          </p:cNvPicPr>
          <p:nvPr/>
        </p:nvPicPr>
        <p:blipFill>
          <a:blip r:embed="rId2" cstate="print"/>
          <a:srcRect/>
          <a:stretch>
            <a:fillRect/>
          </a:stretch>
        </p:blipFill>
        <p:spPr bwMode="auto">
          <a:xfrm>
            <a:off x="381000" y="3952875"/>
            <a:ext cx="3810000" cy="2905125"/>
          </a:xfrm>
          <a:prstGeom prst="rect">
            <a:avLst/>
          </a:prstGeom>
          <a:noFill/>
        </p:spPr>
      </p:pic>
      <p:pic>
        <p:nvPicPr>
          <p:cNvPr id="15364" name="Picture 4" descr="http://3.bp.blogspot.com/_aE3qBi0TWv4/TKIgCNCa34I/AAAAAAAAARA/KCQObd3y_Qc/s1600/sports+drinks.jpg"/>
          <p:cNvPicPr>
            <a:picLocks noChangeAspect="1" noChangeArrowheads="1"/>
          </p:cNvPicPr>
          <p:nvPr/>
        </p:nvPicPr>
        <p:blipFill>
          <a:blip r:embed="rId3" cstate="print"/>
          <a:srcRect/>
          <a:stretch>
            <a:fillRect/>
          </a:stretch>
        </p:blipFill>
        <p:spPr bwMode="auto">
          <a:xfrm>
            <a:off x="5029200" y="3276600"/>
            <a:ext cx="6486525" cy="42862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some way, each of these devices, medications or treatments, helped people improve their quality of life. </a:t>
            </a:r>
          </a:p>
          <a:p>
            <a:endParaRPr lang="en-US" dirty="0" smtClean="0"/>
          </a:p>
          <a:p>
            <a:endParaRPr lang="en-US" dirty="0" smtClean="0"/>
          </a:p>
          <a:p>
            <a:endParaRPr lang="en-US" dirty="0"/>
          </a:p>
        </p:txBody>
      </p:sp>
      <p:pic>
        <p:nvPicPr>
          <p:cNvPr id="14338" name="Picture 2" descr="http://1.bp.blogspot.com/-ZI5ahBymmrI/T470b-CVXRI/AAAAAAAAAOA/dcNmfxaetEM/s1600/qollogoblue.gif"/>
          <p:cNvPicPr>
            <a:picLocks noChangeAspect="1" noChangeArrowheads="1"/>
          </p:cNvPicPr>
          <p:nvPr/>
        </p:nvPicPr>
        <p:blipFill>
          <a:blip r:embed="rId2" cstate="print"/>
          <a:srcRect/>
          <a:stretch>
            <a:fillRect/>
          </a:stretch>
        </p:blipFill>
        <p:spPr bwMode="auto">
          <a:xfrm>
            <a:off x="3505200" y="3352800"/>
            <a:ext cx="4057650" cy="2514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Medical interventions</a:t>
            </a:r>
            <a:r>
              <a:rPr lang="en-US" dirty="0" smtClean="0"/>
              <a:t> are any measure whose purpose is to improve health or alter the course of a disease. </a:t>
            </a:r>
          </a:p>
          <a:p>
            <a:r>
              <a:rPr lang="en-US" dirty="0" smtClean="0"/>
              <a:t>Unless faced with a serious illness or injury, we often forgot about the variety of medical interventions that function to keep us well.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Medicine is changing at a rapid pace. </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r>
              <a:rPr lang="en-US" dirty="0" smtClean="0"/>
              <a:t>Many </a:t>
            </a:r>
            <a:r>
              <a:rPr lang="en-US" dirty="0"/>
              <a:t>diseases that were lethal hundreds of years ago can now be controlled or even cured. </a:t>
            </a:r>
          </a:p>
        </p:txBody>
      </p:sp>
      <p:pic>
        <p:nvPicPr>
          <p:cNvPr id="12290" name="Picture 2" descr="http://www.leeds.ac.uk/medicine/intercalated/items/test-tubes.png"/>
          <p:cNvPicPr>
            <a:picLocks noChangeAspect="1" noChangeArrowheads="1"/>
          </p:cNvPicPr>
          <p:nvPr/>
        </p:nvPicPr>
        <p:blipFill>
          <a:blip r:embed="rId2" cstate="print"/>
          <a:srcRect/>
          <a:stretch>
            <a:fillRect/>
          </a:stretch>
        </p:blipFill>
        <p:spPr bwMode="auto">
          <a:xfrm>
            <a:off x="2362200" y="1447800"/>
            <a:ext cx="3781425" cy="305752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New devices, medications, procedures, and tests help to extend and improve our quality of life. In both Principles of the Biomedical Sciences and Human Body Systems, you examined interventions related to specific illnesses or diseases. </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dical design template">
  <a:themeElements>
    <a:clrScheme name="">
      <a:dk1>
        <a:srgbClr val="003366"/>
      </a:dk1>
      <a:lt1>
        <a:srgbClr val="FFFFFF"/>
      </a:lt1>
      <a:dk2>
        <a:srgbClr val="FFFFFF"/>
      </a:dk2>
      <a:lt2>
        <a:srgbClr val="000000"/>
      </a:lt2>
      <a:accent1>
        <a:srgbClr val="8EB3C8"/>
      </a:accent1>
      <a:accent2>
        <a:srgbClr val="6F97B3"/>
      </a:accent2>
      <a:accent3>
        <a:srgbClr val="FFFFFF"/>
      </a:accent3>
      <a:accent4>
        <a:srgbClr val="002A56"/>
      </a:accent4>
      <a:accent5>
        <a:srgbClr val="C6D6E0"/>
      </a:accent5>
      <a:accent6>
        <a:srgbClr val="6488A2"/>
      </a:accent6>
      <a:hlink>
        <a:srgbClr val="556575"/>
      </a:hlink>
      <a:folHlink>
        <a:srgbClr val="3D556F"/>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66"/>
        </a:dk1>
        <a:lt1>
          <a:srgbClr val="FFFFFF"/>
        </a:lt1>
        <a:dk2>
          <a:srgbClr val="003366"/>
        </a:dk2>
        <a:lt2>
          <a:srgbClr val="FFFFFF"/>
        </a:lt2>
        <a:accent1>
          <a:srgbClr val="8EB3C8"/>
        </a:accent1>
        <a:accent2>
          <a:srgbClr val="6F97B3"/>
        </a:accent2>
        <a:accent3>
          <a:srgbClr val="AAADB8"/>
        </a:accent3>
        <a:accent4>
          <a:srgbClr val="DADADA"/>
        </a:accent4>
        <a:accent5>
          <a:srgbClr val="C6D6E0"/>
        </a:accent5>
        <a:accent6>
          <a:srgbClr val="6488A2"/>
        </a:accent6>
        <a:hlink>
          <a:srgbClr val="556575"/>
        </a:hlink>
        <a:folHlink>
          <a:srgbClr val="3D556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Medical design template</Template>
  <TotalTime>512</TotalTime>
  <Words>474</Words>
  <Application>Microsoft Office PowerPoint</Application>
  <PresentationFormat>On-screen Show (4:3)</PresentationFormat>
  <Paragraphs>40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Medical design template</vt:lpstr>
      <vt:lpstr>MI</vt:lpstr>
      <vt:lpstr>What is a MEDICAL INTERVENTION?</vt:lpstr>
      <vt:lpstr>Look around</vt:lpstr>
      <vt:lpstr>Slide 4</vt:lpstr>
      <vt:lpstr>Slide 5</vt:lpstr>
      <vt:lpstr>Slide 6</vt:lpstr>
      <vt:lpstr>Slide 7</vt:lpstr>
      <vt:lpstr>Medicine is changing at a rapid pace. </vt:lpstr>
      <vt:lpstr>Slide 9</vt:lpstr>
      <vt:lpstr>In this course, </vt:lpstr>
      <vt:lpstr>In this activity</vt:lpstr>
      <vt:lpstr>Slide 12</vt:lpstr>
      <vt:lpstr>Slide 13</vt:lpstr>
      <vt:lpstr>Activity</vt:lpstr>
      <vt:lpstr>Brainstorm the term “Medical Interventions. ”</vt:lpstr>
      <vt:lpstr>Slide 16</vt:lpstr>
      <vt:lpstr>Slide 17</vt:lpstr>
      <vt:lpstr>Slide 18</vt:lpstr>
      <vt:lpstr>Success Check</vt:lpstr>
    </vt:vector>
  </TitlesOfParts>
  <Company>Aurora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c:title>
  <dc:creator>APS USER</dc:creator>
  <cp:lastModifiedBy>APS USER</cp:lastModifiedBy>
  <cp:revision>49</cp:revision>
  <dcterms:created xsi:type="dcterms:W3CDTF">2012-08-07T21:51:12Z</dcterms:created>
  <dcterms:modified xsi:type="dcterms:W3CDTF">2012-08-09T22:01:36Z</dcterms:modified>
</cp:coreProperties>
</file>