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0818EF1A-F975-4E36-B0BA-32A19477F217}" type="datetimeFigureOut">
              <a:rPr lang="en-US" smtClean="0"/>
              <a:pPr/>
              <a:t>8/13/2012</a:t>
            </a:fld>
            <a:endParaRPr lang="en-US"/>
          </a:p>
        </p:txBody>
      </p:sp>
      <p:sp>
        <p:nvSpPr>
          <p:cNvPr id="9" name="Rectangle 14"/>
          <p:cNvSpPr>
            <a:spLocks noGrp="1"/>
          </p:cNvSpPr>
          <p:nvPr>
            <p:ph type="sldNum" sz="quarter" idx="11"/>
          </p:nvPr>
        </p:nvSpPr>
        <p:spPr/>
        <p:txBody>
          <a:bodyPr/>
          <a:lstStyle>
            <a:lvl1pPr>
              <a:defRPr lang="en-US" smtClean="0"/>
            </a:lvl1pPr>
          </a:lstStyle>
          <a:p>
            <a:fld id="{19091C18-EEAE-4380-A052-9269A3C58707}"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8EF1A-F975-4E36-B0BA-32A19477F217}"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1C18-EEAE-4380-A052-9269A3C587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8EF1A-F975-4E36-B0BA-32A19477F217}"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1C18-EEAE-4380-A052-9269A3C587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0818EF1A-F975-4E36-B0BA-32A19477F217}" type="datetimeFigureOut">
              <a:rPr lang="en-US" smtClean="0"/>
              <a:pPr/>
              <a:t>8/13/2012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9091C18-EEAE-4380-A052-9269A3C587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fld id="{0818EF1A-F975-4E36-B0BA-32A19477F217}" type="datetimeFigureOut">
              <a:rPr lang="en-US" smtClean="0"/>
              <a:pPr/>
              <a:t>8/13/2012</a:t>
            </a:fld>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19091C18-EEAE-4380-A052-9269A3C587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0818EF1A-F975-4E36-B0BA-32A19477F217}" type="datetimeFigureOut">
              <a:rPr lang="en-US" smtClean="0"/>
              <a:pPr/>
              <a:t>8/13/2012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9091C18-EEAE-4380-A052-9269A3C587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0818EF1A-F975-4E36-B0BA-32A19477F217}" type="datetimeFigureOut">
              <a:rPr lang="en-US" smtClean="0"/>
              <a:pPr/>
              <a:t>8/13/2012</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19091C18-EEAE-4380-A052-9269A3C587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0818EF1A-F975-4E36-B0BA-32A19477F217}" type="datetimeFigureOut">
              <a:rPr lang="en-US" smtClean="0"/>
              <a:pPr/>
              <a:t>8/13/2012</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19091C18-EEAE-4380-A052-9269A3C587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0818EF1A-F975-4E36-B0BA-32A19477F217}" type="datetimeFigureOut">
              <a:rPr lang="en-US" smtClean="0"/>
              <a:pPr/>
              <a:t>8/13/2012</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19091C18-EEAE-4380-A052-9269A3C587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0818EF1A-F975-4E36-B0BA-32A19477F217}" type="datetimeFigureOut">
              <a:rPr lang="en-US" smtClean="0"/>
              <a:pPr/>
              <a:t>8/13/2012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19091C18-EEAE-4380-A052-9269A3C587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0818EF1A-F975-4E36-B0BA-32A19477F217}" type="datetimeFigureOut">
              <a:rPr lang="en-US" smtClean="0"/>
              <a:pPr/>
              <a:t>8/13/2012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19091C18-EEAE-4380-A052-9269A3C587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0818EF1A-F975-4E36-B0BA-32A19477F217}" type="datetimeFigureOut">
              <a:rPr lang="en-US" smtClean="0"/>
              <a:pPr/>
              <a:t>8/13/2012</a:t>
            </a:fld>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19091C18-EEAE-4380-A052-9269A3C587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hhmi.org/biointeractive/vlabs/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a:t>
            </a:r>
            <a:endParaRPr lang="en-US" dirty="0"/>
          </a:p>
        </p:txBody>
      </p:sp>
      <p:sp>
        <p:nvSpPr>
          <p:cNvPr id="3" name="Subtitle 2"/>
          <p:cNvSpPr>
            <a:spLocks noGrp="1"/>
          </p:cNvSpPr>
          <p:nvPr>
            <p:ph type="subTitle" idx="1"/>
          </p:nvPr>
        </p:nvSpPr>
        <p:spPr/>
        <p:txBody>
          <a:bodyPr/>
          <a:lstStyle/>
          <a:p>
            <a:r>
              <a:rPr lang="en-US" dirty="0" smtClean="0"/>
              <a:t>1.1.3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00600"/>
            <a:ext cx="8229600" cy="1828800"/>
          </a:xfrm>
        </p:spPr>
        <p:txBody>
          <a:bodyPr>
            <a:normAutofit/>
          </a:bodyPr>
          <a:lstStyle/>
          <a:p>
            <a:r>
              <a:rPr lang="en-US" dirty="0" smtClean="0"/>
              <a:t>In 1990, scientists working on the Human Genome Project embarked on a mission to map the human </a:t>
            </a:r>
            <a:r>
              <a:rPr lang="en-US" i="1" dirty="0" smtClean="0"/>
              <a:t>genome</a:t>
            </a:r>
            <a:r>
              <a:rPr lang="en-US" dirty="0" smtClean="0"/>
              <a:t>, the complete genetic layout of a human being. </a:t>
            </a:r>
            <a:endParaRPr lang="en-US" dirty="0"/>
          </a:p>
        </p:txBody>
      </p:sp>
      <p:pic>
        <p:nvPicPr>
          <p:cNvPr id="14338" name="Picture 2" descr="http://www.geneticsandsociety.org/img/original/metal-gear-solid-human-genome-project-big.jpg"/>
          <p:cNvPicPr>
            <a:picLocks noChangeAspect="1" noChangeArrowheads="1"/>
          </p:cNvPicPr>
          <p:nvPr/>
        </p:nvPicPr>
        <p:blipFill>
          <a:blip r:embed="rId2" cstate="print"/>
          <a:srcRect/>
          <a:stretch>
            <a:fillRect/>
          </a:stretch>
        </p:blipFill>
        <p:spPr bwMode="auto">
          <a:xfrm>
            <a:off x="1905000" y="0"/>
            <a:ext cx="5953125" cy="46767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Through this project, completed in 2003, scientists have determined the complete nucleotide sequence of the DNA of each human chromosome. </a:t>
            </a:r>
          </a:p>
          <a:p>
            <a:endParaRPr lang="en-US" dirty="0"/>
          </a:p>
        </p:txBody>
      </p:sp>
      <p:pic>
        <p:nvPicPr>
          <p:cNvPr id="13314" name="Picture 2" descr="http://images.nationalgeographic.com/wpf/media-live/photos/000/178/cache/human-genome-ten-years-in_17889_600x450.jpg"/>
          <p:cNvPicPr>
            <a:picLocks noChangeAspect="1" noChangeArrowheads="1"/>
          </p:cNvPicPr>
          <p:nvPr/>
        </p:nvPicPr>
        <p:blipFill>
          <a:blip r:embed="rId2" cstate="print"/>
          <a:srcRect/>
          <a:stretch>
            <a:fillRect/>
          </a:stretch>
        </p:blipFill>
        <p:spPr bwMode="auto">
          <a:xfrm>
            <a:off x="2057400" y="3638549"/>
            <a:ext cx="5715000" cy="32194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addition to mapping human DNA, the Human Genome Project has helped map the genomes of other species, including mice, the fruit fly, and various bacteria..</a:t>
            </a:r>
            <a:endParaRPr lang="en-US" dirty="0"/>
          </a:p>
        </p:txBody>
      </p:sp>
      <p:pic>
        <p:nvPicPr>
          <p:cNvPr id="12290" name="Picture 2" descr="http://futurity.org/wp-content/uploads/2010/06/DNA-sequence.jpg"/>
          <p:cNvPicPr>
            <a:picLocks noChangeAspect="1" noChangeArrowheads="1"/>
          </p:cNvPicPr>
          <p:nvPr/>
        </p:nvPicPr>
        <p:blipFill>
          <a:blip r:embed="rId2" cstate="print"/>
          <a:srcRect/>
          <a:stretch>
            <a:fillRect/>
          </a:stretch>
        </p:blipFill>
        <p:spPr bwMode="auto">
          <a:xfrm>
            <a:off x="3048000" y="3505200"/>
            <a:ext cx="4038600" cy="26955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Knowing the nucleotide sequence of other living organisms, especially viruses and bacteria, allows scientists to identify and to research potential pathogens</a:t>
            </a:r>
            <a:endParaRPr lang="en-US" dirty="0"/>
          </a:p>
        </p:txBody>
      </p:sp>
      <p:pic>
        <p:nvPicPr>
          <p:cNvPr id="11266" name="Picture 2" descr="http://sabetilab.org/sites/default/files/styles/hpslideshow/public/infectious_disease_banner.jpg"/>
          <p:cNvPicPr>
            <a:picLocks noChangeAspect="1" noChangeArrowheads="1"/>
          </p:cNvPicPr>
          <p:nvPr/>
        </p:nvPicPr>
        <p:blipFill>
          <a:blip r:embed="rId2" cstate="print"/>
          <a:srcRect/>
          <a:stretch>
            <a:fillRect/>
          </a:stretch>
        </p:blipFill>
        <p:spPr bwMode="auto">
          <a:xfrm>
            <a:off x="1143000" y="3779588"/>
            <a:ext cx="5715000" cy="28212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Modern techniques also allow scientists to sequence the DNA of living organisms and to store this information in large computer databases. </a:t>
            </a:r>
            <a:endParaRPr lang="en-US" dirty="0"/>
          </a:p>
        </p:txBody>
      </p:sp>
      <p:pic>
        <p:nvPicPr>
          <p:cNvPr id="10242" name="Picture 2" descr="http://www.criminaljusticedegreeschools.com/files/wp-content/uploads/2010/08/8FingerprintComputer-279x300.jpg"/>
          <p:cNvPicPr>
            <a:picLocks noChangeAspect="1" noChangeArrowheads="1"/>
          </p:cNvPicPr>
          <p:nvPr/>
        </p:nvPicPr>
        <p:blipFill>
          <a:blip r:embed="rId2" cstate="print"/>
          <a:srcRect/>
          <a:stretch>
            <a:fillRect/>
          </a:stretch>
        </p:blipFill>
        <p:spPr bwMode="auto">
          <a:xfrm>
            <a:off x="4038600" y="3276600"/>
            <a:ext cx="2657475" cy="2857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DNA sequencing used to be an extremely tedious task</a:t>
            </a:r>
            <a:endParaRPr lang="en-US" dirty="0"/>
          </a:p>
        </p:txBody>
      </p:sp>
      <p:pic>
        <p:nvPicPr>
          <p:cNvPr id="9218" name="Picture 2" descr="http://www.max-planck-innovation.de/images/technology/3727_GBC_Fig_1_gross.jpg"/>
          <p:cNvPicPr>
            <a:picLocks noChangeAspect="1" noChangeArrowheads="1"/>
          </p:cNvPicPr>
          <p:nvPr/>
        </p:nvPicPr>
        <p:blipFill>
          <a:blip r:embed="rId2" cstate="print"/>
          <a:srcRect/>
          <a:stretch>
            <a:fillRect/>
          </a:stretch>
        </p:blipFill>
        <p:spPr bwMode="auto">
          <a:xfrm>
            <a:off x="2209800" y="2743200"/>
            <a:ext cx="6286500" cy="4114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Computer technology, however, has automated the process. </a:t>
            </a:r>
          </a:p>
          <a:p>
            <a:r>
              <a:rPr lang="en-US" dirty="0" smtClean="0"/>
              <a:t>The sequence of A’s, C’s, G’s and T’s in a genome, all of the genetic information possessed by an organism, can now be visualized as fluorescent displays on a computer screen. </a:t>
            </a:r>
            <a:endParaRPr lang="en-US" dirty="0"/>
          </a:p>
        </p:txBody>
      </p:sp>
      <p:pic>
        <p:nvPicPr>
          <p:cNvPr id="8194" name="Picture 2" descr="http://howardhughes.trinity.duke.edu/uploads/assets/CIMG1751.JPG"/>
          <p:cNvPicPr>
            <a:picLocks noChangeAspect="1" noChangeArrowheads="1"/>
          </p:cNvPicPr>
          <p:nvPr/>
        </p:nvPicPr>
        <p:blipFill>
          <a:blip r:embed="rId2" cstate="print"/>
          <a:srcRect/>
          <a:stretch>
            <a:fillRect/>
          </a:stretch>
        </p:blipFill>
        <p:spPr bwMode="auto">
          <a:xfrm>
            <a:off x="5181600" y="4174331"/>
            <a:ext cx="3578225" cy="2683669"/>
          </a:xfrm>
          <a:prstGeom prst="rect">
            <a:avLst/>
          </a:prstGeom>
          <a:noFill/>
        </p:spPr>
      </p:pic>
      <p:pic>
        <p:nvPicPr>
          <p:cNvPr id="8196" name="Picture 4" descr="http://www.atgc.org/XLinkage/ath-chrom3-map.out.bit.large.png"/>
          <p:cNvPicPr>
            <a:picLocks noChangeAspect="1" noChangeArrowheads="1"/>
          </p:cNvPicPr>
          <p:nvPr/>
        </p:nvPicPr>
        <p:blipFill>
          <a:blip r:embed="rId3" cstate="print"/>
          <a:srcRect/>
          <a:stretch>
            <a:fillRect/>
          </a:stretch>
        </p:blipFill>
        <p:spPr bwMode="auto">
          <a:xfrm>
            <a:off x="1371600" y="5021262"/>
            <a:ext cx="1960101" cy="18367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data is compiled and submitted to national molecular databases. </a:t>
            </a:r>
          </a:p>
          <a:p>
            <a:r>
              <a:rPr lang="en-US" dirty="0" smtClean="0"/>
              <a:t>This genetic information can be viewed and explored by scientists and by the general public. </a:t>
            </a:r>
          </a:p>
          <a:p>
            <a:endParaRPr lang="en-US" dirty="0"/>
          </a:p>
        </p:txBody>
      </p:sp>
      <p:pic>
        <p:nvPicPr>
          <p:cNvPr id="7172" name="Picture 4" descr="http://www.techno18.com/wp-content/uploads/2011/10/google-dna.jpg"/>
          <p:cNvPicPr>
            <a:picLocks noChangeAspect="1" noChangeArrowheads="1"/>
          </p:cNvPicPr>
          <p:nvPr/>
        </p:nvPicPr>
        <p:blipFill>
          <a:blip r:embed="rId2" cstate="print"/>
          <a:srcRect/>
          <a:stretch>
            <a:fillRect/>
          </a:stretch>
        </p:blipFill>
        <p:spPr bwMode="auto">
          <a:xfrm>
            <a:off x="4114800" y="3352800"/>
            <a:ext cx="4000500" cy="30003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outbreak….</a:t>
            </a:r>
            <a:endParaRPr lang="en-US" dirty="0"/>
          </a:p>
        </p:txBody>
      </p:sp>
      <p:sp>
        <p:nvSpPr>
          <p:cNvPr id="3" name="Content Placeholder 2"/>
          <p:cNvSpPr>
            <a:spLocks noGrp="1"/>
          </p:cNvSpPr>
          <p:nvPr>
            <p:ph idx="1"/>
          </p:nvPr>
        </p:nvSpPr>
        <p:spPr/>
        <p:txBody>
          <a:bodyPr>
            <a:normAutofit/>
          </a:bodyPr>
          <a:lstStyle/>
          <a:p>
            <a:r>
              <a:rPr lang="en-US" dirty="0" smtClean="0"/>
              <a:t>Additional students are showing up at the infirmary. </a:t>
            </a:r>
          </a:p>
          <a:p>
            <a:endParaRPr lang="en-US" dirty="0"/>
          </a:p>
        </p:txBody>
      </p:sp>
      <p:pic>
        <p:nvPicPr>
          <p:cNvPr id="6146" name="Picture 2" descr="http://www.uiowa.edu/~shcvoice/images/infirmary-room.gif"/>
          <p:cNvPicPr>
            <a:picLocks noChangeAspect="1" noChangeArrowheads="1"/>
          </p:cNvPicPr>
          <p:nvPr/>
        </p:nvPicPr>
        <p:blipFill>
          <a:blip r:embed="rId2" cstate="print"/>
          <a:srcRect/>
          <a:stretch>
            <a:fillRect/>
          </a:stretch>
        </p:blipFill>
        <p:spPr bwMode="auto">
          <a:xfrm>
            <a:off x="2590800" y="2514600"/>
            <a:ext cx="5562600" cy="38290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Time is running out and it is up to you to determine what is causing the outbreak on campus. </a:t>
            </a:r>
            <a:endParaRPr lang="en-US" dirty="0"/>
          </a:p>
        </p:txBody>
      </p:sp>
      <p:pic>
        <p:nvPicPr>
          <p:cNvPr id="5122" name="Picture 2" descr="http://news.usc.edu/files/2012/07/prep-sleuths.jpg"/>
          <p:cNvPicPr>
            <a:picLocks noChangeAspect="1" noChangeArrowheads="1"/>
          </p:cNvPicPr>
          <p:nvPr/>
        </p:nvPicPr>
        <p:blipFill>
          <a:blip r:embed="rId2" cstate="print"/>
          <a:srcRect/>
          <a:stretch>
            <a:fillRect/>
          </a:stretch>
        </p:blipFill>
        <p:spPr bwMode="auto">
          <a:xfrm>
            <a:off x="3810000" y="2667000"/>
            <a:ext cx="4486275" cy="33699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Hypothesized?</a:t>
            </a:r>
            <a:endParaRPr lang="en-US" dirty="0"/>
          </a:p>
        </p:txBody>
      </p:sp>
      <p:sp>
        <p:nvSpPr>
          <p:cNvPr id="3" name="Content Placeholder 2"/>
          <p:cNvSpPr>
            <a:spLocks noGrp="1"/>
          </p:cNvSpPr>
          <p:nvPr>
            <p:ph idx="1"/>
          </p:nvPr>
        </p:nvSpPr>
        <p:spPr/>
        <p:txBody>
          <a:bodyPr/>
          <a:lstStyle/>
          <a:p>
            <a:r>
              <a:rPr lang="en-US" dirty="0" smtClean="0"/>
              <a:t>What illness did you think that Sue and her friends were infected with?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Luckily, the laboratory on campus has finally returned DNA sequence data for patient Sue Smith. </a:t>
            </a:r>
          </a:p>
          <a:p>
            <a:endParaRPr lang="en-US" dirty="0"/>
          </a:p>
        </p:txBody>
      </p:sp>
      <p:pic>
        <p:nvPicPr>
          <p:cNvPr id="4098" name="Picture 2" descr="http://seqcore.brcf.med.umich.edu/doc/educ/dnapr/seqgels.jpg"/>
          <p:cNvPicPr>
            <a:picLocks noChangeAspect="1" noChangeArrowheads="1"/>
          </p:cNvPicPr>
          <p:nvPr/>
        </p:nvPicPr>
        <p:blipFill>
          <a:blip r:embed="rId2" cstate="print"/>
          <a:srcRect/>
          <a:stretch>
            <a:fillRect/>
          </a:stretch>
        </p:blipFill>
        <p:spPr bwMode="auto">
          <a:xfrm>
            <a:off x="4648200" y="2590800"/>
            <a:ext cx="2752725" cy="38576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Explore the process of DNA sequencing, learn the techniques necessary to analyze DNA sequence data to identify agents of disease, and use your additional research and lab data to help diagnose Sue.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sooner you know what is making Sue ill, the sooner you can treat her, and take steps to stop the spread of disease on campus.</a:t>
            </a:r>
          </a:p>
          <a:p>
            <a:endParaRPr lang="en-US" dirty="0"/>
          </a:p>
        </p:txBody>
      </p:sp>
      <p:pic>
        <p:nvPicPr>
          <p:cNvPr id="2050" name="Picture 2" descr="http://bloximages.newyork1.vip.townnews.com/heraldstandard.com/content/tncms/assets/v3/editorial/c/ff/cffaf1e2-0667-566d-9a02-fe31847ebb58/4f184dccbc2c9.image.jpg"/>
          <p:cNvPicPr>
            <a:picLocks noChangeAspect="1" noChangeArrowheads="1"/>
          </p:cNvPicPr>
          <p:nvPr/>
        </p:nvPicPr>
        <p:blipFill>
          <a:blip r:embed="rId2" cstate="print"/>
          <a:srcRect/>
          <a:stretch>
            <a:fillRect/>
          </a:stretch>
        </p:blipFill>
        <p:spPr bwMode="auto">
          <a:xfrm>
            <a:off x="3429000" y="3048000"/>
            <a:ext cx="4876800" cy="324071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begin with number 4</a:t>
            </a:r>
            <a:endParaRPr lang="en-US" dirty="0"/>
          </a:p>
        </p:txBody>
      </p:sp>
      <p:sp>
        <p:nvSpPr>
          <p:cNvPr id="3" name="Content Placeholder 2"/>
          <p:cNvSpPr>
            <a:spLocks noGrp="1"/>
          </p:cNvSpPr>
          <p:nvPr>
            <p:ph idx="1"/>
          </p:nvPr>
        </p:nvSpPr>
        <p:spPr>
          <a:xfrm>
            <a:off x="457200" y="1600200"/>
            <a:ext cx="8229600" cy="5257800"/>
          </a:xfrm>
        </p:spPr>
        <p:txBody>
          <a:bodyPr>
            <a:normAutofit fontScale="40000" lnSpcReduction="20000"/>
          </a:bodyPr>
          <a:lstStyle/>
          <a:p>
            <a:r>
              <a:rPr lang="en-US" sz="3500" dirty="0" smtClean="0"/>
              <a:t>4.    Learn about using DNA sequences to identify pathogens by exploring the Howard Hughes Medical Institution </a:t>
            </a:r>
            <a:r>
              <a:rPr lang="en-US" sz="3500" dirty="0" err="1" smtClean="0"/>
              <a:t>Biointeractive</a:t>
            </a:r>
            <a:r>
              <a:rPr lang="en-US" sz="3500" dirty="0" smtClean="0"/>
              <a:t> virtual lab at </a:t>
            </a:r>
            <a:r>
              <a:rPr lang="en-US" sz="3500" b="1" dirty="0" smtClean="0">
                <a:hlinkClick r:id="rId2"/>
              </a:rPr>
              <a:t>http://www.hhmi.org/biointeractive/vlabs/index.html</a:t>
            </a:r>
            <a:r>
              <a:rPr lang="en-US" sz="3500" dirty="0" smtClean="0"/>
              <a:t>. </a:t>
            </a:r>
          </a:p>
          <a:p>
            <a:r>
              <a:rPr lang="en-US" sz="3500" dirty="0" smtClean="0"/>
              <a:t>5.    Click on the icon for the Bacterial Identification Lab.</a:t>
            </a:r>
          </a:p>
          <a:p>
            <a:r>
              <a:rPr lang="en-US" sz="3500" dirty="0" smtClean="0"/>
              <a:t>6.    Read the Introduction presented on the right side of the screen. </a:t>
            </a:r>
          </a:p>
          <a:p>
            <a:r>
              <a:rPr lang="en-US" sz="3500" dirty="0" smtClean="0"/>
              <a:t>7.    Copy the basic steps for isolating and analyzing pathogen DNA sequences into your laboratory journal.</a:t>
            </a:r>
          </a:p>
          <a:p>
            <a:r>
              <a:rPr lang="en-US" sz="3500" dirty="0" smtClean="0"/>
              <a:t>8.    Answer Conclusion question 1. </a:t>
            </a:r>
          </a:p>
          <a:p>
            <a:r>
              <a:rPr lang="en-US" sz="3500" dirty="0" smtClean="0"/>
              <a:t>9.    Click on the picture on the left side of the screen to enter the virtual lab.</a:t>
            </a:r>
          </a:p>
          <a:p>
            <a:r>
              <a:rPr lang="en-US" sz="3500" dirty="0" smtClean="0"/>
              <a:t>10. Follow the directions on the screen to complete the virtual experiment.</a:t>
            </a:r>
          </a:p>
          <a:p>
            <a:r>
              <a:rPr lang="en-US" sz="3500" dirty="0" smtClean="0"/>
              <a:t>11. Pay attention to the factual information presented on the right side of the screen. Use this information to complete the following tasks in your laboratory journal:</a:t>
            </a:r>
          </a:p>
          <a:p>
            <a:r>
              <a:rPr lang="en-US" sz="3500" dirty="0" smtClean="0"/>
              <a:t>·         Describe the limitations of traditional methods of identifying bacteria.</a:t>
            </a:r>
          </a:p>
          <a:p>
            <a:r>
              <a:rPr lang="en-US" sz="3500" dirty="0" smtClean="0"/>
              <a:t> </a:t>
            </a:r>
          </a:p>
          <a:p>
            <a:r>
              <a:rPr lang="en-US" sz="3500" dirty="0" smtClean="0"/>
              <a:t>·         Summarize the goal of each of the six parts of the lab.</a:t>
            </a:r>
          </a:p>
          <a:p>
            <a:r>
              <a:rPr lang="en-US" sz="3500" dirty="0" smtClean="0"/>
              <a:t> </a:t>
            </a:r>
          </a:p>
          <a:p>
            <a:r>
              <a:rPr lang="en-US" sz="3500" dirty="0" smtClean="0"/>
              <a:t>o  Sample Prep</a:t>
            </a:r>
          </a:p>
          <a:p>
            <a:r>
              <a:rPr lang="en-US" sz="3500" dirty="0" smtClean="0"/>
              <a:t> </a:t>
            </a:r>
          </a:p>
          <a:p>
            <a:r>
              <a:rPr lang="en-US" sz="3500" dirty="0" smtClean="0"/>
              <a:t>o  PCR Amplification</a:t>
            </a:r>
          </a:p>
          <a:p>
            <a:r>
              <a:rPr lang="en-US" sz="3500" dirty="0" smtClean="0"/>
              <a:t> </a:t>
            </a:r>
          </a:p>
          <a:p>
            <a:r>
              <a:rPr lang="en-US" sz="3500" dirty="0" smtClean="0"/>
              <a:t>o  PCR Purification</a:t>
            </a:r>
          </a:p>
          <a:p>
            <a:r>
              <a:rPr lang="en-US" sz="3500" dirty="0" smtClean="0"/>
              <a:t> </a:t>
            </a:r>
          </a:p>
          <a:p>
            <a:r>
              <a:rPr lang="en-US" sz="3500" dirty="0" smtClean="0"/>
              <a:t>o  Sequencing Prep</a:t>
            </a:r>
          </a:p>
          <a:p>
            <a:r>
              <a:rPr lang="en-US" sz="3500" dirty="0" smtClean="0"/>
              <a:t> </a:t>
            </a:r>
          </a:p>
          <a:p>
            <a:r>
              <a:rPr lang="en-US" sz="3500" dirty="0" smtClean="0"/>
              <a:t>o  DNA Sequencing</a:t>
            </a:r>
          </a:p>
          <a:p>
            <a:r>
              <a:rPr lang="en-US" sz="3500" dirty="0" smtClean="0"/>
              <a:t> </a:t>
            </a:r>
          </a:p>
          <a:p>
            <a:r>
              <a:rPr lang="en-US" sz="3500" dirty="0" smtClean="0"/>
              <a:t>o  Sequence Analysis</a:t>
            </a:r>
          </a:p>
          <a:p>
            <a:r>
              <a:rPr lang="en-US" sz="3500" dirty="0" smtClean="0"/>
              <a:t> </a:t>
            </a:r>
          </a:p>
          <a:p>
            <a:r>
              <a:rPr lang="en-US" sz="3500" dirty="0" smtClean="0"/>
              <a:t>·         Explain how fluorescent markers help determine a nucleotide sequence.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a:t>
            </a:r>
            <a:endParaRPr lang="en-US" dirty="0"/>
          </a:p>
        </p:txBody>
      </p:sp>
      <p:sp>
        <p:nvSpPr>
          <p:cNvPr id="3" name="Content Placeholder 2"/>
          <p:cNvSpPr>
            <a:spLocks noGrp="1"/>
          </p:cNvSpPr>
          <p:nvPr>
            <p:ph idx="1"/>
          </p:nvPr>
        </p:nvSpPr>
        <p:spPr/>
        <p:txBody>
          <a:bodyPr>
            <a:normAutofit/>
          </a:bodyPr>
          <a:lstStyle/>
          <a:p>
            <a:r>
              <a:rPr lang="en-US" dirty="0" smtClean="0"/>
              <a:t>Samples of Sue’s blood, urine, and lymph are collected at the first infirmary visit and are sent off for diagnostic laboratory tests. </a:t>
            </a:r>
          </a:p>
          <a:p>
            <a:r>
              <a:rPr lang="en-US" dirty="0" smtClean="0"/>
              <a:t> </a:t>
            </a:r>
          </a:p>
          <a:p>
            <a:endParaRPr lang="en-US" dirty="0"/>
          </a:p>
        </p:txBody>
      </p:sp>
      <p:pic>
        <p:nvPicPr>
          <p:cNvPr id="21506" name="Picture 2" descr="http://labtestsonline.org/assets/lab/photo/images/needle_in.jpg"/>
          <p:cNvPicPr>
            <a:picLocks noChangeAspect="1" noChangeArrowheads="1"/>
          </p:cNvPicPr>
          <p:nvPr/>
        </p:nvPicPr>
        <p:blipFill>
          <a:blip r:embed="rId2" cstate="print"/>
          <a:srcRect/>
          <a:stretch>
            <a:fillRect/>
          </a:stretch>
        </p:blipFill>
        <p:spPr bwMode="auto">
          <a:xfrm>
            <a:off x="1295400" y="4191000"/>
            <a:ext cx="3086100" cy="2286001"/>
          </a:xfrm>
          <a:prstGeom prst="rect">
            <a:avLst/>
          </a:prstGeom>
          <a:noFill/>
        </p:spPr>
      </p:pic>
      <p:pic>
        <p:nvPicPr>
          <p:cNvPr id="21508" name="Picture 4" descr="http://media.tumblr.com/tumblr_lo8mf1A1Wk1qako2l.jpg"/>
          <p:cNvPicPr>
            <a:picLocks noChangeAspect="1" noChangeArrowheads="1"/>
          </p:cNvPicPr>
          <p:nvPr/>
        </p:nvPicPr>
        <p:blipFill>
          <a:blip r:embed="rId3" cstate="print"/>
          <a:srcRect/>
          <a:stretch>
            <a:fillRect/>
          </a:stretch>
        </p:blipFill>
        <p:spPr bwMode="auto">
          <a:xfrm>
            <a:off x="4572000" y="3276600"/>
            <a:ext cx="3790950" cy="28765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343400" cy="1143000"/>
          </a:xfrm>
        </p:spPr>
        <p:txBody>
          <a:bodyPr/>
          <a:lstStyle/>
          <a:p>
            <a:r>
              <a:rPr lang="en-US" dirty="0" smtClean="0"/>
              <a:t>DNA sequence</a:t>
            </a:r>
            <a:endParaRPr lang="en-US" dirty="0"/>
          </a:p>
        </p:txBody>
      </p:sp>
      <p:sp>
        <p:nvSpPr>
          <p:cNvPr id="3" name="Content Placeholder 2"/>
          <p:cNvSpPr>
            <a:spLocks noGrp="1"/>
          </p:cNvSpPr>
          <p:nvPr>
            <p:ph idx="1"/>
          </p:nvPr>
        </p:nvSpPr>
        <p:spPr>
          <a:xfrm>
            <a:off x="457200" y="1600200"/>
            <a:ext cx="3962400" cy="4525963"/>
          </a:xfrm>
        </p:spPr>
        <p:txBody>
          <a:bodyPr>
            <a:normAutofit/>
          </a:bodyPr>
          <a:lstStyle/>
          <a:p>
            <a:r>
              <a:rPr lang="en-US" dirty="0" smtClean="0"/>
              <a:t>As part of a pilot study, the college infirmary is working with the molecular biology department at the college to identify pathogens by their DNA sequences. </a:t>
            </a:r>
            <a:endParaRPr lang="en-US" dirty="0"/>
          </a:p>
        </p:txBody>
      </p:sp>
      <p:pic>
        <p:nvPicPr>
          <p:cNvPr id="20482" name="Picture 2" descr="http://www.genome-engineering.com/wp-content/uploads/2012/03/DNA-in-the-mincer.jpg"/>
          <p:cNvPicPr>
            <a:picLocks noChangeAspect="1" noChangeArrowheads="1"/>
          </p:cNvPicPr>
          <p:nvPr/>
        </p:nvPicPr>
        <p:blipFill>
          <a:blip r:embed="rId2" cstate="print"/>
          <a:srcRect/>
          <a:stretch>
            <a:fillRect/>
          </a:stretch>
        </p:blipFill>
        <p:spPr bwMode="auto">
          <a:xfrm>
            <a:off x="4800600" y="914400"/>
            <a:ext cx="3971925" cy="5372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334000" cy="4525963"/>
          </a:xfrm>
        </p:spPr>
        <p:txBody>
          <a:bodyPr>
            <a:normAutofit fontScale="92500"/>
          </a:bodyPr>
          <a:lstStyle/>
          <a:p>
            <a:r>
              <a:rPr lang="en-US" dirty="0" smtClean="0"/>
              <a:t>The lab isolates </a:t>
            </a:r>
            <a:r>
              <a:rPr lang="en-US" i="1" dirty="0" smtClean="0"/>
              <a:t>primers</a:t>
            </a:r>
            <a:r>
              <a:rPr lang="en-US" dirty="0" smtClean="0"/>
              <a:t>, small segments of DNA, which attach to key genes in bacteria and viruses and allow amplification and sequencing of the DNA. Sue’s samples have been sent out for molecular testing. </a:t>
            </a:r>
          </a:p>
          <a:p>
            <a:r>
              <a:rPr lang="en-US" dirty="0" smtClean="0"/>
              <a:t>Little did the scientists know what they would find.</a:t>
            </a:r>
            <a:endParaRPr lang="en-US" dirty="0"/>
          </a:p>
        </p:txBody>
      </p:sp>
      <p:pic>
        <p:nvPicPr>
          <p:cNvPr id="19458" name="Picture 2" descr="http://ars.els-cdn.com/content/image/1-s2.0-S0195670103001336-gr1.jpg"/>
          <p:cNvPicPr>
            <a:picLocks noChangeAspect="1" noChangeArrowheads="1"/>
          </p:cNvPicPr>
          <p:nvPr/>
        </p:nvPicPr>
        <p:blipFill>
          <a:blip r:embed="rId2" cstate="print"/>
          <a:srcRect/>
          <a:stretch>
            <a:fillRect/>
          </a:stretch>
        </p:blipFill>
        <p:spPr bwMode="auto">
          <a:xfrm>
            <a:off x="5772150" y="3790950"/>
            <a:ext cx="3371850" cy="30670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r>
              <a:rPr lang="en-US" dirty="0" smtClean="0"/>
              <a:t>Computer advances now let researchers search through extensive sequence databases to find gene variations that could lead to disease, to track strains of various viruses or bacteria, and to design 3-D models of important human proteins. </a:t>
            </a:r>
            <a:endParaRPr lang="en-US" dirty="0"/>
          </a:p>
        </p:txBody>
      </p:sp>
      <p:pic>
        <p:nvPicPr>
          <p:cNvPr id="18434" name="Picture 2" descr="http://ars.els-cdn.com/content/image/1-s2.0-S0167779910001526-gr1.jpg"/>
          <p:cNvPicPr>
            <a:picLocks noChangeAspect="1" noChangeArrowheads="1"/>
          </p:cNvPicPr>
          <p:nvPr/>
        </p:nvPicPr>
        <p:blipFill>
          <a:blip r:embed="rId2" cstate="print"/>
          <a:srcRect/>
          <a:stretch>
            <a:fillRect/>
          </a:stretch>
        </p:blipFill>
        <p:spPr bwMode="auto">
          <a:xfrm>
            <a:off x="457200" y="3086099"/>
            <a:ext cx="7372350" cy="37719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smtClean="0"/>
              <a:t>Bioinformatics</a:t>
            </a:r>
            <a:r>
              <a:rPr lang="en-US" dirty="0" smtClean="0"/>
              <a:t> is the field of science that combines biology, computers and information technology to store and analyze genetic data. </a:t>
            </a:r>
          </a:p>
          <a:p>
            <a:r>
              <a:rPr lang="en-US" dirty="0" smtClean="0"/>
              <a:t> </a:t>
            </a:r>
          </a:p>
          <a:p>
            <a:endParaRPr lang="en-US" dirty="0"/>
          </a:p>
        </p:txBody>
      </p:sp>
      <p:pic>
        <p:nvPicPr>
          <p:cNvPr id="17410" name="Picture 2" descr="http://www.angelfire.com/ga2/nestsite2/Image2.gif"/>
          <p:cNvPicPr>
            <a:picLocks noChangeAspect="1" noChangeArrowheads="1"/>
          </p:cNvPicPr>
          <p:nvPr/>
        </p:nvPicPr>
        <p:blipFill>
          <a:blip r:embed="rId2" cstate="print"/>
          <a:srcRect/>
          <a:stretch>
            <a:fillRect/>
          </a:stretch>
        </p:blipFill>
        <p:spPr bwMode="auto">
          <a:xfrm>
            <a:off x="3886200" y="4038600"/>
            <a:ext cx="3000375" cy="190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this course, you will observe many of the medical interventions that are made possible by the teaming of computers and biology. </a:t>
            </a:r>
            <a:endParaRPr lang="en-US" dirty="0"/>
          </a:p>
        </p:txBody>
      </p:sp>
      <p:pic>
        <p:nvPicPr>
          <p:cNvPr id="16386" name="Picture 2" descr="http://t3.gstatic.com/images?q=tbn:ANd9GcR6qbfLSwOMRdjAOG0W6sKWRnguX2y70WWxEqmnJY5S5QgyA3XlXFUPuMpd"/>
          <p:cNvPicPr>
            <a:picLocks noChangeAspect="1" noChangeArrowheads="1"/>
          </p:cNvPicPr>
          <p:nvPr/>
        </p:nvPicPr>
        <p:blipFill>
          <a:blip r:embed="rId2" cstate="print"/>
          <a:srcRect/>
          <a:stretch>
            <a:fillRect/>
          </a:stretch>
        </p:blipFill>
        <p:spPr bwMode="auto">
          <a:xfrm>
            <a:off x="4419600" y="3328610"/>
            <a:ext cx="3390900" cy="269119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Bioinformatics can be used to help identify infectious agents, such as viruses and bacteria, involved in disease outbreaks.</a:t>
            </a:r>
          </a:p>
          <a:p>
            <a:endParaRPr lang="en-US" dirty="0"/>
          </a:p>
        </p:txBody>
      </p:sp>
      <p:pic>
        <p:nvPicPr>
          <p:cNvPr id="15362" name="Picture 2" descr="http://www.mayoclinic.com/images/image_popup/id7_germtypes.jpg"/>
          <p:cNvPicPr>
            <a:picLocks noChangeAspect="1" noChangeArrowheads="1"/>
          </p:cNvPicPr>
          <p:nvPr/>
        </p:nvPicPr>
        <p:blipFill>
          <a:blip r:embed="rId2" cstate="print"/>
          <a:srcRect/>
          <a:stretch>
            <a:fillRect/>
          </a:stretch>
        </p:blipFill>
        <p:spPr bwMode="auto">
          <a:xfrm>
            <a:off x="2971800" y="3352800"/>
            <a:ext cx="3810000" cy="30480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183</TotalTime>
  <Words>559</Words>
  <Application>Microsoft Office PowerPoint</Application>
  <PresentationFormat>On-screen Show (4:3)</PresentationFormat>
  <Paragraphs>58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Carnival</vt:lpstr>
      <vt:lpstr>MI</vt:lpstr>
      <vt:lpstr>Hypothesized?</vt:lpstr>
      <vt:lpstr>Samples</vt:lpstr>
      <vt:lpstr>DNA sequence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Back to our outbreak….</vt:lpstr>
      <vt:lpstr>Slide 19</vt:lpstr>
      <vt:lpstr>Slide 20</vt:lpstr>
      <vt:lpstr>Slide 21</vt:lpstr>
      <vt:lpstr>Slide 22</vt:lpstr>
      <vt:lpstr>1.1.2 begin with number 4</vt:lpstr>
    </vt:vector>
  </TitlesOfParts>
  <Company>Aurora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c:title>
  <dc:creator>APS USER</dc:creator>
  <cp:lastModifiedBy>APS USER</cp:lastModifiedBy>
  <cp:revision>19</cp:revision>
  <dcterms:created xsi:type="dcterms:W3CDTF">2012-08-13T19:58:13Z</dcterms:created>
  <dcterms:modified xsi:type="dcterms:W3CDTF">2012-08-13T23:08:02Z</dcterms:modified>
</cp:coreProperties>
</file>