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7" r:id="rId11"/>
    <p:sldId id="268" r:id="rId12"/>
    <p:sldId id="270" r:id="rId13"/>
    <p:sldId id="271" r:id="rId14"/>
    <p:sldId id="266" r:id="rId15"/>
    <p:sldId id="269" r:id="rId16"/>
    <p:sldId id="262" r:id="rId17"/>
    <p:sldId id="278" r:id="rId18"/>
    <p:sldId id="276" r:id="rId19"/>
    <p:sldId id="279" r:id="rId20"/>
    <p:sldId id="272" r:id="rId21"/>
    <p:sldId id="275" r:id="rId22"/>
    <p:sldId id="277" r:id="rId23"/>
    <p:sldId id="274" r:id="rId24"/>
    <p:sldId id="273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14" y="-9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AD1BCEE-0964-405E-A508-116F6E97A94A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FD70E69-467C-48F9-8305-24F64C94791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1BCEE-0964-405E-A508-116F6E97A94A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70E69-467C-48F9-8305-24F64C9479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1BCEE-0964-405E-A508-116F6E97A94A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70E69-467C-48F9-8305-24F64C9479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AD1BCEE-0964-405E-A508-116F6E97A94A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FD70E69-467C-48F9-8305-24F64C94791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AD1BCEE-0964-405E-A508-116F6E97A94A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FD70E69-467C-48F9-8305-24F64C94791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1BCEE-0964-405E-A508-116F6E97A94A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70E69-467C-48F9-8305-24F64C94791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1BCEE-0964-405E-A508-116F6E97A94A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70E69-467C-48F9-8305-24F64C94791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AD1BCEE-0964-405E-A508-116F6E97A94A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FD70E69-467C-48F9-8305-24F64C94791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1BCEE-0964-405E-A508-116F6E97A94A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70E69-467C-48F9-8305-24F64C9479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AD1BCEE-0964-405E-A508-116F6E97A94A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FD70E69-467C-48F9-8305-24F64C94791E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AD1BCEE-0964-405E-A508-116F6E97A94A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FD70E69-467C-48F9-8305-24F64C94791E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AD1BCEE-0964-405E-A508-116F6E97A94A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FD70E69-467C-48F9-8305-24F64C94791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Medical Interventions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1.2.1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Circular DOUBLE stranded DNA molecules</a:t>
            </a:r>
          </a:p>
          <a:p>
            <a:r>
              <a:rPr lang="en-US" dirty="0" smtClean="0"/>
              <a:t>Can have many in a bacterial cell</a:t>
            </a:r>
          </a:p>
          <a:p>
            <a:r>
              <a:rPr lang="en-US" dirty="0" smtClean="0"/>
              <a:t>Normal function of the cell not dependent on the genetic information in this DNA, but it often codes for advantageous proteins</a:t>
            </a:r>
          </a:p>
          <a:p>
            <a:r>
              <a:rPr lang="en-US" dirty="0" smtClean="0"/>
              <a:t>Can be transferred from one bacterial cell to another</a:t>
            </a:r>
            <a:endParaRPr lang="en-US" dirty="0"/>
          </a:p>
        </p:txBody>
      </p:sp>
      <p:pic>
        <p:nvPicPr>
          <p:cNvPr id="17410" name="Picture 2" descr="http://www.shmoop.com/images/biology/biobook_cells_1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31150" y="3962400"/>
            <a:ext cx="4812850" cy="28956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 rot="20227891">
            <a:off x="324299" y="4753746"/>
            <a:ext cx="45320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PLASMIIDS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gelatinous layer, called </a:t>
            </a:r>
            <a:r>
              <a:rPr lang="en-US" dirty="0" err="1" smtClean="0"/>
              <a:t>glycocalyx</a:t>
            </a:r>
            <a:r>
              <a:rPr lang="en-US" dirty="0" smtClean="0"/>
              <a:t>, enveloping the cell.</a:t>
            </a:r>
          </a:p>
          <a:p>
            <a:r>
              <a:rPr lang="en-US" dirty="0" smtClean="0"/>
              <a:t>Enables cell to adhere to specific surfaces</a:t>
            </a:r>
          </a:p>
          <a:p>
            <a:r>
              <a:rPr lang="en-US" dirty="0" smtClean="0"/>
              <a:t>Sometimes protects bacterial cell from human immune system</a:t>
            </a:r>
            <a:endParaRPr lang="en-US" dirty="0"/>
          </a:p>
        </p:txBody>
      </p:sp>
      <p:pic>
        <p:nvPicPr>
          <p:cNvPr id="17410" name="Picture 2" descr="http://www.shmoop.com/images/biology/biobook_cells_1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31150" y="3962400"/>
            <a:ext cx="4812850" cy="28956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 rot="20227891">
            <a:off x="670549" y="4753746"/>
            <a:ext cx="383951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CAPSULE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Lipoploysaccharide</a:t>
            </a:r>
            <a:r>
              <a:rPr lang="en-US" dirty="0" smtClean="0"/>
              <a:t> molecules that make up the out leaflet of the outer membrane of Gram negative bacteria</a:t>
            </a:r>
            <a:endParaRPr lang="en-US" dirty="0"/>
          </a:p>
        </p:txBody>
      </p:sp>
      <p:pic>
        <p:nvPicPr>
          <p:cNvPr id="17410" name="Picture 2" descr="http://www.shmoop.com/images/biology/biobook_cells_1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31150" y="3962400"/>
            <a:ext cx="4812850" cy="28956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 rot="20227891">
            <a:off x="446132" y="4753746"/>
            <a:ext cx="42883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Endotoxins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Gram negative or Gram positive?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1828800"/>
            <a:ext cx="5591175" cy="394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Gram Negative Bacteria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</a:t>
            </a:r>
            <a:r>
              <a:rPr lang="en-US" dirty="0" smtClean="0"/>
              <a:t>cell wall contains multiple layers, including a thin layer of </a:t>
            </a:r>
            <a:r>
              <a:rPr lang="en-US" i="1" dirty="0" err="1" smtClean="0"/>
              <a:t>peptidoglycan</a:t>
            </a:r>
            <a:r>
              <a:rPr lang="en-US" dirty="0" smtClean="0"/>
              <a:t>. </a:t>
            </a:r>
          </a:p>
          <a:p>
            <a:r>
              <a:rPr lang="en-US" dirty="0" smtClean="0"/>
              <a:t>The outside layer is called the outer membrane, which is made of a lipid </a:t>
            </a:r>
            <a:r>
              <a:rPr lang="en-US" dirty="0" err="1" smtClean="0"/>
              <a:t>bilayer</a:t>
            </a:r>
            <a:r>
              <a:rPr lang="en-US" dirty="0" smtClean="0"/>
              <a:t> whose outside is composed of </a:t>
            </a:r>
            <a:r>
              <a:rPr lang="en-US" dirty="0" err="1" smtClean="0"/>
              <a:t>lipopolysaccharides</a:t>
            </a:r>
            <a:r>
              <a:rPr lang="en-US" dirty="0" smtClean="0"/>
              <a:t> called </a:t>
            </a:r>
            <a:r>
              <a:rPr lang="en-US" i="1" dirty="0" err="1" smtClean="0"/>
              <a:t>endotoxins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outer membrane serves as a barrier to the passage of most molecules and contains specialized proteins, called </a:t>
            </a:r>
            <a:r>
              <a:rPr lang="en-US" i="1" dirty="0" err="1" smtClean="0"/>
              <a:t>porins</a:t>
            </a:r>
            <a:r>
              <a:rPr lang="en-US" dirty="0" smtClean="0"/>
              <a:t>, which allow certain molecules to pass through the membrane.</a:t>
            </a:r>
          </a:p>
          <a:p>
            <a:r>
              <a:rPr lang="en-US" dirty="0" smtClean="0"/>
              <a:t>The region between the plasma membrane and the outer membrane is called the </a:t>
            </a:r>
            <a:r>
              <a:rPr lang="en-US" i="1" dirty="0" err="1" smtClean="0"/>
              <a:t>periplasm</a:t>
            </a:r>
            <a:r>
              <a:rPr lang="en-US" dirty="0" smtClean="0"/>
              <a:t> and is filled with a gel-like fluid and proteins involved in a variety of cellular activities.</a:t>
            </a:r>
          </a:p>
          <a:p>
            <a:r>
              <a:rPr lang="en-US" dirty="0" smtClean="0"/>
              <a:t>The Gram-stained cell is reddish-pink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Gram negative or gram positive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752600"/>
            <a:ext cx="4491037" cy="4324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Gram Positive Bacteria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/>
              <a:t>cell wall contains a thick layer of </a:t>
            </a:r>
            <a:r>
              <a:rPr lang="en-US" dirty="0" err="1" smtClean="0"/>
              <a:t>peptidoglycan</a:t>
            </a:r>
            <a:r>
              <a:rPr lang="en-US" dirty="0" smtClean="0"/>
              <a:t> and </a:t>
            </a:r>
            <a:r>
              <a:rPr lang="en-US" dirty="0" err="1" smtClean="0"/>
              <a:t>teichoic</a:t>
            </a:r>
            <a:r>
              <a:rPr lang="en-US" dirty="0" smtClean="0"/>
              <a:t> acids. There is approximately twenty times more </a:t>
            </a:r>
            <a:r>
              <a:rPr lang="en-US" dirty="0" err="1" smtClean="0"/>
              <a:t>peptidoglycan</a:t>
            </a:r>
            <a:r>
              <a:rPr lang="en-US" dirty="0" smtClean="0"/>
              <a:t> than the Gram negative bacteria.</a:t>
            </a:r>
          </a:p>
          <a:p>
            <a:r>
              <a:rPr lang="en-US" dirty="0" smtClean="0"/>
              <a:t>There is no outer membrane present.</a:t>
            </a:r>
          </a:p>
          <a:p>
            <a:r>
              <a:rPr lang="en-US" dirty="0" smtClean="0"/>
              <a:t>There are no </a:t>
            </a:r>
            <a:r>
              <a:rPr lang="en-US" dirty="0" err="1" smtClean="0"/>
              <a:t>porins</a:t>
            </a:r>
            <a:r>
              <a:rPr lang="en-US" dirty="0" smtClean="0"/>
              <a:t> present.</a:t>
            </a:r>
          </a:p>
          <a:p>
            <a:r>
              <a:rPr lang="en-US" dirty="0" smtClean="0"/>
              <a:t>The Gram-stained cell is purple.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Mechanisms of Action of Antibiotics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smtClean="0"/>
              <a:t>number of bacterial processes, including the synthesis of bacterial cell walls, proteins, metabolic pathways, and the integrity of the </a:t>
            </a:r>
            <a:r>
              <a:rPr lang="en-US" dirty="0" err="1" smtClean="0"/>
              <a:t>cytoplasmic</a:t>
            </a:r>
            <a:r>
              <a:rPr lang="en-US" dirty="0" smtClean="0"/>
              <a:t> membrane, are the targets of most antibacterial drugs.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Symbol" pitchFamily="18" charset="2"/>
                <a:sym typeface="Symbol"/>
              </a:rPr>
              <a:t></a:t>
            </a:r>
            <a:r>
              <a:rPr lang="en-US" dirty="0" smtClean="0"/>
              <a:t>-</a:t>
            </a:r>
            <a:r>
              <a:rPr lang="en-US" dirty="0" err="1" smtClean="0"/>
              <a:t>Lactam</a:t>
            </a:r>
            <a:r>
              <a:rPr lang="en-US" dirty="0" smtClean="0"/>
              <a:t> Antibiotics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Irreversibly inhibit enzymes involved in the final steps of cell wall synthesis.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/>
              <a:t>enzymes inhibited by these drugs mediate the formation of the peptide bridges between adjacent strands of </a:t>
            </a:r>
            <a:r>
              <a:rPr lang="en-US" dirty="0" err="1" smtClean="0"/>
              <a:t>peptidoglycan</a:t>
            </a:r>
            <a:r>
              <a:rPr lang="en-US" dirty="0" smtClean="0"/>
              <a:t>. </a:t>
            </a:r>
            <a:endParaRPr lang="en-US" dirty="0" smtClean="0"/>
          </a:p>
          <a:p>
            <a:r>
              <a:rPr lang="en-US" dirty="0" smtClean="0"/>
              <a:t>These </a:t>
            </a:r>
            <a:r>
              <a:rPr lang="en-US" dirty="0" smtClean="0"/>
              <a:t>drugs vary in their spectrum of activity; some are more active against Gram positive bacteria; whereas, others are more active against Gram negative bacteria.</a:t>
            </a:r>
            <a:endParaRPr lang="en-US" dirty="0"/>
          </a:p>
        </p:txBody>
      </p:sp>
      <p:pic>
        <p:nvPicPr>
          <p:cNvPr id="22530" name="Picture 2" descr="http://www.faculty.jacobs-university.de/mwinterhalter/antibiotics/poze/iNTRO_image002_000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1676400"/>
            <a:ext cx="5943600" cy="559568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04800"/>
            <a:ext cx="3429000" cy="4873752"/>
          </a:xfrm>
        </p:spPr>
        <p:txBody>
          <a:bodyPr/>
          <a:lstStyle/>
          <a:p>
            <a:r>
              <a:rPr lang="en-US" dirty="0" smtClean="0"/>
              <a:t>Penicillin and most other β-</a:t>
            </a:r>
            <a:r>
              <a:rPr lang="en-US" dirty="0" err="1" smtClean="0"/>
              <a:t>lactam</a:t>
            </a:r>
            <a:r>
              <a:rPr lang="en-US" dirty="0" smtClean="0"/>
              <a:t> antibiotics act by inhibiting penicillin-binding proteins, which normally catalyze cross-linking of bacterial cell walls.</a:t>
            </a:r>
            <a:endParaRPr lang="en-US" dirty="0"/>
          </a:p>
        </p:txBody>
      </p:sp>
      <p:pic>
        <p:nvPicPr>
          <p:cNvPr id="4" name="Picture 4" descr="File:Penicillin inhibition.sv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5800" y="685800"/>
            <a:ext cx="3638550" cy="57054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7467600" cy="1143000"/>
          </a:xfrm>
        </p:spPr>
        <p:txBody>
          <a:bodyPr/>
          <a:lstStyle/>
          <a:p>
            <a:r>
              <a:rPr lang="en-US" dirty="0" smtClean="0"/>
              <a:t>Essentials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7772400" cy="5562600"/>
          </a:xfrm>
        </p:spPr>
        <p:txBody>
          <a:bodyPr>
            <a:normAutofit/>
          </a:bodyPr>
          <a:lstStyle/>
          <a:p>
            <a:r>
              <a:rPr lang="en-US" dirty="0" smtClean="0"/>
              <a:t>EQ:  How can bacterial infections like meningitis be treated?</a:t>
            </a:r>
          </a:p>
          <a:p>
            <a:endParaRPr lang="en-US" dirty="0" smtClean="0"/>
          </a:p>
          <a:p>
            <a:r>
              <a:rPr lang="en-US" dirty="0" smtClean="0"/>
              <a:t>LO:  Understand the structure and function of bacterial cells and the mode of action of antibiotics.</a:t>
            </a:r>
          </a:p>
          <a:p>
            <a:endParaRPr lang="en-US" dirty="0" smtClean="0"/>
          </a:p>
          <a:p>
            <a:r>
              <a:rPr lang="en-US" dirty="0" smtClean="0"/>
              <a:t>SC:  </a:t>
            </a:r>
          </a:p>
          <a:p>
            <a:pPr lvl="1"/>
            <a:r>
              <a:rPr lang="en-US" sz="2400" dirty="0" smtClean="0"/>
              <a:t>DAY 1:  Draw and label a bacterial cell.  Explain the function of the structures within the cell.</a:t>
            </a:r>
          </a:p>
          <a:p>
            <a:pPr lvl="1"/>
            <a:r>
              <a:rPr lang="en-US" sz="2400" dirty="0" smtClean="0"/>
              <a:t>DAY 2:  Distinguish between gram positive and gram negative bacteria.  Discuss four classes of antibiotics, their mode of action and what kind of bacteria they would be successful against.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Tetracyclines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Reversibly bind to the 30S ribosomal subunit, blocking the attachment of </a:t>
            </a:r>
            <a:r>
              <a:rPr lang="en-US" dirty="0" err="1" smtClean="0"/>
              <a:t>tRNA</a:t>
            </a:r>
            <a:r>
              <a:rPr lang="en-US" dirty="0" smtClean="0"/>
              <a:t> to the ribosome and preventing the continuation of protein synthesis. </a:t>
            </a:r>
            <a:endParaRPr lang="en-US" dirty="0" smtClean="0"/>
          </a:p>
          <a:p>
            <a:r>
              <a:rPr lang="en-US" dirty="0" smtClean="0"/>
              <a:t>They </a:t>
            </a:r>
            <a:r>
              <a:rPr lang="en-US" dirty="0" smtClean="0"/>
              <a:t>are effective against certain Gram positive and Gram negative bacteria.</a:t>
            </a:r>
            <a:endParaRPr lang="en-US" dirty="0"/>
          </a:p>
        </p:txBody>
      </p:sp>
      <p:pic>
        <p:nvPicPr>
          <p:cNvPr id="26626" name="Picture 2" descr="http://1.bp.blogspot.com/-4UIMsqmMu8Y/T_MCUCEkLUI/AAAAAAAAAo8/DmZE8yPx7iQ/s640/Tetracycli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Fluoroquinolones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Inhibit one or more of a group of enzymes called </a:t>
            </a:r>
            <a:r>
              <a:rPr lang="en-US" i="1" dirty="0" err="1" smtClean="0"/>
              <a:t>topoisomerases</a:t>
            </a:r>
            <a:r>
              <a:rPr lang="en-US" dirty="0" smtClean="0"/>
              <a:t>, which maintain the </a:t>
            </a:r>
            <a:r>
              <a:rPr lang="en-US" dirty="0" err="1" smtClean="0"/>
              <a:t>supercoiling</a:t>
            </a:r>
            <a:r>
              <a:rPr lang="en-US" dirty="0" smtClean="0"/>
              <a:t> of the chromosomal DNA within the bacterial cells.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/>
              <a:t>inhibition of these enzymes prevents essential cell processes.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err="1" smtClean="0"/>
              <a:t>fluoroquinolones</a:t>
            </a:r>
            <a:r>
              <a:rPr lang="en-US" dirty="0" smtClean="0"/>
              <a:t> are active against a wide variety of bacteria, including both Gram positive and Gram negative bacteria.</a:t>
            </a:r>
            <a:endParaRPr lang="en-US" dirty="0"/>
          </a:p>
        </p:txBody>
      </p:sp>
      <p:pic>
        <p:nvPicPr>
          <p:cNvPr id="23554" name="Picture 2" descr="http://tmedweb.tulane.edu/pharmwiki/lib/exe/fetch.php/floroquinolones.png?w=6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47650"/>
            <a:ext cx="8229600" cy="6172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Sulfonamides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Inhibit the growth of many Gram positive and Gram negative bacteria. </a:t>
            </a:r>
            <a:endParaRPr lang="en-US" dirty="0" smtClean="0"/>
          </a:p>
          <a:p>
            <a:r>
              <a:rPr lang="en-US" dirty="0" smtClean="0"/>
              <a:t>They </a:t>
            </a:r>
            <a:r>
              <a:rPr lang="en-US" dirty="0" smtClean="0"/>
              <a:t>are structurally similar to </a:t>
            </a:r>
            <a:r>
              <a:rPr lang="en-US" dirty="0" err="1" smtClean="0"/>
              <a:t>paraminobenzoic</a:t>
            </a:r>
            <a:r>
              <a:rPr lang="en-US" dirty="0" smtClean="0"/>
              <a:t> acid (PABA), a substrate in the pathway for folic acid biosynthesis. </a:t>
            </a:r>
            <a:endParaRPr lang="en-US" dirty="0" smtClean="0"/>
          </a:p>
          <a:p>
            <a:r>
              <a:rPr lang="en-US" dirty="0" smtClean="0"/>
              <a:t>Because </a:t>
            </a:r>
            <a:r>
              <a:rPr lang="en-US" dirty="0" smtClean="0"/>
              <a:t>of this similarity, the enzyme that normally binds with PABA preferentially binds with the sulfonamide drugs, resulting in its competitive inhibition. </a:t>
            </a:r>
            <a:endParaRPr lang="en-US" dirty="0" smtClean="0"/>
          </a:p>
          <a:p>
            <a:r>
              <a:rPr lang="en-US" dirty="0" smtClean="0"/>
              <a:t>Human </a:t>
            </a:r>
            <a:r>
              <a:rPr lang="en-US" dirty="0" smtClean="0"/>
              <a:t>cells are not affected by these drugs because they lack this enzyme.</a:t>
            </a:r>
            <a:endParaRPr lang="en-US" dirty="0"/>
          </a:p>
        </p:txBody>
      </p:sp>
      <p:pic>
        <p:nvPicPr>
          <p:cNvPr id="21506" name="Picture 2" descr="http://o.quizlet.com/i/hE15Y9muXfBWnGfd8nNX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90500"/>
            <a:ext cx="8572500" cy="6429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4578" name="Picture 2" descr="http://www.uspharmacist.com/uspexams/108112/USP1203-CE-AcuteMeningitis-T4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672" y="838200"/>
            <a:ext cx="9052328" cy="6019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Sue Smith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Is only 18, and she has been diagnosed with a potentially fatal infectious bacterial meningitis.</a:t>
            </a:r>
          </a:p>
          <a:p>
            <a:r>
              <a:rPr lang="en-US" dirty="0" smtClean="0"/>
              <a:t>How should we treat it?</a:t>
            </a:r>
          </a:p>
          <a:p>
            <a:pPr lvl="1"/>
            <a:r>
              <a:rPr lang="en-US" dirty="0" smtClean="0"/>
              <a:t>Will any antibiotics work?</a:t>
            </a:r>
          </a:p>
          <a:p>
            <a:pPr lvl="1"/>
            <a:r>
              <a:rPr lang="en-US" dirty="0" smtClean="0"/>
              <a:t>How do we know what antibiotics to use?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BACTERIA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Bacterial cells are relatively simple.</a:t>
            </a:r>
          </a:p>
          <a:p>
            <a:r>
              <a:rPr lang="en-US" dirty="0" smtClean="0"/>
              <a:t>Research and draw a bacterial cell.</a:t>
            </a:r>
          </a:p>
          <a:p>
            <a:r>
              <a:rPr lang="en-US" dirty="0" smtClean="0"/>
              <a:t>Label the following:</a:t>
            </a:r>
          </a:p>
          <a:p>
            <a:pPr lvl="1"/>
            <a:r>
              <a:rPr lang="en-US" dirty="0" smtClean="0"/>
              <a:t>NUCLEOID, PLASMIDS, RIBOSOMES, CELL WALL, PLASMA MEMBRANE, CAPSULE, FLAGELLA, PILI, and ENDOTOXINS</a:t>
            </a:r>
          </a:p>
          <a:p>
            <a:r>
              <a:rPr lang="en-US" dirty="0" smtClean="0"/>
              <a:t>Create a text box for each of</a:t>
            </a:r>
          </a:p>
          <a:p>
            <a:pPr>
              <a:buNone/>
            </a:pPr>
            <a:r>
              <a:rPr lang="en-US" dirty="0" smtClean="0"/>
              <a:t>structure and write the </a:t>
            </a:r>
          </a:p>
          <a:p>
            <a:pPr>
              <a:buNone/>
            </a:pPr>
            <a:r>
              <a:rPr lang="en-US" dirty="0" smtClean="0"/>
              <a:t>function of it in the </a:t>
            </a:r>
          </a:p>
          <a:p>
            <a:pPr>
              <a:buNone/>
            </a:pPr>
            <a:r>
              <a:rPr lang="en-US" dirty="0" smtClean="0"/>
              <a:t>box.</a:t>
            </a:r>
          </a:p>
          <a:p>
            <a:r>
              <a:rPr lang="en-US" dirty="0" smtClean="0"/>
              <a:t>When there are five minutes left,</a:t>
            </a:r>
          </a:p>
          <a:p>
            <a:pPr>
              <a:buNone/>
            </a:pPr>
            <a:r>
              <a:rPr lang="en-US" dirty="0" smtClean="0"/>
              <a:t>I will draw sticks to see if you learned them all.</a:t>
            </a:r>
            <a:endParaRPr lang="en-US" dirty="0"/>
          </a:p>
        </p:txBody>
      </p:sp>
      <p:pic>
        <p:nvPicPr>
          <p:cNvPr id="1026" name="Picture 2" descr="http://researchmagazine.uga.edu/summer2002/sum02art/bp_1bacteri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3657600"/>
            <a:ext cx="2779073" cy="2057400"/>
          </a:xfrm>
          <a:prstGeom prst="rect">
            <a:avLst/>
          </a:prstGeom>
          <a:noFill/>
        </p:spPr>
      </p:pic>
      <p:pic>
        <p:nvPicPr>
          <p:cNvPr id="1028" name="Picture 4" descr="https://encrypted-tbn1.gstatic.com/images?q=tbn:ANd9GcTEyFmMM6kMb0UzpYE_kWjBmwlZ7lien4_mB1kekXaA2gou8wQE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1800" y="0"/>
            <a:ext cx="2143125" cy="21336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Structure involved in protein synthesis.</a:t>
            </a:r>
          </a:p>
          <a:p>
            <a:r>
              <a:rPr lang="en-US" dirty="0" smtClean="0"/>
              <a:t>Facilitates joining of amino acids.</a:t>
            </a:r>
            <a:endParaRPr lang="en-US" dirty="0"/>
          </a:p>
        </p:txBody>
      </p:sp>
      <p:pic>
        <p:nvPicPr>
          <p:cNvPr id="17410" name="Picture 2" descr="http://www.shmoop.com/images/biology/biobook_cells_1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33750" y="3362325"/>
            <a:ext cx="5810250" cy="3495675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 rot="20227891">
            <a:off x="477149" y="3647724"/>
            <a:ext cx="40575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Ribosomes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Rigid Barrier</a:t>
            </a:r>
          </a:p>
          <a:p>
            <a:r>
              <a:rPr lang="en-US" dirty="0" smtClean="0"/>
              <a:t>Surrounds the cell.</a:t>
            </a:r>
          </a:p>
          <a:p>
            <a:r>
              <a:rPr lang="en-US" dirty="0" smtClean="0"/>
              <a:t>Rigidity provided by </a:t>
            </a:r>
            <a:r>
              <a:rPr lang="en-US" dirty="0" err="1" smtClean="0"/>
              <a:t>peptidoglycan</a:t>
            </a:r>
            <a:endParaRPr lang="en-US" dirty="0"/>
          </a:p>
        </p:txBody>
      </p:sp>
      <p:pic>
        <p:nvPicPr>
          <p:cNvPr id="17410" name="Picture 2" descr="http://www.shmoop.com/images/biology/biobook_cells_1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33750" y="3362325"/>
            <a:ext cx="5810250" cy="3495675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 rot="20227891">
            <a:off x="807370" y="3647724"/>
            <a:ext cx="33970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Cell Wall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Protein appendages that are anchored in the membrane and protrude out from the surface.</a:t>
            </a:r>
          </a:p>
          <a:p>
            <a:r>
              <a:rPr lang="en-US" dirty="0" smtClean="0"/>
              <a:t>Spins like a propeller</a:t>
            </a:r>
          </a:p>
          <a:p>
            <a:r>
              <a:rPr lang="en-US" dirty="0" smtClean="0"/>
              <a:t>Moves the bacteria forward</a:t>
            </a:r>
            <a:endParaRPr lang="en-US" dirty="0"/>
          </a:p>
        </p:txBody>
      </p:sp>
      <p:pic>
        <p:nvPicPr>
          <p:cNvPr id="17410" name="Picture 2" descr="http://www.shmoop.com/images/biology/biobook_cells_1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33750" y="3362325"/>
            <a:ext cx="5810250" cy="3495675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 rot="20227891">
            <a:off x="964464" y="3647724"/>
            <a:ext cx="308289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Flagella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Gel-like region within the cytoplasm</a:t>
            </a:r>
          </a:p>
          <a:p>
            <a:r>
              <a:rPr lang="en-US" dirty="0" smtClean="0"/>
              <a:t>Contains SINGLE, CIRCULAR, DOUBLE-STRANDED DNA molecule, </a:t>
            </a:r>
            <a:r>
              <a:rPr lang="en-US" dirty="0" err="1" smtClean="0"/>
              <a:t>supercoiled</a:t>
            </a:r>
            <a:r>
              <a:rPr lang="en-US" dirty="0" smtClean="0"/>
              <a:t>, packed, twisted.</a:t>
            </a:r>
          </a:p>
          <a:p>
            <a:r>
              <a:rPr lang="en-US" dirty="0" smtClean="0"/>
              <a:t>DNA contains the genetic material for normal cell function</a:t>
            </a:r>
            <a:endParaRPr lang="en-US" dirty="0"/>
          </a:p>
        </p:txBody>
      </p:sp>
      <p:pic>
        <p:nvPicPr>
          <p:cNvPr id="17410" name="Picture 2" descr="http://www.shmoop.com/images/biology/biobook_cells_1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31150" y="3962400"/>
            <a:ext cx="4812850" cy="28956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 rot="20227891">
            <a:off x="407653" y="4753746"/>
            <a:ext cx="43652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NUCLEOID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Semipermeable</a:t>
            </a:r>
            <a:r>
              <a:rPr lang="en-US" dirty="0" smtClean="0"/>
              <a:t> </a:t>
            </a:r>
          </a:p>
          <a:p>
            <a:r>
              <a:rPr lang="en-US" dirty="0" smtClean="0"/>
              <a:t>Surround the cytoplasm</a:t>
            </a:r>
          </a:p>
          <a:p>
            <a:r>
              <a:rPr lang="en-US" dirty="0" err="1" smtClean="0"/>
              <a:t>Phospholipid</a:t>
            </a:r>
            <a:r>
              <a:rPr lang="en-US" dirty="0" smtClean="0"/>
              <a:t> </a:t>
            </a:r>
            <a:r>
              <a:rPr lang="en-US" dirty="0" err="1" smtClean="0"/>
              <a:t>bilayer</a:t>
            </a:r>
            <a:r>
              <a:rPr lang="en-US" dirty="0" smtClean="0"/>
              <a:t> embedded with proteins</a:t>
            </a:r>
          </a:p>
          <a:p>
            <a:r>
              <a:rPr lang="en-US" dirty="0" smtClean="0"/>
              <a:t>Acts as a barrier between the cytoplasm and the environment</a:t>
            </a:r>
            <a:endParaRPr lang="en-US" dirty="0"/>
          </a:p>
        </p:txBody>
      </p:sp>
      <p:pic>
        <p:nvPicPr>
          <p:cNvPr id="17410" name="Picture 2" descr="http://www.shmoop.com/images/biology/biobook_cells_1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31150" y="3962400"/>
            <a:ext cx="4812850" cy="28956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 rot="20227891">
            <a:off x="189645" y="4338248"/>
            <a:ext cx="4801315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PLASM</a:t>
            </a:r>
          </a:p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MEMBRANE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17294</TotalTime>
  <Words>882</Words>
  <Application>Microsoft Office PowerPoint</Application>
  <PresentationFormat>On-screen Show (4:3)</PresentationFormat>
  <Paragraphs>98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Oriel</vt:lpstr>
      <vt:lpstr>Medical Interventions</vt:lpstr>
      <vt:lpstr>Essentials</vt:lpstr>
      <vt:lpstr>Sue Smith</vt:lpstr>
      <vt:lpstr>UNDERSTANDING BACTERIA</vt:lpstr>
      <vt:lpstr>What is it?</vt:lpstr>
      <vt:lpstr>What is it?</vt:lpstr>
      <vt:lpstr>What is it?</vt:lpstr>
      <vt:lpstr>What is it?</vt:lpstr>
      <vt:lpstr>What is it?</vt:lpstr>
      <vt:lpstr>What is it?</vt:lpstr>
      <vt:lpstr>What is it?</vt:lpstr>
      <vt:lpstr>What is it?</vt:lpstr>
      <vt:lpstr>Gram negative or Gram positive?</vt:lpstr>
      <vt:lpstr>Gram Negative Bacteria </vt:lpstr>
      <vt:lpstr>Gram negative or gram positive</vt:lpstr>
      <vt:lpstr>Gram Positive Bacteria </vt:lpstr>
      <vt:lpstr>Mechanisms of Action of Antibiotics </vt:lpstr>
      <vt:lpstr>-Lactam Antibiotics</vt:lpstr>
      <vt:lpstr>Slide 19</vt:lpstr>
      <vt:lpstr>Tetracyclines </vt:lpstr>
      <vt:lpstr>Fluoroquinolones</vt:lpstr>
      <vt:lpstr>Sulfonamides</vt:lpstr>
      <vt:lpstr>Slide 23</vt:lpstr>
      <vt:lpstr>Slide 24</vt:lpstr>
    </vt:vector>
  </TitlesOfParts>
  <Company>Aurora Public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Medical Interventions</dc:title>
  <dc:creator>Susan Hartley</dc:creator>
  <cp:lastModifiedBy>Susan Hartley</cp:lastModifiedBy>
  <cp:revision>1550</cp:revision>
  <dcterms:created xsi:type="dcterms:W3CDTF">2013-08-29T12:12:43Z</dcterms:created>
  <dcterms:modified xsi:type="dcterms:W3CDTF">2013-09-10T12:27:39Z</dcterms:modified>
</cp:coreProperties>
</file>