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1" r:id="rId4"/>
    <p:sldId id="278" r:id="rId5"/>
    <p:sldId id="272" r:id="rId6"/>
    <p:sldId id="273" r:id="rId7"/>
    <p:sldId id="277" r:id="rId8"/>
    <p:sldId id="267" r:id="rId9"/>
    <p:sldId id="266" r:id="rId10"/>
    <p:sldId id="265" r:id="rId11"/>
    <p:sldId id="276" r:id="rId12"/>
    <p:sldId id="258" r:id="rId13"/>
    <p:sldId id="263" r:id="rId14"/>
    <p:sldId id="264" r:id="rId15"/>
    <p:sldId id="275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poll" initials="s" lastIdx="9" clrIdx="0"/>
  <p:cmAuthor id="1" name="Kristen" initials="K" lastIdx="5" clrIdx="1"/>
  <p:cmAuthor id="2" name="rallard" initials="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53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7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3657601"/>
            <a:ext cx="7772400" cy="761999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9E0927"/>
                </a:solidFill>
              </a:rPr>
              <a:t>Diagnostic Imaging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876800"/>
            <a:ext cx="6400800" cy="838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This is a copyrighted Presentation.  It is on the page only for the days that my students will use it, then it will be removed.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9E0927"/>
                </a:solidFill>
              </a:rPr>
              <a:t>Advantages and Disadvantages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Painless, noninvasive, and accurate test that is fast and simple</a:t>
            </a:r>
          </a:p>
          <a:p>
            <a:pPr lvl="1"/>
            <a:r>
              <a:rPr lang="en-US" dirty="0" smtClean="0"/>
              <a:t>Able to image bone, soft tissue, and blood vessels all at the same time</a:t>
            </a:r>
          </a:p>
          <a:p>
            <a:pPr lvl="1"/>
            <a:r>
              <a:rPr lang="en-US" dirty="0" smtClean="0"/>
              <a:t>Can be performed if patient has an implanted medical device of any kind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602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Small amount of ionizing radiation exposure</a:t>
            </a:r>
          </a:p>
          <a:p>
            <a:pPr lvl="1"/>
            <a:r>
              <a:rPr lang="en-US" dirty="0" smtClean="0"/>
              <a:t>Contrast </a:t>
            </a:r>
            <a:r>
              <a:rPr lang="en-US" dirty="0"/>
              <a:t>materials sometimes used might produce an allergic </a:t>
            </a:r>
            <a:r>
              <a:rPr lang="en-US" dirty="0" smtClean="0"/>
              <a:t>reaction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9E0927"/>
                </a:solidFill>
              </a:rPr>
              <a:t>MRI – Magnetic Resonance Imaging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9363"/>
          </a:xfrm>
        </p:spPr>
        <p:txBody>
          <a:bodyPr/>
          <a:lstStyle/>
          <a:p>
            <a:r>
              <a:rPr lang="en-US" sz="2800" dirty="0"/>
              <a:t>N</a:t>
            </a:r>
            <a:r>
              <a:rPr lang="en-US" sz="2800" dirty="0" smtClean="0"/>
              <a:t>oninvasive medical test used to produce images of the inside of the body to help diagnose and treat medical conditions.</a:t>
            </a:r>
          </a:p>
          <a:p>
            <a:r>
              <a:rPr lang="en-US" sz="2800" dirty="0" smtClean="0"/>
              <a:t>Unlike </a:t>
            </a:r>
            <a:r>
              <a:rPr lang="en-US" sz="2800" dirty="0"/>
              <a:t>X</a:t>
            </a:r>
            <a:r>
              <a:rPr lang="en-US" sz="2800" dirty="0" smtClean="0"/>
              <a:t>-rays and CT scans, which use radiation, MRI uses powerful magnets and radio waves. </a:t>
            </a:r>
          </a:p>
          <a:p>
            <a:r>
              <a:rPr lang="en-US" sz="2800" dirty="0" smtClean="0"/>
              <a:t>Detailed images produced of soft tissue, versus </a:t>
            </a:r>
            <a:r>
              <a:rPr lang="en-US" sz="2800" dirty="0"/>
              <a:t>X</a:t>
            </a:r>
            <a:r>
              <a:rPr lang="en-US" sz="2800" dirty="0" smtClean="0"/>
              <a:t>-rays and CT scans, which produce images of hard tissues such as bones and teeth.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9E0927"/>
                </a:solidFill>
              </a:rPr>
              <a:t>MRI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r>
              <a:rPr lang="en-US" dirty="0" smtClean="0"/>
              <a:t>Produces cross-sectional images of the body.</a:t>
            </a:r>
          </a:p>
          <a:p>
            <a:r>
              <a:rPr lang="en-US" dirty="0" smtClean="0"/>
              <a:t>Used to examine the brain, spine, joint, abdomen, blood vessels, and pelvis.</a:t>
            </a:r>
          </a:p>
          <a:p>
            <a:r>
              <a:rPr lang="en-US" dirty="0" smtClean="0"/>
              <a:t>Is very safe as the magnetic field itself does not hurt people (unless they have certain types of metal implanted in their body).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21176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0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9E0927"/>
                </a:solidFill>
              </a:rPr>
              <a:t>MRI – The Procedure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648200" cy="5135563"/>
          </a:xfrm>
        </p:spPr>
        <p:txBody>
          <a:bodyPr/>
          <a:lstStyle/>
          <a:p>
            <a:r>
              <a:rPr lang="en-US" dirty="0" smtClean="0"/>
              <a:t>MRI scan is performed inside a large magnet, and the person lies on the table in the center.</a:t>
            </a:r>
          </a:p>
          <a:p>
            <a:pPr lvl="1"/>
            <a:r>
              <a:rPr lang="en-US" dirty="0" smtClean="0"/>
              <a:t>The machine scans the body by turning small magnets on and off.</a:t>
            </a:r>
          </a:p>
          <a:p>
            <a:pPr lvl="1"/>
            <a:r>
              <a:rPr lang="en-US" dirty="0" smtClean="0"/>
              <a:t>Radio waves are sent into the body.</a:t>
            </a:r>
          </a:p>
          <a:p>
            <a:pPr lvl="1"/>
            <a:r>
              <a:rPr lang="en-US" dirty="0" smtClean="0"/>
              <a:t>The machine then receives returning radio waves and uses a computer to create pictures of the part of the body being scanned.</a:t>
            </a: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3581400" cy="3505200"/>
          </a:xfrm>
        </p:spPr>
      </p:pic>
      <p:sp>
        <p:nvSpPr>
          <p:cNvPr id="6" name="TextBox 5"/>
          <p:cNvSpPr txBox="1"/>
          <p:nvPr/>
        </p:nvSpPr>
        <p:spPr>
          <a:xfrm>
            <a:off x="7086600" y="4953000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©iStockphoto.com </a:t>
            </a:r>
          </a:p>
        </p:txBody>
      </p:sp>
    </p:spTree>
    <p:extLst>
      <p:ext uri="{BB962C8B-B14F-4D97-AF65-F5344CB8AC3E}">
        <p14:creationId xmlns:p14="http://schemas.microsoft.com/office/powerpoint/2010/main" val="29985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9E0927"/>
                </a:solidFill>
              </a:rPr>
              <a:t>Advantages and Disadvantages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724400" cy="5943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Advantages</a:t>
            </a:r>
          </a:p>
          <a:p>
            <a:pPr lvl="1"/>
            <a:r>
              <a:rPr lang="en-US" sz="2000" dirty="0" smtClean="0"/>
              <a:t>Noninvasive test that poses almost no risk when safety guidelines are followed</a:t>
            </a:r>
          </a:p>
          <a:p>
            <a:pPr lvl="1"/>
            <a:r>
              <a:rPr lang="en-US" sz="2000" dirty="0" smtClean="0"/>
              <a:t>Does not involve exposure to ionizing radiation</a:t>
            </a:r>
          </a:p>
          <a:p>
            <a:pPr lvl="1"/>
            <a:r>
              <a:rPr lang="en-US" sz="2000" dirty="0" smtClean="0"/>
              <a:t>Images of the soft tissue structures of the body are more likely to identify and accurately characterize diseases than other imaging methods</a:t>
            </a:r>
          </a:p>
          <a:p>
            <a:pPr lvl="1"/>
            <a:r>
              <a:rPr lang="en-US" sz="2000" dirty="0" smtClean="0"/>
              <a:t>Contrast </a:t>
            </a:r>
            <a:r>
              <a:rPr lang="en-US" sz="2000" dirty="0"/>
              <a:t>materials sometimes used </a:t>
            </a:r>
            <a:r>
              <a:rPr lang="en-US" sz="2000" dirty="0" smtClean="0"/>
              <a:t>less likely to </a:t>
            </a:r>
            <a:r>
              <a:rPr lang="en-US" sz="2000" dirty="0"/>
              <a:t>produce an allergic </a:t>
            </a:r>
            <a:r>
              <a:rPr lang="en-US" sz="2000" dirty="0" smtClean="0"/>
              <a:t>reaction than those used in x-rays and CT scans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914400"/>
            <a:ext cx="3124200" cy="571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Disadvantages</a:t>
            </a:r>
          </a:p>
          <a:p>
            <a:pPr lvl="1"/>
            <a:r>
              <a:rPr lang="en-US" sz="2000" dirty="0" smtClean="0"/>
              <a:t>Implanted medical devices that contain metal may malfunction or cause problems during an MRI exam</a:t>
            </a:r>
          </a:p>
          <a:p>
            <a:pPr lvl="1"/>
            <a:r>
              <a:rPr lang="en-US" sz="2000" dirty="0" smtClean="0"/>
              <a:t>Very slight risk of an allergic reaction if contrast material is injected</a:t>
            </a:r>
          </a:p>
          <a:p>
            <a:pPr lvl="1"/>
            <a:r>
              <a:rPr lang="en-US" sz="2000" dirty="0" smtClean="0"/>
              <a:t>Confined </a:t>
            </a:r>
            <a:r>
              <a:rPr lang="en-US" sz="2000" dirty="0"/>
              <a:t>space may induce panic or feelings of claustrophobia in some </a:t>
            </a:r>
            <a:r>
              <a:rPr lang="en-US" sz="2000" dirty="0" smtClean="0"/>
              <a:t>patients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40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9E0927"/>
                </a:solidFill>
              </a:rPr>
              <a:t>Bone </a:t>
            </a:r>
            <a:r>
              <a:rPr lang="en-US" sz="3600" b="1" dirty="0">
                <a:solidFill>
                  <a:srgbClr val="9E0927"/>
                </a:solidFill>
              </a:rPr>
              <a:t>Scan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Noninvasive medical test used to produce images of the </a:t>
            </a:r>
            <a:r>
              <a:rPr lang="en-US" dirty="0" smtClean="0"/>
              <a:t>bones that help diagnose and track several types of bone disease.</a:t>
            </a:r>
          </a:p>
          <a:p>
            <a:r>
              <a:rPr lang="en-US" dirty="0" smtClean="0"/>
              <a:t>Bone scan is a </a:t>
            </a:r>
            <a:r>
              <a:rPr lang="en-US" dirty="0"/>
              <a:t>nuclear imaging </a:t>
            </a:r>
            <a:r>
              <a:rPr lang="en-US" dirty="0" smtClean="0"/>
              <a:t>test.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9E0927"/>
                </a:solidFill>
              </a:rPr>
              <a:t>Bone Scan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/>
              <a:t>Produces </a:t>
            </a:r>
            <a:r>
              <a:rPr lang="en-US" dirty="0" smtClean="0"/>
              <a:t>two-dimensional images </a:t>
            </a:r>
            <a:r>
              <a:rPr lang="en-US" dirty="0"/>
              <a:t>of the body.</a:t>
            </a:r>
          </a:p>
          <a:p>
            <a:r>
              <a:rPr lang="en-US" dirty="0"/>
              <a:t>Used to examine the </a:t>
            </a:r>
            <a:r>
              <a:rPr lang="en-US" dirty="0" smtClean="0"/>
              <a:t>skeleton to detect abnormalities.</a:t>
            </a:r>
            <a:endParaRPr lang="en-US" dirty="0"/>
          </a:p>
          <a:p>
            <a:r>
              <a:rPr lang="en-US" dirty="0" smtClean="0"/>
              <a:t>Uses tiny amounts of radioactive materials called tracers (radionuclides).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43754"/>
            <a:ext cx="3200400" cy="5262879"/>
          </a:xfrm>
        </p:spPr>
      </p:pic>
      <p:sp>
        <p:nvSpPr>
          <p:cNvPr id="6" name="TextBox 5"/>
          <p:cNvSpPr txBox="1"/>
          <p:nvPr/>
        </p:nvSpPr>
        <p:spPr>
          <a:xfrm>
            <a:off x="6874476" y="6477000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©iStockphoto.com </a:t>
            </a:r>
          </a:p>
        </p:txBody>
      </p:sp>
    </p:spTree>
    <p:extLst>
      <p:ext uri="{BB962C8B-B14F-4D97-AF65-F5344CB8AC3E}">
        <p14:creationId xmlns:p14="http://schemas.microsoft.com/office/powerpoint/2010/main" val="7745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9E0927"/>
                </a:solidFill>
              </a:rPr>
              <a:t>Bone </a:t>
            </a:r>
            <a:r>
              <a:rPr lang="en-US" sz="3600" b="1" dirty="0" smtClean="0">
                <a:solidFill>
                  <a:srgbClr val="9E0927"/>
                </a:solidFill>
              </a:rPr>
              <a:t>Scan – The Procedure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An injection of tracers is administered to the patient and allowed to circulate and be absorbed by the bones.</a:t>
            </a:r>
          </a:p>
          <a:p>
            <a:r>
              <a:rPr lang="en-US" dirty="0" smtClean="0"/>
              <a:t>Once absorbed, the patient lies on a table while a machine passes a gamma camera over the body to record the pattern of tracer absorption by the bones.</a:t>
            </a:r>
          </a:p>
          <a:p>
            <a:r>
              <a:rPr lang="en-US" dirty="0" smtClean="0"/>
              <a:t>Radiologists look for abnormal bone metabolism on the scan, areas that show up as darker or lighter where tracers have or have not accumulated.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9E0927"/>
                </a:solidFill>
              </a:rPr>
              <a:t>Advantages and Disadvantages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Advantages</a:t>
            </a:r>
            <a:endParaRPr lang="en-US" dirty="0"/>
          </a:p>
          <a:p>
            <a:pPr lvl="1"/>
            <a:r>
              <a:rPr lang="en-US" sz="2600" dirty="0" smtClean="0"/>
              <a:t>Noninvasive</a:t>
            </a:r>
          </a:p>
          <a:p>
            <a:pPr lvl="1"/>
            <a:r>
              <a:rPr lang="en-US" sz="2600" dirty="0" smtClean="0"/>
              <a:t>Extremely sensitive to abnormalities and variations in bone metabolism</a:t>
            </a:r>
          </a:p>
          <a:p>
            <a:pPr lvl="1"/>
            <a:r>
              <a:rPr lang="en-US" sz="2600" dirty="0" smtClean="0"/>
              <a:t>Can scan the entire skeleton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Disadvantages</a:t>
            </a:r>
          </a:p>
          <a:p>
            <a:pPr lvl="1"/>
            <a:r>
              <a:rPr lang="en-US" sz="2600" dirty="0" smtClean="0"/>
              <a:t>Cannot determine cause of bone metabolism abnormalities</a:t>
            </a:r>
          </a:p>
          <a:p>
            <a:pPr lvl="1"/>
            <a:r>
              <a:rPr lang="en-US" sz="2600" dirty="0" smtClean="0"/>
              <a:t>Tracers used produce a small amount of radiation exposure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E0927"/>
                </a:solidFill>
              </a:rPr>
              <a:t>X-Ray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r>
              <a:rPr lang="en-US" sz="2800" dirty="0"/>
              <a:t>Noninvasive medical test used to produce images of the inside of the body to help diagnose </a:t>
            </a:r>
            <a:r>
              <a:rPr lang="en-US" sz="2800" dirty="0" smtClean="0"/>
              <a:t>medical </a:t>
            </a:r>
            <a:r>
              <a:rPr lang="en-US" sz="2800" dirty="0"/>
              <a:t>conditions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X-rays are a form of electromagnetic radiation that </a:t>
            </a:r>
            <a:r>
              <a:rPr lang="en-US" sz="2800" dirty="0" smtClean="0"/>
              <a:t>is </a:t>
            </a:r>
            <a:r>
              <a:rPr lang="en-US" sz="2800" dirty="0"/>
              <a:t>sent through the body.</a:t>
            </a:r>
          </a:p>
          <a:p>
            <a:r>
              <a:rPr lang="en-US" sz="2800" dirty="0" smtClean="0"/>
              <a:t>gray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6" name="Picture 2" descr="http://upload.wikimedia.org/wikipedia/commons/5/58/XRay_machine_for_the_captives,_Guantanamo_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38945"/>
            <a:ext cx="5302623" cy="35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6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15" y="198079"/>
            <a:ext cx="8229600" cy="1143000"/>
          </a:xfrm>
        </p:spPr>
        <p:txBody>
          <a:bodyPr/>
          <a:lstStyle/>
          <a:p>
            <a:r>
              <a:rPr lang="en-US" dirty="0" smtClean="0"/>
              <a:t>X-Ray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4448"/>
            <a:ext cx="8229600" cy="3471715"/>
          </a:xfrm>
        </p:spPr>
        <p:txBody>
          <a:bodyPr/>
          <a:lstStyle/>
          <a:p>
            <a:r>
              <a:rPr lang="en-US" dirty="0"/>
              <a:t>Structures that are dense, such as bone, will block most of the X-ray particles and appear white.</a:t>
            </a:r>
          </a:p>
          <a:p>
            <a:r>
              <a:rPr lang="en-US" dirty="0"/>
              <a:t>Metal and contrast media, a special dye used to highlight areas of the body, will appear white.</a:t>
            </a:r>
          </a:p>
          <a:p>
            <a:r>
              <a:rPr lang="en-US" dirty="0"/>
              <a:t>Structures containing air will appear black and muscle, fat, and fluid will appear</a:t>
            </a:r>
          </a:p>
        </p:txBody>
      </p:sp>
      <p:pic>
        <p:nvPicPr>
          <p:cNvPr id="2050" name="Picture 2" descr="http://iahealth.net/wp-content/uploads/2013/08/x-ray-handst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391"/>
            <a:ext cx="280416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-1.web.britannica.com/eb-media/30/130730-004-662AA6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2282825" cy="26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24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9E0927"/>
                </a:solidFill>
              </a:rPr>
              <a:t>X-Ray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267200" cy="4906963"/>
          </a:xfrm>
        </p:spPr>
        <p:txBody>
          <a:bodyPr/>
          <a:lstStyle/>
          <a:p>
            <a:r>
              <a:rPr lang="en-US" dirty="0" smtClean="0"/>
              <a:t>Produces two-dimensional images.</a:t>
            </a:r>
            <a:endParaRPr lang="en-US" dirty="0"/>
          </a:p>
          <a:p>
            <a:r>
              <a:rPr lang="en-US" dirty="0" smtClean="0"/>
              <a:t>Examines bones, teeth, lungs, breasts, heart, blood vessels, and the digestive tract.</a:t>
            </a:r>
            <a:endParaRPr lang="en-US" dirty="0"/>
          </a:p>
          <a:p>
            <a:r>
              <a:rPr lang="en-US" dirty="0"/>
              <a:t>Uses ionizing radiation which can increase </a:t>
            </a:r>
            <a:r>
              <a:rPr lang="en-US" dirty="0" smtClean="0"/>
              <a:t>risk </a:t>
            </a:r>
            <a:r>
              <a:rPr lang="en-US" dirty="0"/>
              <a:t>of developing cancer.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24782"/>
            <a:ext cx="3429000" cy="4572000"/>
          </a:xfrm>
        </p:spPr>
      </p:pic>
      <p:sp>
        <p:nvSpPr>
          <p:cNvPr id="7" name="TextBox 6"/>
          <p:cNvSpPr txBox="1"/>
          <p:nvPr/>
        </p:nvSpPr>
        <p:spPr>
          <a:xfrm>
            <a:off x="6858000" y="5976551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©iStockphoto.com </a:t>
            </a:r>
          </a:p>
        </p:txBody>
      </p:sp>
    </p:spTree>
    <p:extLst>
      <p:ext uri="{BB962C8B-B14F-4D97-AF65-F5344CB8AC3E}">
        <p14:creationId xmlns:p14="http://schemas.microsoft.com/office/powerpoint/2010/main" val="32414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9E0927"/>
                </a:solidFill>
              </a:rPr>
              <a:t>X-Ray – The Procedure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X-ray is performed by a machine that sends individual X-ray particles, called photons, through the body.</a:t>
            </a:r>
          </a:p>
          <a:p>
            <a:pPr lvl="1"/>
            <a:r>
              <a:rPr lang="en-US" dirty="0" smtClean="0"/>
              <a:t>The photons pass through the body and the resulting images are recorded on a computer or special film.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6858000" y="5562600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©iStockphoto.com </a:t>
            </a:r>
          </a:p>
        </p:txBody>
      </p:sp>
    </p:spTree>
    <p:extLst>
      <p:ext uri="{BB962C8B-B14F-4D97-AF65-F5344CB8AC3E}">
        <p14:creationId xmlns:p14="http://schemas.microsoft.com/office/powerpoint/2010/main" val="23178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9E0927"/>
                </a:solidFill>
              </a:rPr>
              <a:t>Advantages and Disadvantages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Quick, painless, noninvasive test</a:t>
            </a:r>
          </a:p>
          <a:p>
            <a:pPr lvl="1"/>
            <a:r>
              <a:rPr lang="en-US" dirty="0" smtClean="0"/>
              <a:t>Relatively inexpensive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Small amount of radiation exposure</a:t>
            </a:r>
          </a:p>
          <a:p>
            <a:pPr lvl="1"/>
            <a:r>
              <a:rPr lang="en-US" dirty="0" smtClean="0"/>
              <a:t>Contrast materials sometimes used might produce an allergic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9E0927"/>
                </a:solidFill>
              </a:rPr>
              <a:t>CT </a:t>
            </a:r>
            <a:r>
              <a:rPr lang="en-US" sz="3600" b="1" dirty="0" smtClean="0">
                <a:solidFill>
                  <a:srgbClr val="9E0927"/>
                </a:solidFill>
              </a:rPr>
              <a:t>Scan – Computerized Tomography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81600"/>
          </a:xfrm>
        </p:spPr>
        <p:txBody>
          <a:bodyPr/>
          <a:lstStyle/>
          <a:p>
            <a:r>
              <a:rPr lang="en-US" dirty="0" smtClean="0"/>
              <a:t>Also called Computerized Axial Tomography (CAT Scan).</a:t>
            </a:r>
          </a:p>
          <a:p>
            <a:r>
              <a:rPr lang="en-US" dirty="0"/>
              <a:t>Noninvasive medical test used to produce images of the inside of the body to help diagnose and treat medical conditions.</a:t>
            </a:r>
          </a:p>
          <a:p>
            <a:r>
              <a:rPr lang="en-US" dirty="0" smtClean="0"/>
              <a:t>A </a:t>
            </a:r>
            <a:r>
              <a:rPr lang="en-US" dirty="0"/>
              <a:t>series of X-ray views taken from many different angles </a:t>
            </a:r>
            <a:r>
              <a:rPr lang="en-US" dirty="0" smtClean="0"/>
              <a:t>are combined to </a:t>
            </a:r>
            <a:r>
              <a:rPr lang="en-US" dirty="0"/>
              <a:t>produce cross-sectional images of the bones and soft tissues inside your body.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9E0927"/>
                </a:solidFill>
              </a:rPr>
              <a:t>CT Scan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r>
              <a:rPr lang="en-US" dirty="0"/>
              <a:t>Produces cross-sectional images of the body.</a:t>
            </a:r>
          </a:p>
          <a:p>
            <a:r>
              <a:rPr lang="en-US" dirty="0"/>
              <a:t>E</a:t>
            </a:r>
            <a:r>
              <a:rPr lang="en-US" dirty="0" smtClean="0"/>
              <a:t>xamines the chest, abdomen, pelvis, spine, and other skeletal structures.</a:t>
            </a:r>
          </a:p>
          <a:p>
            <a:r>
              <a:rPr lang="en-US" dirty="0" smtClean="0"/>
              <a:t>Uses ionizing radiation which can increase your risk of developing cancer.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3600"/>
            <a:ext cx="4610616" cy="3077369"/>
          </a:xfrm>
        </p:spPr>
      </p:pic>
      <p:sp>
        <p:nvSpPr>
          <p:cNvPr id="6" name="TextBox 5"/>
          <p:cNvSpPr txBox="1"/>
          <p:nvPr/>
        </p:nvSpPr>
        <p:spPr>
          <a:xfrm>
            <a:off x="7010400" y="5334000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©iStockphoto.com </a:t>
            </a:r>
          </a:p>
        </p:txBody>
      </p:sp>
    </p:spTree>
    <p:extLst>
      <p:ext uri="{BB962C8B-B14F-4D97-AF65-F5344CB8AC3E}">
        <p14:creationId xmlns:p14="http://schemas.microsoft.com/office/powerpoint/2010/main" val="22150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9E0927"/>
                </a:solidFill>
              </a:rPr>
              <a:t>CT Scan – The </a:t>
            </a:r>
            <a:r>
              <a:rPr lang="en-US" sz="3600" b="1" dirty="0">
                <a:solidFill>
                  <a:srgbClr val="9E0927"/>
                </a:solidFill>
              </a:rPr>
              <a:t>Procedure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5181600" cy="5486400"/>
          </a:xfrm>
        </p:spPr>
        <p:txBody>
          <a:bodyPr/>
          <a:lstStyle/>
          <a:p>
            <a:r>
              <a:rPr lang="en-US" dirty="0" smtClean="0"/>
              <a:t>CT </a:t>
            </a:r>
            <a:r>
              <a:rPr lang="en-US" dirty="0"/>
              <a:t>scan is performed inside a large </a:t>
            </a:r>
            <a:r>
              <a:rPr lang="en-US" dirty="0" smtClean="0"/>
              <a:t>tube that looks like a large doughnut standing on its side, and </a:t>
            </a:r>
            <a:r>
              <a:rPr lang="en-US" dirty="0"/>
              <a:t>the person lies on the table in the center.</a:t>
            </a:r>
          </a:p>
          <a:p>
            <a:pPr lvl="1"/>
            <a:r>
              <a:rPr lang="en-US" dirty="0" smtClean="0"/>
              <a:t>The X-ray tube rotates around the body.</a:t>
            </a:r>
            <a:endParaRPr lang="en-US" dirty="0"/>
          </a:p>
          <a:p>
            <a:pPr lvl="1"/>
            <a:r>
              <a:rPr lang="en-US" dirty="0" smtClean="0"/>
              <a:t>The table slowly moves through the inside of the machine.</a:t>
            </a:r>
            <a:endParaRPr lang="en-US" dirty="0"/>
          </a:p>
          <a:p>
            <a:pPr lvl="1"/>
            <a:r>
              <a:rPr lang="en-US" dirty="0" smtClean="0"/>
              <a:t>Each rotation yields several images of thin slices of the body.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77" y="2743200"/>
            <a:ext cx="3224345" cy="2743994"/>
          </a:xfrm>
        </p:spPr>
      </p:pic>
      <p:sp>
        <p:nvSpPr>
          <p:cNvPr id="6" name="TextBox 5"/>
          <p:cNvSpPr txBox="1"/>
          <p:nvPr/>
        </p:nvSpPr>
        <p:spPr>
          <a:xfrm>
            <a:off x="6895070" y="5638800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©iStockphoto.com </a:t>
            </a:r>
          </a:p>
        </p:txBody>
      </p:sp>
    </p:spTree>
    <p:extLst>
      <p:ext uri="{BB962C8B-B14F-4D97-AF65-F5344CB8AC3E}">
        <p14:creationId xmlns:p14="http://schemas.microsoft.com/office/powerpoint/2010/main" val="39246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Diagnostic Imaging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X-Ray&amp;quot;&quot;/&gt;&lt;property id=&quot;20307&quot; value=&quot;271&quot;/&gt;&lt;/object&gt;&lt;object type=&quot;3&quot; unique_id=&quot;10005&quot;&gt;&lt;property id=&quot;20148&quot; value=&quot;5&quot;/&gt;&lt;property id=&quot;20300&quot; value=&quot;Slide 3 - &amp;quot;X-Ray&amp;quot;&quot;/&gt;&lt;property id=&quot;20307&quot; value=&quot;272&quot;/&gt;&lt;/object&gt;&lt;object type=&quot;3&quot; unique_id=&quot;10006&quot;&gt;&lt;property id=&quot;20148&quot; value=&quot;5&quot;/&gt;&lt;property id=&quot;20300&quot; value=&quot;Slide 4 - &amp;quot;X-Ray – The Procedure&amp;quot;&quot;/&gt;&lt;property id=&quot;20307&quot; value=&quot;273&quot;/&gt;&lt;/object&gt;&lt;object type=&quot;3&quot; unique_id=&quot;10007&quot;&gt;&lt;property id=&quot;20148&quot; value=&quot;5&quot;/&gt;&lt;property id=&quot;20300&quot; value=&quot;Slide 5 - &amp;quot;Advantages and Disadvantages &amp;quot;&quot;/&gt;&lt;property id=&quot;20307&quot; value=&quot;277&quot;/&gt;&lt;/object&gt;&lt;object type=&quot;3&quot; unique_id=&quot;10008&quot;&gt;&lt;property id=&quot;20148&quot; value=&quot;5&quot;/&gt;&lt;property id=&quot;20300&quot; value=&quot;Slide 6 - &amp;quot;CT Scan – Computerized Tomography&amp;quot;&quot;/&gt;&lt;property id=&quot;20307&quot; value=&quot;267&quot;/&gt;&lt;/object&gt;&lt;object type=&quot;3&quot; unique_id=&quot;10009&quot;&gt;&lt;property id=&quot;20148&quot; value=&quot;5&quot;/&gt;&lt;property id=&quot;20300&quot; value=&quot;Slide 7 - &amp;quot;CT Scan&amp;quot;&quot;/&gt;&lt;property id=&quot;20307&quot; value=&quot;266&quot;/&gt;&lt;/object&gt;&lt;object type=&quot;3&quot; unique_id=&quot;10010&quot;&gt;&lt;property id=&quot;20148&quot; value=&quot;5&quot;/&gt;&lt;property id=&quot;20300&quot; value=&quot;Slide 8 - &amp;quot;CT Scan - The Procedure&amp;quot;&quot;/&gt;&lt;property id=&quot;20307&quot; value=&quot;265&quot;/&gt;&lt;/object&gt;&lt;object type=&quot;3&quot; unique_id=&quot;10011&quot;&gt;&lt;property id=&quot;20148&quot; value=&quot;5&quot;/&gt;&lt;property id=&quot;20300&quot; value=&quot;Slide 9 - &amp;quot;Advantages and Disadvantages &amp;quot;&quot;/&gt;&lt;property id=&quot;20307&quot; value=&quot;276&quot;/&gt;&lt;/object&gt;&lt;object type=&quot;3&quot; unique_id=&quot;10012&quot;&gt;&lt;property id=&quot;20148&quot; value=&quot;5&quot;/&gt;&lt;property id=&quot;20300&quot; value=&quot;Slide 10 - &amp;quot;MRI – Magnetic Resonance Imaging&amp;quot;&quot;/&gt;&lt;property id=&quot;20307&quot; value=&quot;258&quot;/&gt;&lt;/object&gt;&lt;object type=&quot;3&quot; unique_id=&quot;10013&quot;&gt;&lt;property id=&quot;20148&quot; value=&quot;5&quot;/&gt;&lt;property id=&quot;20300&quot; value=&quot;Slide 11 - &amp;quot;MRI&amp;quot;&quot;/&gt;&lt;property id=&quot;20307&quot; value=&quot;263&quot;/&gt;&lt;/object&gt;&lt;object type=&quot;3&quot; unique_id=&quot;10014&quot;&gt;&lt;property id=&quot;20148&quot; value=&quot;5&quot;/&gt;&lt;property id=&quot;20300&quot; value=&quot;Slide 12 - &amp;quot;MRI – The Procedure&amp;quot;&quot;/&gt;&lt;property id=&quot;20307&quot; value=&quot;264&quot;/&gt;&lt;/object&gt;&lt;object type=&quot;3&quot; unique_id=&quot;10015&quot;&gt;&lt;property id=&quot;20148&quot; value=&quot;5&quot;/&gt;&lt;property id=&quot;20300&quot; value=&quot;Slide 13 - &amp;quot;Advantages and Disadvantages &amp;quot;&quot;/&gt;&lt;property id=&quot;20307&quot; value=&quot;275&quot;/&gt;&lt;/object&gt;&lt;object type=&quot;3&quot; unique_id=&quot;10016&quot;&gt;&lt;property id=&quot;20148&quot; value=&quot;5&quot;/&gt;&lt;property id=&quot;20300&quot; value=&quot;Slide 14 - &amp;quot;Bone Scan&amp;quot;&quot;/&gt;&lt;property id=&quot;20307&quot; value=&quot;268&quot;/&gt;&lt;/object&gt;&lt;object type=&quot;3&quot; unique_id=&quot;10017&quot;&gt;&lt;property id=&quot;20148&quot; value=&quot;5&quot;/&gt;&lt;property id=&quot;20300&quot; value=&quot;Slide 15 - &amp;quot;Bone Scan&amp;quot;&quot;/&gt;&lt;property id=&quot;20307&quot; value=&quot;269&quot;/&gt;&lt;/object&gt;&lt;object type=&quot;3&quot; unique_id=&quot;10018&quot;&gt;&lt;property id=&quot;20148&quot; value=&quot;5&quot;/&gt;&lt;property id=&quot;20300&quot; value=&quot;Slide 16 - &amp;quot;Bone Scan – The Procedure&amp;quot;&quot;/&gt;&lt;property id=&quot;20307&quot; value=&quot;270&quot;/&gt;&lt;/object&gt;&lt;object type=&quot;3&quot; unique_id=&quot;10019&quot;&gt;&lt;property id=&quot;20148&quot; value=&quot;5&quot;/&gt;&lt;property id=&quot;20300&quot; value=&quot;Slide 17 - &amp;quot;Advantages and Disadvantages &amp;quot;&quot;/&gt;&lt;property id=&quot;20307&quot; value=&quot;274&quot;/&gt;&lt;/object&gt;&lt;object type=&quot;3&quot; unique_id=&quot;10020&quot;&gt;&lt;property id=&quot;20148&quot; value=&quot;5&quot;/&gt;&lt;property id=&quot;20300&quot; value=&quot;Slide 18 - &amp;quot;X-Rays&amp;quot;&quot;/&gt;&lt;property id=&quot;20307&quot; value=&quot;262&quot;/&gt;&lt;/object&gt;&lt;object type=&quot;3&quot; unique_id=&quot;10021&quot;&gt;&lt;property id=&quot;20148&quot; value=&quot;5&quot;/&gt;&lt;property id=&quot;20300&quot; value=&quot;Slide 19 - &amp;quot;CT Scan&amp;quot;&quot;/&gt;&lt;property id=&quot;20307&quot; value=&quot;259&quot;/&gt;&lt;/object&gt;&lt;object type=&quot;3&quot; unique_id=&quot;10022&quot;&gt;&lt;property id=&quot;20148&quot; value=&quot;5&quot;/&gt;&lt;property id=&quot;20300&quot; value=&quot;Slide 20 - &amp;quot;MRI Scans&amp;quot;&quot;/&gt;&lt;property id=&quot;20307&quot; value=&quot;261&quot;/&gt;&lt;/object&gt;&lt;object type=&quot;3&quot; unique_id=&quot;10023&quot;&gt;&lt;property id=&quot;20148&quot; value=&quot;5&quot;/&gt;&lt;property id=&quot;20300&quot; value=&quot;Slide 21 - &amp;quot;Bone Scans&amp;quot;&quot;/&gt;&lt;property id=&quot;20307&quot; value=&quot;260&quot;/&gt;&lt;/object&gt;&lt;/object&gt;&lt;object type=&quot;8&quot; unique_id=&quot;1004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Curriculum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Curriculum Template</Template>
  <TotalTime>2654</TotalTime>
  <Words>931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Curriculum Template</vt:lpstr>
      <vt:lpstr>1_Custom Design</vt:lpstr>
      <vt:lpstr>Diagnostic Imaging</vt:lpstr>
      <vt:lpstr>X-Ray</vt:lpstr>
      <vt:lpstr>X-Ray</vt:lpstr>
      <vt:lpstr>X-Ray</vt:lpstr>
      <vt:lpstr>X-Ray – The Procedure</vt:lpstr>
      <vt:lpstr>Advantages and Disadvantages </vt:lpstr>
      <vt:lpstr>CT Scan – Computerized Tomography</vt:lpstr>
      <vt:lpstr>CT Scan</vt:lpstr>
      <vt:lpstr>CT Scan – The Procedure</vt:lpstr>
      <vt:lpstr>Advantages and Disadvantages </vt:lpstr>
      <vt:lpstr>MRI – Magnetic Resonance Imaging</vt:lpstr>
      <vt:lpstr>MRI</vt:lpstr>
      <vt:lpstr>MRI – The Procedure</vt:lpstr>
      <vt:lpstr>Advantages and Disadvantages </vt:lpstr>
      <vt:lpstr>Bone Scan</vt:lpstr>
      <vt:lpstr>Bone Scan</vt:lpstr>
      <vt:lpstr>Bone Scan – The Procedure</vt:lpstr>
      <vt:lpstr>Advantages and Disadvantages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Imaging</dc:title>
  <dc:creator>rallard</dc:creator>
  <cp:lastModifiedBy>Susan Mumford-Hartley</cp:lastModifiedBy>
  <cp:revision>38</cp:revision>
  <dcterms:created xsi:type="dcterms:W3CDTF">2011-05-20T19:39:45Z</dcterms:created>
  <dcterms:modified xsi:type="dcterms:W3CDTF">2014-12-02T20:10:37Z</dcterms:modified>
</cp:coreProperties>
</file>