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98"/>
  </p:notesMasterIdLst>
  <p:handoutMasterIdLst>
    <p:handoutMasterId r:id="rId99"/>
  </p:handoutMasterIdLst>
  <p:sldIdLst>
    <p:sldId id="280" r:id="rId2"/>
    <p:sldId id="281" r:id="rId3"/>
    <p:sldId id="291" r:id="rId4"/>
    <p:sldId id="287" r:id="rId5"/>
    <p:sldId id="365" r:id="rId6"/>
    <p:sldId id="366" r:id="rId7"/>
    <p:sldId id="367" r:id="rId8"/>
    <p:sldId id="283" r:id="rId9"/>
    <p:sldId id="284" r:id="rId10"/>
    <p:sldId id="285" r:id="rId11"/>
    <p:sldId id="286" r:id="rId12"/>
    <p:sldId id="363" r:id="rId13"/>
    <p:sldId id="292" r:id="rId14"/>
    <p:sldId id="293" r:id="rId15"/>
    <p:sldId id="295" r:id="rId16"/>
    <p:sldId id="296" r:id="rId17"/>
    <p:sldId id="288" r:id="rId18"/>
    <p:sldId id="289" r:id="rId19"/>
    <p:sldId id="290" r:id="rId20"/>
    <p:sldId id="361" r:id="rId21"/>
    <p:sldId id="364" r:id="rId22"/>
    <p:sldId id="373" r:id="rId23"/>
    <p:sldId id="299" r:id="rId24"/>
    <p:sldId id="300" r:id="rId25"/>
    <p:sldId id="301" r:id="rId26"/>
    <p:sldId id="303" r:id="rId27"/>
    <p:sldId id="305" r:id="rId28"/>
    <p:sldId id="304" r:id="rId29"/>
    <p:sldId id="306" r:id="rId30"/>
    <p:sldId id="307" r:id="rId31"/>
    <p:sldId id="374" r:id="rId32"/>
    <p:sldId id="308" r:id="rId33"/>
    <p:sldId id="309" r:id="rId34"/>
    <p:sldId id="310" r:id="rId35"/>
    <p:sldId id="315" r:id="rId36"/>
    <p:sldId id="316" r:id="rId37"/>
    <p:sldId id="317" r:id="rId38"/>
    <p:sldId id="311" r:id="rId39"/>
    <p:sldId id="312" r:id="rId40"/>
    <p:sldId id="319" r:id="rId41"/>
    <p:sldId id="320" r:id="rId42"/>
    <p:sldId id="322" r:id="rId43"/>
    <p:sldId id="323" r:id="rId44"/>
    <p:sldId id="321" r:id="rId45"/>
    <p:sldId id="324" r:id="rId46"/>
    <p:sldId id="325" r:id="rId47"/>
    <p:sldId id="326" r:id="rId48"/>
    <p:sldId id="327" r:id="rId49"/>
    <p:sldId id="328" r:id="rId50"/>
    <p:sldId id="329" r:id="rId51"/>
    <p:sldId id="330" r:id="rId52"/>
    <p:sldId id="331" r:id="rId53"/>
    <p:sldId id="332" r:id="rId54"/>
    <p:sldId id="333" r:id="rId55"/>
    <p:sldId id="375" r:id="rId56"/>
    <p:sldId id="336" r:id="rId57"/>
    <p:sldId id="337" r:id="rId58"/>
    <p:sldId id="338" r:id="rId59"/>
    <p:sldId id="339" r:id="rId60"/>
    <p:sldId id="340" r:id="rId61"/>
    <p:sldId id="341" r:id="rId62"/>
    <p:sldId id="357" r:id="rId63"/>
    <p:sldId id="342" r:id="rId64"/>
    <p:sldId id="368" r:id="rId65"/>
    <p:sldId id="358" r:id="rId66"/>
    <p:sldId id="344" r:id="rId67"/>
    <p:sldId id="345" r:id="rId68"/>
    <p:sldId id="335" r:id="rId69"/>
    <p:sldId id="372" r:id="rId70"/>
    <p:sldId id="346" r:id="rId71"/>
    <p:sldId id="347" r:id="rId72"/>
    <p:sldId id="360" r:id="rId73"/>
    <p:sldId id="348" r:id="rId74"/>
    <p:sldId id="362" r:id="rId75"/>
    <p:sldId id="371" r:id="rId76"/>
    <p:sldId id="349" r:id="rId77"/>
    <p:sldId id="356" r:id="rId78"/>
    <p:sldId id="351" r:id="rId79"/>
    <p:sldId id="352" r:id="rId80"/>
    <p:sldId id="353" r:id="rId81"/>
    <p:sldId id="354" r:id="rId82"/>
    <p:sldId id="350" r:id="rId83"/>
    <p:sldId id="377" r:id="rId84"/>
    <p:sldId id="378" r:id="rId85"/>
    <p:sldId id="379" r:id="rId86"/>
    <p:sldId id="380" r:id="rId87"/>
    <p:sldId id="381" r:id="rId88"/>
    <p:sldId id="382" r:id="rId89"/>
    <p:sldId id="388" r:id="rId90"/>
    <p:sldId id="389" r:id="rId91"/>
    <p:sldId id="390" r:id="rId92"/>
    <p:sldId id="334" r:id="rId93"/>
    <p:sldId id="391" r:id="rId94"/>
    <p:sldId id="392" r:id="rId95"/>
    <p:sldId id="282" r:id="rId96"/>
    <p:sldId id="376" r:id="rId97"/>
  </p:sldIdLst>
  <p:sldSz cx="9144000" cy="5143500" type="screen16x9"/>
  <p:notesSz cx="6858000" cy="9144000"/>
  <p:embeddedFontLst>
    <p:embeddedFont>
      <p:font typeface="Open Sans Semibold" panose="020B0706030804020204" pitchFamily="34" charset="0"/>
      <p:bold r:id="rId100"/>
      <p:boldItalic r:id="rId101"/>
    </p:embeddedFont>
    <p:embeddedFont>
      <p:font typeface="Open Sans" panose="020B0606030504020204" pitchFamily="34" charset="0"/>
      <p:regular r:id="rId102"/>
      <p:bold r:id="rId103"/>
      <p:italic r:id="rId104"/>
      <p:boldItalic r:id="rId105"/>
    </p:embeddedFont>
    <p:embeddedFont>
      <p:font typeface="Calibri" panose="020F0502020204030204" pitchFamily="34" charset="0"/>
      <p:regular r:id="rId106"/>
      <p:bold r:id="rId107"/>
      <p:italic r:id="rId108"/>
      <p:boldItalic r:id="rId109"/>
    </p:embeddedFont>
    <p:embeddedFont>
      <p:font typeface="Open Sans Semibold" panose="020B0706030804020204" pitchFamily="34" charset="0"/>
      <p:bold r:id="rId100"/>
      <p:boldItalic r:id="rId10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E"/>
    <a:srgbClr val="45545F"/>
    <a:srgbClr val="004D71"/>
    <a:srgbClr val="B1B7BC"/>
    <a:srgbClr val="1B3764"/>
    <a:srgbClr val="0090B9"/>
    <a:srgbClr val="ED1C24"/>
    <a:srgbClr val="F5A81C"/>
    <a:srgbClr val="01A1DD"/>
    <a:srgbClr val="CF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662" autoAdjust="0"/>
    <p:restoredTop sz="98168" autoAdjust="0"/>
  </p:normalViewPr>
  <p:slideViewPr>
    <p:cSldViewPr snapToGrid="0">
      <p:cViewPr varScale="1">
        <p:scale>
          <a:sx n="88" d="100"/>
          <a:sy n="88" d="100"/>
        </p:scale>
        <p:origin x="282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84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8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3.fntdata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1.fntdata"/><Relationship Id="rId105" Type="http://schemas.openxmlformats.org/officeDocument/2006/relationships/font" Target="fonts/font6.fntdata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4.fntdata"/><Relationship Id="rId108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0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8918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213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028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916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68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710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034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929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699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1638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2076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81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227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44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1349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862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411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6826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908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9737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8939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198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4740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3148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201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8539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1329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1919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3809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7701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3165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93660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417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21920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1032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5754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2146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74019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97085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3016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10898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4688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6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878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8312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2423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6624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4403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2561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38146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735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84018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83186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0921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946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527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36530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22858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61610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045947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59844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29767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20668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56649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21738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5774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980723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80529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19052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031861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03830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6764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25071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4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200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01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pcisig.com/specifications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Installing and Configuring PC Components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351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6E961-890B-4EEE-B6C3-3D0A76D25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Voltage Device 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ECDA0D-7717-4742-8B0B-BB95A6911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27791E-72B9-4D1B-BE79-1BFBF4BDE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PC circuits are low voltage/low current.</a:t>
            </a:r>
          </a:p>
          <a:p>
            <a:r>
              <a:rPr lang="en-US" dirty="0"/>
              <a:t>There are notable exceptions.</a:t>
            </a:r>
          </a:p>
          <a:p>
            <a:pPr lvl="1"/>
            <a:r>
              <a:rPr lang="en-US" dirty="0"/>
              <a:t>Power supplies.</a:t>
            </a:r>
          </a:p>
          <a:p>
            <a:pPr lvl="1"/>
            <a:r>
              <a:rPr lang="en-US" dirty="0"/>
              <a:t>CRT monitors.</a:t>
            </a:r>
          </a:p>
          <a:p>
            <a:pPr lvl="1"/>
            <a:r>
              <a:rPr lang="en-US" dirty="0"/>
              <a:t>LCD display inverter card.</a:t>
            </a:r>
          </a:p>
          <a:p>
            <a:pPr lvl="1"/>
            <a:r>
              <a:rPr lang="en-US" dirty="0"/>
              <a:t>Laser printers.</a:t>
            </a:r>
          </a:p>
          <a:p>
            <a:r>
              <a:rPr lang="en-US" dirty="0"/>
              <a:t>Do not open units that are marked with High </a:t>
            </a:r>
            <a:br>
              <a:rPr lang="en-US" dirty="0"/>
            </a:br>
            <a:r>
              <a:rPr lang="en-US" dirty="0"/>
              <a:t>Voltage warnings unless you’re specifically </a:t>
            </a:r>
            <a:br>
              <a:rPr lang="en-US" dirty="0"/>
            </a:br>
            <a:r>
              <a:rPr lang="en-US" dirty="0"/>
              <a:t>trained for servicing them.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CD1EBC-0874-47BE-9524-11E3F8BE6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552" y="2764142"/>
            <a:ext cx="2485714" cy="1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33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B8D04-C4CE-47D9-B8D7-482F55228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Electrical Fire 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87A94D-7D2B-42A2-93FB-D0599ED2A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5EA51-B2A5-4B36-94C4-CCB22416F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excessive current flows through a cable, the cable gets hot.</a:t>
            </a:r>
          </a:p>
          <a:p>
            <a:r>
              <a:rPr lang="en-US" dirty="0"/>
              <a:t>Adjacent flammable materials could ignite.</a:t>
            </a:r>
          </a:p>
          <a:p>
            <a:r>
              <a:rPr lang="en-US" dirty="0"/>
              <a:t>Use fire extinguishers designed for electrical fires.</a:t>
            </a:r>
          </a:p>
          <a:p>
            <a:pPr lvl="1"/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extinguishers with a black label are optimal.</a:t>
            </a:r>
          </a:p>
          <a:p>
            <a:pPr lvl="1"/>
            <a:r>
              <a:rPr lang="en-US" dirty="0"/>
              <a:t>Dry powder extinguishers can damage electronic equipment.</a:t>
            </a:r>
          </a:p>
          <a:p>
            <a:r>
              <a:rPr lang="en-US" dirty="0"/>
              <a:t>Be sure to cut the power supply.</a:t>
            </a:r>
          </a:p>
          <a:p>
            <a:r>
              <a:rPr lang="en-US" dirty="0"/>
              <a:t>Know where the master switches are for the buildings </a:t>
            </a:r>
            <a:br>
              <a:rPr lang="en-US" dirty="0"/>
            </a:br>
            <a:r>
              <a:rPr lang="en-US" dirty="0"/>
              <a:t>you work in.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29E694-2E72-4BAA-B41B-9275566CB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832" y="2571750"/>
            <a:ext cx="1905434" cy="190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958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A5F8B-8A71-4BBE-93BB-442502EEA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Working Safely with Electrical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988B7C-3A5B-492F-A7A6-67C140494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57C57-C36F-4602-9CCF-2A504972F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6"/>
            <a:ext cx="8460152" cy="3728287"/>
          </a:xfrm>
        </p:spPr>
        <p:txBody>
          <a:bodyPr/>
          <a:lstStyle/>
          <a:p>
            <a:r>
              <a:rPr lang="en-US" dirty="0"/>
              <a:t>Be aware of risks and safety practices.</a:t>
            </a:r>
          </a:p>
          <a:p>
            <a:r>
              <a:rPr lang="en-US" dirty="0"/>
              <a:t>Avoid repair work when you are not 100%.</a:t>
            </a:r>
          </a:p>
          <a:p>
            <a:r>
              <a:rPr lang="en-US" dirty="0"/>
              <a:t>Don’t assume—check things for yourself.</a:t>
            </a:r>
          </a:p>
          <a:p>
            <a:r>
              <a:rPr lang="en-US" dirty="0"/>
              <a:t>Cut power to circuits before handling them.</a:t>
            </a:r>
          </a:p>
          <a:p>
            <a:r>
              <a:rPr lang="en-US" dirty="0"/>
              <a:t>Press and hold the PC power button to dissipate residual power.</a:t>
            </a:r>
          </a:p>
          <a:p>
            <a:r>
              <a:rPr lang="en-US" dirty="0"/>
              <a:t>Use a multimeter to check live parts for voltage.</a:t>
            </a:r>
          </a:p>
          <a:p>
            <a:r>
              <a:rPr lang="en-US" dirty="0"/>
              <a:t>Use insulated tools and never grip tools by their metal parts.</a:t>
            </a:r>
          </a:p>
          <a:p>
            <a:r>
              <a:rPr lang="en-US" dirty="0"/>
              <a:t>Never touch a circuit with both hands. (Hand in pocket rule.)</a:t>
            </a:r>
          </a:p>
          <a:p>
            <a:r>
              <a:rPr lang="en-US" dirty="0"/>
              <a:t>Keep your hands and the surrounding area dry.</a:t>
            </a:r>
          </a:p>
          <a:p>
            <a:r>
              <a:rPr lang="en-US" dirty="0"/>
              <a:t>Clean up spills and make sure you aren’t walking on a wet floor.</a:t>
            </a:r>
          </a:p>
          <a:p>
            <a:r>
              <a:rPr lang="en-US" dirty="0"/>
              <a:t>Avoid wearing jewelry or other items that hang from the neck or wrists.</a:t>
            </a:r>
          </a:p>
          <a:p>
            <a:pPr marL="3429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858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DC573-C99D-4210-92D6-4CE6C4825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48C391-4D5A-4B63-919D-2E28D04595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3B315A55-E745-4F58-9B0D-50A914BCA2B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49749" y="1413538"/>
          <a:ext cx="7239000" cy="17004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Category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Trip hazards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Caused by objects being placed in pathways where people walk.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Cables, boxes, furniture, etc.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Lifting and carrying risks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Lifting heavy objects can cause back injuries.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Dropped objects can cause leg or foot injuries.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Bulky objects can also cause problems.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63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46604-BBB9-46CD-9BA4-FAA560495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Toxic Waste Handling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29FDDA-F0EE-4F17-921D-AC6DAF462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277288-338B-4DEA-BAAE-B2078DCBA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Contaminants can be:</a:t>
            </a:r>
          </a:p>
          <a:p>
            <a:pPr lvl="1"/>
            <a:r>
              <a:rPr lang="en-US" dirty="0"/>
              <a:t>Gaseous</a:t>
            </a:r>
          </a:p>
          <a:p>
            <a:pPr lvl="1"/>
            <a:r>
              <a:rPr lang="en-US" dirty="0"/>
              <a:t>Particulate</a:t>
            </a:r>
          </a:p>
          <a:p>
            <a:pPr lvl="1"/>
            <a:r>
              <a:rPr lang="en-US" dirty="0"/>
              <a:t>Organic</a:t>
            </a:r>
          </a:p>
          <a:p>
            <a:pPr lvl="1"/>
            <a:r>
              <a:rPr lang="en-US" dirty="0"/>
              <a:t>Poisonous</a:t>
            </a:r>
          </a:p>
          <a:p>
            <a:pPr lvl="1"/>
            <a:r>
              <a:rPr lang="en-US" dirty="0"/>
              <a:t>Corrosive</a:t>
            </a:r>
          </a:p>
          <a:p>
            <a:r>
              <a:rPr lang="en-US" dirty="0"/>
              <a:t>Devices to be careful around:</a:t>
            </a:r>
          </a:p>
          <a:p>
            <a:pPr lvl="1"/>
            <a:r>
              <a:rPr lang="en-US" dirty="0"/>
              <a:t>CRT monitors</a:t>
            </a:r>
          </a:p>
          <a:p>
            <a:pPr lvl="1"/>
            <a:r>
              <a:rPr lang="en-US" dirty="0"/>
              <a:t>Batteries</a:t>
            </a:r>
          </a:p>
          <a:p>
            <a:pPr lvl="1"/>
            <a:r>
              <a:rPr lang="en-US" dirty="0"/>
              <a:t>Electronic devices (PCs, cell phones, </a:t>
            </a:r>
            <a:br>
              <a:rPr lang="en-US" dirty="0"/>
            </a:br>
            <a:r>
              <a:rPr lang="en-US" dirty="0"/>
              <a:t>and tablets)</a:t>
            </a:r>
          </a:p>
          <a:p>
            <a:pPr lvl="1"/>
            <a:r>
              <a:rPr lang="en-US" dirty="0"/>
              <a:t>Toner kits and cartridges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170CA0-69E2-4813-8C29-277155852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741" y="1065723"/>
            <a:ext cx="3457143" cy="10571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B6C6FB-C8D3-4CEB-9378-226884C7E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741" y="2268780"/>
            <a:ext cx="3457143" cy="1057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80C7D6-A240-4499-B066-26B522573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217" y="3471837"/>
            <a:ext cx="3466667" cy="1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25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4FF1F-6D3E-468A-8198-3D138F70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Working Safely Among Environmental Hazards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F0298F-CDB6-4F73-A6D8-2A40CE3B5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5CB0F2-9991-4BEF-847C-71523D7C5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Secure cables with ties or other cable management products.</a:t>
            </a:r>
          </a:p>
          <a:p>
            <a:r>
              <a:rPr lang="en-US" dirty="0"/>
              <a:t>Keep devices and other objects out of walkways and away from desk edges.</a:t>
            </a:r>
          </a:p>
          <a:p>
            <a:r>
              <a:rPr lang="en-US" dirty="0"/>
              <a:t>Consider weight limitations as you lift or carry items.</a:t>
            </a:r>
          </a:p>
          <a:p>
            <a:r>
              <a:rPr lang="en-US" dirty="0"/>
              <a:t>If necessary, use protective clothing.</a:t>
            </a:r>
          </a:p>
          <a:p>
            <a:r>
              <a:rPr lang="en-US" dirty="0"/>
              <a:t>To lift heavy objects:</a:t>
            </a:r>
          </a:p>
          <a:p>
            <a:pPr lvl="1"/>
            <a:r>
              <a:rPr lang="en-US" dirty="0"/>
              <a:t>Plant your feet around the object with one foot slightly toward your destination.</a:t>
            </a:r>
          </a:p>
          <a:p>
            <a:pPr lvl="1"/>
            <a:r>
              <a:rPr lang="en-US" dirty="0"/>
              <a:t>Bend at the knees while keeping your back straight and chin up.</a:t>
            </a:r>
          </a:p>
          <a:p>
            <a:pPr lvl="1"/>
            <a:r>
              <a:rPr lang="en-US" dirty="0"/>
              <a:t>Get a firm grip and lift smoothly by straightening your legs.</a:t>
            </a:r>
          </a:p>
          <a:p>
            <a:pPr lvl="1"/>
            <a:r>
              <a:rPr lang="en-US" dirty="0"/>
              <a:t>As you carry the object, keep your back straight.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285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5E868-C059-4999-ACD3-9B7E8ED35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Working Safely Among Environmental Hazards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669EB8-43B9-4E2F-9861-46506CE47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330C56-8616-42EF-BA21-CF45D42FC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lower heavy objects, reverse the lifting process. Don’t trap your fingers or lower the object onto your feet.</a:t>
            </a:r>
          </a:p>
          <a:p>
            <a:r>
              <a:rPr lang="en-US" dirty="0"/>
              <a:t>Ask a colleague for assistance or use a cart for bulky or excessively heavy items.</a:t>
            </a:r>
          </a:p>
          <a:p>
            <a:r>
              <a:rPr lang="en-US" dirty="0"/>
              <a:t>To work with toxic materials:</a:t>
            </a:r>
          </a:p>
          <a:p>
            <a:pPr lvl="1"/>
            <a:r>
              <a:rPr lang="en-US" dirty="0"/>
              <a:t>Don’t disassemble or stack CRT monitors.</a:t>
            </a:r>
          </a:p>
          <a:p>
            <a:pPr lvl="1"/>
            <a:r>
              <a:rPr lang="en-US" dirty="0"/>
              <a:t>Use gloves and goggles when working with corrosive materials.</a:t>
            </a:r>
          </a:p>
          <a:p>
            <a:pPr lvl="1"/>
            <a:r>
              <a:rPr lang="en-US" dirty="0"/>
              <a:t>Use air filter masks when working with toner.</a:t>
            </a:r>
          </a:p>
        </p:txBody>
      </p:sp>
    </p:spTree>
    <p:extLst>
      <p:ext uri="{BB962C8B-B14F-4D97-AF65-F5344CB8AC3E}">
        <p14:creationId xmlns:p14="http://schemas.microsoft.com/office/powerpoint/2010/main" val="1612732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FD4CFC-F3B2-4649-B64A-C4E075F4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F6B97B-0CDF-4B64-BE68-66C1E4277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4034" y="784859"/>
            <a:ext cx="6934200" cy="888913"/>
          </a:xfrm>
        </p:spPr>
        <p:txBody>
          <a:bodyPr/>
          <a:lstStyle/>
          <a:p>
            <a:r>
              <a:rPr lang="en-US" b="1" dirty="0"/>
              <a:t>Electrostatic discharge (ESD)</a:t>
            </a:r>
            <a:r>
              <a:rPr lang="en-US" dirty="0"/>
              <a:t>: A situation that occurs when electrons rush from one statically charged body to another with an unequal charge, following the path of least resistance.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93F583-E393-40AC-A974-04E32F8B9B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82A60-4D16-4806-97E5-D9D7C3DA4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1757928"/>
            <a:ext cx="8460152" cy="2985451"/>
          </a:xfrm>
        </p:spPr>
        <p:txBody>
          <a:bodyPr/>
          <a:lstStyle/>
          <a:p>
            <a:r>
              <a:rPr lang="en-US" dirty="0"/>
              <a:t>Caused by excessive static electricity.</a:t>
            </a:r>
          </a:p>
          <a:p>
            <a:r>
              <a:rPr lang="en-US" dirty="0"/>
              <a:t>High voltage, but low current.</a:t>
            </a:r>
          </a:p>
          <a:p>
            <a:pPr lvl="1"/>
            <a:r>
              <a:rPr lang="en-US" dirty="0"/>
              <a:t>Less dangerous to humans than to electronics.</a:t>
            </a:r>
          </a:p>
          <a:p>
            <a:pPr lvl="1"/>
            <a:r>
              <a:rPr lang="en-US" dirty="0"/>
              <a:t>People feel ESD at 2,500V; equipment can be damaged by as little as 100V.</a:t>
            </a:r>
          </a:p>
          <a:p>
            <a:r>
              <a:rPr lang="en-US" dirty="0"/>
              <a:t>ESD generators:</a:t>
            </a:r>
          </a:p>
          <a:p>
            <a:pPr lvl="1"/>
            <a:r>
              <a:rPr lang="en-US" dirty="0"/>
              <a:t>Synthetic clothing.</a:t>
            </a:r>
          </a:p>
          <a:p>
            <a:pPr lvl="1"/>
            <a:r>
              <a:rPr lang="en-US" dirty="0"/>
              <a:t>Low humidity.</a:t>
            </a:r>
          </a:p>
          <a:p>
            <a:pPr lvl="1"/>
            <a:r>
              <a:rPr lang="en-US" dirty="0"/>
              <a:t>Cooler temperatures.</a:t>
            </a:r>
          </a:p>
        </p:txBody>
      </p:sp>
    </p:spTree>
    <p:extLst>
      <p:ext uri="{BB962C8B-B14F-4D97-AF65-F5344CB8AC3E}">
        <p14:creationId xmlns:p14="http://schemas.microsoft.com/office/powerpoint/2010/main" val="174778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811C04D-A34E-456E-9BA4-ADFB858E6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Handling (Slide 1 of 3)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9F6D61-5023-4F54-925C-BE30C2F5EC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900534"/>
            <a:ext cx="6934200" cy="571500"/>
          </a:xfrm>
        </p:spPr>
        <p:txBody>
          <a:bodyPr/>
          <a:lstStyle/>
          <a:p>
            <a:r>
              <a:rPr lang="en-US" b="1" dirty="0"/>
              <a:t>Self-grounding</a:t>
            </a:r>
            <a:r>
              <a:rPr lang="en-US" dirty="0"/>
              <a:t>: The act of touching a grounded object before touching electronic equipment.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B5B221-4A79-4492-B2A1-74D510633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465968-1752-40FD-99C9-26911C726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ESD wrist or leg strap.</a:t>
            </a:r>
          </a:p>
          <a:p>
            <a:pPr lvl="1"/>
            <a:r>
              <a:rPr lang="en-US" dirty="0"/>
              <a:t>More effective than self-grounding.</a:t>
            </a:r>
          </a:p>
          <a:p>
            <a:pPr lvl="1"/>
            <a:r>
              <a:rPr lang="en-US" dirty="0"/>
              <a:t>Use the grounding plug or clip to attach to a ground point.</a:t>
            </a:r>
          </a:p>
          <a:p>
            <a:r>
              <a:rPr lang="en-US" dirty="0"/>
              <a:t>Using ESD service mats or smocks.</a:t>
            </a:r>
          </a:p>
          <a:p>
            <a:r>
              <a:rPr lang="en-US" dirty="0"/>
              <a:t>Using antistatic bags.</a:t>
            </a:r>
          </a:p>
        </p:txBody>
      </p:sp>
    </p:spTree>
    <p:extLst>
      <p:ext uri="{BB962C8B-B14F-4D97-AF65-F5344CB8AC3E}">
        <p14:creationId xmlns:p14="http://schemas.microsoft.com/office/powerpoint/2010/main" val="1326327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BCF5A-AACE-4AB9-A069-B91BE29FA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Handling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409D2F-448C-4D84-B520-98B35F4B1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9BA9E7-9485-4CB6-A417-8A767D087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397" y="843445"/>
            <a:ext cx="5202625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07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Installing and Configuring PC Components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Appropriate Safety Procedures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PC Components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Common Connection Interfaces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Peripheral Devices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Troubleshooting Methodology</a:t>
            </a:r>
          </a:p>
        </p:txBody>
      </p:sp>
    </p:spTree>
    <p:extLst>
      <p:ext uri="{BB962C8B-B14F-4D97-AF65-F5344CB8AC3E}">
        <p14:creationId xmlns:p14="http://schemas.microsoft.com/office/powerpoint/2010/main" val="3062785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E9421-D5F1-4D05-8F96-0999C66F5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Handling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7D7BD3-C250-4AF4-A2EB-592D86C275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4A8660-07A6-47C1-A3A7-EE343EAE2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1" y="809572"/>
            <a:ext cx="6095238" cy="396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591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3D6AA-2130-4F62-AFBE-A9C9551D2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Protecting Components from ESD Damage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671081-2837-4306-AEED-7F3EE1AC9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C5A020-0655-4516-9969-E61835BAE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proper component handling and storage procedures whenever you are performing PC maintenance work. </a:t>
            </a:r>
          </a:p>
          <a:p>
            <a:r>
              <a:rPr lang="en-US" dirty="0"/>
              <a:t>To protect components and equipment from ESD damage: </a:t>
            </a:r>
          </a:p>
          <a:p>
            <a:pPr lvl="1"/>
            <a:r>
              <a:rPr lang="en-US" dirty="0"/>
              <a:t>Drain your body and clothing of static electricity before you start work. </a:t>
            </a:r>
          </a:p>
          <a:p>
            <a:pPr lvl="1"/>
            <a:r>
              <a:rPr lang="en-US" dirty="0"/>
              <a:t>If possible, work in an uncarpeted area. </a:t>
            </a:r>
          </a:p>
          <a:p>
            <a:pPr lvl="1"/>
            <a:r>
              <a:rPr lang="en-US" dirty="0"/>
              <a:t>The simplest (but least effective) means of self-grounding is to touch an unpainted metal part of the PC. </a:t>
            </a:r>
          </a:p>
          <a:p>
            <a:pPr lvl="1"/>
            <a:r>
              <a:rPr lang="en-US" dirty="0"/>
              <a:t>Try to handle vulnerable components by their edges, and avoid touching the surfaces of the chips themselves. </a:t>
            </a:r>
          </a:p>
          <a:p>
            <a:r>
              <a:rPr lang="en-US" dirty="0"/>
              <a:t>Use ESD wrist or ankle straps and dissipative floor mats.</a:t>
            </a:r>
          </a:p>
        </p:txBody>
      </p:sp>
    </p:spTree>
    <p:extLst>
      <p:ext uri="{BB962C8B-B14F-4D97-AF65-F5344CB8AC3E}">
        <p14:creationId xmlns:p14="http://schemas.microsoft.com/office/powerpoint/2010/main" val="37593503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854C02-FF60-4404-BB98-B7AA4AAA3A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Implementing an Anti-ESD Service Kit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A95955-9E3E-44DF-91AD-72A6E50B60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38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E1AD08B-04BF-49CD-8C9A-AC79C00AC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Case Types (Slide 1 of 3)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0E4E5D2-44ED-4DFB-95E1-00C3FC4AB7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Desktop computer</a:t>
            </a:r>
            <a:r>
              <a:rPr lang="en-US" dirty="0"/>
              <a:t>: A computing device designed to be placed on or near a user's desk.</a:t>
            </a:r>
          </a:p>
          <a:p>
            <a:r>
              <a:rPr lang="en-US" b="1" dirty="0"/>
              <a:t>System case/chassis</a:t>
            </a:r>
            <a:r>
              <a:rPr lang="en-US" dirty="0"/>
              <a:t>: A plastic and metal box that houses components such as the motherboard, CPU, memory, adapter cards, disk drives, and power supply unit. </a:t>
            </a:r>
          </a:p>
          <a:p>
            <a:r>
              <a:rPr lang="en-US" b="1" dirty="0"/>
              <a:t>Tower case</a:t>
            </a:r>
            <a:r>
              <a:rPr lang="en-US" dirty="0"/>
              <a:t>: A desktop computer designed to sit vertically on a surface, so that it is taller than it is wide.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71CEB6-4EF5-40F5-BE54-1C300086C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C60BF4C-6A27-49A1-9B4C-99950E9E6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3125827"/>
            <a:ext cx="8460152" cy="1561754"/>
          </a:xfrm>
        </p:spPr>
        <p:txBody>
          <a:bodyPr/>
          <a:lstStyle/>
          <a:p>
            <a:r>
              <a:rPr lang="en-US" dirty="0"/>
              <a:t>Tower case options:</a:t>
            </a:r>
          </a:p>
          <a:p>
            <a:pPr lvl="1"/>
            <a:r>
              <a:rPr lang="en-US" dirty="0"/>
              <a:t>Full tower</a:t>
            </a:r>
          </a:p>
          <a:p>
            <a:pPr lvl="1"/>
            <a:r>
              <a:rPr lang="en-US" dirty="0"/>
              <a:t>Mid tower</a:t>
            </a:r>
          </a:p>
          <a:p>
            <a:pPr lvl="1"/>
            <a:r>
              <a:rPr lang="en-US" dirty="0"/>
              <a:t>Mini tower</a:t>
            </a:r>
          </a:p>
          <a:p>
            <a:pPr lvl="1"/>
            <a:r>
              <a:rPr lang="en-US" dirty="0"/>
              <a:t>Slimline</a:t>
            </a:r>
          </a:p>
        </p:txBody>
      </p:sp>
    </p:spTree>
    <p:extLst>
      <p:ext uri="{BB962C8B-B14F-4D97-AF65-F5344CB8AC3E}">
        <p14:creationId xmlns:p14="http://schemas.microsoft.com/office/powerpoint/2010/main" val="14285505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90F9F59-7765-4AAC-B675-3B08291C7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Case Types (Slide 2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9FBB22-76E8-45D9-BC39-B8EE875E85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24FBFEC-7F74-449B-9255-6EDC8BDD9B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25718" y="1010778"/>
            <a:ext cx="4887983" cy="3567113"/>
          </a:xfrm>
        </p:spPr>
      </p:pic>
    </p:spTree>
    <p:extLst>
      <p:ext uri="{BB962C8B-B14F-4D97-AF65-F5344CB8AC3E}">
        <p14:creationId xmlns:p14="http://schemas.microsoft.com/office/powerpoint/2010/main" val="574480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D7E00-D1EE-4BBC-9352-698426F1D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Case Types (Slide 3 of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C8E399F-A367-4696-A07A-311F9D61F6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71413"/>
            <a:ext cx="7054516" cy="571500"/>
          </a:xfrm>
        </p:spPr>
        <p:txBody>
          <a:bodyPr/>
          <a:lstStyle/>
          <a:p>
            <a:r>
              <a:rPr lang="en-US" b="1" dirty="0"/>
              <a:t>SFF case</a:t>
            </a:r>
            <a:r>
              <a:rPr lang="en-US" dirty="0"/>
              <a:t>: (small form factor) A case for motherboards and connectors that is designed to take up less space.</a:t>
            </a:r>
          </a:p>
          <a:p>
            <a:r>
              <a:rPr lang="en-US" b="1" dirty="0"/>
              <a:t>All-in-one unit</a:t>
            </a:r>
            <a:r>
              <a:rPr lang="en-US" dirty="0"/>
              <a:t>: A desktop computer in which all the computer components, except the keyboard and mouse, are contained within the monitor case.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CF01EC-0870-4572-B4DD-BF555E392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571867-CA01-419F-AD21-F0A949E35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105" y="2236446"/>
            <a:ext cx="2743206" cy="274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0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A0006-28F2-45DE-93C2-6E97D7812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the System Case (Slide 1 of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20C1F-7F94-4169-B257-8E38D15316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92586"/>
            <a:ext cx="6934200" cy="571500"/>
          </a:xfrm>
        </p:spPr>
        <p:txBody>
          <a:bodyPr/>
          <a:lstStyle/>
          <a:p>
            <a:r>
              <a:rPr lang="en-US" b="1" dirty="0"/>
              <a:t>Cover</a:t>
            </a:r>
            <a:r>
              <a:rPr lang="en-US" dirty="0"/>
              <a:t>: The removable portion of the system case that allows access to the motherboard and internal components.</a:t>
            </a:r>
          </a:p>
          <a:p>
            <a:r>
              <a:rPr lang="en-US" b="1" dirty="0"/>
              <a:t>Front panel</a:t>
            </a:r>
            <a:r>
              <a:rPr lang="en-US" dirty="0"/>
              <a:t>: The portion of the system case that provides access to removable media drives, power switch, and LEDs to indicate driver operation.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D274E-A146-4FB4-B304-84A820B5D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240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CCD747D-DA27-4B3E-AF09-B59AF5ACD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the System Case (Slide 2 of 4)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37693B-4F19-4285-94ED-8787C08CA9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038260-88D5-4A97-ABE9-6191FE02F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707" y="817702"/>
            <a:ext cx="3048006" cy="395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95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05C69-19F4-437B-B7FC-0489DB77B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the System Case (Slide 3 of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C0E8F1-4572-4BAF-8EB5-60E1B690F5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Rear panel</a:t>
            </a:r>
            <a:r>
              <a:rPr lang="en-US" dirty="0"/>
              <a:t>: The portion of the system case with cut-out slots aligned with the position of adapter card slots.</a:t>
            </a:r>
          </a:p>
          <a:p>
            <a:r>
              <a:rPr lang="en-US" b="1" dirty="0"/>
              <a:t>Adapter card: </a:t>
            </a:r>
            <a:r>
              <a:rPr lang="en-US" dirty="0"/>
              <a:t>Circuit board providing additional functionality to the computer system. </a:t>
            </a:r>
          </a:p>
          <a:p>
            <a:r>
              <a:rPr lang="en-US" b="1" dirty="0"/>
              <a:t>Blanking plate: </a:t>
            </a:r>
            <a:r>
              <a:rPr lang="en-US" dirty="0"/>
              <a:t>Metal strips that cover unused adapter slots in the case so that proper air flow is maintained within the system case.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63ABA0-F59A-450C-9E98-7B65A6D0F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1797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FC8D6-9989-487C-87A4-1804F871B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the System Case (Slide 4 of 4)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D0289-53FF-4A0C-B5FA-164C0E17B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3B3D77-E2DB-432E-A906-51ED07284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707" y="873296"/>
            <a:ext cx="3048006" cy="394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51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F960-4F6B-4E04-BFDA-8EFC308C2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Government Regulations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3DA6BA-DC32-4892-8F2B-AE8C7891EC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382D88-8DB7-4728-A20C-DC6AB129E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Types of regulations:</a:t>
            </a:r>
          </a:p>
          <a:p>
            <a:pPr lvl="1"/>
            <a:r>
              <a:rPr lang="en-US" dirty="0"/>
              <a:t>Health and safety laws.</a:t>
            </a:r>
          </a:p>
          <a:p>
            <a:pPr lvl="1"/>
            <a:r>
              <a:rPr lang="en-US" dirty="0"/>
              <a:t>Building codes.</a:t>
            </a:r>
          </a:p>
          <a:p>
            <a:pPr lvl="1"/>
            <a:r>
              <a:rPr lang="en-US" dirty="0"/>
              <a:t>Environmental regulations.</a:t>
            </a:r>
          </a:p>
          <a:p>
            <a:r>
              <a:rPr lang="en-US" dirty="0"/>
              <a:t>OSHA is a prime example of safety regulations for US-based operations.</a:t>
            </a:r>
          </a:p>
          <a:p>
            <a:pPr lvl="1"/>
            <a:r>
              <a:rPr lang="en-US" dirty="0"/>
              <a:t>Workplace free from recognized hazards.</a:t>
            </a:r>
          </a:p>
          <a:p>
            <a:pPr lvl="1"/>
            <a:r>
              <a:rPr lang="en-US" dirty="0"/>
              <a:t>Personal protective equipment.</a:t>
            </a:r>
          </a:p>
          <a:p>
            <a:pPr lvl="1"/>
            <a:r>
              <a:rPr lang="en-US" dirty="0"/>
              <a:t>Communication (labels, MSDSs, and hazmat training).</a:t>
            </a:r>
          </a:p>
          <a:p>
            <a:r>
              <a:rPr lang="en-US" dirty="0"/>
              <a:t>Employers and employees both have responsibilities.</a:t>
            </a:r>
          </a:p>
          <a:p>
            <a:pPr lvl="1"/>
            <a:r>
              <a:rPr lang="en-US" dirty="0"/>
              <a:t>Employers provide a safe workplace.</a:t>
            </a:r>
          </a:p>
          <a:p>
            <a:pPr lvl="1"/>
            <a:r>
              <a:rPr lang="en-US" dirty="0"/>
              <a:t>Employee actions promote safety of themselves and others.</a:t>
            </a:r>
          </a:p>
        </p:txBody>
      </p:sp>
    </p:spTree>
    <p:extLst>
      <p:ext uri="{BB962C8B-B14F-4D97-AF65-F5344CB8AC3E}">
        <p14:creationId xmlns:p14="http://schemas.microsoft.com/office/powerpoint/2010/main" val="1920721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4669F-014A-4FF2-B2D8-88A6B4ED9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 Replace?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EBBCA2-91F9-4302-879C-51BF537366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9669" y="805154"/>
            <a:ext cx="7624331" cy="571500"/>
          </a:xfrm>
        </p:spPr>
        <p:txBody>
          <a:bodyPr/>
          <a:lstStyle/>
          <a:p>
            <a:r>
              <a:rPr lang="en-US" b="1" dirty="0"/>
              <a:t>Field replaceable unit (FRU): </a:t>
            </a:r>
            <a:r>
              <a:rPr lang="en-US" dirty="0"/>
              <a:t>An adapter or other component that can be replaced by a technician on-site. Most PC and laptop components are FRUs, whereas the components of smartphones are not.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4070BE-5B77-49B9-8355-55E7E0EEE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57D92A-6F1C-40D4-8BE5-399D00397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70836"/>
            <a:ext cx="8460152" cy="864895"/>
          </a:xfrm>
        </p:spPr>
        <p:txBody>
          <a:bodyPr/>
          <a:lstStyle/>
          <a:p>
            <a:r>
              <a:rPr lang="en-US" dirty="0"/>
              <a:t>Not all components are considered FRUs.</a:t>
            </a:r>
          </a:p>
          <a:p>
            <a:r>
              <a:rPr lang="en-US" dirty="0"/>
              <a:t>More economical to swap out, or replace, with a new component.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02605B-2767-46A2-A34B-74BF71D19526}"/>
              </a:ext>
            </a:extLst>
          </p:cNvPr>
          <p:cNvGrpSpPr/>
          <p:nvPr/>
        </p:nvGrpSpPr>
        <p:grpSpPr>
          <a:xfrm>
            <a:off x="704860" y="2718890"/>
            <a:ext cx="7480990" cy="1906690"/>
            <a:chOff x="704860" y="2571750"/>
            <a:chExt cx="7480990" cy="190669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D0E3C93-121F-4ACC-8FD7-A913BF20B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04032" y="2571750"/>
              <a:ext cx="1906690" cy="190669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4DD250A-E328-4A6B-ABAA-BFF84E01A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8874" y="2571750"/>
              <a:ext cx="1906690" cy="190669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F628360-DA50-4803-89B3-1493AF1F8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4860" y="3172597"/>
              <a:ext cx="1144014" cy="1144014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5351742-0D14-44AC-9BF2-F5F09B039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41836" y="3126900"/>
              <a:ext cx="1144014" cy="1144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7698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9537C-30E0-4D5B-8246-90A1EFDA4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PC Disassembly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BE095-F7A8-4F66-9154-4AE4011FB9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827EE3-2D7E-48EC-BBA7-1E830497B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 up all data stored on the internal drive(s).</a:t>
            </a:r>
          </a:p>
          <a:p>
            <a:r>
              <a:rPr lang="en-US" dirty="0"/>
              <a:t>Create a clean work environment where you can work comfortably.</a:t>
            </a:r>
          </a:p>
          <a:p>
            <a:r>
              <a:rPr lang="en-US" dirty="0"/>
              <a:t>Gather all necessary tools and equipment. </a:t>
            </a:r>
          </a:p>
          <a:p>
            <a:pPr lvl="1"/>
            <a:r>
              <a:rPr lang="en-US" dirty="0"/>
              <a:t>Notepad and pen</a:t>
            </a:r>
          </a:p>
          <a:p>
            <a:pPr lvl="1"/>
            <a:r>
              <a:rPr lang="en-US" dirty="0"/>
              <a:t>Digital camera</a:t>
            </a:r>
          </a:p>
          <a:p>
            <a:r>
              <a:rPr lang="en-US" dirty="0"/>
              <a:t>Make sure that all devices are powered off and unplugged from the building power before disconnecting them.</a:t>
            </a:r>
          </a:p>
          <a:p>
            <a:r>
              <a:rPr lang="en-US" dirty="0"/>
              <a:t>Take anti-static precautions. </a:t>
            </a:r>
          </a:p>
          <a:p>
            <a:pPr lvl="1"/>
            <a:r>
              <a:rPr lang="en-US" dirty="0"/>
              <a:t>Place static-sensitive components (CPUs and RAM) in anti-static bags.</a:t>
            </a:r>
          </a:p>
        </p:txBody>
      </p:sp>
    </p:spTree>
    <p:extLst>
      <p:ext uri="{BB962C8B-B14F-4D97-AF65-F5344CB8AC3E}">
        <p14:creationId xmlns:p14="http://schemas.microsoft.com/office/powerpoint/2010/main" val="30592372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7DE44-097B-4EB5-85CA-169494A9B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Motherboards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81CF21-0CC8-4B85-9676-112BBA6EE5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Motherboard: </a:t>
            </a:r>
            <a:r>
              <a:rPr lang="en-US" dirty="0"/>
              <a:t>Provides the basic foundation for all of the computer's hardware, including the processor, RAM, firmware, and expansion cards. Also referred to as </a:t>
            </a:r>
            <a:r>
              <a:rPr lang="en-US" b="1" dirty="0"/>
              <a:t>mobo, system board, </a:t>
            </a:r>
            <a:r>
              <a:rPr lang="en-US" dirty="0"/>
              <a:t>or </a:t>
            </a:r>
            <a:r>
              <a:rPr lang="en-US" b="1" dirty="0"/>
              <a:t>main board.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96C77A-0556-4BA7-8A4D-5F45929C6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2CDAE83-8C6E-435D-A7CB-F585D77FC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27368"/>
            <a:ext cx="8460152" cy="1645837"/>
          </a:xfrm>
        </p:spPr>
        <p:txBody>
          <a:bodyPr/>
          <a:lstStyle/>
          <a:p>
            <a:r>
              <a:rPr lang="en-US" dirty="0"/>
              <a:t>Motherboard type dictates speed and upgrade capabilities.</a:t>
            </a:r>
          </a:p>
          <a:p>
            <a:r>
              <a:rPr lang="en-US" dirty="0"/>
              <a:t>Standoffs hold the motherboard in place within the system case.</a:t>
            </a:r>
          </a:p>
          <a:p>
            <a:pPr lvl="1"/>
            <a:r>
              <a:rPr lang="en-US" dirty="0"/>
              <a:t>Brass or plastic.</a:t>
            </a:r>
          </a:p>
        </p:txBody>
      </p:sp>
    </p:spTree>
    <p:extLst>
      <p:ext uri="{BB962C8B-B14F-4D97-AF65-F5344CB8AC3E}">
        <p14:creationId xmlns:p14="http://schemas.microsoft.com/office/powerpoint/2010/main" val="40699321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F55A893-C737-4A3C-8080-0E80C9485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Motherboard Form Factors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C1A7E-2046-4BBC-BA60-5FBC9E0D5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graphicFrame>
        <p:nvGraphicFramePr>
          <p:cNvPr id="8" name="Group 64">
            <a:extLst>
              <a:ext uri="{FF2B5EF4-FFF2-40B4-BE49-F238E27FC236}">
                <a16:creationId xmlns:a16="http://schemas.microsoft.com/office/drawing/2014/main" id="{1D7747A7-B0CC-425D-A5D2-CCA58B4C56C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49747" y="1163169"/>
          <a:ext cx="7239000" cy="2783481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Form Factor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ATX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Developed in 1995 to replace legacy AT form factor.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12 by 9.6 inches, 305 by 244 mm.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Up to seven expansion slots.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Micro-ATX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9.6 inches (244 mm) square.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Up to four expansion slots.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Mini-ITX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Used in SFF PCs.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6.7 inches (170 mm) square.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One expansion slot.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Other ITX-based form factors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Smaller than mini-ITX.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Used for embedded systems and portable computers.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3944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0520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33053-9125-4822-AEE9-7D3C43E39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Motherboard Connector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5BF723-F6C6-4C61-93E4-F23AAB54C2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27539-4F97-4B31-9760-608C53946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 set of connectors for</a:t>
            </a:r>
            <a:br>
              <a:rPr lang="en-US" dirty="0"/>
            </a:br>
            <a:r>
              <a:rPr lang="en-US" dirty="0"/>
              <a:t>CPU, memory, disk drives, </a:t>
            </a:r>
            <a:br>
              <a:rPr lang="en-US" dirty="0"/>
            </a:br>
            <a:r>
              <a:rPr lang="en-US" dirty="0"/>
              <a:t>peripherals, etc.</a:t>
            </a:r>
          </a:p>
          <a:p>
            <a:r>
              <a:rPr lang="en-US" dirty="0"/>
              <a:t>Type and number depend on </a:t>
            </a:r>
            <a:br>
              <a:rPr lang="en-US" dirty="0"/>
            </a:br>
            <a:r>
              <a:rPr lang="en-US" dirty="0"/>
              <a:t>the motherboard model.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ADD724-D4A0-409A-AB53-5603FCFD22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086" y="1083726"/>
            <a:ext cx="4547534" cy="366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0470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12596D-E44A-4AAF-A679-7AECFE83F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CPU Sockets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5220BA-4997-4D68-B8FF-D251A62E9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657B78-867A-4D3D-8917-7C395756F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Socket type depends on CPU </a:t>
            </a:r>
            <a:br>
              <a:rPr lang="en-US" dirty="0"/>
            </a:br>
            <a:r>
              <a:rPr lang="en-US" dirty="0"/>
              <a:t>manufacturer.</a:t>
            </a:r>
          </a:p>
          <a:p>
            <a:r>
              <a:rPr lang="en-US" dirty="0"/>
              <a:t>Usually a square socket near </a:t>
            </a:r>
            <a:br>
              <a:rPr lang="en-US" dirty="0"/>
            </a:br>
            <a:r>
              <a:rPr lang="en-US" dirty="0"/>
              <a:t>the memory banks.</a:t>
            </a:r>
          </a:p>
          <a:p>
            <a:r>
              <a:rPr lang="en-US" dirty="0"/>
              <a:t>Often covered by a heatsink </a:t>
            </a:r>
            <a:br>
              <a:rPr lang="en-US" dirty="0"/>
            </a:br>
            <a:r>
              <a:rPr lang="en-US" dirty="0"/>
              <a:t>and fan.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8F0D8D-F4E5-4E19-ACD0-BDCEADB23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170" y="727316"/>
            <a:ext cx="4878324" cy="40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484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0108E84-029A-457D-894F-DE8FC8672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Slots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1D6D50-5A9C-49A1-8C59-229F1017BB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82678"/>
            <a:ext cx="7054516" cy="571500"/>
          </a:xfrm>
        </p:spPr>
        <p:txBody>
          <a:bodyPr/>
          <a:lstStyle/>
          <a:p>
            <a:r>
              <a:rPr lang="en-US" b="1" dirty="0"/>
              <a:t>Random access memory (RAM):</a:t>
            </a:r>
            <a:r>
              <a:rPr lang="en-US" dirty="0"/>
              <a:t> The principal storage space for computer data and program instructions. Volatile memory that loses data when there is no power.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6AFB1-3FFE-42A8-AB5E-0D7C23B622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38CACF-6533-4A84-94CD-AF12A175B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01555"/>
            <a:ext cx="8460152" cy="1961146"/>
          </a:xfrm>
        </p:spPr>
        <p:txBody>
          <a:bodyPr/>
          <a:lstStyle/>
          <a:p>
            <a:r>
              <a:rPr lang="en-US" dirty="0"/>
              <a:t>Volatile memory.</a:t>
            </a:r>
          </a:p>
          <a:p>
            <a:r>
              <a:rPr lang="en-US" dirty="0"/>
              <a:t>Normally packaged as DIMMs.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58BEE-EF78-480E-AE60-B542FA9422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4607" y="1621087"/>
            <a:ext cx="3902659" cy="325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476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15E98-89E0-4634-851B-C77C5BAD3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Chipset and Memory Architecture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424D20-834D-4884-A6F7-355219E9DA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Chipset:</a:t>
            </a:r>
            <a:r>
              <a:rPr lang="en-US" dirty="0"/>
              <a:t> Provides communications between different components by implementing various controllers.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20E35F-185C-4DCE-BB06-B4906A6CD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5DE01F-B31D-4D78-9B44-9B168BE45F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Controller types:</a:t>
            </a:r>
          </a:p>
          <a:p>
            <a:pPr lvl="1"/>
            <a:r>
              <a:rPr lang="en-US" dirty="0"/>
              <a:t>System memory.</a:t>
            </a:r>
          </a:p>
          <a:p>
            <a:pPr lvl="1"/>
            <a:r>
              <a:rPr lang="en-US" dirty="0"/>
              <a:t>I/O.</a:t>
            </a:r>
          </a:p>
          <a:p>
            <a:pPr lvl="1"/>
            <a:r>
              <a:rPr lang="en-US" dirty="0"/>
              <a:t>Integrated video, sound, and network interfaces.</a:t>
            </a:r>
          </a:p>
          <a:p>
            <a:r>
              <a:rPr lang="en-US" dirty="0"/>
              <a:t>Chipsets are not upgradeable.</a:t>
            </a:r>
          </a:p>
          <a:p>
            <a:r>
              <a:rPr lang="en-US" dirty="0"/>
              <a:t>CPU/memory link determines performance.</a:t>
            </a:r>
          </a:p>
          <a:p>
            <a:pPr lvl="1"/>
            <a:r>
              <a:rPr lang="en-US" dirty="0"/>
              <a:t>Northbridge/Southbridge is legacy architecture.</a:t>
            </a:r>
          </a:p>
          <a:p>
            <a:pPr lvl="1"/>
            <a:r>
              <a:rPr lang="en-US" dirty="0"/>
              <a:t>Different architectures now used, including on-die controllers.</a:t>
            </a:r>
          </a:p>
        </p:txBody>
      </p:sp>
    </p:spTree>
    <p:extLst>
      <p:ext uri="{BB962C8B-B14F-4D97-AF65-F5344CB8AC3E}">
        <p14:creationId xmlns:p14="http://schemas.microsoft.com/office/powerpoint/2010/main" val="26732774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776B1-3D4A-408E-9754-B06A33968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and RTC Batteries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3E82DD-8623-47EA-9E5B-39EFE62628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36314"/>
            <a:ext cx="6934200" cy="571500"/>
          </a:xfrm>
        </p:spPr>
        <p:txBody>
          <a:bodyPr/>
          <a:lstStyle/>
          <a:p>
            <a:r>
              <a:rPr lang="en-US" b="1" dirty="0"/>
              <a:t>Complementary metal-oxide semiconductor (CMOS):</a:t>
            </a:r>
            <a:r>
              <a:rPr lang="en-US" dirty="0"/>
              <a:t> A type of integrated circuit with a wide range of applications, including static RAM (for firmware and flash memory) and imaging sensors.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7FFDF7-641A-46DB-A01A-A6518D1E83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0C40C-C789-4EFB-B04A-1B1DE6F91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375877"/>
            <a:ext cx="8460152" cy="2306027"/>
          </a:xfrm>
        </p:spPr>
        <p:txBody>
          <a:bodyPr/>
          <a:lstStyle/>
          <a:p>
            <a:r>
              <a:rPr lang="en-US" dirty="0"/>
              <a:t>Holds basic configuration information.</a:t>
            </a:r>
          </a:p>
          <a:p>
            <a:r>
              <a:rPr lang="en-US" dirty="0"/>
              <a:t>Stores system firmware setup program settings.</a:t>
            </a:r>
          </a:p>
        </p:txBody>
      </p:sp>
    </p:spTree>
    <p:extLst>
      <p:ext uri="{BB962C8B-B14F-4D97-AF65-F5344CB8AC3E}">
        <p14:creationId xmlns:p14="http://schemas.microsoft.com/office/powerpoint/2010/main" val="25107290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A008ACF-8513-4C0A-8391-365CD0114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CMOS and RTC Batteries (Slide 2 of 2)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68D6DF3-4A36-4E65-8D02-61B67CD2AA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22607"/>
            <a:ext cx="7054516" cy="571500"/>
          </a:xfrm>
        </p:spPr>
        <p:txBody>
          <a:bodyPr/>
          <a:lstStyle/>
          <a:p>
            <a:r>
              <a:rPr lang="en-US" b="1" dirty="0"/>
              <a:t>CMOS battery: </a:t>
            </a:r>
            <a:r>
              <a:rPr lang="en-US" dirty="0"/>
              <a:t>Battery that powers the chipset that keeps track of date and time for the system. Also referred to as </a:t>
            </a:r>
            <a:r>
              <a:rPr lang="en-US" b="1" dirty="0"/>
              <a:t>RTC battery </a:t>
            </a:r>
            <a:r>
              <a:rPr lang="en-US" dirty="0"/>
              <a:t>or </a:t>
            </a:r>
            <a:r>
              <a:rPr lang="en-US" b="1" dirty="0"/>
              <a:t>clock battery.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B4793-EA96-4FC0-95D5-26E7F9FD2E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3734F56-FE4C-4158-84A7-5025A8CC6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84464"/>
            <a:ext cx="8460152" cy="2956575"/>
          </a:xfrm>
        </p:spPr>
        <p:txBody>
          <a:bodyPr/>
          <a:lstStyle/>
          <a:p>
            <a:r>
              <a:rPr lang="en-US" dirty="0"/>
              <a:t>Normally last 5 to 10 years.</a:t>
            </a:r>
          </a:p>
          <a:p>
            <a:r>
              <a:rPr lang="en-US" dirty="0"/>
              <a:t>Powers the RTC, which keeps track </a:t>
            </a:r>
            <a:br>
              <a:rPr lang="en-US" dirty="0"/>
            </a:br>
            <a:r>
              <a:rPr lang="en-US" dirty="0"/>
              <a:t>of the system date and time.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4D2463-57E7-49F6-AC06-B431B1700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711" y="1845494"/>
            <a:ext cx="4390492" cy="295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654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46F7F-EF3C-4CAB-965E-085E56D33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and Safety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304014-C846-48C9-B4A5-14CAD756A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FF770C-7883-443E-ABE2-6F84618A0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what to do in an emergency.</a:t>
            </a:r>
          </a:p>
          <a:p>
            <a:r>
              <a:rPr lang="en-US" dirty="0"/>
              <a:t>Identify responsible persons (first responders, etc.).</a:t>
            </a:r>
          </a:p>
          <a:p>
            <a:r>
              <a:rPr lang="en-US" dirty="0"/>
              <a:t>Identify hazardous areas and what precautions to take.</a:t>
            </a:r>
          </a:p>
          <a:p>
            <a:r>
              <a:rPr lang="en-US" dirty="0"/>
              <a:t>Describe best practices for use and care of workplace and equipment.</a:t>
            </a:r>
          </a:p>
          <a:p>
            <a:r>
              <a:rPr lang="en-US" dirty="0"/>
              <a:t>Establish incident reporting procedures.</a:t>
            </a:r>
          </a:p>
        </p:txBody>
      </p:sp>
    </p:spTree>
    <p:extLst>
      <p:ext uri="{BB962C8B-B14F-4D97-AF65-F5344CB8AC3E}">
        <p14:creationId xmlns:p14="http://schemas.microsoft.com/office/powerpoint/2010/main" val="33150150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2A6E72-C686-4B35-8C56-8F9EAC086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 Architecture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A73476-2CF4-4D82-9D36-EADF67F7C2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85960"/>
            <a:ext cx="6934200" cy="571500"/>
          </a:xfrm>
        </p:spPr>
        <p:txBody>
          <a:bodyPr/>
          <a:lstStyle/>
          <a:p>
            <a:r>
              <a:rPr lang="en-US" b="1" dirty="0"/>
              <a:t>Bus:</a:t>
            </a:r>
            <a:r>
              <a:rPr lang="en-US" dirty="0"/>
              <a:t> Connections between components on the motherboard and peripheral devices attached to the computer.</a:t>
            </a:r>
          </a:p>
          <a:p>
            <a:r>
              <a:rPr lang="en-US" b="1" dirty="0"/>
              <a:t>Traces:</a:t>
            </a:r>
            <a:r>
              <a:rPr lang="en-US" dirty="0"/>
              <a:t> Wires etched on to the motherboard to provide electrical pathways.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DF3D3D-A5F1-4102-BC10-2E803FF808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518F6-8495-41BD-8C76-656CB1FCA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211444"/>
            <a:ext cx="8460152" cy="1856044"/>
          </a:xfrm>
        </p:spPr>
        <p:txBody>
          <a:bodyPr/>
          <a:lstStyle/>
          <a:p>
            <a:r>
              <a:rPr lang="en-US" dirty="0"/>
              <a:t>Carries electronic signal along the motherboard.</a:t>
            </a:r>
          </a:p>
          <a:p>
            <a:pPr lvl="1"/>
            <a:r>
              <a:rPr lang="en-US" dirty="0"/>
              <a:t>Information being processed (data) and information about where data is located (address).</a:t>
            </a:r>
          </a:p>
          <a:p>
            <a:pPr lvl="1"/>
            <a:r>
              <a:rPr lang="en-US" dirty="0"/>
              <a:t>Power to components.</a:t>
            </a:r>
          </a:p>
          <a:p>
            <a:pPr lvl="1"/>
            <a:r>
              <a:rPr lang="en-US" dirty="0"/>
              <a:t>Timing signals for synchronizing data transfer.</a:t>
            </a:r>
          </a:p>
          <a:p>
            <a:r>
              <a:rPr lang="en-US" dirty="0"/>
              <a:t>Usually refers to the expansion bus.</a:t>
            </a:r>
          </a:p>
        </p:txBody>
      </p:sp>
    </p:spTree>
    <p:extLst>
      <p:ext uri="{BB962C8B-B14F-4D97-AF65-F5344CB8AC3E}">
        <p14:creationId xmlns:p14="http://schemas.microsoft.com/office/powerpoint/2010/main" val="1354458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113C3-6D12-4CA1-8663-86E546AE3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Internal and External Buses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A41B3-5DE8-4C34-846C-C22D64F114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18235"/>
            <a:ext cx="7054516" cy="571500"/>
          </a:xfrm>
        </p:spPr>
        <p:txBody>
          <a:bodyPr/>
          <a:lstStyle/>
          <a:p>
            <a:r>
              <a:rPr lang="en-US" b="1" dirty="0"/>
              <a:t>Local bus: </a:t>
            </a:r>
            <a:r>
              <a:rPr lang="en-US" dirty="0"/>
              <a:t>The internal bus that links components directly to the processor, resulting in the highest possible data speed as required by components such as the video display.</a:t>
            </a:r>
          </a:p>
          <a:p>
            <a:r>
              <a:rPr lang="en-US" b="1" dirty="0"/>
              <a:t>Expansion bus: </a:t>
            </a:r>
            <a:r>
              <a:rPr lang="en-US" dirty="0"/>
              <a:t>The external bus that allows additional components to be connected to the computer.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6EC16-73DA-4C11-8FDA-9FD7F816F3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9D62325-8EAA-45C2-B68B-D67692ECB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2641308"/>
            <a:ext cx="8460152" cy="1511244"/>
          </a:xfrm>
        </p:spPr>
        <p:txBody>
          <a:bodyPr/>
          <a:lstStyle/>
          <a:p>
            <a:r>
              <a:rPr lang="en-US" dirty="0"/>
              <a:t>Internal bus connects core components.</a:t>
            </a:r>
          </a:p>
          <a:p>
            <a:r>
              <a:rPr lang="en-US" dirty="0"/>
              <a:t>External bus connects peripherals.</a:t>
            </a:r>
          </a:p>
          <a:p>
            <a:pPr lvl="1"/>
            <a:r>
              <a:rPr lang="en-US" dirty="0"/>
              <a:t>Peripherals can be internal or external, too.</a:t>
            </a:r>
          </a:p>
          <a:p>
            <a:pPr lvl="1"/>
            <a:r>
              <a:rPr lang="en-US" dirty="0"/>
              <a:t>The bus can extend beyond the system case, but not always.</a:t>
            </a:r>
          </a:p>
        </p:txBody>
      </p:sp>
    </p:spTree>
    <p:extLst>
      <p:ext uri="{BB962C8B-B14F-4D97-AF65-F5344CB8AC3E}">
        <p14:creationId xmlns:p14="http://schemas.microsoft.com/office/powerpoint/2010/main" val="5427388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D6264-05E4-43BC-B7A0-C21E4636A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Slots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420CD4-DC58-4025-918D-82C63C1311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Expansion slot: </a:t>
            </a:r>
            <a:r>
              <a:rPr lang="en-US" dirty="0"/>
              <a:t>Connection slots on the motherboard in which adapter cards can be installed to extend the range of functions the computer can perform.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42AFE-813F-4278-8AE6-C9C910BBCD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9B7B20-CA0B-428D-9C31-093E50572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34101"/>
            <a:ext cx="8460152" cy="875297"/>
          </a:xfrm>
        </p:spPr>
        <p:txBody>
          <a:bodyPr/>
          <a:lstStyle/>
          <a:p>
            <a:r>
              <a:rPr lang="en-US" dirty="0"/>
              <a:t>Multi-bus design allows different expansion slots on a motherboard.</a:t>
            </a:r>
          </a:p>
          <a:p>
            <a:pPr lvl="1"/>
            <a:r>
              <a:rPr lang="en-US" dirty="0"/>
              <a:t>Support for older technologies.</a:t>
            </a:r>
          </a:p>
        </p:txBody>
      </p:sp>
    </p:spTree>
    <p:extLst>
      <p:ext uri="{BB962C8B-B14F-4D97-AF65-F5344CB8AC3E}">
        <p14:creationId xmlns:p14="http://schemas.microsoft.com/office/powerpoint/2010/main" val="34265600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A3E34-003D-4F76-A4CD-D2B4CE0AE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Slots (Slide 2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36899-A03E-4138-B2B5-D343584DE4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25714"/>
            <a:ext cx="7054516" cy="571500"/>
          </a:xfrm>
        </p:spPr>
        <p:txBody>
          <a:bodyPr/>
          <a:lstStyle/>
          <a:p>
            <a:r>
              <a:rPr lang="en-US" b="1" dirty="0"/>
              <a:t>Riser card: </a:t>
            </a:r>
            <a:r>
              <a:rPr lang="en-US" dirty="0"/>
              <a:t>A space-saving feature of some motherboards that puts the PC's expansion slots on a separate board installed at right angles to the main board, allowing system components to fit within a slimline case.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3A4AFB-22A5-4DF5-9472-F3076037DA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4035C557-71CB-4FAB-A268-E537973E7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96123"/>
            <a:ext cx="8460152" cy="2456906"/>
          </a:xfrm>
        </p:spPr>
        <p:txBody>
          <a:bodyPr/>
          <a:lstStyle/>
          <a:p>
            <a:r>
              <a:rPr lang="en-US" dirty="0"/>
              <a:t>Expansion slots parallel to the motherboard.</a:t>
            </a:r>
          </a:p>
          <a:p>
            <a:pPr lvl="1"/>
            <a:r>
              <a:rPr lang="en-US" dirty="0"/>
              <a:t>Saves space.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799CFC-DBA5-494F-B2E3-9580D311F1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0627" y="2206897"/>
            <a:ext cx="3657607" cy="2435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555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686CA-A322-4B95-BDF3-AFB189B1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Clock and Bus Speed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A9C10D-704E-46A4-8895-A4D01FDFCF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19089"/>
            <a:ext cx="6934200" cy="571500"/>
          </a:xfrm>
        </p:spPr>
        <p:txBody>
          <a:bodyPr/>
          <a:lstStyle/>
          <a:p>
            <a:r>
              <a:rPr lang="en-US" b="1" dirty="0"/>
              <a:t>System clock: </a:t>
            </a:r>
            <a:r>
              <a:rPr lang="en-US" dirty="0"/>
              <a:t>The computer's timing mechanism that synchronizes the operation of all parts of the computer and provides the basic timing signal for the CPU.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48B936-F83B-4516-8912-220C31C904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0E1959-C8A3-4A3B-A23F-624115FC5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96148"/>
            <a:ext cx="8460152" cy="1298995"/>
          </a:xfrm>
        </p:spPr>
        <p:txBody>
          <a:bodyPr/>
          <a:lstStyle/>
          <a:p>
            <a:r>
              <a:rPr lang="en-US" dirty="0"/>
              <a:t>Clock speed measured in megahertz (MHz) or gigahertz (GHz).</a:t>
            </a:r>
          </a:p>
          <a:p>
            <a:r>
              <a:rPr lang="en-US" dirty="0"/>
              <a:t>Clock generator initiates timing signal.</a:t>
            </a:r>
          </a:p>
          <a:p>
            <a:r>
              <a:rPr lang="en-US" dirty="0"/>
              <a:t>Clock multipliers adjust timing signal for different buses.</a:t>
            </a:r>
          </a:p>
        </p:txBody>
      </p:sp>
    </p:spTree>
    <p:extLst>
      <p:ext uri="{BB962C8B-B14F-4D97-AF65-F5344CB8AC3E}">
        <p14:creationId xmlns:p14="http://schemas.microsoft.com/office/powerpoint/2010/main" val="37369105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44412-DA45-4CD3-89CD-479A502EF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Bus (Slide 1 of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7D3CF-2C6D-40AC-8684-5AC881614D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21559"/>
            <a:ext cx="7054516" cy="571500"/>
          </a:xfrm>
        </p:spPr>
        <p:txBody>
          <a:bodyPr/>
          <a:lstStyle/>
          <a:p>
            <a:r>
              <a:rPr lang="en-US" b="1" dirty="0"/>
              <a:t>Peripheral Component Interconnect (PCI) bus: </a:t>
            </a:r>
            <a:r>
              <a:rPr lang="en-US" dirty="0"/>
              <a:t>Introduced in 1995, it connects the CPU, memory, and peripherals. It supports bus mastering, IRQ steering, and PnP. 32-bit works at 33 MHz. 64-bit works at 66 MHz.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75A5F-F8B2-4BD0-9E4C-86069139D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D42E43-4674-44C2-8EB0-9623B82E1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077458"/>
            <a:ext cx="8460152" cy="2592516"/>
          </a:xfrm>
        </p:spPr>
        <p:txBody>
          <a:bodyPr/>
          <a:lstStyle/>
          <a:p>
            <a:r>
              <a:rPr lang="en-US" dirty="0"/>
              <a:t>Slowly being replaced by PCI Express.</a:t>
            </a:r>
          </a:p>
          <a:p>
            <a:r>
              <a:rPr lang="en-US" dirty="0"/>
              <a:t>First commercial version was 2.0.	</a:t>
            </a:r>
          </a:p>
          <a:p>
            <a:pPr lvl="1"/>
            <a:r>
              <a:rPr lang="en-US" dirty="0"/>
              <a:t>Several revisions to the standard since then.</a:t>
            </a:r>
          </a:p>
          <a:p>
            <a:r>
              <a:rPr lang="en-US" dirty="0"/>
              <a:t>Standards information: </a:t>
            </a:r>
            <a:r>
              <a:rPr lang="en-US" dirty="0">
                <a:hlinkClick r:id="rId3"/>
              </a:rPr>
              <a:t>pcisig.com/specifications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56689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0ADDF-B2F4-46E9-8054-5F54009DB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Bus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FE0D2C-26DB-4AD4-B48C-1C1DD78A8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57A85B97-F809-4CD6-A8E1-1CDD8DC9425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8864" y="978077"/>
          <a:ext cx="7239000" cy="3112617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Feature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Bus width and clock speed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Supports up to 5 devices via Plug-and-Play.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Shared bandwidth.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Supports bus mastering.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Architecture:</a:t>
                      </a:r>
                    </a:p>
                    <a:p>
                      <a:pPr marL="515938" marR="0" lvl="1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32-bit bus operating at 33.3 or 66 MHz (133 or 266 MBps).</a:t>
                      </a:r>
                    </a:p>
                    <a:p>
                      <a:pPr marL="515938" marR="0" lvl="1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64-bit bus operating at 33.3 or 66 MHz (266 or 533 MBps).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Adapter card and slot form factors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5V, 3.3V, and dual voltage supported by different form factors and keying.</a:t>
                      </a:r>
                    </a:p>
                    <a:p>
                      <a:pPr marL="5143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5V cards are keyed at pins 50 and 51.</a:t>
                      </a:r>
                    </a:p>
                    <a:p>
                      <a:pPr marL="5143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3.3V cards are keyed at pins 12 and 13.</a:t>
                      </a:r>
                    </a:p>
                    <a:p>
                      <a:pPr marL="5143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Dual-voltage cards are keyed at both.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64-bit cards and adapters have 60 more pins.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 PCI slots deliver up to 25W of power.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56232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DEE2D-BD77-42D3-9EF1-EDA745889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Bus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EB5CAF-06CB-4159-B02D-330FE5C6B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D09A1A-690A-450B-886A-2A2173BA3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578" y="1188605"/>
            <a:ext cx="4262941" cy="27637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2F7F35-B577-4B40-9C38-BD0C7330C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52" y="1188604"/>
            <a:ext cx="4390501" cy="276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418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5DC398F-C882-4C96-A412-FDAE5DE93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Express Bus (Slide 1 of 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84FEE4-9E56-49E3-A32F-D4024E66E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97974"/>
            <a:ext cx="7054516" cy="571500"/>
          </a:xfrm>
        </p:spPr>
        <p:txBody>
          <a:bodyPr/>
          <a:lstStyle/>
          <a:p>
            <a:r>
              <a:rPr lang="en-US" b="1" dirty="0"/>
              <a:t>Peripheral Component Interface Express (PCIe) bus:</a:t>
            </a:r>
            <a:r>
              <a:rPr lang="en-US" dirty="0"/>
              <a:t> Serial communication with point-to-point links between I/O controller and devices.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8364F9-38A5-4DFD-B067-DFC9E68D9D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2C2F13-BCF1-4F23-9834-EC19C518D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13304"/>
            <a:ext cx="8460152" cy="2956575"/>
          </a:xfrm>
        </p:spPr>
        <p:txBody>
          <a:bodyPr/>
          <a:lstStyle/>
          <a:p>
            <a:r>
              <a:rPr lang="en-US" dirty="0"/>
              <a:t>Designed to replace PCI.</a:t>
            </a:r>
          </a:p>
          <a:p>
            <a:r>
              <a:rPr lang="en-US" dirty="0"/>
              <a:t>Point-to-point serial communications for dedicated links (lanes) to all components.</a:t>
            </a:r>
          </a:p>
          <a:p>
            <a:r>
              <a:rPr lang="en-US" dirty="0"/>
              <a:t>Switches make connections and provide QoS.</a:t>
            </a:r>
          </a:p>
          <a:p>
            <a:r>
              <a:rPr lang="en-US" dirty="0"/>
              <a:t>Lanes are 2 sets of wire pairs—one pair for transmit, one pair for receive.</a:t>
            </a:r>
          </a:p>
          <a:p>
            <a:pPr lvl="1"/>
            <a:r>
              <a:rPr lang="en-US" dirty="0"/>
              <a:t>Each component supports a specific number of lanes.</a:t>
            </a:r>
          </a:p>
          <a:p>
            <a:pPr lvl="1"/>
            <a:r>
              <a:rPr lang="en-US" dirty="0"/>
              <a:t>Switch negotiates how many lanes to use.</a:t>
            </a:r>
          </a:p>
          <a:p>
            <a:pPr lvl="1"/>
            <a:r>
              <a:rPr lang="en-US" dirty="0"/>
              <a:t>250 MBps transfer rate.</a:t>
            </a:r>
          </a:p>
          <a:p>
            <a:r>
              <a:rPr lang="en-US" dirty="0"/>
              <a:t> Software compatible with PCI.</a:t>
            </a:r>
          </a:p>
        </p:txBody>
      </p:sp>
    </p:spTree>
    <p:extLst>
      <p:ext uri="{BB962C8B-B14F-4D97-AF65-F5344CB8AC3E}">
        <p14:creationId xmlns:p14="http://schemas.microsoft.com/office/powerpoint/2010/main" val="14016842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8D571FB-ABB5-48B1-9B1A-593186E07F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Express Bus (Slide 2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A0648-88C3-4FA0-9922-4B8FA204A7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C39CF8E-E43D-465C-8B02-8B90CB4E19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 features:</a:t>
            </a:r>
          </a:p>
          <a:p>
            <a:pPr lvl="1"/>
            <a:r>
              <a:rPr lang="en-US" dirty="0"/>
              <a:t>Up to 75W supplied per device via motherboard slot.</a:t>
            </a:r>
          </a:p>
          <a:p>
            <a:pPr lvl="1"/>
            <a:r>
              <a:rPr lang="en-US" dirty="0"/>
              <a:t>Another 75W available through a PCIe power connector.</a:t>
            </a:r>
          </a:p>
          <a:p>
            <a:pPr lvl="1"/>
            <a:r>
              <a:rPr lang="en-US" dirty="0"/>
              <a:t>Power management functions available.</a:t>
            </a:r>
          </a:p>
          <a:p>
            <a:pPr lvl="1"/>
            <a:r>
              <a:rPr lang="en-US" dirty="0"/>
              <a:t>Hot swap and hot plug adapters supported.</a:t>
            </a:r>
          </a:p>
          <a:p>
            <a:r>
              <a:rPr lang="en-US" dirty="0"/>
              <a:t>Versions:</a:t>
            </a:r>
          </a:p>
          <a:p>
            <a:pPr lvl="1"/>
            <a:r>
              <a:rPr lang="en-US" dirty="0"/>
              <a:t>PCIe 2: 500 MBps transfer rates possible.</a:t>
            </a:r>
          </a:p>
          <a:p>
            <a:pPr lvl="1"/>
            <a:r>
              <a:rPr lang="en-US" dirty="0"/>
              <a:t>PCIe 2.1: Power draw up to 150W, plus 150W via connector.</a:t>
            </a:r>
          </a:p>
          <a:p>
            <a:pPr lvl="1"/>
            <a:r>
              <a:rPr lang="en-US" dirty="0"/>
              <a:t>PCIe 3: Transfer rates near 1 GBps per lane.</a:t>
            </a:r>
          </a:p>
          <a:p>
            <a:pPr lvl="1"/>
            <a:r>
              <a:rPr lang="en-US" dirty="0"/>
              <a:t>PCIe 4: Transfer rates near 2 GBps per lane.</a:t>
            </a:r>
          </a:p>
          <a:p>
            <a:pPr lvl="1"/>
            <a:r>
              <a:rPr lang="en-US" dirty="0"/>
              <a:t>PCIe 5: In development; projected transfer rates near 4 GBps per lane.</a:t>
            </a:r>
          </a:p>
        </p:txBody>
      </p:sp>
    </p:spTree>
    <p:extLst>
      <p:ext uri="{BB962C8B-B14F-4D97-AF65-F5344CB8AC3E}">
        <p14:creationId xmlns:p14="http://schemas.microsoft.com/office/powerpoint/2010/main" val="1930890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A7389-C91C-45C7-BDAE-BFD38303E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Emergency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CDEE36-8E97-46D5-876D-79A1BB3FB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9F09B2-D6B1-4B48-9A7E-D4529F400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Raise the alarm and contact emergency services.</a:t>
            </a:r>
          </a:p>
          <a:p>
            <a:pPr lvl="1"/>
            <a:r>
              <a:rPr lang="en-US" dirty="0"/>
              <a:t>Description of emergency.</a:t>
            </a:r>
          </a:p>
          <a:p>
            <a:pPr lvl="1"/>
            <a:r>
              <a:rPr lang="en-US" dirty="0"/>
              <a:t>Location of emergency.</a:t>
            </a:r>
          </a:p>
          <a:p>
            <a:r>
              <a:rPr lang="en-US" dirty="0"/>
              <a:t>If possible, secure the scene.</a:t>
            </a:r>
          </a:p>
          <a:p>
            <a:pPr lvl="1"/>
            <a:r>
              <a:rPr lang="en-US" dirty="0"/>
              <a:t>Escape routes for fire situations.</a:t>
            </a:r>
          </a:p>
          <a:p>
            <a:pPr lvl="1"/>
            <a:r>
              <a:rPr lang="en-US" dirty="0"/>
              <a:t>Disconnect power for electrical shock situations.</a:t>
            </a:r>
          </a:p>
          <a:p>
            <a:r>
              <a:rPr lang="en-US" dirty="0"/>
              <a:t>If you have training, try to start handling the incident.</a:t>
            </a:r>
          </a:p>
          <a:p>
            <a:pPr lvl="1"/>
            <a:r>
              <a:rPr lang="en-US" dirty="0"/>
              <a:t>Give first aid.</a:t>
            </a:r>
          </a:p>
          <a:p>
            <a:pPr lvl="1"/>
            <a:r>
              <a:rPr lang="en-US" dirty="0"/>
              <a:t>Use firefighting equipment.</a:t>
            </a:r>
          </a:p>
          <a:p>
            <a:r>
              <a:rPr lang="en-US" dirty="0"/>
              <a:t>Keep calm, and don’t act rashly!</a:t>
            </a:r>
          </a:p>
        </p:txBody>
      </p:sp>
    </p:spTree>
    <p:extLst>
      <p:ext uri="{BB962C8B-B14F-4D97-AF65-F5344CB8AC3E}">
        <p14:creationId xmlns:p14="http://schemas.microsoft.com/office/powerpoint/2010/main" val="5665446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C70AC-82AA-470A-BA11-7FFF873A9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PCI Express Bus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BBC506-E0EE-48DF-BBAD-7909D34EFC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D8C324-CE7B-4E9E-8ED6-565841EEA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548" y="757508"/>
            <a:ext cx="4878324" cy="40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679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8660C-06F2-4CC2-AF0A-01453ED96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Bus (SATA and IDE)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F20210-F616-44C5-9B9B-6CB9C73D71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Storage bus: </a:t>
            </a:r>
            <a:r>
              <a:rPr lang="en-US" dirty="0"/>
              <a:t>A special type of expansion bus dedicated to communicating with storage devices.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68BDC2-C026-4B18-9B8F-6C306F3E2D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D7BE6F-4871-4D00-97E0-D5FF6CAC8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Parallel ATA (PATA), IDE, and EIDE.</a:t>
            </a:r>
          </a:p>
          <a:p>
            <a:r>
              <a:rPr lang="en-US" dirty="0"/>
              <a:t>SCSI.</a:t>
            </a:r>
          </a:p>
          <a:p>
            <a:r>
              <a:rPr lang="en-US" dirty="0"/>
              <a:t>Serial ATA, or SATA:</a:t>
            </a:r>
          </a:p>
          <a:p>
            <a:pPr lvl="1"/>
            <a:r>
              <a:rPr lang="en-US" dirty="0"/>
              <a:t>Serial bus that is faster than PATA or SCSI.</a:t>
            </a:r>
          </a:p>
          <a:p>
            <a:pPr lvl="1"/>
            <a:r>
              <a:rPr lang="en-US" dirty="0"/>
              <a:t>Compact 7-pin connector.</a:t>
            </a:r>
          </a:p>
        </p:txBody>
      </p:sp>
    </p:spTree>
    <p:extLst>
      <p:ext uri="{BB962C8B-B14F-4D97-AF65-F5344CB8AC3E}">
        <p14:creationId xmlns:p14="http://schemas.microsoft.com/office/powerpoint/2010/main" val="17494158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30602B5-0294-403B-B96C-7D064858E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Bus (SATA and IDE)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FF4A6A-74B9-4BB9-AF98-CA04B884E9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3800B-F15D-490D-8AE1-54AD50ED31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548" y="757508"/>
            <a:ext cx="4878324" cy="40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631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CB130-27CA-4399-8F0D-4826B81E8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Motherboard Connectors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6FAEAC-3362-46ED-91F1-92C77503F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81B61A-7EA2-472D-A393-A330D644D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548" y="806357"/>
            <a:ext cx="4878324" cy="407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853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E610B-E2B5-4262-9511-FF8EC3F71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Motherboard Connectors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27C4FB-39FE-478B-91B4-3A8EB66B93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BF539CB4-2BAD-4AAB-96E8-DB040B24072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8863" y="1424422"/>
          <a:ext cx="7239000" cy="2948049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Connector Type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Front panel connectors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Power button.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HDD activity lights.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Audio ports.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Internal USB connectors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 or 2 USB ports on the front panel.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Several USB ports on the back panel.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9-pin headers.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Power and fan connectors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Power connector is usually a 24-pin white or black block.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Fan connectors are smaller (1 for CPU, 1 for case fan).</a:t>
                      </a:r>
                    </a:p>
                    <a:p>
                      <a:pPr marL="5143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3-pin Molex KK.</a:t>
                      </a:r>
                    </a:p>
                    <a:p>
                      <a:pPr marL="5143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4-pin Molex KK.</a:t>
                      </a:r>
                    </a:p>
                    <a:p>
                      <a:pPr marL="5143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4-pin Molex.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1051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1555BA-8443-4A25-8FF3-8786FC01F8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PC Components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5D0E22-7FFF-41AC-B60F-6EED99B891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2093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1EB9DD-7E75-4296-8B6D-D6FA5420C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Interfaces, Ports, and Connections (Slide 1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2EA30D-A402-47FD-A5E3-76DFA9223C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Interface: </a:t>
            </a:r>
            <a:r>
              <a:rPr lang="en-US" dirty="0"/>
              <a:t>The point at which two devices connect and communicate with each other.</a:t>
            </a:r>
          </a:p>
          <a:p>
            <a:r>
              <a:rPr lang="en-US" b="1" dirty="0"/>
              <a:t>Port:</a:t>
            </a:r>
            <a:r>
              <a:rPr lang="en-US" dirty="0"/>
              <a:t> An input-output port essentially describes a device connection through which data can be sent and received.</a:t>
            </a:r>
            <a:endParaRPr lang="en-US" b="1" dirty="0"/>
          </a:p>
          <a:p>
            <a:r>
              <a:rPr lang="en-US" b="1" dirty="0"/>
              <a:t>Connection: </a:t>
            </a:r>
            <a:r>
              <a:rPr lang="en-US" dirty="0"/>
              <a:t>The physical access points that enable a computer to communicate with internal or external devices.</a:t>
            </a:r>
          </a:p>
          <a:p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65E896-4B30-4644-8C86-2EC71D25F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618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16ABA-6676-4D13-BB52-252C38ED9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Interfaces, Ports, and Connections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B2E1F-7501-4DBD-A33E-C51724F987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9EDE51-861F-431A-B3B2-25200EE22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Male and female ports.</a:t>
            </a:r>
          </a:p>
          <a:p>
            <a:r>
              <a:rPr lang="en-US" dirty="0"/>
              <a:t>Keyed ports.</a:t>
            </a:r>
          </a:p>
          <a:p>
            <a:r>
              <a:rPr lang="en-US" dirty="0"/>
              <a:t>Color codes for external </a:t>
            </a:r>
            <a:br>
              <a:rPr lang="en-US" dirty="0"/>
            </a:br>
            <a:r>
              <a:rPr lang="en-US" dirty="0"/>
              <a:t>ports.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306178-4BA5-407C-93A4-34F0C3A79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942" y="999911"/>
            <a:ext cx="4878324" cy="395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42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D4A903B-5151-48C2-936E-B6465339F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I/O Ports and Cables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ECFA318-41BA-4C1A-ABFE-B70B95F8F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4" y="708660"/>
            <a:ext cx="7401025" cy="571500"/>
          </a:xfrm>
        </p:spPr>
        <p:txBody>
          <a:bodyPr/>
          <a:lstStyle/>
          <a:p>
            <a:r>
              <a:rPr lang="en-US" b="1" dirty="0"/>
              <a:t>I/O port:</a:t>
            </a:r>
            <a:r>
              <a:rPr lang="en-US" dirty="0"/>
              <a:t>  A hardware connection interface on a personal computer that enables devices to be connected to the computer.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3DFAE5-5A67-4C7C-B90C-5CD6D4C805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B6DBD0-DEB3-4753-8D70-9C678CE97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462" y="1280160"/>
            <a:ext cx="4390492" cy="362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569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5B43F32-F512-406C-8F88-606E92C87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Connectors (Slide 1 of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DAF92EC-0310-4F09-A0DF-CB5AB2784C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43544"/>
            <a:ext cx="7054516" cy="571500"/>
          </a:xfrm>
        </p:spPr>
        <p:txBody>
          <a:bodyPr/>
          <a:lstStyle/>
          <a:p>
            <a:r>
              <a:rPr lang="en-US" b="1" dirty="0"/>
              <a:t>Universal Serial Bus </a:t>
            </a:r>
            <a:r>
              <a:rPr lang="en-US" dirty="0"/>
              <a:t>(</a:t>
            </a:r>
            <a:r>
              <a:rPr lang="en-US" b="1" dirty="0"/>
              <a:t>USB</a:t>
            </a:r>
            <a:r>
              <a:rPr lang="en-US" dirty="0"/>
              <a:t>)</a:t>
            </a:r>
            <a:r>
              <a:rPr lang="en-US" b="1" dirty="0"/>
              <a:t>:</a:t>
            </a:r>
            <a:r>
              <a:rPr lang="en-US" dirty="0"/>
              <a:t> A hardware interface standard designed to provide high performance connections for numerous peripherals with minimal device configuration.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D312E6-2434-4BFB-97E7-EE487D8B1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79DED0-3AE6-4EAB-AD00-DF04502E0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039815"/>
            <a:ext cx="8460152" cy="2613214"/>
          </a:xfrm>
        </p:spPr>
        <p:txBody>
          <a:bodyPr/>
          <a:lstStyle/>
          <a:p>
            <a:r>
              <a:rPr lang="en-US" dirty="0"/>
              <a:t>Standard method for connecting peripherals.</a:t>
            </a:r>
          </a:p>
          <a:p>
            <a:r>
              <a:rPr lang="en-US" dirty="0"/>
              <a:t>Bus is a host controller and attached devices.</a:t>
            </a:r>
          </a:p>
          <a:p>
            <a:pPr lvl="1"/>
            <a:r>
              <a:rPr lang="en-US" dirty="0"/>
              <a:t>Up to 127 devices.</a:t>
            </a:r>
          </a:p>
          <a:p>
            <a:r>
              <a:rPr lang="en-US" dirty="0"/>
              <a:t>Devices are hubs or functions.</a:t>
            </a:r>
          </a:p>
          <a:p>
            <a:pPr lvl="1"/>
            <a:r>
              <a:rPr lang="en-US" dirty="0"/>
              <a:t>Hubs connect additional devices.</a:t>
            </a:r>
          </a:p>
          <a:p>
            <a:pPr lvl="1"/>
            <a:r>
              <a:rPr lang="en-US" dirty="0"/>
              <a:t>Functions are human interface, storage, printer, audio, etc.</a:t>
            </a:r>
          </a:p>
        </p:txBody>
      </p:sp>
    </p:spTree>
    <p:extLst>
      <p:ext uri="{BB962C8B-B14F-4D97-AF65-F5344CB8AC3E}">
        <p14:creationId xmlns:p14="http://schemas.microsoft.com/office/powerpoint/2010/main" val="1223627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FE1E8-AD9B-4D70-947A-898C4FD6E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Electrical Hazards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2C9472-C04C-440A-B847-7A51FAEB7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AA55B-5DAA-47CF-AA7F-7B09CD2BC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prevalent physical hazard for IT equipment and personnel.</a:t>
            </a:r>
          </a:p>
          <a:p>
            <a:r>
              <a:rPr lang="en-US" dirty="0"/>
              <a:t>For humans, electrical shock can cause:</a:t>
            </a:r>
          </a:p>
          <a:p>
            <a:pPr lvl="1"/>
            <a:r>
              <a:rPr lang="en-US" dirty="0"/>
              <a:t>Muscle spasms</a:t>
            </a:r>
          </a:p>
          <a:p>
            <a:pPr lvl="1"/>
            <a:r>
              <a:rPr lang="en-US" dirty="0"/>
              <a:t>Burns</a:t>
            </a:r>
          </a:p>
          <a:p>
            <a:pPr lvl="1"/>
            <a:r>
              <a:rPr lang="en-US" dirty="0"/>
              <a:t>Paralysis</a:t>
            </a:r>
          </a:p>
          <a:p>
            <a:pPr lvl="1"/>
            <a:r>
              <a:rPr lang="en-US" dirty="0"/>
              <a:t>Cardiac arrest</a:t>
            </a:r>
          </a:p>
          <a:p>
            <a:pPr lvl="1"/>
            <a:r>
              <a:rPr lang="en-US" dirty="0"/>
              <a:t>Collateral injuries</a:t>
            </a:r>
          </a:p>
          <a:p>
            <a:pPr lvl="1"/>
            <a:r>
              <a:rPr lang="en-US" dirty="0"/>
              <a:t>Death by electrocution</a:t>
            </a:r>
          </a:p>
          <a:p>
            <a:r>
              <a:rPr lang="en-US" dirty="0"/>
              <a:t>Keep equipment away from conductors.</a:t>
            </a:r>
          </a:p>
          <a:p>
            <a:pPr lvl="1"/>
            <a:r>
              <a:rPr lang="en-US" dirty="0"/>
              <a:t>Metal</a:t>
            </a:r>
          </a:p>
          <a:p>
            <a:pPr lvl="1"/>
            <a:r>
              <a:rPr lang="en-US" dirty="0"/>
              <a:t>Liquid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E545E5-EE39-48A6-8F38-13A3390DA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337" y="2681224"/>
            <a:ext cx="953345" cy="9533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D5C749-4B30-478E-9AEE-5B423DA81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003" y="2631817"/>
            <a:ext cx="953345" cy="953345"/>
          </a:xfrm>
          <a:prstGeom prst="rect">
            <a:avLst/>
          </a:prstGeom>
        </p:spPr>
      </p:pic>
      <p:sp>
        <p:nvSpPr>
          <p:cNvPr id="8" name="Lightning Bolt 7">
            <a:extLst>
              <a:ext uri="{FF2B5EF4-FFF2-40B4-BE49-F238E27FC236}">
                <a16:creationId xmlns:a16="http://schemas.microsoft.com/office/drawing/2014/main" id="{04EE4903-5B22-48F9-9D7D-EDE361E94027}"/>
              </a:ext>
            </a:extLst>
          </p:cNvPr>
          <p:cNvSpPr/>
          <p:nvPr/>
        </p:nvSpPr>
        <p:spPr>
          <a:xfrm>
            <a:off x="7391654" y="2210382"/>
            <a:ext cx="468086" cy="543913"/>
          </a:xfrm>
          <a:prstGeom prst="lightningBol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EFB19277-0209-45D8-9C9A-C8E4A32FBD34}"/>
              </a:ext>
            </a:extLst>
          </p:cNvPr>
          <p:cNvSpPr/>
          <p:nvPr/>
        </p:nvSpPr>
        <p:spPr>
          <a:xfrm>
            <a:off x="6027905" y="2220229"/>
            <a:ext cx="468086" cy="543913"/>
          </a:xfrm>
          <a:prstGeom prst="lightningBol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94414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00C79-1607-4224-B864-8ACBAAAC3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Connectors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5DF952-53F1-4071-A0EE-8ACF329D0F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743AB2-F133-4B51-ACE4-A78DC632C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Standards:</a:t>
            </a:r>
          </a:p>
          <a:p>
            <a:pPr lvl="1"/>
            <a:r>
              <a:rPr lang="en-US" dirty="0"/>
              <a:t>USB 2.0: Data rate of 480 Mbps shared among all devices attached to a host.</a:t>
            </a:r>
          </a:p>
          <a:p>
            <a:pPr lvl="1"/>
            <a:r>
              <a:rPr lang="en-US" dirty="0"/>
              <a:t>USB 3.0: </a:t>
            </a:r>
          </a:p>
          <a:p>
            <a:pPr lvl="2"/>
            <a:r>
              <a:rPr lang="en-US" dirty="0"/>
              <a:t>SuperSpeed Mode provides bandwidth of 5 Gbps and a full duplex link.</a:t>
            </a:r>
          </a:p>
          <a:p>
            <a:pPr lvl="2"/>
            <a:r>
              <a:rPr lang="en-US" dirty="0"/>
              <a:t>Introduces dual subcontrollers to split SuperSpeed and legacy devices.</a:t>
            </a:r>
          </a:p>
          <a:p>
            <a:pPr lvl="1"/>
            <a:r>
              <a:rPr lang="en-US" dirty="0"/>
              <a:t>USB 3.1: SuperSpeed+ Mode provides bandwidth of 10 Gbps.</a:t>
            </a:r>
          </a:p>
          <a:p>
            <a:pPr lvl="1"/>
            <a:r>
              <a:rPr lang="en-US" dirty="0"/>
              <a:t>USB 3.2: 20 Gbps possible when using USB-C ports and cables.</a:t>
            </a:r>
          </a:p>
          <a:p>
            <a:r>
              <a:rPr lang="en-US" dirty="0"/>
              <a:t>Power supplied by host: </a:t>
            </a:r>
          </a:p>
          <a:p>
            <a:pPr lvl="1"/>
            <a:r>
              <a:rPr lang="en-US" dirty="0"/>
              <a:t>USB 2: 2.5 W per device.</a:t>
            </a:r>
          </a:p>
          <a:p>
            <a:pPr lvl="1"/>
            <a:r>
              <a:rPr lang="en-US" dirty="0"/>
              <a:t>USB 3: 4.5 W per device.</a:t>
            </a:r>
          </a:p>
          <a:p>
            <a:r>
              <a:rPr lang="en-US" dirty="0"/>
              <a:t>USB OTG</a:t>
            </a:r>
          </a:p>
        </p:txBody>
      </p:sp>
    </p:spTree>
    <p:extLst>
      <p:ext uri="{BB962C8B-B14F-4D97-AF65-F5344CB8AC3E}">
        <p14:creationId xmlns:p14="http://schemas.microsoft.com/office/powerpoint/2010/main" val="39395247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7EF45-8D8B-4B26-AE0A-43B47C8B2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Connectors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ED074F-EB0F-44B1-A33E-1246607159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9D3DBE-B103-4581-A0D9-08B744CBE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Connectors and ports:</a:t>
            </a:r>
          </a:p>
          <a:p>
            <a:pPr lvl="1"/>
            <a:r>
              <a:rPr lang="en-US" dirty="0"/>
              <a:t>Type A (4-pin) connects to hosts.</a:t>
            </a:r>
          </a:p>
          <a:p>
            <a:pPr lvl="1"/>
            <a:r>
              <a:rPr lang="en-US" dirty="0"/>
              <a:t>Type B (4-pin) connects to devices. Includes B Mini and B Micro.</a:t>
            </a:r>
          </a:p>
          <a:p>
            <a:pPr lvl="1"/>
            <a:r>
              <a:rPr lang="en-US" dirty="0"/>
              <a:t>Type C connects to hosts and devices.</a:t>
            </a:r>
          </a:p>
          <a:p>
            <a:pPr lvl="1"/>
            <a:r>
              <a:rPr lang="en-US" dirty="0"/>
              <a:t>Cable length:</a:t>
            </a:r>
          </a:p>
          <a:p>
            <a:pPr lvl="2"/>
            <a:r>
              <a:rPr lang="en-US" dirty="0"/>
              <a:t>LowSpeed and SuperSpeed: 3 m.</a:t>
            </a:r>
          </a:p>
          <a:p>
            <a:pPr lvl="2"/>
            <a:r>
              <a:rPr lang="en-US" dirty="0"/>
              <a:t>FullSpeed and HighSpeed: 5 m.</a:t>
            </a:r>
          </a:p>
        </p:txBody>
      </p:sp>
    </p:spTree>
    <p:extLst>
      <p:ext uri="{BB962C8B-B14F-4D97-AF65-F5344CB8AC3E}">
        <p14:creationId xmlns:p14="http://schemas.microsoft.com/office/powerpoint/2010/main" val="4090877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0F033-6EC6-4D72-B6A6-0ABAB0258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USB Connectors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2A3B6B-E13D-4039-9A59-1C95D0801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899B4A-2F2E-47AF-AB47-A9DD8775B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27" y="1190791"/>
            <a:ext cx="4106935" cy="25442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956E3C-C720-4C51-A634-1740A6AF2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5140" y="1390897"/>
            <a:ext cx="4297512" cy="234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789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AFBE2-57AE-469C-A888-38D07269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Peripheral Connector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1000E6-E707-4C58-9E87-A1BE4B2A96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4DFE0C81-3512-472D-9FAA-76342A027E8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43838" y="747675"/>
          <a:ext cx="7239000" cy="4200144"/>
        </p:xfrm>
        <a:graphic>
          <a:graphicData uri="http://schemas.openxmlformats.org/drawingml/2006/table">
            <a:tbl>
              <a:tblPr/>
              <a:tblGrid>
                <a:gridCol w="2136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Port &amp; Connector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Thunderbolt</a:t>
                      </a: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5545F"/>
                        </a:solidFill>
                        <a:effectLst/>
                        <a:latin typeface="+mn-lt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Primarily used on Apple systems.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Display or general peripheral interface.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Lightning bolt icon.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TB 2 supports links of up to 20 Gbps and allows up to 6 devices to a port.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TB 3 uses same interface as USB-C.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890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Lightning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5545F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Used on iPhone and iPad.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Reversible connector.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Restricted to mobile devices, so adapter cables needed to connect to a PC.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RD-232 and DB-9</a:t>
                      </a:r>
                      <a:b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b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5545F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Connect to serial ports.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Data rates up to 115 Kbps.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Used for modems and network equipment.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be 25- pin or 9-pin interface.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5481C7D-F75E-48B9-9114-3F29AE668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410" y="1489893"/>
            <a:ext cx="685701" cy="8668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72A030D-39CD-4C60-8E8B-78AC7FF0AF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4596" y="2665461"/>
            <a:ext cx="1463500" cy="8670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000B3DD-FEC2-47D7-AB8D-C9ECC312C6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511" y="3919969"/>
            <a:ext cx="555498" cy="86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717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BDDE3-6E1C-49E4-B3C5-0CEA0579A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Connector Types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1258A9-B636-406B-88F0-B000D65F5D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462709-8081-4FD5-83D1-9FF65544D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632" y="958600"/>
            <a:ext cx="5366156" cy="382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32965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BDDE3-6E1C-49E4-B3C5-0CEA0579A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Connector Types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1258A9-B636-406B-88F0-B000D65F5D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EF3FA7-2240-43BA-B6B9-011F3E3DD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480" y="1543048"/>
            <a:ext cx="2057404" cy="205740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F5CC83C-FA3E-4944-83B3-35D1AC3AA94E}"/>
              </a:ext>
            </a:extLst>
          </p:cNvPr>
          <p:cNvSpPr/>
          <p:nvPr/>
        </p:nvSpPr>
        <p:spPr>
          <a:xfrm>
            <a:off x="3631031" y="916348"/>
            <a:ext cx="1871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SCSI and Molex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50C3DA-AE60-42E7-B68F-6CA6207A8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0069" y="1543048"/>
            <a:ext cx="2060452" cy="205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93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0C2EB-A462-433D-B286-E4212B117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Connector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92E16C-9BE3-428E-B386-79D8F9B74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05DD0C-78B8-4638-BB11-637E6894E3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376" y="1621311"/>
            <a:ext cx="2471933" cy="19781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D0B24C-0609-431B-BBB4-69FE50C64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4693" y="1639599"/>
            <a:ext cx="2471933" cy="195986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FC1053A-166D-4E1A-BE06-218A1F687ED8}"/>
              </a:ext>
            </a:extLst>
          </p:cNvPr>
          <p:cNvSpPr/>
          <p:nvPr/>
        </p:nvSpPr>
        <p:spPr>
          <a:xfrm>
            <a:off x="767198" y="1076549"/>
            <a:ext cx="2972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RJ-45 Port and Connector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5A6304C-95BE-45C0-8D81-8E86BE3A1908}"/>
              </a:ext>
            </a:extLst>
          </p:cNvPr>
          <p:cNvSpPr/>
          <p:nvPr/>
        </p:nvSpPr>
        <p:spPr>
          <a:xfrm>
            <a:off x="5404514" y="1076549"/>
            <a:ext cx="2972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RJ-11 Port and Connector</a:t>
            </a:r>
          </a:p>
        </p:txBody>
      </p:sp>
    </p:spTree>
    <p:extLst>
      <p:ext uri="{BB962C8B-B14F-4D97-AF65-F5344CB8AC3E}">
        <p14:creationId xmlns:p14="http://schemas.microsoft.com/office/powerpoint/2010/main" val="132419182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96CE21F-2180-4D20-8F7C-5274440BE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Cards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6BBEF2-E3FB-46A2-997D-2880E79FDE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25714"/>
            <a:ext cx="7054516" cy="571500"/>
          </a:xfrm>
        </p:spPr>
        <p:txBody>
          <a:bodyPr/>
          <a:lstStyle/>
          <a:p>
            <a:r>
              <a:rPr lang="en-US" b="1" dirty="0"/>
              <a:t>Expansion card:</a:t>
            </a:r>
            <a:r>
              <a:rPr lang="en-US" dirty="0"/>
              <a:t> A printed circuit board that is installed in a slot on a system board to provide special functions for customizing or extending a computer’s capabilities. Also referred to as adapter card, I/O card, add-in, add-on, or board.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7680F0-45B4-4AB1-83D6-DB59B8C094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0E1DD0-FB8B-4EE7-A5E2-5D7181234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92923"/>
            <a:ext cx="8460152" cy="2660106"/>
          </a:xfrm>
        </p:spPr>
        <p:txBody>
          <a:bodyPr/>
          <a:lstStyle/>
          <a:p>
            <a:r>
              <a:rPr lang="en-US" dirty="0"/>
              <a:t>I/O adapters and storage cards</a:t>
            </a:r>
          </a:p>
          <a:p>
            <a:r>
              <a:rPr lang="en-US" dirty="0"/>
              <a:t>NICs and adapters.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FC990B2-106F-4FC5-8DDF-69D4618BF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278" y="1897358"/>
            <a:ext cx="4292925" cy="2982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5892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1555BA-8443-4A25-8FF3-8786FC01F8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Connection Interfaces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5D0E22-7FFF-41AC-B60F-6EED99B891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93112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854C02-FF60-4404-BB98-B7AA4AAA3A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Demonstrating PC Disassembly and Reassembly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A95955-9E3E-44DF-91AD-72A6E50B60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2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F39E59-A075-49DD-BE83-5DFDDFEBB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Fuses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CC32D3-CAC8-449A-9EDF-AF4A85B626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86876"/>
            <a:ext cx="7054516" cy="924144"/>
          </a:xfrm>
        </p:spPr>
        <p:txBody>
          <a:bodyPr/>
          <a:lstStyle/>
          <a:p>
            <a:r>
              <a:rPr lang="en-US" b="1" dirty="0"/>
              <a:t>Fuse</a:t>
            </a:r>
            <a:r>
              <a:rPr lang="en-US" dirty="0"/>
              <a:t>: A circuit breaker designed to protect the device and users of the device from faulty wiring or supply of power (overcurrent protection).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2AB340-04AE-40E0-BA14-BF2C48CD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84027E-EB41-4C26-8DDE-EEB779512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821500"/>
            <a:ext cx="8460152" cy="2956575"/>
          </a:xfrm>
        </p:spPr>
        <p:txBody>
          <a:bodyPr/>
          <a:lstStyle/>
          <a:p>
            <a:r>
              <a:rPr lang="en-US" dirty="0"/>
              <a:t>Electrical problems blow fuses to prevent further damage.</a:t>
            </a:r>
          </a:p>
          <a:p>
            <a:pPr lvl="1"/>
            <a:r>
              <a:rPr lang="en-US" dirty="0"/>
              <a:t>Separates a device from the power source.</a:t>
            </a:r>
          </a:p>
          <a:p>
            <a:r>
              <a:rPr lang="en-US" dirty="0"/>
              <a:t>Ratings: 3A, 5A, 13A.</a:t>
            </a:r>
          </a:p>
          <a:p>
            <a:pPr lvl="1"/>
            <a:r>
              <a:rPr lang="en-US" dirty="0"/>
              <a:t>Most computer equipment is 3A or 5A.</a:t>
            </a:r>
          </a:p>
          <a:p>
            <a:pPr lvl="1"/>
            <a:r>
              <a:rPr lang="en-US" dirty="0"/>
              <a:t>Use fuses rated for the equipment.</a:t>
            </a:r>
          </a:p>
          <a:p>
            <a:r>
              <a:rPr lang="en-US" dirty="0"/>
              <a:t>Power strips connect multiple devices to a power source.</a:t>
            </a:r>
          </a:p>
          <a:p>
            <a:pPr lvl="1"/>
            <a:r>
              <a:rPr lang="en-US" dirty="0"/>
              <a:t>Don’t daisy chain them!</a:t>
            </a:r>
          </a:p>
          <a:p>
            <a:pPr lvl="1"/>
            <a:r>
              <a:rPr lang="en-US" dirty="0"/>
              <a:t>Total power draw should not exceed maximum load (12A).</a:t>
            </a:r>
          </a:p>
        </p:txBody>
      </p:sp>
    </p:spTree>
    <p:extLst>
      <p:ext uri="{BB962C8B-B14F-4D97-AF65-F5344CB8AC3E}">
        <p14:creationId xmlns:p14="http://schemas.microsoft.com/office/powerpoint/2010/main" val="348550622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9DB2CF9-4A7F-4268-B8EE-01DD53B42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Devices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788AF00-2F1E-4A9F-801E-D460680C7A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Human Interface Devices: (HIDs) </a:t>
            </a:r>
            <a:r>
              <a:rPr lang="en-US" dirty="0"/>
              <a:t>Peripherals that enable the user to enter data and select commands.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77CC05-ACF9-46C5-A545-5368029A0C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F418A9-006E-4492-BD4A-57F6E1A9F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Peripherals that enable users to communicate with a PC.</a:t>
            </a:r>
          </a:p>
          <a:p>
            <a:r>
              <a:rPr lang="en-US" dirty="0"/>
              <a:t>Data entry or command issuance.</a:t>
            </a:r>
          </a:p>
          <a:p>
            <a:r>
              <a:rPr lang="en-US" dirty="0"/>
              <a:t>Keyboard and pointing devices most common input devices.</a:t>
            </a:r>
          </a:p>
        </p:txBody>
      </p:sp>
    </p:spTree>
    <p:extLst>
      <p:ext uri="{BB962C8B-B14F-4D97-AF65-F5344CB8AC3E}">
        <p14:creationId xmlns:p14="http://schemas.microsoft.com/office/powerpoint/2010/main" val="10306024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CF1EC-7F04-41DB-9DD7-0FCC7F693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Keyboards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399665F-F878-4D63-BC6F-1D7DF39945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2217" y="873142"/>
            <a:ext cx="7531783" cy="571500"/>
          </a:xfrm>
        </p:spPr>
        <p:txBody>
          <a:bodyPr/>
          <a:lstStyle/>
          <a:p>
            <a:r>
              <a:rPr lang="en-US" b="1" dirty="0"/>
              <a:t>Keyboard</a:t>
            </a:r>
            <a:r>
              <a:rPr lang="en-US" dirty="0"/>
              <a:t>: The oldest PC input device and still fundamental to operating a computer. There are many different designs and layouts for different countries. Some keyboards feature special keys.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FD0736-723B-4E2A-A28D-F3CF81F3A7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F44772D-3551-4F39-BFD2-40BE557A1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538" y="2014968"/>
            <a:ext cx="3310872" cy="1867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EC1B3E-168D-4DE6-BE78-2150949344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804" y="2014968"/>
            <a:ext cx="3902659" cy="209824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5F3EC6CC-6F45-486E-898F-B31B45B39E3C}"/>
              </a:ext>
            </a:extLst>
          </p:cNvPr>
          <p:cNvSpPr/>
          <p:nvPr/>
        </p:nvSpPr>
        <p:spPr>
          <a:xfrm>
            <a:off x="1496420" y="4293866"/>
            <a:ext cx="1231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Extended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039E96-3CB3-478D-9F24-CE9715D17B8D}"/>
              </a:ext>
            </a:extLst>
          </p:cNvPr>
          <p:cNvSpPr/>
          <p:nvPr/>
        </p:nvSpPr>
        <p:spPr>
          <a:xfrm>
            <a:off x="6053255" y="4293866"/>
            <a:ext cx="13654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Ergonomic</a:t>
            </a:r>
          </a:p>
        </p:txBody>
      </p:sp>
    </p:spTree>
    <p:extLst>
      <p:ext uri="{BB962C8B-B14F-4D97-AF65-F5344CB8AC3E}">
        <p14:creationId xmlns:p14="http://schemas.microsoft.com/office/powerpoint/2010/main" val="353229007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71D01A-EE15-4DFD-B41B-1A1257068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Keyboards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C9069D-C710-43CB-9B4A-30D3EDB08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A33B60F-F5A8-453A-B01C-64E2EB26F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516" y="678898"/>
            <a:ext cx="5784386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5286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7A564-7571-410B-95AA-E65F413D9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Pointing Devices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5E31240-219E-472F-BDBD-8BB2BA0FD1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8782"/>
            <a:ext cx="7054516" cy="571500"/>
          </a:xfrm>
        </p:spPr>
        <p:txBody>
          <a:bodyPr/>
          <a:lstStyle/>
          <a:p>
            <a:r>
              <a:rPr lang="en-US" b="1" dirty="0"/>
              <a:t>Pointing device: </a:t>
            </a:r>
            <a:r>
              <a:rPr lang="en-US" dirty="0"/>
              <a:t>A peripheral used to move a cursor to select and manipulate objects on the screen.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84FBF9-41CD-490F-9A1C-D2684D5ADA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B86E96-7D1B-4681-B79D-2DA7E8201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36" y="2064657"/>
            <a:ext cx="2410973" cy="18288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6E62354-2D25-43BE-9142-72928FECC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0870" y="1752808"/>
            <a:ext cx="4878334" cy="304800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EAB853E-797E-48C5-B375-935FDBEEEF06}"/>
              </a:ext>
            </a:extLst>
          </p:cNvPr>
          <p:cNvSpPr/>
          <p:nvPr/>
        </p:nvSpPr>
        <p:spPr>
          <a:xfrm>
            <a:off x="1428391" y="4293866"/>
            <a:ext cx="930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Mouse</a:t>
            </a:r>
          </a:p>
        </p:txBody>
      </p:sp>
    </p:spTree>
    <p:extLst>
      <p:ext uri="{BB962C8B-B14F-4D97-AF65-F5344CB8AC3E}">
        <p14:creationId xmlns:p14="http://schemas.microsoft.com/office/powerpoint/2010/main" val="23582302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7A564-7571-410B-95AA-E65F413D9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Pointing Devices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84FBF9-41CD-490F-9A1C-D2684D5ADA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01C034-275B-4C1E-B362-649BDC377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382" y="1555240"/>
            <a:ext cx="2743206" cy="203302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1BC639D-1DF2-4D81-B96D-3F7F98C7FA0D}"/>
              </a:ext>
            </a:extLst>
          </p:cNvPr>
          <p:cNvSpPr/>
          <p:nvPr/>
        </p:nvSpPr>
        <p:spPr>
          <a:xfrm>
            <a:off x="3573035" y="3929635"/>
            <a:ext cx="2021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5545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Game Controller</a:t>
            </a:r>
          </a:p>
        </p:txBody>
      </p:sp>
    </p:spTree>
    <p:extLst>
      <p:ext uri="{BB962C8B-B14F-4D97-AF65-F5344CB8AC3E}">
        <p14:creationId xmlns:p14="http://schemas.microsoft.com/office/powerpoint/2010/main" val="38192194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4A0C0D0-A427-43E8-BD7D-D79F7697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KVM Switches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AD61FF8-DFF3-4A70-9D1A-217D04A1B1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79668"/>
            <a:ext cx="7054516" cy="571500"/>
          </a:xfrm>
        </p:spPr>
        <p:txBody>
          <a:bodyPr/>
          <a:lstStyle/>
          <a:p>
            <a:r>
              <a:rPr lang="en-US" b="1" dirty="0"/>
              <a:t>KVM switch:</a:t>
            </a:r>
            <a:r>
              <a:rPr lang="en-US" dirty="0"/>
              <a:t> (keyboard, video, mouse) A switch supporting one set of input and output devices that control multiple PCs.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34A8DA-CCD2-4ACF-86FC-7570C1611A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8A5C11-113E-47B3-9610-C75801E82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More typically used with servers.</a:t>
            </a:r>
          </a:p>
          <a:p>
            <a:pPr lvl="1"/>
            <a:r>
              <a:rPr lang="en-US" dirty="0"/>
              <a:t>2-port versions allow one keyboard, mouse, and display to be used with 2 PCs.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5433FD-2665-42DD-B5C6-89782940C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541" y="2347116"/>
            <a:ext cx="4878334" cy="253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1768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7FD07-67B5-483D-8A8D-454087831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Input Devices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E92441-00DA-426F-95DD-D0D8D9A1CD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43256-8E0A-43C3-90FB-E93CDA10A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Biometric authentication devices confirm </a:t>
            </a:r>
            <a:br>
              <a:rPr lang="en-US" dirty="0"/>
            </a:br>
            <a:r>
              <a:rPr lang="en-US" dirty="0"/>
              <a:t>identity via physical characteristics.</a:t>
            </a:r>
          </a:p>
          <a:p>
            <a:pPr lvl="1"/>
            <a:r>
              <a:rPr lang="en-US" dirty="0"/>
              <a:t>Retinal patterns</a:t>
            </a:r>
          </a:p>
          <a:p>
            <a:pPr lvl="1"/>
            <a:r>
              <a:rPr lang="en-US" dirty="0"/>
              <a:t>Fingerprints</a:t>
            </a:r>
          </a:p>
          <a:p>
            <a:pPr lvl="1"/>
            <a:r>
              <a:rPr lang="en-US" dirty="0"/>
              <a:t>Voice print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Smart card readers feature a slot or sensor </a:t>
            </a:r>
            <a:br>
              <a:rPr lang="en-US" dirty="0"/>
            </a:br>
            <a:r>
              <a:rPr lang="en-US" dirty="0"/>
              <a:t>to interact with a smart card.</a:t>
            </a:r>
          </a:p>
          <a:p>
            <a:pPr lvl="1"/>
            <a:r>
              <a:rPr lang="en-US" dirty="0"/>
              <a:t>Smart cards hold digital certificates.</a:t>
            </a:r>
          </a:p>
          <a:p>
            <a:pPr lvl="1"/>
            <a:r>
              <a:rPr lang="en-US" dirty="0"/>
              <a:t>The combination of the certificate and </a:t>
            </a:r>
            <a:br>
              <a:rPr lang="en-US" dirty="0"/>
            </a:br>
            <a:r>
              <a:rPr lang="en-US" dirty="0"/>
              <a:t>a PIN or password provides security.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4AF793-487B-4381-BA59-C132B10A4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5666" y="867019"/>
            <a:ext cx="4878334" cy="25328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358A9CF-1E55-48B6-AA2A-574A6CF9C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415" y="3219420"/>
            <a:ext cx="2504851" cy="160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4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7FD07-67B5-483D-8A8D-454087831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Input Devices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E92441-00DA-426F-95DD-D0D8D9A1CD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43256-8E0A-43C3-90FB-E93CDA10A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Magnetic strip/chip readers.</a:t>
            </a:r>
          </a:p>
          <a:p>
            <a:pPr lvl="1"/>
            <a:r>
              <a:rPr lang="en-US" dirty="0"/>
              <a:t>Strip holds account information.</a:t>
            </a:r>
          </a:p>
          <a:p>
            <a:pPr lvl="1"/>
            <a:r>
              <a:rPr lang="en-US" dirty="0"/>
              <a:t>Chip readers specifically for PoS systems.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NFC and tap pay devices.</a:t>
            </a:r>
          </a:p>
          <a:p>
            <a:pPr lvl="1"/>
            <a:r>
              <a:rPr lang="en-US" dirty="0"/>
              <a:t>Contactless readers use NFC.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08E7ED-7BB2-4630-BD34-61B37A1B1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107" y="1597386"/>
            <a:ext cx="4878334" cy="311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897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F13FB-4A66-4253-AD82-B2EF6412E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Input Devices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FED057-F986-4963-90BB-20D97718CB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AB29603-3E06-4A8F-ADA2-6450B69B4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Signature pads.</a:t>
            </a:r>
          </a:p>
          <a:p>
            <a:pPr lvl="1"/>
            <a:r>
              <a:rPr lang="en-US" dirty="0"/>
              <a:t>Used with database of approved signatures.</a:t>
            </a:r>
          </a:p>
          <a:p>
            <a:pPr lvl="1"/>
            <a:r>
              <a:rPr lang="en-US" dirty="0"/>
              <a:t>Comparison with stored signature verifies</a:t>
            </a:r>
            <a:br>
              <a:rPr lang="en-US" dirty="0"/>
            </a:br>
            <a:r>
              <a:rPr lang="en-US" dirty="0"/>
              <a:t>identity.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BED954-64E4-4595-85C6-D44C94A1C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2285" y="1745249"/>
            <a:ext cx="2743194" cy="165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7831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17391-5A28-45FA-AC7B-A26BDE04F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and Configuration Considerations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54F6F7-4134-406D-B654-673D520F4E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59015"/>
            <a:ext cx="7054516" cy="571500"/>
          </a:xfrm>
        </p:spPr>
        <p:txBody>
          <a:bodyPr/>
          <a:lstStyle/>
          <a:p>
            <a:r>
              <a:rPr lang="en-US" b="1" dirty="0"/>
              <a:t>Plug-and-Play: </a:t>
            </a:r>
            <a:r>
              <a:rPr lang="en-US" dirty="0"/>
              <a:t>A protocol framework allowing network devices to autoconfigure services.</a:t>
            </a:r>
          </a:p>
          <a:p>
            <a:r>
              <a:rPr lang="en-US" b="1" dirty="0"/>
              <a:t>System resources: </a:t>
            </a:r>
            <a:r>
              <a:rPr lang="en-US" dirty="0"/>
              <a:t>Settings that enable a device to communicate with the CPU and memory without the device conflicting with other devices.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CB0AF2-21B8-48B2-854B-5F6D77D150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graphicFrame>
        <p:nvGraphicFramePr>
          <p:cNvPr id="7" name="Group 64">
            <a:extLst>
              <a:ext uri="{FF2B5EF4-FFF2-40B4-BE49-F238E27FC236}">
                <a16:creationId xmlns:a16="http://schemas.microsoft.com/office/drawing/2014/main" id="{5C619942-F7F8-4C81-882D-7653266AC35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8867" y="2518622"/>
          <a:ext cx="7239000" cy="17004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Resource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Memory Ranges/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I/O Addresses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I/O address map defines each device’s memory addresses.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Port addresses range from 0000 to FFFF.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IRQs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Request for CPU attention.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IRQs range from 0 to 15.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Interrupt controllers allow IRQ sharing by multiple devices.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667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931866-155B-43E8-B41C-7F94B54EF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Grounding (Slide 1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6C3EC9F-5138-4992-B2FF-030167F37B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Ground</a:t>
            </a:r>
            <a:r>
              <a:rPr lang="en-US" dirty="0"/>
              <a:t>: A safe path for electrical current to flow away in the event that a device or cable is faulty.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2361A6-A889-4C99-A7C7-5BAE876651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4575E8-46FB-4728-8EF6-D50BB953A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Creates a path of least resistance for electrical current to flow away and cause no damage.</a:t>
            </a:r>
          </a:p>
          <a:p>
            <a:r>
              <a:rPr lang="en-US" dirty="0"/>
              <a:t>Ground achieved for most PCs by connecting the power cord to an electrical outlet.</a:t>
            </a:r>
          </a:p>
          <a:p>
            <a:r>
              <a:rPr lang="en-US" dirty="0"/>
              <a:t>You might need to establish ground for equipment racks or </a:t>
            </a:r>
            <a:br>
              <a:rPr lang="en-US" dirty="0"/>
            </a:br>
            <a:r>
              <a:rPr lang="en-US" dirty="0"/>
              <a:t>other systems.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97352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E8CC9-63FF-47B5-8FDA-F95A29E4A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Installation and Configuration Considerations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9EE9CD-4D9F-4189-92C2-0E08AF1F9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FEED95-65ED-4AED-A75D-38DF195DC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Hot swap enables devices to be added or removed without shutting down the PC.</a:t>
            </a:r>
          </a:p>
          <a:p>
            <a:r>
              <a:rPr lang="en-US" dirty="0"/>
              <a:t>Drivers might need to be installed or updated.</a:t>
            </a:r>
          </a:p>
          <a:p>
            <a:r>
              <a:rPr lang="en-US" dirty="0"/>
              <a:t>Connections made by plugging devices into the correct port.</a:t>
            </a:r>
          </a:p>
          <a:p>
            <a:r>
              <a:rPr lang="en-US" dirty="0"/>
              <a:t>Configuration after installation.</a:t>
            </a:r>
          </a:p>
          <a:p>
            <a:pPr lvl="1"/>
            <a:r>
              <a:rPr lang="en-US" dirty="0"/>
              <a:t>Device Manager</a:t>
            </a:r>
          </a:p>
          <a:p>
            <a:pPr lvl="1"/>
            <a:r>
              <a:rPr lang="en-US" dirty="0"/>
              <a:t>Control Panel</a:t>
            </a:r>
          </a:p>
          <a:p>
            <a:pPr lvl="1"/>
            <a:r>
              <a:rPr lang="en-US" dirty="0"/>
              <a:t>Windows Settings</a:t>
            </a:r>
          </a:p>
          <a:p>
            <a:pPr lvl="1"/>
            <a:r>
              <a:rPr lang="en-US" dirty="0"/>
              <a:t>Vendor software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95440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AAA3B-A8E8-4C21-96E9-23320CF9F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Installing Peripheral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797CB5-AC50-414F-A305-59A2BE7265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1CA7B9-234D-4203-BFBB-752D084F1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Always read the manufacturer's instructions and check that the device is compatible with the PC and operating system. </a:t>
            </a:r>
          </a:p>
          <a:p>
            <a:r>
              <a:rPr lang="en-US" dirty="0"/>
              <a:t>Hold the connector, not the cable, when removing a lead. </a:t>
            </a:r>
          </a:p>
          <a:p>
            <a:r>
              <a:rPr lang="en-US" dirty="0"/>
              <a:t>Inspect the connector and port for damage (notably broken or bent pins) before attaching a lead. </a:t>
            </a:r>
          </a:p>
          <a:p>
            <a:r>
              <a:rPr lang="en-US" dirty="0"/>
              <a:t>Take care to align the connector carefully and do not use excessive force, to avoid damaging the pins. </a:t>
            </a:r>
          </a:p>
          <a:p>
            <a:r>
              <a:rPr lang="en-US" dirty="0"/>
              <a:t>Check whether the device requires an external power source. </a:t>
            </a:r>
          </a:p>
        </p:txBody>
      </p:sp>
    </p:spTree>
    <p:extLst>
      <p:ext uri="{BB962C8B-B14F-4D97-AF65-F5344CB8AC3E}">
        <p14:creationId xmlns:p14="http://schemas.microsoft.com/office/powerpoint/2010/main" val="181447446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84907-7829-444F-A3FE-FF5C1B50BE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Peripheral Device Installation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CC0672-FABB-4169-91C2-287F007AA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90964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A1216-D452-4CB0-9725-7516B104F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Basics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AE1467-1839-4F0E-AFDF-BE929FE915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657F85-4102-40BD-B8D1-E5C6F8766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of problem-solving.</a:t>
            </a:r>
          </a:p>
          <a:p>
            <a:r>
              <a:rPr lang="en-US" dirty="0"/>
              <a:t>Causes, symptoms, and consequences.</a:t>
            </a:r>
          </a:p>
          <a:p>
            <a:pPr lvl="1"/>
            <a:r>
              <a:rPr lang="en-US" dirty="0"/>
              <a:t>Hard disk drive fault (cause).</a:t>
            </a:r>
          </a:p>
          <a:p>
            <a:pPr lvl="1"/>
            <a:r>
              <a:rPr lang="en-US" dirty="0"/>
              <a:t>Fault causes the PC to display a blue screen (symptom).</a:t>
            </a:r>
          </a:p>
          <a:p>
            <a:pPr lvl="1"/>
            <a:r>
              <a:rPr lang="en-US" dirty="0"/>
              <a:t>Blue screen prevents user from accomplishing work (consequence).</a:t>
            </a:r>
          </a:p>
          <a:p>
            <a:r>
              <a:rPr lang="en-US" dirty="0"/>
              <a:t>Sometimes resolving the consequence is more important than addressing the cause.</a:t>
            </a:r>
          </a:p>
          <a:p>
            <a:r>
              <a:rPr lang="en-US" dirty="0"/>
              <a:t>Causes can also be symptoms of larger problems.</a:t>
            </a:r>
          </a:p>
          <a:p>
            <a:pPr lvl="1"/>
            <a:r>
              <a:rPr lang="en-US" dirty="0"/>
              <a:t>Especially with recurring issues.</a:t>
            </a:r>
          </a:p>
        </p:txBody>
      </p:sp>
    </p:spTree>
    <p:extLst>
      <p:ext uri="{BB962C8B-B14F-4D97-AF65-F5344CB8AC3E}">
        <p14:creationId xmlns:p14="http://schemas.microsoft.com/office/powerpoint/2010/main" val="10925951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0AB90-623A-40C4-B13D-EC846CFF6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Management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551384-2B64-4CCD-B61E-4A406D024A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5610" y="845725"/>
            <a:ext cx="7054516" cy="571500"/>
          </a:xfrm>
        </p:spPr>
        <p:txBody>
          <a:bodyPr/>
          <a:lstStyle/>
          <a:p>
            <a:r>
              <a:rPr lang="en-US" b="1" dirty="0"/>
              <a:t>Problem management:  </a:t>
            </a:r>
            <a:r>
              <a:rPr lang="en-US" dirty="0"/>
              <a:t>A method of identifying, prioritizing, and establishing ownership of incidents.</a:t>
            </a:r>
          </a:p>
          <a:p>
            <a:r>
              <a:rPr lang="en-US" b="1" dirty="0"/>
              <a:t>Incident: </a:t>
            </a:r>
            <a:r>
              <a:rPr lang="en-US" dirty="0"/>
              <a:t>Something that is not normal and disrupts regular operations in the computing environment.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322FE3-3A53-4032-A259-8FB22939F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27F60C5-8D2B-446F-8053-ECB06D9C46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96123"/>
            <a:ext cx="8460152" cy="2369818"/>
          </a:xfrm>
        </p:spPr>
        <p:txBody>
          <a:bodyPr/>
          <a:lstStyle/>
          <a:p>
            <a:pPr marL="685800" lvl="1" indent="-342900">
              <a:buFont typeface="+mj-lt"/>
              <a:buAutoNum type="arabicPeriod"/>
            </a:pPr>
            <a:r>
              <a:rPr lang="en-US" dirty="0"/>
              <a:t>User contacts Help Desk.</a:t>
            </a:r>
          </a:p>
          <a:p>
            <a:pPr marL="985837" lvl="2" indent="-342900"/>
            <a:r>
              <a:rPr lang="en-US" dirty="0"/>
              <a:t>Operator or technician is assigned, and trouble ticket is generated.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User describes the problem.</a:t>
            </a:r>
          </a:p>
          <a:p>
            <a:pPr marL="985837" lvl="2" indent="-342900"/>
            <a:r>
              <a:rPr lang="en-US" dirty="0"/>
              <a:t>Operator asks clarifying questions, and categorizes the problem, assesses urgency, and estimates time to resolve.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Operator might walk user through some initial troubleshooting steps.</a:t>
            </a:r>
          </a:p>
          <a:p>
            <a:pPr marL="985837" lvl="2" indent="-342900"/>
            <a:r>
              <a:rPr lang="en-US" dirty="0"/>
              <a:t>Ticket might be escalated to another support person.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Troubleshooting continues until the problem is resolved.</a:t>
            </a:r>
          </a:p>
          <a:p>
            <a:pPr marL="985837" lvl="2" indent="-342900"/>
            <a:r>
              <a:rPr lang="en-US" dirty="0"/>
              <a:t>Operator confirms user satisfaction and records details on trouble ticket and closes it.</a:t>
            </a:r>
          </a:p>
          <a:p>
            <a:pPr marL="985837" lvl="2" indent="-342900">
              <a:buFont typeface="+mj-lt"/>
              <a:buAutoNum type="alphaL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19258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DDDCF2-D4B6-4EFD-B624-C0D2AE489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CompTIA A+ Troubleshooting Model (Slide 1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C1731-97B4-4B66-BA7B-CEF026724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D6D783-A479-4008-83DA-67AD7C5B1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Identify the problem.</a:t>
            </a:r>
          </a:p>
          <a:p>
            <a:pPr marL="642938" lvl="1" indent="-342900"/>
            <a:r>
              <a:rPr lang="en-US" dirty="0"/>
              <a:t>Question the user, and identify changes to the computer.</a:t>
            </a:r>
          </a:p>
          <a:p>
            <a:pPr marL="642938" lvl="1" indent="-342900"/>
            <a:r>
              <a:rPr lang="en-US" dirty="0"/>
              <a:t>Perform backups before implementing any changes.</a:t>
            </a:r>
          </a:p>
          <a:p>
            <a:pPr marL="642938" lvl="1" indent="-342900"/>
            <a:r>
              <a:rPr lang="en-US" dirty="0"/>
              <a:t>Ask about environmental or infrastructure changes.</a:t>
            </a:r>
          </a:p>
          <a:p>
            <a:pPr marL="642938" lvl="1" indent="-342900"/>
            <a:r>
              <a:rPr lang="en-US" dirty="0"/>
              <a:t>Review system and app logs.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Establish a theory of probable cause.</a:t>
            </a:r>
          </a:p>
          <a:p>
            <a:pPr marL="642938" lvl="1" indent="-342900"/>
            <a:r>
              <a:rPr lang="en-US" dirty="0"/>
              <a:t>Question the obvious.</a:t>
            </a:r>
          </a:p>
          <a:p>
            <a:pPr marL="642938" lvl="1" indent="-342900"/>
            <a:r>
              <a:rPr lang="en-US" dirty="0"/>
              <a:t>If necessary, conduct internal or external research based on symptoms.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Test the theory to determine causes.</a:t>
            </a:r>
          </a:p>
          <a:p>
            <a:pPr marL="642938" lvl="1" indent="-342900"/>
            <a:r>
              <a:rPr lang="en-US" dirty="0"/>
              <a:t>Once the theory is confirmed, determine the next steps to solve the problem.</a:t>
            </a:r>
          </a:p>
          <a:p>
            <a:pPr marL="642938" lvl="1" indent="-342900"/>
            <a:r>
              <a:rPr lang="en-US" dirty="0"/>
              <a:t>If the theory is not confirmed, re-establish a new theory or escalate the issue.</a:t>
            </a:r>
          </a:p>
        </p:txBody>
      </p:sp>
    </p:spTree>
    <p:extLst>
      <p:ext uri="{BB962C8B-B14F-4D97-AF65-F5344CB8AC3E}">
        <p14:creationId xmlns:p14="http://schemas.microsoft.com/office/powerpoint/2010/main" val="8648036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DDDCF2-D4B6-4EFD-B624-C0D2AE489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CompTIA A+ Troubleshooting Model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C1731-97B4-4B66-BA7B-CEF026724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ED6D783-A479-4008-83DA-67AD7C5B1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 startAt="4"/>
            </a:pPr>
            <a:r>
              <a:rPr lang="en-US" dirty="0"/>
              <a:t>Establish a plan of action to resolve the problem and implement the solution.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dirty="0"/>
              <a:t>Verify full system functionality, and if applicable, implement preventive measures.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en-US" dirty="0"/>
              <a:t>Document findings, actions, and outcomes.</a:t>
            </a:r>
          </a:p>
        </p:txBody>
      </p:sp>
    </p:spTree>
    <p:extLst>
      <p:ext uri="{BB962C8B-B14F-4D97-AF65-F5344CB8AC3E}">
        <p14:creationId xmlns:p14="http://schemas.microsoft.com/office/powerpoint/2010/main" val="18219389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F4623-8186-4BD9-80F5-E7941B9B7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Service and Communication Skills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BBB9F5-E24F-480D-B6B1-9C4280211A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52783-8449-4E63-8C12-E4045A2969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Soft skills can be as important as technical skills.</a:t>
            </a:r>
          </a:p>
          <a:p>
            <a:r>
              <a:rPr lang="en-US" dirty="0"/>
              <a:t>Question types:</a:t>
            </a:r>
          </a:p>
          <a:p>
            <a:pPr lvl="1"/>
            <a:r>
              <a:rPr lang="en-US" dirty="0"/>
              <a:t>Open questions: Encourage the user to explain in their own words.</a:t>
            </a:r>
          </a:p>
          <a:p>
            <a:pPr lvl="1"/>
            <a:r>
              <a:rPr lang="en-US" dirty="0"/>
              <a:t>Closed questions: Yes/No, or reading an error message off the screen.</a:t>
            </a:r>
          </a:p>
          <a:p>
            <a:r>
              <a:rPr lang="en-US" dirty="0"/>
              <a:t>Develop a troubleshooting mindset.</a:t>
            </a:r>
          </a:p>
          <a:p>
            <a:pPr lvl="1"/>
            <a:r>
              <a:rPr lang="en-US" dirty="0"/>
              <a:t>Be calm.</a:t>
            </a:r>
          </a:p>
          <a:p>
            <a:pPr lvl="1"/>
            <a:r>
              <a:rPr lang="en-US" dirty="0"/>
              <a:t>Take breaks.</a:t>
            </a:r>
          </a:p>
          <a:p>
            <a:pPr lvl="1"/>
            <a:r>
              <a:rPr lang="en-US" dirty="0"/>
              <a:t>Challenge assumptions.</a:t>
            </a:r>
          </a:p>
          <a:p>
            <a:pPr lvl="1"/>
            <a:r>
              <a:rPr lang="en-US" dirty="0"/>
              <a:t>Assess costs and impact.</a:t>
            </a:r>
          </a:p>
          <a:p>
            <a:pPr lvl="1"/>
            <a:r>
              <a:rPr lang="en-US" dirty="0"/>
              <a:t>Know when to escalate an issue.</a:t>
            </a:r>
          </a:p>
        </p:txBody>
      </p:sp>
    </p:spTree>
    <p:extLst>
      <p:ext uri="{BB962C8B-B14F-4D97-AF65-F5344CB8AC3E}">
        <p14:creationId xmlns:p14="http://schemas.microsoft.com/office/powerpoint/2010/main" val="101039319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699A2-FCAD-4C72-9A0C-A4AC4B724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Identification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225C60-20CB-401D-9E87-A69E20D69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865A3-1C7E-4CFE-BB7D-8A9C38D0C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methodically to ensure you diagnose the correct problem and select the best resolution.</a:t>
            </a:r>
          </a:p>
          <a:p>
            <a:r>
              <a:rPr lang="en-US" dirty="0"/>
              <a:t>Troubleshooting combines problem-solving with decision-making.</a:t>
            </a:r>
          </a:p>
          <a:p>
            <a:r>
              <a:rPr lang="en-US" dirty="0"/>
              <a:t>Be prepared before starting the process.</a:t>
            </a:r>
          </a:p>
          <a:p>
            <a:pPr lvl="1"/>
            <a:r>
              <a:rPr lang="en-US" dirty="0"/>
              <a:t>Gather tools, documentation, and other necessities.</a:t>
            </a:r>
          </a:p>
          <a:p>
            <a:pPr lvl="1"/>
            <a:r>
              <a:rPr lang="en-US" dirty="0"/>
              <a:t>Use clear, concise, and accurate instructions when asking users to perform tasks.</a:t>
            </a:r>
          </a:p>
          <a:p>
            <a:pPr lvl="1"/>
            <a:r>
              <a:rPr lang="en-US" dirty="0"/>
              <a:t>Schedule downtime as needed, but be sensitive to the user’s needs.</a:t>
            </a:r>
          </a:p>
          <a:p>
            <a:r>
              <a:rPr lang="en-US" dirty="0"/>
              <a:t>Back up locally stored data.</a:t>
            </a:r>
          </a:p>
          <a:p>
            <a:pPr lvl="1"/>
            <a:r>
              <a:rPr lang="en-US" dirty="0"/>
              <a:t>Consider imaging the drive before changing any configuration parameters.</a:t>
            </a:r>
          </a:p>
        </p:txBody>
      </p:sp>
    </p:spTree>
    <p:extLst>
      <p:ext uri="{BB962C8B-B14F-4D97-AF65-F5344CB8AC3E}">
        <p14:creationId xmlns:p14="http://schemas.microsoft.com/office/powerpoint/2010/main" val="314690630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699A2-FCAD-4C72-9A0C-A4AC4B724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Identification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225C60-20CB-401D-9E87-A69E20D69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1865A3-1C7E-4CFE-BB7D-8A9C38D0C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Elicit factual information from the user or technician who reports the issue:</a:t>
            </a:r>
          </a:p>
          <a:p>
            <a:pPr lvl="1"/>
            <a:r>
              <a:rPr lang="en-US" dirty="0"/>
              <a:t>What are the exact error messages on the screen or coming from the speaker?</a:t>
            </a:r>
          </a:p>
          <a:p>
            <a:pPr lvl="1"/>
            <a:r>
              <a:rPr lang="en-US" dirty="0"/>
              <a:t>Has anyone else experienced the same issue?</a:t>
            </a:r>
          </a:p>
          <a:p>
            <a:pPr lvl="1"/>
            <a:r>
              <a:rPr lang="en-US" dirty="0"/>
              <a:t>How long has the problem been occurring?</a:t>
            </a:r>
          </a:p>
          <a:p>
            <a:pPr lvl="1"/>
            <a:r>
              <a:rPr lang="en-US" dirty="0"/>
              <a:t>What has changed? Did you change things, or did someone else?</a:t>
            </a:r>
          </a:p>
          <a:p>
            <a:pPr lvl="1"/>
            <a:r>
              <a:rPr lang="en-US" dirty="0"/>
              <a:t>Has anything been tried to solve the problem?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671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F255900-110A-4517-95ED-288EDD21F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Grounding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BF5FA-8874-4FC0-A734-C095529AB5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BEFA0F-A0AA-4B0E-9A92-7EF93898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112" y="912386"/>
            <a:ext cx="5679196" cy="37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6819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15E4A-E374-402B-B9C7-43F2C1D28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 of Information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C5D878-D12E-4A80-BE80-BA2386B1D8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3A132C-05B3-45B0-9B97-AF9833BC7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 a physical inspection.</a:t>
            </a:r>
          </a:p>
          <a:p>
            <a:r>
              <a:rPr lang="en-US" dirty="0"/>
              <a:t>Reproduce the problem.</a:t>
            </a:r>
          </a:p>
          <a:p>
            <a:r>
              <a:rPr lang="en-US" dirty="0"/>
              <a:t>Check system and application logs or diagnostic software.</a:t>
            </a:r>
          </a:p>
          <a:p>
            <a:r>
              <a:rPr lang="en-US" dirty="0"/>
              <a:t>Check the system documentation, such as installation or maintenance logs.</a:t>
            </a:r>
          </a:p>
          <a:p>
            <a:r>
              <a:rPr lang="en-US" dirty="0"/>
              <a:t>Consult any other technicians who might have worked on the system recently or who might be working on a related issue.</a:t>
            </a:r>
          </a:p>
        </p:txBody>
      </p:sp>
    </p:spTree>
    <p:extLst>
      <p:ext uri="{BB962C8B-B14F-4D97-AF65-F5344CB8AC3E}">
        <p14:creationId xmlns:p14="http://schemas.microsoft.com/office/powerpoint/2010/main" val="424631627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8FF40-9F0A-491C-8976-93FFF7773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Determination of Probable Causes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AB0352-04A4-49CC-B484-B4FEBF904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429712-B992-4725-A48C-36EE5D81A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Diagnose problems by identifying symptoms.</a:t>
            </a:r>
          </a:p>
          <a:p>
            <a:r>
              <a:rPr lang="en-US" dirty="0"/>
              <a:t>Symptoms can lead you to possible causes.</a:t>
            </a:r>
          </a:p>
          <a:p>
            <a:r>
              <a:rPr lang="en-US" dirty="0"/>
              <a:t>Question the obvious.</a:t>
            </a:r>
          </a:p>
          <a:p>
            <a:pPr lvl="1"/>
            <a:r>
              <a:rPr lang="en-US" dirty="0"/>
              <a:t>Step through what should happen, either yourself or by observing the user, and identify the point at which there is a failure or error.</a:t>
            </a:r>
          </a:p>
          <a:p>
            <a:pPr lvl="1"/>
            <a:r>
              <a:rPr lang="en-US" dirty="0"/>
              <a:t>Work up or down layers (for example, power, hardware components, drivers/firmware, software, network, and user actions).</a:t>
            </a:r>
          </a:p>
          <a:p>
            <a:r>
              <a:rPr lang="en-US" dirty="0"/>
              <a:t>Categorize and eliminate non-causes.</a:t>
            </a:r>
          </a:p>
          <a:p>
            <a:r>
              <a:rPr lang="en-US" dirty="0"/>
              <a:t>Be prepared to backtrack and try different paths.</a:t>
            </a:r>
          </a:p>
          <a:p>
            <a:r>
              <a:rPr lang="en-US" dirty="0"/>
              <a:t>Research the issue.</a:t>
            </a:r>
          </a:p>
          <a:p>
            <a:r>
              <a:rPr lang="en-US" dirty="0"/>
              <a:t>Re-establish a theory when necessary.</a:t>
            </a:r>
          </a:p>
        </p:txBody>
      </p:sp>
    </p:spTree>
    <p:extLst>
      <p:ext uri="{BB962C8B-B14F-4D97-AF65-F5344CB8AC3E}">
        <p14:creationId xmlns:p14="http://schemas.microsoft.com/office/powerpoint/2010/main" val="424485586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C6DA5-5E18-46DA-9249-566DE04B9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Escalation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378BF1-8FCE-4AE5-BC26-54A2633150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0C9F1D-187E-46BA-B1AB-5E7BA3FBF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Confer with colleagues and others when you are stuck.</a:t>
            </a:r>
          </a:p>
          <a:p>
            <a:r>
              <a:rPr lang="en-US" dirty="0"/>
              <a:t>Escalate when you can’t solve a problem.</a:t>
            </a:r>
          </a:p>
          <a:p>
            <a:pPr lvl="1"/>
            <a:r>
              <a:rPr lang="en-US" dirty="0"/>
              <a:t>Senior staff, knowledge experts, SMEs, technical staff, developers, programmers, and administrators within your company.</a:t>
            </a:r>
          </a:p>
          <a:p>
            <a:pPr lvl="1"/>
            <a:r>
              <a:rPr lang="en-US" dirty="0"/>
              <a:t>Suppliers and manufacturers—warranty and support contracts and helplines or web contact portals.</a:t>
            </a:r>
          </a:p>
          <a:p>
            <a:pPr lvl="1"/>
            <a:r>
              <a:rPr lang="en-US" dirty="0"/>
              <a:t>Other support contractors and consultants, websites, and social media.</a:t>
            </a:r>
          </a:p>
          <a:p>
            <a:r>
              <a:rPr lang="en-US" dirty="0"/>
              <a:t>Balance timeliness with possible higher costs.</a:t>
            </a:r>
          </a:p>
          <a:p>
            <a:r>
              <a:rPr lang="en-US" dirty="0"/>
              <a:t>Follow organizational policies.</a:t>
            </a:r>
          </a:p>
        </p:txBody>
      </p:sp>
    </p:spTree>
    <p:extLst>
      <p:ext uri="{BB962C8B-B14F-4D97-AF65-F5344CB8AC3E}">
        <p14:creationId xmlns:p14="http://schemas.microsoft.com/office/powerpoint/2010/main" val="14261479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8BF29-181B-4745-8027-2674ACDFA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Implementation and Testing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9366A4-D0D3-44EB-BA94-9F2C165F3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15CDB8-97FA-4CEC-8D21-AE7843F73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possible solutions for most IT problems:</a:t>
            </a:r>
          </a:p>
          <a:p>
            <a:pPr lvl="1"/>
            <a:r>
              <a:rPr lang="en-US" dirty="0"/>
              <a:t>Repair.</a:t>
            </a:r>
          </a:p>
          <a:p>
            <a:pPr lvl="1"/>
            <a:r>
              <a:rPr lang="en-US" dirty="0"/>
              <a:t>Replace.</a:t>
            </a:r>
          </a:p>
          <a:p>
            <a:pPr lvl="1"/>
            <a:r>
              <a:rPr lang="en-US" dirty="0"/>
              <a:t>Workaround.</a:t>
            </a:r>
          </a:p>
          <a:p>
            <a:r>
              <a:rPr lang="en-US" dirty="0"/>
              <a:t>Assess costs and time requirements.</a:t>
            </a:r>
          </a:p>
          <a:p>
            <a:r>
              <a:rPr lang="en-US" dirty="0"/>
              <a:t>Be aware of change management policies.</a:t>
            </a:r>
          </a:p>
          <a:p>
            <a:r>
              <a:rPr lang="en-US" dirty="0"/>
              <a:t>When implementing solutions:</a:t>
            </a:r>
          </a:p>
          <a:p>
            <a:pPr lvl="1"/>
            <a:r>
              <a:rPr lang="en-US" dirty="0"/>
              <a:t>Consider the effect on others.</a:t>
            </a:r>
          </a:p>
          <a:p>
            <a:pPr lvl="1"/>
            <a:r>
              <a:rPr lang="en-US" dirty="0"/>
              <a:t>Test after each change, and revert if the change does not solve the problem.</a:t>
            </a:r>
          </a:p>
        </p:txBody>
      </p:sp>
    </p:spTree>
    <p:extLst>
      <p:ext uri="{BB962C8B-B14F-4D97-AF65-F5344CB8AC3E}">
        <p14:creationId xmlns:p14="http://schemas.microsoft.com/office/powerpoint/2010/main" val="196328958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A3AE0-728A-4246-AA63-1BF16845D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Verification and Documentation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69DC77-BF5D-4385-9354-C23D64786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A961A5-E53E-42B1-9FE3-D194337214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Tests:</a:t>
            </a:r>
          </a:p>
          <a:p>
            <a:pPr lvl="1"/>
            <a:r>
              <a:rPr lang="en-US" dirty="0"/>
              <a:t>Try to use a component.</a:t>
            </a:r>
          </a:p>
          <a:p>
            <a:pPr lvl="1"/>
            <a:r>
              <a:rPr lang="en-US" dirty="0"/>
              <a:t>Swap component out for a known good one.</a:t>
            </a:r>
          </a:p>
          <a:p>
            <a:pPr lvl="1"/>
            <a:r>
              <a:rPr lang="en-US" dirty="0"/>
              <a:t>Inspect component for proper connection, damage, and indicator lights.</a:t>
            </a:r>
          </a:p>
          <a:p>
            <a:pPr lvl="1"/>
            <a:r>
              <a:rPr lang="en-US" dirty="0"/>
              <a:t>Disable or uninstall a component.</a:t>
            </a:r>
          </a:p>
          <a:p>
            <a:pPr lvl="1"/>
            <a:r>
              <a:rPr lang="en-US" dirty="0"/>
              <a:t>Check documentation and software diagnostic tools.</a:t>
            </a:r>
          </a:p>
          <a:p>
            <a:pPr lvl="1"/>
            <a:r>
              <a:rPr lang="en-US" dirty="0"/>
              <a:t>Update software or device drivers.</a:t>
            </a:r>
          </a:p>
          <a:p>
            <a:r>
              <a:rPr lang="en-US" dirty="0"/>
              <a:t>Be sure you are satisfied the problem is solved.</a:t>
            </a:r>
          </a:p>
          <a:p>
            <a:r>
              <a:rPr lang="en-US" dirty="0"/>
              <a:t>Be sure the user is satisfied the problem is solved.</a:t>
            </a:r>
          </a:p>
          <a:p>
            <a:r>
              <a:rPr lang="en-US" dirty="0"/>
              <a:t>Implement preventive measures.</a:t>
            </a:r>
          </a:p>
          <a:p>
            <a:r>
              <a:rPr lang="en-US" dirty="0"/>
              <a:t>Document findings, actions, and outcomes.</a:t>
            </a:r>
          </a:p>
          <a:p>
            <a:pPr lvl="1"/>
            <a:r>
              <a:rPr lang="en-US" dirty="0"/>
              <a:t>Helps immensely with future troubleshooting.</a:t>
            </a:r>
          </a:p>
        </p:txBody>
      </p:sp>
    </p:spTree>
    <p:extLst>
      <p:ext uri="{BB962C8B-B14F-4D97-AF65-F5344CB8AC3E}">
        <p14:creationId xmlns:p14="http://schemas.microsoft.com/office/powerpoint/2010/main" val="393128465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D29861-079D-42AE-A96C-845FEF7157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Troubleshooting Methodology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38A8C8-D47C-4A02-8E80-6A50503E70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23297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Will there be any specialty input devices that you will need to install or configure at your workplace? How might this affect your day-to-day activities as an IT professional? </a:t>
            </a:r>
          </a:p>
          <a:p>
            <a:r>
              <a:rPr lang="en-US" dirty="0">
                <a:solidFill>
                  <a:srgbClr val="45545F"/>
                </a:solidFill>
              </a:rPr>
              <a:t>Which part of the CompTIA A+ Troubleshooting Model do you expect </a:t>
            </a:r>
            <a:r>
              <a:rPr lang="en-US" dirty="0"/>
              <a:t>to find most challenging, </a:t>
            </a:r>
            <a:r>
              <a:rPr lang="en-US"/>
              <a:t>and why?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39703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1374</TotalTime>
  <Words>5155</Words>
  <Application>Microsoft Office PowerPoint</Application>
  <PresentationFormat>On-screen Show (16:9)</PresentationFormat>
  <Paragraphs>765</Paragraphs>
  <Slides>96</Slides>
  <Notes>76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2" baseType="lpstr">
      <vt:lpstr>Open Sans Semibold</vt:lpstr>
      <vt:lpstr>Open Sans</vt:lpstr>
      <vt:lpstr>Calibri</vt:lpstr>
      <vt:lpstr>Open Sans Semibold</vt:lpstr>
      <vt:lpstr>Arial</vt:lpstr>
      <vt:lpstr>LO-CompTIA</vt:lpstr>
      <vt:lpstr>Installing and Configuring PC Components</vt:lpstr>
      <vt:lpstr>Installing and Configuring PC Components</vt:lpstr>
      <vt:lpstr>Local Government Regulations</vt:lpstr>
      <vt:lpstr>Health and Safety Procedures</vt:lpstr>
      <vt:lpstr>General Emergency Procedures</vt:lpstr>
      <vt:lpstr>Electrical Hazards</vt:lpstr>
      <vt:lpstr>Fuses</vt:lpstr>
      <vt:lpstr>Equipment Grounding (Slide 1 of 2)</vt:lpstr>
      <vt:lpstr>Equipment Grounding (Slide 2 of 2)</vt:lpstr>
      <vt:lpstr>High Voltage Device Safety</vt:lpstr>
      <vt:lpstr>Electrical Fire Safety</vt:lpstr>
      <vt:lpstr>Guidelines for Working Safely with Electrical Systems</vt:lpstr>
      <vt:lpstr>Environmental Safety</vt:lpstr>
      <vt:lpstr>Toxic Waste Handling</vt:lpstr>
      <vt:lpstr>Guidelines for Working Safely Among Environmental Hazards (Slide 1 of 2)</vt:lpstr>
      <vt:lpstr>Guidelines for Working Safely Among Environmental Hazards (Slide 2 of 2)</vt:lpstr>
      <vt:lpstr>ESD</vt:lpstr>
      <vt:lpstr>Component Handling (Slide 1 of 3)</vt:lpstr>
      <vt:lpstr>Component Handling (Slide 2 of 3)</vt:lpstr>
      <vt:lpstr>Component Handling (Slide 3 of 3)</vt:lpstr>
      <vt:lpstr>Guidelines for Protecting Components from ESD Damage</vt:lpstr>
      <vt:lpstr>PowerPoint Presentation</vt:lpstr>
      <vt:lpstr>System Case Types (Slide 1 of 3)</vt:lpstr>
      <vt:lpstr>System Case Types (Slide 2 of 3)</vt:lpstr>
      <vt:lpstr>System Case Types (Slide 3 of 3)</vt:lpstr>
      <vt:lpstr>Parts of the System Case (Slide 1 of 4)</vt:lpstr>
      <vt:lpstr>Parts of the System Case (Slide 2 of 4)</vt:lpstr>
      <vt:lpstr>Parts of the System Case (Slide 3 of 4)</vt:lpstr>
      <vt:lpstr>Parts of the System Case (Slide 4 of 4)</vt:lpstr>
      <vt:lpstr>Repair or Replace?</vt:lpstr>
      <vt:lpstr>Guidelines for PC Disassembly</vt:lpstr>
      <vt:lpstr>Motherboards</vt:lpstr>
      <vt:lpstr>Motherboard Form Factors</vt:lpstr>
      <vt:lpstr>Motherboard Connector Types</vt:lpstr>
      <vt:lpstr>CPU Sockets</vt:lpstr>
      <vt:lpstr>Memory Slots</vt:lpstr>
      <vt:lpstr>Chipset and Memory Architecture</vt:lpstr>
      <vt:lpstr>CMOS and RTC Batteries (Slide 1 of 2)</vt:lpstr>
      <vt:lpstr>CMOS and RTC Batteries (Slide 2 of 2)</vt:lpstr>
      <vt:lpstr>Bus Architecture</vt:lpstr>
      <vt:lpstr>Internal and External Buses</vt:lpstr>
      <vt:lpstr>Expansion Slots (Slide 1 of 2)</vt:lpstr>
      <vt:lpstr>Expansion Slots (Slide 2 of 2)</vt:lpstr>
      <vt:lpstr>System Clock and Bus Speed</vt:lpstr>
      <vt:lpstr>PCI Bus (Slide 1 of 3)</vt:lpstr>
      <vt:lpstr>PCI Bus (Slide 2 of 3)</vt:lpstr>
      <vt:lpstr>PCI Bus (Slide 3 of 3)</vt:lpstr>
      <vt:lpstr>PCI Express Bus (Slide 1 of 3)</vt:lpstr>
      <vt:lpstr>PCI Express Bus (Slide 2 of 3)</vt:lpstr>
      <vt:lpstr>PCI Express Bus (Slide 3 of 3)</vt:lpstr>
      <vt:lpstr>Storage Bus (SATA and IDE) (Slide 1 of 2)</vt:lpstr>
      <vt:lpstr>Storage Bus (SATA and IDE) (Slide 2 of 2)</vt:lpstr>
      <vt:lpstr>Other Motherboard Connectors (Slide 1 of 2)</vt:lpstr>
      <vt:lpstr>Other Motherboard Connectors (Slide 2 of 2)</vt:lpstr>
      <vt:lpstr>PowerPoint Presentation</vt:lpstr>
      <vt:lpstr>Interfaces, Ports, and Connections (Slide 1 of 2)</vt:lpstr>
      <vt:lpstr>Interfaces, Ports, and Connections (Slide 2 of 2)</vt:lpstr>
      <vt:lpstr>I/O Ports and Cables</vt:lpstr>
      <vt:lpstr>USB Connectors (Slide 1 of 4)</vt:lpstr>
      <vt:lpstr>USB Connectors (Slide 2 of 4)</vt:lpstr>
      <vt:lpstr>USB Connectors (Slide 3 of 4)</vt:lpstr>
      <vt:lpstr>USB Connectors (Slide 4 of 4)</vt:lpstr>
      <vt:lpstr>Other Peripheral Connector Types</vt:lpstr>
      <vt:lpstr>Storage Connector Types (Slide 1 of 2)</vt:lpstr>
      <vt:lpstr>Storage Connector Types (Slide 2 of 2)</vt:lpstr>
      <vt:lpstr>Network Connector Types</vt:lpstr>
      <vt:lpstr>Expansion Cards</vt:lpstr>
      <vt:lpstr>PowerPoint Presentation</vt:lpstr>
      <vt:lpstr>PowerPoint Presentation</vt:lpstr>
      <vt:lpstr>Input Devices</vt:lpstr>
      <vt:lpstr>Keyboards (Slide 1 of 2)</vt:lpstr>
      <vt:lpstr>Keyboards (Slide 2 of 2)</vt:lpstr>
      <vt:lpstr>Pointing Devices (Slide 1 of 2)</vt:lpstr>
      <vt:lpstr>Pointing Devices (Slide 2 of 2)</vt:lpstr>
      <vt:lpstr>KVM Switches</vt:lpstr>
      <vt:lpstr>Security Input Devices (Slide 1 of 3)</vt:lpstr>
      <vt:lpstr>Security Input Devices (Slide 2 of 3)</vt:lpstr>
      <vt:lpstr>Security Input Devices (Slide 3 of 3)</vt:lpstr>
      <vt:lpstr>Installation and Configuration Considerations (Slide 1 of 2)</vt:lpstr>
      <vt:lpstr>Installation and Configuration Considerations (Slide 2 of 2)</vt:lpstr>
      <vt:lpstr>Guidelines for Installing Peripheral Devices</vt:lpstr>
      <vt:lpstr>PowerPoint Presentation</vt:lpstr>
      <vt:lpstr>Troubleshooting Basics</vt:lpstr>
      <vt:lpstr>Problem Management</vt:lpstr>
      <vt:lpstr>The CompTIA A+ Troubleshooting Model (Slide 1 of 2)</vt:lpstr>
      <vt:lpstr>The CompTIA A+ Troubleshooting Model (Slide 2 of 2)</vt:lpstr>
      <vt:lpstr>Customer Service and Communication Skills</vt:lpstr>
      <vt:lpstr>Problem Identification (Slide 1 of 2)</vt:lpstr>
      <vt:lpstr>Problem Identification (Slide 2 of 2)</vt:lpstr>
      <vt:lpstr>Sources of Information</vt:lpstr>
      <vt:lpstr>Determination of Probable Causes</vt:lpstr>
      <vt:lpstr>Problem Escalation</vt:lpstr>
      <vt:lpstr>Solution Implementation and Testing</vt:lpstr>
      <vt:lpstr>Verification and Documentation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and Configuring PC Components</dc:title>
  <dc:subject/>
  <dc:creator>Pam Taylor</dc:creator>
  <cp:keywords/>
  <dc:description/>
  <cp:lastModifiedBy>Pam Taylor</cp:lastModifiedBy>
  <cp:revision>33</cp:revision>
  <dcterms:created xsi:type="dcterms:W3CDTF">2018-11-14T19:43:57Z</dcterms:created>
  <dcterms:modified xsi:type="dcterms:W3CDTF">2019-01-07T17:09:56Z</dcterms:modified>
  <cp:category/>
</cp:coreProperties>
</file>