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50"/>
  </p:notesMasterIdLst>
  <p:handoutMasterIdLst>
    <p:handoutMasterId r:id="rId51"/>
  </p:handoutMasterIdLst>
  <p:sldIdLst>
    <p:sldId id="280" r:id="rId2"/>
    <p:sldId id="281" r:id="rId3"/>
    <p:sldId id="282" r:id="rId4"/>
    <p:sldId id="283" r:id="rId5"/>
    <p:sldId id="284" r:id="rId6"/>
    <p:sldId id="285" r:id="rId7"/>
    <p:sldId id="296" r:id="rId8"/>
    <p:sldId id="325" r:id="rId9"/>
    <p:sldId id="326" r:id="rId10"/>
    <p:sldId id="287" r:id="rId11"/>
    <p:sldId id="327" r:id="rId12"/>
    <p:sldId id="286" r:id="rId13"/>
    <p:sldId id="288" r:id="rId14"/>
    <p:sldId id="289" r:id="rId15"/>
    <p:sldId id="290" r:id="rId16"/>
    <p:sldId id="291" r:id="rId17"/>
    <p:sldId id="292" r:id="rId18"/>
    <p:sldId id="293" r:id="rId19"/>
    <p:sldId id="320" r:id="rId20"/>
    <p:sldId id="294" r:id="rId21"/>
    <p:sldId id="295" r:id="rId22"/>
    <p:sldId id="298" r:id="rId23"/>
    <p:sldId id="297" r:id="rId24"/>
    <p:sldId id="321" r:id="rId25"/>
    <p:sldId id="300" r:id="rId26"/>
    <p:sldId id="299" r:id="rId27"/>
    <p:sldId id="301" r:id="rId28"/>
    <p:sldId id="302" r:id="rId29"/>
    <p:sldId id="305" r:id="rId30"/>
    <p:sldId id="306" r:id="rId31"/>
    <p:sldId id="307" r:id="rId32"/>
    <p:sldId id="303" r:id="rId33"/>
    <p:sldId id="304" r:id="rId34"/>
    <p:sldId id="308" r:id="rId35"/>
    <p:sldId id="309" r:id="rId36"/>
    <p:sldId id="322" r:id="rId37"/>
    <p:sldId id="311" r:id="rId38"/>
    <p:sldId id="323" r:id="rId39"/>
    <p:sldId id="312" r:id="rId40"/>
    <p:sldId id="313" r:id="rId41"/>
    <p:sldId id="328" r:id="rId42"/>
    <p:sldId id="318" r:id="rId43"/>
    <p:sldId id="314" r:id="rId44"/>
    <p:sldId id="324" r:id="rId45"/>
    <p:sldId id="317" r:id="rId46"/>
    <p:sldId id="315" r:id="rId47"/>
    <p:sldId id="319" r:id="rId48"/>
    <p:sldId id="329" r:id="rId49"/>
  </p:sldIdLst>
  <p:sldSz cx="9144000" cy="5143500" type="screen16x9"/>
  <p:notesSz cx="6858000" cy="9144000"/>
  <p:embeddedFontLst>
    <p:embeddedFont>
      <p:font typeface="Open Sans Semibold" panose="020B0706030804020204" pitchFamily="34" charset="0"/>
      <p:bold r:id="rId52"/>
      <p:boldItalic r:id="rId53"/>
    </p:embeddedFont>
    <p:embeddedFont>
      <p:font typeface="Open Sans Semibold" panose="020B0706030804020204" pitchFamily="34" charset="0"/>
      <p:bold r:id="rId52"/>
      <p:boldItalic r:id="rId53"/>
    </p:embeddedFon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9E"/>
    <a:srgbClr val="45545F"/>
    <a:srgbClr val="004D71"/>
    <a:srgbClr val="B1B7BC"/>
    <a:srgbClr val="1B3764"/>
    <a:srgbClr val="0090B9"/>
    <a:srgbClr val="ED1C24"/>
    <a:srgbClr val="F5A81C"/>
    <a:srgbClr val="01A1DD"/>
    <a:srgbClr val="CFD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8168" autoAdjust="0"/>
  </p:normalViewPr>
  <p:slideViewPr>
    <p:cSldViewPr snapToGrid="0">
      <p:cViewPr varScale="1">
        <p:scale>
          <a:sx n="91" d="100"/>
          <a:sy n="91" d="100"/>
        </p:scale>
        <p:origin x="72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4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61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C3F268-D399-CD41-93EB-BC0DC0B74C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23764"/>
            <a:ext cx="9162288" cy="71049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0FFAE2-1926-424D-9409-EA1F521618BE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56114" y="1288868"/>
            <a:ext cx="3829752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7C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2B283-1721-A54D-A0F1-D2BEA493074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88" y="4443006"/>
            <a:ext cx="9180576" cy="384048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04E5AC-2C37-054D-B16D-0D8582A5ED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6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BDA0A4-50B6-2647-8936-3D1D66E5E7A5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78606" y="1406242"/>
            <a:ext cx="3186788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Installing, Configuring, and Troubleshooting Display and Multimedia Devices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2664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17564D6-9A9C-4D7D-80AD-DBE24D652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VGA Ports and Connectors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5C34DB6-5F9B-4CC2-B1A0-757A088517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VGA port: </a:t>
            </a:r>
            <a:r>
              <a:rPr lang="en-US" dirty="0"/>
              <a:t>15-pin connector used to connect monitors to PCs.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F40D29-CA9C-4F3C-937D-F05980AD2D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809C0-F694-41CC-A3F6-2BC1C26D19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Legacy standard analog video interface.</a:t>
            </a:r>
          </a:p>
          <a:p>
            <a:r>
              <a:rPr lang="en-US" dirty="0"/>
              <a:t>15-pin D-shell connector with screws.</a:t>
            </a:r>
          </a:p>
          <a:p>
            <a:r>
              <a:rPr lang="en-US" dirty="0"/>
              <a:t>Analog interface carries continuous variable </a:t>
            </a:r>
            <a:br>
              <a:rPr lang="en-US" dirty="0"/>
            </a:br>
            <a:r>
              <a:rPr lang="en-US" dirty="0"/>
              <a:t>signals for RGB component video.</a:t>
            </a:r>
          </a:p>
          <a:p>
            <a:r>
              <a:rPr lang="en-US" dirty="0"/>
              <a:t>Cabling is marketed according to supported</a:t>
            </a:r>
            <a:br>
              <a:rPr lang="en-US" dirty="0"/>
            </a:br>
            <a:r>
              <a:rPr lang="en-US" dirty="0"/>
              <a:t>resolutions.</a:t>
            </a:r>
          </a:p>
          <a:p>
            <a:pPr lvl="1"/>
            <a:r>
              <a:rPr lang="en-US" dirty="0"/>
              <a:t>Lower quality 800x600.</a:t>
            </a:r>
          </a:p>
          <a:p>
            <a:pPr lvl="1"/>
            <a:r>
              <a:rPr lang="en-US" dirty="0"/>
              <a:t>Higher quality 1600x1200.</a:t>
            </a:r>
          </a:p>
          <a:p>
            <a:r>
              <a:rPr lang="en-US" dirty="0"/>
              <a:t>Cable length typically 5 m.</a:t>
            </a:r>
          </a:p>
          <a:p>
            <a:pPr lvl="1"/>
            <a:r>
              <a:rPr lang="en-US" dirty="0"/>
              <a:t>High quality cable might support up to 30 m.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9661EA-EC88-4DDF-AC3E-9177AF4C9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3711" y="2882515"/>
            <a:ext cx="1906690" cy="19066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AA6BCA-F5FF-4E57-840F-82F077D2A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3711" y="1371761"/>
            <a:ext cx="1906690" cy="190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837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E7860F-59B9-4DA2-A46C-1CAE0D54A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DVI Ports and Connectors (Slide 1 of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C0356A-6E7C-478F-8F94-2E3B654B9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Digital Visual Interface: </a:t>
            </a:r>
            <a:r>
              <a:rPr lang="en-US" dirty="0"/>
              <a:t>(</a:t>
            </a:r>
            <a:r>
              <a:rPr lang="en-US" b="1" dirty="0"/>
              <a:t>DVI</a:t>
            </a:r>
            <a:r>
              <a:rPr lang="en-US" dirty="0"/>
              <a:t>) Video adapter designed to replace VGA port. It supports digital only or digital and analog signaling.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AA02E6-E7C0-4275-8F33-02AB9DB058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D7812C4-1DED-4668-88AE-B665BA6A92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Designed for use with flat panel </a:t>
            </a:r>
            <a:br>
              <a:rPr lang="en-US" dirty="0"/>
            </a:br>
            <a:r>
              <a:rPr lang="en-US" dirty="0"/>
              <a:t>displays.</a:t>
            </a:r>
          </a:p>
          <a:p>
            <a:r>
              <a:rPr lang="en-US" dirty="0"/>
              <a:t>Being phased out for newer </a:t>
            </a:r>
            <a:br>
              <a:rPr lang="en-US" dirty="0"/>
            </a:br>
            <a:r>
              <a:rPr lang="en-US" dirty="0"/>
              <a:t>technology.</a:t>
            </a:r>
          </a:p>
          <a:p>
            <a:r>
              <a:rPr lang="en-US" dirty="0"/>
              <a:t>Types:</a:t>
            </a:r>
          </a:p>
          <a:p>
            <a:pPr lvl="1"/>
            <a:r>
              <a:rPr lang="en-US" dirty="0"/>
              <a:t>DVI-A</a:t>
            </a:r>
          </a:p>
          <a:p>
            <a:pPr lvl="1"/>
            <a:r>
              <a:rPr lang="en-US" dirty="0"/>
              <a:t>DVI-D (single link)</a:t>
            </a:r>
          </a:p>
          <a:p>
            <a:pPr lvl="1"/>
            <a:r>
              <a:rPr lang="en-US" dirty="0"/>
              <a:t>DVI-I (single link)</a:t>
            </a:r>
          </a:p>
          <a:p>
            <a:pPr lvl="1"/>
            <a:r>
              <a:rPr lang="en-US" dirty="0"/>
              <a:t>DVI-D (dual link)</a:t>
            </a:r>
          </a:p>
          <a:p>
            <a:pPr lvl="1"/>
            <a:r>
              <a:rPr lang="en-US" dirty="0"/>
              <a:t>DVI-I (dual link)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3A9E2D-2186-4AAB-8168-C37C8282E8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08" y="1696454"/>
            <a:ext cx="3902659" cy="293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31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0E2F2-53D9-47D3-878E-A3227B00E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DVI Ports and Connectors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00C5FE-B3BA-4EEE-9AA0-FA681A3DBA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38FE53-4DC0-4D5A-8A6F-6E89076AB1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Different types support analog and digital equipment.</a:t>
            </a:r>
          </a:p>
          <a:p>
            <a:pPr lvl="1"/>
            <a:r>
              <a:rPr lang="en-US" dirty="0"/>
              <a:t>DVI-A: analog only</a:t>
            </a:r>
          </a:p>
          <a:p>
            <a:pPr lvl="1"/>
            <a:r>
              <a:rPr lang="en-US" dirty="0"/>
              <a:t>DVI-D: digital only</a:t>
            </a:r>
          </a:p>
          <a:p>
            <a:pPr lvl="1"/>
            <a:r>
              <a:rPr lang="en-US" dirty="0"/>
              <a:t>DVI-I: analog and digital</a:t>
            </a:r>
          </a:p>
          <a:p>
            <a:r>
              <a:rPr lang="en-US" dirty="0"/>
              <a:t>Bandwidth:</a:t>
            </a:r>
          </a:p>
          <a:p>
            <a:pPr lvl="1"/>
            <a:r>
              <a:rPr lang="en-US" dirty="0"/>
              <a:t>Single link: 3.7 Gbps, full HD resolution, 1920x1200, at 60 fps</a:t>
            </a:r>
          </a:p>
          <a:p>
            <a:pPr lvl="1"/>
            <a:r>
              <a:rPr lang="en-US" dirty="0"/>
              <a:t>Dual link: over 7.4 Gbps, HDTV, 2560x1600, at 85 fps</a:t>
            </a:r>
          </a:p>
        </p:txBody>
      </p:sp>
    </p:spTree>
    <p:extLst>
      <p:ext uri="{BB962C8B-B14F-4D97-AF65-F5344CB8AC3E}">
        <p14:creationId xmlns:p14="http://schemas.microsoft.com/office/powerpoint/2010/main" val="3589263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85ED0CF-A375-44BD-950D-CCE1FD0FE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HDMI Ports and Connectors (Slide 1 of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3641F3-39B0-407B-9834-E289B66B55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High Definition Multimedia Interface </a:t>
            </a:r>
            <a:r>
              <a:rPr lang="en-US" dirty="0"/>
              <a:t>(</a:t>
            </a:r>
            <a:r>
              <a:rPr lang="en-US" b="1" dirty="0"/>
              <a:t>HDMI</a:t>
            </a:r>
            <a:r>
              <a:rPr lang="en-US" dirty="0"/>
              <a:t>): High-specification digital connector for audio-video equipment.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25EAA7-68C4-4B25-96DA-794D9001C2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41ED9D-EB63-43E0-B3B3-7C8E8E7B0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in consumer electronics and computing.</a:t>
            </a:r>
          </a:p>
          <a:p>
            <a:r>
              <a:rPr lang="en-US" dirty="0"/>
              <a:t>Supports digital video and audio streams.</a:t>
            </a:r>
          </a:p>
          <a:p>
            <a:r>
              <a:rPr lang="en-US" dirty="0"/>
              <a:t>Versions support different bandwidths.</a:t>
            </a:r>
          </a:p>
          <a:p>
            <a:pPr lvl="1"/>
            <a:r>
              <a:rPr lang="en-US" dirty="0"/>
              <a:t>Version 1.4 added 4K support (4096x2160 at 24 Hz).</a:t>
            </a:r>
          </a:p>
          <a:p>
            <a:pPr lvl="1"/>
            <a:r>
              <a:rPr lang="en-US" dirty="0"/>
              <a:t>Version 2.1 supports up to 10K at 120 Hz.</a:t>
            </a:r>
          </a:p>
          <a:p>
            <a:r>
              <a:rPr lang="en-US" dirty="0"/>
              <a:t>Connectors:</a:t>
            </a:r>
          </a:p>
          <a:p>
            <a:pPr lvl="1"/>
            <a:r>
              <a:rPr lang="en-US" dirty="0"/>
              <a:t>Type A 19-pin</a:t>
            </a:r>
          </a:p>
          <a:p>
            <a:pPr lvl="1"/>
            <a:r>
              <a:rPr lang="en-US" dirty="0"/>
              <a:t>Type B 29-pin for dual link (less commonly used)</a:t>
            </a:r>
          </a:p>
          <a:p>
            <a:pPr lvl="1"/>
            <a:r>
              <a:rPr lang="en-US" dirty="0"/>
              <a:t>Type C Mini HDMI </a:t>
            </a:r>
          </a:p>
          <a:p>
            <a:pPr lvl="1"/>
            <a:r>
              <a:rPr lang="en-US" dirty="0"/>
              <a:t>Type D Micro HDMI</a:t>
            </a:r>
          </a:p>
        </p:txBody>
      </p:sp>
    </p:spTree>
    <p:extLst>
      <p:ext uri="{BB962C8B-B14F-4D97-AF65-F5344CB8AC3E}">
        <p14:creationId xmlns:p14="http://schemas.microsoft.com/office/powerpoint/2010/main" val="3401478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04455-9F24-4223-B7BF-CEE126E73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HDMI Ports and Connectors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4E311F-AA50-4D8E-8BB6-0BB114714A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DAAFF6-A40F-4C25-BA0E-37A7FDEC4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423400"/>
            <a:ext cx="8460152" cy="2124536"/>
          </a:xfrm>
        </p:spPr>
        <p:txBody>
          <a:bodyPr/>
          <a:lstStyle/>
          <a:p>
            <a:r>
              <a:rPr lang="en-US" dirty="0"/>
              <a:t>Cable ratings:</a:t>
            </a:r>
          </a:p>
          <a:p>
            <a:pPr lvl="1"/>
            <a:r>
              <a:rPr lang="en-US" dirty="0"/>
              <a:t>Standard (Category 1)</a:t>
            </a:r>
          </a:p>
          <a:p>
            <a:pPr lvl="1"/>
            <a:r>
              <a:rPr lang="en-US" dirty="0"/>
              <a:t>High Speed (Category 2)</a:t>
            </a:r>
          </a:p>
          <a:p>
            <a:pPr lvl="1"/>
            <a:r>
              <a:rPr lang="en-US" dirty="0"/>
              <a:t>Premium High Speed</a:t>
            </a:r>
          </a:p>
          <a:p>
            <a:pPr lvl="1"/>
            <a:r>
              <a:rPr lang="en-US" dirty="0"/>
              <a:t>Ultra High Speed</a:t>
            </a:r>
          </a:p>
          <a:p>
            <a:r>
              <a:rPr lang="en-US" dirty="0"/>
              <a:t>Backwards compatible with DVI-D</a:t>
            </a:r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645C50-2E90-473D-9A91-FDA4C635A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11" y="557833"/>
            <a:ext cx="3009524" cy="18285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2EC973-325A-4663-88B8-51E641F2D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535" y="931560"/>
            <a:ext cx="4733554" cy="231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79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48691-1B4B-4257-A84C-2EB80A4B6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DisplayPort Ports and Connectors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4D38E7-2352-4455-985E-8340D1A529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81924"/>
            <a:ext cx="7054516" cy="571500"/>
          </a:xfrm>
        </p:spPr>
        <p:txBody>
          <a:bodyPr/>
          <a:lstStyle/>
          <a:p>
            <a:r>
              <a:rPr lang="en-US" b="1" dirty="0"/>
              <a:t>DisplayPort: </a:t>
            </a:r>
            <a:r>
              <a:rPr lang="en-US" dirty="0"/>
              <a:t>Digital A/V interface developed by VESA. DisplayPort supports some cross-compatibility with DVI and HDMI devices.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44866A-4C89-46A0-A4D0-D550A17C9C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1E9077-977D-4AE8-B2D5-4B4B426DA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Royalty-free HDMI alternative.</a:t>
            </a:r>
          </a:p>
          <a:p>
            <a:r>
              <a:rPr lang="en-US" dirty="0"/>
              <a:t>Packetized data transfer.</a:t>
            </a:r>
          </a:p>
          <a:p>
            <a:pPr lvl="1"/>
            <a:r>
              <a:rPr lang="en-US" dirty="0"/>
              <a:t>Similar to PCIe.</a:t>
            </a:r>
          </a:p>
          <a:p>
            <a:pPr lvl="1"/>
            <a:r>
              <a:rPr lang="en-US" dirty="0"/>
              <a:t>Lanes can have different data rates.</a:t>
            </a:r>
          </a:p>
          <a:p>
            <a:r>
              <a:rPr lang="en-US" dirty="0"/>
              <a:t>Each lane can be allocated a 1.62, 2.7, or 5.4 Gbps data rate. </a:t>
            </a:r>
          </a:p>
          <a:p>
            <a:r>
              <a:rPr lang="en-US" dirty="0"/>
              <a:t>Maximum data rate for a 4-lane link is 17.28 Gbps. </a:t>
            </a:r>
          </a:p>
          <a:p>
            <a:r>
              <a:rPr lang="en-US" dirty="0"/>
              <a:t>Support for 48-bit color, 3D, 4K/UHD, and HDCP. </a:t>
            </a:r>
          </a:p>
        </p:txBody>
      </p:sp>
    </p:spTree>
    <p:extLst>
      <p:ext uri="{BB962C8B-B14F-4D97-AF65-F5344CB8AC3E}">
        <p14:creationId xmlns:p14="http://schemas.microsoft.com/office/powerpoint/2010/main" val="2491087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BCCFC-4CC2-4DB9-8C5E-6AB6B6967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DisplayPort Ports and Connectors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105C76-71A7-4C6E-B337-BEE3B4813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7E76F0-2528-48E0-9FF8-FFE034B69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Supports copper and fiber-optic cables.</a:t>
            </a:r>
          </a:p>
          <a:p>
            <a:pPr lvl="1"/>
            <a:r>
              <a:rPr lang="en-US" dirty="0"/>
              <a:t>Copper: 2560x1600</a:t>
            </a:r>
          </a:p>
          <a:p>
            <a:r>
              <a:rPr lang="en-US" dirty="0"/>
              <a:t>Connectors:</a:t>
            </a:r>
          </a:p>
          <a:p>
            <a:pPr lvl="1"/>
            <a:r>
              <a:rPr lang="en-US" dirty="0"/>
              <a:t>20-pin</a:t>
            </a:r>
          </a:p>
          <a:p>
            <a:pPr lvl="1"/>
            <a:r>
              <a:rPr lang="en-US" dirty="0"/>
              <a:t>DP++ enables connection to DVI-D and HDMI </a:t>
            </a:r>
            <a:br>
              <a:rPr lang="en-US" dirty="0"/>
            </a:br>
            <a:r>
              <a:rPr lang="en-US" dirty="0"/>
              <a:t>devices</a:t>
            </a:r>
          </a:p>
          <a:p>
            <a:pPr lvl="1"/>
            <a:r>
              <a:rPr lang="en-US" dirty="0"/>
              <a:t>Mini DP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B40260-DC21-4ED7-B070-231A73ADB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7343" y="1669021"/>
            <a:ext cx="1201064" cy="202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7594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0363D-1BB8-4945-8E34-91D09179E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Thunderbolt and USB-C Ports and Connectors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3C5999-924C-46D6-971E-836AAF9A2E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C06159-35FF-40D7-B976-8BB0409B8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Emerging trend is to use USB-C.</a:t>
            </a:r>
          </a:p>
          <a:p>
            <a:r>
              <a:rPr lang="en-US" dirty="0"/>
              <a:t>Can carry HDMI and DisplayPort signaling, </a:t>
            </a:r>
            <a:br>
              <a:rPr lang="en-US" dirty="0"/>
            </a:br>
            <a:r>
              <a:rPr lang="en-US" dirty="0"/>
              <a:t>but most often seen in use with Thunderbolt 3.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FF1359-7BA7-42DE-86CC-246F570924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3990" y="1266759"/>
            <a:ext cx="2519782" cy="318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7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EFEE0-F3EF-4BFB-9F0E-FB7243F63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Adapters and Converters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0291CE-1512-4056-A62A-C10151C1C1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3920144-D9B9-4178-BF07-1FB40B2A8148}"/>
              </a:ext>
            </a:extLst>
          </p:cNvPr>
          <p:cNvSpPr/>
          <p:nvPr/>
        </p:nvSpPr>
        <p:spPr>
          <a:xfrm>
            <a:off x="1741708" y="4051147"/>
            <a:ext cx="1689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HDMI to DVI-I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80B12E-2D90-4C96-8477-A77F524B6C5F}"/>
              </a:ext>
            </a:extLst>
          </p:cNvPr>
          <p:cNvSpPr/>
          <p:nvPr/>
        </p:nvSpPr>
        <p:spPr>
          <a:xfrm>
            <a:off x="5857319" y="4051147"/>
            <a:ext cx="1525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VGA to DVI-I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59789D-7E83-4550-B5AD-5726606E7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077" y="1252725"/>
            <a:ext cx="4730506" cy="26380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0F5524-063D-4F46-9BEF-0F01B9F66E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0700" y="1185669"/>
            <a:ext cx="4878334" cy="277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483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1B960-BB68-4416-B23F-BEF8BDE29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Adapters and Converters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DB4835-07A2-47A9-83A0-B2341D4C64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ED6BB1-8A24-4067-81A4-2C2B1A9E7383}"/>
              </a:ext>
            </a:extLst>
          </p:cNvPr>
          <p:cNvSpPr/>
          <p:nvPr/>
        </p:nvSpPr>
        <p:spPr>
          <a:xfrm>
            <a:off x="3411807" y="4299048"/>
            <a:ext cx="2303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Thunderbolt to DVI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7C4404-88FC-4168-A87A-20C693F7E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30" y="1077693"/>
            <a:ext cx="5486340" cy="311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Installing, Configuring, and Troubleshooting Display and Multimedia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and Configure Display Devices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Troubleshoot Display Devices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and Configure Multimedia Devices</a:t>
            </a:r>
          </a:p>
        </p:txBody>
      </p:sp>
    </p:spTree>
    <p:extLst>
      <p:ext uri="{BB962C8B-B14F-4D97-AF65-F5344CB8AC3E}">
        <p14:creationId xmlns:p14="http://schemas.microsoft.com/office/powerpoint/2010/main" val="39818453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1D3DE3-8B2B-4AB2-9D40-F381F0BD6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 Cards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1607F39-2CD3-42DF-B60B-BEEB095410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Video card: </a:t>
            </a:r>
            <a:r>
              <a:rPr lang="en-US" dirty="0"/>
              <a:t>Interface between graphics components of a PC and the display device.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85E80A-672B-4C8F-8C62-63563775FD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CD12AF-93C9-477B-AAB1-A064A9974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Might use system CPU and memory; might have onboard processor and memory.</a:t>
            </a:r>
          </a:p>
          <a:p>
            <a:r>
              <a:rPr lang="en-US" dirty="0"/>
              <a:t>Integrated cards: onboard adapter.</a:t>
            </a:r>
          </a:p>
          <a:p>
            <a:pPr lvl="1"/>
            <a:r>
              <a:rPr lang="en-US" dirty="0"/>
              <a:t>Usually on low-end PCs.</a:t>
            </a:r>
          </a:p>
          <a:p>
            <a:r>
              <a:rPr lang="en-US" dirty="0"/>
              <a:t>Add-on cards in PCIe slots.</a:t>
            </a:r>
          </a:p>
        </p:txBody>
      </p:sp>
    </p:spTree>
    <p:extLst>
      <p:ext uri="{BB962C8B-B14F-4D97-AF65-F5344CB8AC3E}">
        <p14:creationId xmlns:p14="http://schemas.microsoft.com/office/powerpoint/2010/main" val="2856743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BD149-57F1-43EE-A323-32CC8080F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Adapter Components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5B729C8-12C5-47D3-B621-23310ABE17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38547"/>
            <a:ext cx="7054516" cy="571500"/>
          </a:xfrm>
        </p:spPr>
        <p:txBody>
          <a:bodyPr/>
          <a:lstStyle/>
          <a:p>
            <a:r>
              <a:rPr lang="en-US" b="1" dirty="0"/>
              <a:t>Graphics Processing Unit</a:t>
            </a:r>
            <a:r>
              <a:rPr lang="en-US" dirty="0"/>
              <a:t> (</a:t>
            </a:r>
            <a:r>
              <a:rPr lang="en-US" b="1" dirty="0"/>
              <a:t>GPU</a:t>
            </a:r>
            <a:r>
              <a:rPr lang="en-US" dirty="0"/>
              <a:t>)</a:t>
            </a:r>
            <a:r>
              <a:rPr lang="en-US" b="1" dirty="0"/>
              <a:t>:</a:t>
            </a:r>
            <a:r>
              <a:rPr lang="en-US" dirty="0"/>
              <a:t> Type of microprocessor used on dedicated video adapter cards or within a CPU with integrated graphics capability.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2A523A-F910-476F-9062-D0CFC13E00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C7F275D-FBC9-499C-95EA-330AE685A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739998"/>
            <a:ext cx="8460152" cy="2956575"/>
          </a:xfrm>
        </p:spPr>
        <p:txBody>
          <a:bodyPr/>
          <a:lstStyle/>
          <a:p>
            <a:r>
              <a:rPr lang="en-US" dirty="0"/>
              <a:t>Clock speed</a:t>
            </a:r>
          </a:p>
          <a:p>
            <a:r>
              <a:rPr lang="en-US" dirty="0"/>
              <a:t>Shader units</a:t>
            </a:r>
          </a:p>
          <a:p>
            <a:r>
              <a:rPr lang="en-US" dirty="0"/>
              <a:t>Frame rate</a:t>
            </a:r>
          </a:p>
          <a:p>
            <a:r>
              <a:rPr lang="en-US" dirty="0"/>
              <a:t>3D cards need more memory</a:t>
            </a:r>
          </a:p>
          <a:p>
            <a:pPr lvl="1"/>
            <a:r>
              <a:rPr lang="en-US" dirty="0"/>
              <a:t>Onboard AM: from 2 to 12 GB</a:t>
            </a:r>
          </a:p>
          <a:p>
            <a:r>
              <a:rPr lang="en-US" dirty="0"/>
              <a:t>PCIe x16 interface</a:t>
            </a:r>
          </a:p>
          <a:p>
            <a:r>
              <a:rPr lang="en-US" dirty="0"/>
              <a:t>At least 1 digital video interface </a:t>
            </a:r>
            <a:br>
              <a:rPr lang="en-US" dirty="0"/>
            </a:br>
            <a:r>
              <a:rPr lang="en-US" dirty="0"/>
              <a:t>supported</a:t>
            </a:r>
          </a:p>
          <a:p>
            <a:r>
              <a:rPr lang="en-US" dirty="0"/>
              <a:t>Graphics APIs: DirectX and OpenGL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86B3DA-CE6E-4BA8-8A82-E38DA59A7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7733" y="1864560"/>
            <a:ext cx="4390501" cy="278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92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AE501-E730-432B-BAAD-A4D2ED342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Configuration Tools for Display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5D3C78-23AD-4DF7-AF65-40CF548CA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DE7066-1F98-43F7-B3E1-D46891434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Automatic detection and installation </a:t>
            </a:r>
            <a:br>
              <a:rPr lang="en-US" dirty="0"/>
            </a:br>
            <a:r>
              <a:rPr lang="en-US" dirty="0"/>
              <a:t>via Plug-and-Play.</a:t>
            </a:r>
          </a:p>
          <a:p>
            <a:r>
              <a:rPr lang="en-US" dirty="0"/>
              <a:t>System firmware setup program to </a:t>
            </a:r>
            <a:br>
              <a:rPr lang="en-US" dirty="0"/>
            </a:br>
            <a:r>
              <a:rPr lang="en-US" dirty="0"/>
              <a:t>disable onboard video adapter.</a:t>
            </a:r>
          </a:p>
          <a:p>
            <a:r>
              <a:rPr lang="en-US" dirty="0"/>
              <a:t>Settings such as resolution, etc. </a:t>
            </a:r>
          </a:p>
          <a:p>
            <a:pPr lvl="1"/>
            <a:r>
              <a:rPr lang="en-US" dirty="0"/>
              <a:t>OS tools like Windows Settings or </a:t>
            </a:r>
            <a:br>
              <a:rPr lang="en-US" dirty="0"/>
            </a:br>
            <a:r>
              <a:rPr lang="en-US" dirty="0"/>
              <a:t>Control Panel.</a:t>
            </a:r>
          </a:p>
          <a:p>
            <a:pPr lvl="1"/>
            <a:r>
              <a:rPr lang="en-US" dirty="0"/>
              <a:t>Vendor configuration utility.</a:t>
            </a:r>
          </a:p>
          <a:p>
            <a:pPr lvl="1"/>
            <a:r>
              <a:rPr lang="en-US" dirty="0"/>
              <a:t>Monitor controls or onscreen menus.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3E5070-C421-493F-A900-C7C7A4F41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9663" y="980347"/>
            <a:ext cx="3828570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9773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94291-EDB7-4317-A2F6-C42BBD3F6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Displays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F78DCC-E8FB-4507-822C-7642B80B7D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90B037-A22D-4880-96F5-C535707D1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Configuration options:</a:t>
            </a:r>
          </a:p>
          <a:p>
            <a:pPr lvl="1"/>
            <a:r>
              <a:rPr lang="en-US" dirty="0"/>
              <a:t>Graphics adapter with multiple display ports.</a:t>
            </a:r>
          </a:p>
          <a:p>
            <a:pPr lvl="1"/>
            <a:r>
              <a:rPr lang="en-US" dirty="0"/>
              <a:t>Multiple graphics adapters.</a:t>
            </a:r>
          </a:p>
          <a:p>
            <a:pPr lvl="1"/>
            <a:r>
              <a:rPr lang="en-US" dirty="0"/>
              <a:t>Daisy-chaining DP </a:t>
            </a:r>
            <a:r>
              <a:rPr lang="en-US"/>
              <a:t>or Thunderbolt monitors</a:t>
            </a:r>
            <a:r>
              <a:rPr lang="en-US" dirty="0"/>
              <a:t>.</a:t>
            </a:r>
          </a:p>
          <a:p>
            <a:r>
              <a:rPr lang="en-US" dirty="0"/>
              <a:t>Windows display modes:</a:t>
            </a:r>
          </a:p>
          <a:p>
            <a:pPr lvl="1"/>
            <a:r>
              <a:rPr lang="en-US" dirty="0"/>
              <a:t>Duplicated display.</a:t>
            </a:r>
          </a:p>
          <a:p>
            <a:pPr lvl="1"/>
            <a:r>
              <a:rPr lang="en-US" dirty="0"/>
              <a:t>Extended display.</a:t>
            </a:r>
          </a:p>
          <a:p>
            <a:pPr lvl="1"/>
            <a:r>
              <a:rPr lang="en-US" dirty="0"/>
              <a:t>Show only on 1/2.</a:t>
            </a:r>
          </a:p>
        </p:txBody>
      </p:sp>
    </p:spTree>
    <p:extLst>
      <p:ext uri="{BB962C8B-B14F-4D97-AF65-F5344CB8AC3E}">
        <p14:creationId xmlns:p14="http://schemas.microsoft.com/office/powerpoint/2010/main" val="28620613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6DA97-A20E-4E85-90F1-578E7E14E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Displays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FC9D85-DFD4-46EE-904C-D0A3960793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961DED-63CE-4723-81F7-AC5FB1FFB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87" y="1049873"/>
            <a:ext cx="4231118" cy="20019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464D06-F52F-465B-9D64-6E2A28122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884" y="1970779"/>
            <a:ext cx="4231118" cy="200195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2C9C384-B3F9-4665-827D-55FE221C54E4}"/>
              </a:ext>
            </a:extLst>
          </p:cNvPr>
          <p:cNvSpPr/>
          <p:nvPr/>
        </p:nvSpPr>
        <p:spPr>
          <a:xfrm>
            <a:off x="1659984" y="3208378"/>
            <a:ext cx="1390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Duplicated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26C75F5-4071-4CCB-BD0D-CCD986888F2D}"/>
              </a:ext>
            </a:extLst>
          </p:cNvPr>
          <p:cNvSpPr/>
          <p:nvPr/>
        </p:nvSpPr>
        <p:spPr>
          <a:xfrm>
            <a:off x="6107729" y="4057041"/>
            <a:ext cx="1231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Extended</a:t>
            </a:r>
          </a:p>
        </p:txBody>
      </p:sp>
    </p:spTree>
    <p:extLst>
      <p:ext uri="{BB962C8B-B14F-4D97-AF65-F5344CB8AC3E}">
        <p14:creationId xmlns:p14="http://schemas.microsoft.com/office/powerpoint/2010/main" val="42502291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97F003-8057-4523-8033-7BB05E6141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Display Device Installation and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0B7F03-954B-4C97-83BA-933A44D205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8436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559757-3BCA-446D-AB6B-088386232E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Installing a Graphics Adapter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A51809-F3ED-46BE-BF0A-820A08948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9784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6FD65-AE9B-41E6-A724-8CF8D6476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Display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576D7C-7BEE-48B8-82E9-72CA5B8609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54C103-637F-45DA-B036-4E57693D0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image is displayed on the monitor.</a:t>
            </a:r>
          </a:p>
          <a:p>
            <a:r>
              <a:rPr lang="en-US" dirty="0"/>
              <a:t>Image is dim.</a:t>
            </a:r>
          </a:p>
          <a:p>
            <a:r>
              <a:rPr lang="en-US" dirty="0"/>
              <a:t>Image flickers or is distorted.</a:t>
            </a:r>
          </a:p>
          <a:p>
            <a:r>
              <a:rPr lang="en-US" dirty="0"/>
              <a:t>Images have low resolution or color depth.</a:t>
            </a:r>
          </a:p>
          <a:p>
            <a:r>
              <a:rPr lang="en-US" dirty="0"/>
              <a:t>Images and icons are oversized.</a:t>
            </a:r>
          </a:p>
          <a:p>
            <a:r>
              <a:rPr lang="en-US" dirty="0"/>
              <a:t>Incorrect color patterns.</a:t>
            </a:r>
          </a:p>
          <a:p>
            <a:r>
              <a:rPr lang="en-US" dirty="0"/>
              <a:t>Dead pixels.</a:t>
            </a:r>
          </a:p>
          <a:p>
            <a:r>
              <a:rPr lang="en-US" dirty="0"/>
              <a:t>Image is burned into the monitor.</a:t>
            </a:r>
          </a:p>
          <a:p>
            <a:r>
              <a:rPr lang="en-US" dirty="0"/>
              <a:t>Unexpected objects or patterns appear on the monitor.</a:t>
            </a:r>
          </a:p>
          <a:p>
            <a:r>
              <a:rPr lang="en-US" dirty="0"/>
              <a:t>Overheating.</a:t>
            </a:r>
          </a:p>
          <a:p>
            <a:r>
              <a:rPr lang="en-US" dirty="0"/>
              <a:t>Protected content.</a:t>
            </a:r>
          </a:p>
        </p:txBody>
      </p:sp>
    </p:spTree>
    <p:extLst>
      <p:ext uri="{BB962C8B-B14F-4D97-AF65-F5344CB8AC3E}">
        <p14:creationId xmlns:p14="http://schemas.microsoft.com/office/powerpoint/2010/main" val="2203927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D9922-5783-4333-BD68-F7652B2D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Display Devices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82F4E-467B-4128-A3FA-60CFAF78FE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8F9336-41DE-40EA-996C-FF5A0B7EA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15031"/>
            <a:ext cx="8460152" cy="3567590"/>
          </a:xfrm>
        </p:spPr>
        <p:txBody>
          <a:bodyPr/>
          <a:lstStyle/>
          <a:p>
            <a:r>
              <a:rPr lang="en-US" dirty="0"/>
              <a:t>Display configuration issues:</a:t>
            </a:r>
          </a:p>
          <a:p>
            <a:pPr lvl="1"/>
            <a:r>
              <a:rPr lang="en-US" dirty="0"/>
              <a:t>For no image:</a:t>
            </a:r>
          </a:p>
          <a:p>
            <a:pPr lvl="2"/>
            <a:r>
              <a:rPr lang="en-US" dirty="0"/>
              <a:t>Verify power to the monitor, and make sure it’s not in standby mode.</a:t>
            </a:r>
          </a:p>
          <a:p>
            <a:pPr lvl="2"/>
            <a:r>
              <a:rPr lang="en-US" dirty="0"/>
              <a:t>Verify connection between video card and monitor.</a:t>
            </a:r>
          </a:p>
          <a:p>
            <a:pPr lvl="2"/>
            <a:r>
              <a:rPr lang="en-US" dirty="0"/>
              <a:t>Use OSD controls to verify display input.</a:t>
            </a:r>
          </a:p>
          <a:p>
            <a:pPr lvl="2"/>
            <a:r>
              <a:rPr lang="en-US" dirty="0"/>
              <a:t>Try using the monitor with another PC.</a:t>
            </a:r>
          </a:p>
          <a:p>
            <a:pPr lvl="1"/>
            <a:r>
              <a:rPr lang="en-US" dirty="0"/>
              <a:t>For a dim image, adjust brightness and contrast controls, and check for power-save mode.</a:t>
            </a:r>
          </a:p>
          <a:p>
            <a:pPr lvl="1"/>
            <a:r>
              <a:rPr lang="en-US" dirty="0"/>
              <a:t>For image quality issues:</a:t>
            </a:r>
          </a:p>
          <a:p>
            <a:pPr lvl="2"/>
            <a:r>
              <a:rPr lang="en-US" dirty="0"/>
              <a:t>Check the video cable and connector. </a:t>
            </a:r>
          </a:p>
          <a:p>
            <a:pPr lvl="2"/>
            <a:r>
              <a:rPr lang="en-US" dirty="0"/>
              <a:t>Adjust hardware acceleration.</a:t>
            </a:r>
          </a:p>
          <a:p>
            <a:pPr lvl="2"/>
            <a:r>
              <a:rPr lang="en-US" dirty="0"/>
              <a:t>Adjust resolution.</a:t>
            </a:r>
          </a:p>
          <a:p>
            <a:pPr lvl="2"/>
            <a:r>
              <a:rPr lang="en-US" dirty="0"/>
              <a:t>Adjust refresh rate.</a:t>
            </a:r>
          </a:p>
          <a:p>
            <a:pPr lvl="2"/>
            <a:r>
              <a:rPr lang="en-US" dirty="0"/>
              <a:t>Adjust image controls.</a:t>
            </a:r>
          </a:p>
          <a:p>
            <a:pPr lvl="2"/>
            <a:r>
              <a:rPr lang="en-US" dirty="0"/>
              <a:t>Verify no physical damage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90CBDA-180F-4FDF-B2E1-4713FB251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16" y="2856962"/>
            <a:ext cx="2895238" cy="20230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CE53DB-C9D3-4D0A-BB8D-EA9DC533C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6858" y="2822030"/>
            <a:ext cx="1458857" cy="199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202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D9922-5783-4333-BD68-F7652B2D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Display Devices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82F4E-467B-4128-A3FA-60CFAF78FE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8F9336-41DE-40EA-996C-FF5A0B7EA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15031"/>
            <a:ext cx="8460152" cy="3567590"/>
          </a:xfrm>
        </p:spPr>
        <p:txBody>
          <a:bodyPr/>
          <a:lstStyle/>
          <a:p>
            <a:r>
              <a:rPr lang="en-US" dirty="0"/>
              <a:t>Display configuration issues (continued):</a:t>
            </a:r>
          </a:p>
          <a:p>
            <a:pPr lvl="1"/>
            <a:r>
              <a:rPr lang="en-US" dirty="0"/>
              <a:t>For low resolution or color depth, verify </a:t>
            </a:r>
            <a:br>
              <a:rPr lang="en-US" dirty="0"/>
            </a:br>
            <a:r>
              <a:rPr lang="en-US" dirty="0"/>
              <a:t>that the driver is current.</a:t>
            </a:r>
          </a:p>
          <a:p>
            <a:pPr lvl="1"/>
            <a:r>
              <a:rPr lang="en-US" dirty="0"/>
              <a:t>For oversized images and icons:</a:t>
            </a:r>
          </a:p>
          <a:p>
            <a:pPr lvl="2"/>
            <a:r>
              <a:rPr lang="en-US" dirty="0"/>
              <a:t>Increase resolution.</a:t>
            </a:r>
          </a:p>
          <a:p>
            <a:pPr lvl="2"/>
            <a:r>
              <a:rPr lang="en-US" dirty="0"/>
              <a:t>Increase DPI scaling.</a:t>
            </a:r>
          </a:p>
          <a:p>
            <a:pPr lvl="2"/>
            <a:r>
              <a:rPr lang="en-US" dirty="0"/>
              <a:t>Verify no zoom tool in use.</a:t>
            </a:r>
          </a:p>
          <a:p>
            <a:pPr lvl="1"/>
            <a:r>
              <a:rPr lang="en-US" dirty="0"/>
              <a:t>For color quality issues:</a:t>
            </a:r>
          </a:p>
          <a:p>
            <a:pPr lvl="2"/>
            <a:r>
              <a:rPr lang="en-US" dirty="0"/>
              <a:t>Calibrate to scanners and printers.</a:t>
            </a:r>
          </a:p>
          <a:p>
            <a:pPr lvl="2"/>
            <a:r>
              <a:rPr lang="en-US" dirty="0"/>
              <a:t>Check connectors and cabling.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04C632-EF79-4B15-9283-6432F948D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1577" y="852328"/>
            <a:ext cx="3505689" cy="1971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A725B1-5B07-4454-BE9A-FE6F095F5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343" y="3012202"/>
            <a:ext cx="2250595" cy="181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950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6A834-CF7B-4653-8D3F-3A5815FB3A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 Types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2450FC-2FB5-40A8-B912-90D111BDB7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DA789E-66FB-49AC-838E-8E7EE85056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Monitors</a:t>
            </a:r>
          </a:p>
          <a:p>
            <a:r>
              <a:rPr lang="en-US" dirty="0"/>
              <a:t>Projectors</a:t>
            </a:r>
          </a:p>
          <a:p>
            <a:r>
              <a:rPr lang="en-US" dirty="0"/>
              <a:t>Virtual reality (VR) headsets</a:t>
            </a:r>
          </a:p>
        </p:txBody>
      </p:sp>
    </p:spTree>
    <p:extLst>
      <p:ext uri="{BB962C8B-B14F-4D97-AF65-F5344CB8AC3E}">
        <p14:creationId xmlns:p14="http://schemas.microsoft.com/office/powerpoint/2010/main" val="14612451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D9922-5783-4333-BD68-F7652B2D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Display Devices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82F4E-467B-4128-A3FA-60CFAF78FE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8F9336-41DE-40EA-996C-FF5A0B7EA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773785"/>
            <a:ext cx="8460152" cy="3567590"/>
          </a:xfrm>
        </p:spPr>
        <p:txBody>
          <a:bodyPr/>
          <a:lstStyle/>
          <a:p>
            <a:r>
              <a:rPr lang="en-US" dirty="0"/>
              <a:t>Adapter and monitor faults:</a:t>
            </a:r>
          </a:p>
          <a:p>
            <a:pPr lvl="1"/>
            <a:r>
              <a:rPr lang="en-US" dirty="0"/>
              <a:t>For dead pixels, try software utilities designed to reactivate them, or gently tapping the affected area of the screen.</a:t>
            </a:r>
          </a:p>
          <a:p>
            <a:pPr lvl="1"/>
            <a:r>
              <a:rPr lang="en-US" dirty="0"/>
              <a:t>Use screen savers and power-saving modes to avoid burn-in.</a:t>
            </a:r>
          </a:p>
          <a:p>
            <a:pPr lvl="1"/>
            <a:r>
              <a:rPr lang="en-US" dirty="0"/>
              <a:t>For unexpected objects or patterns being displayed:</a:t>
            </a:r>
          </a:p>
          <a:p>
            <a:pPr lvl="2"/>
            <a:r>
              <a:rPr lang="en-US" dirty="0"/>
              <a:t>Static artifacts are often caused by a faulty adapter. </a:t>
            </a:r>
          </a:p>
          <a:p>
            <a:pPr lvl="2"/>
            <a:r>
              <a:rPr lang="en-US" dirty="0"/>
              <a:t>For persistent images on TFT monitors, try shutting off the monitor for several hours. </a:t>
            </a:r>
          </a:p>
          <a:p>
            <a:pPr lvl="2"/>
            <a:r>
              <a:rPr lang="en-US" dirty="0"/>
              <a:t>Verify the graphics card, driver, and API version support the application or game.</a:t>
            </a:r>
          </a:p>
          <a:p>
            <a:pPr lvl="2"/>
            <a:r>
              <a:rPr lang="en-US" dirty="0"/>
              <a:t>Try disabling video effects or adjusting to a lower resolution.</a:t>
            </a:r>
          </a:p>
          <a:p>
            <a:pPr lvl="2"/>
            <a:r>
              <a:rPr lang="en-US" dirty="0"/>
              <a:t>Check for and install updated device drivers.</a:t>
            </a:r>
          </a:p>
          <a:p>
            <a:pPr lvl="1"/>
            <a:r>
              <a:rPr lang="en-US" dirty="0"/>
              <a:t>For unexpected shutdowns:</a:t>
            </a:r>
          </a:p>
          <a:p>
            <a:pPr lvl="2"/>
            <a:r>
              <a:rPr lang="en-US" dirty="0"/>
              <a:t>Check the display adapter and driver if you experience BSoD.</a:t>
            </a:r>
          </a:p>
          <a:p>
            <a:pPr lvl="2"/>
            <a:r>
              <a:rPr lang="en-US" dirty="0"/>
              <a:t>Verify that the graphics adapter is adequately cooled.</a:t>
            </a:r>
          </a:p>
          <a:p>
            <a:pPr lvl="1"/>
            <a:r>
              <a:rPr lang="en-US" dirty="0"/>
              <a:t>For unauthorized content or HDCP errors:</a:t>
            </a:r>
          </a:p>
          <a:p>
            <a:pPr lvl="2"/>
            <a:r>
              <a:rPr lang="en-US" dirty="0"/>
              <a:t>Verify that DRM and HDCP are not disabling the display subsystem.</a:t>
            </a:r>
          </a:p>
        </p:txBody>
      </p:sp>
    </p:spTree>
    <p:extLst>
      <p:ext uri="{BB962C8B-B14F-4D97-AF65-F5344CB8AC3E}">
        <p14:creationId xmlns:p14="http://schemas.microsoft.com/office/powerpoint/2010/main" val="29852003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75679-96E6-4655-A2AC-E2588A5503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Display Device Troubleshooting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9C271B-8D72-439C-A078-0857F6E20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7154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EDD973-6DC2-472E-9E93-D04E38CD1A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Troubleshooting Monitor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4CC548-AD0C-486A-8ADB-D7CF0C36C4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682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A2245-F8FD-484E-93B0-C9D323769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 Subsystems (Slide 1 of 4)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67BEBB-A373-4721-853B-40F15F8F98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Audio subsystem: </a:t>
            </a:r>
            <a:r>
              <a:rPr lang="en-US" dirty="0"/>
              <a:t>Made up of sound card and one or more input and output devices.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AA5412-FBC9-4ECF-A14C-104991E83C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87EC80-DF07-4A0E-ACE2-1120C7B30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DSP and DACs</a:t>
            </a:r>
          </a:p>
          <a:p>
            <a:r>
              <a:rPr lang="en-US" dirty="0"/>
              <a:t>Onboard audio chip for basic sound capabilities</a:t>
            </a:r>
          </a:p>
          <a:p>
            <a:r>
              <a:rPr lang="en-US" dirty="0"/>
              <a:t>Expansion cards have more and better features</a:t>
            </a:r>
          </a:p>
          <a:p>
            <a:pPr lvl="1"/>
            <a:r>
              <a:rPr lang="en-US" dirty="0"/>
              <a:t>Onboard RAM</a:t>
            </a:r>
          </a:p>
          <a:p>
            <a:pPr lvl="1"/>
            <a:r>
              <a:rPr lang="en-US" dirty="0"/>
              <a:t>Wave tables</a:t>
            </a:r>
          </a:p>
          <a:p>
            <a:pPr lvl="1"/>
            <a:r>
              <a:rPr lang="en-US" dirty="0"/>
              <a:t>Multiple jacks</a:t>
            </a:r>
          </a:p>
          <a:p>
            <a:r>
              <a:rPr lang="en-US" dirty="0"/>
              <a:t>Support sound APIs</a:t>
            </a:r>
          </a:p>
          <a:p>
            <a:pPr lvl="1"/>
            <a:r>
              <a:rPr lang="en-US" dirty="0"/>
              <a:t>DirectSound3D</a:t>
            </a:r>
          </a:p>
          <a:p>
            <a:pPr lvl="1"/>
            <a:r>
              <a:rPr lang="en-US" dirty="0"/>
              <a:t>OpenAL</a:t>
            </a:r>
          </a:p>
          <a:p>
            <a:pPr lvl="1"/>
            <a:r>
              <a:rPr lang="en-US" dirty="0"/>
              <a:t>EAX</a:t>
            </a:r>
          </a:p>
        </p:txBody>
      </p:sp>
    </p:spTree>
    <p:extLst>
      <p:ext uri="{BB962C8B-B14F-4D97-AF65-F5344CB8AC3E}">
        <p14:creationId xmlns:p14="http://schemas.microsoft.com/office/powerpoint/2010/main" val="23490454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952F0-99EE-4997-B390-5F75389B2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 Subsystems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B274C5-2462-4E17-A524-EB3EBEF341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FC0554-972E-48A4-8049-BB7C5873D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852" y="837831"/>
            <a:ext cx="6329715" cy="364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749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47FF5-940C-43F5-B0DB-8E38BC15D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 Subsystems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7367D5-00CC-4D20-8538-1F1767FB26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graphicFrame>
        <p:nvGraphicFramePr>
          <p:cNvPr id="6" name="Group 64">
            <a:extLst>
              <a:ext uri="{FF2B5EF4-FFF2-40B4-BE49-F238E27FC236}">
                <a16:creationId xmlns:a16="http://schemas.microsoft.com/office/drawing/2014/main" id="{D064052B-86CF-4FEC-AA01-B6C75E8D970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49751" y="1093001"/>
          <a:ext cx="7158355" cy="2423018"/>
        </p:xfrm>
        <a:graphic>
          <a:graphicData uri="http://schemas.openxmlformats.org/drawingml/2006/table">
            <a:tbl>
              <a:tblPr/>
              <a:tblGrid>
                <a:gridCol w="1595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Jack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Audio in (light blue)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low-level (1V) stereo signal as supplied by most tape decks, video players, tuners, CD players, and so on.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59470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Mic in (pink)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mono-only analog input.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Audio out (lime)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 low-level (1V) analog stereo signal suitable for feeding into amplified speakers or headphones.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Audio out (black)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Carries the signal for rear speakers in a surround sound system. 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2496879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Audio out (orange)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Carries the signal for the subwoofer in a surround sound system.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427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79286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2DC18-7351-43DA-BA8A-B4C70A15E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 Subsystems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2B9F9A-AB93-4AA9-8D5E-CAAA3811F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268030-CC04-442F-B7B6-4ED811D94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0366" y="1413639"/>
            <a:ext cx="1402102" cy="232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211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827BD-792B-4EEC-BAF3-557175FB6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 Output Devices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56EBD1-9DEA-4FA1-95DD-93EE3F9910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B18B89-60E9-476A-B42E-EB7AEFB60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Playback through speakers or headphones.</a:t>
            </a:r>
          </a:p>
          <a:p>
            <a:pPr lvl="1"/>
            <a:r>
              <a:rPr lang="en-US" dirty="0"/>
              <a:t>Can be analog or digital sound.</a:t>
            </a:r>
          </a:p>
          <a:p>
            <a:r>
              <a:rPr lang="en-US" dirty="0"/>
              <a:t>Mono, stereo, and surround sound.</a:t>
            </a:r>
          </a:p>
          <a:p>
            <a:pPr lvl="1"/>
            <a:r>
              <a:rPr lang="en-US" dirty="0"/>
              <a:t>5.1 Dolby Digital/DTS: 3 front speakers, 2 rear speakers, and a subwoofer.</a:t>
            </a:r>
          </a:p>
          <a:p>
            <a:pPr lvl="1"/>
            <a:r>
              <a:rPr lang="en-US" dirty="0"/>
              <a:t>7.1 Dolby Digital Plus/DTS-HD: 3 front speakers, 2 side speakers, 2 rear speakers, and a subwoofer.</a:t>
            </a:r>
          </a:p>
          <a:p>
            <a:r>
              <a:rPr lang="en-US" dirty="0"/>
              <a:t>Connection to optical drive.</a:t>
            </a:r>
          </a:p>
          <a:p>
            <a:r>
              <a:rPr lang="en-US" dirty="0"/>
              <a:t>Playback quality depends on frequency response.</a:t>
            </a:r>
          </a:p>
        </p:txBody>
      </p:sp>
    </p:spTree>
    <p:extLst>
      <p:ext uri="{BB962C8B-B14F-4D97-AF65-F5344CB8AC3E}">
        <p14:creationId xmlns:p14="http://schemas.microsoft.com/office/powerpoint/2010/main" val="471204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D5E75-7904-472C-B8E4-2EE8631A2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 Output Devices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2D8E20-777C-4B65-817B-A1FED9BDB3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B188D4-00C2-4C7D-999D-382B83794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907" y="754907"/>
            <a:ext cx="5854000" cy="435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7873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29CDD11-2DDB-48DD-B7F6-A17C0784A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MIDI Equipment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36F5993-85CA-4D76-8378-BC922F1B5E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82424"/>
            <a:ext cx="6934200" cy="571500"/>
          </a:xfrm>
        </p:spPr>
        <p:txBody>
          <a:bodyPr/>
          <a:lstStyle/>
          <a:p>
            <a:r>
              <a:rPr lang="en-US" b="1" dirty="0"/>
              <a:t>Musical Instrument Digital Interface </a:t>
            </a:r>
            <a:r>
              <a:rPr lang="en-US" dirty="0"/>
              <a:t>(</a:t>
            </a:r>
            <a:r>
              <a:rPr lang="en-US" b="1" dirty="0"/>
              <a:t>MIDI</a:t>
            </a:r>
            <a:r>
              <a:rPr lang="en-US" dirty="0"/>
              <a:t>)</a:t>
            </a:r>
            <a:r>
              <a:rPr lang="en-US" b="1" dirty="0"/>
              <a:t>:</a:t>
            </a:r>
            <a:r>
              <a:rPr lang="en-US" dirty="0"/>
              <a:t> Allows a computer with a sound card to drive MIDI-compatible musical instruments, or for a synthesizer to drive a computer audio application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0E992A-3F1D-484C-B3D0-79DAA96D85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55E6DB-58A6-4111-AD9F-5B7D801D0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132399"/>
            <a:ext cx="8460152" cy="2375732"/>
          </a:xfrm>
        </p:spPr>
        <p:txBody>
          <a:bodyPr/>
          <a:lstStyle/>
          <a:p>
            <a:r>
              <a:rPr lang="en-US" dirty="0"/>
              <a:t>Synthesizers and electronic drum sets.</a:t>
            </a:r>
          </a:p>
          <a:p>
            <a:r>
              <a:rPr lang="en-US" dirty="0"/>
              <a:t>Information about a sound is shared, not the sound itself.</a:t>
            </a:r>
          </a:p>
          <a:p>
            <a:pPr lvl="1"/>
            <a:r>
              <a:rPr lang="en-US" dirty="0"/>
              <a:t>Sample</a:t>
            </a:r>
          </a:p>
          <a:p>
            <a:pPr lvl="1"/>
            <a:r>
              <a:rPr lang="en-US" dirty="0"/>
              <a:t>Volume</a:t>
            </a:r>
          </a:p>
          <a:p>
            <a:pPr lvl="1"/>
            <a:r>
              <a:rPr lang="en-US" dirty="0"/>
              <a:t>Pitch</a:t>
            </a:r>
          </a:p>
          <a:p>
            <a:pPr lvl="1"/>
            <a:r>
              <a:rPr lang="en-US" dirty="0"/>
              <a:t>Tempo</a:t>
            </a:r>
          </a:p>
          <a:p>
            <a:r>
              <a:rPr lang="en-US" dirty="0"/>
              <a:t>MIDI devices use 5-pin DIN connectors or USB connectors.</a:t>
            </a:r>
          </a:p>
        </p:txBody>
      </p:sp>
    </p:spTree>
    <p:extLst>
      <p:ext uri="{BB962C8B-B14F-4D97-AF65-F5344CB8AC3E}">
        <p14:creationId xmlns:p14="http://schemas.microsoft.com/office/powerpoint/2010/main" val="755641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72D86-5758-4722-9BF5-FBD5165CB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9958D1-7298-460F-9DAF-63254227AD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12A9EA-25D3-478C-8475-8EC9CB716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Legacy display devices: CRT</a:t>
            </a:r>
          </a:p>
          <a:p>
            <a:r>
              <a:rPr lang="en-US" dirty="0"/>
              <a:t>Flat panel LCDs:</a:t>
            </a:r>
          </a:p>
          <a:p>
            <a:pPr lvl="1"/>
            <a:r>
              <a:rPr lang="en-US" dirty="0"/>
              <a:t>Digital signaling</a:t>
            </a:r>
          </a:p>
          <a:p>
            <a:pPr lvl="1"/>
            <a:r>
              <a:rPr lang="en-US" dirty="0"/>
              <a:t>Thinner and lighter</a:t>
            </a:r>
          </a:p>
          <a:p>
            <a:pPr lvl="1"/>
            <a:r>
              <a:rPr lang="en-US" dirty="0"/>
              <a:t>Use less power</a:t>
            </a:r>
          </a:p>
          <a:p>
            <a:r>
              <a:rPr lang="en-US" dirty="0"/>
              <a:t>LCD and TFT </a:t>
            </a:r>
          </a:p>
          <a:p>
            <a:pPr lvl="1"/>
            <a:r>
              <a:rPr lang="en-US" dirty="0"/>
              <a:t>TN and IPS</a:t>
            </a:r>
          </a:p>
          <a:p>
            <a:r>
              <a:rPr lang="en-US" dirty="0"/>
              <a:t>LCD backlighting</a:t>
            </a:r>
          </a:p>
          <a:p>
            <a:pPr lvl="1"/>
            <a:r>
              <a:rPr lang="en-US" dirty="0"/>
              <a:t>Edge lit</a:t>
            </a:r>
          </a:p>
          <a:p>
            <a:pPr lvl="1"/>
            <a:r>
              <a:rPr lang="en-US" dirty="0"/>
              <a:t>Backlit</a:t>
            </a:r>
          </a:p>
          <a:p>
            <a:pPr lvl="1"/>
            <a:r>
              <a:rPr lang="en-US" dirty="0"/>
              <a:t>Color temperature</a:t>
            </a:r>
          </a:p>
          <a:p>
            <a:r>
              <a:rPr lang="en-US" dirty="0"/>
              <a:t>OLED displays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8E8513-8A2E-472E-BB6F-537296A73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815" y="1069897"/>
            <a:ext cx="3902659" cy="347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4844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172A8-D851-4D9A-AC7D-27BDC6761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Sound Recording Equipment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159893-23E8-4E00-9830-1F280323D0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162E96-40AB-42BE-85CE-20F5D48949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Sampling and resolution.</a:t>
            </a:r>
          </a:p>
          <a:p>
            <a:pPr lvl="1"/>
            <a:r>
              <a:rPr lang="en-US" dirty="0"/>
              <a:t>Higher sampling rates and resolutions provide more accurate sound.</a:t>
            </a:r>
          </a:p>
          <a:p>
            <a:r>
              <a:rPr lang="en-US" dirty="0"/>
              <a:t>Distortion (noise).</a:t>
            </a:r>
          </a:p>
          <a:p>
            <a:pPr lvl="1"/>
            <a:r>
              <a:rPr lang="en-US" dirty="0"/>
              <a:t>THD and SNR.</a:t>
            </a:r>
          </a:p>
          <a:p>
            <a:r>
              <a:rPr lang="en-US" dirty="0"/>
              <a:t>Multiple ports connect different types of recording gear.</a:t>
            </a:r>
          </a:p>
        </p:txBody>
      </p:sp>
    </p:spTree>
    <p:extLst>
      <p:ext uri="{BB962C8B-B14F-4D97-AF65-F5344CB8AC3E}">
        <p14:creationId xmlns:p14="http://schemas.microsoft.com/office/powerpoint/2010/main" val="14932720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03EF8-5F66-46F1-9989-BCDE41007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Headsets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50A24F-3A74-48D0-86C5-D2F085CFD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09F50A-242A-4E46-A1D8-9515ED437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Headsets contain headphones and a microphone.</a:t>
            </a:r>
          </a:p>
          <a:p>
            <a:r>
              <a:rPr lang="en-US" dirty="0"/>
              <a:t>Used for VoIP calls, and meeting and conferencing applications.</a:t>
            </a:r>
          </a:p>
          <a:p>
            <a:r>
              <a:rPr lang="en-US" dirty="0"/>
              <a:t>Connections are usually USB or wireless (Bluetooth).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7554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C97FA-AAD2-40EB-BA7F-E67E41D24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385AF7-1E6F-401A-8FE6-845F603BBA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CE250C-1721-444A-A656-3329AF5F6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OS tools:</a:t>
            </a:r>
          </a:p>
          <a:p>
            <a:pPr lvl="1"/>
            <a:r>
              <a:rPr lang="en-US" dirty="0"/>
              <a:t>Windows Sound Control Panel</a:t>
            </a:r>
          </a:p>
          <a:p>
            <a:pPr lvl="1"/>
            <a:r>
              <a:rPr lang="en-US" dirty="0"/>
              <a:t>Windows Sound Settings</a:t>
            </a:r>
          </a:p>
          <a:p>
            <a:r>
              <a:rPr lang="en-US" dirty="0"/>
              <a:t>Hardware volume controls:</a:t>
            </a:r>
          </a:p>
          <a:p>
            <a:pPr lvl="1"/>
            <a:r>
              <a:rPr lang="en-US" dirty="0"/>
              <a:t>MM keyboards</a:t>
            </a:r>
          </a:p>
          <a:p>
            <a:pPr lvl="1"/>
            <a:r>
              <a:rPr lang="en-US" dirty="0"/>
              <a:t>Laptop buttons and function keys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27761A-5AAF-4C0A-AA57-65ACA50FC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8710" y="980024"/>
            <a:ext cx="4009524" cy="38809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ACF2253-4D13-4392-8FB3-B96D3F36A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896" y="3549379"/>
            <a:ext cx="2152950" cy="77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768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C30F096-75C2-41E2-AB7E-DF2144911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Webcams (Slide 1 of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A2717B7-ADDE-4AEC-B06D-C802EB73B0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Webcam: </a:t>
            </a:r>
            <a:r>
              <a:rPr lang="en-US" dirty="0"/>
              <a:t>A digital camera connected to a computer that can be used to stream and record video.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32BDF7-3586-4A6D-B81F-2D3290922B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0048E2-9195-4FC5-9C54-C8D0C143F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Records video and audio.</a:t>
            </a:r>
          </a:p>
          <a:p>
            <a:r>
              <a:rPr lang="en-US" dirty="0"/>
              <a:t>Relatively low quality video.</a:t>
            </a:r>
          </a:p>
          <a:p>
            <a:r>
              <a:rPr lang="en-US" dirty="0"/>
              <a:t>Used for online video conferences, website feeds, and surveillance.</a:t>
            </a:r>
          </a:p>
          <a:p>
            <a:r>
              <a:rPr lang="en-US" dirty="0"/>
              <a:t>Integrated or external peripheral.</a:t>
            </a:r>
          </a:p>
        </p:txBody>
      </p:sp>
    </p:spTree>
    <p:extLst>
      <p:ext uri="{BB962C8B-B14F-4D97-AF65-F5344CB8AC3E}">
        <p14:creationId xmlns:p14="http://schemas.microsoft.com/office/powerpoint/2010/main" val="33475407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E68D35-5FCD-4CB1-A664-AD3C59F62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Webcams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0920DD-26E1-4AA4-89DC-49DF633BFE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46715C-3A9E-47DE-A942-5AEDC0B3F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548" y="751192"/>
            <a:ext cx="4878324" cy="399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8808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F3CB3-F3C8-461F-9044-DC81EFF9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Cameras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B65696-F716-4663-A6DB-123D4588BE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599" y="944984"/>
            <a:ext cx="7274169" cy="571500"/>
          </a:xfrm>
        </p:spPr>
        <p:txBody>
          <a:bodyPr/>
          <a:lstStyle/>
          <a:p>
            <a:r>
              <a:rPr lang="en-US" b="1" dirty="0"/>
              <a:t>Digital camera: </a:t>
            </a:r>
            <a:r>
              <a:rPr lang="en-US" dirty="0"/>
              <a:t>A version of a 35 mm film camera where the film is replaced by light-sensitive diodes and electronic storage media.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822E38-CC2D-40E9-85FB-2161F2345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BDEA3F6-8964-4E0D-AC6C-D006CCC930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Still pictures and video recording.</a:t>
            </a:r>
          </a:p>
          <a:p>
            <a:r>
              <a:rPr lang="en-US" dirty="0"/>
              <a:t>Images stored on flash memory </a:t>
            </a:r>
            <a:br>
              <a:rPr lang="en-US" dirty="0"/>
            </a:br>
            <a:r>
              <a:rPr lang="en-US" dirty="0"/>
              <a:t>cards.</a:t>
            </a:r>
          </a:p>
          <a:p>
            <a:r>
              <a:rPr lang="en-US" dirty="0"/>
              <a:t>Photo properties adjusted via </a:t>
            </a:r>
            <a:br>
              <a:rPr lang="en-US" dirty="0"/>
            </a:br>
            <a:r>
              <a:rPr lang="en-US" dirty="0"/>
              <a:t>software.</a:t>
            </a:r>
          </a:p>
          <a:p>
            <a:r>
              <a:rPr lang="en-US" dirty="0"/>
              <a:t>No viewfinder.</a:t>
            </a:r>
          </a:p>
          <a:p>
            <a:r>
              <a:rPr lang="en-US" dirty="0"/>
              <a:t>Available in many models.</a:t>
            </a:r>
          </a:p>
          <a:p>
            <a:r>
              <a:rPr lang="en-US" dirty="0"/>
              <a:t>Primary quality metric is resolution </a:t>
            </a:r>
            <a:br>
              <a:rPr lang="en-US" dirty="0"/>
            </a:br>
            <a:r>
              <a:rPr lang="en-US" dirty="0"/>
              <a:t>(megapixels).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A4A333-9BE3-41D2-A920-11F7D97AD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090" y="1696454"/>
            <a:ext cx="3901685" cy="290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0753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6A5F1-EFA0-47B5-8644-9EA2E0D51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Cameras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A88C77-B84B-4720-B887-B3FCABF443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C7ABBA-FFBA-4A8E-B85D-925A5DE3A1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3135086"/>
            <a:ext cx="8460152" cy="1412850"/>
          </a:xfrm>
        </p:spPr>
        <p:txBody>
          <a:bodyPr/>
          <a:lstStyle/>
          <a:p>
            <a:r>
              <a:rPr lang="en-US" dirty="0"/>
              <a:t>Generally limited to one memory card type.</a:t>
            </a:r>
          </a:p>
          <a:p>
            <a:r>
              <a:rPr lang="en-US" dirty="0"/>
              <a:t>Images compressed to JPEG format,</a:t>
            </a:r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73D53732-669E-4231-8EB2-6E6F9577F55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38864" y="869253"/>
          <a:ext cx="7239000" cy="1844362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Resolution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Uses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Less than 1 MP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Onscreen viewing.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 to 2 MP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Onscreen viewing and prints up to around 7 inches.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 MP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Larger prints up to around 12 inches.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165880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 to 8 MP and higher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Poster prints 30 inches and larger.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933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37312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BB4F97-27BF-47DF-843B-78D31C940E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Multimedia Device Installation and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8D3621-BAFD-4D8D-80CB-F6B60F229B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5739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types of monitors do you have experience with? What types of connections have you used to connect those monitors to computers?</a:t>
            </a:r>
          </a:p>
          <a:p>
            <a:r>
              <a:rPr lang="en-US" dirty="0"/>
              <a:t>In your current job role, have you had to troubleshoot display device problems? If so, what did you do and how did you resolve the issues?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437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39934-7F05-459C-B1C5-336EADAE8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Projectors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5167D4-C79D-4A86-9166-7584AA4665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Video projector: </a:t>
            </a:r>
            <a:r>
              <a:rPr lang="en-US" dirty="0"/>
              <a:t>A  large format display in which the image is projected onto a screen or wall using a lens system.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6CAFDB-81DA-4E87-A3D1-E3B18B0807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50FE4B-40BF-41BA-A4CE-5B6EECD21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CRT</a:t>
            </a:r>
          </a:p>
          <a:p>
            <a:r>
              <a:rPr lang="en-US" dirty="0"/>
              <a:t>LCD</a:t>
            </a:r>
          </a:p>
          <a:p>
            <a:r>
              <a:rPr lang="en-US" dirty="0"/>
              <a:t>DLP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AAD6D7-090F-4F08-83C8-70E934132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08" y="1710101"/>
            <a:ext cx="3813379" cy="305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36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C209E6D-D0F2-4D3F-A6BF-DC8A307E8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VR Headsets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072D0D-E2B6-422A-83AF-7BE73081F3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VR headset: </a:t>
            </a:r>
            <a:r>
              <a:rPr lang="en-US" dirty="0"/>
              <a:t>A headset worn like goggles to interact with images displayed in the headset.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29C819-C4DF-4BB8-89E2-CFEC8EB80B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9163A-0CAF-406F-BC56-A5162C251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Sensory input from computer applications.</a:t>
            </a:r>
          </a:p>
          <a:p>
            <a:r>
              <a:rPr lang="en-US" dirty="0"/>
              <a:t>Handheld controllers for moving your avatar and interacting with the VR environment.</a:t>
            </a:r>
          </a:p>
          <a:p>
            <a:r>
              <a:rPr lang="en-US" dirty="0"/>
              <a:t>Uses:</a:t>
            </a:r>
          </a:p>
          <a:p>
            <a:pPr lvl="1"/>
            <a:r>
              <a:rPr lang="en-US" dirty="0"/>
              <a:t>Gaming</a:t>
            </a:r>
          </a:p>
          <a:p>
            <a:pPr lvl="1"/>
            <a:r>
              <a:rPr lang="en-US" dirty="0"/>
              <a:t>Meetings</a:t>
            </a:r>
          </a:p>
          <a:p>
            <a:pPr lvl="1"/>
            <a:r>
              <a:rPr lang="en-US" dirty="0"/>
              <a:t>Social networking</a:t>
            </a:r>
          </a:p>
          <a:p>
            <a:r>
              <a:rPr lang="en-US" dirty="0"/>
              <a:t>Tethered and mobile.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6499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10878-CBEF-4B53-ABBF-F83355DF4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 Settings and Features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5D1E14-A385-40F4-9A41-AF152EFD84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92C6B7-B54C-4823-8E2C-5C8AC9B47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Resolution and analog/digital output</a:t>
            </a:r>
          </a:p>
          <a:p>
            <a:r>
              <a:rPr lang="en-US" dirty="0"/>
              <a:t>Screen size and aspect ratio</a:t>
            </a:r>
          </a:p>
          <a:p>
            <a:r>
              <a:rPr lang="en-US" dirty="0"/>
              <a:t>Refresh rate</a:t>
            </a:r>
          </a:p>
          <a:p>
            <a:r>
              <a:rPr lang="en-US" dirty="0"/>
              <a:t>Brightness, contrast ratio, and illuminance</a:t>
            </a:r>
          </a:p>
          <a:p>
            <a:r>
              <a:rPr lang="en-US" dirty="0"/>
              <a:t>Viewing angle and privacy filters</a:t>
            </a:r>
          </a:p>
          <a:p>
            <a:r>
              <a:rPr lang="en-US" dirty="0"/>
              <a:t>Coatings</a:t>
            </a:r>
          </a:p>
          <a:p>
            <a:r>
              <a:rPr lang="en-US" dirty="0"/>
              <a:t>XGA and HD standards:</a:t>
            </a:r>
          </a:p>
          <a:p>
            <a:pPr lvl="1"/>
            <a:r>
              <a:rPr lang="en-US" dirty="0"/>
              <a:t>Resolution</a:t>
            </a:r>
          </a:p>
          <a:p>
            <a:pPr lvl="1"/>
            <a:r>
              <a:rPr lang="en-US" dirty="0"/>
              <a:t>Color depth</a:t>
            </a:r>
          </a:p>
          <a:p>
            <a:pPr lvl="1"/>
            <a:r>
              <a:rPr lang="en-US" dirty="0"/>
              <a:t>Aspect ratio</a:t>
            </a:r>
          </a:p>
        </p:txBody>
      </p:sp>
    </p:spTree>
    <p:extLst>
      <p:ext uri="{BB962C8B-B14F-4D97-AF65-F5344CB8AC3E}">
        <p14:creationId xmlns:p14="http://schemas.microsoft.com/office/powerpoint/2010/main" val="415548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10878-CBEF-4B53-ABBF-F83355DF4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VGA Standards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5D1E14-A385-40F4-9A41-AF152EFD84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4D42E8C3-7A65-4C85-A4E1-E14FDBE8842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779011" y="1190089"/>
          <a:ext cx="3568003" cy="3026496"/>
        </p:xfrm>
        <a:graphic>
          <a:graphicData uri="http://schemas.openxmlformats.org/drawingml/2006/table">
            <a:tbl>
              <a:tblPr/>
              <a:tblGrid>
                <a:gridCol w="1009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246">
                  <a:extLst>
                    <a:ext uri="{9D8B030D-6E8A-4147-A177-3AD203B41FA5}">
                      <a16:colId xmlns:a16="http://schemas.microsoft.com/office/drawing/2014/main" val="1586853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Standard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Resolution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Aspect Ratio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WXGA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1280x800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16:10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SXGA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1280x1024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5:4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1366x768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16:9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9494672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WSXGA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1440x900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16:10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2293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HD+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1600x900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16:9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294632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Full HD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1920x1080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16:9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6766149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QHD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2560x1440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16:9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845694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4K UHD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3840x2160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16:9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556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4281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D68D0-AF88-494A-A6A9-5B47D1B40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Device Connections and Cables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AE7514-5F4D-4B38-A6FC-DD7D008F13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8B480C-987D-4593-B5BD-1003E4934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types of connectors and cables.</a:t>
            </a:r>
          </a:p>
          <a:p>
            <a:r>
              <a:rPr lang="en-US" dirty="0"/>
              <a:t>Video adapters and devices can support multiple cable types.</a:t>
            </a:r>
          </a:p>
          <a:p>
            <a:r>
              <a:rPr lang="en-US" dirty="0"/>
              <a:t>TFT displays use digital signals, but some support legacy analog signals, too.</a:t>
            </a:r>
          </a:p>
          <a:p>
            <a:pPr lvl="1"/>
            <a:r>
              <a:rPr lang="en-US" dirty="0"/>
              <a:t>Analog to digital conversion.</a:t>
            </a:r>
          </a:p>
          <a:p>
            <a:pPr lvl="1"/>
            <a:r>
              <a:rPr lang="en-US" dirty="0"/>
              <a:t>Digital to analog conversion.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651035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C9E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3B4614-A704-0542-87E6-5897E6E538EB}" vid="{7EAF2078-CBFB-A14D-8A0C-8040B93EE7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v2.3</Template>
  <TotalTime>118</TotalTime>
  <Words>1934</Words>
  <Application>Microsoft Office PowerPoint</Application>
  <PresentationFormat>On-screen Show (16:9)</PresentationFormat>
  <Paragraphs>383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Open Sans Semibold</vt:lpstr>
      <vt:lpstr>Open Sans Semibold</vt:lpstr>
      <vt:lpstr>Calibri</vt:lpstr>
      <vt:lpstr>Open Sans</vt:lpstr>
      <vt:lpstr>Arial</vt:lpstr>
      <vt:lpstr>LO-CompTIA</vt:lpstr>
      <vt:lpstr>Installing, Configuring, and Troubleshooting Display and Multimedia Devices</vt:lpstr>
      <vt:lpstr>Installing, Configuring, and Troubleshooting Display and Multimedia Devices</vt:lpstr>
      <vt:lpstr>Display Device Types</vt:lpstr>
      <vt:lpstr>Monitors</vt:lpstr>
      <vt:lpstr>Digital Projectors</vt:lpstr>
      <vt:lpstr>VR Headsets</vt:lpstr>
      <vt:lpstr>Display Device Settings and Features</vt:lpstr>
      <vt:lpstr>VGA Standards</vt:lpstr>
      <vt:lpstr>Display Device Connections and Cables</vt:lpstr>
      <vt:lpstr>VGA Ports and Connectors</vt:lpstr>
      <vt:lpstr>DVI Ports and Connectors (Slide 1 of 2)</vt:lpstr>
      <vt:lpstr>DVI Ports and Connectors (Slide 2 of 2)</vt:lpstr>
      <vt:lpstr>HDMI Ports and Connectors (Slide 1 of 2)</vt:lpstr>
      <vt:lpstr>HDMI Ports and Connectors (Slide 2 of 2)</vt:lpstr>
      <vt:lpstr>DisplayPort Ports and Connectors (Slide 1 of 2)</vt:lpstr>
      <vt:lpstr>DisplayPort Ports and Connectors (Slide 2 of 2)</vt:lpstr>
      <vt:lpstr>Thunderbolt and USB-C Ports and Connectors</vt:lpstr>
      <vt:lpstr>Video Adapters and Converters (Slide 1 of 2)</vt:lpstr>
      <vt:lpstr>Video Adapters and Converters (Slide 2 of 2)</vt:lpstr>
      <vt:lpstr>Video Cards</vt:lpstr>
      <vt:lpstr>Adapter Components</vt:lpstr>
      <vt:lpstr>Configuration Tools for Display Devices</vt:lpstr>
      <vt:lpstr>Multiple Displays (Slide 1 of 2)</vt:lpstr>
      <vt:lpstr>Multiple Displays (Slide 2 of 2)</vt:lpstr>
      <vt:lpstr>PowerPoint Presentation</vt:lpstr>
      <vt:lpstr>PowerPoint Presentation</vt:lpstr>
      <vt:lpstr>Common Display Issues</vt:lpstr>
      <vt:lpstr>Guidelines for Troubleshooting Display Devices (Slide 1 of 3)</vt:lpstr>
      <vt:lpstr>Guidelines for Troubleshooting Display Devices (Slide 2 of 3)</vt:lpstr>
      <vt:lpstr>Guidelines for Troubleshooting Display Devices (Slide 3 of 3)</vt:lpstr>
      <vt:lpstr>PowerPoint Presentation</vt:lpstr>
      <vt:lpstr>PowerPoint Presentation</vt:lpstr>
      <vt:lpstr>Audio Subsystems (Slide 1 of 4)</vt:lpstr>
      <vt:lpstr>Audio Subsystems (Slide 2 of 4)</vt:lpstr>
      <vt:lpstr>Audio Subsystems (Slide 3 of 4)</vt:lpstr>
      <vt:lpstr>Audio Subsystems (Slide 4 of 4)</vt:lpstr>
      <vt:lpstr>Audio Output Devices (Slide 1 of 2)</vt:lpstr>
      <vt:lpstr>Audio Output Devices (Slide 2 of 2)</vt:lpstr>
      <vt:lpstr>MIDI Equipment</vt:lpstr>
      <vt:lpstr>Sound Recording Equipment</vt:lpstr>
      <vt:lpstr>Headsets</vt:lpstr>
      <vt:lpstr>Audio Settings</vt:lpstr>
      <vt:lpstr>Webcams (Slide 1 of 2)</vt:lpstr>
      <vt:lpstr>Webcams (Slide 2 of 2)</vt:lpstr>
      <vt:lpstr>Digital Cameras (Slide 1 of 2)</vt:lpstr>
      <vt:lpstr>Digital Cameras (Slide 2 of 2)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Installing, Configuring, and Troubleshooting Display and Multimedia Devices</dc:title>
  <dc:subject/>
  <dc:creator>Pam Taylor</dc:creator>
  <cp:keywords/>
  <dc:description/>
  <cp:lastModifiedBy>Pam Taylor</cp:lastModifiedBy>
  <cp:revision>15</cp:revision>
  <dcterms:created xsi:type="dcterms:W3CDTF">2018-11-14T19:51:40Z</dcterms:created>
  <dcterms:modified xsi:type="dcterms:W3CDTF">2019-01-07T18:58:56Z</dcterms:modified>
  <cp:category/>
</cp:coreProperties>
</file>