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101"/>
  </p:notesMasterIdLst>
  <p:handoutMasterIdLst>
    <p:handoutMasterId r:id="rId102"/>
  </p:handoutMasterIdLst>
  <p:sldIdLst>
    <p:sldId id="280" r:id="rId2"/>
    <p:sldId id="281" r:id="rId3"/>
    <p:sldId id="282" r:id="rId4"/>
    <p:sldId id="366" r:id="rId5"/>
    <p:sldId id="367" r:id="rId6"/>
    <p:sldId id="368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369" r:id="rId15"/>
    <p:sldId id="290" r:id="rId16"/>
    <p:sldId id="291" r:id="rId17"/>
    <p:sldId id="380" r:id="rId18"/>
    <p:sldId id="292" r:id="rId19"/>
    <p:sldId id="294" r:id="rId20"/>
    <p:sldId id="293" r:id="rId21"/>
    <p:sldId id="295" r:id="rId22"/>
    <p:sldId id="296" r:id="rId23"/>
    <p:sldId id="297" r:id="rId24"/>
    <p:sldId id="298" r:id="rId25"/>
    <p:sldId id="383" r:id="rId26"/>
    <p:sldId id="299" r:id="rId27"/>
    <p:sldId id="300" r:id="rId28"/>
    <p:sldId id="370" r:id="rId29"/>
    <p:sldId id="384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71" r:id="rId40"/>
    <p:sldId id="311" r:id="rId41"/>
    <p:sldId id="312" r:id="rId42"/>
    <p:sldId id="313" r:id="rId43"/>
    <p:sldId id="314" r:id="rId44"/>
    <p:sldId id="315" r:id="rId45"/>
    <p:sldId id="330" r:id="rId46"/>
    <p:sldId id="333" r:id="rId47"/>
    <p:sldId id="377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2" r:id="rId56"/>
    <p:sldId id="343" r:id="rId57"/>
    <p:sldId id="341" r:id="rId58"/>
    <p:sldId id="375" r:id="rId59"/>
    <p:sldId id="376" r:id="rId60"/>
    <p:sldId id="344" r:id="rId61"/>
    <p:sldId id="345" r:id="rId62"/>
    <p:sldId id="346" r:id="rId63"/>
    <p:sldId id="347" r:id="rId64"/>
    <p:sldId id="348" r:id="rId65"/>
    <p:sldId id="349" r:id="rId66"/>
    <p:sldId id="350" r:id="rId67"/>
    <p:sldId id="318" r:id="rId68"/>
    <p:sldId id="319" r:id="rId69"/>
    <p:sldId id="372" r:id="rId70"/>
    <p:sldId id="320" r:id="rId71"/>
    <p:sldId id="321" r:id="rId72"/>
    <p:sldId id="322" r:id="rId73"/>
    <p:sldId id="323" r:id="rId74"/>
    <p:sldId id="373" r:id="rId75"/>
    <p:sldId id="324" r:id="rId76"/>
    <p:sldId id="374" r:id="rId77"/>
    <p:sldId id="325" r:id="rId78"/>
    <p:sldId id="326" r:id="rId79"/>
    <p:sldId id="327" r:id="rId80"/>
    <p:sldId id="328" r:id="rId81"/>
    <p:sldId id="378" r:id="rId82"/>
    <p:sldId id="351" r:id="rId83"/>
    <p:sldId id="357" r:id="rId84"/>
    <p:sldId id="358" r:id="rId85"/>
    <p:sldId id="360" r:id="rId86"/>
    <p:sldId id="361" r:id="rId87"/>
    <p:sldId id="352" r:id="rId88"/>
    <p:sldId id="359" r:id="rId89"/>
    <p:sldId id="353" r:id="rId90"/>
    <p:sldId id="354" r:id="rId91"/>
    <p:sldId id="355" r:id="rId92"/>
    <p:sldId id="385" r:id="rId93"/>
    <p:sldId id="382" r:id="rId94"/>
    <p:sldId id="356" r:id="rId95"/>
    <p:sldId id="362" r:id="rId96"/>
    <p:sldId id="387" r:id="rId97"/>
    <p:sldId id="363" r:id="rId98"/>
    <p:sldId id="379" r:id="rId99"/>
    <p:sldId id="386" r:id="rId100"/>
  </p:sldIdLst>
  <p:sldSz cx="9144000" cy="5143500" type="screen16x9"/>
  <p:notesSz cx="6858000" cy="9144000"/>
  <p:embeddedFontLst>
    <p:embeddedFont>
      <p:font typeface="Open Sans Semibold" panose="020B0706030804020204" pitchFamily="34" charset="0"/>
      <p:bold r:id="rId103"/>
      <p:boldItalic r:id="rId104"/>
    </p:embeddedFont>
    <p:embeddedFont>
      <p:font typeface="Cutive Mono" panose="020B0604020202020204" charset="0"/>
      <p:regular r:id="rId105"/>
    </p:embeddedFont>
    <p:embeddedFont>
      <p:font typeface="Calibri" panose="020F0502020204030204" pitchFamily="34" charset="0"/>
      <p:regular r:id="rId106"/>
      <p:bold r:id="rId107"/>
      <p:italic r:id="rId108"/>
      <p:boldItalic r:id="rId109"/>
    </p:embeddedFont>
    <p:embeddedFont>
      <p:font typeface="Open Sans Semibold" panose="020B0706030804020204" pitchFamily="34" charset="0"/>
      <p:bold r:id="rId103"/>
      <p:boldItalic r:id="rId104"/>
    </p:embeddedFont>
    <p:embeddedFont>
      <p:font typeface="Open Sans" panose="020B0606030504020204" pitchFamily="34" charset="0"/>
      <p:regular r:id="rId110"/>
      <p:bold r:id="rId111"/>
      <p:italic r:id="rId112"/>
      <p:boldItalic r:id="rId11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8168" autoAdjust="0"/>
  </p:normalViewPr>
  <p:slideViewPr>
    <p:cSldViewPr snapToGrid="0">
      <p:cViewPr varScale="1">
        <p:scale>
          <a:sx n="91" d="100"/>
          <a:sy n="91" d="100"/>
        </p:scale>
        <p:origin x="72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0.fntdata"/><Relationship Id="rId16" Type="http://schemas.openxmlformats.org/officeDocument/2006/relationships/slide" Target="slides/slide15.xml"/><Relationship Id="rId107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handoutMaster" Target="handoutMasters/handoutMaster1.xml"/><Relationship Id="rId110" Type="http://schemas.openxmlformats.org/officeDocument/2006/relationships/font" Target="fonts/font8.fntdata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3.fntdata"/><Relationship Id="rId113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1.fntdata"/><Relationship Id="rId108" Type="http://schemas.openxmlformats.org/officeDocument/2006/relationships/font" Target="fonts/font6.fntdata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4.fntdata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7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Installing, Configuring, and Troubleshooting Storage Devices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160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F67FB-27B3-4952-9C48-CEEABB6A4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Modules (Slide 1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DFF31-4888-4D2A-94BF-357E53FC3B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19997"/>
            <a:ext cx="6934200" cy="571500"/>
          </a:xfrm>
        </p:spPr>
        <p:txBody>
          <a:bodyPr/>
          <a:lstStyle/>
          <a:p>
            <a:r>
              <a:rPr lang="en-US" b="1" dirty="0"/>
              <a:t>Memory module: </a:t>
            </a:r>
            <a:r>
              <a:rPr lang="en-US" dirty="0"/>
              <a:t>A printed circuit board that holds a group of memory chips that act as a single unit.</a:t>
            </a:r>
            <a:endParaRPr lang="en-US" b="1" dirty="0"/>
          </a:p>
          <a:p>
            <a:r>
              <a:rPr lang="en-US" b="1" dirty="0"/>
              <a:t>DIMM:</a:t>
            </a:r>
            <a:r>
              <a:rPr lang="en-US" dirty="0"/>
              <a:t> (dual inline memory module) Standard packaging for system memory. There are different pin configurations for different RAM types.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C269E-E308-47B0-8215-D739D3E5E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31B6FD-8B3B-4BD7-86C9-4F4C3E1BA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747501"/>
            <a:ext cx="8460152" cy="1351547"/>
          </a:xfrm>
        </p:spPr>
        <p:txBody>
          <a:bodyPr/>
          <a:lstStyle/>
          <a:p>
            <a:r>
              <a:rPr lang="en-US" dirty="0"/>
              <a:t>Located in slots on motherboard.</a:t>
            </a:r>
          </a:p>
          <a:p>
            <a:r>
              <a:rPr lang="en-US" dirty="0"/>
              <a:t>Removable and replaceable.</a:t>
            </a:r>
          </a:p>
          <a:p>
            <a:r>
              <a:rPr lang="en-US" dirty="0"/>
              <a:t>Defined by their design and by the number and type </a:t>
            </a:r>
            <a:br>
              <a:rPr lang="en-US" dirty="0"/>
            </a:br>
            <a:r>
              <a:rPr lang="en-US" dirty="0"/>
              <a:t>of chips contained.</a:t>
            </a:r>
          </a:p>
        </p:txBody>
      </p:sp>
    </p:spTree>
    <p:extLst>
      <p:ext uri="{BB962C8B-B14F-4D97-AF65-F5344CB8AC3E}">
        <p14:creationId xmlns:p14="http://schemas.microsoft.com/office/powerpoint/2010/main" val="2151232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42F26-8D4A-484B-81D1-24C757C5E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Modules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3583F5-D75A-4B70-BCA5-55166E2984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250F4A-5C9D-41D6-9953-A63E38802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775" y="2478287"/>
            <a:ext cx="3171869" cy="2446172"/>
          </a:xfrm>
          <a:prstGeom prst="rect">
            <a:avLst/>
          </a:prstGeom>
        </p:spPr>
      </p:pic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8B3F0A1-FE74-4E0E-BCAF-1BC19308D50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41313" y="686981"/>
          <a:ext cx="84613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0458">
                  <a:extLst>
                    <a:ext uri="{9D8B030D-6E8A-4147-A177-3AD203B41FA5}">
                      <a16:colId xmlns:a16="http://schemas.microsoft.com/office/drawing/2014/main" val="1684190228"/>
                    </a:ext>
                  </a:extLst>
                </a:gridCol>
                <a:gridCol w="2820458">
                  <a:extLst>
                    <a:ext uri="{9D8B030D-6E8A-4147-A177-3AD203B41FA5}">
                      <a16:colId xmlns:a16="http://schemas.microsoft.com/office/drawing/2014/main" val="1460471073"/>
                    </a:ext>
                  </a:extLst>
                </a:gridCol>
                <a:gridCol w="2820458">
                  <a:extLst>
                    <a:ext uri="{9D8B030D-6E8A-4147-A177-3AD203B41FA5}">
                      <a16:colId xmlns:a16="http://schemas.microsoft.com/office/drawing/2014/main" val="1709907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Pins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Voltage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762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2.5 to 2.6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6033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1.8 to 1.9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3135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1.35 to 1.5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032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1.2 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532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1699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F67FB-27B3-4952-9C48-CEEABB6A4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Modules (Slide 3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DFF31-4888-4D2A-94BF-357E53FC3B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63271"/>
            <a:ext cx="7054516" cy="571500"/>
          </a:xfrm>
        </p:spPr>
        <p:txBody>
          <a:bodyPr/>
          <a:lstStyle/>
          <a:p>
            <a:r>
              <a:rPr lang="en-US" b="1" dirty="0"/>
              <a:t>SODIMM: </a:t>
            </a:r>
            <a:r>
              <a:rPr lang="en-US" dirty="0"/>
              <a:t>Memory that is half the size of DIMMs, is available in 32- or 64-bit data paths, and is commonly found in laptops and iMac systems.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8C269E-E308-47B0-8215-D739D3E5E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E31B6FD-8B3B-4BD7-86C9-4F4C3E1BA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Laptop RAM.</a:t>
            </a:r>
          </a:p>
          <a:p>
            <a:r>
              <a:rPr lang="en-US" dirty="0"/>
              <a:t>DDR and DDR2 have the same number of pins, but the key position is different.</a:t>
            </a:r>
          </a:p>
          <a:p>
            <a:r>
              <a:rPr lang="en-US" dirty="0"/>
              <a:t>Typically fits into slots that pop up at a </a:t>
            </a:r>
            <a:br>
              <a:rPr lang="en-US" dirty="0"/>
            </a:br>
            <a:r>
              <a:rPr lang="en-US" dirty="0"/>
              <a:t>45º angle to allow the chips to be inserted or removed.</a:t>
            </a:r>
          </a:p>
          <a:p>
            <a:r>
              <a:rPr lang="en-US" dirty="0"/>
              <a:t>Pins:</a:t>
            </a:r>
          </a:p>
          <a:p>
            <a:pPr lvl="1"/>
            <a:r>
              <a:rPr lang="en-US" dirty="0"/>
              <a:t>DDR 200 pin packages.</a:t>
            </a:r>
          </a:p>
          <a:p>
            <a:pPr lvl="1"/>
            <a:r>
              <a:rPr lang="en-US" dirty="0"/>
              <a:t>DDR2 200 pin packages.</a:t>
            </a:r>
          </a:p>
          <a:p>
            <a:pPr lvl="1"/>
            <a:r>
              <a:rPr lang="en-US" dirty="0"/>
              <a:t>DDR3 204 pin packages.</a:t>
            </a:r>
          </a:p>
          <a:p>
            <a:pPr lvl="1"/>
            <a:r>
              <a:rPr lang="en-US" dirty="0"/>
              <a:t>DDR4 260 pin packages.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40406B-9CC8-4764-B9A2-FC67F25A8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599" y="2427671"/>
            <a:ext cx="4845051" cy="22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38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18B36-1229-4C90-9CA2-5F543F9F0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Dual-Channel Memory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1E8823-803F-4250-BF7D-630306CA2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632458"/>
            <a:ext cx="7054516" cy="571500"/>
          </a:xfrm>
        </p:spPr>
        <p:txBody>
          <a:bodyPr/>
          <a:lstStyle/>
          <a:p>
            <a:r>
              <a:rPr lang="en-US" b="1" dirty="0"/>
              <a:t>Single-channel memory:</a:t>
            </a:r>
            <a:r>
              <a:rPr lang="en-US" dirty="0"/>
              <a:t> Memory with one 64-bit bus between the CPU and RAM.</a:t>
            </a:r>
            <a:endParaRPr lang="en-US" b="1" dirty="0"/>
          </a:p>
          <a:p>
            <a:r>
              <a:rPr lang="en-US" b="1" dirty="0"/>
              <a:t>Dual-channel memory: </a:t>
            </a:r>
            <a:r>
              <a:rPr lang="en-US" dirty="0"/>
              <a:t>Memory controller with two pathways to the CPU, enabling 128 bits of data transferred per transaction.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30ACCF-47C0-4528-8D2E-5E83A4FE4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1ED816C-BD60-45F9-90D0-FF1C8F8B7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81339"/>
            <a:ext cx="8460152" cy="2535060"/>
          </a:xfrm>
        </p:spPr>
        <p:txBody>
          <a:bodyPr/>
          <a:lstStyle/>
          <a:p>
            <a:r>
              <a:rPr lang="en-US" dirty="0"/>
              <a:t>Effectively two pathways through the bus to the CPU.</a:t>
            </a:r>
          </a:p>
          <a:p>
            <a:r>
              <a:rPr lang="en-US" dirty="0"/>
              <a:t>128 bits of data can be transferred per transaction.</a:t>
            </a:r>
          </a:p>
          <a:p>
            <a:r>
              <a:rPr lang="en-US" dirty="0"/>
              <a:t>Installed memory modules should be identical in terms of:</a:t>
            </a:r>
          </a:p>
          <a:p>
            <a:pPr lvl="1"/>
            <a:r>
              <a:rPr lang="en-US" dirty="0"/>
              <a:t>Speed</a:t>
            </a:r>
          </a:p>
          <a:p>
            <a:pPr lvl="1"/>
            <a:r>
              <a:rPr lang="en-US" dirty="0"/>
              <a:t>Capacity</a:t>
            </a:r>
          </a:p>
          <a:p>
            <a:pPr lvl="1"/>
            <a:r>
              <a:rPr lang="en-US" dirty="0"/>
              <a:t>Chip number</a:t>
            </a:r>
          </a:p>
          <a:p>
            <a:pPr lvl="1"/>
            <a:r>
              <a:rPr lang="en-US" dirty="0"/>
              <a:t>Density</a:t>
            </a:r>
          </a:p>
          <a:p>
            <a:pPr lvl="1"/>
            <a:r>
              <a:rPr lang="en-US" dirty="0"/>
              <a:t>Location</a:t>
            </a:r>
          </a:p>
          <a:p>
            <a:r>
              <a:rPr lang="en-US" dirty="0"/>
              <a:t>Refer to documentation for which slots to insert memory into.</a:t>
            </a:r>
          </a:p>
        </p:txBody>
      </p:sp>
    </p:spTree>
    <p:extLst>
      <p:ext uri="{BB962C8B-B14F-4D97-AF65-F5344CB8AC3E}">
        <p14:creationId xmlns:p14="http://schemas.microsoft.com/office/powerpoint/2010/main" val="3205706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275DF07-60EE-431D-BC82-BBC1671A7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Dual-Channel Memory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25703F-BBC3-4615-B6B8-3B105F5C7F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33F7D9-C9FD-4D4D-A32E-F2250C451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376" y="965376"/>
            <a:ext cx="5852667" cy="365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48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76F83-2D44-434C-9C54-8A84CA0BB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Parity and ECC 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1B115D-DC18-4130-8B83-A27FBE218A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4" y="725714"/>
            <a:ext cx="7275979" cy="571500"/>
          </a:xfrm>
        </p:spPr>
        <p:txBody>
          <a:bodyPr/>
          <a:lstStyle/>
          <a:p>
            <a:r>
              <a:rPr lang="en-US" b="1" dirty="0"/>
              <a:t>Parity checking: </a:t>
            </a:r>
            <a:r>
              <a:rPr lang="en-US" dirty="0"/>
              <a:t>An error-checking method where each byte of data in memory is accompanied by a ninth bit used to check for corrupted data.</a:t>
            </a:r>
            <a:endParaRPr lang="en-US" b="1" dirty="0"/>
          </a:p>
          <a:p>
            <a:r>
              <a:rPr lang="en-US" b="1" dirty="0"/>
              <a:t>Nonparity: </a:t>
            </a:r>
            <a:r>
              <a:rPr lang="en-US" dirty="0"/>
              <a:t>System memory that does not perform error checking.</a:t>
            </a:r>
          </a:p>
          <a:p>
            <a:r>
              <a:rPr lang="en-US" b="1" dirty="0"/>
              <a:t>ECC memory: </a:t>
            </a:r>
            <a:r>
              <a:rPr lang="en-US" dirty="0"/>
              <a:t>RAM with built-in error correction security.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90132-066F-4ABE-9D3A-997EB5D1B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849129-E9D2-491D-AA14-D54223E860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2449472"/>
            <a:ext cx="8460152" cy="2402198"/>
          </a:xfrm>
        </p:spPr>
        <p:txBody>
          <a:bodyPr/>
          <a:lstStyle/>
          <a:p>
            <a:r>
              <a:rPr lang="en-US" dirty="0"/>
              <a:t>Parity checking:</a:t>
            </a:r>
          </a:p>
          <a:p>
            <a:pPr lvl="1"/>
            <a:r>
              <a:rPr lang="en-US" dirty="0"/>
              <a:t>Uses 8 bits for memory and 1 bit to check parity.</a:t>
            </a:r>
          </a:p>
          <a:p>
            <a:pPr lvl="1"/>
            <a:r>
              <a:rPr lang="en-US" dirty="0"/>
              <a:t>Old technology rarely if ever used now.</a:t>
            </a:r>
          </a:p>
          <a:p>
            <a:r>
              <a:rPr lang="en-US" dirty="0"/>
              <a:t>Most desktops now use non-parity memory.</a:t>
            </a:r>
          </a:p>
          <a:p>
            <a:r>
              <a:rPr lang="en-US" dirty="0"/>
              <a:t>Systems that require a high level of reliability use ECC memory.</a:t>
            </a:r>
          </a:p>
          <a:p>
            <a:pPr lvl="1"/>
            <a:r>
              <a:rPr lang="en-US" dirty="0"/>
              <a:t>ECC memory has an extra chip and a 72-bit data bus.</a:t>
            </a:r>
          </a:p>
          <a:p>
            <a:pPr lvl="1"/>
            <a:r>
              <a:rPr lang="en-US" dirty="0"/>
              <a:t>Motherboard must support the use of ECC memory modules.</a:t>
            </a:r>
          </a:p>
          <a:p>
            <a:pPr lvl="1"/>
            <a:r>
              <a:rPr lang="en-US" dirty="0"/>
              <a:t>Cannot mix ECC and non-ECC modules.</a:t>
            </a:r>
          </a:p>
        </p:txBody>
      </p:sp>
    </p:spTree>
    <p:extLst>
      <p:ext uri="{BB962C8B-B14F-4D97-AF65-F5344CB8AC3E}">
        <p14:creationId xmlns:p14="http://schemas.microsoft.com/office/powerpoint/2010/main" val="2704089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B029F-CD9C-4EBA-8928-32DB1AFE5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Installation and Upgrade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69071-49C8-4999-AC42-9EE0E97E7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45181E-6868-4DA9-A7F7-8FD19CA4C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095960"/>
            <a:ext cx="8460152" cy="2046630"/>
          </a:xfrm>
        </p:spPr>
        <p:txBody>
          <a:bodyPr/>
          <a:lstStyle/>
          <a:p>
            <a:r>
              <a:rPr lang="en-US" dirty="0"/>
              <a:t>If the motherboard supports an upgrade but the system is not configured to use it, enable a dual-channel configuration.</a:t>
            </a:r>
          </a:p>
          <a:p>
            <a:r>
              <a:rPr lang="en-US" dirty="0"/>
              <a:t>Increasing the bus speed requires purchasing a new motherboard and memory modules (and possibly CPU).</a:t>
            </a:r>
          </a:p>
        </p:txBody>
      </p:sp>
    </p:spTree>
    <p:extLst>
      <p:ext uri="{BB962C8B-B14F-4D97-AF65-F5344CB8AC3E}">
        <p14:creationId xmlns:p14="http://schemas.microsoft.com/office/powerpoint/2010/main" val="36671619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B029F-CD9C-4EBA-8928-32DB1AFE5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Compatibility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69071-49C8-4999-AC42-9EE0E97E7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45181E-6868-4DA9-A7F7-8FD19CA4C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DIMM format must match the motherboard.</a:t>
            </a:r>
          </a:p>
          <a:p>
            <a:r>
              <a:rPr lang="en-US" dirty="0"/>
              <a:t>Different capacity modules can be installed.</a:t>
            </a:r>
          </a:p>
          <a:p>
            <a:pPr lvl="1"/>
            <a:r>
              <a:rPr lang="en-US" dirty="0"/>
              <a:t>Most vendors recommend installing the largest module in the lowest numbered slot. </a:t>
            </a:r>
          </a:p>
          <a:p>
            <a:r>
              <a:rPr lang="en-US" dirty="0"/>
              <a:t>Modules from different vendors can be mixed.</a:t>
            </a:r>
          </a:p>
          <a:p>
            <a:pPr lvl="1"/>
            <a:r>
              <a:rPr lang="en-US" dirty="0"/>
              <a:t>This may cause problems with multi-channel configurations.</a:t>
            </a:r>
          </a:p>
          <a:p>
            <a:r>
              <a:rPr lang="en-US" dirty="0"/>
              <a:t>For best performance, the modules should be the same speed as the motherboard. </a:t>
            </a:r>
          </a:p>
          <a:p>
            <a:pPr lvl="1"/>
            <a:r>
              <a:rPr lang="en-US" dirty="0"/>
              <a:t>Different speeds can be mixed. </a:t>
            </a:r>
          </a:p>
          <a:p>
            <a:pPr lvl="1"/>
            <a:r>
              <a:rPr lang="en-US" dirty="0"/>
              <a:t>The system will only operate at the best speed supported by all installed.</a:t>
            </a:r>
          </a:p>
        </p:txBody>
      </p:sp>
    </p:spTree>
    <p:extLst>
      <p:ext uri="{BB962C8B-B14F-4D97-AF65-F5344CB8AC3E}">
        <p14:creationId xmlns:p14="http://schemas.microsoft.com/office/powerpoint/2010/main" val="6580627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B029F-CD9C-4EBA-8928-32DB1AFE5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Compatibility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969071-49C8-4999-AC42-9EE0E97E70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45181E-6868-4DA9-A7F7-8FD19CA4C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best performance and reliability, configure multi-channel systems with identical memory modules for each channel. </a:t>
            </a:r>
          </a:p>
          <a:p>
            <a:r>
              <a:rPr lang="en-US" dirty="0"/>
              <a:t>ECC memory cannot be mixed with non-parity memory and must be supported by the motherboard. </a:t>
            </a:r>
          </a:p>
          <a:p>
            <a:r>
              <a:rPr lang="en-US" dirty="0"/>
              <a:t>Registered memory cannot be mixed with unbuffered modules and must be supported by the motherboard.</a:t>
            </a:r>
          </a:p>
        </p:txBody>
      </p:sp>
    </p:spTree>
    <p:extLst>
      <p:ext uri="{BB962C8B-B14F-4D97-AF65-F5344CB8AC3E}">
        <p14:creationId xmlns:p14="http://schemas.microsoft.com/office/powerpoint/2010/main" val="273089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F447EE-E179-4B9F-9F18-4F725119A2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System Memory Installation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ADBA31-BAF1-4A71-AAB6-A38117C181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3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Installing, Configuring, and Troubleshooting 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System Memory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Mass Storage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Removable Storage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RAID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Storage Devices</a:t>
            </a:r>
          </a:p>
        </p:txBody>
      </p:sp>
    </p:spTree>
    <p:extLst>
      <p:ext uri="{BB962C8B-B14F-4D97-AF65-F5344CB8AC3E}">
        <p14:creationId xmlns:p14="http://schemas.microsoft.com/office/powerpoint/2010/main" val="26174187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5A9771-9BB9-4FAB-B22C-E61F4E8A1D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Upgrading Memory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CAB897-0F6E-45D1-936B-E4BC06972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287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C546B18-4424-413E-B123-22D7C2476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Devices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EE225F-03CB-42E3-9356-1E1FC9578E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Mass storage devices: </a:t>
            </a:r>
            <a:r>
              <a:rPr lang="en-US" dirty="0"/>
              <a:t>Non-volatile storage devices that are able to hold data when the system is powered off.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29EE5A-821E-49B1-A8DD-B025283DA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877B7FE4-AC37-42B9-AF16-225C65EF54DE}"/>
              </a:ext>
            </a:extLst>
          </p:cNvPr>
          <p:cNvSpPr txBox="1">
            <a:spLocks/>
          </p:cNvSpPr>
          <p:nvPr/>
        </p:nvSpPr>
        <p:spPr>
          <a:xfrm>
            <a:off x="574153" y="1752808"/>
            <a:ext cx="6327390" cy="2314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Hold data when system is powered off.</a:t>
            </a:r>
          </a:p>
          <a:p>
            <a:r>
              <a:rPr lang="en-US" dirty="0"/>
              <a:t>Can be internal or removable.</a:t>
            </a:r>
          </a:p>
          <a:p>
            <a:r>
              <a:rPr lang="en-US" dirty="0"/>
              <a:t>To store data, it uses one of these methods:</a:t>
            </a:r>
          </a:p>
          <a:p>
            <a:pPr lvl="1"/>
            <a:r>
              <a:rPr lang="en-US" dirty="0"/>
              <a:t>Magnetic</a:t>
            </a:r>
          </a:p>
          <a:p>
            <a:pPr lvl="1"/>
            <a:r>
              <a:rPr lang="en-US" dirty="0"/>
              <a:t>Optical</a:t>
            </a:r>
          </a:p>
          <a:p>
            <a:pPr lvl="1"/>
            <a:r>
              <a:rPr lang="en-US" dirty="0"/>
              <a:t>Solid state</a:t>
            </a:r>
          </a:p>
        </p:txBody>
      </p:sp>
    </p:spTree>
    <p:extLst>
      <p:ext uri="{BB962C8B-B14F-4D97-AF65-F5344CB8AC3E}">
        <p14:creationId xmlns:p14="http://schemas.microsoft.com/office/powerpoint/2010/main" val="2819455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77A5F-9D3F-43A0-B85D-7B1439004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Disk Drives (Slide 1 of 2)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A53E0D-76D4-49EA-AB38-0DD5B28526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918672"/>
            <a:ext cx="7054516" cy="571500"/>
          </a:xfrm>
        </p:spPr>
        <p:txBody>
          <a:bodyPr/>
          <a:lstStyle/>
          <a:p>
            <a:r>
              <a:rPr lang="en-US" b="1" dirty="0"/>
              <a:t>HDD: </a:t>
            </a:r>
            <a:r>
              <a:rPr lang="en-US" dirty="0"/>
              <a:t>(hard disk drive) A device that provides persistent mass storage for a PC.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05B066-952E-4C6B-A2C8-547D433DF8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7E25DC-2BC3-460F-A614-CA45B9D8C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Primary persistent storage method.</a:t>
            </a:r>
          </a:p>
          <a:p>
            <a:r>
              <a:rPr lang="en-US" dirty="0"/>
              <a:t>On workstations, typically stores:</a:t>
            </a:r>
          </a:p>
          <a:p>
            <a:pPr lvl="1"/>
            <a:r>
              <a:rPr lang="en-US" dirty="0"/>
              <a:t>OS files.</a:t>
            </a:r>
          </a:p>
          <a:p>
            <a:pPr lvl="1"/>
            <a:r>
              <a:rPr lang="en-US" dirty="0"/>
              <a:t>Application program files.</a:t>
            </a:r>
          </a:p>
          <a:p>
            <a:pPr lvl="1"/>
            <a:r>
              <a:rPr lang="en-US" dirty="0"/>
              <a:t>Drivers.</a:t>
            </a:r>
          </a:p>
          <a:p>
            <a:pPr lvl="1"/>
            <a:r>
              <a:rPr lang="en-US" dirty="0"/>
              <a:t>User data.</a:t>
            </a:r>
          </a:p>
          <a:p>
            <a:r>
              <a:rPr lang="en-US" dirty="0"/>
              <a:t>On servers, typically stores:</a:t>
            </a:r>
          </a:p>
          <a:p>
            <a:pPr lvl="1"/>
            <a:r>
              <a:rPr lang="en-US" dirty="0"/>
              <a:t>OS files.</a:t>
            </a:r>
          </a:p>
          <a:p>
            <a:pPr lvl="1"/>
            <a:r>
              <a:rPr lang="en-US" dirty="0"/>
              <a:t>Individual user files.</a:t>
            </a:r>
          </a:p>
          <a:p>
            <a:pPr lvl="1"/>
            <a:r>
              <a:rPr lang="en-US" dirty="0"/>
              <a:t>Shared information sources such as databases.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5BC57E-32E9-4BE3-8055-4C3AB6A48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541" y="1490172"/>
            <a:ext cx="5029210" cy="33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54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C13BB-5247-4E6F-AB23-910F6F3C4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Disk Drives (Slide 2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7C2FB6-CABC-4EB1-B683-038D9D02D6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87102"/>
            <a:ext cx="7054516" cy="571500"/>
          </a:xfrm>
        </p:spPr>
        <p:txBody>
          <a:bodyPr/>
          <a:lstStyle/>
          <a:p>
            <a:r>
              <a:rPr lang="en-US" b="1" dirty="0"/>
              <a:t>Tracks: </a:t>
            </a:r>
            <a:r>
              <a:rPr lang="en-US" dirty="0"/>
              <a:t>Data written as concentric rings on a disk drive.</a:t>
            </a:r>
            <a:endParaRPr lang="en-US" b="1" dirty="0"/>
          </a:p>
          <a:p>
            <a:r>
              <a:rPr lang="en-US" b="1" dirty="0"/>
              <a:t>Cylinders: </a:t>
            </a:r>
            <a:r>
              <a:rPr lang="en-US" dirty="0"/>
              <a:t>The aggregate of all tracks that reside in the same location on every disk surface.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778D72-AFD5-4117-A07E-0A94F4A66E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35B7E5-431B-4AE3-A7DF-30E997EF0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50455"/>
            <a:ext cx="8460152" cy="2392946"/>
          </a:xfrm>
        </p:spPr>
        <p:txBody>
          <a:bodyPr/>
          <a:lstStyle/>
          <a:p>
            <a:r>
              <a:rPr lang="en-US" dirty="0"/>
              <a:t>HDD up to 8 TB.</a:t>
            </a:r>
          </a:p>
          <a:p>
            <a:r>
              <a:rPr lang="en-US" dirty="0"/>
              <a:t>Data is stored on metal or glass platters coated with magnetic substance.</a:t>
            </a:r>
          </a:p>
          <a:p>
            <a:r>
              <a:rPr lang="en-US" dirty="0"/>
              <a:t>Each platter has:</a:t>
            </a:r>
          </a:p>
          <a:p>
            <a:pPr lvl="1"/>
            <a:r>
              <a:rPr lang="en-US" dirty="0"/>
              <a:t>Top and bottom read/write heads.</a:t>
            </a:r>
          </a:p>
          <a:p>
            <a:pPr lvl="1"/>
            <a:r>
              <a:rPr lang="en-US" dirty="0"/>
              <a:t>Heads that float above platters.</a:t>
            </a:r>
          </a:p>
          <a:p>
            <a:r>
              <a:rPr lang="en-US" dirty="0"/>
              <a:t>Form factors include 3.5” and 2.5”. </a:t>
            </a:r>
          </a:p>
          <a:p>
            <a:pPr lvl="1"/>
            <a:r>
              <a:rPr lang="en-US" dirty="0"/>
              <a:t>Height varies: 15 mm , 9.5 mm, 7 mm, and 5 mm.</a:t>
            </a:r>
          </a:p>
        </p:txBody>
      </p:sp>
    </p:spTree>
    <p:extLst>
      <p:ext uri="{BB962C8B-B14F-4D97-AF65-F5344CB8AC3E}">
        <p14:creationId xmlns:p14="http://schemas.microsoft.com/office/powerpoint/2010/main" val="349289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53780-C43F-4E47-A987-0A9A6F808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HDD Performance Factors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0B142-15D5-4B8F-B079-600D200ED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99828"/>
            <a:ext cx="6934200" cy="571500"/>
          </a:xfrm>
        </p:spPr>
        <p:txBody>
          <a:bodyPr/>
          <a:lstStyle/>
          <a:p>
            <a:r>
              <a:rPr lang="en-US" b="1" dirty="0"/>
              <a:t>Access time: S</a:t>
            </a:r>
            <a:r>
              <a:rPr lang="en-US" dirty="0"/>
              <a:t>peed at which memory or a disk drive can be addressed and utilized.</a:t>
            </a:r>
          </a:p>
          <a:p>
            <a:r>
              <a:rPr lang="en-US" b="1" dirty="0"/>
              <a:t>Internal transfer rate: </a:t>
            </a:r>
            <a:r>
              <a:rPr lang="en-US" dirty="0"/>
              <a:t>Measure of how fast read/write operations are performed on the disk platters. </a:t>
            </a:r>
          </a:p>
          <a:p>
            <a:r>
              <a:rPr lang="en-US" b="1" dirty="0"/>
              <a:t>External transfer rate: </a:t>
            </a:r>
            <a:r>
              <a:rPr lang="en-US" dirty="0"/>
              <a:t>Measure of how fast data can be transferred to the CPU across the bus.</a:t>
            </a:r>
          </a:p>
          <a:p>
            <a:r>
              <a:rPr lang="en-US" b="1" dirty="0"/>
              <a:t>Early-life Failure Rate: </a:t>
            </a:r>
            <a:r>
              <a:rPr lang="en-US" dirty="0"/>
              <a:t>A method of calculating how quickly a device will fail through accelerated testing.</a:t>
            </a:r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D6E2D-ED6D-47D4-858C-E5B16DB4B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852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53780-C43F-4E47-A987-0A9A6F808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HDD Performance Factors (Slide 2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0B142-15D5-4B8F-B079-600D200EDC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8539"/>
            <a:ext cx="6934200" cy="571500"/>
          </a:xfrm>
        </p:spPr>
        <p:txBody>
          <a:bodyPr/>
          <a:lstStyle/>
          <a:p>
            <a:r>
              <a:rPr lang="en-US" b="1" dirty="0"/>
              <a:t>MBTF: </a:t>
            </a:r>
            <a:r>
              <a:rPr lang="en-US" dirty="0"/>
              <a:t>(mean time between failures) The rating on a device or component that predicts the expected time between failures.</a:t>
            </a:r>
          </a:p>
          <a:p>
            <a:r>
              <a:rPr lang="en-US" b="1" dirty="0"/>
              <a:t>Life expectancy: </a:t>
            </a:r>
            <a:r>
              <a:rPr lang="en-US" dirty="0"/>
              <a:t>The length of time for which a device can be expected to remain reliable.</a:t>
            </a:r>
          </a:p>
          <a:p>
            <a:r>
              <a:rPr lang="en-US" b="1" dirty="0"/>
              <a:t>S.M.A.R.T.: </a:t>
            </a:r>
            <a:r>
              <a:rPr lang="en-US" dirty="0"/>
              <a:t>Technology designed to alert the user to possible hard disk failures before the disk becomes unusable.</a:t>
            </a:r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D6E2D-ED6D-47D4-858C-E5B16DB4B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0137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C6DD4-BD92-4E8B-89A9-6DA9BFAC6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Adapters and Cables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2089D1-B5DF-4C78-BBAF-0866B314EE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5961"/>
            <a:ext cx="6934200" cy="571500"/>
          </a:xfrm>
        </p:spPr>
        <p:txBody>
          <a:bodyPr/>
          <a:lstStyle/>
          <a:p>
            <a:r>
              <a:rPr lang="en-US" b="1" dirty="0"/>
              <a:t>HBA: </a:t>
            </a:r>
            <a:r>
              <a:rPr lang="en-US" dirty="0"/>
              <a:t>(host bus adapter) A component that allows storage devices to exchange data with a computer system by using a particular interface.</a:t>
            </a:r>
          </a:p>
          <a:p>
            <a:r>
              <a:rPr lang="en-US" b="1" dirty="0"/>
              <a:t>Drive controller: </a:t>
            </a:r>
            <a:r>
              <a:rPr lang="en-US" dirty="0"/>
              <a:t>The circuitry in the disk unit that allows it to put data on the bus, which the HBA shuttles to the CPU or RAM.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A673A-3D12-4AB7-B65E-5E5FD696C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063E524-78CE-489F-AFC4-2837BFC1C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328637"/>
            <a:ext cx="8460152" cy="1509591"/>
          </a:xfrm>
        </p:spPr>
        <p:txBody>
          <a:bodyPr/>
          <a:lstStyle/>
          <a:p>
            <a:r>
              <a:rPr lang="en-US" dirty="0"/>
              <a:t>Connection point for internal mass storage devices.</a:t>
            </a:r>
          </a:p>
          <a:p>
            <a:r>
              <a:rPr lang="en-US" dirty="0"/>
              <a:t>Interface between drive, HBA, rest of the system is a type of bus.</a:t>
            </a:r>
          </a:p>
          <a:p>
            <a:pPr lvl="1"/>
            <a:r>
              <a:rPr lang="en-US" dirty="0"/>
              <a:t>Old technology included PATA and SCSI.</a:t>
            </a:r>
          </a:p>
          <a:p>
            <a:pPr lvl="1"/>
            <a:r>
              <a:rPr lang="en-US" dirty="0"/>
              <a:t>Most systems now use SATA.</a:t>
            </a:r>
          </a:p>
        </p:txBody>
      </p:sp>
    </p:spTree>
    <p:extLst>
      <p:ext uri="{BB962C8B-B14F-4D97-AF65-F5344CB8AC3E}">
        <p14:creationId xmlns:p14="http://schemas.microsoft.com/office/powerpoint/2010/main" val="41328709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F6E58-F0A7-4BC5-8E50-873B86DBD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SATA (Slide 1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280A95-5258-4060-B824-B6860DAC10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SATA:</a:t>
            </a:r>
            <a:r>
              <a:rPr lang="en-US" dirty="0"/>
              <a:t> A widely used hard disk interface using a 7-pin data connector and a 15-pin power connector.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64BFB2-9A24-458F-A76B-AAFEFB27EB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FF9060-5873-4156-8C2F-84F5AF95F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Transfers data in serial format.</a:t>
            </a:r>
          </a:p>
          <a:p>
            <a:r>
              <a:rPr lang="en-US" dirty="0"/>
              <a:t>Cables can be up to 1 m and are thin and flexible.</a:t>
            </a:r>
          </a:p>
          <a:p>
            <a:r>
              <a:rPr lang="en-US" dirty="0"/>
              <a:t>Cables terminate with 7-pin connectors.</a:t>
            </a:r>
          </a:p>
          <a:p>
            <a:r>
              <a:rPr lang="en-US" dirty="0"/>
              <a:t>Each host adapter port supports a single device.</a:t>
            </a:r>
          </a:p>
          <a:p>
            <a:r>
              <a:rPr lang="en-US" dirty="0"/>
              <a:t>Drives are hot swappable.</a:t>
            </a:r>
          </a:p>
          <a:p>
            <a:r>
              <a:rPr lang="en-US" dirty="0"/>
              <a:t>SATA speeds:</a:t>
            </a:r>
          </a:p>
          <a:p>
            <a:pPr lvl="1"/>
            <a:r>
              <a:rPr lang="en-US" dirty="0"/>
              <a:t>Original SATA: up to 1.5 Gbps.</a:t>
            </a:r>
          </a:p>
          <a:p>
            <a:pPr lvl="1"/>
            <a:r>
              <a:rPr lang="en-US" dirty="0"/>
              <a:t>SATA 2: up to 3 Gbps.</a:t>
            </a:r>
          </a:p>
          <a:p>
            <a:pPr lvl="1"/>
            <a:r>
              <a:rPr lang="en-US" dirty="0"/>
              <a:t>SATA 3: up to 6 Gbps.</a:t>
            </a:r>
          </a:p>
        </p:txBody>
      </p:sp>
    </p:spTree>
    <p:extLst>
      <p:ext uri="{BB962C8B-B14F-4D97-AF65-F5344CB8AC3E}">
        <p14:creationId xmlns:p14="http://schemas.microsoft.com/office/powerpoint/2010/main" val="1765711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AAE29-6E21-4994-9257-8BDDA1D54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SATA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67C4B2-60AB-4834-BB74-E0429D200E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08CF58-4805-4B0F-8023-8B9B3AE19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7" y="1094778"/>
            <a:ext cx="7842245" cy="295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92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EF8E932-BF1D-4781-A87A-F54721360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SATA (Slide 3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47381F-B125-402E-B054-8C37CC4D3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6E723B-91AC-4083-89AA-505D7528E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548" y="534924"/>
            <a:ext cx="4878324" cy="40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962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A2C96-8CD9-4D1B-A012-1EFAD25AE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Memory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F66164-E300-4CA9-BAD4-29B8BFFC35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System memory: </a:t>
            </a:r>
            <a:r>
              <a:rPr lang="en-US" dirty="0"/>
              <a:t>The main storage area for programs and data when the computer is running.</a:t>
            </a:r>
          </a:p>
          <a:p>
            <a:r>
              <a:rPr lang="en-US" b="1" dirty="0"/>
              <a:t>RAM: </a:t>
            </a:r>
            <a:r>
              <a:rPr lang="en-US" dirty="0"/>
              <a:t>(random access memory) The principal storage space for computer data and program instructions.</a:t>
            </a:r>
          </a:p>
          <a:p>
            <a:r>
              <a:rPr lang="en-US" b="1" dirty="0"/>
              <a:t>Volatile: </a:t>
            </a:r>
            <a:r>
              <a:rPr lang="en-US" dirty="0"/>
              <a:t>A type of memory where data cannot be stored without power being supplied.</a:t>
            </a:r>
          </a:p>
          <a:p>
            <a:r>
              <a:rPr lang="en-US" b="1" dirty="0"/>
              <a:t>Virtual memory: </a:t>
            </a:r>
            <a:r>
              <a:rPr lang="en-US" dirty="0"/>
              <a:t>An area on the hard disk allocated to contain pages of memory.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A4CD8B-2E3C-4CA8-B320-14792CCF5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000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474DD-EB6C-46F4-AFAD-E7894AAAC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State Drives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982D89-03D2-4A2D-8B45-7D66A8F063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54999"/>
            <a:ext cx="7054516" cy="571500"/>
          </a:xfrm>
        </p:spPr>
        <p:txBody>
          <a:bodyPr/>
          <a:lstStyle/>
          <a:p>
            <a:r>
              <a:rPr lang="en-US" b="1" dirty="0"/>
              <a:t>SSD: </a:t>
            </a:r>
            <a:r>
              <a:rPr lang="en-US" dirty="0"/>
              <a:t>(solid state drive) A personal computer storage device that stores data in non-volatile special memory instead of on disks or tape.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42301-C021-4646-A338-367F0CDCD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03F81D0-338E-4C46-A1B9-A209C0392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41566" y="2066286"/>
            <a:ext cx="2955925" cy="1856320"/>
          </a:xfrm>
        </p:spPr>
      </p:pic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B2BBCD9-CC47-471B-BAE3-F41F5D8584B6}"/>
              </a:ext>
            </a:extLst>
          </p:cNvPr>
          <p:cNvSpPr txBox="1">
            <a:spLocks/>
          </p:cNvSpPr>
          <p:nvPr/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No moving parts.</a:t>
            </a:r>
          </a:p>
          <a:p>
            <a:pPr lvl="1"/>
            <a:r>
              <a:rPr lang="en-US" dirty="0"/>
              <a:t>Quieter and more power efficient than HDD.</a:t>
            </a:r>
          </a:p>
          <a:p>
            <a:pPr lvl="1"/>
            <a:r>
              <a:rPr lang="en-US" dirty="0"/>
              <a:t>Less prone to failure due to shock.</a:t>
            </a:r>
          </a:p>
          <a:p>
            <a:pPr lvl="1"/>
            <a:r>
              <a:rPr lang="en-US" dirty="0"/>
              <a:t>Better read times:</a:t>
            </a:r>
          </a:p>
          <a:p>
            <a:pPr lvl="2"/>
            <a:r>
              <a:rPr lang="en-US" dirty="0"/>
              <a:t>Seek time is faster.</a:t>
            </a:r>
          </a:p>
          <a:p>
            <a:pPr lvl="2"/>
            <a:r>
              <a:rPr lang="en-US" dirty="0"/>
              <a:t>File fragmentation is eliminated.</a:t>
            </a:r>
          </a:p>
          <a:p>
            <a:pPr lvl="1"/>
            <a:r>
              <a:rPr lang="en-US" dirty="0"/>
              <a:t>Less likely to lose data due to power failures.</a:t>
            </a:r>
          </a:p>
          <a:p>
            <a:r>
              <a:rPr lang="en-US" dirty="0"/>
              <a:t>Disadvantage:</a:t>
            </a:r>
          </a:p>
          <a:p>
            <a:pPr lvl="1"/>
            <a:r>
              <a:rPr lang="en-US" dirty="0"/>
              <a:t>High cost.</a:t>
            </a:r>
          </a:p>
        </p:txBody>
      </p:sp>
    </p:spTree>
    <p:extLst>
      <p:ext uri="{BB962C8B-B14F-4D97-AF65-F5344CB8AC3E}">
        <p14:creationId xmlns:p14="http://schemas.microsoft.com/office/powerpoint/2010/main" val="7552224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17541-2FA8-4619-B998-3C888F71C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SSD Interfaces and Form Factors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49157-F612-472D-B80C-8C10114AB8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944983"/>
            <a:ext cx="7054516" cy="3310927"/>
          </a:xfrm>
        </p:spPr>
        <p:txBody>
          <a:bodyPr/>
          <a:lstStyle/>
          <a:p>
            <a:r>
              <a:rPr lang="en-US" b="1" dirty="0"/>
              <a:t>AHCI:</a:t>
            </a:r>
            <a:r>
              <a:rPr lang="en-US" dirty="0"/>
              <a:t> (Advanced Host Controller Interface) A logical interface used by SATA drives to communicate with the bus.</a:t>
            </a:r>
          </a:p>
          <a:p>
            <a:r>
              <a:rPr lang="en-US" b="1" dirty="0"/>
              <a:t>NVMHCI: </a:t>
            </a:r>
            <a:r>
              <a:rPr lang="en-US" dirty="0"/>
              <a:t>(Non-Volatile Memory Host Controller Interface Specification) A logical interface used by PCIe-based SSD drives to communicate with the bus.</a:t>
            </a:r>
          </a:p>
          <a:p>
            <a:r>
              <a:rPr lang="en-US" b="1" dirty="0"/>
              <a:t>NVMe: </a:t>
            </a:r>
            <a:r>
              <a:rPr lang="en-US" dirty="0"/>
              <a:t>(NVM Express) An interface for connecting flash memory devices, such as SSDs, directly to a PCI Express bus.</a:t>
            </a:r>
          </a:p>
          <a:p>
            <a:r>
              <a:rPr lang="en-US" b="1" dirty="0"/>
              <a:t>Lanes:</a:t>
            </a:r>
            <a:r>
              <a:rPr lang="en-US" dirty="0"/>
              <a:t> In PCIe, two wire pairs (four wires in total) using low voltage differential signaling, with one pair used to transmit and the other pair to receive (bi-directional).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92D49-49C5-4E07-B5E9-207681561B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747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A4F97-7CCC-438F-A514-12707E279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SSD Interfaces and Form Factors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BE9A57-8104-4B20-9615-1A6096BE44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06E683-47BD-41E7-8217-EBB507386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08293"/>
            <a:ext cx="8460152" cy="3589247"/>
          </a:xfrm>
        </p:spPr>
        <p:txBody>
          <a:bodyPr/>
          <a:lstStyle/>
          <a:p>
            <a:r>
              <a:rPr lang="en-US" dirty="0"/>
              <a:t>Often used for the OS and applications. 	</a:t>
            </a:r>
          </a:p>
          <a:p>
            <a:pPr lvl="1"/>
            <a:r>
              <a:rPr lang="en-US" dirty="0"/>
              <a:t>HDD used for user data files.</a:t>
            </a:r>
          </a:p>
          <a:p>
            <a:r>
              <a:rPr lang="en-US" dirty="0"/>
              <a:t>Some SDDs are connected using SATA interface.</a:t>
            </a:r>
          </a:p>
          <a:p>
            <a:pPr lvl="1"/>
            <a:r>
              <a:rPr lang="en-US" dirty="0"/>
              <a:t>6 Gbps capacity can be a bottleneck over AHCI logical interface.</a:t>
            </a:r>
          </a:p>
          <a:p>
            <a:r>
              <a:rPr lang="en-US" dirty="0"/>
              <a:t>SDDs often communicate directly to the PCIe bus using NVMe.</a:t>
            </a:r>
          </a:p>
          <a:p>
            <a:r>
              <a:rPr lang="en-US" dirty="0"/>
              <a:t>PCIe-based SSD:</a:t>
            </a:r>
          </a:p>
          <a:p>
            <a:pPr lvl="1"/>
            <a:r>
              <a:rPr lang="en-US" dirty="0"/>
              <a:t>Can be implemented as regular PCIe adapter card or AiC.</a:t>
            </a:r>
          </a:p>
          <a:p>
            <a:pPr lvl="1"/>
            <a:r>
              <a:rPr lang="en-US" dirty="0"/>
              <a:t>Uses the M.2 adapter interface.</a:t>
            </a:r>
          </a:p>
          <a:p>
            <a:r>
              <a:rPr lang="en-US" dirty="0"/>
              <a:t>M.2 adapters:</a:t>
            </a:r>
          </a:p>
          <a:p>
            <a:pPr lvl="1"/>
            <a:r>
              <a:rPr lang="en-US" dirty="0"/>
              <a:t>Are not hot-swappable or hot-pluggable.</a:t>
            </a:r>
          </a:p>
          <a:p>
            <a:pPr lvl="1"/>
            <a:r>
              <a:rPr lang="en-US" dirty="0"/>
              <a:t>Are smaller than a PCIe adapter.</a:t>
            </a:r>
          </a:p>
          <a:p>
            <a:pPr lvl="1"/>
            <a:r>
              <a:rPr lang="en-US" dirty="0"/>
              <a:t>Supply the power over the bus.</a:t>
            </a:r>
          </a:p>
          <a:p>
            <a:pPr lvl="1"/>
            <a:r>
              <a:rPr lang="en-US" dirty="0"/>
              <a:t>Can use up to 4 PCIe lanes.</a:t>
            </a:r>
          </a:p>
        </p:txBody>
      </p:sp>
    </p:spTree>
    <p:extLst>
      <p:ext uri="{BB962C8B-B14F-4D97-AF65-F5344CB8AC3E}">
        <p14:creationId xmlns:p14="http://schemas.microsoft.com/office/powerpoint/2010/main" val="4430837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D393D-FB33-4DA0-8A8A-0FA707CF9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SDD Performance Factors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596165-442A-440A-891C-76519D20E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843DA-EA37-4C97-9FAB-967BE002B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SDD usually outperforms HDD.</a:t>
            </a:r>
          </a:p>
          <a:p>
            <a:pPr lvl="1"/>
            <a:r>
              <a:rPr lang="en-US" dirty="0"/>
              <a:t>Serving large files, HDD usually performs better.</a:t>
            </a:r>
          </a:p>
          <a:p>
            <a:r>
              <a:rPr lang="en-US" dirty="0"/>
              <a:t>Compare different types of data transfer:</a:t>
            </a:r>
          </a:p>
          <a:p>
            <a:pPr lvl="1"/>
            <a:r>
              <a:rPr lang="en-US" dirty="0"/>
              <a:t>Read performance.</a:t>
            </a:r>
          </a:p>
          <a:p>
            <a:pPr lvl="1"/>
            <a:r>
              <a:rPr lang="en-US" dirty="0"/>
              <a:t>Write performance.</a:t>
            </a:r>
          </a:p>
          <a:p>
            <a:pPr lvl="1"/>
            <a:r>
              <a:rPr lang="en-US" dirty="0"/>
              <a:t>Sequential access.</a:t>
            </a:r>
          </a:p>
          <a:p>
            <a:pPr lvl="1"/>
            <a:r>
              <a:rPr lang="en-US" dirty="0"/>
              <a:t>Random access.</a:t>
            </a:r>
          </a:p>
          <a:p>
            <a:pPr lvl="1"/>
            <a:r>
              <a:rPr lang="en-US" dirty="0"/>
              <a:t>Transferring lots of small files.</a:t>
            </a:r>
          </a:p>
          <a:p>
            <a:pPr lvl="1"/>
            <a:r>
              <a:rPr lang="en-US" dirty="0"/>
              <a:t>Data throughput.</a:t>
            </a:r>
          </a:p>
          <a:p>
            <a:pPr lvl="1"/>
            <a:r>
              <a:rPr lang="en-US" dirty="0"/>
              <a:t>Latency.</a:t>
            </a:r>
          </a:p>
          <a:p>
            <a:pPr lvl="1"/>
            <a:r>
              <a:rPr lang="en-US" dirty="0"/>
              <a:t>IOPS.</a:t>
            </a:r>
          </a:p>
        </p:txBody>
      </p:sp>
    </p:spTree>
    <p:extLst>
      <p:ext uri="{BB962C8B-B14F-4D97-AF65-F5344CB8AC3E}">
        <p14:creationId xmlns:p14="http://schemas.microsoft.com/office/powerpoint/2010/main" val="35462910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D393D-FB33-4DA0-8A8A-0FA707CF9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SDD Performance Factors (Slide 2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6DD1A3-06C6-45CB-92B1-E9975981BB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54672"/>
            <a:ext cx="6934200" cy="571500"/>
          </a:xfrm>
        </p:spPr>
        <p:txBody>
          <a:bodyPr/>
          <a:lstStyle/>
          <a:p>
            <a:r>
              <a:rPr lang="en-US" b="1" dirty="0"/>
              <a:t>Wear leveling:</a:t>
            </a:r>
            <a:r>
              <a:rPr lang="en-US" dirty="0"/>
              <a:t> Routines used by flash drives to prevent any single storage location from being overused and to optimize the life of the device.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596165-442A-440A-891C-76519D20E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843DA-EA37-4C97-9FAB-967BE002B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752898"/>
            <a:ext cx="8460152" cy="2985451"/>
          </a:xfrm>
        </p:spPr>
        <p:txBody>
          <a:bodyPr/>
          <a:lstStyle/>
          <a:p>
            <a:r>
              <a:rPr lang="en-US" dirty="0"/>
              <a:t>Flash chips are susceptible to degradation.</a:t>
            </a:r>
          </a:p>
          <a:p>
            <a:r>
              <a:rPr lang="en-US" dirty="0"/>
              <a:t>Use wear leveling: </a:t>
            </a:r>
          </a:p>
          <a:p>
            <a:pPr lvl="1"/>
            <a:r>
              <a:rPr lang="en-US" dirty="0"/>
              <a:t>Prevents any single location from being overused.</a:t>
            </a:r>
          </a:p>
          <a:p>
            <a:r>
              <a:rPr lang="en-US" dirty="0"/>
              <a:t>Wear leveling helps optimize life of the drive.</a:t>
            </a:r>
          </a:p>
        </p:txBody>
      </p:sp>
    </p:spTree>
    <p:extLst>
      <p:ext uri="{BB962C8B-B14F-4D97-AF65-F5344CB8AC3E}">
        <p14:creationId xmlns:p14="http://schemas.microsoft.com/office/powerpoint/2010/main" val="37890271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C03F3-DC79-4535-B82F-9F7740487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Drives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3C107-011F-4ECB-95A4-1820445291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08660"/>
            <a:ext cx="7054516" cy="571500"/>
          </a:xfrm>
        </p:spPr>
        <p:txBody>
          <a:bodyPr/>
          <a:lstStyle/>
          <a:p>
            <a:r>
              <a:rPr lang="en-US" b="1" dirty="0"/>
              <a:t>Hybrid drive:</a:t>
            </a:r>
            <a:r>
              <a:rPr lang="en-US" dirty="0"/>
              <a:t> A drive that contains an SSD portion, which functions as a large cache, containing frequently accessed data; and a magnetic disk portion, which is spun up only when non-cached data is accessed.</a:t>
            </a:r>
          </a:p>
          <a:p>
            <a:r>
              <a:rPr lang="en-US" b="1" dirty="0"/>
              <a:t>Host-hinted mode: </a:t>
            </a:r>
            <a:r>
              <a:rPr lang="en-US" dirty="0"/>
              <a:t>A SATA standard (version 3.2) that defines a set of commands to allow the host computer to specify how the cache should be used.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C08CF1-2B7C-4A6F-936A-2442B26C2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7E12D4-4AEE-4092-B5EC-762B232E4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836117"/>
            <a:ext cx="8460152" cy="1137573"/>
          </a:xfrm>
        </p:spPr>
        <p:txBody>
          <a:bodyPr/>
          <a:lstStyle/>
          <a:p>
            <a:r>
              <a:rPr lang="en-US" dirty="0"/>
              <a:t>SATA 3.2 standard allows host to specify how to use the cache.</a:t>
            </a:r>
          </a:p>
          <a:p>
            <a:r>
              <a:rPr lang="en-US" dirty="0"/>
              <a:t>Drive firmware can run self-optimizing routines.</a:t>
            </a:r>
          </a:p>
          <a:p>
            <a:r>
              <a:rPr lang="en-US" dirty="0"/>
              <a:t>User does not have direct control over which files are stored in cache.</a:t>
            </a:r>
          </a:p>
        </p:txBody>
      </p:sp>
    </p:spTree>
    <p:extLst>
      <p:ext uri="{BB962C8B-B14F-4D97-AF65-F5344CB8AC3E}">
        <p14:creationId xmlns:p14="http://schemas.microsoft.com/office/powerpoint/2010/main" val="13362182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BD244-A3C6-4784-8AD8-C49A15571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Dual-Drive Configurations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D60036-3C57-4AAA-936E-2F09552A5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3A203-2F25-403D-ABBA-1DC0CF6D6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separate SSD and HDD devices.</a:t>
            </a:r>
          </a:p>
          <a:p>
            <a:r>
              <a:rPr lang="en-US" dirty="0"/>
              <a:t>System chipset and storage drivers make caching decisions.</a:t>
            </a:r>
          </a:p>
          <a:p>
            <a:pPr lvl="1"/>
            <a:r>
              <a:rPr lang="en-US" dirty="0"/>
              <a:t>Often uses Intel SRT.</a:t>
            </a:r>
          </a:p>
          <a:p>
            <a:pPr lvl="1"/>
            <a:r>
              <a:rPr lang="en-US" dirty="0"/>
              <a:t>User does not have control over use of the SSD cache.</a:t>
            </a:r>
          </a:p>
        </p:txBody>
      </p:sp>
    </p:spTree>
    <p:extLst>
      <p:ext uri="{BB962C8B-B14F-4D97-AF65-F5344CB8AC3E}">
        <p14:creationId xmlns:p14="http://schemas.microsoft.com/office/powerpoint/2010/main" val="26788179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70C50-78F5-48EC-9D01-90354FAC8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1 of 8)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BB970-DF1A-43B3-9105-9B1CCA712A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19998"/>
            <a:ext cx="7054516" cy="571500"/>
          </a:xfrm>
        </p:spPr>
        <p:txBody>
          <a:bodyPr/>
          <a:lstStyle/>
          <a:p>
            <a:r>
              <a:rPr lang="en-US" b="1" dirty="0"/>
              <a:t>PATA:</a:t>
            </a:r>
            <a:r>
              <a:rPr lang="en-US" dirty="0"/>
              <a:t> Older drive technology that supported two devices per channel: master and slave. Also referred to as IDE or EIDE.</a:t>
            </a:r>
          </a:p>
          <a:p>
            <a:r>
              <a:rPr lang="en-US" b="1" dirty="0"/>
              <a:t>Channels:</a:t>
            </a:r>
            <a:r>
              <a:rPr lang="en-US" dirty="0"/>
              <a:t> Paths between PATA drives and motherboard, called IDE1 and IDE2 or primary (PRI IDE) and secondary (SEC IDE).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616265-96EE-4A11-B0FE-0E8B74BB9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3C8D60-7F52-4BA5-B69F-48F6F0A36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2422769"/>
            <a:ext cx="8460152" cy="2682535"/>
          </a:xfrm>
        </p:spPr>
        <p:txBody>
          <a:bodyPr/>
          <a:lstStyle/>
          <a:p>
            <a:r>
              <a:rPr lang="en-US" dirty="0"/>
              <a:t>Uses parallel data transfers, with 6 bits transferred per clock tick.</a:t>
            </a:r>
          </a:p>
          <a:p>
            <a:r>
              <a:rPr lang="en-US" dirty="0"/>
              <a:t>Motherboards supporting PATA include 1 or 2 host adapters (“channels”).</a:t>
            </a:r>
          </a:p>
          <a:p>
            <a:pPr lvl="1"/>
            <a:r>
              <a:rPr lang="en-US" dirty="0"/>
              <a:t>IDE1 or PRI IDE and IDE2 or SEC IDE</a:t>
            </a:r>
          </a:p>
          <a:p>
            <a:r>
              <a:rPr lang="en-US" dirty="0"/>
              <a:t>Each PATA channel supports 2 devices.</a:t>
            </a:r>
          </a:p>
          <a:p>
            <a:pPr lvl="1"/>
            <a:r>
              <a:rPr lang="en-US" dirty="0"/>
              <a:t>01 and 1.</a:t>
            </a:r>
          </a:p>
          <a:p>
            <a:pPr lvl="1"/>
            <a:r>
              <a:rPr lang="en-US" dirty="0"/>
              <a:t>Master and slave.</a:t>
            </a:r>
          </a:p>
        </p:txBody>
      </p:sp>
    </p:spTree>
    <p:extLst>
      <p:ext uri="{BB962C8B-B14F-4D97-AF65-F5344CB8AC3E}">
        <p14:creationId xmlns:p14="http://schemas.microsoft.com/office/powerpoint/2010/main" val="23793902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DA013-7A4E-47A1-8119-D7D6F7DC8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2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5A059A-05DC-4668-A2DD-6FEE28CDE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D41E24-A996-4B2F-A623-EB50BA9DA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PATA drives use 40-pin port and 80-wire shielded cables.</a:t>
            </a:r>
          </a:p>
          <a:p>
            <a:pPr lvl="1"/>
            <a:r>
              <a:rPr lang="en-US" dirty="0"/>
              <a:t>Required for UDMA4 or better transfer modes.</a:t>
            </a:r>
          </a:p>
          <a:p>
            <a:r>
              <a:rPr lang="en-US" dirty="0"/>
              <a:t>PATA cable can be up to 18” long and has 3 connectors.</a:t>
            </a:r>
          </a:p>
          <a:p>
            <a:pPr lvl="1"/>
            <a:r>
              <a:rPr lang="en-US" dirty="0"/>
              <a:t>One for motherboard.</a:t>
            </a:r>
          </a:p>
          <a:p>
            <a:pPr lvl="1"/>
            <a:r>
              <a:rPr lang="en-US" dirty="0"/>
              <a:t>One for each device (master and slave).</a:t>
            </a:r>
          </a:p>
          <a:p>
            <a:r>
              <a:rPr lang="en-US" dirty="0"/>
              <a:t>Most cables are Cable Select.</a:t>
            </a:r>
          </a:p>
          <a:p>
            <a:pPr lvl="1"/>
            <a:r>
              <a:rPr lang="en-US" dirty="0"/>
              <a:t>Drives are identified as master or slave based on position of the connector.</a:t>
            </a:r>
          </a:p>
          <a:p>
            <a:r>
              <a:rPr lang="en-US" dirty="0"/>
              <a:t>Pin 1 on cable must be oriented to pin 1 on the connector.</a:t>
            </a:r>
          </a:p>
          <a:p>
            <a:pPr lvl="1"/>
            <a:r>
              <a:rPr lang="en-US" dirty="0"/>
              <a:t>Identified on cable with a red stripe.</a:t>
            </a:r>
          </a:p>
          <a:p>
            <a:pPr lvl="1"/>
            <a:r>
              <a:rPr lang="en-US" dirty="0"/>
              <a:t>Keyed to prevent improper insertion.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3996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75741-2A0C-4F34-B0A2-BFC356C0F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3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B00294-222A-4DCC-AE51-FF9B36EAA5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9ABF1E-A2B4-4830-80D2-70B5197AE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376" y="1046398"/>
            <a:ext cx="5852667" cy="30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4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89493BF-EF3B-4823-9689-FE16A155D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Memory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2FD9D-00BF-4766-89AA-89933BDB30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3A5DB0-777C-4CE7-873A-B9EE981164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335" y="554888"/>
            <a:ext cx="5854000" cy="432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087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0F0EA-9E3E-49DB-AA7A-083F21FDF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4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BE1CEE-5CD6-4107-900A-19D66C7EDE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6B9028A-BF15-421F-ABB9-A53701C2016D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246858" y="1171827"/>
          <a:ext cx="8461376" cy="225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5344">
                  <a:extLst>
                    <a:ext uri="{9D8B030D-6E8A-4147-A177-3AD203B41FA5}">
                      <a16:colId xmlns:a16="http://schemas.microsoft.com/office/drawing/2014/main" val="2034231741"/>
                    </a:ext>
                  </a:extLst>
                </a:gridCol>
                <a:gridCol w="2115344">
                  <a:extLst>
                    <a:ext uri="{9D8B030D-6E8A-4147-A177-3AD203B41FA5}">
                      <a16:colId xmlns:a16="http://schemas.microsoft.com/office/drawing/2014/main" val="1334324778"/>
                    </a:ext>
                  </a:extLst>
                </a:gridCol>
                <a:gridCol w="1335313">
                  <a:extLst>
                    <a:ext uri="{9D8B030D-6E8A-4147-A177-3AD203B41FA5}">
                      <a16:colId xmlns:a16="http://schemas.microsoft.com/office/drawing/2014/main" val="2412211183"/>
                    </a:ext>
                  </a:extLst>
                </a:gridCol>
                <a:gridCol w="2895375">
                  <a:extLst>
                    <a:ext uri="{9D8B030D-6E8A-4147-A177-3AD203B41FA5}">
                      <a16:colId xmlns:a16="http://schemas.microsoft.com/office/drawing/2014/main" val="4279669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Interface 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DMA 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 Transfer Rate (MBps)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Special Features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54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ATA/ATAPI-4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UDMA 2 (Ultra ATA/33)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Ultra DMA, 80-conductor cable, and cyclic redundancy checking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5621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ATA/ATAPI-5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UDMA 4 (Ultra ATA/66)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098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ATA/ATAPI-6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UDMA 5 (Ultra ATA/100)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48-bit LBA expansion, and disk noise 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929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ATA/ATAPI-7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UDMA 6 (Ultra ATA/133)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Multimedia streaming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115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5811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E3BEA-2D1A-473B-9CE8-1DFF482AB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5 of 8)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67BD32D-CF0D-468B-82C1-528BFC5A3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4494" y="842383"/>
            <a:ext cx="7054516" cy="571500"/>
          </a:xfrm>
        </p:spPr>
        <p:txBody>
          <a:bodyPr/>
          <a:lstStyle/>
          <a:p>
            <a:r>
              <a:rPr lang="en-US" b="1" dirty="0"/>
              <a:t>SCSI: </a:t>
            </a:r>
            <a:r>
              <a:rPr lang="en-US" dirty="0"/>
              <a:t>(Small Computer Systems Interface) An older personal computer connection standard that provides high-performance data transfer between the SCSI device and the other components of the computer.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1CC59A-1C7B-4123-9723-67A3CF5B1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53F6D5-06C5-44DF-8FD7-1600ED156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095" y="2159651"/>
            <a:ext cx="8460152" cy="2449149"/>
          </a:xfrm>
        </p:spPr>
        <p:txBody>
          <a:bodyPr/>
          <a:lstStyle/>
          <a:p>
            <a:r>
              <a:rPr lang="en-US" dirty="0"/>
              <a:t>One SCSI HBA can control multiple devices.</a:t>
            </a:r>
          </a:p>
          <a:p>
            <a:pPr lvl="1"/>
            <a:r>
              <a:rPr lang="en-US" dirty="0"/>
              <a:t>Attach with internal ribbon or external SCSI cables.</a:t>
            </a:r>
          </a:p>
          <a:p>
            <a:r>
              <a:rPr lang="en-US" dirty="0"/>
              <a:t>SCSI command language allows HBA to identify:</a:t>
            </a:r>
          </a:p>
          <a:p>
            <a:pPr lvl="1"/>
            <a:r>
              <a:rPr lang="en-US" dirty="0"/>
              <a:t>Which devices are connected.</a:t>
            </a:r>
          </a:p>
          <a:p>
            <a:pPr lvl="1"/>
            <a:r>
              <a:rPr lang="en-US" dirty="0"/>
              <a:t>How they are accessed.</a:t>
            </a:r>
          </a:p>
          <a:p>
            <a:r>
              <a:rPr lang="en-US" dirty="0"/>
              <a:t>Typically used to connect storage devices.</a:t>
            </a:r>
          </a:p>
          <a:p>
            <a:pPr lvl="1"/>
            <a:r>
              <a:rPr lang="en-US" dirty="0"/>
              <a:t>Older devices such as scanners could also be connected through SCSI.</a:t>
            </a:r>
          </a:p>
          <a:p>
            <a:r>
              <a:rPr lang="en-US" dirty="0"/>
              <a:t>SCSI port is denoted with the symbol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A7F0EE-1FC1-4911-91B8-ACD0FB3F6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556" y="4350395"/>
            <a:ext cx="514286" cy="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238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AD437-0B51-43AA-A7EF-A0D22F402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6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22753F-EEFB-4D08-98B8-40DA7CFF35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92FA7CA-81B2-49A3-87CA-60AE78DA221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835935"/>
          <a:ext cx="8461375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275">
                  <a:extLst>
                    <a:ext uri="{9D8B030D-6E8A-4147-A177-3AD203B41FA5}">
                      <a16:colId xmlns:a16="http://schemas.microsoft.com/office/drawing/2014/main" val="1443843298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3936879125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44592214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4167073536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15112559"/>
                    </a:ext>
                  </a:extLst>
                </a:gridCol>
              </a:tblGrid>
              <a:tr h="454388">
                <a:tc>
                  <a:txBody>
                    <a:bodyPr/>
                    <a:lstStyle/>
                    <a:p>
                      <a:r>
                        <a:rPr lang="en-US" dirty="0"/>
                        <a:t>Interface 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Bandwidth (MBps)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Bus Width (bits)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Max. Cable Length</a:t>
                      </a:r>
                    </a:p>
                    <a:p>
                      <a:r>
                        <a:rPr lang="en-US" dirty="0"/>
                        <a:t>(meters)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968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SCSI-1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6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232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Fast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3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48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Fast-Wide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3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907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1.5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7928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 Wide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599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17154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AD437-0B51-43AA-A7EF-A0D22F402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7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22753F-EEFB-4D08-98B8-40DA7CFF35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92FA7CA-81B2-49A3-87CA-60AE78DA221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981075"/>
          <a:ext cx="8461375" cy="3543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275">
                  <a:extLst>
                    <a:ext uri="{9D8B030D-6E8A-4147-A177-3AD203B41FA5}">
                      <a16:colId xmlns:a16="http://schemas.microsoft.com/office/drawing/2014/main" val="1443843298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3936879125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44592214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4167073536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15112559"/>
                    </a:ext>
                  </a:extLst>
                </a:gridCol>
              </a:tblGrid>
              <a:tr h="454388">
                <a:tc>
                  <a:txBody>
                    <a:bodyPr/>
                    <a:lstStyle/>
                    <a:p>
                      <a:r>
                        <a:rPr lang="en-US" dirty="0"/>
                        <a:t>Interface 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Bandwidth (MBps)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Bus Width (bits)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Max. Cable Length</a:t>
                      </a:r>
                    </a:p>
                    <a:p>
                      <a:r>
                        <a:rPr lang="en-US" dirty="0"/>
                        <a:t>(meters)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968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Ultra2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12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848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Ultra2 Wide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12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907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Ultra3 SCSI (Ultra160 SCSI)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1.5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7928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Ultra 320 SCSI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SCSI-3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SE: NA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LVD: 12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HVD: 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002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2806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8CFAE-3C29-4CBC-834E-744472A9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Storage Technologies (Slide 8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271D18-931B-40AF-96B3-8A97CE557B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207B663F-5B49-4BBC-BCAF-2EDD76EF3AA2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981075"/>
          <a:ext cx="8461376" cy="391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7887">
                  <a:extLst>
                    <a:ext uri="{9D8B030D-6E8A-4147-A177-3AD203B41FA5}">
                      <a16:colId xmlns:a16="http://schemas.microsoft.com/office/drawing/2014/main" val="2529960363"/>
                    </a:ext>
                  </a:extLst>
                </a:gridCol>
                <a:gridCol w="6313489">
                  <a:extLst>
                    <a:ext uri="{9D8B030D-6E8A-4147-A177-3AD203B41FA5}">
                      <a16:colId xmlns:a16="http://schemas.microsoft.com/office/drawing/2014/main" val="2151119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689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SCSI Host adapter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Must be installed and recognized for devices to be detected.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May require third-party driver to be installed.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816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Bus width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Originally supported 8 devices.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Wide SCSI supports up to 16 devices.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HBA is counted as a device.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898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Signaling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Most buses and devices use LVD.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SE devices can be added to an LVD bus.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HVD is incompatible with LVD and SE devices.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422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Termination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Bus must be terminated at both ends.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Termination can be enabled on the device by a switch or by connecting a terminator pack to the device or HBA.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1853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Each device is allocated a unique ID from 0 to 7 (to 15 for Wide SCSI).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Can be automatically allocated or set using jumpers or click-wheel on the device.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Priority goes 7 to 0, then 15 to 8.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8764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3379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05DF-8D9E-44F0-97E5-B7BE2A50D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Installing Mass 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906B26-0A7E-4C52-82C3-668E322BE6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409944-ADC7-40B7-979D-390EC6058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Does the computer have existing internal storage devices? </a:t>
            </a:r>
          </a:p>
          <a:p>
            <a:r>
              <a:rPr lang="en-US" dirty="0"/>
              <a:t>Does the device need additional drivers installed? </a:t>
            </a:r>
          </a:p>
          <a:p>
            <a:r>
              <a:rPr lang="en-US" dirty="0"/>
              <a:t>Does the computer have an available power supply cable to supply power to the device?</a:t>
            </a:r>
          </a:p>
          <a:p>
            <a:r>
              <a:rPr lang="en-US" dirty="0"/>
              <a:t>Does the computer have an available drive bay for the storage device? </a:t>
            </a:r>
          </a:p>
          <a:p>
            <a:r>
              <a:rPr lang="en-US" dirty="0"/>
              <a:t>Do you have the necessary data cables to connect the storage device to the controller? </a:t>
            </a:r>
          </a:p>
          <a:p>
            <a:r>
              <a:rPr lang="en-US" dirty="0"/>
              <a:t>Does the placement of the device interrupt the air flow of the case? </a:t>
            </a:r>
          </a:p>
        </p:txBody>
      </p:sp>
    </p:spTree>
    <p:extLst>
      <p:ext uri="{BB962C8B-B14F-4D97-AF65-F5344CB8AC3E}">
        <p14:creationId xmlns:p14="http://schemas.microsoft.com/office/powerpoint/2010/main" val="30358083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B9E948-9C5E-45E6-ACB2-AAAA1CA1E1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Mass Storage Device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696E2C-C21B-413C-AC81-930F9EDCD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500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5A9771-9BB9-4FAB-B22C-E61F4E8A1D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CAB897-0F6E-45D1-936B-E4BC069727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2660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D2F6D-65E9-4E05-BC5D-21E321990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Removable Storage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8205FC-7C3A-4A9E-B079-FA68A9DF31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5961"/>
            <a:ext cx="6934200" cy="571500"/>
          </a:xfrm>
        </p:spPr>
        <p:txBody>
          <a:bodyPr/>
          <a:lstStyle/>
          <a:p>
            <a:r>
              <a:rPr lang="en-US" b="1" dirty="0"/>
              <a:t>Removable storage:</a:t>
            </a:r>
            <a:r>
              <a:rPr lang="en-US" dirty="0"/>
              <a:t> A storage device that can be removed from the computer, or the removable media that can be inserted in a drive, to store portable data.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3EB4C-99E3-4041-926F-DCD88480B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D2AEF7E-10EF-4B78-AADA-FADE59EDC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1871253"/>
            <a:ext cx="8460152" cy="1891232"/>
          </a:xfrm>
        </p:spPr>
        <p:txBody>
          <a:bodyPr/>
          <a:lstStyle/>
          <a:p>
            <a:r>
              <a:rPr lang="en-US" dirty="0"/>
              <a:t>Refers to either:</a:t>
            </a:r>
          </a:p>
          <a:p>
            <a:pPr lvl="1"/>
            <a:r>
              <a:rPr lang="en-US" dirty="0"/>
              <a:t>Storage devices that can be removed.</a:t>
            </a:r>
          </a:p>
          <a:p>
            <a:pPr lvl="1"/>
            <a:r>
              <a:rPr lang="en-US" dirty="0"/>
              <a:t>Storage media that can be removed.</a:t>
            </a:r>
          </a:p>
          <a:p>
            <a:r>
              <a:rPr lang="en-US" dirty="0"/>
              <a:t>Can be attached or inserted in different computers to move </a:t>
            </a:r>
            <a:br>
              <a:rPr lang="en-US" dirty="0"/>
            </a:br>
            <a:r>
              <a:rPr lang="en-US" dirty="0"/>
              <a:t>or copy files.</a:t>
            </a:r>
          </a:p>
          <a:p>
            <a:r>
              <a:rPr lang="en-US" dirty="0"/>
              <a:t>Can be used to create a backup.</a:t>
            </a:r>
          </a:p>
        </p:txBody>
      </p:sp>
    </p:spTree>
    <p:extLst>
      <p:ext uri="{BB962C8B-B14F-4D97-AF65-F5344CB8AC3E}">
        <p14:creationId xmlns:p14="http://schemas.microsoft.com/office/powerpoint/2010/main" val="35188278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C9EB9-3FD7-4391-9B57-133657721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1 of 9)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051EF3-9222-4BBA-B6F6-10A860DEF7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6467" y="851652"/>
            <a:ext cx="6934200" cy="571500"/>
          </a:xfrm>
        </p:spPr>
        <p:txBody>
          <a:bodyPr/>
          <a:lstStyle/>
          <a:p>
            <a:r>
              <a:rPr lang="en-US" b="1" dirty="0"/>
              <a:t>CD:</a:t>
            </a:r>
            <a:r>
              <a:rPr lang="en-US" dirty="0"/>
              <a:t> (compact disc)</a:t>
            </a:r>
            <a:r>
              <a:rPr lang="en-US" b="1" dirty="0"/>
              <a:t> </a:t>
            </a:r>
            <a:r>
              <a:rPr lang="en-US" dirty="0"/>
              <a:t>An optical storage technology that can hold 700 MB of data or 80 minutes of audio data.</a:t>
            </a:r>
          </a:p>
          <a:p>
            <a:r>
              <a:rPr lang="en-US" b="1" dirty="0"/>
              <a:t>DVD:</a:t>
            </a:r>
            <a:r>
              <a:rPr lang="en-US" dirty="0"/>
              <a:t> (digital versatile disc) An optical storage technology that can hold 4.7 GB per layer.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2B40A-F0A7-40AC-9EE1-B6355E80C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D000532-030C-4EE3-AE89-8E9BDE5B1A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3213" y="2136723"/>
            <a:ext cx="8460152" cy="2186925"/>
          </a:xfrm>
        </p:spPr>
        <p:txBody>
          <a:bodyPr/>
          <a:lstStyle/>
          <a:p>
            <a:r>
              <a:rPr lang="en-US" dirty="0"/>
              <a:t>CD has 700 MB capacity.</a:t>
            </a:r>
          </a:p>
          <a:p>
            <a:pPr lvl="1"/>
            <a:r>
              <a:rPr lang="en-US" dirty="0"/>
              <a:t>Capable of delivering most software applications.</a:t>
            </a:r>
          </a:p>
          <a:p>
            <a:r>
              <a:rPr lang="en-US" dirty="0"/>
              <a:t>DVD has about 17 GB capacity. </a:t>
            </a:r>
          </a:p>
          <a:p>
            <a:pPr lvl="1"/>
            <a:r>
              <a:rPr lang="en-US" dirty="0"/>
              <a:t>Often used for:</a:t>
            </a:r>
          </a:p>
          <a:p>
            <a:pPr lvl="2"/>
            <a:r>
              <a:rPr lang="en-US" dirty="0"/>
              <a:t>Software installs. </a:t>
            </a:r>
          </a:p>
          <a:p>
            <a:pPr lvl="2"/>
            <a:r>
              <a:rPr lang="en-US" dirty="0"/>
              <a:t>Games. </a:t>
            </a:r>
          </a:p>
          <a:p>
            <a:pPr lvl="2"/>
            <a:r>
              <a:rPr lang="en-US" dirty="0"/>
              <a:t>Multimedia.</a:t>
            </a:r>
          </a:p>
        </p:txBody>
      </p:sp>
    </p:spTree>
    <p:extLst>
      <p:ext uri="{BB962C8B-B14F-4D97-AF65-F5344CB8AC3E}">
        <p14:creationId xmlns:p14="http://schemas.microsoft.com/office/powerpoint/2010/main" val="4088249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F6090-ECE1-420A-84D6-AAAC43226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RAM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3D939D-471E-4488-97B3-FF6E2EFC48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25714"/>
            <a:ext cx="7054516" cy="571500"/>
          </a:xfrm>
        </p:spPr>
        <p:txBody>
          <a:bodyPr/>
          <a:lstStyle/>
          <a:p>
            <a:r>
              <a:rPr lang="en-US" b="1" dirty="0"/>
              <a:t>DRAM:  </a:t>
            </a:r>
            <a:r>
              <a:rPr lang="en-US" dirty="0"/>
              <a:t>A type of volatile memory that stores each bit of data as a charge within a single transistor.</a:t>
            </a:r>
          </a:p>
          <a:p>
            <a:r>
              <a:rPr lang="en-US" b="1" dirty="0"/>
              <a:t>SDRAM:  </a:t>
            </a:r>
            <a:r>
              <a:rPr lang="en-US" dirty="0"/>
              <a:t>A variant on the DRAM chip designed to run at the speed of the system clock, thus accelerating the periodic refresh cycle times.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F0FC04-67A1-45E8-93D0-BB74585F54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68C188-614B-474E-AECB-4966EF5C1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336800"/>
            <a:ext cx="8460152" cy="2316229"/>
          </a:xfrm>
        </p:spPr>
        <p:txBody>
          <a:bodyPr/>
          <a:lstStyle/>
          <a:p>
            <a:r>
              <a:rPr lang="en-US" dirty="0"/>
              <a:t>DRAM:</a:t>
            </a:r>
          </a:p>
          <a:p>
            <a:pPr lvl="1"/>
            <a:r>
              <a:rPr lang="en-US" dirty="0"/>
              <a:t>Stores each data bit as an electrical charge within a single bit cell.</a:t>
            </a:r>
          </a:p>
          <a:p>
            <a:pPr lvl="1"/>
            <a:r>
              <a:rPr lang="en-US" dirty="0"/>
              <a:t>Bit cell composed of a capacitor and a transistor.</a:t>
            </a:r>
          </a:p>
          <a:p>
            <a:pPr lvl="1"/>
            <a:r>
              <a:rPr lang="en-US" dirty="0"/>
              <a:t>Charge dissipates, causing memory to lose information.</a:t>
            </a:r>
          </a:p>
          <a:p>
            <a:pPr lvl="1"/>
            <a:r>
              <a:rPr lang="en-US" dirty="0"/>
              <a:t>Dynamic memory has to be refreshed to keep the information.</a:t>
            </a:r>
          </a:p>
          <a:p>
            <a:r>
              <a:rPr lang="en-US" dirty="0"/>
              <a:t>SDRAM:</a:t>
            </a:r>
          </a:p>
          <a:p>
            <a:pPr lvl="1"/>
            <a:r>
              <a:rPr lang="en-US" dirty="0"/>
              <a:t>Older technology.</a:t>
            </a:r>
          </a:p>
          <a:p>
            <a:pPr lvl="1"/>
            <a:r>
              <a:rPr lang="en-US" dirty="0"/>
              <a:t>Synchronized to the system clock.</a:t>
            </a:r>
          </a:p>
        </p:txBody>
      </p:sp>
    </p:spTree>
    <p:extLst>
      <p:ext uri="{BB962C8B-B14F-4D97-AF65-F5344CB8AC3E}">
        <p14:creationId xmlns:p14="http://schemas.microsoft.com/office/powerpoint/2010/main" val="38100009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FB0D5-7C59-45B6-934D-64C9B491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2 of 9)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8A03D-B39F-4A26-A0D7-7049132E86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5961"/>
            <a:ext cx="7054516" cy="571500"/>
          </a:xfrm>
        </p:spPr>
        <p:txBody>
          <a:bodyPr/>
          <a:lstStyle/>
          <a:p>
            <a:r>
              <a:rPr lang="en-US" b="1" dirty="0"/>
              <a:t>Pits: </a:t>
            </a:r>
            <a:r>
              <a:rPr lang="en-US" dirty="0"/>
              <a:t>In optical storage media, recessed areas on the disk.</a:t>
            </a:r>
          </a:p>
          <a:p>
            <a:r>
              <a:rPr lang="en-US" b="1" dirty="0"/>
              <a:t>Lands: </a:t>
            </a:r>
            <a:r>
              <a:rPr lang="en-US" dirty="0"/>
              <a:t>In optical storage media, raised areas on the disk.</a:t>
            </a:r>
          </a:p>
          <a:p>
            <a:r>
              <a:rPr lang="en-US" b="1" dirty="0"/>
              <a:t>CD-R: </a:t>
            </a:r>
            <a:r>
              <a:rPr lang="en-US" dirty="0"/>
              <a:t>Compact disks containing a layer with photosensitive dye in which a laser transforms the dye to mimic the pits and lands of a premastered CD.</a:t>
            </a:r>
          </a:p>
          <a:p>
            <a:r>
              <a:rPr lang="en-US" b="1" dirty="0"/>
              <a:t>Burning: </a:t>
            </a:r>
            <a:r>
              <a:rPr lang="en-US" dirty="0"/>
              <a:t>In optical disks, the process of using a special laser used to transform the dye to mimic the pits and lands of a premastered CD.</a:t>
            </a:r>
          </a:p>
          <a:p>
            <a:r>
              <a:rPr lang="en-US" b="1" dirty="0"/>
              <a:t>CD-RW:</a:t>
            </a:r>
            <a:r>
              <a:rPr lang="en-US" dirty="0"/>
              <a:t> Compact disks containing a heat sensitive compound whose properties can be changed between crystalline and amorphous by a special laser.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D2F728-B861-49FB-953E-0D60F2FD5F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5952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FB0D5-7C59-45B6-934D-64C9B491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3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D2F728-B861-49FB-953E-0D60F2FD5F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08A03D-B39F-4A26-A0D7-7049132E86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91657"/>
            <a:ext cx="8460152" cy="3567590"/>
          </a:xfrm>
        </p:spPr>
        <p:txBody>
          <a:bodyPr/>
          <a:lstStyle/>
          <a:p>
            <a:r>
              <a:rPr lang="en-US" dirty="0"/>
              <a:t>CDs (continued):</a:t>
            </a:r>
          </a:p>
          <a:p>
            <a:pPr lvl="1"/>
            <a:r>
              <a:rPr lang="en-US" dirty="0"/>
              <a:t>Composed of aluminum foil encased in protective plastic.</a:t>
            </a:r>
          </a:p>
          <a:p>
            <a:pPr lvl="2"/>
            <a:r>
              <a:rPr lang="en-US" dirty="0"/>
              <a:t>Standard CD is 120 mm diameter.</a:t>
            </a:r>
          </a:p>
          <a:p>
            <a:pPr lvl="2"/>
            <a:r>
              <a:rPr lang="en-US" dirty="0"/>
              <a:t>1.2 mm thick.</a:t>
            </a:r>
          </a:p>
          <a:p>
            <a:pPr lvl="1"/>
            <a:r>
              <a:rPr lang="en-US" dirty="0"/>
              <a:t>Foil layer contains pits and lands arranged in a spiral.</a:t>
            </a:r>
          </a:p>
          <a:p>
            <a:pPr lvl="2"/>
            <a:r>
              <a:rPr lang="en-US" dirty="0"/>
              <a:t>Changes between pits and lands used to encode data bits.</a:t>
            </a:r>
          </a:p>
          <a:p>
            <a:pPr lvl="1"/>
            <a:r>
              <a:rPr lang="en-US" dirty="0"/>
              <a:t>CD-R contains photosensitive dye.</a:t>
            </a:r>
          </a:p>
          <a:p>
            <a:pPr lvl="2"/>
            <a:r>
              <a:rPr lang="en-US" dirty="0"/>
              <a:t>Laser transforms the dye to mimic pits and lands of premastered CDs.</a:t>
            </a:r>
          </a:p>
          <a:p>
            <a:pPr lvl="2"/>
            <a:r>
              <a:rPr lang="en-US" dirty="0"/>
              <a:t>A type of WORM media.</a:t>
            </a:r>
          </a:p>
          <a:p>
            <a:pPr lvl="2"/>
            <a:r>
              <a:rPr lang="en-US" dirty="0"/>
              <a:t>After an area has been written to, it cannot be overwritten.</a:t>
            </a:r>
          </a:p>
          <a:p>
            <a:pPr lvl="2"/>
            <a:r>
              <a:rPr lang="en-US" dirty="0"/>
              <a:t>If space is available, a new session can be started on the disc.</a:t>
            </a:r>
          </a:p>
          <a:p>
            <a:pPr lvl="1"/>
            <a:r>
              <a:rPr lang="en-US" dirty="0"/>
              <a:t>CD-RW</a:t>
            </a:r>
          </a:p>
          <a:p>
            <a:pPr lvl="2"/>
            <a:r>
              <a:rPr lang="en-US" dirty="0"/>
              <a:t>Uses a heat sensitive compound to change properties between crystalline and amorphous by a laser.</a:t>
            </a:r>
          </a:p>
          <a:p>
            <a:pPr lvl="1"/>
            <a:r>
              <a:rPr lang="en-US" dirty="0"/>
              <a:t>CDs and DVDs have a tendency to degrade and become unusable.</a:t>
            </a:r>
          </a:p>
          <a:p>
            <a:pPr lvl="1"/>
            <a:endParaRPr lang="en-US" dirty="0"/>
          </a:p>
          <a:p>
            <a:pPr lv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9423342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E72FC-4E89-4DB4-8CE0-9BDFF3456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4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6B2E5-C6C7-4C6E-90C6-1DE260B7C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E1F2E7-0974-4AE2-8BE1-AF03AD277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55380"/>
            <a:ext cx="8460152" cy="3567590"/>
          </a:xfrm>
        </p:spPr>
        <p:txBody>
          <a:bodyPr/>
          <a:lstStyle/>
          <a:p>
            <a:r>
              <a:rPr lang="en-US" dirty="0"/>
              <a:t>DVDs:</a:t>
            </a:r>
          </a:p>
          <a:p>
            <a:pPr lvl="1"/>
            <a:r>
              <a:rPr lang="en-US" dirty="0"/>
              <a:t>Higher density than CDs.</a:t>
            </a:r>
          </a:p>
          <a:p>
            <a:pPr lvl="1"/>
            <a:r>
              <a:rPr lang="en-US" dirty="0"/>
              <a:t>Thinner than CDs.</a:t>
            </a:r>
          </a:p>
          <a:p>
            <a:pPr lvl="1"/>
            <a:r>
              <a:rPr lang="en-US" dirty="0"/>
              <a:t>Can be dual-layer and/or double-sided.</a:t>
            </a:r>
          </a:p>
          <a:p>
            <a:pPr lvl="2"/>
            <a:r>
              <a:rPr lang="en-US" dirty="0"/>
              <a:t>Double-sided discs have to be turned over to access the other side.</a:t>
            </a:r>
          </a:p>
          <a:p>
            <a:pPr lvl="1"/>
            <a:r>
              <a:rPr lang="en-US" dirty="0"/>
              <a:t>Higher transfer rate than CDs.</a:t>
            </a:r>
          </a:p>
          <a:p>
            <a:pPr lvl="2"/>
            <a:r>
              <a:rPr lang="en-US" dirty="0"/>
              <a:t>Multiples of 1.32 MBps.</a:t>
            </a:r>
          </a:p>
          <a:p>
            <a:pPr lvl="2"/>
            <a:r>
              <a:rPr lang="en-US" dirty="0"/>
              <a:t>Fastest models are 24x read and write speeds.</a:t>
            </a:r>
          </a:p>
          <a:p>
            <a:pPr lvl="1"/>
            <a:r>
              <a:rPr lang="en-US" dirty="0"/>
              <a:t>DVD-R/DVD-RW versus DVD+R/DVD+RW versus DVD±R discs.</a:t>
            </a:r>
          </a:p>
          <a:p>
            <a:pPr lvl="2"/>
            <a:r>
              <a:rPr lang="en-US" dirty="0"/>
              <a:t>Most drives can read all formats.</a:t>
            </a:r>
          </a:p>
          <a:p>
            <a:pPr lvl="2"/>
            <a:r>
              <a:rPr lang="en-US" dirty="0"/>
              <a:t>Most drives write in either + or – format.</a:t>
            </a:r>
          </a:p>
          <a:p>
            <a:pPr lvl="2"/>
            <a:r>
              <a:rPr lang="en-US" dirty="0"/>
              <a:t>DVD±R supports dual layer and double-sided media.</a:t>
            </a:r>
          </a:p>
          <a:p>
            <a:pPr lvl="2"/>
            <a:r>
              <a:rPr lang="en-US" dirty="0"/>
              <a:t>DVD±RW supports double-sided media only.</a:t>
            </a:r>
          </a:p>
          <a:p>
            <a:pPr lvl="1"/>
            <a:r>
              <a:rPr lang="en-US" dirty="0"/>
              <a:t>DVD-RAM is not widely supported, but is optimized for multiple write operations.</a:t>
            </a:r>
          </a:p>
          <a:p>
            <a:pPr lvl="2"/>
            <a:r>
              <a:rPr lang="en-US" dirty="0"/>
              <a:t>Well suited to data storage.</a:t>
            </a:r>
          </a:p>
        </p:txBody>
      </p:sp>
    </p:spTree>
    <p:extLst>
      <p:ext uri="{BB962C8B-B14F-4D97-AF65-F5344CB8AC3E}">
        <p14:creationId xmlns:p14="http://schemas.microsoft.com/office/powerpoint/2010/main" val="35481125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344C5-E14B-46F2-8FEE-705296B6B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5 of 9)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F3ED1-A30E-4086-B1CF-241860050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06837"/>
            <a:ext cx="7054516" cy="571500"/>
          </a:xfrm>
        </p:spPr>
        <p:txBody>
          <a:bodyPr/>
          <a:lstStyle/>
          <a:p>
            <a:r>
              <a:rPr lang="en-US" b="1" dirty="0"/>
              <a:t>BD: </a:t>
            </a:r>
            <a:r>
              <a:rPr lang="en-US" dirty="0"/>
              <a:t>(Blu-ray disc) Latest generation of optical drive technology, with disc capacity of 25 GB per layer. Transfer rates are measured in multiples of 36 MBps.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EEC64-157D-4603-BBF6-6D0F59967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89D520-930F-42E1-BBD2-B65990708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12354"/>
            <a:ext cx="8460152" cy="2956575"/>
          </a:xfrm>
        </p:spPr>
        <p:txBody>
          <a:bodyPr/>
          <a:lstStyle/>
          <a:p>
            <a:r>
              <a:rPr lang="en-US" dirty="0"/>
              <a:t>Used for High Definition (HD) video recording and playback.</a:t>
            </a:r>
          </a:p>
          <a:p>
            <a:r>
              <a:rPr lang="en-US" dirty="0"/>
              <a:t>HD requires more bandwidth and storage space.	</a:t>
            </a:r>
          </a:p>
          <a:p>
            <a:pPr lvl="1"/>
            <a:r>
              <a:rPr lang="en-US" dirty="0"/>
              <a:t>1920 x 1080 compared to 720x480 (NTSC) or 720x576 (PAL).</a:t>
            </a:r>
          </a:p>
          <a:p>
            <a:pPr lvl="1"/>
            <a:r>
              <a:rPr lang="en-US" dirty="0"/>
              <a:t>Better quality digital surround sound audio.</a:t>
            </a:r>
          </a:p>
          <a:p>
            <a:r>
              <a:rPr lang="en-US" dirty="0"/>
              <a:t>Shorter wavelength laser than DVD uses, so has higher density. </a:t>
            </a:r>
          </a:p>
          <a:p>
            <a:pPr lvl="1"/>
            <a:r>
              <a:rPr lang="en-US" dirty="0"/>
              <a:t>DVD uses 650 mm red laser.</a:t>
            </a:r>
          </a:p>
          <a:p>
            <a:pPr lvl="1"/>
            <a:r>
              <a:rPr lang="en-US" dirty="0"/>
              <a:t>Blu-ray uses 405 mm blue laser.</a:t>
            </a:r>
          </a:p>
          <a:p>
            <a:r>
              <a:rPr lang="en-US" dirty="0"/>
              <a:t>Base speed is 4.5 MBps with maximum theoretical rate of 72 MBps (16x).</a:t>
            </a:r>
          </a:p>
          <a:p>
            <a:pPr lvl="1"/>
            <a:r>
              <a:rPr lang="en-US" dirty="0"/>
              <a:t>2x is the minimum required for movie playback.</a:t>
            </a:r>
          </a:p>
        </p:txBody>
      </p:sp>
    </p:spTree>
    <p:extLst>
      <p:ext uri="{BB962C8B-B14F-4D97-AF65-F5344CB8AC3E}">
        <p14:creationId xmlns:p14="http://schemas.microsoft.com/office/powerpoint/2010/main" val="38719718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1A92-2A46-4046-9148-92CF3CF63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6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50D8E-7113-4919-A9CC-422F85287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3B27FF-DFB4-4B51-A179-2C61D20CB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43717"/>
            <a:ext cx="8460152" cy="3567590"/>
          </a:xfrm>
        </p:spPr>
        <p:txBody>
          <a:bodyPr/>
          <a:lstStyle/>
          <a:p>
            <a:r>
              <a:rPr lang="en-US" dirty="0"/>
              <a:t>Blue-ray Discs (continued):</a:t>
            </a:r>
          </a:p>
          <a:p>
            <a:pPr lvl="1"/>
            <a:r>
              <a:rPr lang="en-US" dirty="0"/>
              <a:t>Capacity:</a:t>
            </a:r>
          </a:p>
          <a:p>
            <a:pPr lvl="2"/>
            <a:r>
              <a:rPr lang="en-US" dirty="0"/>
              <a:t>Standard BD: 25 GB per layer.</a:t>
            </a:r>
          </a:p>
          <a:p>
            <a:pPr lvl="2"/>
            <a:r>
              <a:rPr lang="en-US" dirty="0"/>
              <a:t>Mini-discs (8cm): 7.8 GB per layer.</a:t>
            </a:r>
          </a:p>
          <a:p>
            <a:pPr lvl="2"/>
            <a:r>
              <a:rPr lang="en-US" dirty="0"/>
              <a:t>Dual-layer discs: 50 GB.</a:t>
            </a:r>
          </a:p>
          <a:p>
            <a:pPr lvl="1"/>
            <a:r>
              <a:rPr lang="en-US" dirty="0"/>
              <a:t>BD-XL specification requires compatible drives for reading and writing.</a:t>
            </a:r>
          </a:p>
          <a:p>
            <a:pPr lvl="2"/>
            <a:r>
              <a:rPr lang="en-US" dirty="0"/>
              <a:t>Triple-layer discs: 100 GB.</a:t>
            </a:r>
          </a:p>
          <a:p>
            <a:pPr lvl="2"/>
            <a:r>
              <a:rPr lang="en-US" dirty="0"/>
              <a:t>Quad-layer discs: 128 GB (not currently recordable).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F812401-8E28-45A8-962B-AF3D6321698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46858" y="3174439"/>
          <a:ext cx="8461376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0401">
                  <a:extLst>
                    <a:ext uri="{9D8B030D-6E8A-4147-A177-3AD203B41FA5}">
                      <a16:colId xmlns:a16="http://schemas.microsoft.com/office/drawing/2014/main" val="3353391744"/>
                    </a:ext>
                  </a:extLst>
                </a:gridCol>
                <a:gridCol w="7060975">
                  <a:extLst>
                    <a:ext uri="{9D8B030D-6E8A-4147-A177-3AD203B41FA5}">
                      <a16:colId xmlns:a16="http://schemas.microsoft.com/office/drawing/2014/main" val="3935274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CD 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CD Type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90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Red 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Audio CDs (16-bit sampled at 44.1 Hz).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74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Yellow 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Data CDs with error correction (Mode 1) or without (Mode 2). Mode 2 makes more space available but is only suitable for use where small errors can be tolerated.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649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Orange 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Defines the unused CD-MO and the more popular CD-R and CD-RW.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259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64321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1A92-2A46-4046-9148-92CF3CF63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7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50D8E-7113-4919-A9CC-422F85287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6DD6E31-9D18-4F98-A04F-A2EA57C0393A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981075"/>
          <a:ext cx="8461376" cy="319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1540">
                  <a:extLst>
                    <a:ext uri="{9D8B030D-6E8A-4147-A177-3AD203B41FA5}">
                      <a16:colId xmlns:a16="http://schemas.microsoft.com/office/drawing/2014/main" val="3353391744"/>
                    </a:ext>
                  </a:extLst>
                </a:gridCol>
                <a:gridCol w="1201540">
                  <a:extLst>
                    <a:ext uri="{9D8B030D-6E8A-4147-A177-3AD203B41FA5}">
                      <a16:colId xmlns:a16="http://schemas.microsoft.com/office/drawing/2014/main" val="3647084249"/>
                    </a:ext>
                  </a:extLst>
                </a:gridCol>
                <a:gridCol w="6058296">
                  <a:extLst>
                    <a:ext uri="{9D8B030D-6E8A-4147-A177-3AD203B41FA5}">
                      <a16:colId xmlns:a16="http://schemas.microsoft.com/office/drawing/2014/main" val="3935274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 Standard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Capacity (GB)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290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Single layer, single-sided.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744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Dual layer, single-sided.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649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Single layer, double-sided.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259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Dual layer, double-sided.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905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DVD-Video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 to 17.1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Commercially produced DVDs using mpeg encoding and chapters for navigation.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Can be single or dual layer and single or double-sided.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41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DVD-Audio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Format for high quality audio.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Superior sampling rates and 5.1 surround sound, for instance.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0788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21514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295C9-6192-483A-83A7-F5EE2273E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8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F9E8B2-EEE0-42D7-8039-87AFAE9F55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D88720-9F28-4771-882A-9ABEF9E2C1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84392"/>
            <a:ext cx="8460152" cy="3567590"/>
          </a:xfrm>
        </p:spPr>
        <p:txBody>
          <a:bodyPr/>
          <a:lstStyle/>
          <a:p>
            <a:r>
              <a:rPr lang="en-US" dirty="0"/>
              <a:t>Consumer DVDs feature DRM and region coding.</a:t>
            </a:r>
          </a:p>
          <a:p>
            <a:r>
              <a:rPr lang="en-US" dirty="0"/>
              <a:t>DVD region codes include:</a:t>
            </a:r>
          </a:p>
          <a:p>
            <a:pPr lvl="1"/>
            <a:r>
              <a:rPr lang="en-US" dirty="0"/>
              <a:t>Region 0: No coding (playback is not restricted).</a:t>
            </a:r>
          </a:p>
          <a:p>
            <a:pPr lvl="1"/>
            <a:r>
              <a:rPr lang="en-US" dirty="0"/>
              <a:t>Region 1: Canada and the US.</a:t>
            </a:r>
          </a:p>
          <a:p>
            <a:pPr lvl="1"/>
            <a:r>
              <a:rPr lang="en-US" dirty="0"/>
              <a:t>Region 2: Europe, the Middle East, Japan, South Africa, and Egypt. </a:t>
            </a:r>
          </a:p>
          <a:p>
            <a:pPr lvl="1"/>
            <a:r>
              <a:rPr lang="en-US" dirty="0"/>
              <a:t>Region 3: SE Asia. </a:t>
            </a:r>
          </a:p>
          <a:p>
            <a:pPr lvl="1"/>
            <a:r>
              <a:rPr lang="en-US" dirty="0"/>
              <a:t>Region 4: South America, Australia, and New Zealand. </a:t>
            </a:r>
          </a:p>
          <a:p>
            <a:pPr lvl="1"/>
            <a:r>
              <a:rPr lang="en-US" dirty="0"/>
              <a:t>Region 5: Russia, parts of Africa, and parts of Asia. </a:t>
            </a:r>
          </a:p>
          <a:p>
            <a:pPr lvl="1"/>
            <a:r>
              <a:rPr lang="en-US" dirty="0"/>
              <a:t>Region 6: China.</a:t>
            </a:r>
          </a:p>
          <a:p>
            <a:r>
              <a:rPr lang="en-US" dirty="0"/>
              <a:t>Blu-ray Disc region codes include:</a:t>
            </a:r>
          </a:p>
          <a:p>
            <a:pPr lvl="1"/>
            <a:r>
              <a:rPr lang="en-US" dirty="0"/>
              <a:t>Region A: America, Japan, and SE Asia.</a:t>
            </a:r>
          </a:p>
          <a:p>
            <a:pPr lvl="1"/>
            <a:r>
              <a:rPr lang="en-US" dirty="0"/>
              <a:t>Region B: EMEA, Africa, Australia, and New Zealand.</a:t>
            </a:r>
          </a:p>
          <a:p>
            <a:pPr lvl="1"/>
            <a:r>
              <a:rPr lang="en-US" dirty="0"/>
              <a:t>Region C: Russia and Central Asia (including China).</a:t>
            </a:r>
          </a:p>
        </p:txBody>
      </p:sp>
    </p:spTree>
    <p:extLst>
      <p:ext uri="{BB962C8B-B14F-4D97-AF65-F5344CB8AC3E}">
        <p14:creationId xmlns:p14="http://schemas.microsoft.com/office/powerpoint/2010/main" val="230318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D1A92-2A46-4046-9148-92CF3CF63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Media (Slide 9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550D8E-7113-4919-A9CC-422F852877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A4BAF1-1EF1-4AD8-A41A-ECD641F93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497" y="1060542"/>
            <a:ext cx="3048425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389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592F9-0936-46BF-AED7-805F918AE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Drives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84EE4A-0E84-47FE-99DF-12406BD5B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65A5E-028E-4C7B-BE3B-69A691FED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CD drives, DVD drives, and Blu-ray drives.</a:t>
            </a:r>
          </a:p>
          <a:p>
            <a:r>
              <a:rPr lang="en-US" dirty="0"/>
              <a:t>Larger than HDDs.</a:t>
            </a:r>
          </a:p>
          <a:p>
            <a:pPr lvl="1"/>
            <a:r>
              <a:rPr lang="en-US" dirty="0"/>
              <a:t>5.25 inch drive bay and SATA connectors </a:t>
            </a:r>
            <a:br>
              <a:rPr lang="en-US" dirty="0"/>
            </a:br>
            <a:r>
              <a:rPr lang="en-US" dirty="0"/>
              <a:t>for internal installation.</a:t>
            </a:r>
          </a:p>
          <a:p>
            <a:pPr lvl="1"/>
            <a:r>
              <a:rPr lang="en-US" dirty="0"/>
              <a:t>USB, eSATA, or Thunderbolt connection</a:t>
            </a:r>
            <a:br>
              <a:rPr lang="en-US" dirty="0"/>
            </a:br>
            <a:r>
              <a:rPr lang="en-US" dirty="0"/>
              <a:t>and external power for external </a:t>
            </a:r>
            <a:br>
              <a:rPr lang="en-US" dirty="0"/>
            </a:br>
            <a:r>
              <a:rPr lang="en-US" dirty="0"/>
              <a:t>installations.</a:t>
            </a:r>
          </a:p>
          <a:p>
            <a:r>
              <a:rPr lang="en-US" dirty="0"/>
              <a:t>Rated by data transfer speed.</a:t>
            </a:r>
          </a:p>
          <a:p>
            <a:pPr lvl="1"/>
            <a:r>
              <a:rPr lang="en-US" dirty="0"/>
              <a:t>150 KBps originally to over 7 MBps.</a:t>
            </a:r>
          </a:p>
          <a:p>
            <a:r>
              <a:rPr lang="en-US" dirty="0"/>
              <a:t>Most have read and write capabilities.</a:t>
            </a:r>
          </a:p>
          <a:p>
            <a:pPr lvl="1"/>
            <a:r>
              <a:rPr lang="en-US" dirty="0"/>
              <a:t>Record/Rewrite/Read speed.</a:t>
            </a:r>
          </a:p>
          <a:p>
            <a:pPr lvl="1"/>
            <a:r>
              <a:rPr lang="en-US" dirty="0"/>
              <a:t>BURN-proof technology.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4C4BA9-E205-4413-A634-B4DC7829D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575" y="2023998"/>
            <a:ext cx="3902659" cy="27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1387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511A1-0239-4F57-B5E0-B8FB24F69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Drives (Slide 2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E5372C-A707-4839-A557-4BEEFC798F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43383"/>
            <a:ext cx="6934200" cy="571500"/>
          </a:xfrm>
        </p:spPr>
        <p:txBody>
          <a:bodyPr/>
          <a:lstStyle/>
          <a:p>
            <a:r>
              <a:rPr lang="en-US" b="1" dirty="0"/>
              <a:t>CD drive: </a:t>
            </a:r>
            <a:r>
              <a:rPr lang="en-US" dirty="0"/>
              <a:t>An optical drive consisting of a spindle motor to spin the disc, a laser and lens to read the disc, and a tracking system to move the laser and lens assembly.</a:t>
            </a:r>
          </a:p>
          <a:p>
            <a:r>
              <a:rPr lang="en-US" b="1" dirty="0"/>
              <a:t>DVD drive: </a:t>
            </a:r>
            <a:r>
              <a:rPr lang="en-US" dirty="0"/>
              <a:t>An optical drive similar to a CD drive, but with a different encoding method and a shorter wavelength laser. Typically can read and burn CD and DVD media.</a:t>
            </a:r>
          </a:p>
          <a:p>
            <a:r>
              <a:rPr lang="en-US" b="1" dirty="0"/>
              <a:t>Blu-ray drive: </a:t>
            </a:r>
            <a:r>
              <a:rPr lang="en-US" dirty="0"/>
              <a:t>An optical drive for reading, and if so equipped, writing to Blu-ray disc media. Most drives can also </a:t>
            </a:r>
            <a:br>
              <a:rPr lang="en-US" dirty="0"/>
            </a:br>
            <a:r>
              <a:rPr lang="en-US" dirty="0"/>
              <a:t>read CD and DVD discs.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3E0836-6891-47DE-A4B3-75EFDA1610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115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1DD2B-C531-40B8-B8C4-246C66BD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DDR SDRAM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29843-EDEF-4E12-9F92-E2CF59212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DDR SDRAM: </a:t>
            </a:r>
            <a:r>
              <a:rPr lang="en-US" dirty="0"/>
              <a:t>Standard for SDRAM where data is transferred twice per clock cycle.</a:t>
            </a:r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5DD2C-816D-4F77-84CC-B78A83000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E6E332-71B2-4293-B47F-2BCDF63DE4B2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1928258"/>
          <a:ext cx="8461375" cy="19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275">
                  <a:extLst>
                    <a:ext uri="{9D8B030D-6E8A-4147-A177-3AD203B41FA5}">
                      <a16:colId xmlns:a16="http://schemas.microsoft.com/office/drawing/2014/main" val="2568643440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3607850915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941423140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68245549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366047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Memory Clock 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Bus Clock</a:t>
                      </a:r>
                    </a:p>
                    <a:p>
                      <a:r>
                        <a:rPr lang="en-US" dirty="0"/>
                        <a:t>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Data Rate</a:t>
                      </a:r>
                    </a:p>
                    <a:p>
                      <a:r>
                        <a:rPr lang="en-US" dirty="0"/>
                        <a:t>(MT/s)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Transfer Rate</a:t>
                      </a:r>
                    </a:p>
                    <a:p>
                      <a:r>
                        <a:rPr lang="en-US" dirty="0"/>
                        <a:t>(Gbps)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716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DDR-200/PC-1600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95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DDR-26/PC-2100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559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DDR-333/PC-2700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64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DDR-400/PC-3200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3263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6996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459FA-1489-4A7C-A7DE-212B8E81B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Devices (Slide 1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5928D-2262-4466-BA95-3395D13F8E2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30750"/>
            <a:ext cx="7054516" cy="571500"/>
          </a:xfrm>
        </p:spPr>
        <p:txBody>
          <a:bodyPr/>
          <a:lstStyle/>
          <a:p>
            <a:r>
              <a:rPr lang="en-US" b="1" dirty="0"/>
              <a:t>Solid state storage: </a:t>
            </a:r>
            <a:r>
              <a:rPr lang="en-US" dirty="0"/>
              <a:t>Any type of persistent digital storage technology that does not use mechanical parts. </a:t>
            </a:r>
          </a:p>
          <a:p>
            <a:r>
              <a:rPr lang="en-US" b="1" dirty="0"/>
              <a:t>Flash memory: </a:t>
            </a:r>
            <a:r>
              <a:rPr lang="en-US" dirty="0"/>
              <a:t>Similar to a ROM chip in that it retains information even when power is removed, but it adds flexibility in that it can be reprogrammed with new contents quickly. </a:t>
            </a:r>
          </a:p>
          <a:p>
            <a:r>
              <a:rPr lang="en-US" b="1" dirty="0"/>
              <a:t>Memory card: </a:t>
            </a:r>
            <a:r>
              <a:rPr lang="en-US" dirty="0"/>
              <a:t>Flash drives typically used for digital cameras and smartphones; typically small and flat.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C2DBC-3D32-4F38-A5F1-27693549B5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F00BE7-43F4-4944-AE29-628F163B0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033" y="3097308"/>
            <a:ext cx="2459349" cy="164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315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15917-0646-428B-B725-C0197D5EF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Devices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CFF5C-3419-4AB3-BA63-89AB283F35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6CF87B-7141-4366-95FE-959626D3A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Non-volatile EEPROM or NAND flash.</a:t>
            </a:r>
          </a:p>
          <a:p>
            <a:r>
              <a:rPr lang="en-US" dirty="0"/>
              <a:t>Small and light compared to other types of storage.</a:t>
            </a:r>
          </a:p>
          <a:p>
            <a:r>
              <a:rPr lang="en-US" dirty="0"/>
              <a:t>Storage capacity typically ranges from 512 MB to 256 GB.</a:t>
            </a:r>
          </a:p>
          <a:p>
            <a:pPr lvl="1"/>
            <a:r>
              <a:rPr lang="en-US" dirty="0"/>
              <a:t>Larger drives are available, but are very expensive.</a:t>
            </a:r>
          </a:p>
          <a:p>
            <a:r>
              <a:rPr lang="en-US" dirty="0"/>
              <a:t>Packaging of flash memory varies:</a:t>
            </a:r>
          </a:p>
          <a:p>
            <a:pPr lvl="1"/>
            <a:r>
              <a:rPr lang="en-US" dirty="0"/>
              <a:t>USB thumb or pen drive.</a:t>
            </a:r>
          </a:p>
          <a:p>
            <a:pPr lvl="1"/>
            <a:r>
              <a:rPr lang="en-US" dirty="0"/>
              <a:t>Memory cards.</a:t>
            </a:r>
          </a:p>
        </p:txBody>
      </p:sp>
    </p:spTree>
    <p:extLst>
      <p:ext uri="{BB962C8B-B14F-4D97-AF65-F5344CB8AC3E}">
        <p14:creationId xmlns:p14="http://schemas.microsoft.com/office/powerpoint/2010/main" val="261924849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B2BE6-846D-4822-828C-E0A54D2B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Flash Memory Devices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2903B6-627A-4D9C-B7A4-11DC4D1E09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54A0246-0DF0-497A-897C-50306A154814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501199" y="708660"/>
          <a:ext cx="8461376" cy="406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001">
                  <a:extLst>
                    <a:ext uri="{9D8B030D-6E8A-4147-A177-3AD203B41FA5}">
                      <a16:colId xmlns:a16="http://schemas.microsoft.com/office/drawing/2014/main" val="271373099"/>
                    </a:ext>
                  </a:extLst>
                </a:gridCol>
                <a:gridCol w="6473375">
                  <a:extLst>
                    <a:ext uri="{9D8B030D-6E8A-4147-A177-3AD203B41FA5}">
                      <a16:colId xmlns:a16="http://schemas.microsoft.com/office/drawing/2014/main" val="42685059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 of Memory Card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894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Secure Digital (SD)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Maximum capacity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Original SD cards up to 2 GB.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SDHC is up to 32 GB.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SDXC is up to 2 TB.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Speed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Original specification is up to 25 MBps.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UHS allows up to 108 MBps.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UHS-II is rated at up to 312 MBps.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29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Mini-SD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Smaller version of SD cards, with the same capacity and speed designations.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6281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Micro-SD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Smallest version of SD cards, using the same capacity and speed designations.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222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Compact Flash (CF)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Supports up to 512 GB, but no cards were created larger than 256 GB.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Speed is multiples of 150 Kbps (the same rating as CDs).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Fastest devices work at 1066x read speeds (160 MBps).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3145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xD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Format for Olympus cameras that has been discontinued.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360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65240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C54AE-5885-416A-94EB-D033CAF69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Card Readers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85D7A7-D977-44C1-AF8C-F4EBCA79CD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Memory card readers:</a:t>
            </a:r>
            <a:r>
              <a:rPr lang="en-US" dirty="0"/>
              <a:t> A device containing one or more slots to accommodate reading (and writing) memory cards.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1A731-93CE-479C-90E1-379094510C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689FD4-18DB-487C-9B45-D4CA67F24A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an internal component with slots on the face, accessed externally.</a:t>
            </a:r>
          </a:p>
          <a:p>
            <a:pPr lvl="1"/>
            <a:r>
              <a:rPr lang="en-US" dirty="0"/>
              <a:t>Supports most common memory card formats.</a:t>
            </a:r>
          </a:p>
          <a:p>
            <a:pPr lvl="1"/>
            <a:r>
              <a:rPr lang="en-US" dirty="0"/>
              <a:t>Usually designed to fit in 3.5” or 5.25” drive bay.</a:t>
            </a:r>
          </a:p>
          <a:p>
            <a:r>
              <a:rPr lang="en-US" dirty="0"/>
              <a:t>Connects to a USB hub.</a:t>
            </a:r>
          </a:p>
          <a:p>
            <a:pPr lvl="1"/>
            <a:r>
              <a:rPr lang="en-US" dirty="0"/>
              <a:t>Motherboards typically have at least one spare 9-pin USB header.</a:t>
            </a:r>
          </a:p>
          <a:p>
            <a:pPr lvl="1"/>
            <a:r>
              <a:rPr lang="en-US" dirty="0"/>
              <a:t>Might connect to an expansion card.</a:t>
            </a:r>
          </a:p>
          <a:p>
            <a:pPr lvl="1"/>
            <a:r>
              <a:rPr lang="en-US" dirty="0"/>
              <a:t>Might use a USB converter cable from the internal reader to an external USB port.</a:t>
            </a:r>
          </a:p>
          <a:p>
            <a:pPr marL="328612" indent="-285750"/>
            <a:r>
              <a:rPr lang="en-US" dirty="0"/>
              <a:t>Also available as an external device that connects to an external USB port.</a:t>
            </a:r>
          </a:p>
        </p:txBody>
      </p:sp>
    </p:spTree>
    <p:extLst>
      <p:ext uri="{BB962C8B-B14F-4D97-AF65-F5344CB8AC3E}">
        <p14:creationId xmlns:p14="http://schemas.microsoft.com/office/powerpoint/2010/main" val="18271794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068B9-EB9F-4F7B-81BB-D0C7232A4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Card Readers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E210BF-6226-43F7-87FE-E5919A7FA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E6B4F9-18F7-4BBE-8D23-FB1C1BC81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15" y="1820113"/>
            <a:ext cx="5853989" cy="15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410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9AD662-8A40-42A5-A810-8EC42DFF1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External Storage Drives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7ADD4-DA15-4810-A89D-F396E67F7E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84116"/>
            <a:ext cx="7054516" cy="571500"/>
          </a:xfrm>
        </p:spPr>
        <p:txBody>
          <a:bodyPr/>
          <a:lstStyle/>
          <a:p>
            <a:r>
              <a:rPr lang="en-US" b="1" dirty="0"/>
              <a:t>Drive enclosure: </a:t>
            </a:r>
            <a:r>
              <a:rPr lang="en-US" dirty="0"/>
              <a:t>An external case that holds one or more disks and typically connects to the computer through USB or Thunderbolt ports.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17E745-0447-4116-AF83-656588EE89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6E84F7-EC0B-4513-867B-19A47BD52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984584"/>
            <a:ext cx="8460152" cy="2626521"/>
          </a:xfrm>
        </p:spPr>
        <p:txBody>
          <a:bodyPr/>
          <a:lstStyle/>
          <a:p>
            <a:r>
              <a:rPr lang="en-US" dirty="0"/>
              <a:t>Enclosure for external drives usually has USB or Thunderbolt ports.</a:t>
            </a:r>
          </a:p>
          <a:p>
            <a:r>
              <a:rPr lang="en-US" dirty="0"/>
              <a:t>eSATA can also be used to attach external drives to an eSATA external port.</a:t>
            </a:r>
          </a:p>
          <a:p>
            <a:pPr lvl="1"/>
            <a:r>
              <a:rPr lang="en-US" dirty="0"/>
              <a:t>Power is not supplied over the cable.</a:t>
            </a:r>
          </a:p>
          <a:p>
            <a:r>
              <a:rPr lang="en-US" dirty="0"/>
              <a:t>Some enclosures support Ethernet connections.</a:t>
            </a:r>
          </a:p>
          <a:p>
            <a:pPr lvl="1"/>
            <a:r>
              <a:rPr lang="en-US" dirty="0"/>
              <a:t>Referred to as Network Attached Storage (NAS).</a:t>
            </a:r>
          </a:p>
          <a:p>
            <a:pPr lvl="1"/>
            <a:r>
              <a:rPr lang="en-US" dirty="0"/>
              <a:t>Enclosure might hold multiple disks configured as RAID.</a:t>
            </a:r>
          </a:p>
          <a:p>
            <a:pPr lvl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CA1A9D-E83B-4313-9181-328DFB7AF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148" y="3158916"/>
            <a:ext cx="2506985" cy="171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495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AD1131-8B6E-49BB-B8B6-E108278600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Removable Storage Device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3BABF4-6347-4A68-8871-BF924906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93486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5F406-0523-4355-BBB2-5DE74B8FF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415BC-0183-4738-AA79-B0987D54BC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5961"/>
            <a:ext cx="6934200" cy="571500"/>
          </a:xfrm>
        </p:spPr>
        <p:txBody>
          <a:bodyPr/>
          <a:lstStyle/>
          <a:p>
            <a:r>
              <a:rPr lang="en-US" b="1" dirty="0"/>
              <a:t>RAID: </a:t>
            </a:r>
            <a:r>
              <a:rPr lang="en-US" dirty="0"/>
              <a:t>(redundant array of independent disks) A set of vendor-independent specifications for fault-tolerant configurations on multiple-disk systems.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24B90D-E51F-47CF-94A5-E2748AD50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CF57D4-9F23-4330-84A1-63B7CBC44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075935"/>
            <a:ext cx="8460152" cy="2605969"/>
          </a:xfrm>
        </p:spPr>
        <p:txBody>
          <a:bodyPr/>
          <a:lstStyle/>
          <a:p>
            <a:r>
              <a:rPr lang="en-US" dirty="0"/>
              <a:t>Can act as backups for each other to increase reliability.</a:t>
            </a:r>
          </a:p>
          <a:p>
            <a:r>
              <a:rPr lang="en-US" dirty="0"/>
              <a:t>Can act together to create one very large drive.</a:t>
            </a:r>
          </a:p>
        </p:txBody>
      </p:sp>
    </p:spTree>
    <p:extLst>
      <p:ext uri="{BB962C8B-B14F-4D97-AF65-F5344CB8AC3E}">
        <p14:creationId xmlns:p14="http://schemas.microsoft.com/office/powerpoint/2010/main" val="379316115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11F4-8C20-4B88-B241-12538D639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1 of 9)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58A195-0DF3-4141-84E9-328956356A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5961"/>
            <a:ext cx="7054516" cy="571500"/>
          </a:xfrm>
        </p:spPr>
        <p:txBody>
          <a:bodyPr/>
          <a:lstStyle/>
          <a:p>
            <a:r>
              <a:rPr lang="en-US" b="1" dirty="0"/>
              <a:t>Disk striping:</a:t>
            </a:r>
            <a:r>
              <a:rPr lang="en-US" dirty="0"/>
              <a:t> A disk array access pattern where data is written in stripes to two or more disks sequentially, improving performance. Also known as RAID 0.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1039B-D0FA-4BFF-95EC-AAD0073A7C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70613B-1F07-4184-8CB5-3E3CCA048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092411"/>
            <a:ext cx="8460152" cy="2560618"/>
          </a:xfrm>
        </p:spPr>
        <p:txBody>
          <a:bodyPr/>
          <a:lstStyle/>
          <a:p>
            <a:r>
              <a:rPr lang="en-US" dirty="0"/>
              <a:t>RAID 0 (Striping without Parity):</a:t>
            </a:r>
          </a:p>
          <a:p>
            <a:pPr lvl="1"/>
            <a:r>
              <a:rPr lang="en-US" dirty="0"/>
              <a:t>Logical volume size is combined total of smallest capacity physical disk.</a:t>
            </a:r>
          </a:p>
          <a:p>
            <a:pPr lvl="1"/>
            <a:r>
              <a:rPr lang="en-US" dirty="0"/>
              <a:t>Ideally all disks are identical capacity, type, and performance.</a:t>
            </a:r>
          </a:p>
          <a:p>
            <a:pPr lvl="1"/>
            <a:r>
              <a:rPr lang="en-US" dirty="0"/>
              <a:t>Adds no storage overhead.</a:t>
            </a:r>
          </a:p>
          <a:p>
            <a:pPr lvl="1"/>
            <a:r>
              <a:rPr lang="en-US" dirty="0"/>
              <a:t>A means of creating a large logical volume from multiple low capacity disks.</a:t>
            </a:r>
          </a:p>
          <a:p>
            <a:pPr lvl="1"/>
            <a:r>
              <a:rPr lang="en-US" dirty="0"/>
              <a:t>Provides no redundancy.</a:t>
            </a:r>
          </a:p>
          <a:p>
            <a:pPr lvl="2"/>
            <a:r>
              <a:rPr lang="en-US" dirty="0"/>
              <a:t>If any physical disk fails, the entire array fails.</a:t>
            </a:r>
          </a:p>
        </p:txBody>
      </p:sp>
    </p:spTree>
    <p:extLst>
      <p:ext uri="{BB962C8B-B14F-4D97-AF65-F5344CB8AC3E}">
        <p14:creationId xmlns:p14="http://schemas.microsoft.com/office/powerpoint/2010/main" val="215304666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268FCF1-0B72-4EBD-8CD6-B1E70DF40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2 of 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933E79-57DC-4BD0-8C36-CF0D2905A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7F32C3-2531-4737-940F-5C59F99E4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305" y="1104057"/>
            <a:ext cx="4876810" cy="311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11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1DD2B-C531-40B8-B8C4-246C66BD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DDR2/DDR3/DDR4 SDRAM (Slide 1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5DD2C-816D-4F77-84CC-B78A83000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5E6E332-71B2-4293-B47F-2BCDF63DE4B2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1475055"/>
          <a:ext cx="8461375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275">
                  <a:extLst>
                    <a:ext uri="{9D8B030D-6E8A-4147-A177-3AD203B41FA5}">
                      <a16:colId xmlns:a16="http://schemas.microsoft.com/office/drawing/2014/main" val="2568643440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3607850915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941423140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68245549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366047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Memory Clock 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Bus Clock</a:t>
                      </a:r>
                    </a:p>
                    <a:p>
                      <a:r>
                        <a:rPr lang="en-US" dirty="0"/>
                        <a:t>(MHz)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Data Rate</a:t>
                      </a:r>
                    </a:p>
                    <a:p>
                      <a:r>
                        <a:rPr lang="en-US" dirty="0"/>
                        <a:t>(MT/s)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Transfer Rate</a:t>
                      </a:r>
                    </a:p>
                    <a:p>
                      <a:r>
                        <a:rPr lang="en-US" dirty="0"/>
                        <a:t>(Gbps)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716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 to 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 to 533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 to 1066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3.2 to 8.533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95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 to 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400 to 1066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800 to 2133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6.4 to 17.066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3559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DDR4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 to 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800 to 1600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1600 to 3200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12.8 to 25.6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164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0754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11F4-8C20-4B88-B241-12538D639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3 of 9)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758A195-0DF3-4141-84E9-328956356A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854368"/>
            <a:ext cx="7054516" cy="571500"/>
          </a:xfrm>
        </p:spPr>
        <p:txBody>
          <a:bodyPr/>
          <a:lstStyle/>
          <a:p>
            <a:r>
              <a:rPr lang="en-US" b="1" dirty="0"/>
              <a:t>Disk mirroring:</a:t>
            </a:r>
            <a:r>
              <a:rPr lang="en-US" dirty="0"/>
              <a:t> A type of RAID (RAID 1) that uses two hard disks, providing the simplest way of protecting a single disk against failure.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1039B-D0FA-4BFF-95EC-AAD0073A7C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70613B-1F07-4184-8CB5-3E3CCA048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964" y="1861211"/>
            <a:ext cx="8460152" cy="2956575"/>
          </a:xfrm>
        </p:spPr>
        <p:txBody>
          <a:bodyPr/>
          <a:lstStyle/>
          <a:p>
            <a:r>
              <a:rPr lang="en-US" dirty="0"/>
              <a:t>RAID 1 (Mirroring):</a:t>
            </a:r>
          </a:p>
          <a:p>
            <a:pPr lvl="1"/>
            <a:r>
              <a:rPr lang="en-US" dirty="0"/>
              <a:t>Requires two hard disks, one being a duplicate of the other.</a:t>
            </a:r>
          </a:p>
          <a:p>
            <a:pPr lvl="1"/>
            <a:r>
              <a:rPr lang="en-US" dirty="0"/>
              <a:t>Each write operation is duplicated on the second disk, creating a small performance overhead.</a:t>
            </a:r>
          </a:p>
          <a:p>
            <a:pPr lvl="1"/>
            <a:r>
              <a:rPr lang="en-US" dirty="0"/>
              <a:t>Read operations can use either disk, which boosts performance slightly.</a:t>
            </a:r>
          </a:p>
          <a:p>
            <a:pPr lvl="1"/>
            <a:r>
              <a:rPr lang="en-US" dirty="0"/>
              <a:t>If one disk fails, the other takes over.</a:t>
            </a:r>
          </a:p>
          <a:p>
            <a:pPr lvl="1"/>
            <a:r>
              <a:rPr lang="en-US" dirty="0"/>
              <a:t>When a failed disk is replaced, performance suffers during the resync operation.</a:t>
            </a:r>
          </a:p>
          <a:p>
            <a:pPr lvl="1"/>
            <a:r>
              <a:rPr lang="en-US" dirty="0"/>
              <a:t>More expensive per gigabyte than other RAID levels (only 50% of space is available for storage).</a:t>
            </a:r>
          </a:p>
          <a:p>
            <a:pPr lvl="1"/>
            <a:r>
              <a:rPr lang="en-US" dirty="0"/>
              <a:t>Total volume size cannot exceed available disk capacity.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2973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3A08D-F787-4FD3-896F-DEB46B99F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4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E6B987-CC9E-4DC0-9768-FDC758017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AB7A197-4FD6-4BE2-A770-C27CCB44A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09" y="923468"/>
            <a:ext cx="5854001" cy="374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6111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3A08D-F787-4FD3-896F-DEB46B99F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5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E6B987-CC9E-4DC0-9768-FDC758017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90E06C-29D7-4CD0-B42D-02E2E73B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RAID 5 (Striping with Distributed Parity):</a:t>
            </a:r>
          </a:p>
          <a:p>
            <a:pPr lvl="1"/>
            <a:r>
              <a:rPr lang="en-US" dirty="0"/>
              <a:t>Writes error checking data across all disks in the array.</a:t>
            </a:r>
          </a:p>
          <a:p>
            <a:pPr lvl="1"/>
            <a:r>
              <a:rPr lang="en-US" dirty="0"/>
              <a:t>Data and parity are managed so they are always on different disks.</a:t>
            </a:r>
          </a:p>
          <a:p>
            <a:pPr lvl="1"/>
            <a:r>
              <a:rPr lang="en-US" dirty="0"/>
              <a:t>If a single disk fails, information spread on the other disks allows data to be completely reconstructed.</a:t>
            </a:r>
          </a:p>
          <a:p>
            <a:pPr lvl="1"/>
            <a:r>
              <a:rPr lang="en-US" dirty="0"/>
              <a:t>Performance considerations:</a:t>
            </a:r>
          </a:p>
          <a:p>
            <a:pPr lvl="2"/>
            <a:r>
              <a:rPr lang="en-US" dirty="0"/>
              <a:t>Offers the best read operation performance.</a:t>
            </a:r>
          </a:p>
          <a:p>
            <a:pPr lvl="2"/>
            <a:r>
              <a:rPr lang="en-US" dirty="0"/>
              <a:t>Read performance is degraded if a drive fails and data needs to be reconstructed.</a:t>
            </a:r>
          </a:p>
          <a:p>
            <a:pPr lvl="2"/>
            <a:r>
              <a:rPr lang="en-US" dirty="0"/>
              <a:t>Write operations suffer reduced performance due to the parity calculation.</a:t>
            </a:r>
          </a:p>
          <a:p>
            <a:pPr lvl="1"/>
            <a:r>
              <a:rPr lang="en-US" dirty="0"/>
              <a:t>Requires at least 3 drives.</a:t>
            </a:r>
          </a:p>
          <a:p>
            <a:pPr lvl="2"/>
            <a:r>
              <a:rPr lang="en-US" dirty="0"/>
              <a:t>Allows flexibility for overall array capacity.</a:t>
            </a:r>
          </a:p>
          <a:p>
            <a:pPr lvl="2"/>
            <a:r>
              <a:rPr lang="en-US" dirty="0"/>
              <a:t>Maximum number of drives determined by controller or OS.</a:t>
            </a:r>
          </a:p>
          <a:p>
            <a:pPr lvl="2"/>
            <a:r>
              <a:rPr lang="en-US" dirty="0"/>
              <a:t>Adding more disks increases chance of failure.</a:t>
            </a:r>
          </a:p>
        </p:txBody>
      </p:sp>
    </p:spTree>
    <p:extLst>
      <p:ext uri="{BB962C8B-B14F-4D97-AF65-F5344CB8AC3E}">
        <p14:creationId xmlns:p14="http://schemas.microsoft.com/office/powerpoint/2010/main" val="126470863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3A08D-F787-4FD3-896F-DEB46B99F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6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E6B987-CC9E-4DC0-9768-FDC758017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90E06C-29D7-4CD0-B42D-02E2E73B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RAID 5 (continued):</a:t>
            </a:r>
          </a:p>
          <a:p>
            <a:pPr lvl="1"/>
            <a:r>
              <a:rPr lang="en-US" dirty="0"/>
              <a:t>Level of fault tolerance and available disk space is inverse.</a:t>
            </a:r>
          </a:p>
          <a:p>
            <a:pPr lvl="2"/>
            <a:r>
              <a:rPr lang="en-US" dirty="0"/>
              <a:t>Adding disks to the set, fault tolerance decreases.</a:t>
            </a:r>
          </a:p>
          <a:p>
            <a:pPr lvl="2"/>
            <a:r>
              <a:rPr lang="en-US" dirty="0"/>
              <a:t>Usable disk space increases.</a:t>
            </a:r>
          </a:p>
          <a:p>
            <a:pPr lvl="1"/>
            <a:r>
              <a:rPr lang="en-US" dirty="0"/>
              <a:t>Parity requirements vary with the number of disks.</a:t>
            </a:r>
          </a:p>
          <a:p>
            <a:pPr lvl="2"/>
            <a:r>
              <a:rPr lang="en-US" dirty="0"/>
              <a:t>RAID 5 with 3 disks requires 1/3 of each disk for parity, so using three 80-GB disks provides 160 GB usable disk space.</a:t>
            </a:r>
          </a:p>
          <a:p>
            <a:pPr lvl="2"/>
            <a:r>
              <a:rPr lang="en-US" dirty="0"/>
              <a:t>RAID 5 with 4 disks requires ¼ of each disk for parity.</a:t>
            </a:r>
          </a:p>
        </p:txBody>
      </p:sp>
    </p:spTree>
    <p:extLst>
      <p:ext uri="{BB962C8B-B14F-4D97-AF65-F5344CB8AC3E}">
        <p14:creationId xmlns:p14="http://schemas.microsoft.com/office/powerpoint/2010/main" val="32527376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F7BFB-80C9-44B4-9ED7-811062255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7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62CA4A-3B84-49F4-BDE1-74CC31A0C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56F6DA-4F4F-4368-8E66-67D10B77B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709" y="923468"/>
            <a:ext cx="5854001" cy="3741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2086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3A08D-F787-4FD3-896F-DEB46B99F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8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E6B987-CC9E-4DC0-9768-FDC7580177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90E06C-29D7-4CD0-B42D-02E2E73BF6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RAID 1+0 (RAID 10):</a:t>
            </a:r>
          </a:p>
          <a:p>
            <a:pPr lvl="1"/>
            <a:r>
              <a:rPr lang="en-US" dirty="0"/>
              <a:t>Combination of RAID 1 and RAID 0 provides high fault tolerance.</a:t>
            </a:r>
          </a:p>
          <a:p>
            <a:pPr lvl="1"/>
            <a:r>
              <a:rPr lang="en-US" dirty="0"/>
              <a:t>Considered a nested array.</a:t>
            </a:r>
          </a:p>
          <a:p>
            <a:pPr lvl="1"/>
            <a:r>
              <a:rPr lang="en-US" dirty="0"/>
              <a:t>Requires at least 4 disks.</a:t>
            </a:r>
          </a:p>
          <a:p>
            <a:pPr lvl="2"/>
            <a:r>
              <a:rPr lang="en-US" dirty="0"/>
              <a:t>More disks can be used, but there must be an even number of disks.</a:t>
            </a:r>
          </a:p>
          <a:p>
            <a:pPr lvl="1"/>
            <a:r>
              <a:rPr lang="en-US" dirty="0"/>
              <a:t>Suffers the same 50% disk overhead as mirroring.</a:t>
            </a:r>
          </a:p>
        </p:txBody>
      </p:sp>
    </p:spTree>
    <p:extLst>
      <p:ext uri="{BB962C8B-B14F-4D97-AF65-F5344CB8AC3E}">
        <p14:creationId xmlns:p14="http://schemas.microsoft.com/office/powerpoint/2010/main" val="5176215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18058-B414-46B3-BF1D-73CEC5EC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Levels (Slide 9 of 9)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DD4604-FA37-462B-90F5-736D9CBE2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F21EE7-F982-478D-B950-85555D194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145" y="562352"/>
            <a:ext cx="4389128" cy="401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9875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A8675-B0EF-47C3-A09C-84CEC3E25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Configuration Options (Slide 1 of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09205B-1213-428F-9831-989601E347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640196"/>
            <a:ext cx="7054516" cy="571500"/>
          </a:xfrm>
        </p:spPr>
        <p:txBody>
          <a:bodyPr/>
          <a:lstStyle/>
          <a:p>
            <a:r>
              <a:rPr lang="en-US" b="1" dirty="0"/>
              <a:t>Hardware RAID solution: </a:t>
            </a:r>
            <a:r>
              <a:rPr lang="en-US" dirty="0"/>
              <a:t>A method of creating volumes from an array of physical disks by using a plug-in controller card or the motherboard, independently of the installed operating system.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9A7D51-8292-451A-9627-E6461E6B08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06252A-BEEE-49C2-9FD1-B7AC981B6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778832"/>
            <a:ext cx="8460152" cy="2956575"/>
          </a:xfrm>
        </p:spPr>
        <p:txBody>
          <a:bodyPr/>
          <a:lstStyle/>
          <a:p>
            <a:r>
              <a:rPr lang="en-US" dirty="0"/>
              <a:t>Entry-level controllers typically support only RAID 0 or RAID 1.</a:t>
            </a:r>
          </a:p>
          <a:p>
            <a:pPr lvl="1"/>
            <a:r>
              <a:rPr lang="en-US" dirty="0"/>
              <a:t>Typically use SATA drives.</a:t>
            </a:r>
          </a:p>
          <a:p>
            <a:r>
              <a:rPr lang="en-US" dirty="0"/>
              <a:t>Mid-level controllers might add support for RAID 5 or RAID 10.</a:t>
            </a:r>
          </a:p>
          <a:p>
            <a:r>
              <a:rPr lang="en-US" dirty="0"/>
              <a:t>Hot swap features are typically only available with high-end hardware.</a:t>
            </a:r>
          </a:p>
          <a:p>
            <a:pPr lvl="1"/>
            <a:r>
              <a:rPr lang="en-US" dirty="0"/>
              <a:t>Requires compatible controllers and disk units.</a:t>
            </a:r>
          </a:p>
          <a:p>
            <a:pPr lvl="1"/>
            <a:r>
              <a:rPr lang="en-US" dirty="0"/>
              <a:t>New disks are transparently synchronized with other disks in the set.</a:t>
            </a:r>
          </a:p>
          <a:p>
            <a:pPr lvl="1"/>
            <a:r>
              <a:rPr lang="en-US" dirty="0"/>
              <a:t>Typically uses SCSI (SAS).</a:t>
            </a:r>
          </a:p>
          <a:p>
            <a:r>
              <a:rPr lang="en-US" dirty="0"/>
              <a:t>More expensive than a software RAID solution.</a:t>
            </a:r>
          </a:p>
        </p:txBody>
      </p:sp>
    </p:spTree>
    <p:extLst>
      <p:ext uri="{BB962C8B-B14F-4D97-AF65-F5344CB8AC3E}">
        <p14:creationId xmlns:p14="http://schemas.microsoft.com/office/powerpoint/2010/main" val="37473097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E73E9-D3A4-4CCA-840B-F93702357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Configuration Options (Slide 2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900DF0-3E7D-48D1-8C81-58FB00F093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7B7D45-DEE2-454A-B26E-0401001DA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Hardware RAID (continued):</a:t>
            </a:r>
          </a:p>
          <a:p>
            <a:pPr lvl="1"/>
            <a:r>
              <a:rPr lang="en-US" dirty="0"/>
              <a:t>Usually configured through firmware configuration utility.</a:t>
            </a:r>
          </a:p>
          <a:p>
            <a:pPr lvl="1"/>
            <a:r>
              <a:rPr lang="en-US" dirty="0"/>
              <a:t>Sometimes RAID controller configuration tools are available within the OS.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072277-40BD-4E5F-8757-486796D70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043" y="2052957"/>
            <a:ext cx="5033333" cy="27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1867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58D14-01A5-4A9C-8051-DDB4AC3F5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Configuration Options (Slide 3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E12CC0-E2F7-4B86-A7E9-DB7BC81B2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74A01-7F36-4C76-B644-3DC84C876A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Software RAID:</a:t>
            </a:r>
          </a:p>
          <a:p>
            <a:pPr lvl="1"/>
            <a:r>
              <a:rPr lang="en-US" dirty="0"/>
              <a:t>Windows provides options to set up software RAID.</a:t>
            </a:r>
          </a:p>
          <a:p>
            <a:pPr lvl="2"/>
            <a:r>
              <a:rPr lang="en-US" dirty="0"/>
              <a:t>Uses standard disks and controllers.</a:t>
            </a:r>
          </a:p>
          <a:p>
            <a:pPr lvl="1"/>
            <a:r>
              <a:rPr lang="en-US" dirty="0"/>
              <a:t>Windows Server and Windows Professional/Enterprise editions support RAID 1 and RAID 5.</a:t>
            </a:r>
          </a:p>
          <a:p>
            <a:pPr lvl="1"/>
            <a:r>
              <a:rPr lang="en-US" dirty="0"/>
              <a:t>Can use internal disks on varying interfaces.</a:t>
            </a:r>
          </a:p>
          <a:p>
            <a:pPr lvl="2"/>
            <a:r>
              <a:rPr lang="en-US" dirty="0"/>
              <a:t>Typically cannot use external disks connected through USB or Thunderbolt.</a:t>
            </a:r>
          </a:p>
          <a:p>
            <a:pPr lvl="2"/>
            <a:r>
              <a:rPr lang="en-US" dirty="0"/>
              <a:t>Windows 10 Storage Spaces feature provides RAID-like functionality for external disks. </a:t>
            </a:r>
          </a:p>
          <a:p>
            <a:pPr lvl="1"/>
            <a:r>
              <a:rPr lang="en-US" dirty="0"/>
              <a:t>Linux uses Logical Volume Manager to implement various RAID levels.</a:t>
            </a:r>
          </a:p>
          <a:p>
            <a:pPr lvl="1"/>
            <a:r>
              <a:rPr lang="en-US" dirty="0"/>
              <a:t>Software RAID is typically less expensive than hardware RAID controller cards.</a:t>
            </a:r>
          </a:p>
        </p:txBody>
      </p:sp>
    </p:spTree>
    <p:extLst>
      <p:ext uri="{BB962C8B-B14F-4D97-AF65-F5344CB8AC3E}">
        <p14:creationId xmlns:p14="http://schemas.microsoft.com/office/powerpoint/2010/main" val="3391990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1DD2B-C531-40B8-B8C4-246C66BD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DDR2/DDR3/DDR4 SDRAM (Slide 2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5DD2C-816D-4F77-84CC-B78A83000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9FFB5E-873F-4179-911A-477349DF0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Examples of DDR Standards:</a:t>
            </a:r>
          </a:p>
          <a:p>
            <a:r>
              <a:rPr lang="en-US" dirty="0"/>
              <a:t>DDR2 – 1066/PC28500:</a:t>
            </a:r>
          </a:p>
          <a:p>
            <a:pPr lvl="1"/>
            <a:r>
              <a:rPr lang="en-US" dirty="0"/>
              <a:t>Memory works at 266 MHz, bus works at 533 MHz.</a:t>
            </a:r>
          </a:p>
          <a:p>
            <a:pPr lvl="1"/>
            <a:r>
              <a:rPr lang="en-US" dirty="0"/>
              <a:t>Double data rate gives 1066 MT/s.</a:t>
            </a:r>
          </a:p>
          <a:p>
            <a:pPr lvl="1"/>
            <a:r>
              <a:rPr lang="en-US" dirty="0"/>
              <a:t>Nominal transfer rate of 8.533 GBps.</a:t>
            </a:r>
          </a:p>
          <a:p>
            <a:r>
              <a:rPr lang="en-US" dirty="0"/>
              <a:t>DDR3 – 1600/PC321800:</a:t>
            </a:r>
          </a:p>
          <a:p>
            <a:pPr lvl="1"/>
            <a:r>
              <a:rPr lang="en-US" dirty="0"/>
              <a:t>Memory works at 200 MHz, bus works at 800 MHz.</a:t>
            </a:r>
          </a:p>
          <a:p>
            <a:pPr lvl="1"/>
            <a:r>
              <a:rPr lang="en-US" dirty="0"/>
              <a:t>Double data rate gives 1600 MT/s.</a:t>
            </a:r>
          </a:p>
          <a:p>
            <a:pPr lvl="1"/>
            <a:r>
              <a:rPr lang="en-US" dirty="0"/>
              <a:t>Nominal transfer rate of 12.8 GBps.</a:t>
            </a:r>
          </a:p>
        </p:txBody>
      </p:sp>
    </p:spTree>
    <p:extLst>
      <p:ext uri="{BB962C8B-B14F-4D97-AF65-F5344CB8AC3E}">
        <p14:creationId xmlns:p14="http://schemas.microsoft.com/office/powerpoint/2010/main" val="23812170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977D3-1323-456D-8B4A-8C500C936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RAID Configuration Options (Slide 4 of 4)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7BD524-6C0E-4EA6-B66B-F29ED627A1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99828"/>
            <a:ext cx="7054516" cy="571500"/>
          </a:xfrm>
        </p:spPr>
        <p:txBody>
          <a:bodyPr/>
          <a:lstStyle/>
          <a:p>
            <a:r>
              <a:rPr lang="en-US" b="1" dirty="0"/>
              <a:t>Hot swappable drive:</a:t>
            </a:r>
            <a:r>
              <a:rPr lang="en-US" dirty="0"/>
              <a:t> A device that can be added or removed without having to restart the operating system.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1D632-652A-444A-A0A3-28130E6C0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CD963-AA82-4ACD-BD33-53FE74001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Hot swappable drives:</a:t>
            </a:r>
          </a:p>
          <a:p>
            <a:pPr lvl="1"/>
            <a:r>
              <a:rPr lang="en-US" dirty="0"/>
              <a:t>Usually a server-level or high-end workstation feature.</a:t>
            </a:r>
          </a:p>
          <a:p>
            <a:pPr lvl="1"/>
            <a:r>
              <a:rPr lang="en-US" dirty="0"/>
              <a:t>Drives mate into combined data/power port.</a:t>
            </a:r>
          </a:p>
          <a:p>
            <a:pPr lvl="1"/>
            <a:r>
              <a:rPr lang="en-US" dirty="0"/>
              <a:t>Drives can be added from the front of the case without opening the chassis.</a:t>
            </a:r>
          </a:p>
          <a:p>
            <a:pPr lvl="1"/>
            <a:r>
              <a:rPr lang="en-US" dirty="0"/>
              <a:t>Drives are secured and released with a latch.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478694B-48CB-4A4B-B201-1A7C20F69764}"/>
              </a:ext>
            </a:extLst>
          </p:cNvPr>
          <p:cNvSpPr/>
          <p:nvPr/>
        </p:nvSpPr>
        <p:spPr>
          <a:xfrm>
            <a:off x="3173375" y="3780025"/>
            <a:ext cx="1953421" cy="657663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Hot swap drive enclosure</a:t>
            </a: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95350222-C123-4F1B-914B-97C18C376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590" y="2765275"/>
            <a:ext cx="2048900" cy="221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76747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AD1131-8B6E-49BB-B8B6-E108278600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RAID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3BABF4-6347-4A68-8871-BF92490684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98579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08F4A-2BF5-4D88-AE6D-ABE5713E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Failures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A65B67-6646-4902-BFB3-6BBC3DFA27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837F1F-7656-4B6E-A518-B65CDE5CF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hard drive that is failing might display the following symptoms:</a:t>
            </a:r>
          </a:p>
          <a:p>
            <a:pPr lvl="1"/>
            <a:r>
              <a:rPr lang="en-US" dirty="0"/>
              <a:t>Read/write failure</a:t>
            </a:r>
          </a:p>
          <a:p>
            <a:pPr lvl="1"/>
            <a:r>
              <a:rPr lang="en-US" dirty="0"/>
              <a:t>Blue Screen of Death (BSoD)</a:t>
            </a:r>
          </a:p>
          <a:p>
            <a:pPr lvl="1"/>
            <a:r>
              <a:rPr lang="en-US" dirty="0"/>
              <a:t>Bad sectors</a:t>
            </a:r>
          </a:p>
          <a:p>
            <a:pPr lvl="1"/>
            <a:r>
              <a:rPr lang="en-US" dirty="0"/>
              <a:t>Constant LED activity</a:t>
            </a:r>
          </a:p>
          <a:p>
            <a:pPr lvl="1"/>
            <a:r>
              <a:rPr lang="en-US" dirty="0"/>
              <a:t>Noise</a:t>
            </a:r>
          </a:p>
        </p:txBody>
      </p:sp>
    </p:spTree>
    <p:extLst>
      <p:ext uri="{BB962C8B-B14F-4D97-AF65-F5344CB8AC3E}">
        <p14:creationId xmlns:p14="http://schemas.microsoft.com/office/powerpoint/2010/main" val="37410271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1727-EAD2-466A-A298-FE88E07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Integrity Testing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03DC20-F8CD-41D4-87C3-2251A1402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DFF873-0DC7-44A6-90BF-389567BC9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59637"/>
            <a:ext cx="8460152" cy="3567590"/>
          </a:xfrm>
        </p:spPr>
        <p:txBody>
          <a:bodyPr/>
          <a:lstStyle/>
          <a:p>
            <a:r>
              <a:rPr lang="en-US" dirty="0"/>
              <a:t>Disk Integrity Tools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chkdsk</a:t>
            </a:r>
          </a:p>
          <a:p>
            <a:pPr lvl="1"/>
            <a:r>
              <a:rPr lang="en-US" dirty="0"/>
              <a:t>S.M.A.R.T.</a:t>
            </a:r>
            <a:br>
              <a:rPr lang="en-US" dirty="0"/>
            </a:br>
            <a:r>
              <a:rPr lang="en-US" dirty="0">
                <a:latin typeface="Cutive Mono" panose="020B0604020202020204" charset="0"/>
              </a:rPr>
              <a:t>wmic /node:localhost diskdrive get status</a:t>
            </a:r>
          </a:p>
          <a:p>
            <a:pPr lvl="1"/>
            <a:r>
              <a:rPr lang="en-US" dirty="0"/>
              <a:t>Run advanced diagnostic tests </a:t>
            </a:r>
          </a:p>
          <a:p>
            <a:pPr lvl="2"/>
            <a:r>
              <a:rPr lang="en-US" dirty="0"/>
              <a:t>Obtain from hard drive vendor or PC </a:t>
            </a:r>
            <a:br>
              <a:rPr lang="en-US" dirty="0"/>
            </a:br>
            <a:r>
              <a:rPr lang="en-US" dirty="0"/>
              <a:t>manufacturer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F1F9CD-8524-4988-83D4-456C922B89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356" y="1929624"/>
            <a:ext cx="390144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10734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1727-EAD2-466A-A298-FE88E07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Integrity Testing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03DC20-F8CD-41D4-87C3-2251A1402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B2B2B8-9E58-4002-85E7-452A6D66B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257" y="803808"/>
            <a:ext cx="3420904" cy="398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4626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 Failures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hard drive is not detected at boot (or if a second hard drive is not shown under Windows):</a:t>
            </a:r>
          </a:p>
          <a:p>
            <a:pPr lvl="1"/>
            <a:r>
              <a:rPr lang="en-US" dirty="0"/>
              <a:t>Verify that the storage device is powering up.</a:t>
            </a:r>
          </a:p>
          <a:p>
            <a:pPr lvl="1"/>
            <a:r>
              <a:rPr lang="en-US" dirty="0"/>
              <a:t>If inactive, check that the drive has a power connector attached. </a:t>
            </a:r>
          </a:p>
          <a:p>
            <a:pPr lvl="1"/>
            <a:r>
              <a:rPr lang="en-US" dirty="0"/>
              <a:t>If drive is powered up: </a:t>
            </a:r>
          </a:p>
          <a:p>
            <a:pPr lvl="2"/>
            <a:r>
              <a:rPr lang="en-US" dirty="0"/>
              <a:t>Check that the boot sequence is set correctly in the PC firmware system setup program.</a:t>
            </a:r>
          </a:p>
          <a:p>
            <a:pPr lvl="2"/>
            <a:r>
              <a:rPr lang="en-US" dirty="0"/>
              <a:t>Check that there are no removable disks in floppy or optical drives.</a:t>
            </a:r>
          </a:p>
          <a:p>
            <a:pPr lvl="2"/>
            <a:r>
              <a:rPr lang="en-US" dirty="0"/>
              <a:t>Check the data cables. </a:t>
            </a:r>
          </a:p>
          <a:p>
            <a:pPr lvl="2"/>
            <a:r>
              <a:rPr lang="en-US" dirty="0"/>
              <a:t>Check that it has not been disabled by a jumper or via system setup. </a:t>
            </a:r>
          </a:p>
        </p:txBody>
      </p:sp>
    </p:spTree>
    <p:extLst>
      <p:ext uri="{BB962C8B-B14F-4D97-AF65-F5344CB8AC3E}">
        <p14:creationId xmlns:p14="http://schemas.microsoft.com/office/powerpoint/2010/main" val="39675713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 Failures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correctly configured drives:</a:t>
            </a:r>
          </a:p>
          <a:p>
            <a:pPr lvl="1"/>
            <a:r>
              <a:rPr lang="en-US" dirty="0"/>
              <a:t>If a boot hard drive is detected by the POST but not by Windows, there is probably a problem with the file system. </a:t>
            </a:r>
          </a:p>
          <a:p>
            <a:pPr lvl="2"/>
            <a:r>
              <a:rPr lang="en-US" dirty="0"/>
              <a:t>Boot into the recovery environment using the Windows setup disc and enter </a:t>
            </a:r>
            <a:r>
              <a:rPr lang="en-US" dirty="0">
                <a:latin typeface="Cutive Mono" panose="020B0604020202020204" charset="0"/>
              </a:rPr>
              <a:t>C:</a:t>
            </a:r>
            <a:r>
              <a:rPr lang="en-US" dirty="0"/>
              <a:t> at the command prompt. </a:t>
            </a:r>
            <a:br>
              <a:rPr lang="en-US" dirty="0"/>
            </a:br>
            <a:r>
              <a:rPr lang="en-US" dirty="0"/>
              <a:t>If this produces the error message </a:t>
            </a:r>
            <a:r>
              <a:rPr lang="en-US" b="1" dirty="0"/>
              <a:t>Invalid media type</a:t>
            </a:r>
            <a:r>
              <a:rPr lang="en-US" dirty="0"/>
              <a:t>, try running </a:t>
            </a:r>
            <a:r>
              <a:rPr lang="en-US" dirty="0">
                <a:latin typeface="Cutive Mono" panose="020B0604020202020204" charset="0"/>
              </a:rPr>
              <a:t>bootrec</a:t>
            </a:r>
            <a:br>
              <a:rPr lang="en-US" dirty="0">
                <a:latin typeface="Cutive Mono" panose="020B0604020202020204" charset="0"/>
              </a:rPr>
            </a:br>
            <a:r>
              <a:rPr lang="en-US" dirty="0"/>
              <a:t>You can also try to reformat the disk (at the expense of any data, of course). </a:t>
            </a:r>
          </a:p>
          <a:p>
            <a:pPr lvl="2"/>
            <a:r>
              <a:rPr lang="en-US" dirty="0"/>
              <a:t>If this produces the error message </a:t>
            </a:r>
            <a:r>
              <a:rPr lang="en-US" b="1" dirty="0"/>
              <a:t>Invalid drive specification</a:t>
            </a:r>
            <a:r>
              <a:rPr lang="en-US" dirty="0"/>
              <a:t>, check the drive's partition structure with </a:t>
            </a:r>
            <a:r>
              <a:rPr lang="en-US" dirty="0">
                <a:latin typeface="Cutive Mono" panose="020B0604020202020204" charset="0"/>
              </a:rPr>
              <a:t>diskpart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8627897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3ECCA-3D34-40F8-9E73-C96866C89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 Block Repair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E9B5A-4E34-41FA-8777-F80F2AE85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608344"/>
            <a:ext cx="7054516" cy="1576056"/>
          </a:xfrm>
        </p:spPr>
        <p:txBody>
          <a:bodyPr/>
          <a:lstStyle/>
          <a:p>
            <a:r>
              <a:rPr lang="en-US" b="1" dirty="0"/>
              <a:t>MBR:</a:t>
            </a:r>
            <a:r>
              <a:rPr lang="en-US" dirty="0"/>
              <a:t> (master boot record) Sector on a hard disk storing information about partitions configured on the disk.</a:t>
            </a:r>
            <a:r>
              <a:rPr lang="en-US" b="1" dirty="0"/>
              <a:t> </a:t>
            </a:r>
          </a:p>
          <a:p>
            <a:r>
              <a:rPr lang="en-US" b="1" dirty="0"/>
              <a:t>GPT: </a:t>
            </a:r>
            <a:r>
              <a:rPr lang="en-US" dirty="0"/>
              <a:t>(globally unique ID partition table) Modern disk partitioning system allowing large numbers of partitions and very large partition sizes.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06527-E14A-4C6B-8817-07BBDC4F84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8F4876-0B32-4EED-AB95-AFA7FBD67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271927"/>
            <a:ext cx="8460152" cy="2274673"/>
          </a:xfrm>
        </p:spPr>
        <p:txBody>
          <a:bodyPr/>
          <a:lstStyle/>
          <a:p>
            <a:r>
              <a:rPr lang="en-US" dirty="0"/>
              <a:t>Drive not detected at bootup.</a:t>
            </a:r>
          </a:p>
          <a:p>
            <a:r>
              <a:rPr lang="en-US" dirty="0"/>
              <a:t>Second drive not recognized or shown in Windows File Explorer.</a:t>
            </a:r>
          </a:p>
          <a:p>
            <a:r>
              <a:rPr lang="en-US" dirty="0"/>
              <a:t>Malware:</a:t>
            </a:r>
          </a:p>
          <a:p>
            <a:pPr lvl="1"/>
            <a:r>
              <a:rPr lang="en-US" dirty="0"/>
              <a:t>Damage to the boot information on the drive.</a:t>
            </a:r>
          </a:p>
          <a:p>
            <a:r>
              <a:rPr lang="en-US" dirty="0"/>
              <a:t>Two methods of formatting boot information:</a:t>
            </a:r>
          </a:p>
          <a:p>
            <a:pPr lvl="1"/>
            <a:r>
              <a:rPr lang="en-US" dirty="0"/>
              <a:t>MBR</a:t>
            </a:r>
          </a:p>
          <a:p>
            <a:pPr lvl="1"/>
            <a:r>
              <a:rPr lang="en-US" dirty="0"/>
              <a:t>GPT</a:t>
            </a:r>
          </a:p>
        </p:txBody>
      </p:sp>
    </p:spTree>
    <p:extLst>
      <p:ext uri="{BB962C8B-B14F-4D97-AF65-F5344CB8AC3E}">
        <p14:creationId xmlns:p14="http://schemas.microsoft.com/office/powerpoint/2010/main" val="38671749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A1727-EAD2-466A-A298-FE88E0741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 Block Repair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03DC20-F8CD-41D4-87C3-2251A1402F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DFF873-0DC7-44A6-90BF-389567BC9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Damage to boot information results in boot errors, including:</a:t>
            </a:r>
          </a:p>
          <a:p>
            <a:pPr lvl="1"/>
            <a:r>
              <a:rPr lang="en-US" dirty="0"/>
              <a:t>OS not found.</a:t>
            </a:r>
          </a:p>
          <a:p>
            <a:pPr lvl="1"/>
            <a:r>
              <a:rPr lang="en-US" dirty="0"/>
              <a:t>Invalid drive specification boot using anti-virus software to detect virus that caused the problem.</a:t>
            </a:r>
          </a:p>
          <a:p>
            <a:r>
              <a:rPr lang="en-US" dirty="0"/>
              <a:t>Try booting using the repair options on the Windows product disk.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Boot from the product disk and select </a:t>
            </a:r>
            <a:r>
              <a:rPr lang="en-US" b="1" dirty="0"/>
              <a:t>Repair</a:t>
            </a:r>
            <a:r>
              <a:rPr lang="en-US" dirty="0"/>
              <a:t>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Try using the </a:t>
            </a:r>
            <a:r>
              <a:rPr lang="en-US" b="1" dirty="0"/>
              <a:t>Startup Repair </a:t>
            </a:r>
            <a:r>
              <a:rPr lang="en-US" dirty="0"/>
              <a:t>option.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If necessary, select the </a:t>
            </a:r>
            <a:r>
              <a:rPr lang="en-US" b="1" dirty="0"/>
              <a:t>Command Prompt </a:t>
            </a:r>
            <a:r>
              <a:rPr lang="en-US" dirty="0"/>
              <a:t>option.</a:t>
            </a:r>
          </a:p>
          <a:p>
            <a:pPr marL="985837" lvl="2" indent="-342900">
              <a:buFont typeface="+mj-lt"/>
              <a:buAutoNum type="arabicPeriod"/>
            </a:pPr>
            <a:r>
              <a:rPr lang="en-US" dirty="0"/>
              <a:t>Enter </a:t>
            </a:r>
            <a:r>
              <a:rPr lang="en-US" b="1" dirty="0">
                <a:latin typeface="Cutive Mono" panose="020B0604020202020204" charset="0"/>
                <a:cs typeface="Courier New" panose="02070309020205020404" pitchFamily="49" charset="0"/>
              </a:rPr>
              <a:t>bootrec /fixmbr </a:t>
            </a:r>
            <a:r>
              <a:rPr lang="en-US" dirty="0"/>
              <a:t>to attempt repair of the MBR. </a:t>
            </a:r>
          </a:p>
          <a:p>
            <a:pPr marL="985837" lvl="2" indent="-342900">
              <a:buFont typeface="+mj-lt"/>
              <a:buAutoNum type="arabicPeriod"/>
            </a:pPr>
            <a:r>
              <a:rPr lang="en-US" dirty="0"/>
              <a:t>Enter </a:t>
            </a:r>
            <a:r>
              <a:rPr lang="en-US" b="1" dirty="0">
                <a:latin typeface="Cutive Mono" panose="020B0604020202020204" charset="0"/>
                <a:cs typeface="Courier New" panose="02070309020205020404" pitchFamily="49" charset="0"/>
              </a:rPr>
              <a:t>bootrec /fixboot</a:t>
            </a:r>
            <a:r>
              <a:rPr lang="en-US" b="1" dirty="0">
                <a:latin typeface="Cutive Mono" panose="020B0604020202020204" charset="0"/>
              </a:rPr>
              <a:t> </a:t>
            </a:r>
            <a:r>
              <a:rPr lang="en-US" dirty="0"/>
              <a:t>to attempt repair of the boot sector.</a:t>
            </a:r>
          </a:p>
          <a:p>
            <a:pPr marL="985837" lvl="2" indent="-342900">
              <a:buFont typeface="+mj-lt"/>
              <a:buAutoNum type="arabicPeriod"/>
            </a:pPr>
            <a:r>
              <a:rPr lang="en-US" dirty="0"/>
              <a:t>Enter </a:t>
            </a:r>
            <a:r>
              <a:rPr lang="en-US" b="1" dirty="0">
                <a:latin typeface="Cutive Mono" panose="020B0604020202020204" charset="0"/>
                <a:cs typeface="Courier New" panose="02070309020205020404" pitchFamily="49" charset="0"/>
              </a:rPr>
              <a:t>bootrec /rebuildbcd</a:t>
            </a:r>
            <a:r>
              <a:rPr lang="en-US" b="1" dirty="0">
                <a:latin typeface="Cutive Mono" panose="020B0604020202020204" charset="0"/>
              </a:rPr>
              <a:t> </a:t>
            </a:r>
            <a:r>
              <a:rPr lang="en-US" dirty="0"/>
              <a:t>to add missing Windows installations to the Boot Configuration Database (BCD). 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Reboot the PC.</a:t>
            </a:r>
          </a:p>
        </p:txBody>
      </p:sp>
    </p:spTree>
    <p:extLst>
      <p:ext uri="{BB962C8B-B14F-4D97-AF65-F5344CB8AC3E}">
        <p14:creationId xmlns:p14="http://schemas.microsoft.com/office/powerpoint/2010/main" val="372675269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1BF08-DE8E-4054-8FB7-A1E6B372A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Recovery Options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FA164E-D982-4355-868E-4094B2B12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EEFB76-B858-40BB-9CB4-77343E053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the hard disk from the computer and insert into an external enclosure.</a:t>
            </a:r>
          </a:p>
          <a:p>
            <a:r>
              <a:rPr lang="en-US" dirty="0"/>
              <a:t>Connect external enclosure to a PC via a USB port.</a:t>
            </a:r>
          </a:p>
          <a:p>
            <a:r>
              <a:rPr lang="en-US" dirty="0"/>
              <a:t>Mount the externally connected drive through Disk Management or analyze through file recovery software.</a:t>
            </a:r>
          </a:p>
          <a:p>
            <a:r>
              <a:rPr lang="en-US" dirty="0"/>
              <a:t>Try using chkdsk to restore file fragments from bad sectors.</a:t>
            </a:r>
          </a:p>
          <a:p>
            <a:pPr lvl="1"/>
            <a:r>
              <a:rPr lang="en-US" dirty="0"/>
              <a:t>Files saved as file####.chk files on the root of the volume.</a:t>
            </a:r>
          </a:p>
          <a:p>
            <a:pPr lvl="1"/>
            <a:r>
              <a:rPr lang="en-US" dirty="0"/>
              <a:t>file####.chk files are rarely directly usable. </a:t>
            </a:r>
          </a:p>
          <a:p>
            <a:pPr lvl="1"/>
            <a:r>
              <a:rPr lang="en-US" dirty="0"/>
              <a:t>Third-party software might be more successful in accessing the data.</a:t>
            </a:r>
          </a:p>
        </p:txBody>
      </p:sp>
    </p:spTree>
    <p:extLst>
      <p:ext uri="{BB962C8B-B14F-4D97-AF65-F5344CB8AC3E}">
        <p14:creationId xmlns:p14="http://schemas.microsoft.com/office/powerpoint/2010/main" val="410831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1DD2B-C531-40B8-B8C4-246C66BD3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DDR2/DDR3/DDR4 SDRAM (Slide 3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5DD2C-816D-4F77-84CC-B78A830001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89FFB5E-873F-4179-911A-477349DF0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Examples of DDR Standards (continued):</a:t>
            </a:r>
          </a:p>
          <a:p>
            <a:r>
              <a:rPr lang="en-US" dirty="0"/>
              <a:t>DDR4 – 1600/PC4-12800:</a:t>
            </a:r>
          </a:p>
          <a:p>
            <a:pPr lvl="1"/>
            <a:r>
              <a:rPr lang="en-US" dirty="0"/>
              <a:t>Memory works at 200 MHz, bus works at 800 MHz.</a:t>
            </a:r>
          </a:p>
          <a:p>
            <a:pPr lvl="1"/>
            <a:r>
              <a:rPr lang="en-US" dirty="0"/>
              <a:t>Double data rate gives 1600 MT/s.</a:t>
            </a:r>
          </a:p>
          <a:p>
            <a:pPr lvl="1"/>
            <a:r>
              <a:rPr lang="en-US" dirty="0"/>
              <a:t>Nominal transfer rate of 12.8 GBps.</a:t>
            </a:r>
          </a:p>
          <a:p>
            <a:pPr lvl="1"/>
            <a:r>
              <a:rPr lang="en-US" dirty="0"/>
              <a:t>Lower voltage, so less power consumption than DDR3. </a:t>
            </a:r>
          </a:p>
          <a:p>
            <a:r>
              <a:rPr lang="en-US" dirty="0"/>
              <a:t>DDR4 – 2400/PC4-19200:</a:t>
            </a:r>
          </a:p>
          <a:p>
            <a:pPr lvl="1"/>
            <a:r>
              <a:rPr lang="en-US" dirty="0"/>
              <a:t>Memory works at 300 MHz, bus works at 1200 MHz.</a:t>
            </a:r>
          </a:p>
          <a:p>
            <a:pPr lvl="1"/>
            <a:r>
              <a:rPr lang="en-US" dirty="0"/>
              <a:t>Double data rate gives 2400 MT/s.</a:t>
            </a:r>
          </a:p>
          <a:p>
            <a:pPr lvl="1"/>
            <a:r>
              <a:rPr lang="en-US" dirty="0"/>
              <a:t>Nominal transfer rate of 19.2 GBps.</a:t>
            </a:r>
          </a:p>
          <a:p>
            <a:pPr lvl="1"/>
            <a:r>
              <a:rPr lang="en-US" dirty="0"/>
              <a:t>Faster than any DDR3.</a:t>
            </a:r>
          </a:p>
        </p:txBody>
      </p:sp>
    </p:spTree>
    <p:extLst>
      <p:ext uri="{BB962C8B-B14F-4D97-AF65-F5344CB8AC3E}">
        <p14:creationId xmlns:p14="http://schemas.microsoft.com/office/powerpoint/2010/main" val="421639778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B2DD5-DCAD-47F9-8FB9-7FA2C107D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Recovery Options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D1EDF7-26DE-4355-AC84-E23F814C9E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1FC731-18B5-4453-9588-7849EA7D8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180" y="778563"/>
            <a:ext cx="6173060" cy="403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1403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85E30-FE75-42CD-AD91-C3B322522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Performance Issues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801D0-61FB-49D1-B129-00E2231A8C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Disk defragmentation:</a:t>
            </a:r>
            <a:r>
              <a:rPr lang="en-US" dirty="0"/>
              <a:t> A software routine that compacts files back into contiguous areas of the disk. 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90AEC1-E4F0-4AA5-B008-81F674F95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C17F5E-C756-4140-82F1-A2EADD895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Slow disk performance can be a bottleneck.</a:t>
            </a:r>
          </a:p>
          <a:p>
            <a:r>
              <a:rPr lang="en-US" dirty="0"/>
              <a:t>Often improved by adding more RAM.</a:t>
            </a:r>
          </a:p>
          <a:p>
            <a:r>
              <a:rPr lang="en-US" dirty="0"/>
              <a:t>Ensure file fragmentation is minimized.</a:t>
            </a:r>
          </a:p>
          <a:p>
            <a:r>
              <a:rPr lang="en-US" dirty="0"/>
              <a:t>Low disk capacity can cause slow performance.</a:t>
            </a:r>
          </a:p>
          <a:p>
            <a:pPr lvl="1"/>
            <a:r>
              <a:rPr lang="en-US" dirty="0"/>
              <a:t>Windows warns users in notification area when space is under 200 MB.</a:t>
            </a:r>
          </a:p>
          <a:p>
            <a:pPr lvl="1"/>
            <a:r>
              <a:rPr lang="en-US" dirty="0"/>
              <a:t>Use Disk Cleanup program to free up space.</a:t>
            </a:r>
          </a:p>
          <a:p>
            <a:pPr lvl="1"/>
            <a:r>
              <a:rPr lang="en-US" dirty="0"/>
              <a:t>Manually move or delete files.</a:t>
            </a:r>
          </a:p>
          <a:p>
            <a:pPr lvl="1"/>
            <a:r>
              <a:rPr lang="en-US" dirty="0"/>
              <a:t>Uninstall unnecessary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24528987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75202"/>
            <a:ext cx="8573473" cy="633458"/>
          </a:xfrm>
        </p:spPr>
        <p:txBody>
          <a:bodyPr/>
          <a:lstStyle/>
          <a:p>
            <a:r>
              <a:rPr lang="en-US" dirty="0"/>
              <a:t>Guidelines for Troubleshooting Optical Drives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315059" cy="3532018"/>
          </a:xfrm>
        </p:spPr>
        <p:txBody>
          <a:bodyPr/>
          <a:lstStyle/>
          <a:p>
            <a:r>
              <a:rPr lang="en-US" dirty="0"/>
              <a:t>Troubleshooting read problems in optical drives:</a:t>
            </a:r>
          </a:p>
          <a:p>
            <a:pPr lvl="1"/>
            <a:r>
              <a:rPr lang="en-US" dirty="0"/>
              <a:t>Most problems related to dirt are caused by dirt on the disc itself. Special cleaning kits are available for cleaning optical drives.</a:t>
            </a:r>
          </a:p>
          <a:p>
            <a:pPr lvl="1"/>
            <a:r>
              <a:rPr lang="en-US" dirty="0"/>
              <a:t>If the CD drive is not able to read any CDs, it is likely a hardware problem.</a:t>
            </a:r>
          </a:p>
          <a:p>
            <a:pPr lvl="1"/>
            <a:r>
              <a:rPr lang="en-US" dirty="0"/>
              <a:t>DVD-Video requires MPEG decoding hardware or software (codecs) to be installed for playback (included in Windows 7, except Starter and Home Basic).</a:t>
            </a:r>
          </a:p>
          <a:p>
            <a:pPr lvl="1"/>
            <a:r>
              <a:rPr lang="en-US" dirty="0"/>
              <a:t>A DVD-ROM cannot be read from a CD-ROM drive.</a:t>
            </a:r>
          </a:p>
          <a:p>
            <a:pPr lvl="1"/>
            <a:r>
              <a:rPr lang="en-US" dirty="0"/>
              <a:t>There is currently no native support for Blu-ray in any version of Windows.</a:t>
            </a:r>
          </a:p>
        </p:txBody>
      </p:sp>
    </p:spTree>
    <p:extLst>
      <p:ext uri="{BB962C8B-B14F-4D97-AF65-F5344CB8AC3E}">
        <p14:creationId xmlns:p14="http://schemas.microsoft.com/office/powerpoint/2010/main" val="86666777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Optical Drives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Troubleshooting write errors in optical drives:</a:t>
            </a:r>
          </a:p>
          <a:p>
            <a:pPr lvl="1"/>
            <a:r>
              <a:rPr lang="en-US" dirty="0"/>
              <a:t>Where Windows does not support a particular recordable or rewritable format directly, third-party software is required.</a:t>
            </a:r>
          </a:p>
          <a:p>
            <a:pPr lvl="1"/>
            <a:r>
              <a:rPr lang="en-US" dirty="0"/>
              <a:t>Check that you are using the write speed recommended for the brand of discs you have purchased.</a:t>
            </a:r>
          </a:p>
          <a:p>
            <a:pPr lvl="1"/>
            <a:r>
              <a:rPr lang="en-US" dirty="0"/>
              <a:t>Most problems are connected to buffer underruns. To prevent these:</a:t>
            </a:r>
          </a:p>
          <a:p>
            <a:pPr lvl="2"/>
            <a:r>
              <a:rPr lang="en-US" dirty="0"/>
              <a:t>Burn discs at a lower write speed.</a:t>
            </a:r>
          </a:p>
          <a:p>
            <a:pPr lvl="2"/>
            <a:r>
              <a:rPr lang="en-US" dirty="0"/>
              <a:t>Copy source files to the local hard disk (rather than removable or network drives).</a:t>
            </a:r>
          </a:p>
          <a:p>
            <a:pPr lvl="2"/>
            <a:r>
              <a:rPr lang="en-US" dirty="0"/>
              <a:t>Avoid using other applications when burning a disc.</a:t>
            </a:r>
          </a:p>
        </p:txBody>
      </p:sp>
    </p:spTree>
    <p:extLst>
      <p:ext uri="{BB962C8B-B14F-4D97-AF65-F5344CB8AC3E}">
        <p14:creationId xmlns:p14="http://schemas.microsoft.com/office/powerpoint/2010/main" val="70754413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52CFC-C15F-45C4-BEE6-C437E7BCB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RAID Configuration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315FBD-3918-45CC-8C62-3DB12FD851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C949A-CD62-478B-B87B-F65FD8C5C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RAID not found</a:t>
            </a:r>
          </a:p>
          <a:p>
            <a:r>
              <a:rPr lang="en-US" dirty="0"/>
              <a:t>RAID stops working</a:t>
            </a:r>
          </a:p>
        </p:txBody>
      </p:sp>
    </p:spTree>
    <p:extLst>
      <p:ext uri="{BB962C8B-B14F-4D97-AF65-F5344CB8AC3E}">
        <p14:creationId xmlns:p14="http://schemas.microsoft.com/office/powerpoint/2010/main" val="364453541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RAID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Windows doesn’t detect RAID during setup or at boot:</a:t>
            </a:r>
          </a:p>
          <a:p>
            <a:pPr lvl="1"/>
            <a:r>
              <a:rPr lang="en-US" dirty="0"/>
              <a:t>Verify RAID controller drivers are installed.</a:t>
            </a:r>
          </a:p>
          <a:p>
            <a:pPr lvl="1"/>
            <a:r>
              <a:rPr lang="en-US" dirty="0"/>
              <a:t>Use the RAID configuration utility to verify the status.</a:t>
            </a:r>
          </a:p>
          <a:p>
            <a:pPr lvl="1"/>
            <a:r>
              <a:rPr lang="en-US" dirty="0"/>
              <a:t>If the configuration utility cannot be accessed, the controller may have failed.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35B5D2-900F-4D14-A63B-38AE966CB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474" y="2272413"/>
            <a:ext cx="4383258" cy="240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337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EF49A-4E4C-47D9-88F8-61A96A4D0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RAID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A283BF-D18B-4930-9EF0-77CAC17B70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423B9-310E-4634-81E3-5296433C8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876269"/>
            <a:ext cx="8460152" cy="3567590"/>
          </a:xfrm>
        </p:spPr>
        <p:txBody>
          <a:bodyPr/>
          <a:lstStyle/>
          <a:p>
            <a:r>
              <a:rPr lang="en-US" dirty="0"/>
              <a:t>If RAID stops working:</a:t>
            </a:r>
          </a:p>
          <a:p>
            <a:pPr lvl="1"/>
            <a:r>
              <a:rPr lang="en-US" dirty="0"/>
              <a:t>Volume is listed as degraded, but the data on the volume is still accessible.</a:t>
            </a:r>
          </a:p>
          <a:p>
            <a:pPr lvl="1"/>
            <a:r>
              <a:rPr lang="en-US" dirty="0"/>
              <a:t>Examine event logs in the OS system log.</a:t>
            </a:r>
          </a:p>
          <a:p>
            <a:pPr lvl="1"/>
            <a:r>
              <a:rPr lang="en-US" dirty="0"/>
              <a:t>Replace failed disks as soon as possible.</a:t>
            </a:r>
          </a:p>
          <a:p>
            <a:pPr lvl="1"/>
            <a:r>
              <a:rPr lang="en-US" dirty="0"/>
              <a:t>If the volume is unavailable, too many disks may have failed or the controller may have failed.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0065ED-9FB2-4CFA-8F94-78FDAEBCC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041" y="2409908"/>
            <a:ext cx="4286614" cy="235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25088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F5C7B1-233F-4FF2-9B51-2892699669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Storage Device Troubleshooting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033BC1-7FC1-40B4-A7B2-068E45BFA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39826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F5C7B1-233F-4FF2-9B51-2892699669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Troubleshooting Storage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033BC1-7FC1-40B4-A7B2-068E45BFA6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5741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types of storage devices have you worked with? Have you installed additional hard drives or replaced hard drives?</a:t>
            </a:r>
          </a:p>
          <a:p>
            <a:r>
              <a:rPr lang="en-US" dirty="0"/>
              <a:t>What sorts of issues have you experienced with storage devices? How will the troubleshooting tools and guidelines presented in this lesson help with future issues?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03389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174</TotalTime>
  <Words>6660</Words>
  <Application>Microsoft Office PowerPoint</Application>
  <PresentationFormat>On-screen Show (16:9)</PresentationFormat>
  <Paragraphs>929</Paragraphs>
  <Slides>99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99</vt:i4>
      </vt:variant>
    </vt:vector>
  </HeadingPairs>
  <TitlesOfParts>
    <vt:vector size="107" baseType="lpstr">
      <vt:lpstr>Open Sans Semibold</vt:lpstr>
      <vt:lpstr>Cutive Mono</vt:lpstr>
      <vt:lpstr>Calibri</vt:lpstr>
      <vt:lpstr>Open Sans Semibold</vt:lpstr>
      <vt:lpstr>Courier New</vt:lpstr>
      <vt:lpstr>Open Sans</vt:lpstr>
      <vt:lpstr>Arial</vt:lpstr>
      <vt:lpstr>LO-CompTIA</vt:lpstr>
      <vt:lpstr>Installing, Configuring, and Troubleshooting Storage Devices</vt:lpstr>
      <vt:lpstr>Installing, Configuring, and Troubleshooting Storage Devices</vt:lpstr>
      <vt:lpstr>System Memory (Slide 1 of 2)</vt:lpstr>
      <vt:lpstr>System Memory (Slide 2 of 2)</vt:lpstr>
      <vt:lpstr>RAM Types</vt:lpstr>
      <vt:lpstr>DDR SDRAM</vt:lpstr>
      <vt:lpstr>DDR2/DDR3/DDR4 SDRAM (Slide 1 of 3)</vt:lpstr>
      <vt:lpstr>DDR2/DDR3/DDR4 SDRAM (Slide 2 of 3)</vt:lpstr>
      <vt:lpstr>DDR2/DDR3/DDR4 SDRAM (Slide 3 of 3)</vt:lpstr>
      <vt:lpstr>Memory Modules (Slide 1 of 3)</vt:lpstr>
      <vt:lpstr>Memory Modules (Slide 2 of 3)</vt:lpstr>
      <vt:lpstr>Memory Modules (Slide 3 of 3)</vt:lpstr>
      <vt:lpstr>Dual-Channel Memory (Slide 1 of 2)</vt:lpstr>
      <vt:lpstr>Dual-Channel Memory (Slide 2 of 2)</vt:lpstr>
      <vt:lpstr>Parity and ECC RAM</vt:lpstr>
      <vt:lpstr>Memory Installation and Upgrade</vt:lpstr>
      <vt:lpstr>Memory Compatibility Issues (Slide 1 of 2)</vt:lpstr>
      <vt:lpstr>Memory Compatibility Issues (Slide 2 of 2)</vt:lpstr>
      <vt:lpstr>PowerPoint Presentation</vt:lpstr>
      <vt:lpstr>PowerPoint Presentation</vt:lpstr>
      <vt:lpstr>Storage Devices</vt:lpstr>
      <vt:lpstr>Hard Disk Drives (Slide 1 of 2)</vt:lpstr>
      <vt:lpstr>Hard Disk Drives (Slide 2 of 2)</vt:lpstr>
      <vt:lpstr>HDD Performance Factors (Slide 1 of 2)</vt:lpstr>
      <vt:lpstr>HDD Performance Factors (Slide 2 of 2)</vt:lpstr>
      <vt:lpstr>Storage Adapters and Cables</vt:lpstr>
      <vt:lpstr>SATA (Slide 1 of 3)</vt:lpstr>
      <vt:lpstr>SATA (Slide 2 of 3)</vt:lpstr>
      <vt:lpstr>SATA (Slide 3 of 3)</vt:lpstr>
      <vt:lpstr>Solid State Drives</vt:lpstr>
      <vt:lpstr>SSD Interfaces and Form Factors (Slide 1 of 2)</vt:lpstr>
      <vt:lpstr>SSD Interfaces and Form Factors (Slide 2 of 2)</vt:lpstr>
      <vt:lpstr>SDD Performance Factors (Slide 1 of 2)</vt:lpstr>
      <vt:lpstr>SDD Performance Factors (Slide 2 of 2)</vt:lpstr>
      <vt:lpstr>Hybrid Drives</vt:lpstr>
      <vt:lpstr>Dual-Drive Configurations</vt:lpstr>
      <vt:lpstr>Legacy Storage Technologies (Slide 1 of 8)</vt:lpstr>
      <vt:lpstr>Legacy Storage Technologies (Slide 2 of 8)</vt:lpstr>
      <vt:lpstr>Legacy Storage Technologies (Slide 3 of 8)</vt:lpstr>
      <vt:lpstr>Legacy Storage Technologies (Slide 4 of 8)</vt:lpstr>
      <vt:lpstr>Legacy Storage Technologies (Slide 5 of 8)</vt:lpstr>
      <vt:lpstr>Legacy Storage Technologies (Slide 6 of 8)</vt:lpstr>
      <vt:lpstr>Legacy Storage Technologies (Slide 7 of 8)</vt:lpstr>
      <vt:lpstr>Legacy Storage Technologies (Slide 8 of 8)</vt:lpstr>
      <vt:lpstr>Guidelines for Installing Mass Storage Devices</vt:lpstr>
      <vt:lpstr>PowerPoint Presentation</vt:lpstr>
      <vt:lpstr>PowerPoint Presentation</vt:lpstr>
      <vt:lpstr>Removable Storage</vt:lpstr>
      <vt:lpstr>Optical Media (Slide 1 of 9)</vt:lpstr>
      <vt:lpstr>Optical Media (Slide 2 of 9)</vt:lpstr>
      <vt:lpstr>Optical Media (Slide 3 of 9)</vt:lpstr>
      <vt:lpstr>Optical Media (Slide 4 of 9)</vt:lpstr>
      <vt:lpstr>Optical Media (Slide 5 of 9)</vt:lpstr>
      <vt:lpstr>Optical Media (Slide 6 of 9)</vt:lpstr>
      <vt:lpstr>Optical Media (Slide 7 of 9)</vt:lpstr>
      <vt:lpstr>Optical Media (Slide 8 of 9)</vt:lpstr>
      <vt:lpstr>Optical Media (Slide 9 of 9)</vt:lpstr>
      <vt:lpstr>Optical Drives (Slide 1 of 2)</vt:lpstr>
      <vt:lpstr>Optical Drives (Slide 2 of 2)</vt:lpstr>
      <vt:lpstr>Flash Memory Devices (Slide 1 of 3)</vt:lpstr>
      <vt:lpstr>Flash Memory Devices (Slide 2 of 3)</vt:lpstr>
      <vt:lpstr>Flash Memory Devices (Slide 3 of 3)</vt:lpstr>
      <vt:lpstr>Memory Card Readers (Slide 1 of 2)</vt:lpstr>
      <vt:lpstr>Memory Card Readers (Slide 2 of 2)</vt:lpstr>
      <vt:lpstr>External Storage Drives</vt:lpstr>
      <vt:lpstr>PowerPoint Presentation</vt:lpstr>
      <vt:lpstr>RAID</vt:lpstr>
      <vt:lpstr>RAID Levels (Slide 1 of 9)</vt:lpstr>
      <vt:lpstr>RAID Levels (Slide 2 of 9)</vt:lpstr>
      <vt:lpstr>RAID Levels (Slide 3 of 9)</vt:lpstr>
      <vt:lpstr>RAID Levels (Slide 4 of 9)</vt:lpstr>
      <vt:lpstr>RAID Levels (Slide 5 of 9)</vt:lpstr>
      <vt:lpstr>RAID Levels (Slide 6 of 9)</vt:lpstr>
      <vt:lpstr>RAID Levels (Slide 7 of 9)</vt:lpstr>
      <vt:lpstr>RAID Levels (Slide 8 of 9)</vt:lpstr>
      <vt:lpstr>RAID Levels (Slide 9 of 9)</vt:lpstr>
      <vt:lpstr>RAID Configuration Options (Slide 1 of 4)</vt:lpstr>
      <vt:lpstr>RAID Configuration Options (Slide 2 of 4) </vt:lpstr>
      <vt:lpstr>RAID Configuration Options (Slide 3 of 4) </vt:lpstr>
      <vt:lpstr>RAID Configuration Options (Slide 4 of 4) </vt:lpstr>
      <vt:lpstr>PowerPoint Presentation</vt:lpstr>
      <vt:lpstr>Disk Failures</vt:lpstr>
      <vt:lpstr>Disk Integrity Testing (Slide 1 of 2)</vt:lpstr>
      <vt:lpstr>Disk Integrity Testing (Slide 2 of 2)</vt:lpstr>
      <vt:lpstr>Boot Failures (Slide 1 of 2)</vt:lpstr>
      <vt:lpstr>Boot Failures (Slide 2 of 2)</vt:lpstr>
      <vt:lpstr>Boot Block Repair (Slide 1 of 2)</vt:lpstr>
      <vt:lpstr>Boot Block Repair (Slide 2 of 2)</vt:lpstr>
      <vt:lpstr>File Recovery Options (Slide 1 of 2)</vt:lpstr>
      <vt:lpstr>File Recovery Options (Slide 2 of 2)</vt:lpstr>
      <vt:lpstr>Disk Performance Issues</vt:lpstr>
      <vt:lpstr>Guidelines for Troubleshooting Optical Drives (Slide 1 of 2)</vt:lpstr>
      <vt:lpstr>Guidelines for Troubleshooting Optical Drives (Slide 2 of 2)</vt:lpstr>
      <vt:lpstr>Common RAID Configuration Issues</vt:lpstr>
      <vt:lpstr>Guidelines for Troubleshooting RAID Issues (Slide 1 of 2)</vt:lpstr>
      <vt:lpstr>Guidelines for Troubleshooting RAID Issues (Slide 2 of 2)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Pam Taylor</dc:creator>
  <cp:keywords/>
  <dc:description/>
  <cp:lastModifiedBy>Pam Taylor</cp:lastModifiedBy>
  <cp:revision>23</cp:revision>
  <dcterms:created xsi:type="dcterms:W3CDTF">2018-11-14T16:33:23Z</dcterms:created>
  <dcterms:modified xsi:type="dcterms:W3CDTF">2019-01-07T19:20:19Z</dcterms:modified>
  <cp:category/>
</cp:coreProperties>
</file>