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845" r:id="rId1"/>
  </p:sldMasterIdLst>
  <p:notesMasterIdLst>
    <p:notesMasterId r:id="rId132"/>
  </p:notesMasterIdLst>
  <p:handoutMasterIdLst>
    <p:handoutMasterId r:id="rId133"/>
  </p:handoutMasterIdLst>
  <p:sldIdLst>
    <p:sldId id="263" r:id="rId2"/>
    <p:sldId id="280" r:id="rId3"/>
    <p:sldId id="281" r:id="rId4"/>
    <p:sldId id="284" r:id="rId5"/>
    <p:sldId id="285" r:id="rId6"/>
    <p:sldId id="286" r:id="rId7"/>
    <p:sldId id="282" r:id="rId8"/>
    <p:sldId id="283" r:id="rId9"/>
    <p:sldId id="287" r:id="rId10"/>
    <p:sldId id="288" r:id="rId11"/>
    <p:sldId id="289" r:id="rId12"/>
    <p:sldId id="290" r:id="rId13"/>
    <p:sldId id="291" r:id="rId14"/>
    <p:sldId id="292" r:id="rId15"/>
    <p:sldId id="293" r:id="rId16"/>
    <p:sldId id="294" r:id="rId17"/>
    <p:sldId id="295" r:id="rId18"/>
    <p:sldId id="296" r:id="rId19"/>
    <p:sldId id="306" r:id="rId20"/>
    <p:sldId id="307" r:id="rId21"/>
    <p:sldId id="308" r:id="rId22"/>
    <p:sldId id="309" r:id="rId23"/>
    <p:sldId id="310" r:id="rId24"/>
    <p:sldId id="311" r:id="rId25"/>
    <p:sldId id="312" r:id="rId26"/>
    <p:sldId id="297" r:id="rId27"/>
    <p:sldId id="298" r:id="rId28"/>
    <p:sldId id="299" r:id="rId29"/>
    <p:sldId id="301" r:id="rId30"/>
    <p:sldId id="302" r:id="rId31"/>
    <p:sldId id="303" r:id="rId32"/>
    <p:sldId id="304" r:id="rId33"/>
    <p:sldId id="305" r:id="rId34"/>
    <p:sldId id="313" r:id="rId35"/>
    <p:sldId id="314" r:id="rId36"/>
    <p:sldId id="315" r:id="rId37"/>
    <p:sldId id="316" r:id="rId38"/>
    <p:sldId id="319" r:id="rId39"/>
    <p:sldId id="317" r:id="rId40"/>
    <p:sldId id="320" r:id="rId41"/>
    <p:sldId id="321" r:id="rId42"/>
    <p:sldId id="322" r:id="rId43"/>
    <p:sldId id="323" r:id="rId44"/>
    <p:sldId id="324" r:id="rId45"/>
    <p:sldId id="325" r:id="rId46"/>
    <p:sldId id="326" r:id="rId47"/>
    <p:sldId id="327" r:id="rId48"/>
    <p:sldId id="331" r:id="rId49"/>
    <p:sldId id="330" r:id="rId50"/>
    <p:sldId id="329" r:id="rId51"/>
    <p:sldId id="328" r:id="rId52"/>
    <p:sldId id="332" r:id="rId53"/>
    <p:sldId id="333" r:id="rId54"/>
    <p:sldId id="334" r:id="rId55"/>
    <p:sldId id="335" r:id="rId56"/>
    <p:sldId id="336" r:id="rId57"/>
    <p:sldId id="337" r:id="rId58"/>
    <p:sldId id="338" r:id="rId59"/>
    <p:sldId id="342" r:id="rId60"/>
    <p:sldId id="343" r:id="rId61"/>
    <p:sldId id="341" r:id="rId62"/>
    <p:sldId id="340" r:id="rId63"/>
    <p:sldId id="339" r:id="rId64"/>
    <p:sldId id="344" r:id="rId65"/>
    <p:sldId id="345" r:id="rId66"/>
    <p:sldId id="346" r:id="rId67"/>
    <p:sldId id="347" r:id="rId68"/>
    <p:sldId id="348" r:id="rId69"/>
    <p:sldId id="350" r:id="rId70"/>
    <p:sldId id="351" r:id="rId71"/>
    <p:sldId id="352" r:id="rId72"/>
    <p:sldId id="354" r:id="rId73"/>
    <p:sldId id="355" r:id="rId74"/>
    <p:sldId id="356" r:id="rId75"/>
    <p:sldId id="357" r:id="rId76"/>
    <p:sldId id="358" r:id="rId77"/>
    <p:sldId id="359" r:id="rId78"/>
    <p:sldId id="360" r:id="rId79"/>
    <p:sldId id="361" r:id="rId80"/>
    <p:sldId id="363" r:id="rId81"/>
    <p:sldId id="364" r:id="rId82"/>
    <p:sldId id="395" r:id="rId83"/>
    <p:sldId id="365" r:id="rId84"/>
    <p:sldId id="398" r:id="rId85"/>
    <p:sldId id="366" r:id="rId86"/>
    <p:sldId id="399" r:id="rId87"/>
    <p:sldId id="400" r:id="rId88"/>
    <p:sldId id="401" r:id="rId89"/>
    <p:sldId id="402" r:id="rId90"/>
    <p:sldId id="367" r:id="rId91"/>
    <p:sldId id="404" r:id="rId92"/>
    <p:sldId id="403" r:id="rId93"/>
    <p:sldId id="405" r:id="rId94"/>
    <p:sldId id="368" r:id="rId95"/>
    <p:sldId id="369" r:id="rId96"/>
    <p:sldId id="406" r:id="rId97"/>
    <p:sldId id="407" r:id="rId98"/>
    <p:sldId id="370" r:id="rId99"/>
    <p:sldId id="408" r:id="rId100"/>
    <p:sldId id="409" r:id="rId101"/>
    <p:sldId id="410" r:id="rId102"/>
    <p:sldId id="371" r:id="rId103"/>
    <p:sldId id="411" r:id="rId104"/>
    <p:sldId id="412" r:id="rId105"/>
    <p:sldId id="413" r:id="rId106"/>
    <p:sldId id="414" r:id="rId107"/>
    <p:sldId id="372" r:id="rId108"/>
    <p:sldId id="373" r:id="rId109"/>
    <p:sldId id="394" r:id="rId110"/>
    <p:sldId id="374" r:id="rId111"/>
    <p:sldId id="375" r:id="rId112"/>
    <p:sldId id="391" r:id="rId113"/>
    <p:sldId id="392" r:id="rId114"/>
    <p:sldId id="393" r:id="rId115"/>
    <p:sldId id="376" r:id="rId116"/>
    <p:sldId id="389" r:id="rId117"/>
    <p:sldId id="390" r:id="rId118"/>
    <p:sldId id="386" r:id="rId119"/>
    <p:sldId id="387" r:id="rId120"/>
    <p:sldId id="388" r:id="rId121"/>
    <p:sldId id="377" r:id="rId122"/>
    <p:sldId id="378" r:id="rId123"/>
    <p:sldId id="379" r:id="rId124"/>
    <p:sldId id="380" r:id="rId125"/>
    <p:sldId id="382" r:id="rId126"/>
    <p:sldId id="381" r:id="rId127"/>
    <p:sldId id="383" r:id="rId128"/>
    <p:sldId id="384" r:id="rId129"/>
    <p:sldId id="385" r:id="rId130"/>
    <p:sldId id="267" r:id="rId131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134"/>
      <p:bold r:id="rId135"/>
      <p:italic r:id="rId136"/>
      <p:boldItalic r:id="rId137"/>
    </p:embeddedFont>
    <p:embeddedFont>
      <p:font typeface="Cutive Mono" panose="020B0604020202020204" charset="0"/>
      <p:regular r:id="rId138"/>
    </p:embeddedFont>
    <p:embeddedFont>
      <p:font typeface="Open Sans" panose="020B0604020202020204" charset="0"/>
      <p:regular r:id="rId139"/>
      <p:bold r:id="rId140"/>
      <p:italic r:id="rId141"/>
      <p:boldItalic r:id="rId142"/>
    </p:embeddedFont>
    <p:embeddedFont>
      <p:font typeface="Open Sans Semibold" panose="020B0604020202020204" charset="0"/>
      <p:bold r:id="rId143"/>
      <p:boldItalic r:id="rId144"/>
    </p:embeddedFont>
    <p:embeddedFont>
      <p:font typeface="Open Sans Semibold" panose="020B0604020202020204" charset="0"/>
      <p:bold r:id="rId143"/>
      <p:boldItalic r:id="rId144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eter Bauer" initials="PB" lastIdx="1" clrIdx="0">
    <p:extLst>
      <p:ext uri="{19B8F6BF-5375-455C-9EA6-DF929625EA0E}">
        <p15:presenceInfo xmlns:p15="http://schemas.microsoft.com/office/powerpoint/2012/main" userId="bfd90b89559897b2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5545F"/>
    <a:srgbClr val="004D71"/>
    <a:srgbClr val="B1B7BC"/>
    <a:srgbClr val="1B3764"/>
    <a:srgbClr val="0090B9"/>
    <a:srgbClr val="ED1C24"/>
    <a:srgbClr val="F5A81C"/>
    <a:srgbClr val="01A1DD"/>
    <a:srgbClr val="CFD4D7"/>
    <a:srgbClr val="B0B6B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92" autoAdjust="0"/>
    <p:restoredTop sz="98168" autoAdjust="0"/>
  </p:normalViewPr>
  <p:slideViewPr>
    <p:cSldViewPr snapToGrid="0">
      <p:cViewPr varScale="1">
        <p:scale>
          <a:sx n="151" d="100"/>
          <a:sy n="151" d="100"/>
        </p:scale>
        <p:origin x="450" y="13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3840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handoutMaster" Target="handoutMasters/handoutMaster1.xml"/><Relationship Id="rId138" Type="http://schemas.openxmlformats.org/officeDocument/2006/relationships/font" Target="fonts/font5.fntdata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144" Type="http://schemas.openxmlformats.org/officeDocument/2006/relationships/font" Target="fonts/font11.fntdata"/><Relationship Id="rId149" Type="http://schemas.openxmlformats.org/officeDocument/2006/relationships/tableStyles" Target="tableStyles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font" Target="fonts/font1.fntdata"/><Relationship Id="rId139" Type="http://schemas.openxmlformats.org/officeDocument/2006/relationships/font" Target="fonts/font6.fntdata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137" Type="http://schemas.openxmlformats.org/officeDocument/2006/relationships/font" Target="fonts/font4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32" Type="http://schemas.openxmlformats.org/officeDocument/2006/relationships/notesMaster" Target="notesMasters/notesMaster1.xml"/><Relationship Id="rId140" Type="http://schemas.openxmlformats.org/officeDocument/2006/relationships/font" Target="fonts/font7.fntdata"/><Relationship Id="rId145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slide" Target="slides/slide129.xml"/><Relationship Id="rId135" Type="http://schemas.openxmlformats.org/officeDocument/2006/relationships/font" Target="fonts/font2.fntdata"/><Relationship Id="rId143" Type="http://schemas.openxmlformats.org/officeDocument/2006/relationships/font" Target="fonts/font10.fntdata"/><Relationship Id="rId148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font" Target="fonts/font8.fntdata"/><Relationship Id="rId146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font" Target="fonts/font3.fntdata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font" Target="fonts/font9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75AEF-6AF8-074D-A4DB-F71FD6F9C37D}" type="datetimeFigureOut">
              <a:rPr lang="en-US" smtClean="0"/>
              <a:t>1/9/2019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D9A6D-5233-6641-90BA-8328590F05D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85469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AAE85D-3A3F-7B46-A18E-DF160D9D2CC7}" type="datetimeFigureOut">
              <a:rPr lang="en-US" smtClean="0"/>
              <a:t>1/9/2019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DDA35F-9E58-5D40-92C1-D8C7631003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031015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4.png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urse/Lesson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EC3F268-D399-CD41-93EB-BC0DC0B74C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123764"/>
            <a:ext cx="9162288" cy="710498"/>
          </a:xfrm>
          <a:prstGeom prst="rect">
            <a:avLst/>
          </a:prstGeom>
        </p:spPr>
      </p:pic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7" y="75202"/>
            <a:ext cx="8455567" cy="6334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>
                <a:solidFill>
                  <a:srgbClr val="ED1C24"/>
                </a:solidFill>
              </a:defRPr>
            </a:lvl1pPr>
          </a:lstStyle>
          <a:p>
            <a:r>
              <a:rPr lang="en-US" dirty="0"/>
              <a:t>Course/Lesson outline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2E793E8-1E1B-7342-97FF-3EBEB6CE2F97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6A4ED92-FF5D-D14E-9468-3074E27957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F10937EE-1C4A-CD4A-8D8B-58C6219952E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980349"/>
            <a:ext cx="8460152" cy="299007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pic>
        <p:nvPicPr>
          <p:cNvPr id="16" name="Picture 15" descr="CompTIA_logo.wmf">
            <a:extLst>
              <a:ext uri="{FF2B5EF4-FFF2-40B4-BE49-F238E27FC236}">
                <a16:creationId xmlns:a16="http://schemas.microsoft.com/office/drawing/2014/main" id="{B6C7ED59-72C2-324E-AEEB-8DFC1F55737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013273A-44B6-44B6-92B6-3ED2FE444F9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4119153"/>
            <a:ext cx="9162066" cy="715887"/>
          </a:xfrm>
          <a:prstGeom prst="rect">
            <a:avLst/>
          </a:prstGeom>
        </p:spPr>
      </p:pic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15FB7182-143B-4076-8C3D-95EC4E197589}"/>
              </a:ext>
            </a:extLst>
          </p:cNvPr>
          <p:cNvSpPr txBox="1">
            <a:spLocks/>
          </p:cNvSpPr>
          <p:nvPr userDrawn="1"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pic>
        <p:nvPicPr>
          <p:cNvPr id="12" name="Picture 11" descr="CompTIA_logo.wmf">
            <a:extLst>
              <a:ext uri="{FF2B5EF4-FFF2-40B4-BE49-F238E27FC236}">
                <a16:creationId xmlns:a16="http://schemas.microsoft.com/office/drawing/2014/main" id="{E2C8F202-617B-4B64-8350-F205D7193D9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395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i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CE126EC4-13CC-5047-ACF1-7FCEABFB0D5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980348"/>
            <a:ext cx="8460152" cy="37015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defRPr>
                <a:solidFill>
                  <a:srgbClr val="45545F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75202"/>
            <a:ext cx="7883768" cy="6334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>
                <a:latin typeface="+mn-lt"/>
              </a:defRPr>
            </a:lvl1pPr>
          </a:lstStyle>
          <a:p>
            <a:r>
              <a:rPr lang="en-US" dirty="0"/>
              <a:t>Click to add Activity title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3732324-F386-A84B-A341-691AB7D65C3E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F9B869A-1F05-B84C-AA9E-6A7FD25F6D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5" name="Picture 14" descr="CompTIA_logo.wmf">
            <a:extLst>
              <a:ext uri="{FF2B5EF4-FFF2-40B4-BE49-F238E27FC236}">
                <a16:creationId xmlns:a16="http://schemas.microsoft.com/office/drawing/2014/main" id="{B09C0D39-5E61-CE45-8FB8-F99FF19461E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54BC7E9-A100-5141-83FC-F271A0DDAE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3645" y="3619663"/>
            <a:ext cx="1959429" cy="1073317"/>
          </a:xfrm>
          <a:prstGeom prst="rect">
            <a:avLst/>
          </a:prstGeom>
        </p:spPr>
      </p:pic>
      <p:pic>
        <p:nvPicPr>
          <p:cNvPr id="10" name="Picture 9" descr="CompTIA_logo.wmf">
            <a:extLst>
              <a:ext uri="{FF2B5EF4-FFF2-40B4-BE49-F238E27FC236}">
                <a16:creationId xmlns:a16="http://schemas.microsoft.com/office/drawing/2014/main" id="{0C75972B-079E-46EE-87E8-29754EA382F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23D0A99-E2ED-46D1-80AF-36344336ABA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853645" y="3619663"/>
            <a:ext cx="1959429" cy="1073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78353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i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3804EA5-17AD-354B-90BB-56A1A9BBD3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514851"/>
            <a:ext cx="9144000" cy="341951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-1" y="3384616"/>
            <a:ext cx="9143999" cy="458390"/>
          </a:xfrm>
        </p:spPr>
        <p:txBody>
          <a:bodyPr/>
          <a:lstStyle>
            <a:lvl1pPr marL="0" indent="0" algn="ctr">
              <a:buNone/>
              <a:defRPr sz="2100">
                <a:solidFill>
                  <a:srgbClr val="45545F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/>
        </p:nvSpPr>
        <p:spPr>
          <a:xfrm>
            <a:off x="341925" y="218807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ED1C24"/>
                </a:solidFill>
                <a:latin typeface="+mn-lt"/>
              </a:rPr>
              <a:t>Activity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84C09B-F43A-F747-800F-F1DE1DE87130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8DC713EE-FFB3-8147-9995-551A638CBF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E472390-70FA-EF46-BC95-2AB6BD804B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514851"/>
            <a:ext cx="9144000" cy="341951"/>
          </a:xfrm>
          <a:prstGeom prst="rect">
            <a:avLst/>
          </a:prstGeom>
        </p:spPr>
      </p:pic>
      <p:pic>
        <p:nvPicPr>
          <p:cNvPr id="17" name="Picture 16" descr="CompTIA_logo.wmf">
            <a:extLst>
              <a:ext uri="{FF2B5EF4-FFF2-40B4-BE49-F238E27FC236}">
                <a16:creationId xmlns:a16="http://schemas.microsoft.com/office/drawing/2014/main" id="{EA95763B-85F6-9048-B507-4FD23026F60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C30FFAE2-1926-424D-9409-EA1F521618BE}"/>
              </a:ext>
            </a:extLst>
          </p:cNvPr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-18288" y="4511039"/>
            <a:ext cx="9180576" cy="34720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3D31B16-7F80-4E40-A64A-D400F2BE5BD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56114" y="1288868"/>
            <a:ext cx="3829752" cy="2097826"/>
          </a:xfrm>
          <a:prstGeom prst="rect">
            <a:avLst/>
          </a:prstGeom>
        </p:spPr>
      </p:pic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3BAE4812-2166-40D6-9030-ECEA75414256}"/>
              </a:ext>
            </a:extLst>
          </p:cNvPr>
          <p:cNvSpPr txBox="1">
            <a:spLocks/>
          </p:cNvSpPr>
          <p:nvPr userDrawn="1"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58747CEF-CDBE-42DE-B889-853596B421F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4514851"/>
            <a:ext cx="9144000" cy="341951"/>
          </a:xfrm>
          <a:prstGeom prst="rect">
            <a:avLst/>
          </a:prstGeom>
        </p:spPr>
      </p:pic>
      <p:pic>
        <p:nvPicPr>
          <p:cNvPr id="15" name="Picture 14" descr="CompTIA_logo.wmf">
            <a:extLst>
              <a:ext uri="{FF2B5EF4-FFF2-40B4-BE49-F238E27FC236}">
                <a16:creationId xmlns:a16="http://schemas.microsoft.com/office/drawing/2014/main" id="{F63CD159-16EC-4D70-A801-DB79784162C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  <p:sp>
        <p:nvSpPr>
          <p:cNvPr id="18" name="Rectangle: Single Corner Rounded 17">
            <a:extLst>
              <a:ext uri="{FF2B5EF4-FFF2-40B4-BE49-F238E27FC236}">
                <a16:creationId xmlns:a16="http://schemas.microsoft.com/office/drawing/2014/main" id="{D56C302A-FE87-4CA7-9B5D-A390A5898B96}"/>
              </a:ext>
            </a:extLst>
          </p:cNvPr>
          <p:cNvSpPr/>
          <p:nvPr userDrawn="1"/>
        </p:nvSpPr>
        <p:spPr>
          <a:xfrm>
            <a:off x="0" y="4514851"/>
            <a:ext cx="3053731" cy="341951"/>
          </a:xfrm>
          <a:prstGeom prst="round1Rect">
            <a:avLst>
              <a:gd name="adj" fmla="val 0"/>
            </a:avLst>
          </a:prstGeom>
          <a:solidFill>
            <a:srgbClr val="0090B9"/>
          </a:soli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19" name="Rectangle: Single Corner Rounded 18">
            <a:extLst>
              <a:ext uri="{FF2B5EF4-FFF2-40B4-BE49-F238E27FC236}">
                <a16:creationId xmlns:a16="http://schemas.microsoft.com/office/drawing/2014/main" id="{3A2DCA18-12B1-4631-95BC-1D71FADA4FF2}"/>
              </a:ext>
            </a:extLst>
          </p:cNvPr>
          <p:cNvSpPr/>
          <p:nvPr userDrawn="1"/>
        </p:nvSpPr>
        <p:spPr>
          <a:xfrm>
            <a:off x="3053731" y="4514851"/>
            <a:ext cx="3045965" cy="341951"/>
          </a:xfrm>
          <a:prstGeom prst="round1Rect">
            <a:avLst>
              <a:gd name="adj" fmla="val 0"/>
            </a:avLst>
          </a:prstGeom>
          <a:solidFill>
            <a:srgbClr val="B0B6BB"/>
          </a:soli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20" name="Rectangle: Single Corner Rounded 19">
            <a:extLst>
              <a:ext uri="{FF2B5EF4-FFF2-40B4-BE49-F238E27FC236}">
                <a16:creationId xmlns:a16="http://schemas.microsoft.com/office/drawing/2014/main" id="{0D98349F-1FAA-4C6E-A5A4-7D837AC1A234}"/>
              </a:ext>
            </a:extLst>
          </p:cNvPr>
          <p:cNvSpPr/>
          <p:nvPr userDrawn="1"/>
        </p:nvSpPr>
        <p:spPr>
          <a:xfrm>
            <a:off x="6099696" y="4514851"/>
            <a:ext cx="3045965" cy="341951"/>
          </a:xfrm>
          <a:prstGeom prst="round1Rect">
            <a:avLst>
              <a:gd name="adj" fmla="val 0"/>
            </a:avLst>
          </a:prstGeom>
          <a:solidFill>
            <a:srgbClr val="45545F"/>
          </a:soli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B3D4B42A-529E-4170-BA6A-BAE26A1E9D5E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2656114" y="1288868"/>
            <a:ext cx="3829753" cy="2097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55411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1">
                <a:latin typeface="+mn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0B532A39-38A8-2A46-94DF-A7FED7B65D5B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3E0E152-89EE-D041-8208-22B1448FC3D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 descr="CompTIA_logo.wmf">
            <a:extLst>
              <a:ext uri="{FF2B5EF4-FFF2-40B4-BE49-F238E27FC236}">
                <a16:creationId xmlns:a16="http://schemas.microsoft.com/office/drawing/2014/main" id="{1E765CB9-1B51-9D48-955D-6843AA1B95F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  <p:pic>
        <p:nvPicPr>
          <p:cNvPr id="6" name="Picture 5" descr="CompTIA_logo.wmf">
            <a:extLst>
              <a:ext uri="{FF2B5EF4-FFF2-40B4-BE49-F238E27FC236}">
                <a16:creationId xmlns:a16="http://schemas.microsoft.com/office/drawing/2014/main" id="{B26B4295-709C-457F-AE10-3DCB8822EC8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9860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39B97F-4B6B-4623-8514-D7FD629FE2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1925" y="976531"/>
            <a:ext cx="8460150" cy="3394472"/>
          </a:xfrm>
        </p:spPr>
        <p:txBody>
          <a:bodyPr/>
          <a:lstStyle>
            <a:lvl1pPr>
              <a:spcAft>
                <a:spcPts val="1800"/>
              </a:spcAft>
              <a:buFont typeface="+mj-lt"/>
              <a:buAutoNum type="arabicPeriod"/>
              <a:defRPr sz="1800">
                <a:solidFill>
                  <a:srgbClr val="45545F"/>
                </a:solidFill>
              </a:defRPr>
            </a:lvl1pPr>
            <a:lvl2pPr marL="600075" indent="-257175">
              <a:buFont typeface="+mj-lt"/>
              <a:buAutoNum type="arabicPeriod"/>
              <a:defRPr/>
            </a:lvl2pPr>
            <a:lvl3pPr marL="942975" indent="-257175">
              <a:buFont typeface="+mj-lt"/>
              <a:buAutoNum type="arabicPeriod"/>
              <a:defRPr/>
            </a:lvl3pPr>
            <a:lvl4pPr marL="1371600" indent="-342900">
              <a:buFont typeface="+mj-lt"/>
              <a:buAutoNum type="arabicPeriod"/>
              <a:defRPr/>
            </a:lvl4pPr>
            <a:lvl5pPr marL="1714500" indent="-3429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Insert Question #1</a:t>
            </a:r>
          </a:p>
          <a:p>
            <a:pPr lvl="0"/>
            <a:r>
              <a:rPr lang="en-US" dirty="0"/>
              <a:t>Insert Question #2</a:t>
            </a:r>
          </a:p>
          <a:p>
            <a:pPr lvl="0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A4E754-7F02-4770-8121-961E43A23B05}"/>
              </a:ext>
            </a:extLst>
          </p:cNvPr>
          <p:cNvSpPr txBox="1"/>
          <p:nvPr/>
        </p:nvSpPr>
        <p:spPr>
          <a:xfrm>
            <a:off x="341925" y="218807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ED1C24"/>
                </a:solidFill>
                <a:latin typeface="+mn-lt"/>
              </a:rPr>
              <a:t>Reflective Questions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A600C4-2AD2-7847-84E5-43FA5600D6B7}"/>
              </a:ext>
            </a:extLst>
          </p:cNvPr>
          <p:cNvSpPr txBox="1">
            <a:spLocks/>
          </p:cNvSpPr>
          <p:nvPr/>
        </p:nvSpPr>
        <p:spPr>
          <a:xfrm>
            <a:off x="-402655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E5CC41E3-297F-AB42-B4CD-9E84AFB27E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4" name="Picture 13" descr="CompTIA_logo.wmf">
            <a:extLst>
              <a:ext uri="{FF2B5EF4-FFF2-40B4-BE49-F238E27FC236}">
                <a16:creationId xmlns:a16="http://schemas.microsoft.com/office/drawing/2014/main" id="{9EDA33E4-71A4-D841-BB71-AA1209C4CDB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2F70059-50E2-B24D-9AA3-145112C8E8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7759" y="3743863"/>
            <a:ext cx="2696240" cy="140246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011A25A-C2B5-4F8C-AE5B-C796D6C52C5C}"/>
              </a:ext>
            </a:extLst>
          </p:cNvPr>
          <p:cNvSpPr txBox="1"/>
          <p:nvPr userDrawn="1"/>
        </p:nvSpPr>
        <p:spPr>
          <a:xfrm>
            <a:off x="341925" y="218807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ED1C24"/>
                </a:solidFill>
                <a:latin typeface="+mn-lt"/>
              </a:rPr>
              <a:t>Reflective Questions</a:t>
            </a:r>
          </a:p>
        </p:txBody>
      </p:sp>
      <p:pic>
        <p:nvPicPr>
          <p:cNvPr id="11" name="Picture 10" descr="CompTIA_logo.wmf">
            <a:extLst>
              <a:ext uri="{FF2B5EF4-FFF2-40B4-BE49-F238E27FC236}">
                <a16:creationId xmlns:a16="http://schemas.microsoft.com/office/drawing/2014/main" id="{24B3DD83-F6BB-493F-9168-E0170E91D82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7A9F352-1485-4C59-B6D2-30AFFCF9501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447759" y="3743863"/>
            <a:ext cx="2696240" cy="1402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14128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84213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800">
                <a:solidFill>
                  <a:srgbClr val="45545F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E3403EC-28B3-2848-96B2-0EB19ACC0D4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D192D95-7954-EB43-B134-73EFED82A978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pic>
        <p:nvPicPr>
          <p:cNvPr id="9" name="Picture 8" descr="CompTIA_logo.wmf">
            <a:extLst>
              <a:ext uri="{FF2B5EF4-FFF2-40B4-BE49-F238E27FC236}">
                <a16:creationId xmlns:a16="http://schemas.microsoft.com/office/drawing/2014/main" id="{58B37B13-2D80-ED4F-AA57-92F8720DF4E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  <p:pic>
        <p:nvPicPr>
          <p:cNvPr id="7" name="Picture 6" descr="CompTIA_logo.wmf">
            <a:extLst>
              <a:ext uri="{FF2B5EF4-FFF2-40B4-BE49-F238E27FC236}">
                <a16:creationId xmlns:a16="http://schemas.microsoft.com/office/drawing/2014/main" id="{BA1FA113-3DC7-4C05-B6E4-099546D51A2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55634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1">
                <a:latin typeface="+mn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1800">
                <a:solidFill>
                  <a:srgbClr val="45545F"/>
                </a:solidFill>
              </a:defRPr>
            </a:lvl1pPr>
            <a:lvl2pPr>
              <a:defRPr sz="1600">
                <a:solidFill>
                  <a:srgbClr val="45545F"/>
                </a:solidFill>
              </a:defRPr>
            </a:lvl2pPr>
            <a:lvl3pPr>
              <a:defRPr sz="1400">
                <a:solidFill>
                  <a:srgbClr val="45545F"/>
                </a:solidFill>
              </a:defRPr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>
            <a:noAutofit/>
          </a:bodyPr>
          <a:lstStyle>
            <a:lvl1pPr>
              <a:defRPr sz="1800">
                <a:solidFill>
                  <a:srgbClr val="45545F"/>
                </a:solidFill>
              </a:defRPr>
            </a:lvl1pPr>
            <a:lvl2pPr>
              <a:defRPr sz="1600">
                <a:solidFill>
                  <a:srgbClr val="45545F"/>
                </a:solidFill>
              </a:defRPr>
            </a:lvl2pPr>
            <a:lvl3pPr>
              <a:defRPr sz="1400">
                <a:solidFill>
                  <a:srgbClr val="45545F"/>
                </a:solidFill>
              </a:defRPr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F5D94452-C962-A343-85AC-E3B4874697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226F9D-6293-B945-9CB4-7274CE8670A6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pic>
        <p:nvPicPr>
          <p:cNvPr id="10" name="Picture 9" descr="CompTIA_logo.wmf">
            <a:extLst>
              <a:ext uri="{FF2B5EF4-FFF2-40B4-BE49-F238E27FC236}">
                <a16:creationId xmlns:a16="http://schemas.microsoft.com/office/drawing/2014/main" id="{953D7D55-FF4B-144A-9A47-F9B21A50C6A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  <p:pic>
        <p:nvPicPr>
          <p:cNvPr id="8" name="Picture 7" descr="CompTIA_logo.wmf">
            <a:extLst>
              <a:ext uri="{FF2B5EF4-FFF2-40B4-BE49-F238E27FC236}">
                <a16:creationId xmlns:a16="http://schemas.microsoft.com/office/drawing/2014/main" id="{1D22389C-0258-43D9-B8EA-F4DFBB28DBD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210275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1">
                <a:latin typeface="+mn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>
            <a:noAutofit/>
          </a:bodyPr>
          <a:lstStyle>
            <a:lvl1pPr marL="0" indent="0" algn="l">
              <a:buNone/>
              <a:defRPr sz="1800" b="1">
                <a:solidFill>
                  <a:srgbClr val="45545F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>
            <a:noAutofit/>
          </a:bodyPr>
          <a:lstStyle>
            <a:lvl1pPr>
              <a:defRPr sz="1800">
                <a:solidFill>
                  <a:srgbClr val="45545F"/>
                </a:solidFill>
              </a:defRPr>
            </a:lvl1pPr>
            <a:lvl2pPr>
              <a:defRPr sz="1600">
                <a:solidFill>
                  <a:srgbClr val="45545F"/>
                </a:solidFill>
              </a:defRPr>
            </a:lvl2pPr>
            <a:lvl3pPr>
              <a:defRPr sz="1400">
                <a:solidFill>
                  <a:srgbClr val="45545F"/>
                </a:solidFill>
              </a:defRPr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>
            <a:noAutofit/>
          </a:bodyPr>
          <a:lstStyle>
            <a:lvl1pPr marL="0" indent="0">
              <a:buNone/>
              <a:defRPr sz="1800" b="1">
                <a:solidFill>
                  <a:srgbClr val="45545F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>
            <a:noAutofit/>
          </a:bodyPr>
          <a:lstStyle>
            <a:lvl1pPr>
              <a:defRPr sz="1800">
                <a:solidFill>
                  <a:srgbClr val="45545F"/>
                </a:solidFill>
              </a:defRPr>
            </a:lvl1pPr>
            <a:lvl2pPr>
              <a:defRPr sz="1600">
                <a:solidFill>
                  <a:srgbClr val="45545F"/>
                </a:solidFill>
              </a:defRPr>
            </a:lvl2pPr>
            <a:lvl3pPr>
              <a:defRPr sz="1400">
                <a:solidFill>
                  <a:srgbClr val="45545F"/>
                </a:solidFill>
              </a:defRPr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65A5C3B-129C-D748-B860-AFF7226C86E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F1D68FB8-E621-1848-9493-C38F1D7EBE28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pic>
        <p:nvPicPr>
          <p:cNvPr id="12" name="Picture 11" descr="CompTIA_logo.wmf">
            <a:extLst>
              <a:ext uri="{FF2B5EF4-FFF2-40B4-BE49-F238E27FC236}">
                <a16:creationId xmlns:a16="http://schemas.microsoft.com/office/drawing/2014/main" id="{9E0A0277-6F7D-464A-B7AB-99B78E17BCE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  <p:pic>
        <p:nvPicPr>
          <p:cNvPr id="10" name="Picture 9" descr="CompTIA_logo.wmf">
            <a:extLst>
              <a:ext uri="{FF2B5EF4-FFF2-40B4-BE49-F238E27FC236}">
                <a16:creationId xmlns:a16="http://schemas.microsoft.com/office/drawing/2014/main" id="{5C225E0C-D7D3-4B0E-B336-5665CC46453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23851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9972" y="80597"/>
            <a:ext cx="7797800" cy="615462"/>
          </a:xfrm>
        </p:spPr>
        <p:txBody>
          <a:bodyPr anchor="ctr" anchorCtr="0">
            <a:noAutofit/>
          </a:bodyPr>
          <a:lstStyle>
            <a:lvl1pPr algn="l">
              <a:defRPr sz="2400" b="1">
                <a:latin typeface="+mn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076327"/>
            <a:ext cx="5111750" cy="3518297"/>
          </a:xfrm>
        </p:spPr>
        <p:txBody>
          <a:bodyPr>
            <a:noAutofit/>
          </a:bodyPr>
          <a:lstStyle>
            <a:lvl1pPr>
              <a:defRPr sz="1800">
                <a:solidFill>
                  <a:srgbClr val="45545F"/>
                </a:solidFill>
              </a:defRPr>
            </a:lvl1pPr>
            <a:lvl2pPr>
              <a:defRPr sz="1600">
                <a:solidFill>
                  <a:srgbClr val="45545F"/>
                </a:solidFill>
              </a:defRPr>
            </a:lvl2pPr>
            <a:lvl3pPr>
              <a:defRPr sz="1400">
                <a:solidFill>
                  <a:srgbClr val="45545F"/>
                </a:solidFill>
              </a:defRPr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800">
                <a:solidFill>
                  <a:srgbClr val="45545F"/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C1949C1-B925-B544-AA5E-2B852777C1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377139-E7E4-3D4D-86BD-7F66AB957479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pic>
        <p:nvPicPr>
          <p:cNvPr id="10" name="Picture 9" descr="CompTIA_logo.wmf">
            <a:extLst>
              <a:ext uri="{FF2B5EF4-FFF2-40B4-BE49-F238E27FC236}">
                <a16:creationId xmlns:a16="http://schemas.microsoft.com/office/drawing/2014/main" id="{840D7BB1-77D8-B148-9C19-407AE5F22E9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  <p:pic>
        <p:nvPicPr>
          <p:cNvPr id="8" name="Picture 7" descr="CompTIA_logo.wmf">
            <a:extLst>
              <a:ext uri="{FF2B5EF4-FFF2-40B4-BE49-F238E27FC236}">
                <a16:creationId xmlns:a16="http://schemas.microsoft.com/office/drawing/2014/main" id="{AE6542B3-55BE-4B30-985D-9F5955187EB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57401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717679"/>
            <a:ext cx="5486400" cy="425054"/>
          </a:xfrm>
        </p:spPr>
        <p:txBody>
          <a:bodyPr anchor="b"/>
          <a:lstStyle>
            <a:lvl1pPr algn="l">
              <a:defRPr sz="1800" b="1"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835270"/>
            <a:ext cx="5486400" cy="2827640"/>
          </a:xfr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rgbClr val="45545F"/>
                </a:solidFill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142732"/>
            <a:ext cx="5486400" cy="603647"/>
          </a:xfrm>
        </p:spPr>
        <p:txBody>
          <a:bodyPr/>
          <a:lstStyle>
            <a:lvl1pPr marL="0" indent="0">
              <a:buNone/>
              <a:defRPr sz="1800">
                <a:solidFill>
                  <a:srgbClr val="45545F"/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A43D6327-F44D-AF41-80D9-C8F881FE6F2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F11E4D-3647-2042-8AA9-4ADEF03A889D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pic>
        <p:nvPicPr>
          <p:cNvPr id="10" name="Picture 9" descr="CompTIA_logo.wmf">
            <a:extLst>
              <a:ext uri="{FF2B5EF4-FFF2-40B4-BE49-F238E27FC236}">
                <a16:creationId xmlns:a16="http://schemas.microsoft.com/office/drawing/2014/main" id="{864C3DE1-22DC-4B48-9954-09A38AB51EF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53571B1B-A4EB-4D29-83A6-0500F94A5F37}"/>
              </a:ext>
            </a:extLst>
          </p:cNvPr>
          <p:cNvSpPr txBox="1">
            <a:spLocks/>
          </p:cNvSpPr>
          <p:nvPr userDrawn="1"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pic>
        <p:nvPicPr>
          <p:cNvPr id="9" name="Picture 8" descr="CompTIA_logo.wmf">
            <a:extLst>
              <a:ext uri="{FF2B5EF4-FFF2-40B4-BE49-F238E27FC236}">
                <a16:creationId xmlns:a16="http://schemas.microsoft.com/office/drawing/2014/main" id="{2D130FFB-90DB-408F-A338-C174444A8A2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93723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7" y="75202"/>
            <a:ext cx="8455567" cy="6334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>
                <a:solidFill>
                  <a:srgbClr val="ED1C24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AD1568E5-94C1-AF4C-A4BA-19730F022926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CD95E9CC-440B-FB49-9F80-F9E9877D32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72C6F783-9286-1544-850A-F82A0510B46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980347"/>
            <a:ext cx="8460152" cy="35675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pic>
        <p:nvPicPr>
          <p:cNvPr id="10" name="Picture 9" descr="CompTIA_logo.wmf">
            <a:extLst>
              <a:ext uri="{FF2B5EF4-FFF2-40B4-BE49-F238E27FC236}">
                <a16:creationId xmlns:a16="http://schemas.microsoft.com/office/drawing/2014/main" id="{BB89A167-2C0A-E142-A4E6-098E36FF4B2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  <p:pic>
        <p:nvPicPr>
          <p:cNvPr id="7" name="Picture 6" descr="CompTIA_logo.wmf">
            <a:extLst>
              <a:ext uri="{FF2B5EF4-FFF2-40B4-BE49-F238E27FC236}">
                <a16:creationId xmlns:a16="http://schemas.microsoft.com/office/drawing/2014/main" id="{0595E051-9F3F-49CD-9466-351DD26ACB2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918836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1">
                <a:latin typeface="+mn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rgbClr val="45545F"/>
                </a:solidFill>
              </a:defRPr>
            </a:lvl1pPr>
            <a:lvl2pPr>
              <a:defRPr>
                <a:solidFill>
                  <a:srgbClr val="45545F"/>
                </a:solidFill>
              </a:defRPr>
            </a:lvl2pPr>
            <a:lvl3pPr>
              <a:defRPr>
                <a:solidFill>
                  <a:srgbClr val="45545F"/>
                </a:solidFill>
              </a:defRPr>
            </a:lvl3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DB01C9F3-3BDB-EE4F-8A30-9A2C41287F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BFBB5713-2AA6-6A44-B019-28FDF5A1CE78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pic>
        <p:nvPicPr>
          <p:cNvPr id="9" name="Picture 8" descr="CompTIA_logo.wmf">
            <a:extLst>
              <a:ext uri="{FF2B5EF4-FFF2-40B4-BE49-F238E27FC236}">
                <a16:creationId xmlns:a16="http://schemas.microsoft.com/office/drawing/2014/main" id="{863308DA-D7BC-384E-821F-8A3A2D1C8CE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  <p:pic>
        <p:nvPicPr>
          <p:cNvPr id="7" name="Picture 6" descr="CompTIA_logo.wmf">
            <a:extLst>
              <a:ext uri="{FF2B5EF4-FFF2-40B4-BE49-F238E27FC236}">
                <a16:creationId xmlns:a16="http://schemas.microsoft.com/office/drawing/2014/main" id="{2CB3C755-7B4F-48A4-9325-B6A27C4DFF4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618926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6629400" y="908539"/>
            <a:ext cx="2057400" cy="3686084"/>
          </a:xfrm>
        </p:spPr>
        <p:txBody>
          <a:bodyPr vert="eaVert"/>
          <a:lstStyle>
            <a:lvl1pPr>
              <a:defRPr b="1">
                <a:solidFill>
                  <a:srgbClr val="45545F"/>
                </a:solidFill>
                <a:latin typeface="+mn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08539"/>
            <a:ext cx="6019800" cy="3686084"/>
          </a:xfrm>
        </p:spPr>
        <p:txBody>
          <a:bodyPr vert="eaVert"/>
          <a:lstStyle>
            <a:lvl1pPr>
              <a:defRPr>
                <a:solidFill>
                  <a:srgbClr val="45545F"/>
                </a:solidFill>
              </a:defRPr>
            </a:lvl1pPr>
            <a:lvl2pPr>
              <a:defRPr>
                <a:solidFill>
                  <a:srgbClr val="45545F"/>
                </a:solidFill>
              </a:defRPr>
            </a:lvl2pPr>
            <a:lvl3pPr>
              <a:defRPr>
                <a:solidFill>
                  <a:srgbClr val="45545F"/>
                </a:solidFill>
              </a:defRPr>
            </a:lvl3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3BDB5AB-F661-7543-882F-AF797D8A21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A8B1C3BD-5CFC-B54B-B06A-247C2168BA59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pic>
        <p:nvPicPr>
          <p:cNvPr id="9" name="Picture 8" descr="CompTIA_logo.wmf">
            <a:extLst>
              <a:ext uri="{FF2B5EF4-FFF2-40B4-BE49-F238E27FC236}">
                <a16:creationId xmlns:a16="http://schemas.microsoft.com/office/drawing/2014/main" id="{18730890-2F38-5A47-B746-C8A5D1CBF98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  <p:pic>
        <p:nvPicPr>
          <p:cNvPr id="7" name="Picture 6" descr="CompTIA_logo.wmf">
            <a:extLst>
              <a:ext uri="{FF2B5EF4-FFF2-40B4-BE49-F238E27FC236}">
                <a16:creationId xmlns:a16="http://schemas.microsoft.com/office/drawing/2014/main" id="{4E4D8A51-0903-4819-9000-34CDA311899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06462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 No Image or I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 Diagonal Corner Rectangle 8">
            <a:extLst>
              <a:ext uri="{FF2B5EF4-FFF2-40B4-BE49-F238E27FC236}">
                <a16:creationId xmlns:a16="http://schemas.microsoft.com/office/drawing/2014/main" id="{A6D98B26-BAB8-9248-A901-B3CA74DA7FAD}"/>
              </a:ext>
            </a:extLst>
          </p:cNvPr>
          <p:cNvSpPr/>
          <p:nvPr userDrawn="1"/>
        </p:nvSpPr>
        <p:spPr>
          <a:xfrm>
            <a:off x="408561" y="331611"/>
            <a:ext cx="8346333" cy="3443110"/>
          </a:xfrm>
          <a:prstGeom prst="round2DiagRect">
            <a:avLst>
              <a:gd name="adj1" fmla="val 0"/>
              <a:gd name="adj2" fmla="val 11792"/>
            </a:avLst>
          </a:prstGeom>
          <a:solidFill>
            <a:srgbClr val="0090B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FEEEDD-0751-854A-9852-93F3EA0229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366" y="1051278"/>
            <a:ext cx="7981244" cy="1100674"/>
          </a:xfrm>
        </p:spPr>
        <p:txBody>
          <a:bodyPr lIns="0" rIns="0" anchor="b">
            <a:noAutofit/>
          </a:bodyPr>
          <a:lstStyle>
            <a:lvl1pPr algn="l">
              <a:defRPr sz="3600" b="1">
                <a:solidFill>
                  <a:srgbClr val="FFFFFF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658038CC-5DF0-1545-A424-EA63B177F1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0366" y="2159007"/>
            <a:ext cx="6207634" cy="489656"/>
          </a:xfrm>
        </p:spPr>
        <p:txBody>
          <a:bodyPr lIns="0" rIns="0">
            <a:noAutofit/>
          </a:bodyPr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15" name="Picture 14" descr="CompTIA_logo.wmf">
            <a:extLst>
              <a:ext uri="{FF2B5EF4-FFF2-40B4-BE49-F238E27FC236}">
                <a16:creationId xmlns:a16="http://schemas.microsoft.com/office/drawing/2014/main" id="{859BC51B-7E40-1041-A8C3-D54CE59B1CF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97111" y="4369323"/>
            <a:ext cx="1684782" cy="360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01493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Glossary Term Definition with 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75202"/>
            <a:ext cx="7883768" cy="6334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>
                <a:latin typeface="+mn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944984"/>
            <a:ext cx="6934200" cy="571500"/>
          </a:xfrm>
        </p:spPr>
        <p:txBody>
          <a:bodyPr/>
          <a:lstStyle>
            <a:lvl1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ED1C24"/>
                </a:solidFill>
                <a:latin typeface="+mn-lt"/>
                <a:ea typeface="+mn-ea"/>
                <a:cs typeface="+mn-cs"/>
              </a:defRPr>
            </a:lvl1pPr>
            <a:lvl2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35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35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35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35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BBD1DE29-ADE7-384D-809A-A52F9DD45FFD}"/>
              </a:ext>
            </a:extLst>
          </p:cNvPr>
          <p:cNvSpPr txBox="1">
            <a:spLocks/>
          </p:cNvSpPr>
          <p:nvPr userDrawn="1"/>
        </p:nvSpPr>
        <p:spPr>
          <a:xfrm>
            <a:off x="81975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2E180A83-A907-544F-B0AF-DAD9FC2DF7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8B707612-480C-B144-82D3-40F98F576EEF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1696453"/>
            <a:ext cx="8460152" cy="29854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pic>
        <p:nvPicPr>
          <p:cNvPr id="20" name="Picture 19" descr="CompTIA_logo.wmf">
            <a:extLst>
              <a:ext uri="{FF2B5EF4-FFF2-40B4-BE49-F238E27FC236}">
                <a16:creationId xmlns:a16="http://schemas.microsoft.com/office/drawing/2014/main" id="{31E12641-FDB9-264E-B844-D1FF43FEA4D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  <p:pic>
        <p:nvPicPr>
          <p:cNvPr id="22" name="Picture 100" descr="book">
            <a:extLst>
              <a:ext uri="{FF2B5EF4-FFF2-40B4-BE49-F238E27FC236}">
                <a16:creationId xmlns:a16="http://schemas.microsoft.com/office/drawing/2014/main" id="{29E8A41D-6CE0-CC41-8C86-34EFB1EAFD7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851" y="782499"/>
            <a:ext cx="911191" cy="797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12C9C1D8-EBAB-9044-B613-CB1F1A3C1F3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938442" y="3143794"/>
            <a:ext cx="2205558" cy="1999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276500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Ha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62593A58-0959-CB4D-8C6B-BF10FB4E9B2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980348"/>
            <a:ext cx="8460152" cy="37015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defRPr>
                <a:solidFill>
                  <a:srgbClr val="45545F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7C22BF4-CE2A-B54A-B1D6-2812AD7BCBD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15509" y="3683725"/>
            <a:ext cx="1605177" cy="998219"/>
          </a:xfrm>
          <a:prstGeom prst="rect">
            <a:avLst/>
          </a:prstGeom>
        </p:spPr>
      </p:pic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75202"/>
            <a:ext cx="7883768" cy="6334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>
                <a:latin typeface="+mn-lt"/>
              </a:defRPr>
            </a:lvl1pPr>
          </a:lstStyle>
          <a:p>
            <a:r>
              <a:rPr lang="en-US" dirty="0"/>
              <a:t>Click to add Activity title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5727794-1D8F-EE4B-86CA-492FD31C8844}"/>
              </a:ext>
            </a:extLst>
          </p:cNvPr>
          <p:cNvSpPr txBox="1">
            <a:spLocks/>
          </p:cNvSpPr>
          <p:nvPr userDrawn="1"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2E05C79-1716-3D41-94C9-03C7F4E93A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5" name="Picture 14" descr="CompTIA_logo.wmf">
            <a:extLst>
              <a:ext uri="{FF2B5EF4-FFF2-40B4-BE49-F238E27FC236}">
                <a16:creationId xmlns:a16="http://schemas.microsoft.com/office/drawing/2014/main" id="{7C6D3784-9980-4349-B5E5-5AAE6F7E51C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959907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i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CE126EC4-13CC-5047-ACF1-7FCEABFB0D5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980348"/>
            <a:ext cx="8460152" cy="37015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defRPr>
                <a:solidFill>
                  <a:srgbClr val="45545F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75202"/>
            <a:ext cx="7883768" cy="6334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>
                <a:latin typeface="+mn-lt"/>
              </a:defRPr>
            </a:lvl1pPr>
          </a:lstStyle>
          <a:p>
            <a:r>
              <a:rPr lang="en-US" dirty="0"/>
              <a:t>Click to add Activity title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3732324-F386-A84B-A341-691AB7D65C3E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F9B869A-1F05-B84C-AA9E-6A7FD25F6D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5" name="Picture 14" descr="CompTIA_logo.wmf">
            <a:extLst>
              <a:ext uri="{FF2B5EF4-FFF2-40B4-BE49-F238E27FC236}">
                <a16:creationId xmlns:a16="http://schemas.microsoft.com/office/drawing/2014/main" id="{B09C0D39-5E61-CE45-8FB8-F99FF19461E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54BC7E9-A100-5141-83FC-F271A0DDAEB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853645" y="3619663"/>
            <a:ext cx="1959429" cy="1073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586176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800">
                <a:solidFill>
                  <a:srgbClr val="45545F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E3403EC-28B3-2848-96B2-0EB19ACC0D4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D192D95-7954-EB43-B134-73EFED82A978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pic>
        <p:nvPicPr>
          <p:cNvPr id="9" name="Picture 8" descr="CompTIA_logo.wmf">
            <a:extLst>
              <a:ext uri="{FF2B5EF4-FFF2-40B4-BE49-F238E27FC236}">
                <a16:creationId xmlns:a16="http://schemas.microsoft.com/office/drawing/2014/main" id="{58B37B13-2D80-ED4F-AA57-92F8720DF4E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808752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1">
                <a:latin typeface="+mn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>
            <a:noAutofit/>
          </a:bodyPr>
          <a:lstStyle>
            <a:lvl1pPr marL="0" indent="0" algn="l">
              <a:buNone/>
              <a:defRPr sz="1800" b="1">
                <a:solidFill>
                  <a:srgbClr val="45545F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>
            <a:noAutofit/>
          </a:bodyPr>
          <a:lstStyle>
            <a:lvl1pPr>
              <a:defRPr sz="1800">
                <a:solidFill>
                  <a:srgbClr val="45545F"/>
                </a:solidFill>
              </a:defRPr>
            </a:lvl1pPr>
            <a:lvl2pPr>
              <a:defRPr sz="1600">
                <a:solidFill>
                  <a:srgbClr val="45545F"/>
                </a:solidFill>
              </a:defRPr>
            </a:lvl2pPr>
            <a:lvl3pPr>
              <a:defRPr sz="1400">
                <a:solidFill>
                  <a:srgbClr val="45545F"/>
                </a:solidFill>
              </a:defRPr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>
            <a:noAutofit/>
          </a:bodyPr>
          <a:lstStyle>
            <a:lvl1pPr marL="0" indent="0">
              <a:buNone/>
              <a:defRPr sz="1800" b="1">
                <a:solidFill>
                  <a:srgbClr val="45545F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>
            <a:noAutofit/>
          </a:bodyPr>
          <a:lstStyle>
            <a:lvl1pPr>
              <a:defRPr sz="1800">
                <a:solidFill>
                  <a:srgbClr val="45545F"/>
                </a:solidFill>
              </a:defRPr>
            </a:lvl1pPr>
            <a:lvl2pPr>
              <a:defRPr sz="1600">
                <a:solidFill>
                  <a:srgbClr val="45545F"/>
                </a:solidFill>
              </a:defRPr>
            </a:lvl2pPr>
            <a:lvl3pPr>
              <a:defRPr sz="1400">
                <a:solidFill>
                  <a:srgbClr val="45545F"/>
                </a:solidFill>
              </a:defRPr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65A5C3B-129C-D748-B860-AFF7226C86E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F1D68FB8-E621-1848-9493-C38F1D7EBE28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pic>
        <p:nvPicPr>
          <p:cNvPr id="12" name="Picture 11" descr="CompTIA_logo.wmf">
            <a:extLst>
              <a:ext uri="{FF2B5EF4-FFF2-40B4-BE49-F238E27FC236}">
                <a16:creationId xmlns:a16="http://schemas.microsoft.com/office/drawing/2014/main" id="{9E0A0277-6F7D-464A-B7AB-99B78E17BCE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232148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717679"/>
            <a:ext cx="5486400" cy="425054"/>
          </a:xfrm>
        </p:spPr>
        <p:txBody>
          <a:bodyPr anchor="b"/>
          <a:lstStyle>
            <a:lvl1pPr algn="l">
              <a:defRPr sz="1800" b="1"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835270"/>
            <a:ext cx="5486400" cy="2827640"/>
          </a:xfr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rgbClr val="45545F"/>
                </a:solidFill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142732"/>
            <a:ext cx="5486400" cy="603647"/>
          </a:xfrm>
        </p:spPr>
        <p:txBody>
          <a:bodyPr/>
          <a:lstStyle>
            <a:lvl1pPr marL="0" indent="0">
              <a:buNone/>
              <a:defRPr sz="1800">
                <a:solidFill>
                  <a:srgbClr val="45545F"/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A43D6327-F44D-AF41-80D9-C8F881FE6F2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F11E4D-3647-2042-8AA9-4ADEF03A889D}"/>
              </a:ext>
            </a:extLst>
          </p:cNvPr>
          <p:cNvSpPr txBox="1">
            <a:spLocks/>
          </p:cNvSpPr>
          <p:nvPr userDrawn="1"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pic>
        <p:nvPicPr>
          <p:cNvPr id="10" name="Picture 9" descr="CompTIA_logo.wmf">
            <a:extLst>
              <a:ext uri="{FF2B5EF4-FFF2-40B4-BE49-F238E27FC236}">
                <a16:creationId xmlns:a16="http://schemas.microsoft.com/office/drawing/2014/main" id="{864C3DE1-22DC-4B48-9954-09A38AB51EF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91652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No Image or I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 Diagonal Corner Rectangle 8">
            <a:extLst>
              <a:ext uri="{FF2B5EF4-FFF2-40B4-BE49-F238E27FC236}">
                <a16:creationId xmlns:a16="http://schemas.microsoft.com/office/drawing/2014/main" id="{A6D98B26-BAB8-9248-A901-B3CA74DA7FAD}"/>
              </a:ext>
            </a:extLst>
          </p:cNvPr>
          <p:cNvSpPr/>
          <p:nvPr/>
        </p:nvSpPr>
        <p:spPr>
          <a:xfrm>
            <a:off x="408561" y="331611"/>
            <a:ext cx="8346333" cy="3443110"/>
          </a:xfrm>
          <a:prstGeom prst="round2DiagRect">
            <a:avLst>
              <a:gd name="adj1" fmla="val 0"/>
              <a:gd name="adj2" fmla="val 11792"/>
            </a:avLst>
          </a:prstGeom>
          <a:solidFill>
            <a:srgbClr val="007C9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FEEEDD-0751-854A-9852-93F3EA0229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366" y="1051278"/>
            <a:ext cx="7981244" cy="1100674"/>
          </a:xfrm>
        </p:spPr>
        <p:txBody>
          <a:bodyPr lIns="0" rIns="0" anchor="b">
            <a:noAutofit/>
          </a:bodyPr>
          <a:lstStyle>
            <a:lvl1pPr algn="l">
              <a:defRPr sz="3600" b="1">
                <a:solidFill>
                  <a:srgbClr val="FFFFFF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658038CC-5DF0-1545-A424-EA63B177F1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0366" y="2159007"/>
            <a:ext cx="6207634" cy="489656"/>
          </a:xfrm>
        </p:spPr>
        <p:txBody>
          <a:bodyPr lIns="0" rIns="0">
            <a:noAutofit/>
          </a:bodyPr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15" name="Picture 14" descr="CompTIA_logo.wmf">
            <a:extLst>
              <a:ext uri="{FF2B5EF4-FFF2-40B4-BE49-F238E27FC236}">
                <a16:creationId xmlns:a16="http://schemas.microsoft.com/office/drawing/2014/main" id="{859BC51B-7E40-1041-A8C3-D54CE59B1CF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97111" y="4369323"/>
            <a:ext cx="1684782" cy="360426"/>
          </a:xfrm>
          <a:prstGeom prst="rect">
            <a:avLst/>
          </a:prstGeom>
        </p:spPr>
      </p:pic>
      <p:sp>
        <p:nvSpPr>
          <p:cNvPr id="6" name="Round Diagonal Corner Rectangle 8">
            <a:extLst>
              <a:ext uri="{FF2B5EF4-FFF2-40B4-BE49-F238E27FC236}">
                <a16:creationId xmlns:a16="http://schemas.microsoft.com/office/drawing/2014/main" id="{4380E2D1-B0A4-4C5A-81FA-692F44C8BF30}"/>
              </a:ext>
            </a:extLst>
          </p:cNvPr>
          <p:cNvSpPr/>
          <p:nvPr userDrawn="1"/>
        </p:nvSpPr>
        <p:spPr>
          <a:xfrm>
            <a:off x="408561" y="331611"/>
            <a:ext cx="8346333" cy="3443110"/>
          </a:xfrm>
          <a:prstGeom prst="round2DiagRect">
            <a:avLst>
              <a:gd name="adj1" fmla="val 0"/>
              <a:gd name="adj2" fmla="val 11792"/>
            </a:avLst>
          </a:prstGeom>
          <a:solidFill>
            <a:srgbClr val="0090B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6" descr="CompTIA_logo.wmf">
            <a:extLst>
              <a:ext uri="{FF2B5EF4-FFF2-40B4-BE49-F238E27FC236}">
                <a16:creationId xmlns:a16="http://schemas.microsoft.com/office/drawing/2014/main" id="{694E33B4-9630-49A8-97A5-8A9243E3616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97111" y="4369323"/>
            <a:ext cx="1684782" cy="360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50014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ottom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FC2B283-1721-A54D-A0F1-D2BEA4930744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-18288" y="4443006"/>
            <a:ext cx="9180576" cy="384048"/>
          </a:xfrm>
          <a:prstGeom prst="rect">
            <a:avLst/>
          </a:prstGeom>
        </p:spPr>
      </p:pic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75202"/>
            <a:ext cx="8455566" cy="6334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>
                <a:solidFill>
                  <a:srgbClr val="ED1C24"/>
                </a:solidFill>
                <a:latin typeface="+mn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FBE5EB6-65FE-0E48-9452-A19FC7E53C3D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99B5762-231E-5D48-BE77-49FAD4EC5C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DE834EAB-3654-8444-AD99-93CDAC63F3F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980349"/>
            <a:ext cx="8460152" cy="33221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pic>
        <p:nvPicPr>
          <p:cNvPr id="16" name="Picture 15" descr="CompTIA_logo.wmf">
            <a:extLst>
              <a:ext uri="{FF2B5EF4-FFF2-40B4-BE49-F238E27FC236}">
                <a16:creationId xmlns:a16="http://schemas.microsoft.com/office/drawing/2014/main" id="{4944337A-3BE7-674E-B293-3D2844FE50B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C28B142-A308-435E-89D2-32B3DE4E7F0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9050" y="4444093"/>
            <a:ext cx="9182100" cy="381633"/>
          </a:xfrm>
          <a:prstGeom prst="rect">
            <a:avLst/>
          </a:prstGeom>
        </p:spPr>
      </p:pic>
      <p:pic>
        <p:nvPicPr>
          <p:cNvPr id="10" name="Picture 9" descr="CompTIA_logo.wmf">
            <a:extLst>
              <a:ext uri="{FF2B5EF4-FFF2-40B4-BE49-F238E27FC236}">
                <a16:creationId xmlns:a16="http://schemas.microsoft.com/office/drawing/2014/main" id="{E164D88B-72B3-4C3F-AF01-056CEF4604B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4056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4937C02-723F-7449-9D91-D10D98479B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0148" y="3143794"/>
            <a:ext cx="2193852" cy="1999706"/>
          </a:xfrm>
          <a:prstGeom prst="rect">
            <a:avLst/>
          </a:prstGeom>
        </p:spPr>
      </p:pic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75202"/>
            <a:ext cx="8455566" cy="6334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>
                <a:latin typeface="+mn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57115EB-6EB9-AD43-BF51-6238C42B69E2}"/>
              </a:ext>
            </a:extLst>
          </p:cNvPr>
          <p:cNvSpPr txBox="1">
            <a:spLocks/>
          </p:cNvSpPr>
          <p:nvPr/>
        </p:nvSpPr>
        <p:spPr>
          <a:xfrm>
            <a:off x="81975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AD0C0EF-7038-634B-8024-2C277C80B02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EACD82ED-3ACE-6B4E-AED2-34697AE09C3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980348"/>
            <a:ext cx="8460152" cy="35892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pic>
        <p:nvPicPr>
          <p:cNvPr id="14" name="Picture 13" descr="CompTIA_logo.wmf">
            <a:extLst>
              <a:ext uri="{FF2B5EF4-FFF2-40B4-BE49-F238E27FC236}">
                <a16:creationId xmlns:a16="http://schemas.microsoft.com/office/drawing/2014/main" id="{356AF006-7545-FE4E-BA37-FA9657065F3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39DF1F3-E1A6-4F38-B569-D5047083F7F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938442" y="3143794"/>
            <a:ext cx="2205558" cy="1999706"/>
          </a:xfrm>
          <a:prstGeom prst="rect">
            <a:avLst/>
          </a:prstGeom>
        </p:spPr>
      </p:pic>
      <p:pic>
        <p:nvPicPr>
          <p:cNvPr id="10" name="Picture 9" descr="CompTIA_logo.wmf">
            <a:extLst>
              <a:ext uri="{FF2B5EF4-FFF2-40B4-BE49-F238E27FC236}">
                <a16:creationId xmlns:a16="http://schemas.microsoft.com/office/drawing/2014/main" id="{01E94D2E-4526-48C7-B586-388DCC1FAD5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5997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lossary Term Defin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75202"/>
            <a:ext cx="8455566" cy="6334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>
                <a:latin typeface="+mn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944984"/>
            <a:ext cx="7054516" cy="571500"/>
          </a:xfrm>
        </p:spPr>
        <p:txBody>
          <a:bodyPr/>
          <a:lstStyle>
            <a:lvl1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rgbClr val="ED1C24"/>
                </a:solidFill>
                <a:latin typeface="+mn-lt"/>
                <a:ea typeface="+mn-ea"/>
                <a:cs typeface="+mn-cs"/>
              </a:defRPr>
            </a:lvl1pPr>
            <a:lvl2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35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35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35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35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4186BA-5094-1448-BB57-AB5B0FEA3A02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57DCA484-9C40-334C-AD13-25B14530D4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1C8B6186-7A8B-DC46-9466-DB72DE79C1A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1696454"/>
            <a:ext cx="8460152" cy="29565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pic>
        <p:nvPicPr>
          <p:cNvPr id="17" name="Picture 16" descr="CompTIA_logo.wmf">
            <a:extLst>
              <a:ext uri="{FF2B5EF4-FFF2-40B4-BE49-F238E27FC236}">
                <a16:creationId xmlns:a16="http://schemas.microsoft.com/office/drawing/2014/main" id="{A660B38B-C7D9-D944-83F2-8500759A1BD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  <p:pic>
        <p:nvPicPr>
          <p:cNvPr id="18" name="Picture 100" descr="book">
            <a:extLst>
              <a:ext uri="{FF2B5EF4-FFF2-40B4-BE49-F238E27FC236}">
                <a16:creationId xmlns:a16="http://schemas.microsoft.com/office/drawing/2014/main" id="{7659040C-5D30-DA49-B1E6-5E966016CC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851" y="782499"/>
            <a:ext cx="911191" cy="797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CompTIA_logo.wmf">
            <a:extLst>
              <a:ext uri="{FF2B5EF4-FFF2-40B4-BE49-F238E27FC236}">
                <a16:creationId xmlns:a16="http://schemas.microsoft.com/office/drawing/2014/main" id="{BDDA76B8-8515-426B-B175-D8EDCC46A58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0C0610FE-60D6-4D70-AE1C-F9DB9F67D73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851" y="782499"/>
            <a:ext cx="911191" cy="797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33202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lossary Term Definition with 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75202"/>
            <a:ext cx="7883768" cy="6334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>
                <a:latin typeface="+mn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944984"/>
            <a:ext cx="6934200" cy="571500"/>
          </a:xfrm>
        </p:spPr>
        <p:txBody>
          <a:bodyPr/>
          <a:lstStyle>
            <a:lvl1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ED1C24"/>
                </a:solidFill>
                <a:latin typeface="+mn-lt"/>
                <a:ea typeface="+mn-ea"/>
                <a:cs typeface="+mn-cs"/>
              </a:defRPr>
            </a:lvl1pPr>
            <a:lvl2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35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35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35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35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BBD1DE29-ADE7-384D-809A-A52F9DD45FFD}"/>
              </a:ext>
            </a:extLst>
          </p:cNvPr>
          <p:cNvSpPr txBox="1">
            <a:spLocks/>
          </p:cNvSpPr>
          <p:nvPr/>
        </p:nvSpPr>
        <p:spPr>
          <a:xfrm>
            <a:off x="81975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2E180A83-A907-544F-B0AF-DAD9FC2DF7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8B707612-480C-B144-82D3-40F98F576EEF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1696453"/>
            <a:ext cx="8460152" cy="29854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pic>
        <p:nvPicPr>
          <p:cNvPr id="20" name="Picture 19" descr="CompTIA_logo.wmf">
            <a:extLst>
              <a:ext uri="{FF2B5EF4-FFF2-40B4-BE49-F238E27FC236}">
                <a16:creationId xmlns:a16="http://schemas.microsoft.com/office/drawing/2014/main" id="{31E12641-FDB9-264E-B844-D1FF43FEA4D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  <p:pic>
        <p:nvPicPr>
          <p:cNvPr id="22" name="Picture 100" descr="book">
            <a:extLst>
              <a:ext uri="{FF2B5EF4-FFF2-40B4-BE49-F238E27FC236}">
                <a16:creationId xmlns:a16="http://schemas.microsoft.com/office/drawing/2014/main" id="{29E8A41D-6CE0-CC41-8C86-34EFB1EAFD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851" y="782499"/>
            <a:ext cx="911191" cy="797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904E5AC-2C37-054D-B16D-0D8582A5ED6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0148" y="3143794"/>
            <a:ext cx="2193852" cy="1999706"/>
          </a:xfrm>
          <a:prstGeom prst="rect">
            <a:avLst/>
          </a:prstGeom>
        </p:spPr>
      </p:pic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AA8744E2-18F8-4EFB-B772-E9E5F56AACFA}"/>
              </a:ext>
            </a:extLst>
          </p:cNvPr>
          <p:cNvSpPr txBox="1">
            <a:spLocks/>
          </p:cNvSpPr>
          <p:nvPr userDrawn="1"/>
        </p:nvSpPr>
        <p:spPr>
          <a:xfrm>
            <a:off x="81975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pic>
        <p:nvPicPr>
          <p:cNvPr id="15" name="Picture 14" descr="CompTIA_logo.wmf">
            <a:extLst>
              <a:ext uri="{FF2B5EF4-FFF2-40B4-BE49-F238E27FC236}">
                <a16:creationId xmlns:a16="http://schemas.microsoft.com/office/drawing/2014/main" id="{5F2A6A9B-A312-4355-9051-796857E287E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  <p:pic>
        <p:nvPicPr>
          <p:cNvPr id="17" name="Picture 100" descr="book">
            <a:extLst>
              <a:ext uri="{FF2B5EF4-FFF2-40B4-BE49-F238E27FC236}">
                <a16:creationId xmlns:a16="http://schemas.microsoft.com/office/drawing/2014/main" id="{C326D5C4-E0D7-46AE-A98A-AA4DE4E5E99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851" y="782499"/>
            <a:ext cx="911191" cy="797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CC88AE8C-3E38-43C5-B488-1501C7E4DED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938442" y="3143794"/>
            <a:ext cx="2205558" cy="1999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902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a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62593A58-0959-CB4D-8C6B-BF10FB4E9B2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980348"/>
            <a:ext cx="8460152" cy="37015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defRPr>
                <a:solidFill>
                  <a:srgbClr val="45545F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7C22BF4-CE2A-B54A-B1D6-2812AD7BCB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15509" y="3683725"/>
            <a:ext cx="1605176" cy="998219"/>
          </a:xfrm>
          <a:prstGeom prst="rect">
            <a:avLst/>
          </a:prstGeom>
        </p:spPr>
      </p:pic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75202"/>
            <a:ext cx="7883768" cy="6334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>
                <a:latin typeface="+mn-lt"/>
              </a:defRPr>
            </a:lvl1pPr>
          </a:lstStyle>
          <a:p>
            <a:r>
              <a:rPr lang="en-US" dirty="0"/>
              <a:t>Click to add Activity title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5727794-1D8F-EE4B-86CA-492FD31C8844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2E05C79-1716-3D41-94C9-03C7F4E93A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5" name="Picture 14" descr="CompTIA_logo.wmf">
            <a:extLst>
              <a:ext uri="{FF2B5EF4-FFF2-40B4-BE49-F238E27FC236}">
                <a16:creationId xmlns:a16="http://schemas.microsoft.com/office/drawing/2014/main" id="{7C6D3784-9980-4349-B5E5-5AAE6F7E51C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0BF7838-1966-45A9-9DB6-687076B1991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215509" y="3683725"/>
            <a:ext cx="1605177" cy="998219"/>
          </a:xfrm>
          <a:prstGeom prst="rect">
            <a:avLst/>
          </a:prstGeom>
        </p:spPr>
      </p:pic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DF18E6B6-CE9B-44D3-803B-0D34B07CE70D}"/>
              </a:ext>
            </a:extLst>
          </p:cNvPr>
          <p:cNvSpPr txBox="1">
            <a:spLocks/>
          </p:cNvSpPr>
          <p:nvPr userDrawn="1"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pic>
        <p:nvPicPr>
          <p:cNvPr id="13" name="Picture 12" descr="CompTIA_logo.wmf">
            <a:extLst>
              <a:ext uri="{FF2B5EF4-FFF2-40B4-BE49-F238E27FC236}">
                <a16:creationId xmlns:a16="http://schemas.microsoft.com/office/drawing/2014/main" id="{ABE0912F-14C7-44AF-BF76-E8BD904EBBD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1263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a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0E79872-6410-E14A-8678-93C3DB8897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514851"/>
            <a:ext cx="9144000" cy="341951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3384616"/>
            <a:ext cx="8001000" cy="458390"/>
          </a:xfrm>
        </p:spPr>
        <p:txBody>
          <a:bodyPr/>
          <a:lstStyle>
            <a:lvl1pPr marL="0" indent="0" algn="ctr">
              <a:buNone/>
              <a:defRPr sz="2100">
                <a:solidFill>
                  <a:srgbClr val="45545F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/>
        </p:nvSpPr>
        <p:spPr>
          <a:xfrm>
            <a:off x="341925" y="218807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ED1C24"/>
                </a:solidFill>
                <a:latin typeface="+mn-lt"/>
              </a:rPr>
              <a:t>Activity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28AF2C-F141-0F46-BA28-178577A16F7B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6BA17A01-17DB-2540-9CD7-DEA1D2C76BF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2F141D98-3766-574F-B382-B3B62F9F06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514851"/>
            <a:ext cx="9144000" cy="341951"/>
          </a:xfrm>
          <a:prstGeom prst="rect">
            <a:avLst/>
          </a:prstGeom>
        </p:spPr>
      </p:pic>
      <p:pic>
        <p:nvPicPr>
          <p:cNvPr id="18" name="Picture 17" descr="CompTIA_logo.wmf">
            <a:extLst>
              <a:ext uri="{FF2B5EF4-FFF2-40B4-BE49-F238E27FC236}">
                <a16:creationId xmlns:a16="http://schemas.microsoft.com/office/drawing/2014/main" id="{1E5018EB-5EA6-DB41-BB6E-BDD87D776FB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4BDA0A4-50B6-2647-8936-3D1D66E5E7A5}"/>
              </a:ext>
            </a:extLst>
          </p:cNvPr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-18288" y="4511039"/>
            <a:ext cx="9180576" cy="34720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4A9D3A7-ED76-3242-8569-1F8CBACDFB9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78606" y="1406242"/>
            <a:ext cx="3186788" cy="198178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E29255C-6CCA-4FCB-B223-819FF062D3C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4514851"/>
            <a:ext cx="9144000" cy="341951"/>
          </a:xfrm>
          <a:prstGeom prst="rect">
            <a:avLst/>
          </a:prstGeom>
        </p:spPr>
      </p:pic>
      <p:pic>
        <p:nvPicPr>
          <p:cNvPr id="13" name="Picture 12" descr="CompTIA_logo.wmf">
            <a:extLst>
              <a:ext uri="{FF2B5EF4-FFF2-40B4-BE49-F238E27FC236}">
                <a16:creationId xmlns:a16="http://schemas.microsoft.com/office/drawing/2014/main" id="{5453FE25-DFEF-4630-A061-8552896E834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  <p:sp>
        <p:nvSpPr>
          <p:cNvPr id="15" name="Rectangle: Single Corner Rounded 14">
            <a:extLst>
              <a:ext uri="{FF2B5EF4-FFF2-40B4-BE49-F238E27FC236}">
                <a16:creationId xmlns:a16="http://schemas.microsoft.com/office/drawing/2014/main" id="{EEB61743-239E-4F87-9D57-5ED34FFBDFB0}"/>
              </a:ext>
            </a:extLst>
          </p:cNvPr>
          <p:cNvSpPr/>
          <p:nvPr userDrawn="1"/>
        </p:nvSpPr>
        <p:spPr>
          <a:xfrm>
            <a:off x="0" y="4514851"/>
            <a:ext cx="3053731" cy="341951"/>
          </a:xfrm>
          <a:prstGeom prst="round1Rect">
            <a:avLst>
              <a:gd name="adj" fmla="val 0"/>
            </a:avLst>
          </a:prstGeom>
          <a:solidFill>
            <a:srgbClr val="0090B9"/>
          </a:soli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16" name="Rectangle: Single Corner Rounded 15">
            <a:extLst>
              <a:ext uri="{FF2B5EF4-FFF2-40B4-BE49-F238E27FC236}">
                <a16:creationId xmlns:a16="http://schemas.microsoft.com/office/drawing/2014/main" id="{955A773B-7571-4331-BC91-F46E809BC149}"/>
              </a:ext>
            </a:extLst>
          </p:cNvPr>
          <p:cNvSpPr/>
          <p:nvPr userDrawn="1"/>
        </p:nvSpPr>
        <p:spPr>
          <a:xfrm>
            <a:off x="3053731" y="4514851"/>
            <a:ext cx="3045965" cy="341951"/>
          </a:xfrm>
          <a:prstGeom prst="round1Rect">
            <a:avLst>
              <a:gd name="adj" fmla="val 0"/>
            </a:avLst>
          </a:prstGeom>
          <a:solidFill>
            <a:srgbClr val="B0B6BB"/>
          </a:soli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19" name="Rectangle: Single Corner Rounded 18">
            <a:extLst>
              <a:ext uri="{FF2B5EF4-FFF2-40B4-BE49-F238E27FC236}">
                <a16:creationId xmlns:a16="http://schemas.microsoft.com/office/drawing/2014/main" id="{FB326A06-5496-4193-ACD7-58251F418A31}"/>
              </a:ext>
            </a:extLst>
          </p:cNvPr>
          <p:cNvSpPr/>
          <p:nvPr userDrawn="1"/>
        </p:nvSpPr>
        <p:spPr>
          <a:xfrm>
            <a:off x="6099696" y="4514851"/>
            <a:ext cx="3045965" cy="341951"/>
          </a:xfrm>
          <a:prstGeom prst="round1Rect">
            <a:avLst>
              <a:gd name="adj" fmla="val 0"/>
            </a:avLst>
          </a:prstGeom>
          <a:solidFill>
            <a:srgbClr val="45545F"/>
          </a:soli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3F4FD4A7-49C7-4744-B009-24DAD85A2E27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2978605" y="1406242"/>
            <a:ext cx="3186790" cy="1981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3984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1927" y="75202"/>
            <a:ext cx="8455567" cy="6334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1924" y="980348"/>
            <a:ext cx="8460152" cy="37015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154389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6" r:id="rId1"/>
    <p:sldLayoutId id="2147483847" r:id="rId2"/>
    <p:sldLayoutId id="2147483848" r:id="rId3"/>
    <p:sldLayoutId id="2147483849" r:id="rId4"/>
    <p:sldLayoutId id="2147483850" r:id="rId5"/>
    <p:sldLayoutId id="2147483851" r:id="rId6"/>
    <p:sldLayoutId id="2147483852" r:id="rId7"/>
    <p:sldLayoutId id="2147483853" r:id="rId8"/>
    <p:sldLayoutId id="2147483854" r:id="rId9"/>
    <p:sldLayoutId id="2147483855" r:id="rId10"/>
    <p:sldLayoutId id="2147483856" r:id="rId11"/>
    <p:sldLayoutId id="2147483857" r:id="rId12"/>
    <p:sldLayoutId id="2147483858" r:id="rId13"/>
    <p:sldLayoutId id="2147483859" r:id="rId14"/>
    <p:sldLayoutId id="2147483860" r:id="rId15"/>
    <p:sldLayoutId id="2147483861" r:id="rId16"/>
    <p:sldLayoutId id="2147483862" r:id="rId17"/>
    <p:sldLayoutId id="2147483863" r:id="rId18"/>
    <p:sldLayoutId id="2147483864" r:id="rId19"/>
    <p:sldLayoutId id="2147483865" r:id="rId20"/>
    <p:sldLayoutId id="2147483866" r:id="rId21"/>
    <p:sldLayoutId id="2147483826" r:id="rId22"/>
    <p:sldLayoutId id="2147483830" r:id="rId23"/>
    <p:sldLayoutId id="2147483831" r:id="rId24"/>
    <p:sldLayoutId id="2147483833" r:id="rId25"/>
    <p:sldLayoutId id="2147483838" r:id="rId26"/>
    <p:sldLayoutId id="2147483840" r:id="rId27"/>
    <p:sldLayoutId id="2147483842" r:id="rId28"/>
  </p:sldLayoutIdLst>
  <p:hf hdr="0" ftr="0" dt="0"/>
  <p:txStyles>
    <p:titleStyle>
      <a:lvl1pPr algn="l" defTabSz="342900" rtl="0" eaLnBrk="1" latinLnBrk="0" hangingPunct="1">
        <a:spcBef>
          <a:spcPct val="0"/>
        </a:spcBef>
        <a:buNone/>
        <a:defRPr lang="en-US" sz="2400" b="1" kern="1200" dirty="0">
          <a:solidFill>
            <a:srgbClr val="ED1C24"/>
          </a:solidFill>
          <a:latin typeface="+mn-lt"/>
          <a:ea typeface="+mj-ea"/>
          <a:cs typeface="Open Sans SemiBold" panose="020B0706030804020204" pitchFamily="34" charset="0"/>
        </a:defRPr>
      </a:lvl1pPr>
    </p:titleStyle>
    <p:bodyStyle>
      <a:lvl1pPr marL="257175" indent="-257175" algn="l" defTabSz="342900" rtl="0" eaLnBrk="1" latinLnBrk="0" hangingPunct="1">
        <a:spcBef>
          <a:spcPct val="20000"/>
        </a:spcBef>
        <a:buClr>
          <a:srgbClr val="ED1C24"/>
        </a:buClr>
        <a:buFont typeface="Arial"/>
        <a:buChar char="•"/>
        <a:defRPr sz="1800" kern="1200">
          <a:solidFill>
            <a:srgbClr val="45545F"/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ct val="20000"/>
        </a:spcBef>
        <a:buClr>
          <a:srgbClr val="ED1C24"/>
        </a:buClr>
        <a:buFont typeface="Arial"/>
        <a:buChar char="•"/>
        <a:defRPr sz="1600" kern="1200">
          <a:solidFill>
            <a:srgbClr val="45545F"/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ct val="20000"/>
        </a:spcBef>
        <a:buClr>
          <a:srgbClr val="ED1C24"/>
        </a:buClr>
        <a:buFont typeface="Arial"/>
        <a:buChar char="•"/>
        <a:defRPr sz="1400" kern="1200">
          <a:solidFill>
            <a:srgbClr val="45545F"/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ct val="20000"/>
        </a:spcBef>
        <a:buFont typeface="Arial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ct val="20000"/>
        </a:spcBef>
        <a:buFont typeface="Arial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4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4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B48A97-5BDB-064D-951E-A5634C77D78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Network Infrastructure Concepts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FC5C12A-9F5E-FB4B-BA5D-049407789BC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07417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E4A16D-7FC8-4B08-9267-FB70CD665D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Common Ethernet Network Implementations (Slide 3 of 3)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117DA8A-84E8-4B78-B85E-9A2622B289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F0420E7-E66D-485D-B7B3-35C6AADBFD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980347"/>
            <a:ext cx="4230076" cy="1919161"/>
          </a:xfrm>
        </p:spPr>
        <p:txBody>
          <a:bodyPr/>
          <a:lstStyle/>
          <a:p>
            <a:r>
              <a:rPr lang="en-US" dirty="0"/>
              <a:t>Positioning network components in an enterprise LAN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887846C-0245-40D3-B7A6-76142BC8AF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064719"/>
            <a:ext cx="3649785" cy="3563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2985920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CFE708-81F5-473B-AEC2-1F8B22A7EB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Public and Private IP Addresses (Slide 3 of 4)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B609112-1AB7-4A00-8248-BF050682CE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100</a:t>
            </a:fld>
            <a:endParaRPr lang="en-US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6A5DCAC0-41A2-4880-80D5-1A3A0E81864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19160" y="883139"/>
            <a:ext cx="5539682" cy="3313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646586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F8F591-48AB-4323-8A24-B060387B71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Public and Private IP Addresses (Slide 4 of 4)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7D1B161-043B-4FC0-8902-E7B75BFC3C0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101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069FEE3-21BC-4257-AC55-8AF94C7AC2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980347"/>
            <a:ext cx="8455566" cy="1372084"/>
          </a:xfrm>
        </p:spPr>
        <p:txBody>
          <a:bodyPr/>
          <a:lstStyle/>
          <a:p>
            <a:r>
              <a:rPr lang="en-US" dirty="0"/>
              <a:t>VPN: connects two private networks over a public network (the Internet).</a:t>
            </a:r>
          </a:p>
          <a:p>
            <a:r>
              <a:rPr lang="en-US" dirty="0"/>
              <a:t>Internet is cost-effective way to connect users and networks, but is not private.</a:t>
            </a:r>
          </a:p>
          <a:p>
            <a:r>
              <a:rPr lang="en-US" dirty="0"/>
              <a:t>VPN protocols create tunnels through the public network to authenticate, encrypt, and secure private communications.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2AF06C21-7F64-4867-949F-A75E50BE313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889" b="13278"/>
          <a:stretch/>
        </p:blipFill>
        <p:spPr>
          <a:xfrm>
            <a:off x="1929332" y="2791070"/>
            <a:ext cx="5280749" cy="2045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3866922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8A0A20-581C-404F-B8F2-6C2FA6B912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IPv6 (Slide 1 of 5)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D053D61-CF2C-4710-A34F-D54C4B6E64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102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D2EE9EF-ACB8-4593-8B85-7F7E9614C0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IPv4 address pool is large, but limited.</a:t>
            </a:r>
          </a:p>
          <a:p>
            <a:r>
              <a:rPr lang="en-US" dirty="0"/>
              <a:t>IPv6 uses 128-bit addresses, massively increasing address pool.</a:t>
            </a:r>
          </a:p>
          <a:p>
            <a:r>
              <a:rPr lang="en-US" dirty="0"/>
              <a:t>Other improvements: simplified address headers, hierarchical addressing, support for time-sensitive traffic, new unicast address structure.</a:t>
            </a:r>
          </a:p>
          <a:p>
            <a:r>
              <a:rPr lang="en-US" dirty="0"/>
              <a:t>Large string of characters in binary or even decimal; affects clarity and accuracy.</a:t>
            </a:r>
          </a:p>
          <a:p>
            <a:r>
              <a:rPr lang="en-US" dirty="0"/>
              <a:t>Uses hexadecimal notation (0-9, A-F):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B5F89D65-D9AC-4950-85DC-F75C52F8585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8039842"/>
              </p:ext>
            </p:extLst>
          </p:nvPr>
        </p:nvGraphicFramePr>
        <p:xfrm>
          <a:off x="4901184" y="2752344"/>
          <a:ext cx="2880360" cy="198691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60120">
                  <a:extLst>
                    <a:ext uri="{9D8B030D-6E8A-4147-A177-3AD203B41FA5}">
                      <a16:colId xmlns:a16="http://schemas.microsoft.com/office/drawing/2014/main" val="14023379"/>
                    </a:ext>
                  </a:extLst>
                </a:gridCol>
                <a:gridCol w="960120">
                  <a:extLst>
                    <a:ext uri="{9D8B030D-6E8A-4147-A177-3AD203B41FA5}">
                      <a16:colId xmlns:a16="http://schemas.microsoft.com/office/drawing/2014/main" val="3756354528"/>
                    </a:ext>
                  </a:extLst>
                </a:gridCol>
                <a:gridCol w="960120">
                  <a:extLst>
                    <a:ext uri="{9D8B030D-6E8A-4147-A177-3AD203B41FA5}">
                      <a16:colId xmlns:a16="http://schemas.microsoft.com/office/drawing/2014/main" val="2799432314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Decimal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Hex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Binary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329999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0000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888459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3349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…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…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…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405872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837460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147486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…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…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…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57421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54255235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8A0A20-581C-404F-B8F2-6C2FA6B912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IPv6 (Slide 2 of 5)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D053D61-CF2C-4710-A34F-D54C4B6E64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103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D2EE9EF-ACB8-4593-8B85-7F7E9614C0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Binary IPv6 address divided into eight double-byte values using hex notation: </a:t>
            </a:r>
          </a:p>
          <a:p>
            <a:pPr marL="0" indent="0" algn="ctr">
              <a:buNone/>
            </a:pPr>
            <a:r>
              <a:rPr lang="en-US" dirty="0"/>
              <a:t>2001:0db8:0000:0000:0abc:0000:def0:1234</a:t>
            </a:r>
          </a:p>
          <a:p>
            <a:pPr marL="0" indent="0" algn="ctr">
              <a:buNone/>
            </a:pPr>
            <a:endParaRPr lang="en-US" dirty="0"/>
          </a:p>
          <a:p>
            <a:r>
              <a:rPr lang="en-US" dirty="0"/>
              <a:t>Leading zeros can be ignored, and a contiguous series of zeroes can be replaced by a double colon place marker:</a:t>
            </a:r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dirty="0"/>
              <a:t>2001:db8::abc:0:def0:1234</a:t>
            </a:r>
          </a:p>
        </p:txBody>
      </p:sp>
    </p:spTree>
    <p:extLst>
      <p:ext uri="{BB962C8B-B14F-4D97-AF65-F5344CB8AC3E}">
        <p14:creationId xmlns:p14="http://schemas.microsoft.com/office/powerpoint/2010/main" val="1820023607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A135B4-81D0-41FC-BD69-FF2485441A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IPv6 (Slide 3 of 5)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51E4320-5459-456F-992D-22927C376B9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104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733435F-0BAD-4A23-8951-65688B8503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First 64 bits are network ID, second 64 bits designate the interface</a:t>
            </a:r>
          </a:p>
          <a:p>
            <a:r>
              <a:rPr lang="en-US" dirty="0"/>
              <a:t>Fixed size = no subnet mask; /nn = length of routing prefix in bits</a:t>
            </a:r>
          </a:p>
          <a:p>
            <a:endParaRPr lang="en-US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2B24F890-77B2-4B9C-A639-FE25F4A9D4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2174" y="2909981"/>
            <a:ext cx="6035071" cy="1151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1434917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648D471A-4BD1-46A3-B5A3-82A87FAC11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6406" y="974864"/>
            <a:ext cx="8461375" cy="3567113"/>
          </a:xfrm>
        </p:spPr>
        <p:txBody>
          <a:bodyPr/>
          <a:lstStyle/>
          <a:p>
            <a:r>
              <a:rPr lang="en-US" dirty="0"/>
              <a:t>IPv6 global unicast address format: 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IPv6 address blocks assigned hierarchically by routers; logical address space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2B24F890-77B2-4B9C-A639-FE25F4A9D4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6407" y="1575390"/>
            <a:ext cx="6286606" cy="108017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0A135B4-81D0-41FC-BD69-FF2485441A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IPv6 (Slide 4 of 5)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51E4320-5459-456F-992D-22927C376B9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105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0698007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733435F-0BAD-4A23-8951-65688B8503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7538" y="980350"/>
            <a:ext cx="8274538" cy="1980900"/>
          </a:xfrm>
        </p:spPr>
        <p:txBody>
          <a:bodyPr/>
          <a:lstStyle/>
          <a:p>
            <a:r>
              <a:rPr lang="en-US" dirty="0"/>
              <a:t>IPv6 link-local addresses used for housekeeping</a:t>
            </a:r>
          </a:p>
          <a:p>
            <a:r>
              <a:rPr lang="en-US" dirty="0"/>
              <a:t>Span single subnet</a:t>
            </a:r>
          </a:p>
          <a:p>
            <a:r>
              <a:rPr lang="en-US" dirty="0"/>
              <a:t>Nodes on same link called “neighbors”</a:t>
            </a:r>
          </a:p>
          <a:p>
            <a:r>
              <a:rPr lang="en-US" dirty="0"/>
              <a:t>Start with fe80::</a:t>
            </a:r>
          </a:p>
          <a:p>
            <a:r>
              <a:rPr lang="en-US" dirty="0"/>
              <a:t>Equivalent of APIPA</a:t>
            </a:r>
          </a:p>
          <a:p>
            <a:r>
              <a:rPr lang="en-US" dirty="0"/>
              <a:t>IPv6 host always has a link-local address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2B24F890-77B2-4B9C-A639-FE25F4A9D4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1504" y="3168647"/>
            <a:ext cx="6286606" cy="111945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0A135B4-81D0-41FC-BD69-FF2485441A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IPv6 (Slide 5 of 5)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51E4320-5459-456F-992D-22927C376B9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106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3385658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5B3B9C2-A962-46A6-AEBC-65F1C33D3A5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Discussing Network Configuration Concepts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FF48155-3A70-4AF6-BD01-5100345DBB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107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2186610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A8DEE-2BF2-4589-A6C2-2662DCA683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TCP and UDP Ports (Slide 1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F100BDB-E580-4268-8322-14F4568B099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108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92DC69B-63EB-487C-AE30-60BA26AC0D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Transport-layer protocols ensure effective delivery; content of packets is significant.</a:t>
            </a:r>
          </a:p>
          <a:p>
            <a:r>
              <a:rPr lang="en-US" dirty="0"/>
              <a:t>Identifies network application types by assigning port number (0-65535).</a:t>
            </a:r>
          </a:p>
          <a:p>
            <a:r>
              <a:rPr lang="en-US" dirty="0"/>
              <a:t>Data from upper layers is packaged in segments, tagged with port number.</a:t>
            </a:r>
          </a:p>
          <a:p>
            <a:r>
              <a:rPr lang="en-US" dirty="0"/>
              <a:t>Passed to network layer for delivery.</a:t>
            </a:r>
          </a:p>
          <a:p>
            <a:r>
              <a:rPr lang="en-US" dirty="0"/>
              <a:t>Simultaneous segment transmissions are multiplexed onto network link; de-multiplexed at receiving host.</a:t>
            </a:r>
          </a:p>
          <a:p>
            <a:r>
              <a:rPr lang="en-US" dirty="0"/>
              <a:t>Can use TCP or UDP.</a:t>
            </a:r>
          </a:p>
        </p:txBody>
      </p:sp>
    </p:spTree>
    <p:extLst>
      <p:ext uri="{BB962C8B-B14F-4D97-AF65-F5344CB8AC3E}">
        <p14:creationId xmlns:p14="http://schemas.microsoft.com/office/powerpoint/2010/main" val="342752827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4C5E70-B125-4472-9A46-806C44CBB9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TCP and UDP Ports (Slide 2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374DC88-E785-4C95-BC61-562DAA0CF5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109</a:t>
            </a:fld>
            <a:endParaRPr lang="en-US" dirty="0"/>
          </a:p>
        </p:txBody>
      </p:sp>
      <p:graphicFrame>
        <p:nvGraphicFramePr>
          <p:cNvPr id="5" name="Group 23">
            <a:extLst>
              <a:ext uri="{FF2B5EF4-FFF2-40B4-BE49-F238E27FC236}">
                <a16:creationId xmlns:a16="http://schemas.microsoft.com/office/drawing/2014/main" id="{68291BD9-A4F6-415D-8E43-684941E5B6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3601635"/>
              </p:ext>
            </p:extLst>
          </p:nvPr>
        </p:nvGraphicFramePr>
        <p:xfrm>
          <a:off x="493776" y="878307"/>
          <a:ext cx="7799832" cy="2699048"/>
        </p:xfrm>
        <a:graphic>
          <a:graphicData uri="http://schemas.openxmlformats.org/drawingml/2006/table">
            <a:tbl>
              <a:tblPr/>
              <a:tblGrid>
                <a:gridCol w="11810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187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476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Calibri"/>
                        </a:rPr>
                        <a:t>Port Type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0B9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Calibri"/>
                        </a:rPr>
                        <a:t>Description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0B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8967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TCP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Ensures reliability and sequencing with acknowledgement messages.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If non-delivery, retransmits if lack of acknowledgement.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If damaged delivery, NACK forces retransmission.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Connection-oriented.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Acknowledgements add overhead, slow communications.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0821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UDP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Connectionless, non-guaranteed, no sequencing or flow control.</a:t>
                      </a:r>
                    </a:p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Speeds up communication by reducing overhead.</a:t>
                      </a:r>
                    </a:p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For applications that:</a:t>
                      </a:r>
                    </a:p>
                    <a:p>
                      <a:pPr marL="630238" marR="0" lvl="1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Don’t require acknowledgement and can tolerate missing or out-of-order packets.</a:t>
                      </a:r>
                    </a:p>
                    <a:p>
                      <a:pPr marL="630238" marR="0" lvl="1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Are time-sensitive but don’t need complete reliability.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279547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D7FBE0-D76C-495B-9370-7DC0D67CA5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Twisted Pair Cabling and Connectors (Slide 1 of 4)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3B8C19C-E5D9-4CD1-B93E-A4A61A6587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FD4372-7ADE-4A06-A9E3-3C93C89D46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980347"/>
            <a:ext cx="4367236" cy="3567590"/>
          </a:xfrm>
        </p:spPr>
        <p:txBody>
          <a:bodyPr/>
          <a:lstStyle/>
          <a:p>
            <a:r>
              <a:rPr lang="en-US" dirty="0"/>
              <a:t>Unshielded Twisted Pair (UTP)</a:t>
            </a:r>
          </a:p>
          <a:p>
            <a:pPr lvl="1"/>
            <a:r>
              <a:rPr lang="en-US" dirty="0"/>
              <a:t>Most widely used</a:t>
            </a:r>
          </a:p>
          <a:p>
            <a:pPr lvl="1"/>
            <a:r>
              <a:rPr lang="en-US" dirty="0"/>
              <a:t>Four copper conductor pairs</a:t>
            </a:r>
          </a:p>
          <a:p>
            <a:pPr lvl="1"/>
            <a:r>
              <a:rPr lang="en-US" dirty="0"/>
              <a:t>Insulating sheath</a:t>
            </a:r>
          </a:p>
          <a:p>
            <a:pPr lvl="1"/>
            <a:r>
              <a:rPr lang="en-US" dirty="0"/>
              <a:t>Twisted to reduce crosstalk and EMI</a:t>
            </a:r>
          </a:p>
          <a:p>
            <a:pPr lvl="1"/>
            <a:r>
              <a:rPr lang="en-US" dirty="0"/>
              <a:t>Paired wires carry equal/opposite signals</a:t>
            </a:r>
          </a:p>
          <a:p>
            <a:pPr lvl="1"/>
            <a:r>
              <a:rPr lang="en-US" dirty="0"/>
              <a:t>PVC jacket</a:t>
            </a:r>
          </a:p>
          <a:p>
            <a:pPr lvl="1"/>
            <a:r>
              <a:rPr lang="en-US" dirty="0"/>
              <a:t>Works well in low interference; has limited range, may exhibit attenuation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AE88ED2B-6177-431B-A9D3-A1283CAC19E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972" r="7623"/>
          <a:stretch/>
        </p:blipFill>
        <p:spPr>
          <a:xfrm>
            <a:off x="4569710" y="1487649"/>
            <a:ext cx="4303346" cy="2168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260680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52B8F4-A30F-4EDA-9511-590BD7AC4C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Well-Known Ports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6FAF1E5-0DC5-4527-B29B-7259E5DF1B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110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EB72BD9-DAFA-4AEE-B364-5A157BB6C2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Port: unique ID for a service using TCP or UDP for transport.</a:t>
            </a:r>
          </a:p>
          <a:p>
            <a:r>
              <a:rPr lang="en-US" dirty="0"/>
              <a:t>Might be persistent (for servers) or ephemeral (for clients).</a:t>
            </a:r>
          </a:p>
          <a:p>
            <a:r>
              <a:rPr lang="en-US" dirty="0"/>
              <a:t>IANA assigns standard (“well-known”) port numbers to services.</a:t>
            </a:r>
          </a:p>
          <a:p>
            <a:pPr lvl="1"/>
            <a:r>
              <a:rPr lang="en-US" dirty="0"/>
              <a:t>See course text for examples.</a:t>
            </a:r>
          </a:p>
          <a:p>
            <a:r>
              <a:rPr lang="en-US" dirty="0"/>
              <a:t>IANA defines ephemeral port range (49152 to 65535); some OSes use different values.</a:t>
            </a:r>
          </a:p>
          <a:p>
            <a:r>
              <a:rPr lang="en-US" dirty="0"/>
              <a:t>Firewalls must have ports enabled or disabled to allow only valid traffic.</a:t>
            </a:r>
          </a:p>
        </p:txBody>
      </p:sp>
    </p:spTree>
    <p:extLst>
      <p:ext uri="{BB962C8B-B14F-4D97-AF65-F5344CB8AC3E}">
        <p14:creationId xmlns:p14="http://schemas.microsoft.com/office/powerpoint/2010/main" val="93003628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8A21D9-F91A-4227-99D1-CD93A621F4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DNS (Slide 1 of 4)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5A2807A-B407-4AE7-836E-771CF95313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111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9C8ADE3-C548-4B22-83B4-29E5096C36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Hierarchical system for resolving names to IP addresses.</a:t>
            </a:r>
          </a:p>
          <a:p>
            <a:r>
              <a:rPr lang="en-US" dirty="0"/>
              <a:t>Database distributed among many name servers; distributes maintenance, protects against server loss.</a:t>
            </a:r>
          </a:p>
          <a:p>
            <a:r>
              <a:rPr lang="en-US" dirty="0"/>
              <a:t>Root (.) at top; then 13 TLDs (generic, sponsored, or country code); then domains.</a:t>
            </a:r>
          </a:p>
          <a:p>
            <a:r>
              <a:rPr lang="en-US" dirty="0"/>
              <a:t>Domain names managed by ICANN, registered with the appropriate Domain Name Registry for the TLD.</a:t>
            </a:r>
          </a:p>
          <a:p>
            <a:r>
              <a:rPr lang="en-US" dirty="0"/>
              <a:t>Records traced from root down; each level of server has information about servers below in hierarchy.</a:t>
            </a:r>
          </a:p>
        </p:txBody>
      </p:sp>
    </p:spTree>
    <p:extLst>
      <p:ext uri="{BB962C8B-B14F-4D97-AF65-F5344CB8AC3E}">
        <p14:creationId xmlns:p14="http://schemas.microsoft.com/office/powerpoint/2010/main" val="1165111158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56871B-B04C-4A59-8FE2-586D593C9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DNS (Slide 2 of 4)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BB9E19D-DFE0-4F13-8633-F7D5C59141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112</a:t>
            </a:fld>
            <a:endParaRPr lang="en-US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1860CE5B-2580-46BC-9181-0EDB0AAE5A7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42709" y="666136"/>
            <a:ext cx="5854001" cy="3811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9589373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8C3632-620E-4C9D-9D07-00381A51E5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DNS (Slide 3 of 4)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03A4670-05A4-453B-B5EE-8A01D26ECBB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113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552647D-064E-49B9-A4F3-0FB126816A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980347"/>
            <a:ext cx="3699724" cy="3567590"/>
          </a:xfrm>
        </p:spPr>
        <p:txBody>
          <a:bodyPr/>
          <a:lstStyle/>
          <a:p>
            <a:r>
              <a:rPr lang="en-US" dirty="0"/>
              <a:t>FQDN shows hierarchy from most specific on left to least specific on right.</a:t>
            </a:r>
          </a:p>
          <a:p>
            <a:r>
              <a:rPr lang="en-US" dirty="0"/>
              <a:t>Domain name portion identifies the company, organization, or individual; must be unique and officially registered.</a:t>
            </a:r>
          </a:p>
          <a:p>
            <a:r>
              <a:rPr lang="en-US" dirty="0"/>
              <a:t>Host name identifies particular server or server alias.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98BD370F-F06C-448E-8F3B-3664A5ED58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3950" y="1843687"/>
            <a:ext cx="4254449" cy="1630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735658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4C5E70-B125-4472-9A46-806C44CBB9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DNS (Slide 4 of 4)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374DC88-E785-4C95-BC61-562DAA0CF5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114</a:t>
            </a:fld>
            <a:endParaRPr lang="en-US" dirty="0"/>
          </a:p>
        </p:txBody>
      </p:sp>
      <p:graphicFrame>
        <p:nvGraphicFramePr>
          <p:cNvPr id="5" name="Group 23">
            <a:extLst>
              <a:ext uri="{FF2B5EF4-FFF2-40B4-BE49-F238E27FC236}">
                <a16:creationId xmlns:a16="http://schemas.microsoft.com/office/drawing/2014/main" id="{68291BD9-A4F6-415D-8E43-684941E5B6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780407"/>
              </p:ext>
            </p:extLst>
          </p:nvPr>
        </p:nvGraphicFramePr>
        <p:xfrm>
          <a:off x="493776" y="878307"/>
          <a:ext cx="8102726" cy="2589320"/>
        </p:xfrm>
        <a:graphic>
          <a:graphicData uri="http://schemas.openxmlformats.org/drawingml/2006/table">
            <a:tbl>
              <a:tblPr/>
              <a:tblGrid>
                <a:gridCol w="23914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112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476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Calibri"/>
                        </a:rPr>
                        <a:t>DNS Server Type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0B9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Calibri"/>
                        </a:rPr>
                        <a:t>Description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0B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8967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Authoritative name server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Holds domain records and can respond authoritatively about hosts in the domains it manages.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Required for Active Directory.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If private domain, not available outside the LAN; on Internet, published to name servers hosted by ISPs.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0821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Recursive resolver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Resolves names for clients.</a:t>
                      </a:r>
                    </a:p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Client contacts resolver; resolver contacts name servers until record is located or request times out. </a:t>
                      </a:r>
                    </a:p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DNS clients are configured with resolver address. </a:t>
                      </a:r>
                    </a:p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Listens on UDP 53.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43626611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20C4DD-C45C-43C4-B426-68E4C3F0CB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Web Servers and HTTP/HTTPS (Slide 1 of 3)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A9AFA4A-2E49-4EE9-8BA2-D3EB707B4A4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38532" y="818375"/>
            <a:ext cx="6934200" cy="571500"/>
          </a:xfrm>
        </p:spPr>
        <p:txBody>
          <a:bodyPr/>
          <a:lstStyle/>
          <a:p>
            <a:r>
              <a:rPr lang="en-US" b="1" dirty="0"/>
              <a:t>Web server</a:t>
            </a:r>
            <a:r>
              <a:rPr lang="en-US" dirty="0"/>
              <a:t>: A server that provides client access using HTTP (defaults to port 80) or its secure version HTTPS (defaults to port 443).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358D73C-E076-4579-9909-51CE1028622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115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80725BA-BC7D-4526-B6CF-82BB28F531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1892105"/>
            <a:ext cx="8460152" cy="2789799"/>
          </a:xfrm>
        </p:spPr>
        <p:txBody>
          <a:bodyPr/>
          <a:lstStyle/>
          <a:p>
            <a:r>
              <a:rPr lang="en-US" dirty="0"/>
              <a:t>Organizations may lease from ISP; host directly; use private servers (intranets)</a:t>
            </a:r>
          </a:p>
          <a:p>
            <a:r>
              <a:rPr lang="en-US" dirty="0"/>
              <a:t>Provides HTML pages (text files with tags), interpreted by browsers</a:t>
            </a:r>
          </a:p>
          <a:p>
            <a:r>
              <a:rPr lang="en-US" dirty="0"/>
              <a:t>Extended by scripts and web applications</a:t>
            </a:r>
          </a:p>
        </p:txBody>
      </p:sp>
    </p:spTree>
    <p:extLst>
      <p:ext uri="{BB962C8B-B14F-4D97-AF65-F5344CB8AC3E}">
        <p14:creationId xmlns:p14="http://schemas.microsoft.com/office/powerpoint/2010/main" val="3616084981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56871B-B04C-4A59-8FE2-586D593C9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Web Servers and HTTP/HTTPS (Slide 2 of 3)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BB9E19D-DFE0-4F13-8633-F7D5C59141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116</a:t>
            </a:fld>
            <a:endParaRPr lang="en-US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1860CE5B-2580-46BC-9181-0EDB0AAE5A7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34847" y="2571750"/>
            <a:ext cx="6869725" cy="802823"/>
          </a:xfrm>
          <a:prstGeom prst="rect">
            <a:avLst/>
          </a:prstGeom>
        </p:spPr>
      </p:pic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FBA49D72-3D42-4ACA-8A89-F1720C632B70}"/>
              </a:ext>
            </a:extLst>
          </p:cNvPr>
          <p:cNvSpPr txBox="1">
            <a:spLocks/>
          </p:cNvSpPr>
          <p:nvPr/>
        </p:nvSpPr>
        <p:spPr>
          <a:xfrm>
            <a:off x="341924" y="986581"/>
            <a:ext cx="8460152" cy="27897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57175" indent="-257175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8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6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4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ct val="20000"/>
              </a:spcBef>
              <a:buFont typeface="Arial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ct val="20000"/>
              </a:spcBef>
              <a:buFont typeface="Arial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Uses URL to access resources:</a:t>
            </a:r>
          </a:p>
          <a:p>
            <a:pPr marL="685800" lvl="1" indent="-342900">
              <a:buFont typeface="+mj-lt"/>
              <a:buAutoNum type="arabicPeriod"/>
            </a:pPr>
            <a:r>
              <a:rPr lang="en-US" dirty="0"/>
              <a:t>Protocol</a:t>
            </a:r>
          </a:p>
          <a:p>
            <a:pPr marL="685800" lvl="1" indent="-342900">
              <a:buFont typeface="+mj-lt"/>
              <a:buAutoNum type="arabicPeriod"/>
            </a:pPr>
            <a:r>
              <a:rPr lang="en-US" dirty="0"/>
              <a:t>FQDN</a:t>
            </a:r>
          </a:p>
          <a:p>
            <a:pPr marL="685800" lvl="1" indent="-342900">
              <a:buFont typeface="+mj-lt"/>
              <a:buAutoNum type="arabicPeriod"/>
            </a:pPr>
            <a:r>
              <a:rPr lang="en-US" dirty="0"/>
              <a:t>File path</a:t>
            </a:r>
          </a:p>
        </p:txBody>
      </p:sp>
    </p:spTree>
    <p:extLst>
      <p:ext uri="{BB962C8B-B14F-4D97-AF65-F5344CB8AC3E}">
        <p14:creationId xmlns:p14="http://schemas.microsoft.com/office/powerpoint/2010/main" val="2872018386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Internet network">
            <a:extLst>
              <a:ext uri="{FF2B5EF4-FFF2-40B4-BE49-F238E27FC236}">
                <a16:creationId xmlns:a16="http://schemas.microsoft.com/office/drawing/2014/main" id="{A778E795-30D8-41FC-830C-BE99F6FE08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4496" y="2300445"/>
            <a:ext cx="2130746" cy="2130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DD964AD-987F-4542-B5AE-7303B6A4DD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Web Servers and HTTP/HTTPS (Slide 3 of 3)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8F90E54-DF56-4442-8EA6-A6CC926BE7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117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6CBD11A-3E0C-41EB-BAC8-1799B6258B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HTTP lacks security; data sent unencrypted, no authentication.</a:t>
            </a:r>
          </a:p>
          <a:p>
            <a:r>
              <a:rPr lang="en-US" dirty="0"/>
              <a:t>SSL/TLS can be used to encrypt TCP/IP applications that use TCP connections, including HTTPS.</a:t>
            </a:r>
          </a:p>
          <a:p>
            <a:r>
              <a:rPr lang="en-US" dirty="0"/>
              <a:t>Servers use digital certificates from Certification Authorities to prove the identity of the server and to provide encryption.</a:t>
            </a:r>
          </a:p>
        </p:txBody>
      </p:sp>
      <p:pic>
        <p:nvPicPr>
          <p:cNvPr id="3074" name="Picture 2" descr="Lock locked">
            <a:extLst>
              <a:ext uri="{FF2B5EF4-FFF2-40B4-BE49-F238E27FC236}">
                <a16:creationId xmlns:a16="http://schemas.microsoft.com/office/drawing/2014/main" id="{1E22CEB7-FD8E-48D1-9779-D381428861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5544" y="3039398"/>
            <a:ext cx="1739646" cy="1739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5175485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BE9433-14DE-4701-8B49-E1A4265BAD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Mail Servers (Slide 1 of 3)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D9D696F-19CB-4DD7-8B4D-709C7D81D7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118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228C39B-6A1B-413A-A230-5C0B821401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Email can send text and file attachments encoded using MIME.</a:t>
            </a:r>
          </a:p>
          <a:p>
            <a:r>
              <a:rPr lang="en-US" dirty="0"/>
              <a:t>Can use multiple protocols; typical process:</a:t>
            </a:r>
          </a:p>
          <a:p>
            <a:pPr marL="685800" lvl="1" indent="-342900">
              <a:buFont typeface="+mj-lt"/>
              <a:buAutoNum type="arabicPeriod"/>
            </a:pPr>
            <a:r>
              <a:rPr lang="en-US" dirty="0"/>
              <a:t>Client sends message to server; server queues message for an SMTP session (port 25).</a:t>
            </a:r>
          </a:p>
          <a:p>
            <a:pPr marL="685800" lvl="1" indent="-342900">
              <a:buFont typeface="+mj-lt"/>
              <a:buAutoNum type="arabicPeriod"/>
            </a:pPr>
            <a:r>
              <a:rPr lang="en-US" dirty="0"/>
              <a:t>SMTP server uses DNS to resolve address of recipient’s mail server.</a:t>
            </a:r>
          </a:p>
          <a:p>
            <a:pPr marL="685800" lvl="1" indent="-342900">
              <a:buFont typeface="+mj-lt"/>
              <a:buAutoNum type="arabicPeriod"/>
            </a:pPr>
            <a:r>
              <a:rPr lang="en-US" dirty="0"/>
              <a:t>SMTP delivers message; usually several “hops.”</a:t>
            </a:r>
          </a:p>
          <a:p>
            <a:pPr marL="685800" lvl="1" indent="-342900">
              <a:buFont typeface="+mj-lt"/>
              <a:buAutoNum type="arabicPeriod"/>
            </a:pPr>
            <a:r>
              <a:rPr lang="en-US" dirty="0"/>
              <a:t>Message placed in store on recipient’s server; client software connects with mailbox using POP3 (port 110) or IMAP (port 143).</a:t>
            </a:r>
          </a:p>
          <a:p>
            <a:pPr marL="985837" lvl="2" indent="-342900"/>
            <a:r>
              <a:rPr lang="en-US" dirty="0"/>
              <a:t>POP3 more widely used; IMAP has more features.</a:t>
            </a:r>
          </a:p>
          <a:p>
            <a:pPr marL="385762" indent="-342900"/>
            <a:r>
              <a:rPr lang="en-US" dirty="0"/>
              <a:t>Email account requires username, password, email address, incoming and outgoing server addresses, and protocol types.</a:t>
            </a:r>
          </a:p>
        </p:txBody>
      </p:sp>
    </p:spTree>
    <p:extLst>
      <p:ext uri="{BB962C8B-B14F-4D97-AF65-F5344CB8AC3E}">
        <p14:creationId xmlns:p14="http://schemas.microsoft.com/office/powerpoint/2010/main" val="2668211167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56871B-B04C-4A59-8FE2-586D593C9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Mail Servers (Slide 2 of 3)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BB9E19D-DFE0-4F13-8633-F7D5C59141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119</a:t>
            </a:fld>
            <a:endParaRPr lang="en-US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1860CE5B-2580-46BC-9181-0EDB0AAE5A7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21002" y="683783"/>
            <a:ext cx="5697414" cy="4221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5458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D7FBE0-D76C-495B-9370-7DC0D67CA5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Twisted Pair Cabling and Connectors (Slide 2 of 4)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3B8C19C-E5D9-4CD1-B93E-A4A61A6587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FD4372-7ADE-4A06-A9E3-3C93C89D46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980347"/>
            <a:ext cx="8235342" cy="464405"/>
          </a:xfrm>
        </p:spPr>
        <p:txBody>
          <a:bodyPr/>
          <a:lstStyle/>
          <a:p>
            <a:r>
              <a:rPr lang="en-US" dirty="0"/>
              <a:t>Cat standards: </a:t>
            </a:r>
          </a:p>
        </p:txBody>
      </p:sp>
      <p:graphicFrame>
        <p:nvGraphicFramePr>
          <p:cNvPr id="5" name="Group 64">
            <a:extLst>
              <a:ext uri="{FF2B5EF4-FFF2-40B4-BE49-F238E27FC236}">
                <a16:creationId xmlns:a16="http://schemas.microsoft.com/office/drawing/2014/main" id="{E7DE208D-A34D-4CE7-B8A1-3AF9776976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6516880"/>
              </p:ext>
            </p:extLst>
          </p:nvPr>
        </p:nvGraphicFramePr>
        <p:xfrm>
          <a:off x="502920" y="1598597"/>
          <a:ext cx="8099493" cy="2214700"/>
        </p:xfrm>
        <a:graphic>
          <a:graphicData uri="http://schemas.openxmlformats.org/drawingml/2006/table">
            <a:tbl>
              <a:tblPr/>
              <a:tblGrid>
                <a:gridCol w="10881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623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83003">
                  <a:extLst>
                    <a:ext uri="{9D8B030D-6E8A-4147-A177-3AD203B41FA5}">
                      <a16:colId xmlns:a16="http://schemas.microsoft.com/office/drawing/2014/main" val="1120109985"/>
                    </a:ext>
                  </a:extLst>
                </a:gridCol>
                <a:gridCol w="1883003">
                  <a:extLst>
                    <a:ext uri="{9D8B030D-6E8A-4147-A177-3AD203B41FA5}">
                      <a16:colId xmlns:a16="http://schemas.microsoft.com/office/drawing/2014/main" val="1385219147"/>
                    </a:ext>
                  </a:extLst>
                </a:gridCol>
                <a:gridCol w="1883003">
                  <a:extLst>
                    <a:ext uri="{9D8B030D-6E8A-4147-A177-3AD203B41FA5}">
                      <a16:colId xmlns:a16="http://schemas.microsoft.com/office/drawing/2014/main" val="485208689"/>
                    </a:ext>
                  </a:extLst>
                </a:gridCol>
              </a:tblGrid>
              <a:tr h="3693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Cat</a:t>
                      </a:r>
                    </a:p>
                  </a:txBody>
                  <a:tcPr marT="45732" marB="4573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0B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Frequency</a:t>
                      </a:r>
                    </a:p>
                  </a:txBody>
                  <a:tcPr marT="45732" marB="4573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0B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Capacity</a:t>
                      </a:r>
                    </a:p>
                  </a:txBody>
                  <a:tcPr marT="45732" marB="4573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0B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Max. Distance</a:t>
                      </a:r>
                    </a:p>
                  </a:txBody>
                  <a:tcPr marT="45732" marB="4573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0B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Network Applications</a:t>
                      </a:r>
                    </a:p>
                  </a:txBody>
                  <a:tcPr marT="45732" marB="4573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0B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5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100 MHz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100 Mpbs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100 m (328 ft)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100BASE-TX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61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5e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100 MHz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1 Gbps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100 m (328 ft)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1000BASE-T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57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6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250 MHz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1 Gpbs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100 m (328 ft)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1000BASE-T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57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6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250 MHz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10 Gbps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50 m (180 ft)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10GBASE-T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5427538"/>
                  </a:ext>
                </a:extLst>
              </a:tr>
              <a:tr h="3357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6A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500 MHz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10 Gbps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100 m (328 ft)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10GBASE-T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46274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62721031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56871B-B04C-4A59-8FE2-586D593C9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Mail Servers (Slide 3 of 3)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BB9E19D-DFE0-4F13-8633-F7D5C59141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120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134B6DA-A19B-44FA-AC8E-21A07CAE78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Mailto URL scheme: username@domainname (domain may be a company or ISP).</a:t>
            </a:r>
          </a:p>
          <a:p>
            <a:r>
              <a:rPr lang="en-US" dirty="0"/>
              <a:t>Different systems allow different characters; not usually treated as case sensitive.</a:t>
            </a:r>
          </a:p>
          <a:p>
            <a:r>
              <a:rPr lang="en-US" dirty="0"/>
              <a:t>Mail may be rejected if incorrectly addressed, if identified as spam, if mailbox is full.</a:t>
            </a:r>
          </a:p>
          <a:p>
            <a:r>
              <a:rPr lang="en-US" dirty="0"/>
              <a:t>Only one of many network communication types.</a:t>
            </a:r>
          </a:p>
        </p:txBody>
      </p:sp>
      <p:pic>
        <p:nvPicPr>
          <p:cNvPr id="2050" name="Picture 2" descr="Mail email envelope">
            <a:extLst>
              <a:ext uri="{FF2B5EF4-FFF2-40B4-BE49-F238E27FC236}">
                <a16:creationId xmlns:a16="http://schemas.microsoft.com/office/drawing/2014/main" id="{277042CC-8E4A-4879-9337-C6958A210A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0260" y="2635999"/>
            <a:ext cx="2077974" cy="2077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3714693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0ED48E-8508-404E-A82D-2705DFC46F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File and Printer Sharing (Slide 1 of 3)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C12D9C7-911B-4017-B8BF-1A52D65A618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121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AB09DA0-3180-41F7-856B-4D9582AF17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Core network functions.</a:t>
            </a:r>
          </a:p>
          <a:p>
            <a:r>
              <a:rPr lang="en-US" dirty="0"/>
              <a:t>May be accomplished by proprietary protocols (i.e., File and Print Services for Windows).</a:t>
            </a:r>
          </a:p>
          <a:p>
            <a:r>
              <a:rPr lang="en-US" dirty="0"/>
              <a:t>May use standard protocols (i.e., FTP), but may not have as much functionality.</a:t>
            </a:r>
          </a:p>
        </p:txBody>
      </p:sp>
    </p:spTree>
    <p:extLst>
      <p:ext uri="{BB962C8B-B14F-4D97-AF65-F5344CB8AC3E}">
        <p14:creationId xmlns:p14="http://schemas.microsoft.com/office/powerpoint/2010/main" val="3428924841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3AE363-4A9A-4D2F-81A7-6DEC872C79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File and Printer Sharing (Slide 2 of 3)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40EE999-C0EE-4700-9D05-703B338223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122</a:t>
            </a:fld>
            <a:endParaRPr lang="en-US" dirty="0"/>
          </a:p>
        </p:txBody>
      </p:sp>
      <p:graphicFrame>
        <p:nvGraphicFramePr>
          <p:cNvPr id="6" name="Group 23">
            <a:extLst>
              <a:ext uri="{FF2B5EF4-FFF2-40B4-BE49-F238E27FC236}">
                <a16:creationId xmlns:a16="http://schemas.microsoft.com/office/drawing/2014/main" id="{A25D4D6E-0234-4909-9EA2-674168F0DE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2051566"/>
              </p:ext>
            </p:extLst>
          </p:nvPr>
        </p:nvGraphicFramePr>
        <p:xfrm>
          <a:off x="475488" y="878307"/>
          <a:ext cx="8121014" cy="3375704"/>
        </p:xfrm>
        <a:graphic>
          <a:graphicData uri="http://schemas.openxmlformats.org/drawingml/2006/table">
            <a:tbl>
              <a:tblPr/>
              <a:tblGrid>
                <a:gridCol w="12252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95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476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Calibri"/>
                        </a:rPr>
                        <a:t>Protocol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0B9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Calibri"/>
                        </a:rPr>
                        <a:t>Description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0B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8967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SMB (aka CIFS)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Underpins file and printer sharing on Windows networks; currently SMB2, but legacy clients are supported.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TCP port 445; also NetBIOS over TCP/IP (UDP and TCP port range 137-139).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Implemented as Samba on Linux.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0821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AFP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Performs similar function to SMB for Apple/Mac OS.</a:t>
                      </a:r>
                    </a:p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UDP or TCP port 427 (Service Location Protocol)—not required by OS X or later.</a:t>
                      </a:r>
                    </a:p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TCP port 548.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8967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FTP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Early TCP/IP protocol; widely used for file transfers; flexible; easy to maintain.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TCP port 21 for connection; port 20 for active transfer or server-assigned port if passive.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Client options:</a:t>
                      </a:r>
                    </a:p>
                    <a:p>
                      <a:pPr marL="628650" marR="0" lvl="1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Command line</a:t>
                      </a:r>
                    </a:p>
                    <a:p>
                      <a:pPr marL="628650" marR="0" lvl="1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Dedicated GUI</a:t>
                      </a:r>
                    </a:p>
                    <a:p>
                      <a:pPr marL="628650" marR="0" lvl="1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Browsers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67831305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470ED5-59EE-4E55-895B-1D1D9CB1CA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File and Printer Sharing (Slide 3 of 3)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F209F6A-D15F-4F1E-8BEA-9F4DE42467D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123</a:t>
            </a:fld>
            <a:endParaRPr lang="en-US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4534378E-ECD5-492C-A0AE-656E70F2B46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50830" y="708661"/>
            <a:ext cx="4642339" cy="4120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3113689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3AE363-4A9A-4D2F-81A7-6DEC872C79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Network Host Services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40EE999-C0EE-4700-9D05-703B338223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124</a:t>
            </a:fld>
            <a:endParaRPr lang="en-US" dirty="0"/>
          </a:p>
        </p:txBody>
      </p:sp>
      <p:graphicFrame>
        <p:nvGraphicFramePr>
          <p:cNvPr id="6" name="Group 23">
            <a:extLst>
              <a:ext uri="{FF2B5EF4-FFF2-40B4-BE49-F238E27FC236}">
                <a16:creationId xmlns:a16="http://schemas.microsoft.com/office/drawing/2014/main" id="{A25D4D6E-0234-4909-9EA2-674168F0DE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7077860"/>
              </p:ext>
            </p:extLst>
          </p:nvPr>
        </p:nvGraphicFramePr>
        <p:xfrm>
          <a:off x="475488" y="878307"/>
          <a:ext cx="8121014" cy="3966525"/>
        </p:xfrm>
        <a:graphic>
          <a:graphicData uri="http://schemas.openxmlformats.org/drawingml/2006/table">
            <a:tbl>
              <a:tblPr/>
              <a:tblGrid>
                <a:gridCol w="14268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41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476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Calibri"/>
                        </a:rPr>
                        <a:t>Service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0B9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Calibri"/>
                        </a:rPr>
                        <a:t>Description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0B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8967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Authentication Server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Used on enterprise networks to ensure only authorized users can access accounts.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On Windows domain, Active Directory provides authentication based on Kerberos.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AAA server consolidates authentication across multiple devices.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RADIUS is an AAA protocol.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0821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DHCP</a:t>
                      </a:r>
                      <a:b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</a:b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DNS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DCHP assigns IP addresses to hosts when they connect.</a:t>
                      </a:r>
                    </a:p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DNS allows hosts to access resources by host name and FQDN by resolving names to IP.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8967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LDAP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Network resources are recorded as objects in a directory database.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X.500 standards allow directories to interact; full standard required a complex protocol.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LDAP allows X.500-compliant queries and updates over TCP/IP.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Widely supported; TCP/UDP 389.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Uses Distinguished Names and Relative Distinguished Names as identifiers.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89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NetBIOS/NetBT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NetBIOS first Windows network software; provided name discovery, addressing.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NetBT runs NetBIOS over TCP and UDP ports 137-139 (name services, datagram transmission, session services).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Should be disabled unless supporting legacy Windows systems or appliances.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91422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6845765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3AE363-4A9A-4D2F-81A7-6DEC872C79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Inventory Management Servers (Slide 1 of 2)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40EE999-C0EE-4700-9D05-703B338223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125</a:t>
            </a:fld>
            <a:endParaRPr lang="en-US" dirty="0"/>
          </a:p>
        </p:txBody>
      </p:sp>
      <p:graphicFrame>
        <p:nvGraphicFramePr>
          <p:cNvPr id="6" name="Group 23">
            <a:extLst>
              <a:ext uri="{FF2B5EF4-FFF2-40B4-BE49-F238E27FC236}">
                <a16:creationId xmlns:a16="http://schemas.microsoft.com/office/drawing/2014/main" id="{A25D4D6E-0234-4909-9EA2-674168F0DE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2919998"/>
              </p:ext>
            </p:extLst>
          </p:nvPr>
        </p:nvGraphicFramePr>
        <p:xfrm>
          <a:off x="475488" y="878307"/>
          <a:ext cx="8121014" cy="3595160"/>
        </p:xfrm>
        <a:graphic>
          <a:graphicData uri="http://schemas.openxmlformats.org/drawingml/2006/table">
            <a:tbl>
              <a:tblPr/>
              <a:tblGrid>
                <a:gridCol w="12893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317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476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Calibri"/>
                        </a:rPr>
                        <a:t>Service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0B9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Calibri"/>
                        </a:rPr>
                        <a:t>Description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0B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8967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SNMP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Framework for managing/monitoring network devices.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Management system and agents.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Agent process runs on network device; maintains MIB; can initiate trap for a notable event.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System software provides oversight location, monitors agents, displays information.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Device queries=UDP 161; traps=UDP 162.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0821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Endpoint Management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Facilitates Defense in Depth security policies that require hardening to workstation level.</a:t>
                      </a:r>
                    </a:p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Can apply OS and anti-virus updates; catalog software; apply security policies; analyze logs; monitor performance and alerts.</a:t>
                      </a:r>
                    </a:p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Example: Microsoft’s SCCM.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908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syslog 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Helpful to consolidate separate device logs.</a:t>
                      </a:r>
                    </a:p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Prior to Windows 7, Windows logs were local; 3</a:t>
                      </a:r>
                      <a:r>
                        <a:rPr kumimoji="0" lang="en-US" sz="1200" b="0" i="0" u="none" strike="noStrike" kern="1200" cap="none" normalizeH="0" baseline="3000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rd</a:t>
                      </a: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-party tools used to consolidate.</a:t>
                      </a:r>
                    </a:p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Windows event subscription can forward log events to central system.</a:t>
                      </a:r>
                    </a:p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UNIX and Linux equivalent is syslog.</a:t>
                      </a:r>
                    </a:p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Client-server model for event collection; open format; </a:t>
                      </a:r>
                      <a:r>
                        <a:rPr kumimoji="0" lang="en-US" sz="1200" b="0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de facto </a:t>
                      </a: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standard.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36842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77517925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470ED5-59EE-4E55-895B-1D1D9CB1CA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Inventory Management Servers (Slide 2 of 2)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F209F6A-D15F-4F1E-8BEA-9F4DE42467D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126</a:t>
            </a:fld>
            <a:endParaRPr lang="en-US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4534378E-ECD5-492C-A0AE-656E70F2B46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03001" y="833375"/>
            <a:ext cx="5733418" cy="3893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7687100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3AE363-4A9A-4D2F-81A7-6DEC872C79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Legacy and Embedded Systems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40EE999-C0EE-4700-9D05-703B338223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127</a:t>
            </a:fld>
            <a:endParaRPr lang="en-US" dirty="0"/>
          </a:p>
        </p:txBody>
      </p:sp>
      <p:graphicFrame>
        <p:nvGraphicFramePr>
          <p:cNvPr id="6" name="Group 23">
            <a:extLst>
              <a:ext uri="{FF2B5EF4-FFF2-40B4-BE49-F238E27FC236}">
                <a16:creationId xmlns:a16="http://schemas.microsoft.com/office/drawing/2014/main" id="{A25D4D6E-0234-4909-9EA2-674168F0DE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4742375"/>
              </p:ext>
            </p:extLst>
          </p:nvPr>
        </p:nvGraphicFramePr>
        <p:xfrm>
          <a:off x="475488" y="878307"/>
          <a:ext cx="8121014" cy="3005328"/>
        </p:xfrm>
        <a:graphic>
          <a:graphicData uri="http://schemas.openxmlformats.org/drawingml/2006/table">
            <a:tbl>
              <a:tblPr/>
              <a:tblGrid>
                <a:gridCol w="12893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317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476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Calibri"/>
                        </a:rPr>
                        <a:t>System Type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0B9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Calibri"/>
                        </a:rPr>
                        <a:t>Description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0B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8967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Embedded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Designed for a specific function.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Range from individual microcontrollers to complex industrial control systems.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May have been designed for a closed network, without connectivity.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Special design and security considerations when interacting with a data network.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Risk for maintenance and troubleshooting; require specialist knowledge.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0821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Legacy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No longer supported by vendor.</a:t>
                      </a:r>
                    </a:p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May be retained on networks to support existing services that are not practical to migrate.</a:t>
                      </a:r>
                    </a:p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Security risks.</a:t>
                      </a:r>
                    </a:p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Should be isolated from network.</a:t>
                      </a:r>
                    </a:p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Like embedded systems, risk for maintenance and troubleshooting; require specialist knowledge.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36477012"/>
      </p:ext>
    </p:extLst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3AE363-4A9A-4D2F-81A7-6DEC872C79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Internet Security Appliances and Software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40EE999-C0EE-4700-9D05-703B338223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128</a:t>
            </a:fld>
            <a:endParaRPr lang="en-US" dirty="0"/>
          </a:p>
        </p:txBody>
      </p:sp>
      <p:graphicFrame>
        <p:nvGraphicFramePr>
          <p:cNvPr id="6" name="Group 23">
            <a:extLst>
              <a:ext uri="{FF2B5EF4-FFF2-40B4-BE49-F238E27FC236}">
                <a16:creationId xmlns:a16="http://schemas.microsoft.com/office/drawing/2014/main" id="{A25D4D6E-0234-4909-9EA2-674168F0DE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5095573"/>
              </p:ext>
            </p:extLst>
          </p:nvPr>
        </p:nvGraphicFramePr>
        <p:xfrm>
          <a:off x="475488" y="878307"/>
          <a:ext cx="8121014" cy="3425952"/>
        </p:xfrm>
        <a:graphic>
          <a:graphicData uri="http://schemas.openxmlformats.org/drawingml/2006/table">
            <a:tbl>
              <a:tblPr/>
              <a:tblGrid>
                <a:gridCol w="12893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317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476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Calibri"/>
                        </a:rPr>
                        <a:t>System Type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0B9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Calibri"/>
                        </a:rPr>
                        <a:t>Description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0B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8967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IDS/NIDS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Software and/or hardware that monitors for and quickly detects malicious behavior. 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Can also analyze and alert administrators to infrastructure problems.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Can comprise sensors, detection software, and management software; each implementation is unique.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0821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IPS/NIDS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Inline security device that monitors for and blocks suspicious network and system traffic.</a:t>
                      </a:r>
                    </a:p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May drop packets, reset connections, sound alerts; at times quarantine intruders.</a:t>
                      </a:r>
                    </a:p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Examines packet contents.</a:t>
                      </a:r>
                    </a:p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UTM appliance combines firewall, A-V scanner, and IDS.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908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Proxy Server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Used on enterprise networks as alternative to NAT.</a:t>
                      </a:r>
                    </a:p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Checks and forwards HTTP, email, or other requests from internal hosts to Internet; returns reply to the client.</a:t>
                      </a:r>
                    </a:p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May be transparent (no client configuration) or non-transparent (client must be configured with proxy’s IP address and port, typically 8080).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1214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58691214"/>
      </p:ext>
    </p:extLst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F4AA5AC-AD5D-4AA7-B8C7-DF31127163C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Discussing Network Services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80235E2-48E6-4C84-A219-CF6F2DC9C6B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08433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D7FBE0-D76C-495B-9370-7DC0D67CA5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Twisted Pair Cabling and Connectors (Slide 3 of 4)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3B8C19C-E5D9-4CD1-B93E-A4A61A6587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FD4372-7ADE-4A06-A9E3-3C93C89D46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980347"/>
            <a:ext cx="4367236" cy="3567590"/>
          </a:xfrm>
        </p:spPr>
        <p:txBody>
          <a:bodyPr/>
          <a:lstStyle/>
          <a:p>
            <a:r>
              <a:rPr lang="en-US" dirty="0"/>
              <a:t>Shielded Twisted Pair (STP)</a:t>
            </a:r>
          </a:p>
          <a:p>
            <a:pPr lvl="1"/>
            <a:r>
              <a:rPr lang="en-US" dirty="0"/>
              <a:t>Originally used braided shield to reduce interference and crosstalk; can be bulky, difficult to install. </a:t>
            </a:r>
          </a:p>
          <a:p>
            <a:pPr lvl="1"/>
            <a:r>
              <a:rPr lang="en-US" dirty="0"/>
              <a:t>Modern STP uses screened cables; shield positioned around all pairs.</a:t>
            </a:r>
          </a:p>
          <a:p>
            <a:pPr lvl="1"/>
            <a:r>
              <a:rPr lang="en-US" dirty="0"/>
              <a:t>Shielded Cat 53/6/6A:</a:t>
            </a:r>
          </a:p>
          <a:p>
            <a:pPr lvl="2"/>
            <a:r>
              <a:rPr lang="en-US" dirty="0"/>
              <a:t>F/UTP (also ScTP)</a:t>
            </a:r>
          </a:p>
          <a:p>
            <a:pPr lvl="2"/>
            <a:r>
              <a:rPr lang="en-US" dirty="0"/>
              <a:t>U/FTP</a:t>
            </a:r>
          </a:p>
          <a:p>
            <a:pPr lvl="1"/>
            <a:r>
              <a:rPr lang="en-US" dirty="0"/>
              <a:t>Modern STP solutions incorporate grounding in each element.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9E8D485-0616-4609-BED0-F0883B9B6D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5016" y="1287531"/>
            <a:ext cx="3429478" cy="2124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4544227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3D35D39-7CAB-134B-8E89-D0F1CE1B82C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What do you think are the most important network concepts covered in this lesson?</a:t>
            </a:r>
          </a:p>
          <a:p>
            <a:r>
              <a:rPr lang="en-US" dirty="0"/>
              <a:t>What experience do you have with any of the technologies discussed in this lesson?</a:t>
            </a:r>
            <a:endParaRPr lang="en-US" dirty="0">
              <a:solidFill>
                <a:srgbClr val="45545F"/>
              </a:solidFill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BBD8280-5882-AA48-BA86-A9C40DAEB2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22298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D7FBE0-D76C-495B-9370-7DC0D67CA5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Twisted Pair Cabling and Connectors (Slide 4 of 4)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1BA1D97-1E2E-48E6-87A1-0628DD02A43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Plenum:</a:t>
            </a:r>
            <a:r>
              <a:rPr lang="en-US" dirty="0"/>
              <a:t> An air handling space, including ducts and other parts of the HVAC system in a building.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3B8C19C-E5D9-4CD1-B93E-A4A61A6587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FD4372-7ADE-4A06-A9E3-3C93C89D46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Plenum space:</a:t>
            </a:r>
          </a:p>
          <a:p>
            <a:pPr lvl="1"/>
            <a:r>
              <a:rPr lang="en-US" dirty="0"/>
              <a:t>Typically a false ceiling, may be raised floor.</a:t>
            </a:r>
          </a:p>
          <a:p>
            <a:pPr lvl="1"/>
            <a:r>
              <a:rPr lang="en-US" dirty="0"/>
              <a:t>May be used for communications wiring.</a:t>
            </a:r>
          </a:p>
          <a:p>
            <a:pPr lvl="1"/>
            <a:r>
              <a:rPr lang="en-US" dirty="0"/>
              <a:t>Can be conduit for fire.</a:t>
            </a:r>
          </a:p>
          <a:p>
            <a:r>
              <a:rPr lang="en-US" dirty="0"/>
              <a:t>General purpose non-plenum cable uses PVC; marked CMG/MMG or CM/MP</a:t>
            </a:r>
          </a:p>
          <a:p>
            <a:r>
              <a:rPr lang="en-US" dirty="0"/>
              <a:t>Plenum cable:</a:t>
            </a:r>
          </a:p>
          <a:p>
            <a:pPr lvl="1"/>
            <a:r>
              <a:rPr lang="en-US" dirty="0"/>
              <a:t>Must not emit smoke, must self-extinguish, meet other fire safety standards.</a:t>
            </a:r>
          </a:p>
          <a:p>
            <a:pPr lvl="1"/>
            <a:r>
              <a:rPr lang="en-US" dirty="0"/>
              <a:t>Uses treated PVC or FEP; can be less flexible, does not affect bandwidth.</a:t>
            </a:r>
          </a:p>
          <a:p>
            <a:pPr lvl="1"/>
            <a:r>
              <a:rPr lang="en-US" dirty="0"/>
              <a:t>Marked CMP/MMP.</a:t>
            </a:r>
          </a:p>
        </p:txBody>
      </p:sp>
    </p:spTree>
    <p:extLst>
      <p:ext uri="{BB962C8B-B14F-4D97-AF65-F5344CB8AC3E}">
        <p14:creationId xmlns:p14="http://schemas.microsoft.com/office/powerpoint/2010/main" val="11044995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603E56-8D77-466A-97CE-4E80BE6E46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Wiring Standards for Twisted Pair (Slide 1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4E1D965-160C-4C69-A266-765D90E5348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DB34170-DCF4-4E70-9692-6207FCB08C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980347"/>
            <a:ext cx="4403080" cy="3567590"/>
          </a:xfrm>
        </p:spPr>
        <p:txBody>
          <a:bodyPr/>
          <a:lstStyle/>
          <a:p>
            <a:r>
              <a:rPr lang="en-US" dirty="0"/>
              <a:t>Ethernet twisted pair terminated with RJ-45 connectors:</a:t>
            </a:r>
          </a:p>
          <a:p>
            <a:pPr lvl="1"/>
            <a:r>
              <a:rPr lang="en-US" dirty="0"/>
              <a:t>8P8C (8-position/8-contact)</a:t>
            </a:r>
          </a:p>
          <a:p>
            <a:pPr lvl="1"/>
            <a:r>
              <a:rPr lang="en-US" dirty="0"/>
              <a:t>Color-coded (Blue, Orange, Green, Brown)</a:t>
            </a:r>
          </a:p>
          <a:p>
            <a:pPr lvl="1"/>
            <a:r>
              <a:rPr lang="en-US" dirty="0"/>
              <a:t>1</a:t>
            </a:r>
            <a:r>
              <a:rPr lang="en-US" baseline="30000" dirty="0"/>
              <a:t>st</a:t>
            </a:r>
            <a:r>
              <a:rPr lang="en-US" dirty="0"/>
              <a:t> conductor in pair has white/stripes</a:t>
            </a:r>
          </a:p>
          <a:p>
            <a:pPr lvl="1"/>
            <a:r>
              <a:rPr lang="en-US" dirty="0"/>
              <a:t>2</a:t>
            </a:r>
            <a:r>
              <a:rPr lang="en-US" baseline="30000" dirty="0"/>
              <a:t>nd</a:t>
            </a:r>
            <a:r>
              <a:rPr lang="en-US" dirty="0"/>
              <a:t> conductor in pair is solid color</a:t>
            </a:r>
          </a:p>
          <a:p>
            <a:pPr marL="342900" lvl="1" indent="0">
              <a:buNone/>
            </a:pP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2120224-296A-40F2-A7D4-4F9EDAAE9E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0379" y="3089910"/>
            <a:ext cx="5029250" cy="1790099"/>
          </a:xfrm>
          <a:prstGeom prst="rect">
            <a:avLst/>
          </a:prstGeom>
        </p:spPr>
      </p:pic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9FE15993-CFF3-44B2-A45C-32EC8DED05B7}"/>
              </a:ext>
            </a:extLst>
          </p:cNvPr>
          <p:cNvSpPr txBox="1">
            <a:spLocks/>
          </p:cNvSpPr>
          <p:nvPr/>
        </p:nvSpPr>
        <p:spPr>
          <a:xfrm>
            <a:off x="4504363" y="980347"/>
            <a:ext cx="4403080" cy="35675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57175" indent="-257175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8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6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4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ct val="20000"/>
              </a:spcBef>
              <a:buFont typeface="Arial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ct val="20000"/>
              </a:spcBef>
              <a:buFont typeface="Arial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ANSI/TIA/EIA 568 termination: </a:t>
            </a:r>
          </a:p>
          <a:p>
            <a:pPr lvl="1"/>
            <a:r>
              <a:rPr lang="en-US" dirty="0"/>
              <a:t>T568A is shown </a:t>
            </a:r>
          </a:p>
          <a:p>
            <a:pPr lvl="1"/>
            <a:r>
              <a:rPr lang="en-US" dirty="0"/>
              <a:t>T568B: </a:t>
            </a:r>
          </a:p>
          <a:p>
            <a:pPr lvl="2"/>
            <a:r>
              <a:rPr lang="en-US" dirty="0"/>
              <a:t>Pin 1=Orange/White; Pin 2=Orange; Pin 3=Green/White; Pin 4=Green</a:t>
            </a:r>
          </a:p>
          <a:p>
            <a:pPr marL="342900" lvl="1" indent="0">
              <a:buFont typeface="Arial"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21954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603E56-8D77-466A-97CE-4E80BE6E46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Wiring Standards for Twisted Pair (Slide 2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4E1D965-160C-4C69-A266-765D90E5348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DB34170-DCF4-4E70-9692-6207FCB08C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Normal (straight-through) cable has same termination at both ends.</a:t>
            </a:r>
          </a:p>
          <a:p>
            <a:r>
              <a:rPr lang="en-US" dirty="0"/>
              <a:t>Crossover cable has T568A at one end, T568B at other.</a:t>
            </a:r>
          </a:p>
          <a:p>
            <a:pPr lvl="1"/>
            <a:r>
              <a:rPr lang="en-US" dirty="0"/>
              <a:t>Previously used for direct connections.</a:t>
            </a:r>
          </a:p>
          <a:p>
            <a:pPr lvl="1"/>
            <a:r>
              <a:rPr lang="en-US" dirty="0"/>
              <a:t>Now Gigabit Ethernet interfaces can automatically cross over with standard cable.</a:t>
            </a:r>
          </a:p>
          <a:p>
            <a:r>
              <a:rPr lang="en-US" dirty="0"/>
              <a:t>Avoid mixing standards:</a:t>
            </a:r>
          </a:p>
          <a:p>
            <a:pPr lvl="1"/>
            <a:r>
              <a:rPr lang="en-US" dirty="0"/>
              <a:t>Both are common.</a:t>
            </a:r>
          </a:p>
          <a:p>
            <a:pPr lvl="1"/>
            <a:r>
              <a:rPr lang="en-US" dirty="0"/>
              <a:t>T568A mandated for US government and by TIA 570 residential cabling standard.</a:t>
            </a:r>
          </a:p>
        </p:txBody>
      </p:sp>
    </p:spTree>
    <p:extLst>
      <p:ext uri="{BB962C8B-B14F-4D97-AF65-F5344CB8AC3E}">
        <p14:creationId xmlns:p14="http://schemas.microsoft.com/office/powerpoint/2010/main" val="35127661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8969F3-82A5-4B39-90FF-7E2FB1E82D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Patch Panels and Structured Cabling (Slide 1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EBAAA26-27E6-46B7-8B74-6331A356EC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9CE138-E10F-4004-B25A-7F649D5922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980347"/>
            <a:ext cx="7851676" cy="3567590"/>
          </a:xfrm>
        </p:spPr>
        <p:txBody>
          <a:bodyPr/>
          <a:lstStyle/>
          <a:p>
            <a:r>
              <a:rPr lang="en-US" dirty="0"/>
              <a:t>Gigabit Ethernet: no more than 100 m of cable between switch and computer</a:t>
            </a:r>
          </a:p>
          <a:p>
            <a:r>
              <a:rPr lang="en-US" dirty="0"/>
              <a:t>Solid cabling: </a:t>
            </a:r>
          </a:p>
          <a:p>
            <a:pPr lvl="1"/>
            <a:r>
              <a:rPr lang="en-US" dirty="0"/>
              <a:t>Single thick wire for permanent links, aka “drop cables”</a:t>
            </a:r>
          </a:p>
          <a:p>
            <a:pPr lvl="1"/>
            <a:r>
              <a:rPr lang="en-US" dirty="0"/>
              <a:t>Links RJ-45 port on wall plate with patch panel</a:t>
            </a:r>
          </a:p>
          <a:p>
            <a:pPr lvl="1"/>
            <a:r>
              <a:rPr lang="en-US" dirty="0"/>
              <a:t>Terminates in IDC</a:t>
            </a:r>
          </a:p>
          <a:p>
            <a:r>
              <a:rPr lang="en-US" dirty="0"/>
              <a:t>Patch cord connects RJ-45 port on panel to port on switch</a:t>
            </a:r>
          </a:p>
          <a:p>
            <a:pPr lvl="1"/>
            <a:r>
              <a:rPr lang="en-US" dirty="0"/>
              <a:t>Stranded cable; flexible, less efficient</a:t>
            </a:r>
          </a:p>
          <a:p>
            <a:pPr lvl="1"/>
            <a:r>
              <a:rPr lang="en-US" dirty="0"/>
              <a:t>5 m maximum length</a:t>
            </a:r>
          </a:p>
          <a:p>
            <a:r>
              <a:rPr lang="en-US" dirty="0"/>
              <a:t>Second patch cord from computer to wall</a:t>
            </a:r>
          </a:p>
          <a:p>
            <a:r>
              <a:rPr lang="en-US" dirty="0"/>
              <a:t>Structured cabling system</a:t>
            </a:r>
          </a:p>
          <a:p>
            <a:pPr marL="0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612730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8969F3-82A5-4B39-90FF-7E2FB1E82D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Patch Panels and Structured Cabling (Slide 2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EBAAA26-27E6-46B7-8B74-6331A356EC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18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6CB380C-B445-41B0-BF25-CEE6CBD9A7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7970" y="831342"/>
            <a:ext cx="4983480" cy="3480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160736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F664A0-9DEB-48B1-B3D3-3CC9F6F3C6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Cable Installation and Testing Tools (Slide 1 of 7)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D9EC17C-1466-42B0-BAFE-AA5EDB1CD4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205AF5-7AFF-4E70-9B14-6FF132DE8C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Wire stripper/cutter: for cutting wire and stripping insulation and cable jackets.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A85513E-B0CE-4C65-BD3B-92F846E557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9208" y="2293829"/>
            <a:ext cx="3429479" cy="2289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70676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E856E6-6417-3447-82E5-6D8AA1C7D0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Network Infrastructure Concepts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9B11B57-A0FD-F14B-98F1-108B2967292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E07B3F2-41E7-A94B-B976-C957B5D732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Wired Networks</a:t>
            </a:r>
          </a:p>
          <a:p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Network Hardware Devices</a:t>
            </a:r>
          </a:p>
          <a:p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Wireless Networks</a:t>
            </a:r>
          </a:p>
          <a:p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Internet Connection Types</a:t>
            </a:r>
          </a:p>
          <a:p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Network Configuration Concepts</a:t>
            </a:r>
          </a:p>
          <a:p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Network Services</a:t>
            </a:r>
          </a:p>
        </p:txBody>
      </p:sp>
    </p:spTree>
    <p:extLst>
      <p:ext uri="{BB962C8B-B14F-4D97-AF65-F5344CB8AC3E}">
        <p14:creationId xmlns:p14="http://schemas.microsoft.com/office/powerpoint/2010/main" val="100674230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F664A0-9DEB-48B1-B3D3-3CC9F6F3C6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Cable Installation and Testing Tools (Slide 2 of 7)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D9EC17C-1466-42B0-BAFE-AA5EDB1CD4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205AF5-7AFF-4E70-9B14-6FF132DE8C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Punch-down tool: fixes conductors into an IDC.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A85513E-B0CE-4C65-BD3B-92F846E557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4742" y="1573497"/>
            <a:ext cx="1246635" cy="3246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310431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F664A0-9DEB-48B1-B3D3-3CC9F6F3C6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Cable Installation and Testing Tools (Slide 3 of 7)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D9EC17C-1466-42B0-BAFE-AA5EDB1CD4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205AF5-7AFF-4E70-9B14-6FF132DE8C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Crimpers: fix a jack into a cable.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A85513E-B0CE-4C65-BD3B-92F846E557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8506" y="1441307"/>
            <a:ext cx="3962408" cy="2645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465809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F664A0-9DEB-48B1-B3D3-3CC9F6F3C6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Cable Installation and Testing Tools (Slide 4 of 7)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D9EC17C-1466-42B0-BAFE-AA5EDB1CD4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205AF5-7AFF-4E70-9B14-6FF132DE8C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Cable testing:</a:t>
            </a:r>
          </a:p>
          <a:p>
            <a:pPr lvl="1"/>
            <a:r>
              <a:rPr lang="en-US" dirty="0"/>
              <a:t>Verify wiring installation and termination just after making connections, with access to cable runs.</a:t>
            </a:r>
          </a:p>
          <a:p>
            <a:pPr lvl="1"/>
            <a:r>
              <a:rPr lang="en-US" dirty="0"/>
              <a:t>Simpler than during user device setup.</a:t>
            </a:r>
          </a:p>
          <a:p>
            <a:pPr lvl="1"/>
            <a:r>
              <a:rPr lang="en-US" dirty="0"/>
              <a:t>Consider:</a:t>
            </a:r>
          </a:p>
          <a:p>
            <a:pPr lvl="2"/>
            <a:r>
              <a:rPr lang="en-US" dirty="0"/>
              <a:t>Patch cord between PC and wall.</a:t>
            </a:r>
          </a:p>
          <a:p>
            <a:pPr lvl="2"/>
            <a:r>
              <a:rPr lang="en-US" dirty="0"/>
              <a:t>Wall port and wall cabling.</a:t>
            </a:r>
          </a:p>
          <a:p>
            <a:pPr lvl="2"/>
            <a:r>
              <a:rPr lang="en-US" dirty="0"/>
              <a:t>Port on patch panel and patch cord to switch port.</a:t>
            </a:r>
          </a:p>
          <a:p>
            <a:pPr lvl="1"/>
            <a:r>
              <a:rPr lang="en-US" dirty="0"/>
              <a:t>Test with a known good cable.</a:t>
            </a:r>
          </a:p>
          <a:p>
            <a:pPr lvl="1"/>
            <a:r>
              <a:rPr lang="en-US" dirty="0"/>
              <a:t>Various troubleshooting devices.</a:t>
            </a:r>
          </a:p>
        </p:txBody>
      </p:sp>
    </p:spTree>
    <p:extLst>
      <p:ext uri="{BB962C8B-B14F-4D97-AF65-F5344CB8AC3E}">
        <p14:creationId xmlns:p14="http://schemas.microsoft.com/office/powerpoint/2010/main" val="416815349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F664A0-9DEB-48B1-B3D3-3CC9F6F3C6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Cable Installation and Testing Tools (Slide 5 of 7)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D9EC17C-1466-42B0-BAFE-AA5EDB1CD4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205AF5-7AFF-4E70-9B14-6FF132DE8C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980347"/>
            <a:ext cx="3654004" cy="3567590"/>
          </a:xfrm>
        </p:spPr>
        <p:txBody>
          <a:bodyPr/>
          <a:lstStyle/>
          <a:p>
            <a:r>
              <a:rPr lang="en-US" dirty="0"/>
              <a:t>Multimeter: basic cable testing tool; tests for copper wire continuity, existence of short, integrity of terminator.</a:t>
            </a:r>
          </a:p>
          <a:p>
            <a:r>
              <a:rPr lang="en-US" dirty="0"/>
              <a:t>Wire map tester: identifies transpositions and reverse pairs.</a:t>
            </a:r>
          </a:p>
          <a:p>
            <a:r>
              <a:rPr lang="en-US" dirty="0"/>
              <a:t>Advanced testers: show cable’s physical/electrical properties.</a:t>
            </a:r>
          </a:p>
          <a:p>
            <a:r>
              <a:rPr lang="en-US" dirty="0"/>
              <a:t>Certifiers: test and certify installation to a category.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0986D14-72CA-42E5-8322-8DB25249116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3739" b="13256"/>
          <a:stretch/>
        </p:blipFill>
        <p:spPr>
          <a:xfrm>
            <a:off x="4098124" y="980345"/>
            <a:ext cx="3169926" cy="153983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FE9E1E5-AD1B-4CCE-A2F8-219278FF09B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436" b="4013"/>
          <a:stretch/>
        </p:blipFill>
        <p:spPr>
          <a:xfrm>
            <a:off x="4276716" y="2807492"/>
            <a:ext cx="3328423" cy="2032251"/>
          </a:xfrm>
          <a:prstGeom prst="rect">
            <a:avLst/>
          </a:prstGeom>
        </p:spPr>
      </p:pic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4C1F019-BB31-41B1-9202-53966266C4EA}"/>
              </a:ext>
            </a:extLst>
          </p:cNvPr>
          <p:cNvSpPr/>
          <p:nvPr/>
        </p:nvSpPr>
        <p:spPr>
          <a:xfrm>
            <a:off x="7169946" y="1493060"/>
            <a:ext cx="1567432" cy="472563"/>
          </a:xfrm>
          <a:prstGeom prst="roundRect">
            <a:avLst/>
          </a:prstGeom>
          <a:solidFill>
            <a:srgbClr val="007C9E"/>
          </a:soli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r>
              <a:rPr lang="en-US" sz="1400" b="1" kern="0" dirty="0">
                <a:solidFill>
                  <a:schemeClr val="bg1"/>
                </a:solidFill>
                <a:latin typeface="+mj-lt"/>
              </a:rPr>
              <a:t>Multimeter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14629BAE-0BEC-4F98-99A5-5A6499A539F7}"/>
              </a:ext>
            </a:extLst>
          </p:cNvPr>
          <p:cNvSpPr/>
          <p:nvPr/>
        </p:nvSpPr>
        <p:spPr>
          <a:xfrm>
            <a:off x="7169946" y="3474265"/>
            <a:ext cx="1567432" cy="472563"/>
          </a:xfrm>
          <a:prstGeom prst="roundRect">
            <a:avLst/>
          </a:prstGeom>
          <a:solidFill>
            <a:srgbClr val="007C9E"/>
          </a:soli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r>
              <a:rPr lang="en-US" sz="1400" b="1" kern="0" dirty="0">
                <a:solidFill>
                  <a:schemeClr val="bg1"/>
                </a:solidFill>
                <a:latin typeface="+mj-lt"/>
              </a:rPr>
              <a:t>Cable tester</a:t>
            </a:r>
          </a:p>
        </p:txBody>
      </p:sp>
    </p:spTree>
    <p:extLst>
      <p:ext uri="{BB962C8B-B14F-4D97-AF65-F5344CB8AC3E}">
        <p14:creationId xmlns:p14="http://schemas.microsoft.com/office/powerpoint/2010/main" val="154914615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F664A0-9DEB-48B1-B3D3-3CC9F6F3C6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Cable Installation and Testing Tools (Slide 6 of 7)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D9EC17C-1466-42B0-BAFE-AA5EDB1CD4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205AF5-7AFF-4E70-9B14-6FF132DE8C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Tone generator and probe (aka “fox and hound” ; “tone and probe”): traces cable from end to end.</a:t>
            </a:r>
          </a:p>
          <a:p>
            <a:r>
              <a:rPr lang="en-US" dirty="0"/>
              <a:t>Connect generator to wires, move locator over cable group until beep is loudest.</a:t>
            </a:r>
          </a:p>
        </p:txBody>
      </p:sp>
    </p:spTree>
    <p:extLst>
      <p:ext uri="{BB962C8B-B14F-4D97-AF65-F5344CB8AC3E}">
        <p14:creationId xmlns:p14="http://schemas.microsoft.com/office/powerpoint/2010/main" val="121779964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F664A0-9DEB-48B1-B3D3-3CC9F6F3C6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Cable Installation and Testing Tools (Slide 7 of 7)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D9EC17C-1466-42B0-BAFE-AA5EDB1CD4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205AF5-7AFF-4E70-9B14-6FF132DE8C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980347"/>
            <a:ext cx="7896820" cy="3567590"/>
          </a:xfrm>
        </p:spPr>
        <p:txBody>
          <a:bodyPr/>
          <a:lstStyle/>
          <a:p>
            <a:r>
              <a:rPr lang="en-US" dirty="0"/>
              <a:t>Loopback plug: tests a port</a:t>
            </a:r>
          </a:p>
          <a:p>
            <a:r>
              <a:rPr lang="en-US" dirty="0"/>
              <a:t>Connects pin 1 to pin 3 and pin 2 to pin 6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901A165-35B1-4F72-8F60-43986ED7CB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7438" y="2382554"/>
            <a:ext cx="5029124" cy="2192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572529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33DD93-651B-4812-9BA7-6B9731DC3E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Fiber Optic Cabling and Connectors (Slide 1 of 3)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9F3DCA7-576F-42D6-826C-2E2492D01F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ECC07C-3163-4DC0-99EF-AD3B57D8D3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Electrical signals on copper wire subject to interference/attenuation.</a:t>
            </a:r>
          </a:p>
          <a:p>
            <a:r>
              <a:rPr lang="en-US" dirty="0"/>
              <a:t>Light signals on fiber optic cable resist interference, eavesdropping, attenuation.</a:t>
            </a:r>
          </a:p>
          <a:p>
            <a:r>
              <a:rPr lang="en-US" dirty="0"/>
              <a:t>Supports higher bandwidth, longer cable runs.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7EA1782-2B9B-46BB-B049-A7787DB087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5088" y="3032952"/>
            <a:ext cx="5998476" cy="1130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34276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EFE8AD-4D89-4E2D-9C48-77F2C84E37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Fiber Optic Cabling and Connectors (Slide 2 of 3)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7193252-B10D-4F85-BD26-A604739716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5AC3656-6109-4718-B0EE-8216CE7DFB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Single-Mode Fiber (SMF)</a:t>
            </a:r>
          </a:p>
          <a:p>
            <a:pPr lvl="1"/>
            <a:r>
              <a:rPr lang="en-US" dirty="0"/>
              <a:t>Small core, long wavelength, near-infrared signal generated by laser.</a:t>
            </a:r>
          </a:p>
          <a:p>
            <a:pPr lvl="1"/>
            <a:r>
              <a:rPr lang="en-US" dirty="0"/>
              <a:t>Data rates up to 10 Gbps or more; cable runs of many kilometers (suitable for WANs).</a:t>
            </a:r>
          </a:p>
          <a:p>
            <a:r>
              <a:rPr lang="en-US" dirty="0"/>
              <a:t>Multi-Mode Fiber (MMF)</a:t>
            </a:r>
          </a:p>
          <a:p>
            <a:pPr lvl="1"/>
            <a:r>
              <a:rPr lang="en-US" dirty="0"/>
              <a:t>Larger core, shorter wavelength.</a:t>
            </a:r>
          </a:p>
          <a:p>
            <a:pPr lvl="1"/>
            <a:r>
              <a:rPr lang="en-US" dirty="0"/>
              <a:t>Less expensive optics, less expensive deployment.</a:t>
            </a:r>
          </a:p>
          <a:p>
            <a:pPr lvl="1"/>
            <a:r>
              <a:rPr lang="en-US" dirty="0"/>
              <a:t>Lower signaling speeds, shorter distances (suitable for LANs).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435240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9D2517-ADB1-4F79-8000-005DD15F4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Fiber Optic Cabling and Connectors (Slide 3 of 3)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232263E-F4F0-4FBB-8395-CE2FAB82DE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28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61E457-B6F1-4293-B20C-CF9B1D57E9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Connector types: </a:t>
            </a:r>
          </a:p>
          <a:p>
            <a:pPr lvl="1"/>
            <a:r>
              <a:rPr lang="en-US" dirty="0"/>
              <a:t>Straight Tip (ST), Subscriber Connector (SC), Lucent/Local Connector (LC).</a:t>
            </a:r>
          </a:p>
          <a:p>
            <a:pPr lvl="1"/>
            <a:r>
              <a:rPr lang="en-US" dirty="0"/>
              <a:t>Patch cords can have same or mixed connectors.</a:t>
            </a:r>
          </a:p>
          <a:p>
            <a:pPr lvl="1"/>
            <a:r>
              <a:rPr lang="en-US" dirty="0"/>
              <a:t>Connectors damage easily; plug/unplug only when needed.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50CEBF2-2891-4A41-AEF2-085E9D7136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4973" y="2883729"/>
            <a:ext cx="5389474" cy="1664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59728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6C2041-9366-41A0-8D40-A526C5972E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Coaxial Cabling and Connectors (Slide 1 of 4)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7C22ADC-5852-47AB-B4A9-EDC5180665D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29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12999F-0EF3-4630-9CC7-32F276A45F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Two conductors share the same axis.</a:t>
            </a:r>
          </a:p>
          <a:p>
            <a:r>
              <a:rPr lang="en-US" dirty="0"/>
              <a:t>Signal conductor insulated; second wire mesh conductor acts as EMI shield and as ground.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9CD3D412-3F2C-4760-A34B-7A3FE8C244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8506" y="2391393"/>
            <a:ext cx="3962408" cy="1548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65240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A7A067-F7A6-4E5A-8C99-FCFFFF2981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Network Types (Slide 1 of 4)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B3C46DC-8F2A-4888-B483-675A8276AA6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Network</a:t>
            </a:r>
            <a:r>
              <a:rPr lang="en-US" dirty="0"/>
              <a:t>: In its most simple form, a network consists of two or more computers connected to each other by an appropriate transmission medium which allows them to share data.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63560E-91D7-4FE0-A8D5-ACC72E0463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DC361E9-3DE7-4749-8381-474FC20308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9051" y="2201928"/>
            <a:ext cx="8460152" cy="1908476"/>
          </a:xfrm>
        </p:spPr>
        <p:txBody>
          <a:bodyPr/>
          <a:lstStyle/>
          <a:p>
            <a:r>
              <a:rPr lang="en-US" dirty="0"/>
              <a:t>Purpose: provide services and resources to users</a:t>
            </a:r>
          </a:p>
          <a:p>
            <a:r>
              <a:rPr lang="en-US" dirty="0"/>
              <a:t>Historically: files, folders, printers, email, databases</a:t>
            </a:r>
          </a:p>
          <a:p>
            <a:r>
              <a:rPr lang="en-US" dirty="0"/>
              <a:t>Modern: web applications, social networking, VoIP, multimedia conferencing</a:t>
            </a:r>
          </a:p>
          <a:p>
            <a:r>
              <a:rPr lang="en-US" dirty="0"/>
              <a:t>Types: LANs, WANs, MANs</a:t>
            </a:r>
          </a:p>
        </p:txBody>
      </p:sp>
    </p:spTree>
    <p:extLst>
      <p:ext uri="{BB962C8B-B14F-4D97-AF65-F5344CB8AC3E}">
        <p14:creationId xmlns:p14="http://schemas.microsoft.com/office/powerpoint/2010/main" val="169092966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538A2D-3F88-4F77-8ED6-CC16590AC8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Coaxial Cabling and Connectors (Slide 2 of 4)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B797D15-19A8-49D7-ACC1-FDB5626DF1F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30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1750A7A-7348-425D-A7EB-DB1FDF22CF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Radio Grade (RG) “standard”; developed by US military, categorizes cable by thickness and impedance.</a:t>
            </a:r>
          </a:p>
          <a:p>
            <a:pPr lvl="1"/>
            <a:r>
              <a:rPr lang="en-US" dirty="0"/>
              <a:t>RG-6: thicker core, better quality, often used as drop/patch cable in modern CATV and broadband.</a:t>
            </a:r>
          </a:p>
          <a:p>
            <a:pPr lvl="1"/>
            <a:r>
              <a:rPr lang="en-US" dirty="0"/>
              <a:t>RG-59: thinner core; drop cable for older CATV/cable modems; used in CCTV.</a:t>
            </a:r>
          </a:p>
          <a:p>
            <a:r>
              <a:rPr lang="en-US" dirty="0"/>
              <a:t>Coax also available with tri- or quad-shielding.</a:t>
            </a:r>
          </a:p>
        </p:txBody>
      </p:sp>
    </p:spTree>
    <p:extLst>
      <p:ext uri="{BB962C8B-B14F-4D97-AF65-F5344CB8AC3E}">
        <p14:creationId xmlns:p14="http://schemas.microsoft.com/office/powerpoint/2010/main" val="329734140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4373E3-248F-4B6C-A8A9-764E9A5BB6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Coaxial Cabling and Connectors (Slide 3 of 4)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6E1FBB8-F777-41EE-B932-1948510B743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31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C8370F5-7BD5-4858-BE2F-13DFDFEB72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980347"/>
            <a:ext cx="3671276" cy="3567590"/>
          </a:xfrm>
        </p:spPr>
        <p:txBody>
          <a:bodyPr/>
          <a:lstStyle/>
          <a:p>
            <a:r>
              <a:rPr lang="en-US" dirty="0"/>
              <a:t>BNC connectors at cable ends in most cases.</a:t>
            </a:r>
          </a:p>
          <a:p>
            <a:r>
              <a:rPr lang="en-US" dirty="0"/>
              <a:t>BNC couplers can connect cables .</a:t>
            </a:r>
          </a:p>
          <a:p>
            <a:r>
              <a:rPr lang="en-US" dirty="0"/>
              <a:t>Impedance of connector must match cable type (50 or 75 ohm).</a:t>
            </a:r>
          </a:p>
          <a:p>
            <a:r>
              <a:rPr lang="en-US" dirty="0"/>
              <a:t>Also screw-down F-connectors.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F9944F2-6F6C-468A-BCFA-F47ADDEE51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6757" y="1143938"/>
            <a:ext cx="4000509" cy="2819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807561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0CD244-085E-4B01-870D-D4415838D9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Coaxial Cabling and Connectors (Slide 4 of 4)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65BDDF5-2D1A-4940-BB85-90BC941B49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32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FEFD037-059B-4EFE-8BA3-44C5258989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10BASE-5/Thicknet and 10BASE-2/Thinnet supported 10 Mbps, up to 500 m and 185 m, respectively.</a:t>
            </a:r>
          </a:p>
          <a:p>
            <a:r>
              <a:rPr lang="en-US" dirty="0"/>
              <a:t>Coax now obsolete for LANs; in use for CCTV and drop cables for CATV and Internet.</a:t>
            </a:r>
          </a:p>
          <a:p>
            <a:r>
              <a:rPr lang="en-US" dirty="0"/>
              <a:t>Hybrid Fiber Coax (HFC): Coax links fiber trunk in street to customer cable modem.</a:t>
            </a:r>
          </a:p>
          <a:p>
            <a:r>
              <a:rPr lang="en-US" dirty="0"/>
              <a:t>Less attenuation that TP but bulkier, harder to install.</a:t>
            </a:r>
          </a:p>
        </p:txBody>
      </p:sp>
    </p:spTree>
    <p:extLst>
      <p:ext uri="{BB962C8B-B14F-4D97-AF65-F5344CB8AC3E}">
        <p14:creationId xmlns:p14="http://schemas.microsoft.com/office/powerpoint/2010/main" val="33245704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D7E02C8-E502-4FD4-82C8-E53BB17DCD6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Discussing Wired Networks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32CD575-9F8C-4EDF-996F-49A430EE70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058584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8A882F-B2AA-4717-BD83-E1751E4A41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Network Interface Cards (Slide 1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95BFB56-BAD3-4535-8BB3-62B79A3C239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34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3D0F34-31F5-4F4E-8A37-B1FB653A9F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Network Interface Card (NIC) port provides connection to network media.</a:t>
            </a:r>
          </a:p>
          <a:p>
            <a:r>
              <a:rPr lang="en-US" dirty="0"/>
              <a:t>Data signals must come in regular units with consistent format.</a:t>
            </a:r>
          </a:p>
          <a:p>
            <a:r>
              <a:rPr lang="en-US" dirty="0"/>
              <a:t>Each node must be able to address other nodes.</a:t>
            </a:r>
          </a:p>
          <a:p>
            <a:r>
              <a:rPr lang="en-US" dirty="0"/>
              <a:t>Ethernet data link protocol provides addressing, framing functions.</a:t>
            </a:r>
          </a:p>
          <a:p>
            <a:r>
              <a:rPr lang="en-US" dirty="0"/>
              <a:t>Various encoding mechanisms; NIC transceiver transmits and sends in agreed frame format.</a:t>
            </a:r>
          </a:p>
        </p:txBody>
      </p:sp>
    </p:spTree>
    <p:extLst>
      <p:ext uri="{BB962C8B-B14F-4D97-AF65-F5344CB8AC3E}">
        <p14:creationId xmlns:p14="http://schemas.microsoft.com/office/powerpoint/2010/main" val="359202469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1164FA-82FC-471E-B1B6-9ADECE99E7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Network Interface Cards (Slide 2 of 2)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EDFA5CA-95A9-4748-8ADB-A69791B9FA7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35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1BD4E3-8F29-4D8E-8D47-FC7967C11A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Construction of a frame: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6E83F07-55C3-42D5-ACCC-631A3E8694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0674" y="2093803"/>
            <a:ext cx="6538071" cy="955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140078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A83544-6E13-4901-9267-C058D8C271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Ethernet NIC Features (Slide 1 of 4)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11736A3-C7A5-4EAF-828E-B6E7424006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36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46F9A1B-82DF-4CA1-8A9E-789E3110C0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Usually on board the motherboard.</a:t>
            </a:r>
          </a:p>
          <a:p>
            <a:r>
              <a:rPr lang="en-US" dirty="0"/>
              <a:t>May be PCIe expansion board.</a:t>
            </a:r>
          </a:p>
          <a:p>
            <a:r>
              <a:rPr lang="en-US" dirty="0"/>
              <a:t>All onboard cards support copper-based Ethernet with RJ-45 ports.</a:t>
            </a:r>
          </a:p>
          <a:p>
            <a:r>
              <a:rPr lang="en-US" dirty="0"/>
              <a:t>Expansion cards may support:</a:t>
            </a:r>
          </a:p>
          <a:p>
            <a:pPr lvl="1"/>
            <a:r>
              <a:rPr lang="en-US" dirty="0"/>
              <a:t>Fiber optic.</a:t>
            </a:r>
          </a:p>
          <a:p>
            <a:pPr lvl="1"/>
            <a:r>
              <a:rPr lang="en-US" dirty="0"/>
              <a:t>Multiple port types.</a:t>
            </a:r>
          </a:p>
          <a:p>
            <a:pPr lvl="1"/>
            <a:r>
              <a:rPr lang="en-US" dirty="0"/>
              <a:t>Multiple ports of same type (can be bonded for higher-speed link).</a:t>
            </a:r>
          </a:p>
        </p:txBody>
      </p:sp>
    </p:spTree>
    <p:extLst>
      <p:ext uri="{BB962C8B-B14F-4D97-AF65-F5344CB8AC3E}">
        <p14:creationId xmlns:p14="http://schemas.microsoft.com/office/powerpoint/2010/main" val="243783601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953387-2AFA-4B8F-BCBC-4CA827845B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Ethernet NIC Features (Slide 2 of 4)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C0237EA-7098-4D12-BA57-BAFA214BDAD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37</a:t>
            </a:fld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159EBEE1-98F4-4E94-9998-510480453C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7746" y="844259"/>
            <a:ext cx="7543928" cy="3454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209116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B89371-D58C-4003-B60C-6953AE875B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Ethernet NIC Features (Slide 3 of 4)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3A6F082-32F5-491A-93C7-92652CFCE5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38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ED0C4DA-8BD7-4003-AF40-953A85B9A5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MAC address: unique address for each Ethernet adapter port.</a:t>
            </a:r>
          </a:p>
          <a:p>
            <a:r>
              <a:rPr lang="en-US" dirty="0"/>
              <a:t>Provides value for frame source and destination fields.</a:t>
            </a:r>
          </a:p>
          <a:p>
            <a:r>
              <a:rPr lang="en-US" dirty="0"/>
              <a:t>48 bits/6 bytes.</a:t>
            </a:r>
          </a:p>
          <a:p>
            <a:r>
              <a:rPr lang="en-US" dirty="0"/>
              <a:t>Shown as 12 hex digits:</a:t>
            </a:r>
          </a:p>
          <a:p>
            <a:pPr lvl="1"/>
            <a:r>
              <a:rPr lang="en-US" dirty="0"/>
              <a:t>May have colon, hyphen, or no separator.</a:t>
            </a:r>
          </a:p>
          <a:p>
            <a:pPr lvl="1"/>
            <a:r>
              <a:rPr lang="en-US" dirty="0"/>
              <a:t>Examples: 00:60:8c:12:3a:bc or 00608c123abc.</a:t>
            </a:r>
          </a:p>
        </p:txBody>
      </p:sp>
    </p:spTree>
    <p:extLst>
      <p:ext uri="{BB962C8B-B14F-4D97-AF65-F5344CB8AC3E}">
        <p14:creationId xmlns:p14="http://schemas.microsoft.com/office/powerpoint/2010/main" val="237744449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193B2A-546E-4C01-8B4B-23A5579E3B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Ethernet NIC Features (Slide 4 of 4)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48811F1-ADE8-4204-BD8D-ABEEE5F15C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39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220F4C0-6FED-4D75-9DD3-02403F9001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LED status lists show connection status:</a:t>
            </a:r>
          </a:p>
          <a:p>
            <a:pPr lvl="1"/>
            <a:r>
              <a:rPr lang="en-US" dirty="0"/>
              <a:t>Link light shows if network signal present.</a:t>
            </a:r>
          </a:p>
          <a:p>
            <a:pPr lvl="1"/>
            <a:r>
              <a:rPr lang="en-US" dirty="0"/>
              <a:t>Activity light flickers when packets received/sent.</a:t>
            </a:r>
          </a:p>
          <a:p>
            <a:pPr lvl="1"/>
            <a:r>
              <a:rPr lang="en-US" dirty="0"/>
              <a:t>Speed light possible on multi-speed adapters.</a:t>
            </a:r>
          </a:p>
          <a:p>
            <a:pPr lvl="1"/>
            <a:r>
              <a:rPr lang="en-US" dirty="0"/>
              <a:t>Dual-color LEDs combine functions.</a:t>
            </a:r>
          </a:p>
        </p:txBody>
      </p:sp>
    </p:spTree>
    <p:extLst>
      <p:ext uri="{BB962C8B-B14F-4D97-AF65-F5344CB8AC3E}">
        <p14:creationId xmlns:p14="http://schemas.microsoft.com/office/powerpoint/2010/main" val="22441687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5377EE-D95C-4F27-8CD9-A3AEFD027D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Network Types (Slide 2 of 4)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138B227-E13D-4418-B10D-685D764B4C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A7A9B84-0FA8-4AAD-8494-B16FD5D685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LANs within a building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70F9331-FC67-4E84-85D4-D5748B972F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6857" y="1570308"/>
            <a:ext cx="4956835" cy="3081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343481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88D430-4DAC-49EA-86AD-A7A9238DE3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Legacy Networking Devices (Slide 1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0D5E22B-EDA9-4EC1-9FCE-E94D8386839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40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105BEE9-62A7-4ABF-B23F-8CFF685447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Switch is appliance at core of modern networks.</a:t>
            </a:r>
          </a:p>
          <a:p>
            <a:r>
              <a:rPr lang="en-US" dirty="0"/>
              <a:t>Legacy appliances include:</a:t>
            </a:r>
          </a:p>
          <a:p>
            <a:pPr lvl="1"/>
            <a:r>
              <a:rPr lang="en-US" dirty="0"/>
              <a:t>Hub: center of Ethernet star topology, works as multiport repeater.</a:t>
            </a:r>
          </a:p>
          <a:p>
            <a:pPr lvl="1"/>
            <a:r>
              <a:rPr lang="en-US" dirty="0"/>
              <a:t>Repeater: retransmits signal to overcome distance limitations.</a:t>
            </a:r>
          </a:p>
          <a:p>
            <a:pPr lvl="1"/>
            <a:r>
              <a:rPr lang="en-US" dirty="0"/>
              <a:t>Bridge: divides network into segments (collision domains) to reduce contention and collision.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55DCC4C-3B9C-4FEA-8714-FA1E33C60BF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485" t="10910" r="12006" b="10036"/>
          <a:stretch/>
        </p:blipFill>
        <p:spPr>
          <a:xfrm>
            <a:off x="2796052" y="2571750"/>
            <a:ext cx="3547316" cy="2249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183663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1164FA-82FC-471E-B1B6-9ADECE99E7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Legacy Networking Devices (Slide 2 of 2)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EDFA5CA-95A9-4748-8ADB-A69791B9FA7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41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1BD4E3-8F29-4D8E-8D47-FC7967C11A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Bridge operation: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6E83F07-55C3-42D5-ACCC-631A3E8694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3791" y="1084667"/>
            <a:ext cx="5029210" cy="3078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567354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1164FA-82FC-471E-B1B6-9ADECE99E7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Switches (Slide 1 of 3)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EDFA5CA-95A9-4748-8ADB-A69791B9FA7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42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1BD4E3-8F29-4D8E-8D47-FC7967C11A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Ethernet switch in modern network acts like hub, repeater, and bridge.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6E83F07-55C3-42D5-ACCC-631A3E8694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3780" y="1749946"/>
            <a:ext cx="3771860" cy="2797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47691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C2C607-9086-492A-B24D-E1C841894F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Switches (Slide 2 of 3)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67515D9-86B9-473D-A24F-9199FE32253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43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BC472BC-C1D0-42F4-8FF8-12998A5995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Microsegmentation:</a:t>
            </a:r>
          </a:p>
          <a:p>
            <a:pPr lvl="1"/>
            <a:r>
              <a:rPr lang="en-US" dirty="0"/>
              <a:t>Switches have up to 48 ports.</a:t>
            </a:r>
          </a:p>
          <a:p>
            <a:pPr lvl="1"/>
            <a:r>
              <a:rPr lang="en-US" dirty="0"/>
              <a:t>Multiple switches can connect into switched fabric with thousands of ports.</a:t>
            </a:r>
          </a:p>
          <a:p>
            <a:pPr lvl="1"/>
            <a:r>
              <a:rPr lang="en-US" dirty="0"/>
              <a:t>Each port is separate collision domain.</a:t>
            </a:r>
          </a:p>
          <a:p>
            <a:pPr lvl="1"/>
            <a:r>
              <a:rPr lang="en-US" dirty="0"/>
              <a:t>Establishes point-to-point link (virtual circuit) between any two nodes.</a:t>
            </a:r>
          </a:p>
          <a:p>
            <a:pPr lvl="1"/>
            <a:r>
              <a:rPr lang="en-US" dirty="0"/>
              <a:t>Collisions only occur if port is half-duplex (attached to a legacy card or node).</a:t>
            </a:r>
          </a:p>
          <a:p>
            <a:pPr lvl="1"/>
            <a:r>
              <a:rPr lang="en-US" dirty="0"/>
              <a:t>Collisions only affect that segment, not the whole network.</a:t>
            </a:r>
          </a:p>
        </p:txBody>
      </p:sp>
    </p:spTree>
    <p:extLst>
      <p:ext uri="{BB962C8B-B14F-4D97-AF65-F5344CB8AC3E}">
        <p14:creationId xmlns:p14="http://schemas.microsoft.com/office/powerpoint/2010/main" val="285128717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1164FA-82FC-471E-B1B6-9ADECE99E7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Switches (Slide 3 of 3)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EDFA5CA-95A9-4748-8ADB-A69791B9FA7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44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1BD4E3-8F29-4D8E-8D47-FC7967C11A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Switch operation: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6E83F07-55C3-42D5-ACCC-631A3E8694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7470" y="1084667"/>
            <a:ext cx="4730506" cy="3078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84868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848F06-57CF-42E7-86D5-73602153A6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Managed and Unmanaged Switches (Slide 1 of 3)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BD62486-8F9D-4707-A30E-035DEFA2CB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45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6DF33BA-37CA-4F40-B048-B569C57778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Unmanaged switch: </a:t>
            </a:r>
          </a:p>
          <a:p>
            <a:pPr lvl="1"/>
            <a:r>
              <a:rPr lang="en-US" dirty="0"/>
              <a:t>Performs microsegmentation without configuration.</a:t>
            </a:r>
          </a:p>
          <a:p>
            <a:pPr lvl="1"/>
            <a:r>
              <a:rPr lang="en-US" dirty="0"/>
              <a:t>May be found in small networks (4 or 8 port switches).</a:t>
            </a:r>
          </a:p>
          <a:p>
            <a:pPr lvl="1"/>
            <a:r>
              <a:rPr lang="en-US" dirty="0"/>
              <a:t>Embedded in most ISP’s Internet routers/modems.</a:t>
            </a:r>
          </a:p>
          <a:p>
            <a:r>
              <a:rPr lang="en-US" dirty="0"/>
              <a:t>Managed switch:</a:t>
            </a:r>
          </a:p>
          <a:p>
            <a:pPr lvl="1"/>
            <a:r>
              <a:rPr lang="en-US" dirty="0"/>
              <a:t>For larger workgroups and corporate networks.</a:t>
            </a:r>
          </a:p>
          <a:p>
            <a:pPr lvl="1"/>
            <a:r>
              <a:rPr lang="en-US" dirty="0"/>
              <a:t>Unmanaged out of the box, but can be configured administratively.</a:t>
            </a:r>
          </a:p>
          <a:p>
            <a:pPr lvl="1"/>
            <a:r>
              <a:rPr lang="en-US" dirty="0"/>
              <a:t>Can provide thousands of access ports by linking switches.</a:t>
            </a:r>
          </a:p>
          <a:p>
            <a:pPr lvl="1"/>
            <a:r>
              <a:rPr lang="en-US" dirty="0"/>
              <a:t>Can divide into virtual LANs (VLANs).</a:t>
            </a:r>
          </a:p>
        </p:txBody>
      </p:sp>
    </p:spTree>
    <p:extLst>
      <p:ext uri="{BB962C8B-B14F-4D97-AF65-F5344CB8AC3E}">
        <p14:creationId xmlns:p14="http://schemas.microsoft.com/office/powerpoint/2010/main" val="332707691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F89F28-814D-496C-B69C-2FA93C4EF0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Managed and Unmanaged Switches (Slide 2 of 3)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8B41F7D-9D3A-4A64-9034-DECDF190A1D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46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2A0178F-1D74-409E-8B65-E8E51EA48F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Cisco Catalyst 9400 Series modular chassis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5E0ECB1-ACF2-49E2-8A48-D6829A7682B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952" t="3695" r="16081"/>
          <a:stretch/>
        </p:blipFill>
        <p:spPr>
          <a:xfrm>
            <a:off x="2330284" y="1416488"/>
            <a:ext cx="4478852" cy="3131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313187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F89F28-814D-496C-B69C-2FA93C4EF0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Managed and Unmanaged Switches (Slide 3 of 3)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8B41F7D-9D3A-4A64-9034-DECDF190A1D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47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2A0178F-1D74-409E-8B65-E8E51EA48F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Interface configuration on a Cisco switch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5E0ECB1-ACF2-49E2-8A48-D6829A7682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2056" y="1480760"/>
            <a:ext cx="5188826" cy="3399249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69591238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99942B-3462-4218-8804-E27AAEFBD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Power Over Ethernet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13F670A-C2F1-42AB-B5FA-3F69F0683D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48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F40ED02-6F19-47A9-8DB7-4050AD0E2F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Supplies power from a switch port over Cat 5 or better to a powered device.</a:t>
            </a:r>
          </a:p>
          <a:p>
            <a:r>
              <a:rPr lang="en-US" dirty="0"/>
              <a:t>Two IEEE standards (both now in 802.3-2012):</a:t>
            </a:r>
          </a:p>
          <a:p>
            <a:pPr lvl="1"/>
            <a:r>
              <a:rPr lang="en-US" dirty="0"/>
              <a:t>802.3af</a:t>
            </a:r>
          </a:p>
          <a:p>
            <a:pPr lvl="1"/>
            <a:r>
              <a:rPr lang="en-US" dirty="0"/>
              <a:t>802.3at (PoE+)</a:t>
            </a:r>
          </a:p>
          <a:p>
            <a:r>
              <a:rPr lang="en-US" dirty="0"/>
              <a:t>PoE-enabled switches called end-span/end-point PSE.</a:t>
            </a:r>
          </a:p>
          <a:p>
            <a:r>
              <a:rPr lang="en-US" dirty="0"/>
              <a:t>Power injector can be used if switch does not support PoE.</a:t>
            </a:r>
          </a:p>
          <a:p>
            <a:r>
              <a:rPr lang="en-US" dirty="0"/>
              <a:t>Switch detects if connected device is PoE-enabled.</a:t>
            </a:r>
          </a:p>
          <a:p>
            <a:r>
              <a:rPr lang="en-US" dirty="0"/>
              <a:t>More efficient than powering each device through a wall socket.</a:t>
            </a:r>
          </a:p>
          <a:p>
            <a:r>
              <a:rPr lang="en-US" dirty="0"/>
              <a:t>Network-management software can control devices, apply power schemes.</a:t>
            </a:r>
          </a:p>
        </p:txBody>
      </p:sp>
    </p:spTree>
    <p:extLst>
      <p:ext uri="{BB962C8B-B14F-4D97-AF65-F5344CB8AC3E}">
        <p14:creationId xmlns:p14="http://schemas.microsoft.com/office/powerpoint/2010/main" val="188365878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445638-157F-4F77-BF95-B1248C433D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Ethernet Over Power (Slide 1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B88ECAD-B476-4F12-AE62-1844E6E257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49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9E10880-CF67-4A11-A661-55FAD66935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SOHO networks are unstructured, use a single router, incorporate smart appliances.</a:t>
            </a:r>
          </a:p>
          <a:p>
            <a:r>
              <a:rPr lang="en-US" dirty="0"/>
              <a:t>Wireless is obvious solution; WLAN bandwidth may be adequate.</a:t>
            </a:r>
          </a:p>
          <a:p>
            <a:r>
              <a:rPr lang="en-US" dirty="0"/>
              <a:t>There may be interference issues or appliances may not support Wi-Fi.</a:t>
            </a:r>
          </a:p>
          <a:p>
            <a:r>
              <a:rPr lang="en-US" dirty="0"/>
              <a:t>Ethernet over Powerline uses building power circuits; overlays carrier signal to transfer Ethernet frames.</a:t>
            </a:r>
          </a:p>
          <a:p>
            <a:r>
              <a:rPr lang="en-US" dirty="0"/>
              <a:t>Adapter plugs into electrical outlet; provides RJ-45 ports.</a:t>
            </a:r>
          </a:p>
          <a:p>
            <a:r>
              <a:rPr lang="en-US" dirty="0"/>
              <a:t>No configuration needed, but security can be configured.</a:t>
            </a:r>
          </a:p>
          <a:p>
            <a:r>
              <a:rPr lang="en-US" dirty="0"/>
              <a:t>Standards defined by IEEE 1901, managed by HomePlug Powerline Alliance. </a:t>
            </a:r>
          </a:p>
        </p:txBody>
      </p:sp>
    </p:spTree>
    <p:extLst>
      <p:ext uri="{BB962C8B-B14F-4D97-AF65-F5344CB8AC3E}">
        <p14:creationId xmlns:p14="http://schemas.microsoft.com/office/powerpoint/2010/main" val="33079405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5377EE-D95C-4F27-8CD9-A3AEFD027D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Network Types (Slide 3 of 4)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138B227-E13D-4418-B10D-685D764B4C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A7A9B84-0FA8-4AAD-8494-B16FD5D685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Wide Area Network (WAN)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19AABAE-8519-4C95-AED7-460CD7CBD0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4954" y="1530305"/>
            <a:ext cx="4806461" cy="2988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992684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B5387D3-923A-4D67-94F5-5D817A1350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Ethernet Over Power (Slide 2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786A205-71FD-43E1-AFD0-2A22B97E69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50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49948C9-C26F-4998-93F5-A80685050D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Netgear Powerline AV200 adapters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C8A22BF-D5B1-4DE7-927A-41E0DA89FC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0573" y="1611244"/>
            <a:ext cx="4398273" cy="2936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627844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C9C7AF6-1ED5-4131-8151-8BABE576324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Discussing Network Hardware Devices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28B1052-5929-44DB-BD23-7A7D39455F3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51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438469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E2D7A3-FFC6-42DD-9E6D-7B8FC67692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Wireless Networking?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07C3A12-5C5A-41B0-8AB5-76AE94BA388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52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4C401BB-9B68-4743-9FED-49A02753BA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range of connectivity products and devices.</a:t>
            </a:r>
          </a:p>
          <a:p>
            <a:r>
              <a:rPr lang="en-US" dirty="0"/>
              <a:t>Personal area networking to Internet connectivity.</a:t>
            </a:r>
          </a:p>
          <a:p>
            <a:r>
              <a:rPr lang="en-US" dirty="0"/>
              <a:t>Usually uses radio waves for transmission, tuned to specific frequency.</a:t>
            </a:r>
          </a:p>
        </p:txBody>
      </p:sp>
      <p:pic>
        <p:nvPicPr>
          <p:cNvPr id="1028" name="Picture 4" descr="Wireless Wi-Fi network">
            <a:extLst>
              <a:ext uri="{FF2B5EF4-FFF2-40B4-BE49-F238E27FC236}">
                <a16:creationId xmlns:a16="http://schemas.microsoft.com/office/drawing/2014/main" id="{9A5D86AD-59EA-4998-9E70-B023D28C29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9710" y="1865612"/>
            <a:ext cx="3202686" cy="3202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532276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E2D7A3-FFC6-42DD-9E6D-7B8FC67692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Wireless Frequencies and Channels (Slide 1 of 4)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07C3A12-5C5A-41B0-8AB5-76AE94BA388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53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4C401BB-9B68-4743-9FED-49A02753BA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RF ranges from 3 KHz to 300 GHz</a:t>
            </a:r>
          </a:p>
          <a:p>
            <a:r>
              <a:rPr lang="en-US" dirty="0"/>
              <a:t>Subdivided into bands (FM radio and TV are VHF band)</a:t>
            </a:r>
          </a:p>
          <a:p>
            <a:r>
              <a:rPr lang="en-US" dirty="0"/>
              <a:t>Radio spectrum use regulated by governments</a:t>
            </a:r>
          </a:p>
          <a:p>
            <a:r>
              <a:rPr lang="en-US" dirty="0"/>
              <a:t>Standardized by ITU</a:t>
            </a:r>
          </a:p>
          <a:p>
            <a:r>
              <a:rPr lang="en-US" dirty="0"/>
              <a:t>Frequency use requires a license</a:t>
            </a:r>
          </a:p>
          <a:p>
            <a:r>
              <a:rPr lang="en-US" dirty="0"/>
              <a:t>Some unregulated frequencies</a:t>
            </a:r>
          </a:p>
        </p:txBody>
      </p:sp>
      <p:pic>
        <p:nvPicPr>
          <p:cNvPr id="1028" name="Picture 4" descr="Wireless Wi-Fi network">
            <a:extLst>
              <a:ext uri="{FF2B5EF4-FFF2-40B4-BE49-F238E27FC236}">
                <a16:creationId xmlns:a16="http://schemas.microsoft.com/office/drawing/2014/main" id="{9A5D86AD-59EA-4998-9E70-B023D28C29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9710" y="1865612"/>
            <a:ext cx="3202686" cy="3202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1798745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2AD32C-72D3-417F-8BA7-443A0B8A77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Wireless Frequencies and Channels (Slide 2 of 4)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1764730-F6F1-48B7-9209-6C868458426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54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E791AFA-363B-4BDC-A5B7-BE4B285C12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980347"/>
            <a:ext cx="8460152" cy="930749"/>
          </a:xfrm>
        </p:spPr>
        <p:txBody>
          <a:bodyPr/>
          <a:lstStyle/>
          <a:p>
            <a:r>
              <a:rPr lang="en-US" dirty="0"/>
              <a:t>IEEE 802.11 standards = Wi-Fi</a:t>
            </a:r>
          </a:p>
          <a:p>
            <a:pPr lvl="1"/>
            <a:r>
              <a:rPr lang="en-US" dirty="0"/>
              <a:t>(Transfer rates for optimal installation; frequencies lack penetration; may be interference; data rate may drop with distance.)</a:t>
            </a:r>
          </a:p>
        </p:txBody>
      </p:sp>
      <p:graphicFrame>
        <p:nvGraphicFramePr>
          <p:cNvPr id="5" name="Group 64">
            <a:extLst>
              <a:ext uri="{FF2B5EF4-FFF2-40B4-BE49-F238E27FC236}">
                <a16:creationId xmlns:a16="http://schemas.microsoft.com/office/drawing/2014/main" id="{D64C40AC-C9BD-47E5-AC65-2521410EB9D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1734872"/>
              </p:ext>
            </p:extLst>
          </p:nvPr>
        </p:nvGraphicFramePr>
        <p:xfrm>
          <a:off x="466344" y="2046653"/>
          <a:ext cx="8406035" cy="2180154"/>
        </p:xfrm>
        <a:graphic>
          <a:graphicData uri="http://schemas.openxmlformats.org/drawingml/2006/table">
            <a:tbl>
              <a:tblPr/>
              <a:tblGrid>
                <a:gridCol w="19659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142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25859">
                  <a:extLst>
                    <a:ext uri="{9D8B030D-6E8A-4147-A177-3AD203B41FA5}">
                      <a16:colId xmlns:a16="http://schemas.microsoft.com/office/drawing/2014/main" val="3617391398"/>
                    </a:ext>
                  </a:extLst>
                </a:gridCol>
              </a:tblGrid>
              <a:tr h="3693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Standard</a:t>
                      </a:r>
                    </a:p>
                  </a:txBody>
                  <a:tcPr marT="45732" marB="4573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0B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Maximum Transfer Rate</a:t>
                      </a:r>
                    </a:p>
                  </a:txBody>
                  <a:tcPr marT="45732" marB="4573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0B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Band</a:t>
                      </a:r>
                    </a:p>
                  </a:txBody>
                  <a:tcPr marT="45732" marB="4573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0B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61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802.11a (1999)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54 Mbps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5 GHz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57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802.11b (1999)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11 Mbps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2.4 GHz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57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802.11g (2003)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54 Mbps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2.4 GHz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196785"/>
                  </a:ext>
                </a:extLst>
              </a:tr>
              <a:tr h="3357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802.11n (2009)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288.8 Mbps/stream (Single Channel)</a:t>
                      </a:r>
                      <a:b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</a:b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600 Mbps/stream (Bonded Channels)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2.4/5 GHz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5256740"/>
                  </a:ext>
                </a:extLst>
              </a:tr>
              <a:tr h="3357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802.11ac (2013)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1.7 Gbps (at time of writing)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5 GHz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03190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7634971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4D305F-C876-4977-BF25-E6AC3D1AD5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Wireless Frequencies and Channels (Slide 3 of 4) 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7F73B57-BFED-4477-A3F2-4CA6E90C3F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55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37A9B4-2D8F-47E5-A3FB-317F91C756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Two most common frequency bands in 802.11:</a:t>
            </a:r>
          </a:p>
          <a:p>
            <a:pPr lvl="1"/>
            <a:r>
              <a:rPr lang="en-US" dirty="0"/>
              <a:t>2.4 GHz: </a:t>
            </a:r>
          </a:p>
          <a:p>
            <a:pPr lvl="2"/>
            <a:r>
              <a:rPr lang="en-US" dirty="0"/>
              <a:t>Longer wavelength, longer range, propagates better through solids</a:t>
            </a:r>
          </a:p>
          <a:p>
            <a:pPr lvl="2"/>
            <a:r>
              <a:rPr lang="en-US" dirty="0"/>
              <a:t>Does not support many individual channels; is often congested</a:t>
            </a:r>
          </a:p>
          <a:p>
            <a:pPr lvl="2"/>
            <a:r>
              <a:rPr lang="en-US" dirty="0"/>
              <a:t>Increased risk of interference</a:t>
            </a:r>
          </a:p>
          <a:p>
            <a:pPr lvl="2"/>
            <a:r>
              <a:rPr lang="en-US" dirty="0"/>
              <a:t>Achievable data rates less than 5 GHz</a:t>
            </a:r>
          </a:p>
          <a:p>
            <a:pPr lvl="1"/>
            <a:r>
              <a:rPr lang="en-US" dirty="0"/>
              <a:t>5 GHz: </a:t>
            </a:r>
          </a:p>
          <a:p>
            <a:pPr lvl="2"/>
            <a:r>
              <a:rPr lang="en-US" dirty="0"/>
              <a:t>Less effective at solid surface penetration</a:t>
            </a:r>
          </a:p>
          <a:p>
            <a:pPr lvl="2"/>
            <a:r>
              <a:rPr lang="en-US" dirty="0"/>
              <a:t>Lower range than 2.4 GHz</a:t>
            </a:r>
          </a:p>
          <a:p>
            <a:pPr lvl="2"/>
            <a:r>
              <a:rPr lang="en-US" dirty="0"/>
              <a:t>More individual channels; less congestion</a:t>
            </a:r>
          </a:p>
          <a:p>
            <a:pPr lvl="2"/>
            <a:r>
              <a:rPr lang="en-US" dirty="0"/>
              <a:t>Higher data rates</a:t>
            </a:r>
          </a:p>
          <a:p>
            <a:pPr lvl="2"/>
            <a:endParaRPr lang="en-US" dirty="0"/>
          </a:p>
        </p:txBody>
      </p:sp>
      <p:pic>
        <p:nvPicPr>
          <p:cNvPr id="5" name="Picture 4" descr="Wireless Wi-Fi network">
            <a:extLst>
              <a:ext uri="{FF2B5EF4-FFF2-40B4-BE49-F238E27FC236}">
                <a16:creationId xmlns:a16="http://schemas.microsoft.com/office/drawing/2014/main" id="{AB445D2B-E7CA-4F5A-B36A-E4F7CAC389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6517" y="1865612"/>
            <a:ext cx="3202686" cy="3202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391924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4D305F-C876-4977-BF25-E6AC3D1AD5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Wireless Frequencies and Channels (Slide 4 of 4)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7F73B57-BFED-4477-A3F2-4CA6E90C3F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56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37A9B4-2D8F-47E5-A3FB-317F91C756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Range:</a:t>
            </a:r>
          </a:p>
          <a:p>
            <a:pPr lvl="1"/>
            <a:r>
              <a:rPr lang="en-US" dirty="0"/>
              <a:t>2.4 GHz: maximum indoor range ~30-45 m (100–150 ft).</a:t>
            </a:r>
          </a:p>
          <a:p>
            <a:pPr lvl="1"/>
            <a:r>
              <a:rPr lang="en-US" dirty="0"/>
              <a:t>5 GHz: maximum indoor range up to ~30 m. </a:t>
            </a:r>
          </a:p>
          <a:p>
            <a:pPr lvl="1"/>
            <a:r>
              <a:rPr lang="en-US" dirty="0"/>
              <a:t>Absolute range less important than number of clients to support and wall/ceiling construction.</a:t>
            </a:r>
          </a:p>
          <a:p>
            <a:r>
              <a:rPr lang="en-US" dirty="0"/>
              <a:t>Channels: </a:t>
            </a:r>
          </a:p>
          <a:p>
            <a:pPr lvl="1"/>
            <a:r>
              <a:rPr lang="en-US" dirty="0"/>
              <a:t>2.4 GHz: up to 14 channels, considerable overlap, co-channel interference.</a:t>
            </a:r>
          </a:p>
          <a:p>
            <a:pPr lvl="2"/>
            <a:r>
              <a:rPr lang="en-US" dirty="0"/>
              <a:t>Special codes distinguish pattern of each node.</a:t>
            </a:r>
          </a:p>
          <a:p>
            <a:pPr lvl="2"/>
            <a:r>
              <a:rPr lang="en-US" dirty="0"/>
              <a:t>Channel can become saturated.</a:t>
            </a:r>
          </a:p>
          <a:p>
            <a:pPr lvl="1"/>
            <a:r>
              <a:rPr lang="en-US" dirty="0"/>
              <a:t>5 GHz: 23 non-overlapping channels:</a:t>
            </a:r>
          </a:p>
          <a:p>
            <a:pPr lvl="2"/>
            <a:r>
              <a:rPr lang="en-US" dirty="0"/>
              <a:t>More WANs in same area or access points closer together, higher client device density.</a:t>
            </a:r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406525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F4F3BB-E5D0-46BA-A0EA-9C34971A71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Wireless Network Standards (Slide 1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404A5C3-F12E-494C-AD8B-F80D4A1A28C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57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C7256C2-0E47-409C-88CF-20E0B8A6E7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802.11a/b/g considered legacy standards, limited to old equipment</a:t>
            </a:r>
          </a:p>
          <a:p>
            <a:pPr lvl="1"/>
            <a:r>
              <a:rPr lang="en-US" dirty="0"/>
              <a:t>802.11b/g were more successful</a:t>
            </a:r>
          </a:p>
          <a:p>
            <a:pPr lvl="1"/>
            <a:r>
              <a:rPr lang="en-US" dirty="0"/>
              <a:t>Both worked at 2.4 GHz; 802.11b WLANs upgraded to 802.11G</a:t>
            </a:r>
          </a:p>
          <a:p>
            <a:pPr lvl="1"/>
            <a:r>
              <a:rPr lang="en-US" dirty="0"/>
              <a:t>802.11a works at 5 GHz; incompatible</a:t>
            </a:r>
          </a:p>
        </p:txBody>
      </p:sp>
      <p:pic>
        <p:nvPicPr>
          <p:cNvPr id="5" name="Picture 4" descr="Wireless Wi-Fi network">
            <a:extLst>
              <a:ext uri="{FF2B5EF4-FFF2-40B4-BE49-F238E27FC236}">
                <a16:creationId xmlns:a16="http://schemas.microsoft.com/office/drawing/2014/main" id="{15ADFE1E-38CF-458B-8AE3-F3ADF79C3C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6517" y="1865612"/>
            <a:ext cx="3202686" cy="3202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9157022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094C5B-E112-48C0-BED8-8502CC631B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Wireless Network Standards (Slide 2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8D68F3D-19B8-4CBE-9DCA-46F51FC85E6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58</a:t>
            </a:fld>
            <a:endParaRPr lang="en-US" dirty="0"/>
          </a:p>
        </p:txBody>
      </p:sp>
      <p:graphicFrame>
        <p:nvGraphicFramePr>
          <p:cNvPr id="6" name="Group 23">
            <a:extLst>
              <a:ext uri="{FF2B5EF4-FFF2-40B4-BE49-F238E27FC236}">
                <a16:creationId xmlns:a16="http://schemas.microsoft.com/office/drawing/2014/main" id="{E74CB7A7-CCA8-4DCE-B19F-E0544A7277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9383095"/>
              </p:ext>
            </p:extLst>
          </p:nvPr>
        </p:nvGraphicFramePr>
        <p:xfrm>
          <a:off x="429768" y="878307"/>
          <a:ext cx="8166734" cy="3540296"/>
        </p:xfrm>
        <a:graphic>
          <a:graphicData uri="http://schemas.openxmlformats.org/drawingml/2006/table">
            <a:tbl>
              <a:tblPr/>
              <a:tblGrid>
                <a:gridCol w="10424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243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476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Calibri"/>
                        </a:rPr>
                        <a:t>Standard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0B9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Calibri"/>
                        </a:rPr>
                        <a:t>Description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0B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0821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802.11n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More bandwidth than legacy standards.</a:t>
                      </a:r>
                    </a:p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Multiplexes 2-4 antennas using MIMO.</a:t>
                      </a:r>
                    </a:p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AxB:C notation (transmit antennas, receive antennas, simultaneous streams).</a:t>
                      </a:r>
                    </a:p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Can use 2.4 GHz or 5 GHz band (preferred).</a:t>
                      </a:r>
                    </a:p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Can use channel bonding in 5 GHz band to deliver more bandwidth.</a:t>
                      </a:r>
                    </a:p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Nominal data rates 288.8 Mbps (single channel) and 600 Mbps (bonded channels).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8967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802.11ac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Continues development of 802.11n.</a:t>
                      </a:r>
                    </a:p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Works in 5 GHz range.</a:t>
                      </a:r>
                    </a:p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Can use 2.4GHz range for legacy standards in mixed mode.</a:t>
                      </a:r>
                    </a:p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Aims for throughput comparable to Gigabit Ethernet.</a:t>
                      </a:r>
                    </a:p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Supports channel bonding to 80 or 160 MHz channels; 8 special streams vs. 4; denser modulation.</a:t>
                      </a:r>
                    </a:p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Needs high-end equipment for sufficient antennas for 8 streams.</a:t>
                      </a:r>
                    </a:p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Theoretical data rate with 8 streams and 160 MHz channel bonding ~6.93 Gbps.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1389630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F664A0-9DEB-48B1-B3D3-3CC9F6F3C6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Access Points and Wireless Network Modes (Slide 1 of 3)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D9EC17C-1466-42B0-BAFE-AA5EDB1CD4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59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205AF5-7AFF-4E70-9B14-6FF132DE8C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980346"/>
            <a:ext cx="3654004" cy="3728813"/>
          </a:xfrm>
        </p:spPr>
        <p:txBody>
          <a:bodyPr/>
          <a:lstStyle/>
          <a:p>
            <a:r>
              <a:rPr lang="en-US" dirty="0"/>
              <a:t>Most Wi-Fi networks  are Infrastructure mode</a:t>
            </a:r>
          </a:p>
          <a:p>
            <a:r>
              <a:rPr lang="en-US" dirty="0"/>
              <a:t>Each client connects with an Access Point (AP)</a:t>
            </a:r>
          </a:p>
          <a:p>
            <a:r>
              <a:rPr lang="en-US" dirty="0"/>
              <a:t>Forms Basic Service Set (BSS)</a:t>
            </a:r>
          </a:p>
          <a:p>
            <a:r>
              <a:rPr lang="en-US" dirty="0"/>
              <a:t>MAC address of AP is BSSID</a:t>
            </a:r>
          </a:p>
          <a:p>
            <a:r>
              <a:rPr lang="en-US" dirty="0"/>
              <a:t>Can group BSS’s = ESS</a:t>
            </a:r>
          </a:p>
          <a:p>
            <a:r>
              <a:rPr lang="en-US" dirty="0"/>
              <a:t>AP is bridge between wired/wireless network (Distribution System)</a:t>
            </a:r>
          </a:p>
          <a:p>
            <a:r>
              <a:rPr lang="en-US" dirty="0"/>
              <a:t>AP connects to network like a host computer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A85513E-B0CE-4C65-BD3B-92F846E557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4217" y="1419910"/>
            <a:ext cx="3650073" cy="2492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92959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5377EE-D95C-4F27-8CD9-A3AEFD027D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Network Types (Slide 4 of 4)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138B227-E13D-4418-B10D-685D764B4C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A7A9B84-0FA8-4AAD-8494-B16FD5D685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Metropolitan Area Network (MAN)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DE4A74E-1D33-435C-933E-8C667D2848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4550" y="1272179"/>
            <a:ext cx="5732096" cy="3565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6098720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FFCAC6-CFA4-495C-A290-3C27F71E25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Access Points and Wireless Network Modes (Slide 2 of 3)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A4A5FE0-8080-47B8-9BA2-0688CAF9206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60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CA17395-9D2C-489F-B5CA-B1356610CB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Access points can forward frames in a Wireless Distribution System (WDS):</a:t>
            </a:r>
          </a:p>
          <a:p>
            <a:pPr lvl="1"/>
            <a:r>
              <a:rPr lang="en-US" dirty="0"/>
              <a:t>Extends network without a cabled backbone.</a:t>
            </a:r>
          </a:p>
          <a:p>
            <a:pPr lvl="1"/>
            <a:r>
              <a:rPr lang="en-US" dirty="0"/>
              <a:t>Bridge mode and repeater mode.</a:t>
            </a:r>
          </a:p>
          <a:p>
            <a:pPr lvl="1"/>
            <a:r>
              <a:rPr lang="en-US" dirty="0"/>
              <a:t>Can be complex; can be compatibility issues with different vendors’ devices.</a:t>
            </a:r>
          </a:p>
          <a:p>
            <a:r>
              <a:rPr lang="en-US" dirty="0"/>
              <a:t>Range extender is simpler residential solution; can work with powerline adapter.</a:t>
            </a:r>
          </a:p>
        </p:txBody>
      </p:sp>
    </p:spTree>
    <p:extLst>
      <p:ext uri="{BB962C8B-B14F-4D97-AF65-F5344CB8AC3E}">
        <p14:creationId xmlns:p14="http://schemas.microsoft.com/office/powerpoint/2010/main" val="1770137093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B43AD5-AFCB-41D3-939C-6FDEB11295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Access Points and Wireless Network Modes (Slide 3 of 3)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244AF02-589B-49DB-AD8A-0952D377EFF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61</a:t>
            </a:fld>
            <a:endParaRPr lang="en-US" dirty="0"/>
          </a:p>
        </p:txBody>
      </p:sp>
      <p:graphicFrame>
        <p:nvGraphicFramePr>
          <p:cNvPr id="5" name="Group 23">
            <a:extLst>
              <a:ext uri="{FF2B5EF4-FFF2-40B4-BE49-F238E27FC236}">
                <a16:creationId xmlns:a16="http://schemas.microsoft.com/office/drawing/2014/main" id="{CA7D5B65-17A7-4C2D-A890-5F25B6A852C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0414372"/>
              </p:ext>
            </p:extLst>
          </p:nvPr>
        </p:nvGraphicFramePr>
        <p:xfrm>
          <a:off x="973454" y="878307"/>
          <a:ext cx="7239000" cy="2900216"/>
        </p:xfrm>
        <a:graphic>
          <a:graphicData uri="http://schemas.openxmlformats.org/drawingml/2006/table">
            <a:tbl>
              <a:tblPr/>
              <a:tblGrid>
                <a:gridCol w="21365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024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476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Calibri"/>
                        </a:rPr>
                        <a:t>Configuration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0B9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Calibri"/>
                        </a:rPr>
                        <a:t>Description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0B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8967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Ad-hoc and Wi-Fi Direct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Stations configured to make direct peer-to-peer connections.</a:t>
                      </a:r>
                    </a:p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Older standards: ad-hoc mode.</a:t>
                      </a:r>
                    </a:p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Modern approach: Wi-Fi Direct.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0821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Wireless Mesh Network (MSN)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Part of 802.11s standard.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Nodes (Mesh Stations) can discover each other and make peer connections to form Mesh Basic Service Set.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Mesh stations perform path discovery and forwarding.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Routing protocol such as Hybrid Wireless Mesh Protocol (HWMP).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8967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Personal Area Network (PAN)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Using wireless connectivity to connect to devices with a few meters.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Printers, smartphones, headsets, etc. 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49333687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F664A0-9DEB-48B1-B3D3-3CC9F6F3C6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Wireless Network Cards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D9EC17C-1466-42B0-BAFE-AA5EDB1CD4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62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205AF5-7AFF-4E70-9B14-6FF132DE8C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Each Wi-Fi network station needs network adapter compatible with 802.11 standard in use on network.</a:t>
            </a:r>
          </a:p>
          <a:p>
            <a:r>
              <a:rPr lang="en-US" dirty="0"/>
              <a:t>Onboard adapters; expansion boards; USB-connected adapters.</a:t>
            </a:r>
          </a:p>
          <a:p>
            <a:r>
              <a:rPr lang="en-US" dirty="0"/>
              <a:t>Link-layer MAC address like Ethernet cards.</a:t>
            </a:r>
          </a:p>
        </p:txBody>
      </p:sp>
    </p:spTree>
    <p:extLst>
      <p:ext uri="{BB962C8B-B14F-4D97-AF65-F5344CB8AC3E}">
        <p14:creationId xmlns:p14="http://schemas.microsoft.com/office/powerpoint/2010/main" val="2814908031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F14710D-BBD8-4382-BF4D-0B7A5849958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Discussing Wireless Networks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85C799A-1664-43EB-9388-435FE9F8A7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63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8229172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9BD718-EF19-4696-9E34-F6003A5BD2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Internet Connections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5F67921-EB11-46FC-94E5-B65071CFCA8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64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7DC8DC3-6EB2-410E-8E9D-8BCC4A2074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980347"/>
            <a:ext cx="5757124" cy="3567590"/>
          </a:xfrm>
        </p:spPr>
        <p:txBody>
          <a:bodyPr/>
          <a:lstStyle/>
          <a:p>
            <a:r>
              <a:rPr lang="en-US" dirty="0"/>
              <a:t>Businesses and homes depend on Internet access.</a:t>
            </a:r>
          </a:p>
          <a:p>
            <a:r>
              <a:rPr lang="en-US" dirty="0"/>
              <a:t>Internet backbone: high-bandwidth backbones connecting Internet eXchange Points (IXPs).</a:t>
            </a:r>
          </a:p>
          <a:p>
            <a:r>
              <a:rPr lang="en-US" dirty="0"/>
              <a:t>Created by telecommunications companies and academic institutions .</a:t>
            </a:r>
          </a:p>
          <a:p>
            <a:pPr lvl="1"/>
            <a:r>
              <a:rPr lang="en-US" dirty="0"/>
              <a:t>Organized nationally and internationally.</a:t>
            </a:r>
          </a:p>
        </p:txBody>
      </p:sp>
      <p:pic>
        <p:nvPicPr>
          <p:cNvPr id="2050" name="Picture 2" descr="Internet network">
            <a:extLst>
              <a:ext uri="{FF2B5EF4-FFF2-40B4-BE49-F238E27FC236}">
                <a16:creationId xmlns:a16="http://schemas.microsoft.com/office/drawing/2014/main" id="{6C624B3F-6DFE-4967-B1AD-318C0590E8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5838" y="1934692"/>
            <a:ext cx="2281428" cy="2281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354160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7A480F-FF11-4763-8AE7-9D0AA18153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Internet Service Providers (Slide 1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455AFE7-A9E1-4E89-B887-F3494FD72F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65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8EFBCB2-69E9-4F21-A9A5-81AE0111F6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Home and business networks use ISP to connect to Internet.</a:t>
            </a:r>
          </a:p>
          <a:p>
            <a:pPr lvl="1"/>
            <a:r>
              <a:rPr lang="en-US" dirty="0"/>
              <a:t>Network connects to ISP’s Point of Presence (PoP).</a:t>
            </a:r>
          </a:p>
          <a:p>
            <a:pPr lvl="1"/>
            <a:r>
              <a:rPr lang="en-US" dirty="0"/>
              <a:t>Dial-up, broadband (DSL, FTTx, cable), wireless connections.</a:t>
            </a:r>
          </a:p>
          <a:p>
            <a:pPr lvl="1"/>
            <a:r>
              <a:rPr lang="en-US" dirty="0"/>
              <a:t>Most use PSTN (aka POTS, “local loop,” “last mile”).</a:t>
            </a:r>
          </a:p>
          <a:p>
            <a:r>
              <a:rPr lang="en-US" dirty="0"/>
              <a:t>ISP allocates IP addresses, registers domain names, hosts email and websites.</a:t>
            </a:r>
          </a:p>
          <a:p>
            <a:r>
              <a:rPr lang="en-US" dirty="0"/>
              <a:t>Enterprise ISPs offer high bandwidth through fiber optic cable. </a:t>
            </a:r>
          </a:p>
        </p:txBody>
      </p:sp>
    </p:spTree>
    <p:extLst>
      <p:ext uri="{BB962C8B-B14F-4D97-AF65-F5344CB8AC3E}">
        <p14:creationId xmlns:p14="http://schemas.microsoft.com/office/powerpoint/2010/main" val="1539651658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8F764A-EBA4-47EF-8008-1BD0BCB493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Internet Service Providers (Slide 2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F265A15-F5F5-4AD9-A99D-2F9C5101AA2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66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1A9762B-1682-4EE1-B2FE-BBEF2BDBCC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9210" y="1146393"/>
            <a:ext cx="7040999" cy="2850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4703558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0F4097-FAE3-404E-84E7-DF7F80F419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Broadband Internet Access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ED5261A-94C8-496D-AA52-0ECA6D8C9A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67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49B20A7-CB15-47D8-820C-4A362A2E21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range of technologies</a:t>
            </a:r>
          </a:p>
          <a:p>
            <a:r>
              <a:rPr lang="en-US" dirty="0"/>
              <a:t>“Always on”</a:t>
            </a:r>
          </a:p>
          <a:p>
            <a:r>
              <a:rPr lang="en-US" dirty="0"/>
              <a:t>Data transfer rates much higher than dial-up</a:t>
            </a:r>
          </a:p>
        </p:txBody>
      </p:sp>
    </p:spTree>
    <p:extLst>
      <p:ext uri="{BB962C8B-B14F-4D97-AF65-F5344CB8AC3E}">
        <p14:creationId xmlns:p14="http://schemas.microsoft.com/office/powerpoint/2010/main" val="1143001590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823224-83EA-434F-A8F0-1C152CA92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DSL (Slide 1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CB8BEF6-A32F-43F1-BCCA-9050F4A45BE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68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2B0AE8C-5F96-47A5-A0E5-BFCF6A998E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DSL uses high frequencies in digital phone line for communications.</a:t>
            </a:r>
          </a:p>
          <a:p>
            <a:r>
              <a:rPr lang="en-US" dirty="0"/>
              <a:t>Filter separates DSL signals from voice traffic.</a:t>
            </a:r>
          </a:p>
          <a:p>
            <a:r>
              <a:rPr lang="en-US" dirty="0"/>
              <a:t>Advanced modulation and echo cancelling enable high-bandwidth, full-duplex.</a:t>
            </a:r>
          </a:p>
          <a:p>
            <a:r>
              <a:rPr lang="en-US" dirty="0"/>
              <a:t>DSL “modem” connects to phone system (usually router/modem/AP appliance).</a:t>
            </a:r>
          </a:p>
          <a:p>
            <a:r>
              <a:rPr lang="en-US" dirty="0"/>
              <a:t>Phone line connects to DSL modem bank (DSLAM).</a:t>
            </a:r>
          </a:p>
          <a:p>
            <a:r>
              <a:rPr lang="en-US" dirty="0"/>
              <a:t>PPP over ATM (PPPoA) or PPP over Ethernet (PPPoE).</a:t>
            </a:r>
          </a:p>
        </p:txBody>
      </p:sp>
    </p:spTree>
    <p:extLst>
      <p:ext uri="{BB962C8B-B14F-4D97-AF65-F5344CB8AC3E}">
        <p14:creationId xmlns:p14="http://schemas.microsoft.com/office/powerpoint/2010/main" val="3228476333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222CF3-9A83-45C5-BF29-6F56793BEA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DSL (Slide 2 of 2)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1045A45-0D8A-4039-82B5-D516BB747BB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69</a:t>
            </a:fld>
            <a:endParaRPr lang="en-US" dirty="0"/>
          </a:p>
        </p:txBody>
      </p:sp>
      <p:graphicFrame>
        <p:nvGraphicFramePr>
          <p:cNvPr id="5" name="Group 23">
            <a:extLst>
              <a:ext uri="{FF2B5EF4-FFF2-40B4-BE49-F238E27FC236}">
                <a16:creationId xmlns:a16="http://schemas.microsoft.com/office/drawing/2014/main" id="{31339199-1223-4CC4-A1B1-F193634ECEF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0139529"/>
              </p:ext>
            </p:extLst>
          </p:nvPr>
        </p:nvGraphicFramePr>
        <p:xfrm>
          <a:off x="457200" y="878307"/>
          <a:ext cx="8340294" cy="3509325"/>
        </p:xfrm>
        <a:graphic>
          <a:graphicData uri="http://schemas.openxmlformats.org/drawingml/2006/table">
            <a:tbl>
              <a:tblPr/>
              <a:tblGrid>
                <a:gridCol w="24615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787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476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Calibri"/>
                        </a:rPr>
                        <a:t>DSL Type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0B9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Calibri"/>
                        </a:rPr>
                        <a:t>Description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0B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8967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Asymmetrical DSL (ADSL)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Consumer version; fast downlink, slow uplink 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Various iterations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ADSL2+: downlink rates up to ~24 Mbps; uplink rates up to ~1.4 Mbps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Providers may restrict data download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Cable quality, number of users may affect speed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Max range ~2 miles/3 km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0821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Symmetric DSL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Same uplink and downlink speeds</a:t>
                      </a:r>
                    </a:p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Useful for businesses, branch offices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8967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Very High Bitrate DSL (VDSL)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High bit rate at expense of range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Symmetric and asymmetric modes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Asymmetric: 52 Mpbs downstream/6 Mpbs upstream over 300 m/1000 ft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Symmetric: 26 Mbps in both directions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VDSL2: 100 Mpbs bi-directional rate for very short range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162915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DF6499-ABAE-4C1D-800F-98B0EFB8D2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Ethernet Types and Standards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1C3BFC3-EF80-4FC5-AB9C-31DD8F4F0A1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EF2BC2F-DD85-4F25-A234-994F90DF1F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Most cabled LANs build on Ethernet</a:t>
            </a:r>
          </a:p>
          <a:p>
            <a:pPr lvl="1"/>
            <a:r>
              <a:rPr lang="en-US" dirty="0"/>
              <a:t>Developed by DIX consortium</a:t>
            </a:r>
          </a:p>
          <a:p>
            <a:pPr lvl="1"/>
            <a:r>
              <a:rPr lang="en-US" dirty="0"/>
              <a:t>Maintained by IEEE (802.3 standards)</a:t>
            </a:r>
          </a:p>
          <a:p>
            <a:r>
              <a:rPr lang="en-US" dirty="0"/>
              <a:t>Types: </a:t>
            </a:r>
          </a:p>
          <a:p>
            <a:pPr lvl="1"/>
            <a:r>
              <a:rPr lang="en-US" dirty="0"/>
              <a:t>10 Mbps (10BASE)</a:t>
            </a:r>
          </a:p>
          <a:p>
            <a:pPr lvl="1"/>
            <a:r>
              <a:rPr lang="en-US" dirty="0"/>
              <a:t>Fast Ethernet (100BASE)</a:t>
            </a:r>
          </a:p>
          <a:p>
            <a:pPr lvl="1"/>
            <a:r>
              <a:rPr lang="en-US" dirty="0"/>
              <a:t>Gigabit Ethernet (1000BASE) </a:t>
            </a:r>
          </a:p>
          <a:p>
            <a:pPr lvl="1"/>
            <a:r>
              <a:rPr lang="en-US" dirty="0"/>
              <a:t>10G Ethernet (10GBASE)</a:t>
            </a:r>
          </a:p>
          <a:p>
            <a:r>
              <a:rPr lang="en-US" dirty="0"/>
              <a:t>IEEE 802.11 standards (Wi-Fi) for WLANs are complementary</a:t>
            </a:r>
          </a:p>
          <a:p>
            <a:r>
              <a:rPr lang="en-US" dirty="0"/>
              <a:t>Flexible, self-contained, scalable</a:t>
            </a:r>
          </a:p>
        </p:txBody>
      </p:sp>
    </p:spTree>
    <p:extLst>
      <p:ext uri="{BB962C8B-B14F-4D97-AF65-F5344CB8AC3E}">
        <p14:creationId xmlns:p14="http://schemas.microsoft.com/office/powerpoint/2010/main" val="1121748568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2FCC57-87F0-4645-9390-5D275F9B32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Fiber Optic Internet Access (Slide 1 of 3)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E578FEC-DEB9-42BB-8164-5F04E50C1B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70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FF0CF98-5113-44AA-A123-B916ADEC24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Higher bandwidth, longer distance than copper cable</a:t>
            </a:r>
          </a:p>
          <a:p>
            <a:r>
              <a:rPr lang="en-US" dirty="0"/>
              <a:t>Has replaced copper as core of telecommunications networks</a:t>
            </a:r>
          </a:p>
          <a:p>
            <a:r>
              <a:rPr lang="en-US" dirty="0"/>
              <a:t>Being extended to individual homes and businesses</a:t>
            </a:r>
          </a:p>
          <a:p>
            <a:r>
              <a:rPr lang="en-US" dirty="0"/>
              <a:t>Two principal types of fiber optic network services:</a:t>
            </a:r>
          </a:p>
          <a:p>
            <a:pPr lvl="1"/>
            <a:r>
              <a:rPr lang="en-US" dirty="0"/>
              <a:t>Cable TV providers</a:t>
            </a:r>
          </a:p>
          <a:p>
            <a:pPr lvl="1"/>
            <a:r>
              <a:rPr lang="en-US" dirty="0"/>
              <a:t>Telecom providers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9938584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193058-E9B8-43C4-8D18-9703D4C9DE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Fiber Optic Internet Access (Slide 2 of 3)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4B68CF3-022C-40BE-9481-68D8D84F08B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71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1E80207-8564-450A-B5DF-FCF69BC603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Hybrid Fiber Coax (HFC)/Cable (“broadband cable” “cable”): Connection through CATV service, combines fiber core with coax to customer.</a:t>
            </a:r>
          </a:p>
          <a:p>
            <a:r>
              <a:rPr lang="en-US" dirty="0"/>
              <a:t>Cable modem connects to local network through Ethernet adapter.</a:t>
            </a:r>
          </a:p>
          <a:p>
            <a:r>
              <a:rPr lang="en-US" dirty="0"/>
              <a:t>Coax links all premises in a street with CMTS to ISP PoP via fiber backbone.</a:t>
            </a:r>
          </a:p>
          <a:p>
            <a:r>
              <a:rPr lang="en-US" dirty="0"/>
              <a:t>DOCSIS: Downlink up to 38 Mbps (North America) or 50 Mbps (Europe); and uplink up to 27 Mbps.</a:t>
            </a:r>
          </a:p>
          <a:p>
            <a:r>
              <a:rPr lang="en-US" dirty="0"/>
              <a:t>DOCSIS v3 allows multiplexed channels for higher bandwidth.</a:t>
            </a:r>
          </a:p>
        </p:txBody>
      </p:sp>
    </p:spTree>
    <p:extLst>
      <p:ext uri="{BB962C8B-B14F-4D97-AF65-F5344CB8AC3E}">
        <p14:creationId xmlns:p14="http://schemas.microsoft.com/office/powerpoint/2010/main" val="2362728988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193058-E9B8-43C4-8D18-9703D4C9DE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Fiber Optic Internet Access (Slide 3 of 3)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4B68CF3-022C-40BE-9481-68D8D84F08B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72</a:t>
            </a:fld>
            <a:endParaRPr lang="en-US" dirty="0"/>
          </a:p>
        </p:txBody>
      </p:sp>
      <p:graphicFrame>
        <p:nvGraphicFramePr>
          <p:cNvPr id="5" name="Group 23">
            <a:extLst>
              <a:ext uri="{FF2B5EF4-FFF2-40B4-BE49-F238E27FC236}">
                <a16:creationId xmlns:a16="http://schemas.microsoft.com/office/drawing/2014/main" id="{5D4E9B6D-E8C6-48C5-82B8-BDAF7FA8ABC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8623737"/>
              </p:ext>
            </p:extLst>
          </p:nvPr>
        </p:nvGraphicFramePr>
        <p:xfrm>
          <a:off x="612648" y="1591539"/>
          <a:ext cx="7810118" cy="1894159"/>
        </p:xfrm>
        <a:graphic>
          <a:graphicData uri="http://schemas.openxmlformats.org/drawingml/2006/table">
            <a:tbl>
              <a:tblPr/>
              <a:tblGrid>
                <a:gridCol w="24231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8695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476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Calibri"/>
                        </a:rPr>
                        <a:t>FTTx Solution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0B9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Calibri"/>
                        </a:rPr>
                        <a:t>Description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0B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89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Fiber to the X (FTTx)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Solutions where fiber replaces copper in the “last mile”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3540527"/>
                  </a:ext>
                </a:extLst>
              </a:tr>
              <a:tr h="328967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Fiber to the Premises (FTTP)</a:t>
                      </a:r>
                      <a:b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</a:b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Fiber to the Home (FTTH)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Most expensive, not widespread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Fiber link terminated at customer premises equipment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Fiber to the Node (FTTN)</a:t>
                      </a:r>
                      <a:b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</a:b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Fiber to the Curb/Cabinet (FTTC)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Fiber to communications cabinet at street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Similar to HFC, but consumer link uses VDSL over phone wiring (not coax)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00353220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FE2964-F6E9-4556-A535-06FF995B84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Dial-Up Internet Access (Slide 1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1F1ED7E-3976-4E4F-ACCA-AD79D318E03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73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BEA22E6-1087-49A2-A372-F23635A904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980347"/>
            <a:ext cx="3516844" cy="3567590"/>
          </a:xfrm>
        </p:spPr>
        <p:txBody>
          <a:bodyPr/>
          <a:lstStyle/>
          <a:p>
            <a:r>
              <a:rPr lang="en-US" dirty="0"/>
              <a:t>Telephone connection between computers.</a:t>
            </a:r>
          </a:p>
          <a:p>
            <a:r>
              <a:rPr lang="en-US" dirty="0"/>
              <a:t>Uses entire frequency range; not efficient, low bandwidth.</a:t>
            </a:r>
          </a:p>
          <a:p>
            <a:r>
              <a:rPr lang="en-US" dirty="0"/>
              <a:t>Phone charges apply; line cannot be used for voice at same time.</a:t>
            </a:r>
          </a:p>
          <a:p>
            <a:r>
              <a:rPr lang="en-US" dirty="0"/>
              <a:t>Modems at each end convert digital </a:t>
            </a:r>
            <a:r>
              <a:rPr lang="en-US" dirty="0">
                <a:sym typeface="Wingdings" panose="05000000000000000000" pitchFamily="2" charset="2"/>
              </a:rPr>
              <a:t></a:t>
            </a:r>
            <a:r>
              <a:rPr lang="en-US" dirty="0"/>
              <a:t> analog (MOdulation/DEModulation).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67F8E1B-FAA2-4FC2-917C-C681864C81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8768" y="1445298"/>
            <a:ext cx="5029285" cy="2754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5721734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FE2964-F6E9-4556-A535-06FF995B84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Dial-Up Internet Access (Slide 2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1F1ED7E-3976-4E4F-ACCA-AD79D318E03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74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BEA22E6-1087-49A2-A372-F23635A90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Disadvantages: low data transfer, time to establish connection, errors</a:t>
            </a:r>
          </a:p>
          <a:p>
            <a:r>
              <a:rPr lang="en-US" dirty="0"/>
              <a:t>Fastest modems ~33.6 Kpbs; speed limit of phone line</a:t>
            </a:r>
          </a:p>
          <a:p>
            <a:r>
              <a:rPr lang="en-US" dirty="0"/>
              <a:t>Theoretical maximum downlink ~56 Kpbs</a:t>
            </a:r>
          </a:p>
          <a:p>
            <a:r>
              <a:rPr lang="en-US" dirty="0"/>
              <a:t>Compression may improve data transfer</a:t>
            </a:r>
          </a:p>
          <a:p>
            <a:r>
              <a:rPr lang="en-US" dirty="0"/>
              <a:t>Has been superseded; still in use as a backup or for areas without other support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0595289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40F400-2206-4A72-8E4C-7D44EA9599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ISDN Internet Access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89BE1F2-F13A-42CA-B9C3-ED024419A4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75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C0610E3-C4FF-4E26-91B3-2FFB5761BB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Digital circuit-switched technology for voice, video, data.</a:t>
            </a:r>
          </a:p>
          <a:p>
            <a:r>
              <a:rPr lang="en-US" dirty="0"/>
              <a:t>Uses copper telephone wiring if of sufficient quality.</a:t>
            </a:r>
          </a:p>
          <a:p>
            <a:r>
              <a:rPr lang="en-US" dirty="0"/>
              <a:t>Uses digital signatures for both voice and data; no analog conversions.</a:t>
            </a:r>
          </a:p>
          <a:p>
            <a:r>
              <a:rPr lang="en-US" dirty="0"/>
              <a:t>Dial-up service billed by line rental and usage; establishes connection in ~1 second.</a:t>
            </a:r>
          </a:p>
          <a:p>
            <a:r>
              <a:rPr lang="en-US" dirty="0"/>
              <a:t>Used to connect LANs and for remote workers.</a:t>
            </a:r>
          </a:p>
          <a:p>
            <a:r>
              <a:rPr lang="en-US" dirty="0"/>
              <a:t>Two classes: </a:t>
            </a:r>
          </a:p>
          <a:p>
            <a:pPr lvl="1"/>
            <a:r>
              <a:rPr lang="en-US" dirty="0"/>
              <a:t>BRI: two 64 Kbps "B" data channels for data and one 16 Kbps "D“ control channel.</a:t>
            </a:r>
          </a:p>
          <a:p>
            <a:pPr lvl="1"/>
            <a:r>
              <a:rPr lang="en-US" dirty="0"/>
              <a:t>PRI: 23 or 30 “B” channels, one 24 Kpbx “D” channel.</a:t>
            </a:r>
          </a:p>
          <a:p>
            <a:r>
              <a:rPr lang="en-US" dirty="0"/>
              <a:t>Remains in use for telecom core; superseded by DSL/cable for subscribers.</a:t>
            </a:r>
          </a:p>
          <a:p>
            <a:r>
              <a:rPr lang="en-US" dirty="0"/>
              <a:t>Terminal Adapter connects to PC or router; to network via NT1 device.</a:t>
            </a:r>
          </a:p>
        </p:txBody>
      </p:sp>
    </p:spTree>
    <p:extLst>
      <p:ext uri="{BB962C8B-B14F-4D97-AF65-F5344CB8AC3E}">
        <p14:creationId xmlns:p14="http://schemas.microsoft.com/office/powerpoint/2010/main" val="3785819332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D83C32-C77C-47D2-9A0F-9131DF6AA4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Fixed Wireless Internet Access (Slide 1 of 2)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E9B5F47-FA47-4D86-8AC1-C084EA5DA1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76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B631FEC-6E41-463A-9CB3-C74A29B011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Wired broadband may not be available:</a:t>
            </a:r>
          </a:p>
          <a:p>
            <a:pPr lvl="1"/>
            <a:r>
              <a:rPr lang="en-US" dirty="0"/>
              <a:t>In rural areas</a:t>
            </a:r>
          </a:p>
          <a:p>
            <a:pPr lvl="1"/>
            <a:r>
              <a:rPr lang="en-US" dirty="0"/>
              <a:t>In older buildings where not possible to run new cable</a:t>
            </a:r>
          </a:p>
          <a:p>
            <a:r>
              <a:rPr lang="en-US" dirty="0"/>
              <a:t>Fixed wireless may be an option</a:t>
            </a:r>
          </a:p>
          <a:p>
            <a:r>
              <a:rPr lang="en-US" dirty="0"/>
              <a:t>Two options:	</a:t>
            </a:r>
          </a:p>
          <a:p>
            <a:pPr lvl="1"/>
            <a:r>
              <a:rPr lang="en-US" dirty="0"/>
              <a:t>Satellite</a:t>
            </a:r>
          </a:p>
          <a:p>
            <a:pPr lvl="1"/>
            <a:r>
              <a:rPr lang="en-US" dirty="0"/>
              <a:t>Line of Sight (LoS) Wireless Internet Provider (WISP)</a:t>
            </a:r>
          </a:p>
        </p:txBody>
      </p:sp>
    </p:spTree>
    <p:extLst>
      <p:ext uri="{BB962C8B-B14F-4D97-AF65-F5344CB8AC3E}">
        <p14:creationId xmlns:p14="http://schemas.microsoft.com/office/powerpoint/2010/main" val="2269872694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D83C32-C77C-47D2-9A0F-9131DF6AA4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Fixed Wireless Internet Access (Slide 2 of 2)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E9B5F47-FA47-4D86-8AC1-C084EA5DA1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77</a:t>
            </a:fld>
            <a:endParaRPr lang="en-US" dirty="0"/>
          </a:p>
        </p:txBody>
      </p:sp>
      <p:graphicFrame>
        <p:nvGraphicFramePr>
          <p:cNvPr id="8" name="Group 23">
            <a:extLst>
              <a:ext uri="{FF2B5EF4-FFF2-40B4-BE49-F238E27FC236}">
                <a16:creationId xmlns:a16="http://schemas.microsoft.com/office/drawing/2014/main" id="{CA773999-EEE4-4DBA-91E8-4BC0CDD8CDC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327735"/>
              </p:ext>
            </p:extLst>
          </p:nvPr>
        </p:nvGraphicFramePr>
        <p:xfrm>
          <a:off x="612648" y="978891"/>
          <a:ext cx="7810118" cy="3101384"/>
        </p:xfrm>
        <a:graphic>
          <a:graphicData uri="http://schemas.openxmlformats.org/drawingml/2006/table">
            <a:tbl>
              <a:tblPr/>
              <a:tblGrid>
                <a:gridCol w="9692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408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476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Calibri"/>
                        </a:rPr>
                        <a:t>Solution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0B9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Calibri"/>
                        </a:rPr>
                        <a:t>Description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0B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89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Satellite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Large coverage area with VSAT microwave antenna aligned to orbital satellite.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Super High Frequency range (3-30 GHz).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Satellite television receivers for domestic use; use growing for businesses, especially rural. 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Transfer rates vary: 6 Mbps / 15-20 Mbps down typical.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Can be severe latency problems.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Dish at customer aligned with satellite; connects via coax to DVB-S modem.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3540527"/>
                  </a:ext>
                </a:extLst>
              </a:tr>
              <a:tr h="328967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LoS WISP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Ground-based microwave antennas aligned with each other; transmit if no physical obstruction (usually atop tall buildings).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Spans great distances; no cabling infrastructure; lower latency than satellite.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Hard to maintain line of sight; expensive.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WISP may use Wi-Fi or proprietary equipment. 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Range of frequencies; may be affected by 5G cellular phone service deployment. 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40283653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D83C32-C77C-47D2-9A0F-9131DF6AA4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Cellular Radio Networks (Slide 1 of 2)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E9B5F47-FA47-4D86-8AC1-C084EA5DA1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78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B631FEC-6E41-463A-9CB3-C74A29B011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Wi-Fi bands have restricted range; fixed wireless requires large antenna.</a:t>
            </a:r>
          </a:p>
          <a:p>
            <a:r>
              <a:rPr lang="en-US" dirty="0"/>
              <a:t>Cellular radio wireless networking allows long-distance communications over smartphone devices.</a:t>
            </a:r>
          </a:p>
          <a:p>
            <a:r>
              <a:rPr lang="en-US" dirty="0"/>
              <a:t>Also used by IoT devices.</a:t>
            </a:r>
          </a:p>
          <a:p>
            <a:r>
              <a:rPr lang="en-US" dirty="0"/>
              <a:t>Connects to nearest transmitter; base station range of up to 5 miles.</a:t>
            </a:r>
          </a:p>
          <a:p>
            <a:r>
              <a:rPr lang="en-US" dirty="0"/>
              <a:t>Transmitter connects phone to mobile/landline networks.</a:t>
            </a:r>
          </a:p>
          <a:p>
            <a:r>
              <a:rPr lang="en-US" dirty="0"/>
              <a:t>850 / 1900 MHz bands (Americas); 900 / 1800 MHz bands (rest of world).</a:t>
            </a:r>
          </a:p>
        </p:txBody>
      </p:sp>
    </p:spTree>
    <p:extLst>
      <p:ext uri="{BB962C8B-B14F-4D97-AF65-F5344CB8AC3E}">
        <p14:creationId xmlns:p14="http://schemas.microsoft.com/office/powerpoint/2010/main" val="489206129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D83C32-C77C-47D2-9A0F-9131DF6AA4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Cellular Radio Networks (Slide 2 of 2)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E9B5F47-FA47-4D86-8AC1-C084EA5DA1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79</a:t>
            </a:fld>
            <a:endParaRPr lang="en-US" dirty="0"/>
          </a:p>
        </p:txBody>
      </p:sp>
      <p:graphicFrame>
        <p:nvGraphicFramePr>
          <p:cNvPr id="8" name="Group 23">
            <a:extLst>
              <a:ext uri="{FF2B5EF4-FFF2-40B4-BE49-F238E27FC236}">
                <a16:creationId xmlns:a16="http://schemas.microsoft.com/office/drawing/2014/main" id="{CA773999-EEE4-4DBA-91E8-4BC0CDD8CDC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6420327"/>
              </p:ext>
            </p:extLst>
          </p:nvPr>
        </p:nvGraphicFramePr>
        <p:xfrm>
          <a:off x="612648" y="978891"/>
          <a:ext cx="8002841" cy="3334512"/>
        </p:xfrm>
        <a:graphic>
          <a:graphicData uri="http://schemas.openxmlformats.org/drawingml/2006/table">
            <a:tbl>
              <a:tblPr/>
              <a:tblGrid>
                <a:gridCol w="11619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408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476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Calibri"/>
                        </a:rPr>
                        <a:t>Generation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0B9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Calibri"/>
                        </a:rPr>
                        <a:t>Description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0B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89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2G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GSM phones using a SIM card; international, and AT&amp;T in US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TIA/EIA IS-95 (cdmaOne) handsets managed by provider with CDMA; Sprint and Verizon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Data access built on top of existing voice network using CSD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Must establish data connection to base station, incurring charges; maximum ~14.4 Kpbs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3540527"/>
                  </a:ext>
                </a:extLst>
              </a:tr>
              <a:tr h="328967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3G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Deployed packet-switched technology to mobiles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GPRS/EDGE; HSPA+; CDMA2000/Evolution Data Optimized (EV-DO)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89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4G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LTE: converged 4G standard supported by all network providers, requires a SIM. Maximum 150 Mbps down; 20 Mpbs real-world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LTE-A: Intended to provide 300 Mbps down; 40 Mbps current real-world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4759659"/>
                  </a:ext>
                </a:extLst>
              </a:tr>
              <a:tr h="3289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5G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Target is for 1 Gbps if stationary or slow-moving; 100 Mbps if fast-moving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Available in trial areas; commercially in ~2020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70 Gpbs in test conditions </a:t>
                      </a:r>
                      <a:r>
                        <a:rPr kumimoji="0" lang="en-US" sz="1200" b="0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(</a:t>
                      </a:r>
                      <a:r>
                        <a:rPr kumimoji="0" lang="en-US" sz="1200" b="0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Calibri"/>
                          <a:sym typeface="Wingdings" panose="05000000000000000000" pitchFamily="2" charset="2"/>
                        </a:rPr>
                        <a:t> James is this right???? Should this be 70 Mpbs? –LO)</a:t>
                      </a:r>
                      <a:endParaRPr kumimoji="0" lang="en-US" sz="1200" b="0" i="1" u="none" strike="noStrike" kern="1200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9827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441310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E4A16D-7FC8-4B08-9267-FB70CD665D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Common Ethernet Network Implementations (Slide 1 of 3)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117DA8A-84E8-4B78-B85E-9A2622B289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F0420E7-E66D-485D-B7B3-35C6AADBFD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SOHO: business network with server and clients, using single Internet appliance as access point, Ethernet switch, Internet modem, Internet router.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A2592B2-3330-4E7C-9DCB-53D16BAF9E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6720" y="1740474"/>
            <a:ext cx="4690559" cy="2917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7833395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279649B-19FC-40E1-BE1F-C6910C1146A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Discussing Internet Connection Types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04063B7-DE47-47B6-B428-CCBD9CD23A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80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6183887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839A05-87F4-45E5-9165-D996B0E37B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Routers (Slide 1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8405566-C308-4555-825F-C1A9B6A450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81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E9762BE-21CF-46A6-B4B2-FD23F84498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980347"/>
            <a:ext cx="4851582" cy="3567590"/>
          </a:xfrm>
        </p:spPr>
        <p:txBody>
          <a:bodyPr/>
          <a:lstStyle/>
          <a:p>
            <a:r>
              <a:rPr lang="en-US" dirty="0"/>
              <a:t>Switches use MAC addresses; routers use logical network and host IDs.</a:t>
            </a:r>
          </a:p>
          <a:p>
            <a:r>
              <a:rPr lang="en-US" dirty="0"/>
              <a:t>Many different types and uses; two general tasks: </a:t>
            </a:r>
          </a:p>
          <a:p>
            <a:pPr lvl="1"/>
            <a:r>
              <a:rPr lang="en-US" dirty="0"/>
              <a:t>LAN router: divides a physical network into logical networks.</a:t>
            </a:r>
          </a:p>
          <a:p>
            <a:pPr lvl="1"/>
            <a:r>
              <a:rPr lang="en-US" dirty="0"/>
              <a:t>WAN (edge/border) router: joins separate networks (i.e.; LAN to Internet).</a:t>
            </a:r>
          </a:p>
          <a:p>
            <a:r>
              <a:rPr lang="en-US" dirty="0"/>
              <a:t>Route/path to destination is selected either dynamically or statically; packet moves by hops along path to target.</a:t>
            </a:r>
          </a:p>
          <a:p>
            <a:r>
              <a:rPr lang="en-US" dirty="0"/>
              <a:t>At target, hardware address determines destination node.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80271A5-A5A1-4C64-AF9F-719AA96070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6659" y="1410459"/>
            <a:ext cx="3401575" cy="2322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580340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839A05-87F4-45E5-9165-D996B0E37B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Routers (Slide 2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8405566-C308-4555-825F-C1A9B6A450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82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E9762BE-21CF-46A6-B4B2-FD23F84498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Routers and modems both connect to the Internet:</a:t>
            </a:r>
          </a:p>
          <a:p>
            <a:pPr lvl="1"/>
            <a:r>
              <a:rPr lang="en-US" dirty="0"/>
              <a:t>Modem makes a physical link (like a switch).</a:t>
            </a:r>
          </a:p>
          <a:p>
            <a:pPr lvl="1"/>
            <a:r>
              <a:rPr lang="en-US" dirty="0"/>
              <a:t>Router makes logical forwarding decisions.</a:t>
            </a:r>
          </a:p>
          <a:p>
            <a:pPr lvl="1"/>
            <a:r>
              <a:rPr lang="en-US" dirty="0"/>
              <a:t>Often bundled in one device.</a:t>
            </a:r>
          </a:p>
          <a:p>
            <a:r>
              <a:rPr lang="en-US" dirty="0"/>
              <a:t>Switched enterprise networks can have thousands of ports; inefficient to treat as one logical network.</a:t>
            </a:r>
          </a:p>
          <a:p>
            <a:pPr lvl="1"/>
            <a:r>
              <a:rPr lang="en-US" dirty="0"/>
              <a:t>Use VLANs on managed switches to group ports into logical subnets.</a:t>
            </a:r>
          </a:p>
          <a:p>
            <a:pPr lvl="1"/>
            <a:r>
              <a:rPr lang="en-US" dirty="0"/>
              <a:t>VLANs communicate through routers.</a:t>
            </a:r>
          </a:p>
          <a:p>
            <a:pPr lvl="1"/>
            <a:r>
              <a:rPr lang="en-US" dirty="0"/>
              <a:t>Also provides filtering and monitoring to improve security.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2491405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D4E473-D734-4289-8367-0DD6778F6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TCP/IP Protocol Suite (Slide 1 of 3)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577D71A-D153-42AB-B9B0-7E3DF9BE635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74034" y="740151"/>
            <a:ext cx="6934200" cy="571500"/>
          </a:xfrm>
        </p:spPr>
        <p:txBody>
          <a:bodyPr/>
          <a:lstStyle/>
          <a:p>
            <a:r>
              <a:rPr lang="en-US" b="1" dirty="0"/>
              <a:t>Protocol: </a:t>
            </a:r>
            <a:r>
              <a:rPr lang="en-US" dirty="0"/>
              <a:t>Rules and formats enabling systems to exchange data.</a:t>
            </a:r>
          </a:p>
          <a:p>
            <a:r>
              <a:rPr lang="en-US" b="1" dirty="0"/>
              <a:t>Protocol Suite: </a:t>
            </a:r>
            <a:r>
              <a:rPr lang="en-US" dirty="0"/>
              <a:t>A collection of several protocols used for networking are designed to work together.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C91A350-3394-4953-9422-DB88AB20CEC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83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DD84585-4126-45E5-BAF5-DE524F5CE7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1997249"/>
            <a:ext cx="8460152" cy="2985451"/>
          </a:xfrm>
        </p:spPr>
        <p:txBody>
          <a:bodyPr/>
          <a:lstStyle/>
          <a:p>
            <a:r>
              <a:rPr lang="en-US" dirty="0"/>
              <a:t>Networks have converged on use of TCP/IP protocol suite</a:t>
            </a:r>
          </a:p>
          <a:p>
            <a:r>
              <a:rPr lang="en-US" dirty="0"/>
              <a:t>Originally developed by US DoD; now an open standard</a:t>
            </a:r>
          </a:p>
          <a:p>
            <a:r>
              <a:rPr lang="en-US" dirty="0"/>
              <a:t>IETF working groups implement development</a:t>
            </a:r>
          </a:p>
          <a:p>
            <a:r>
              <a:rPr lang="en-US" dirty="0"/>
              <a:t>RFCs are published standards</a:t>
            </a:r>
          </a:p>
          <a:p>
            <a:r>
              <a:rPr lang="en-US" dirty="0"/>
              <a:t>Packet-based protocols</a:t>
            </a:r>
          </a:p>
          <a:p>
            <a:r>
              <a:rPr lang="en-US" dirty="0"/>
              <a:t>Routers select the path for packets</a:t>
            </a:r>
          </a:p>
          <a:p>
            <a:r>
              <a:rPr lang="en-US" dirty="0"/>
              <a:t>Main protocols handle addressing and transport</a:t>
            </a:r>
          </a:p>
          <a:p>
            <a:r>
              <a:rPr lang="en-US" dirty="0"/>
              <a:t>Divided into four-layer model</a:t>
            </a:r>
          </a:p>
        </p:txBody>
      </p:sp>
    </p:spTree>
    <p:extLst>
      <p:ext uri="{BB962C8B-B14F-4D97-AF65-F5344CB8AC3E}">
        <p14:creationId xmlns:p14="http://schemas.microsoft.com/office/powerpoint/2010/main" val="3757707336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66A8FF3D-2C6A-4A18-AEBD-93F2F5D975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TCP/IP Protocol Suite (Slide 2 of 3)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FBB36A3-AA10-4078-9CD4-A7038755ED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84</a:t>
            </a:fld>
            <a:endParaRPr lang="en-US" dirty="0"/>
          </a:p>
        </p:txBody>
      </p:sp>
      <p:graphicFrame>
        <p:nvGraphicFramePr>
          <p:cNvPr id="8" name="Group 23">
            <a:extLst>
              <a:ext uri="{FF2B5EF4-FFF2-40B4-BE49-F238E27FC236}">
                <a16:creationId xmlns:a16="http://schemas.microsoft.com/office/drawing/2014/main" id="{E239525A-9789-4831-8220-5C89638B2DA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1140978"/>
              </p:ext>
            </p:extLst>
          </p:nvPr>
        </p:nvGraphicFramePr>
        <p:xfrm>
          <a:off x="438912" y="933171"/>
          <a:ext cx="8157590" cy="3673917"/>
        </p:xfrm>
        <a:graphic>
          <a:graphicData uri="http://schemas.openxmlformats.org/drawingml/2006/table">
            <a:tbl>
              <a:tblPr/>
              <a:tblGrid>
                <a:gridCol w="13898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677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476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Calibri"/>
                        </a:rPr>
                        <a:t>Layer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0B9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Calibri"/>
                        </a:rPr>
                        <a:t>Description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0B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8967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Link/Network Interface Layer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Puts frames on physical network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Not TCP/IP protocols as such; networking products and media (Ethernet, Wi-Fi)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Communications on local network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Data packaged in frames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Nodes identified by MAC address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0821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Network Layer (IP Protocol)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IP provides packet addressing and routing</a:t>
                      </a:r>
                    </a:p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Best-effort delivery; unreliable, connectionless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8967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Transport Layer (TCP/UDP Protocols)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TCP guarantees orderly packet transmission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UDP provides non-guaranteed packet transfer, but is faster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89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Application Layer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Numerous protocols for network configuration, management, services; use TCP/UDP ports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ARP: Finds MAC address associated with IP address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ICMP: delivers status and error messages (used by </a:t>
                      </a: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Cutive Mono" panose="020B0604020202020204" charset="0"/>
                          <a:ea typeface="+mn-ea"/>
                          <a:cs typeface="Calibri"/>
                        </a:rPr>
                        <a:t>ping</a:t>
                      </a: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 and </a:t>
                      </a: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Cutive Mono" panose="020B0604020202020204" charset="0"/>
                          <a:ea typeface="+mn-ea"/>
                          <a:cs typeface="Calibri"/>
                        </a:rPr>
                        <a:t>tracert</a:t>
                      </a: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)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13056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99658257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C75EA2-9189-49A4-8008-0EA393A582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TCP/IP Protocol Suite (Slide 3 of 3)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15BF7C2-B3EC-4C42-A751-9D981C0354B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85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D3CD525-8975-4459-80C7-28ECA15145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9820" y="951732"/>
            <a:ext cx="4624360" cy="3714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3453649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66A8FF3D-2C6A-4A18-AEBD-93F2F5D975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Internet Protocol and IP Addressing (Slide 1 of 4)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FBB36A3-AA10-4078-9CD4-A7038755ED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86</a:t>
            </a:fld>
            <a:endParaRPr lang="en-US" dirty="0"/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0F2FC814-E624-4603-9EDB-7BEC4F36BF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879763"/>
            <a:ext cx="8460152" cy="482693"/>
          </a:xfrm>
        </p:spPr>
        <p:txBody>
          <a:bodyPr/>
          <a:lstStyle/>
          <a:p>
            <a:r>
              <a:rPr lang="en-US" dirty="0"/>
              <a:t>Two versions of IP, IPv4 and IPv6. Main headers in IPv4.</a:t>
            </a:r>
          </a:p>
          <a:p>
            <a:pPr marL="0" indent="0">
              <a:buNone/>
            </a:pPr>
            <a:endParaRPr lang="en-US" dirty="0"/>
          </a:p>
        </p:txBody>
      </p:sp>
      <p:graphicFrame>
        <p:nvGraphicFramePr>
          <p:cNvPr id="8" name="Group 23">
            <a:extLst>
              <a:ext uri="{FF2B5EF4-FFF2-40B4-BE49-F238E27FC236}">
                <a16:creationId xmlns:a16="http://schemas.microsoft.com/office/drawing/2014/main" id="{E239525A-9789-4831-8220-5C89638B2DA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2328956"/>
              </p:ext>
            </p:extLst>
          </p:nvPr>
        </p:nvGraphicFramePr>
        <p:xfrm>
          <a:off x="438912" y="1408659"/>
          <a:ext cx="8157590" cy="2900771"/>
        </p:xfrm>
        <a:graphic>
          <a:graphicData uri="http://schemas.openxmlformats.org/drawingml/2006/table">
            <a:tbl>
              <a:tblPr/>
              <a:tblGrid>
                <a:gridCol w="13898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677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476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Calibri"/>
                        </a:rPr>
                        <a:t>IPv4 Frame Field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0B9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Calibri"/>
                        </a:rPr>
                        <a:t>Description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0B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8967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Source IP Address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Identifies the sender of the datagram by IP address.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0821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Destination IP Address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Identifies the destination of the datagram by IP address.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89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Protocol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Indicates whether data should be passed to TCP or UDP at the destination.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61200371"/>
                  </a:ext>
                </a:extLst>
              </a:tr>
              <a:tr h="328967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Checksum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Verifies the packet’s integrity at the destination.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89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Time to Live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The number of hops the datagram can stay on the network before it is discarded; avoids endless looping of undeliverable packets.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Each router decreases the TTL value by at least one. 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13056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08431789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B39349-E38F-463B-9059-671F71A5D1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Internet Protocol and IP Addressing (Slide 2 of 4)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06E282D-9A2C-44DC-ABAB-08BD64FCF46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87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5C75CB7-0A86-4791-B0E3-A907D32BD8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IP address defines source and destination of packet:</a:t>
            </a:r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dirty="0"/>
              <a:t>32 binary digits: </a:t>
            </a:r>
            <a:br>
              <a:rPr lang="en-US" dirty="0"/>
            </a:br>
            <a:r>
              <a:rPr lang="en-US" dirty="0"/>
              <a:t>11000110001010010001000000001001</a:t>
            </a:r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dirty="0"/>
              <a:t>Divided into octets:</a:t>
            </a:r>
          </a:p>
          <a:p>
            <a:pPr marL="0" indent="0" algn="ctr">
              <a:buNone/>
            </a:pPr>
            <a:r>
              <a:rPr lang="en-US" dirty="0"/>
              <a:t>11000110   00101001   00010000   00001001</a:t>
            </a:r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dirty="0"/>
              <a:t>Converted to dotted-decimal notation:</a:t>
            </a:r>
          </a:p>
          <a:p>
            <a:pPr marL="0" indent="0" algn="ctr">
              <a:buNone/>
            </a:pPr>
            <a:r>
              <a:rPr lang="en-US" dirty="0"/>
              <a:t>198   .   41   .   16   .   9</a:t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2429769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FFB2C7-2133-4597-8E9D-3A1C585310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Internet Protocol and IP Addressing (Slide 3 of 4)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E7F1559-7E1F-4E60-971E-84E7989C35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88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CA9AF26-F1A9-408C-B935-E4756CCACC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binary, a digit can only be 0 or 1</a:t>
            </a:r>
          </a:p>
          <a:p>
            <a:r>
              <a:rPr lang="en-US" dirty="0"/>
              <a:t>Values of the digits are powers of 2</a:t>
            </a:r>
          </a:p>
          <a:p>
            <a:r>
              <a:rPr lang="en-US" dirty="0"/>
              <a:t>Converting 11101101 from binary to decimal:</a:t>
            </a:r>
          </a:p>
          <a:p>
            <a:pPr marL="0" indent="0">
              <a:buNone/>
            </a:pPr>
            <a:endParaRPr lang="en-US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CF1D9D4-1BE1-4D68-8B96-17B224AE34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0453059"/>
              </p:ext>
            </p:extLst>
          </p:nvPr>
        </p:nvGraphicFramePr>
        <p:xfrm>
          <a:off x="704088" y="2203704"/>
          <a:ext cx="7875588" cy="11353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168525">
                  <a:extLst>
                    <a:ext uri="{9D8B030D-6E8A-4147-A177-3AD203B41FA5}">
                      <a16:colId xmlns:a16="http://schemas.microsoft.com/office/drawing/2014/main" val="2499366883"/>
                    </a:ext>
                  </a:extLst>
                </a:gridCol>
                <a:gridCol w="723900">
                  <a:extLst>
                    <a:ext uri="{9D8B030D-6E8A-4147-A177-3AD203B41FA5}">
                      <a16:colId xmlns:a16="http://schemas.microsoft.com/office/drawing/2014/main" val="14023379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38768619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756354528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79943231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562236039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443669043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4096438849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108285681"/>
                    </a:ext>
                  </a:extLst>
                </a:gridCol>
                <a:gridCol w="715963">
                  <a:extLst>
                    <a:ext uri="{9D8B030D-6E8A-4147-A177-3AD203B41FA5}">
                      <a16:colId xmlns:a16="http://schemas.microsoft.com/office/drawing/2014/main" val="1236194624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Place value: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128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64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32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16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8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4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2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1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425641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Binary value: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1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1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1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1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1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1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329999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Conversion: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128*1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64*1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32*1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16*0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8*1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4*1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2*0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1*1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888459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Decimal equivalent: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128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+   64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+   32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+   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+   8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+   4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+   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+   1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=  237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334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66814444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FFB2C7-2133-4597-8E9D-3A1C585310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Internet Protocol and IP Addressing (Slide 4 of 4)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E7F1559-7E1F-4E60-971E-84E7989C35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89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CA9AF26-F1A9-408C-B935-E4756CCACC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Converting 199 from decimal to binary:</a:t>
            </a:r>
          </a:p>
          <a:p>
            <a:pPr marL="0" indent="0">
              <a:buNone/>
            </a:pPr>
            <a:endParaRPr lang="en-US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CF1D9D4-1BE1-4D68-8B96-17B224AE34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3669639"/>
              </p:ext>
            </p:extLst>
          </p:nvPr>
        </p:nvGraphicFramePr>
        <p:xfrm>
          <a:off x="914400" y="1517904"/>
          <a:ext cx="6981825" cy="141922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990725">
                  <a:extLst>
                    <a:ext uri="{9D8B030D-6E8A-4147-A177-3AD203B41FA5}">
                      <a16:colId xmlns:a16="http://schemas.microsoft.com/office/drawing/2014/main" val="2499366883"/>
                    </a:ext>
                  </a:extLst>
                </a:gridCol>
                <a:gridCol w="723900">
                  <a:extLst>
                    <a:ext uri="{9D8B030D-6E8A-4147-A177-3AD203B41FA5}">
                      <a16:colId xmlns:a16="http://schemas.microsoft.com/office/drawing/2014/main" val="14023379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38768619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756354528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79943231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562236039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443669043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4096438849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108285681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199 = 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701087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Decimal value: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128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+   64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+   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+   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+   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+   4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+   2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+   1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552957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Place value: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128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64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32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16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8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4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2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1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425641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Conversion: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128*1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64*1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32*0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16*0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8*0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4*1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2*1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1*1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888459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Binary equivalent: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1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1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1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1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1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33496"/>
                  </a:ext>
                </a:extLst>
              </a:tr>
            </a:tbl>
          </a:graphicData>
        </a:graphic>
      </p:graphicFrame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ADC525ED-F501-4CB6-A82C-8F391B31F60F}"/>
              </a:ext>
            </a:extLst>
          </p:cNvPr>
          <p:cNvSpPr txBox="1">
            <a:spLocks/>
          </p:cNvSpPr>
          <p:nvPr/>
        </p:nvSpPr>
        <p:spPr>
          <a:xfrm>
            <a:off x="439460" y="3254155"/>
            <a:ext cx="8460152" cy="110753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57175" indent="-257175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8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6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4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ct val="20000"/>
              </a:spcBef>
              <a:buFont typeface="Arial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ct val="20000"/>
              </a:spcBef>
              <a:buFont typeface="Arial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Maximum value of a byte is 255, minimum is 0.</a:t>
            </a:r>
          </a:p>
          <a:p>
            <a:r>
              <a:rPr lang="en-US" dirty="0"/>
              <a:t>Theoretical address range is 0.0.0.0 to 255.255.255.255; some addresses not permitted or reserved.</a:t>
            </a:r>
          </a:p>
          <a:p>
            <a:pPr marL="0" indent="0">
              <a:buFont typeface="Arial"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69056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E4A16D-7FC8-4B08-9267-FB70CD665D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Common Ethernet Network Implementations (Slide 2 of 3)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117DA8A-84E8-4B78-B85E-9A2622B289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F0420E7-E66D-485D-B7B3-35C6AADBFD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Enterprise network: usually dedicated single-function connectivity appliances.</a:t>
            </a:r>
          </a:p>
          <a:p>
            <a:pPr lvl="1"/>
            <a:r>
              <a:rPr lang="en-US" dirty="0"/>
              <a:t>Small and Medium (SME): tens of users; multiple switches, access points, routers.</a:t>
            </a:r>
          </a:p>
          <a:p>
            <a:pPr lvl="1"/>
            <a:r>
              <a:rPr lang="en-US" dirty="0"/>
              <a:t>Enterprise LAN: hundreds or thousands of servers and clients; multiple enterprise-class switches, access points, and routers.</a:t>
            </a:r>
          </a:p>
          <a:p>
            <a:pPr lvl="1"/>
            <a:r>
              <a:rPr lang="en-US" dirty="0"/>
              <a:t>Campus Area Network (CAN) = LAN spanning multiple nearby buildings.</a:t>
            </a:r>
          </a:p>
        </p:txBody>
      </p:sp>
    </p:spTree>
    <p:extLst>
      <p:ext uri="{BB962C8B-B14F-4D97-AF65-F5344CB8AC3E}">
        <p14:creationId xmlns:p14="http://schemas.microsoft.com/office/powerpoint/2010/main" val="2060678298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1C88B9-177B-4345-BFD6-F2068A8B41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Subnet Masks (Slide 1 of 4)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9855E59-F025-4446-8135-FB0013BBB4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90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5AE10ED-893A-48FA-A1D6-D5AB0F7817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IP address encodes both network ID and host ID.</a:t>
            </a:r>
          </a:p>
          <a:p>
            <a:r>
              <a:rPr lang="en-US" dirty="0"/>
              <a:t>Subnet mask separates them by “masking” the host.</a:t>
            </a:r>
          </a:p>
          <a:p>
            <a:r>
              <a:rPr lang="en-US" dirty="0"/>
              <a:t>Binary 1 in the mask = address digit is part of network ID.</a:t>
            </a:r>
          </a:p>
          <a:p>
            <a:r>
              <a:rPr lang="en-US" dirty="0"/>
              <a:t>Size of the network portion of the subnet mask determines how many networks and hosts allowed in a given addressing scheme.</a:t>
            </a:r>
          </a:p>
          <a:p>
            <a:r>
              <a:rPr lang="en-US" dirty="0"/>
              <a:t>Expressed in dotted decimal or as network prefix (contiguous number of 1s in the mask).</a:t>
            </a:r>
          </a:p>
        </p:txBody>
      </p:sp>
    </p:spTree>
    <p:extLst>
      <p:ext uri="{BB962C8B-B14F-4D97-AF65-F5344CB8AC3E}">
        <p14:creationId xmlns:p14="http://schemas.microsoft.com/office/powerpoint/2010/main" val="2366672300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1C88B9-177B-4345-BFD6-F2068A8B41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Subnet Masks (Slide 2 of 4)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9855E59-F025-4446-8135-FB0013BBB4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91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5AE10ED-893A-48FA-A1D6-D5AB0F7817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Default masks and network classes:</a:t>
            </a:r>
          </a:p>
        </p:txBody>
      </p:sp>
      <p:graphicFrame>
        <p:nvGraphicFramePr>
          <p:cNvPr id="6" name="Group 23">
            <a:extLst>
              <a:ext uri="{FF2B5EF4-FFF2-40B4-BE49-F238E27FC236}">
                <a16:creationId xmlns:a16="http://schemas.microsoft.com/office/drawing/2014/main" id="{7B506AA2-37FC-43F9-8843-EE1B9F2DAE0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754002"/>
              </p:ext>
            </p:extLst>
          </p:nvPr>
        </p:nvGraphicFramePr>
        <p:xfrm>
          <a:off x="731520" y="1646403"/>
          <a:ext cx="7260336" cy="1505278"/>
        </p:xfrm>
        <a:graphic>
          <a:graphicData uri="http://schemas.openxmlformats.org/drawingml/2006/table">
            <a:tbl>
              <a:tblPr/>
              <a:tblGrid>
                <a:gridCol w="6527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989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58849">
                  <a:extLst>
                    <a:ext uri="{9D8B030D-6E8A-4147-A177-3AD203B41FA5}">
                      <a16:colId xmlns:a16="http://schemas.microsoft.com/office/drawing/2014/main" val="2805370496"/>
                    </a:ext>
                  </a:extLst>
                </a:gridCol>
                <a:gridCol w="3149727">
                  <a:extLst>
                    <a:ext uri="{9D8B030D-6E8A-4147-A177-3AD203B41FA5}">
                      <a16:colId xmlns:a16="http://schemas.microsoft.com/office/drawing/2014/main" val="3863184776"/>
                    </a:ext>
                  </a:extLst>
                </a:gridCol>
              </a:tblGrid>
              <a:tr h="39476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Calibri"/>
                        </a:rPr>
                        <a:t>Class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0B9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Calibri"/>
                        </a:rPr>
                        <a:t>Dotted Decimal Mask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0B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Calibri"/>
                        </a:rPr>
                        <a:t>Network Prefix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0B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Calibri"/>
                        </a:rPr>
                        <a:t>Binary Mask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0B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8967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A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255.0.0.0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/8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11111111 00000000 00000000 00000000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9184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B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255.255.0.0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/16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11111111 11111111 00000000 00000000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89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C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255.255.255.0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/24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11111111 11111111 11111111 00000000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612003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16524524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E81A7C-384D-4058-BA48-0A4FA3288A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Subnet Masks (Slide 3 of 4)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1B8658D-C360-4292-BB17-148EBD1B29F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92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0DE53A4-23A9-4514-84D1-3224EE6D5E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Network ID revealed by “ANDing” </a:t>
            </a:r>
          </a:p>
          <a:p>
            <a:r>
              <a:rPr lang="en-US" dirty="0"/>
              <a:t>1 AND 1 = 1; all other combinations = 0</a:t>
            </a:r>
          </a:p>
          <a:p>
            <a:r>
              <a:rPr lang="en-US" dirty="0"/>
              <a:t>Example: 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85E083F0-C5C1-4C37-A9FE-6E763F29882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3457805"/>
              </p:ext>
            </p:extLst>
          </p:nvPr>
        </p:nvGraphicFramePr>
        <p:xfrm>
          <a:off x="731520" y="2276856"/>
          <a:ext cx="7864744" cy="85153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80580">
                  <a:extLst>
                    <a:ext uri="{9D8B030D-6E8A-4147-A177-3AD203B41FA5}">
                      <a16:colId xmlns:a16="http://schemas.microsoft.com/office/drawing/2014/main" val="14023379"/>
                    </a:ext>
                  </a:extLst>
                </a:gridCol>
                <a:gridCol w="627596">
                  <a:extLst>
                    <a:ext uri="{9D8B030D-6E8A-4147-A177-3AD203B41FA5}">
                      <a16:colId xmlns:a16="http://schemas.microsoft.com/office/drawing/2014/main" val="1387686191"/>
                    </a:ext>
                  </a:extLst>
                </a:gridCol>
                <a:gridCol w="687064">
                  <a:extLst>
                    <a:ext uri="{9D8B030D-6E8A-4147-A177-3AD203B41FA5}">
                      <a16:colId xmlns:a16="http://schemas.microsoft.com/office/drawing/2014/main" val="3756354528"/>
                    </a:ext>
                  </a:extLst>
                </a:gridCol>
                <a:gridCol w="657330">
                  <a:extLst>
                    <a:ext uri="{9D8B030D-6E8A-4147-A177-3AD203B41FA5}">
                      <a16:colId xmlns:a16="http://schemas.microsoft.com/office/drawing/2014/main" val="2799432314"/>
                    </a:ext>
                  </a:extLst>
                </a:gridCol>
                <a:gridCol w="657330">
                  <a:extLst>
                    <a:ext uri="{9D8B030D-6E8A-4147-A177-3AD203B41FA5}">
                      <a16:colId xmlns:a16="http://schemas.microsoft.com/office/drawing/2014/main" val="562236039"/>
                    </a:ext>
                  </a:extLst>
                </a:gridCol>
                <a:gridCol w="1119188">
                  <a:extLst>
                    <a:ext uri="{9D8B030D-6E8A-4147-A177-3AD203B41FA5}">
                      <a16:colId xmlns:a16="http://schemas.microsoft.com/office/drawing/2014/main" val="2443669043"/>
                    </a:ext>
                  </a:extLst>
                </a:gridCol>
                <a:gridCol w="1119188">
                  <a:extLst>
                    <a:ext uri="{9D8B030D-6E8A-4147-A177-3AD203B41FA5}">
                      <a16:colId xmlns:a16="http://schemas.microsoft.com/office/drawing/2014/main" val="4096438849"/>
                    </a:ext>
                  </a:extLst>
                </a:gridCol>
                <a:gridCol w="1119188">
                  <a:extLst>
                    <a:ext uri="{9D8B030D-6E8A-4147-A177-3AD203B41FA5}">
                      <a16:colId xmlns:a16="http://schemas.microsoft.com/office/drawing/2014/main" val="1108285681"/>
                    </a:ext>
                  </a:extLst>
                </a:gridCol>
                <a:gridCol w="1097280">
                  <a:extLst>
                    <a:ext uri="{9D8B030D-6E8A-4147-A177-3AD203B41FA5}">
                      <a16:colId xmlns:a16="http://schemas.microsoft.com/office/drawing/2014/main" val="1236194624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172. 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30.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15.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12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10101100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00011110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00001111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00001100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329999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255.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255.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0.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11111111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 11111111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00000000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00000000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888459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172.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30.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10101100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342900" rtl="0" eaLnBrk="1" fontAlgn="b" latinLnBrk="0" hangingPunct="1"/>
                      <a:r>
                        <a:rPr lang="en-US" sz="18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00011110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00000000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00000000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334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60272053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E81A7C-384D-4058-BA48-0A4FA3288A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Subnet Masks (Slide 4 of 4)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1B8658D-C360-4292-BB17-148EBD1B29F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93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0DE53A4-23A9-4514-84D1-3224EE6D5E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Hosts communicate directly if on same network</a:t>
            </a:r>
          </a:p>
          <a:p>
            <a:r>
              <a:rPr lang="en-US" dirty="0"/>
              <a:t>IP protocol uses subnet mask to compare source/destination network ID</a:t>
            </a:r>
          </a:p>
          <a:p>
            <a:r>
              <a:rPr lang="en-US" dirty="0"/>
              <a:t>If on same network, delivers locally: 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If on different network, sends to router: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85E083F0-C5C1-4C37-A9FE-6E763F29882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4118112"/>
              </p:ext>
            </p:extLst>
          </p:nvPr>
        </p:nvGraphicFramePr>
        <p:xfrm>
          <a:off x="4901184" y="1755648"/>
          <a:ext cx="2752570" cy="85153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80580">
                  <a:extLst>
                    <a:ext uri="{9D8B030D-6E8A-4147-A177-3AD203B41FA5}">
                      <a16:colId xmlns:a16="http://schemas.microsoft.com/office/drawing/2014/main" val="14023379"/>
                    </a:ext>
                  </a:extLst>
                </a:gridCol>
                <a:gridCol w="627596">
                  <a:extLst>
                    <a:ext uri="{9D8B030D-6E8A-4147-A177-3AD203B41FA5}">
                      <a16:colId xmlns:a16="http://schemas.microsoft.com/office/drawing/2014/main" val="1387686191"/>
                    </a:ext>
                  </a:extLst>
                </a:gridCol>
                <a:gridCol w="687064">
                  <a:extLst>
                    <a:ext uri="{9D8B030D-6E8A-4147-A177-3AD203B41FA5}">
                      <a16:colId xmlns:a16="http://schemas.microsoft.com/office/drawing/2014/main" val="3756354528"/>
                    </a:ext>
                  </a:extLst>
                </a:gridCol>
                <a:gridCol w="657330">
                  <a:extLst>
                    <a:ext uri="{9D8B030D-6E8A-4147-A177-3AD203B41FA5}">
                      <a16:colId xmlns:a16="http://schemas.microsoft.com/office/drawing/2014/main" val="2799432314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172.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30.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15.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12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329999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255.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255.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0.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0.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888459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172.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30.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16.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101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33496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4802297F-707E-4E92-99D2-BD974E56EB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5135306"/>
              </p:ext>
            </p:extLst>
          </p:nvPr>
        </p:nvGraphicFramePr>
        <p:xfrm>
          <a:off x="4907280" y="3041904"/>
          <a:ext cx="2752570" cy="85153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80580">
                  <a:extLst>
                    <a:ext uri="{9D8B030D-6E8A-4147-A177-3AD203B41FA5}">
                      <a16:colId xmlns:a16="http://schemas.microsoft.com/office/drawing/2014/main" val="14023379"/>
                    </a:ext>
                  </a:extLst>
                </a:gridCol>
                <a:gridCol w="627596">
                  <a:extLst>
                    <a:ext uri="{9D8B030D-6E8A-4147-A177-3AD203B41FA5}">
                      <a16:colId xmlns:a16="http://schemas.microsoft.com/office/drawing/2014/main" val="1387686191"/>
                    </a:ext>
                  </a:extLst>
                </a:gridCol>
                <a:gridCol w="687064">
                  <a:extLst>
                    <a:ext uri="{9D8B030D-6E8A-4147-A177-3AD203B41FA5}">
                      <a16:colId xmlns:a16="http://schemas.microsoft.com/office/drawing/2014/main" val="3756354528"/>
                    </a:ext>
                  </a:extLst>
                </a:gridCol>
                <a:gridCol w="657330">
                  <a:extLst>
                    <a:ext uri="{9D8B030D-6E8A-4147-A177-3AD203B41FA5}">
                      <a16:colId xmlns:a16="http://schemas.microsoft.com/office/drawing/2014/main" val="2799432314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172.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30.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15.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12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329999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255.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255.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0.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  <a:latin typeface="+mn-lt"/>
                        </a:rPr>
                        <a:t>0.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888459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172.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31.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16.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101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334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28350400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3C1977-D69D-46A0-8589-E52E545017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Host IP Configuration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2537C18-A37F-42E3-906D-4CCAD62CE2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94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255C074-A346-445D-8F66-4AD9851F0B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980347"/>
            <a:ext cx="8460152" cy="698648"/>
          </a:xfrm>
        </p:spPr>
        <p:txBody>
          <a:bodyPr/>
          <a:lstStyle/>
          <a:p>
            <a:r>
              <a:rPr lang="en-US" dirty="0"/>
              <a:t>Host must have IP address and subnet mask; should have other parameters for proper network/Internet communication.</a:t>
            </a:r>
          </a:p>
        </p:txBody>
      </p:sp>
      <p:graphicFrame>
        <p:nvGraphicFramePr>
          <p:cNvPr id="5" name="Group 23">
            <a:extLst>
              <a:ext uri="{FF2B5EF4-FFF2-40B4-BE49-F238E27FC236}">
                <a16:creationId xmlns:a16="http://schemas.microsoft.com/office/drawing/2014/main" id="{B2DA1DD8-5F69-4C19-91E2-5A5A44008A7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8454978"/>
              </p:ext>
            </p:extLst>
          </p:nvPr>
        </p:nvGraphicFramePr>
        <p:xfrm>
          <a:off x="438912" y="1792707"/>
          <a:ext cx="8157590" cy="2594925"/>
        </p:xfrm>
        <a:graphic>
          <a:graphicData uri="http://schemas.openxmlformats.org/drawingml/2006/table">
            <a:tbl>
              <a:tblPr/>
              <a:tblGrid>
                <a:gridCol w="13898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677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476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Calibri"/>
                        </a:rPr>
                        <a:t>Parameter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0B9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Calibri"/>
                        </a:rPr>
                        <a:t>Description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0B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8967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IPv4 address</a:t>
                      </a:r>
                      <a:b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</a:b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Subnet mask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Both required for every interface; can be set manually.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Address:  dotted-decimal notation; identifies host and network.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Subnet mask determines if other hosts are local or remote.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0821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Default gateway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IP address of a router to send packets outside of local network.</a:t>
                      </a:r>
                    </a:p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If no gateway, host can only communicate on local network.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8967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Client DNS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IP address of DNS server to provide host/domain name resolution and locate Internet resources.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DNS also used on most local networks.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Often the gateway address; often a second server address provided for redundancy.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77025092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7AC7C2-4F57-413B-B004-E8286CD71B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Static and Dynamic IP Addresses (Slide 1 of 3)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68E5088-87C0-43F8-8628-86D6B1C5CA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95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F848749-9287-4886-B156-DCB4AAED6F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Static addressing: </a:t>
            </a:r>
          </a:p>
          <a:p>
            <a:pPr lvl="1"/>
            <a:r>
              <a:rPr lang="en-US" dirty="0"/>
              <a:t>Administrator manually configures each host.</a:t>
            </a:r>
          </a:p>
          <a:p>
            <a:pPr lvl="1"/>
            <a:r>
              <a:rPr lang="en-US" dirty="0"/>
              <a:t>Must update manually if host changes subnet.</a:t>
            </a:r>
          </a:p>
          <a:p>
            <a:pPr lvl="1"/>
            <a:r>
              <a:rPr lang="en-US" dirty="0"/>
              <a:t>Must track address allocations to avoid duplication.</a:t>
            </a:r>
          </a:p>
          <a:p>
            <a:pPr lvl="1"/>
            <a:r>
              <a:rPr lang="en-US" dirty="0"/>
              <a:t>Can be time consuming and error-prone.</a:t>
            </a:r>
          </a:p>
          <a:p>
            <a:pPr lvl="1"/>
            <a:r>
              <a:rPr lang="en-US" dirty="0"/>
              <a:t>Only used for systems with dedicated functionality.</a:t>
            </a:r>
          </a:p>
          <a:p>
            <a:r>
              <a:rPr lang="en-US" dirty="0"/>
              <a:t>Dynamic addressing: </a:t>
            </a:r>
          </a:p>
          <a:p>
            <a:pPr lvl="1"/>
            <a:r>
              <a:rPr lang="en-US" dirty="0"/>
              <a:t>DHCP server allocates addresses.</a:t>
            </a:r>
          </a:p>
        </p:txBody>
      </p:sp>
    </p:spTree>
    <p:extLst>
      <p:ext uri="{BB962C8B-B14F-4D97-AF65-F5344CB8AC3E}">
        <p14:creationId xmlns:p14="http://schemas.microsoft.com/office/powerpoint/2010/main" val="2792700577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CFE708-81F5-473B-AEC2-1F8B22A7EB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Static and Dynamic IP Addresses (Slide 2 of 3)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B609112-1AB7-4A00-8248-BF050682CE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96</a:t>
            </a:fld>
            <a:endParaRPr lang="en-US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6A5DCAC0-41A2-4880-80D5-1A3A0E81864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5131" b="6799"/>
          <a:stretch/>
        </p:blipFill>
        <p:spPr>
          <a:xfrm>
            <a:off x="2127578" y="814383"/>
            <a:ext cx="4884263" cy="4021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5953095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51DABC-5C6D-436D-979A-639C06FF3C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Static and Dynamic IP Addresses (Slide 3 of 3)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2569D31-0E13-45F0-AC0D-721E19A8233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97</a:t>
            </a:fld>
            <a:endParaRPr lang="en-US" dirty="0"/>
          </a:p>
        </p:txBody>
      </p:sp>
      <p:graphicFrame>
        <p:nvGraphicFramePr>
          <p:cNvPr id="5" name="Group 23">
            <a:extLst>
              <a:ext uri="{FF2B5EF4-FFF2-40B4-BE49-F238E27FC236}">
                <a16:creationId xmlns:a16="http://schemas.microsoft.com/office/drawing/2014/main" id="{3E28C1E5-2FEB-4F5C-8FA2-D00B312DD20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2673212"/>
              </p:ext>
            </p:extLst>
          </p:nvPr>
        </p:nvGraphicFramePr>
        <p:xfrm>
          <a:off x="493776" y="878307"/>
          <a:ext cx="7799832" cy="3310128"/>
        </p:xfrm>
        <a:graphic>
          <a:graphicData uri="http://schemas.openxmlformats.org/drawingml/2006/table">
            <a:tbl>
              <a:tblPr/>
              <a:tblGrid>
                <a:gridCol w="11810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187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476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Calibri"/>
                        </a:rPr>
                        <a:t>Dynamic Addressing Method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0B9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Calibri"/>
                        </a:rPr>
                        <a:t>Description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0B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8967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DHCP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DHCP client contacts server on boot and requests address.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Also provides other parameters (subnet mask, default gateway) .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Limited time leases.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Information configured on server; client updated when lease renewed.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0821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Link local</a:t>
                      </a:r>
                      <a:b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</a:b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APIPA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Fallback mechanism for DHCP client if DHCP server is unavailable.</a:t>
                      </a:r>
                    </a:p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Host self-configures with address on 169.254.x.x network.</a:t>
                      </a:r>
                    </a:p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“Link local” is generic term; “APIPA” is Microsoft term.</a:t>
                      </a:r>
                    </a:p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Communication with other APIPA hosts on same network only.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908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DHCP reservation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For hosts that need same address each time.</a:t>
                      </a:r>
                    </a:p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Configure DHCP server with reserved host address per MAC address.</a:t>
                      </a:r>
                    </a:p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Centralized, easier to implement than static addressing.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7464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44210023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7AC7C2-4F57-413B-B004-E8286CD71B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Public and Private IP Addresses (Slide 1 of 4)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68E5088-87C0-43F8-8628-86D6B1C5CA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98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F848749-9287-4886-B156-DCB4AAED6F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On the Internet, each host address must be unique; usually allocated by ISP.</a:t>
            </a:r>
          </a:p>
          <a:p>
            <a:r>
              <a:rPr lang="en-US" dirty="0"/>
              <a:t>Few organizations have enough individual addresses; various methods to overcome this issue.</a:t>
            </a:r>
          </a:p>
          <a:p>
            <a:r>
              <a:rPr lang="en-US" dirty="0"/>
              <a:t>Internal hosts can use addresses in a Class A, B, or C private range defined by RFC 1918 (10.0.0.0 to 10.255.255.255; 172.16.0.0 to 172.31.255.255; 192.168.0.0 to 192.168.255.255).</a:t>
            </a:r>
          </a:p>
          <a:p>
            <a:r>
              <a:rPr lang="en-US" dirty="0"/>
              <a:t>Internet access provided for private-address hosts through: </a:t>
            </a:r>
          </a:p>
          <a:p>
            <a:pPr lvl="1"/>
            <a:r>
              <a:rPr lang="en-US" dirty="0"/>
              <a:t>A router using NAT.</a:t>
            </a:r>
          </a:p>
          <a:p>
            <a:pPr lvl="1"/>
            <a:r>
              <a:rPr lang="en-US" dirty="0"/>
              <a:t>A proxy server.</a:t>
            </a:r>
          </a:p>
        </p:txBody>
      </p:sp>
    </p:spTree>
    <p:extLst>
      <p:ext uri="{BB962C8B-B14F-4D97-AF65-F5344CB8AC3E}">
        <p14:creationId xmlns:p14="http://schemas.microsoft.com/office/powerpoint/2010/main" val="773172089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8BB219-9870-4FE2-80F2-02BA254FDF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Public and Private IP Addresses (Slide 2 of 4)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03181BC-7C78-4920-B182-B7FE933FBF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99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7F4923E-2D7C-4F4F-9619-9A675CAA83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NAT, router converts the internal private IP address to a valid public address.</a:t>
            </a:r>
          </a:p>
          <a:p>
            <a:r>
              <a:rPr lang="en-US" dirty="0"/>
              <a:t>IP configuration is simpler and internal clients are not directly accessible from the Internet.</a:t>
            </a:r>
          </a:p>
          <a:p>
            <a:r>
              <a:rPr lang="en-US" dirty="0"/>
              <a:t>NAT address pool itself will be limited; multiple private addresses will use a single public address.</a:t>
            </a:r>
          </a:p>
          <a:p>
            <a:r>
              <a:rPr lang="en-US" dirty="0"/>
              <a:t>Mapping provided by NAPT, aka PAT, aka NAT overloading.</a:t>
            </a:r>
          </a:p>
          <a:p>
            <a:pPr lvl="1"/>
            <a:r>
              <a:rPr lang="en-US" dirty="0"/>
              <a:t>Each outgoing connection assigned TCP or UDP port.</a:t>
            </a:r>
          </a:p>
          <a:p>
            <a:pPr lvl="1"/>
            <a:r>
              <a:rPr lang="en-US" dirty="0"/>
              <a:t>Returning traffic mapped back to address/client port.</a:t>
            </a:r>
          </a:p>
        </p:txBody>
      </p:sp>
    </p:spTree>
    <p:extLst>
      <p:ext uri="{BB962C8B-B14F-4D97-AF65-F5344CB8AC3E}">
        <p14:creationId xmlns:p14="http://schemas.microsoft.com/office/powerpoint/2010/main" val="2401383217"/>
      </p:ext>
    </p:extLst>
  </p:cSld>
  <p:clrMapOvr>
    <a:masterClrMapping/>
  </p:clrMapOvr>
</p:sld>
</file>

<file path=ppt/theme/theme1.xml><?xml version="1.0" encoding="utf-8"?>
<a:theme xmlns:a="http://schemas.openxmlformats.org/drawingml/2006/main" name="LO-CompTIA">
  <a:themeElements>
    <a:clrScheme name="CompTIA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007C9E"/>
      </a:accent1>
      <a:accent2>
        <a:srgbClr val="004D71"/>
      </a:accent2>
      <a:accent3>
        <a:srgbClr val="45545F"/>
      </a:accent3>
      <a:accent4>
        <a:srgbClr val="AFB6BA"/>
      </a:accent4>
      <a:accent5>
        <a:srgbClr val="F26C23"/>
      </a:accent5>
      <a:accent6>
        <a:srgbClr val="B24EC3"/>
      </a:accent6>
      <a:hlink>
        <a:srgbClr val="009DDC"/>
      </a:hlink>
      <a:folHlink>
        <a:srgbClr val="009DDC"/>
      </a:folHlink>
    </a:clrScheme>
    <a:fontScheme name="Open Sans">
      <a:majorFont>
        <a:latin typeface="Open Sans Semibold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8575" cap="flat" cmpd="sng" algn="ctr">
          <a:solidFill>
            <a:srgbClr val="FF0000"/>
          </a:solidFill>
          <a:prstDash val="solid"/>
        </a:ln>
        <a:effectLst/>
      </a:spPr>
      <a:bodyPr rtlCol="0" anchor="ctr"/>
      <a:lstStyle>
        <a:defPPr algn="ctr" defTabSz="914400">
          <a:defRPr sz="1100" b="1" kern="0" dirty="0" err="1" smtClean="0">
            <a:solidFill>
              <a:srgbClr val="FF0000"/>
            </a:solidFill>
            <a:latin typeface="Arial"/>
          </a:defRPr>
        </a:defPPr>
      </a:lstStyle>
    </a:spDef>
    <a:lnDef>
      <a:spPr>
        <a:ln w="1905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1" id="{A73B4614-A704-0542-87E6-5897E6E538EB}" vid="{7EAF2078-CBFB-A14D-8A0C-8040B93EE74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LO CompTIA Visuals Template v2.3</Template>
  <TotalTime>2665</TotalTime>
  <Words>8031</Words>
  <Application>Microsoft Office PowerPoint</Application>
  <PresentationFormat>On-screen Show (16:9)</PresentationFormat>
  <Paragraphs>1191</Paragraphs>
  <Slides>130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130</vt:i4>
      </vt:variant>
    </vt:vector>
  </HeadingPairs>
  <TitlesOfParts>
    <vt:vector size="138" baseType="lpstr">
      <vt:lpstr>Calibri</vt:lpstr>
      <vt:lpstr>Open Sans Semibold</vt:lpstr>
      <vt:lpstr>Open Sans</vt:lpstr>
      <vt:lpstr>Cutive Mono</vt:lpstr>
      <vt:lpstr>Arial</vt:lpstr>
      <vt:lpstr>Wingdings</vt:lpstr>
      <vt:lpstr>Open Sans Semibold</vt:lpstr>
      <vt:lpstr>LO-CompTIA</vt:lpstr>
      <vt:lpstr>Network Infrastructure Concepts</vt:lpstr>
      <vt:lpstr>Network Infrastructure Concepts</vt:lpstr>
      <vt:lpstr>Network Types (Slide 1 of 4)</vt:lpstr>
      <vt:lpstr>Network Types (Slide 2 of 4)</vt:lpstr>
      <vt:lpstr>Network Types (Slide 3 of 4)</vt:lpstr>
      <vt:lpstr>Network Types (Slide 4 of 4)</vt:lpstr>
      <vt:lpstr>Ethernet Types and Standards</vt:lpstr>
      <vt:lpstr>Common Ethernet Network Implementations (Slide 1 of 3)</vt:lpstr>
      <vt:lpstr>Common Ethernet Network Implementations (Slide 2 of 3)</vt:lpstr>
      <vt:lpstr>Common Ethernet Network Implementations (Slide 3 of 3)</vt:lpstr>
      <vt:lpstr>Twisted Pair Cabling and Connectors (Slide 1 of 4)</vt:lpstr>
      <vt:lpstr>Twisted Pair Cabling and Connectors (Slide 2 of 4)</vt:lpstr>
      <vt:lpstr>Twisted Pair Cabling and Connectors (Slide 3 of 4)</vt:lpstr>
      <vt:lpstr>Twisted Pair Cabling and Connectors (Slide 4 of 4)</vt:lpstr>
      <vt:lpstr>Wiring Standards for Twisted Pair (Slide 1 of 2)</vt:lpstr>
      <vt:lpstr>Wiring Standards for Twisted Pair (Slide 2 of 2)</vt:lpstr>
      <vt:lpstr>Patch Panels and Structured Cabling (Slide 1 of 2)</vt:lpstr>
      <vt:lpstr>Patch Panels and Structured Cabling (Slide 2 of 2)</vt:lpstr>
      <vt:lpstr>Cable Installation and Testing Tools (Slide 1 of 7)</vt:lpstr>
      <vt:lpstr>Cable Installation and Testing Tools (Slide 2 of 7)</vt:lpstr>
      <vt:lpstr>Cable Installation and Testing Tools (Slide 3 of 7)</vt:lpstr>
      <vt:lpstr>Cable Installation and Testing Tools (Slide 4 of 7)</vt:lpstr>
      <vt:lpstr>Cable Installation and Testing Tools (Slide 5 of 7)</vt:lpstr>
      <vt:lpstr>Cable Installation and Testing Tools (Slide 6 of 7)</vt:lpstr>
      <vt:lpstr>Cable Installation and Testing Tools (Slide 7 of 7)</vt:lpstr>
      <vt:lpstr>Fiber Optic Cabling and Connectors (Slide 1 of 3)</vt:lpstr>
      <vt:lpstr>Fiber Optic Cabling and Connectors (Slide 2 of 3)</vt:lpstr>
      <vt:lpstr>Fiber Optic Cabling and Connectors (Slide 3 of 3) </vt:lpstr>
      <vt:lpstr>Coaxial Cabling and Connectors (Slide 1 of 4)</vt:lpstr>
      <vt:lpstr>Coaxial Cabling and Connectors (Slide 2 of 4) </vt:lpstr>
      <vt:lpstr>Coaxial Cabling and Connectors (Slide 3 of 4) </vt:lpstr>
      <vt:lpstr>Coaxial Cabling and Connectors (Slide 4 of 4)</vt:lpstr>
      <vt:lpstr>PowerPoint Presentation</vt:lpstr>
      <vt:lpstr>Network Interface Cards (Slide 1 of 2)</vt:lpstr>
      <vt:lpstr>Network Interface Cards (Slide 2 of 2) </vt:lpstr>
      <vt:lpstr>Ethernet NIC Features (Slide 1 of 4)</vt:lpstr>
      <vt:lpstr>Ethernet NIC Features (Slide 2 of 4)</vt:lpstr>
      <vt:lpstr>Ethernet NIC Features (Slide 3 of 4)</vt:lpstr>
      <vt:lpstr>Ethernet NIC Features (Slide 4 of 4)</vt:lpstr>
      <vt:lpstr>Legacy Networking Devices (Slide 1 of 2)</vt:lpstr>
      <vt:lpstr>Legacy Networking Devices (Slide 2 of 2) </vt:lpstr>
      <vt:lpstr>Switches (Slide 1 of 3) </vt:lpstr>
      <vt:lpstr>Switches (Slide 2 of 3)</vt:lpstr>
      <vt:lpstr>Switches (Slide 3 of 3) </vt:lpstr>
      <vt:lpstr>Managed and Unmanaged Switches (Slide 1 of 3)</vt:lpstr>
      <vt:lpstr>Managed and Unmanaged Switches (Slide 2 of 3)</vt:lpstr>
      <vt:lpstr>Managed and Unmanaged Switches (Slide 3 of 3)</vt:lpstr>
      <vt:lpstr>Power Over Ethernet</vt:lpstr>
      <vt:lpstr>Ethernet Over Power (Slide 1 of 2)</vt:lpstr>
      <vt:lpstr>Ethernet Over Power (Slide 2 of 2)</vt:lpstr>
      <vt:lpstr>PowerPoint Presentation</vt:lpstr>
      <vt:lpstr>What is Wireless Networking?</vt:lpstr>
      <vt:lpstr>Wireless Frequencies and Channels (Slide 1 of 4)</vt:lpstr>
      <vt:lpstr>Wireless Frequencies and Channels (Slide 2 of 4) </vt:lpstr>
      <vt:lpstr>Wireless Frequencies and Channels (Slide 3 of 4)  </vt:lpstr>
      <vt:lpstr>Wireless Frequencies and Channels (Slide 4 of 4)</vt:lpstr>
      <vt:lpstr>Wireless Network Standards (Slide 1 of 2)</vt:lpstr>
      <vt:lpstr>Wireless Network Standards (Slide 2 of 2)</vt:lpstr>
      <vt:lpstr>Access Points and Wireless Network Modes (Slide 1 of 3) </vt:lpstr>
      <vt:lpstr>Access Points and Wireless Network Modes (Slide 2 of 3) </vt:lpstr>
      <vt:lpstr>Access Points and Wireless Network Modes (Slide 3 of 3) </vt:lpstr>
      <vt:lpstr>Wireless Network Cards</vt:lpstr>
      <vt:lpstr>PowerPoint Presentation</vt:lpstr>
      <vt:lpstr>Internet Connections</vt:lpstr>
      <vt:lpstr>Internet Service Providers (Slide 1 of 2)</vt:lpstr>
      <vt:lpstr>Internet Service Providers (Slide 2 of 2)</vt:lpstr>
      <vt:lpstr>Broadband Internet Access</vt:lpstr>
      <vt:lpstr>DSL (Slide 1 of 2)</vt:lpstr>
      <vt:lpstr>DSL (Slide 2 of 2) </vt:lpstr>
      <vt:lpstr>Fiber Optic Internet Access (Slide 1 of 3)</vt:lpstr>
      <vt:lpstr>Fiber Optic Internet Access (Slide 2 of 3)</vt:lpstr>
      <vt:lpstr>Fiber Optic Internet Access (Slide 3 of 3)</vt:lpstr>
      <vt:lpstr>Dial-Up Internet Access (Slide 1 of 2)</vt:lpstr>
      <vt:lpstr>Dial-Up Internet Access (Slide 2 of 2)</vt:lpstr>
      <vt:lpstr>ISDN Internet Access</vt:lpstr>
      <vt:lpstr>Fixed Wireless Internet Access (Slide 1 of 2) </vt:lpstr>
      <vt:lpstr>Fixed Wireless Internet Access (Slide 2 of 2) </vt:lpstr>
      <vt:lpstr>Cellular Radio Networks (Slide 1 of 2) </vt:lpstr>
      <vt:lpstr>Cellular Radio Networks (Slide 2 of 2) </vt:lpstr>
      <vt:lpstr>PowerPoint Presentation</vt:lpstr>
      <vt:lpstr>Routers (Slide 1 of 2)</vt:lpstr>
      <vt:lpstr>Routers (Slide 2 of 2)</vt:lpstr>
      <vt:lpstr>The TCP/IP Protocol Suite (Slide 1 of 3)</vt:lpstr>
      <vt:lpstr>The TCP/IP Protocol Suite (Slide 2 of 3) </vt:lpstr>
      <vt:lpstr>The TCP/IP Protocol Suite (Slide 3 of 3)</vt:lpstr>
      <vt:lpstr>Internet Protocol and IP Addressing (Slide 1 of 4) </vt:lpstr>
      <vt:lpstr>Internet Protocol and IP Addressing (Slide 2 of 4) </vt:lpstr>
      <vt:lpstr>Internet Protocol and IP Addressing (Slide 3 of 4) </vt:lpstr>
      <vt:lpstr>Internet Protocol and IP Addressing (Slide 4 of 4) </vt:lpstr>
      <vt:lpstr>Subnet Masks (Slide 1 of 4)</vt:lpstr>
      <vt:lpstr>Subnet Masks (Slide 2 of 4)</vt:lpstr>
      <vt:lpstr>Subnet Masks (Slide 3 of 4)</vt:lpstr>
      <vt:lpstr>Subnet Masks (Slide 4 of 4)</vt:lpstr>
      <vt:lpstr>Host IP Configuration</vt:lpstr>
      <vt:lpstr>Static and Dynamic IP Addresses (Slide 1 of 3)</vt:lpstr>
      <vt:lpstr>Static and Dynamic IP Addresses (Slide 2 of 3)</vt:lpstr>
      <vt:lpstr>Static and Dynamic IP Addresses (Slide 3 of 3)</vt:lpstr>
      <vt:lpstr>Public and Private IP Addresses (Slide 1 of 4)</vt:lpstr>
      <vt:lpstr>Public and Private IP Addresses (Slide 2 of 4)</vt:lpstr>
      <vt:lpstr>Public and Private IP Addresses (Slide 3 of 4)</vt:lpstr>
      <vt:lpstr>Public and Private IP Addresses (Slide 4 of 4)</vt:lpstr>
      <vt:lpstr>IPv6 (Slide 1 of 5)</vt:lpstr>
      <vt:lpstr>IPv6 (Slide 2 of 5)</vt:lpstr>
      <vt:lpstr>IPv6 (Slide 3 of 5)</vt:lpstr>
      <vt:lpstr>IPv6 (Slide 4 of 5)</vt:lpstr>
      <vt:lpstr>IPv6 (Slide 5 of 5)</vt:lpstr>
      <vt:lpstr>PowerPoint Presentation</vt:lpstr>
      <vt:lpstr>TCP and UDP Ports (Slide 1 of 2)</vt:lpstr>
      <vt:lpstr>TCP and UDP Ports (Slide 2 of 2)</vt:lpstr>
      <vt:lpstr>Well-Known Ports</vt:lpstr>
      <vt:lpstr>DNS (Slide 1 of 4)</vt:lpstr>
      <vt:lpstr>DNS (Slide 2 of 4)</vt:lpstr>
      <vt:lpstr>DNS (Slide 3 of 4)</vt:lpstr>
      <vt:lpstr>DNS (Slide 4 of 4)</vt:lpstr>
      <vt:lpstr>Web Servers and HTTP/HTTPS (Slide 1 of 3)</vt:lpstr>
      <vt:lpstr>Web Servers and HTTP/HTTPS (Slide 2 of 3)</vt:lpstr>
      <vt:lpstr>Web Servers and HTTP/HTTPS (Slide 3 of 3)</vt:lpstr>
      <vt:lpstr>Mail Servers (Slide 1 of 3)</vt:lpstr>
      <vt:lpstr>Mail Servers (Slide 2 of 3)</vt:lpstr>
      <vt:lpstr>Mail Servers (Slide 3 of 3)</vt:lpstr>
      <vt:lpstr>File and Printer Sharing (Slide 1 of 3)</vt:lpstr>
      <vt:lpstr>File and Printer Sharing (Slide 2 of 3)</vt:lpstr>
      <vt:lpstr>File and Printer Sharing (Slide 3 of 3) </vt:lpstr>
      <vt:lpstr>Network Host Services</vt:lpstr>
      <vt:lpstr>Inventory Management Servers (Slide 1 of 2) </vt:lpstr>
      <vt:lpstr>Inventory Management Servers (Slide 2 of 2) </vt:lpstr>
      <vt:lpstr>Legacy and Embedded Systems</vt:lpstr>
      <vt:lpstr>Internet Security Appliances and Software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Pam Taylor</dc:creator>
  <cp:keywords/>
  <dc:description/>
  <cp:lastModifiedBy>Lindsay Bachman</cp:lastModifiedBy>
  <cp:revision>265</cp:revision>
  <dcterms:created xsi:type="dcterms:W3CDTF">2018-10-11T15:44:02Z</dcterms:created>
  <dcterms:modified xsi:type="dcterms:W3CDTF">2019-01-09T21:18:50Z</dcterms:modified>
  <cp:category/>
</cp:coreProperties>
</file>