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45"/>
  </p:notesMasterIdLst>
  <p:handoutMasterIdLst>
    <p:handoutMasterId r:id="rId46"/>
  </p:handoutMasterIdLst>
  <p:sldIdLst>
    <p:sldId id="263" r:id="rId2"/>
    <p:sldId id="264" r:id="rId3"/>
    <p:sldId id="280" r:id="rId4"/>
    <p:sldId id="281" r:id="rId5"/>
    <p:sldId id="282" r:id="rId6"/>
    <p:sldId id="326" r:id="rId7"/>
    <p:sldId id="283" r:id="rId8"/>
    <p:sldId id="315" r:id="rId9"/>
    <p:sldId id="285" r:id="rId10"/>
    <p:sldId id="286" r:id="rId11"/>
    <p:sldId id="287" r:id="rId12"/>
    <p:sldId id="288" r:id="rId13"/>
    <p:sldId id="290" r:id="rId14"/>
    <p:sldId id="316" r:id="rId15"/>
    <p:sldId id="291" r:id="rId16"/>
    <p:sldId id="292" r:id="rId17"/>
    <p:sldId id="293" r:id="rId18"/>
    <p:sldId id="294" r:id="rId19"/>
    <p:sldId id="295" r:id="rId20"/>
    <p:sldId id="317" r:id="rId21"/>
    <p:sldId id="322" r:id="rId22"/>
    <p:sldId id="318" r:id="rId23"/>
    <p:sldId id="319" r:id="rId24"/>
    <p:sldId id="320" r:id="rId25"/>
    <p:sldId id="321" r:id="rId26"/>
    <p:sldId id="301" r:id="rId27"/>
    <p:sldId id="323" r:id="rId28"/>
    <p:sldId id="303" r:id="rId29"/>
    <p:sldId id="304" r:id="rId30"/>
    <p:sldId id="305" r:id="rId31"/>
    <p:sldId id="299" r:id="rId32"/>
    <p:sldId id="324" r:id="rId33"/>
    <p:sldId id="306" r:id="rId34"/>
    <p:sldId id="309" r:id="rId35"/>
    <p:sldId id="310" r:id="rId36"/>
    <p:sldId id="307" r:id="rId37"/>
    <p:sldId id="311" r:id="rId38"/>
    <p:sldId id="308" r:id="rId39"/>
    <p:sldId id="325" r:id="rId40"/>
    <p:sldId id="298" r:id="rId41"/>
    <p:sldId id="312" r:id="rId42"/>
    <p:sldId id="289" r:id="rId43"/>
    <p:sldId id="267" r:id="rId4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Open Sans" panose="020B0604020202020204" charset="0"/>
      <p:regular r:id="rId51"/>
      <p:bold r:id="rId52"/>
      <p:italic r:id="rId53"/>
      <p:boldItalic r:id="rId54"/>
    </p:embeddedFont>
    <p:embeddedFont>
      <p:font typeface="Open Sans Semibold" panose="020B0604020202020204" charset="0"/>
      <p:bold r:id="rId55"/>
      <p:boldItalic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y Lowe" initials="AL" lastIdx="1" clrIdx="0">
    <p:extLst>
      <p:ext uri="{19B8F6BF-5375-455C-9EA6-DF929625EA0E}">
        <p15:presenceInfo xmlns:p15="http://schemas.microsoft.com/office/powerpoint/2012/main" userId="7d0bf615cef25b6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45F"/>
    <a:srgbClr val="004D71"/>
    <a:srgbClr val="B1B7BC"/>
    <a:srgbClr val="1B3764"/>
    <a:srgbClr val="0090B9"/>
    <a:srgbClr val="ED1C24"/>
    <a:srgbClr val="F5A81C"/>
    <a:srgbClr val="01A1DD"/>
    <a:srgbClr val="CFD4D7"/>
    <a:srgbClr val="B0B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8168" autoAdjust="0"/>
  </p:normalViewPr>
  <p:slideViewPr>
    <p:cSldViewPr snapToGrid="0">
      <p:cViewPr varScale="1">
        <p:scale>
          <a:sx n="109" d="100"/>
          <a:sy n="109" d="100"/>
        </p:scale>
        <p:origin x="610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013135-8067-FC44-8783-E914A1B202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19153"/>
            <a:ext cx="9162066" cy="71588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383114E0-FC38-4C53-8D64-670EC726FF74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484E03A7-4EDE-483C-942F-5E9B803F527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0AB6119D-6996-4C9C-AF34-D187DFFEF8E3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6114" y="1288868"/>
            <a:ext cx="3829753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5A69C4-6D06-0244-8E5D-808032E5A6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4444093"/>
            <a:ext cx="9182100" cy="381633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C9C1D8-EBAB-9044-B613-CB1F1A3C1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C7E459F2-B99C-4C05-8D53-77B50604130A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DCE2423F-8819-4DED-BA22-825194AE4CB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7E02DDA3-7125-40DC-9F6A-502DDA1156BA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78605" y="1406242"/>
            <a:ext cx="3186790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Supporting and Troubleshooting Laptops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F62332-36C1-4AF6-B488-D3BE70370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Replicators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EE5BD3-E64C-41B3-BE9D-C757F83A5B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64125"/>
            <a:ext cx="7054516" cy="571500"/>
          </a:xfrm>
        </p:spPr>
        <p:txBody>
          <a:bodyPr/>
          <a:lstStyle/>
          <a:p>
            <a:r>
              <a:rPr lang="en-US" b="1" dirty="0"/>
              <a:t>Port replicator: </a:t>
            </a:r>
            <a:r>
              <a:rPr lang="en-US" dirty="0"/>
              <a:t>A simple device to extend the range of ports available for a laptop computer when it is used on a desk.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ECBD54-9858-4045-9455-1C2F2BC58F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E07E5-2453-4020-9FB1-69295C6A3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Connects keyboards, monitors, mice, and network cabling to a laptop.</a:t>
            </a:r>
          </a:p>
          <a:p>
            <a:r>
              <a:rPr lang="en-US" dirty="0"/>
              <a:t>Generally does not add new functionality.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A6C849-D038-4262-8FD1-9678C7EE32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61" b="5164"/>
          <a:stretch/>
        </p:blipFill>
        <p:spPr>
          <a:xfrm>
            <a:off x="2364245" y="2423419"/>
            <a:ext cx="4415511" cy="222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11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A820DE-1176-4AAB-9283-7C45F066C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Docking Stations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7ECAA97-6297-483D-A4FC-93B91F4341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97273"/>
            <a:ext cx="7054516" cy="571500"/>
          </a:xfrm>
        </p:spPr>
        <p:txBody>
          <a:bodyPr/>
          <a:lstStyle/>
          <a:p>
            <a:r>
              <a:rPr lang="en-US" b="1" dirty="0"/>
              <a:t>Docking station: </a:t>
            </a:r>
            <a:r>
              <a:rPr lang="en-US" dirty="0"/>
              <a:t>A sophisticated type of port replicator designed to provide additional ports and functionality to a portable computer when used at a desk.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B71350-824E-4BEE-9796-82F18EB66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5DAB3-1585-4F37-A232-06B8198C3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27274"/>
            <a:ext cx="4534871" cy="2725755"/>
          </a:xfrm>
        </p:spPr>
        <p:txBody>
          <a:bodyPr/>
          <a:lstStyle/>
          <a:p>
            <a:r>
              <a:rPr lang="en-US" dirty="0"/>
              <a:t>Can provide additional functionality.</a:t>
            </a:r>
          </a:p>
          <a:p>
            <a:r>
              <a:rPr lang="en-US" dirty="0"/>
              <a:t>Media bay can support expansion cards or drives.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4A70BD7-BBD9-4A3D-9D71-DEBB96734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795" y="1912516"/>
            <a:ext cx="3962408" cy="262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86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6A515-9C7A-49EB-BF54-841F2E6AD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Locks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E64429-B352-4F61-BC3A-F9A55F2568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01CCFE-382A-4FD9-9309-0372657DB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Help prevent theft.</a:t>
            </a:r>
          </a:p>
          <a:p>
            <a:r>
              <a:rPr lang="en-US" dirty="0"/>
              <a:t>Key-based or combination locks.</a:t>
            </a:r>
          </a:p>
          <a:p>
            <a:r>
              <a:rPr lang="en-US" dirty="0"/>
              <a:t>Kensington locks and connection points.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867E62-15C0-40D5-82B2-DCB0294E5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506" y="2186147"/>
            <a:ext cx="3962408" cy="263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89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7B5281-BCBE-4FD4-8322-14A668EF5A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Laptop Features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D0F6F8-D3C0-4C21-95DD-FC50CA616F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484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E441F-1112-4F7E-A238-CD03F6F64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Disassembly Processes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FA5A74-159E-4A72-83C8-8875B68CC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FDF1C5-E0AF-4A16-B092-7015C5C6A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787954"/>
            <a:ext cx="8460152" cy="3784045"/>
          </a:xfrm>
        </p:spPr>
        <p:txBody>
          <a:bodyPr/>
          <a:lstStyle/>
          <a:p>
            <a:r>
              <a:rPr lang="en-US" dirty="0"/>
              <a:t>Hand tools and parts:</a:t>
            </a:r>
          </a:p>
          <a:p>
            <a:pPr lvl="1"/>
            <a:r>
              <a:rPr lang="en-US" dirty="0"/>
              <a:t>Smaller screws than desktops—use jeweler's tools</a:t>
            </a:r>
          </a:p>
          <a:p>
            <a:pPr lvl="1"/>
            <a:r>
              <a:rPr lang="en-US" dirty="0"/>
              <a:t>Document screw locations, ribbon cables, other connectors</a:t>
            </a:r>
          </a:p>
          <a:p>
            <a:pPr lvl="1"/>
            <a:r>
              <a:rPr lang="en-US" dirty="0"/>
              <a:t>Organize removed parts</a:t>
            </a:r>
          </a:p>
          <a:p>
            <a:r>
              <a:rPr lang="en-US" dirty="0"/>
              <a:t>Form factors and plastics/frames</a:t>
            </a:r>
          </a:p>
          <a:p>
            <a:pPr lvl="1"/>
            <a:r>
              <a:rPr lang="en-US" dirty="0"/>
              <a:t>Most use proprietary components</a:t>
            </a:r>
          </a:p>
          <a:p>
            <a:pPr lvl="1"/>
            <a:r>
              <a:rPr lang="en-US" dirty="0"/>
              <a:t>Chassis incorporates:</a:t>
            </a:r>
          </a:p>
          <a:p>
            <a:pPr lvl="2"/>
            <a:r>
              <a:rPr lang="en-US" dirty="0"/>
              <a:t>Motherboard</a:t>
            </a:r>
          </a:p>
          <a:p>
            <a:pPr lvl="2"/>
            <a:r>
              <a:rPr lang="en-US" dirty="0"/>
              <a:t>Power supply</a:t>
            </a:r>
          </a:p>
          <a:p>
            <a:pPr lvl="2"/>
            <a:r>
              <a:rPr lang="en-US" dirty="0"/>
              <a:t>Display screen </a:t>
            </a:r>
          </a:p>
          <a:p>
            <a:pPr lvl="2"/>
            <a:r>
              <a:rPr lang="en-US" dirty="0"/>
              <a:t>Keypad</a:t>
            </a:r>
          </a:p>
          <a:p>
            <a:pPr lvl="2"/>
            <a:r>
              <a:rPr lang="en-US" dirty="0"/>
              <a:t>Touchpad</a:t>
            </a:r>
          </a:p>
          <a:p>
            <a:pPr lvl="1"/>
            <a:r>
              <a:rPr lang="en-US" dirty="0"/>
              <a:t>Review manufacturer’s service documentation before starting upgrades or repairs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986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97A54-3EFE-4B43-8F81-0C8AE2A53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FRUs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57BE32-3282-4052-9C41-24079AE142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72551F-E066-48D6-82D0-087741D7D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Fewer FRUs than desktop PCs.</a:t>
            </a:r>
          </a:p>
          <a:p>
            <a:r>
              <a:rPr lang="en-US" dirty="0"/>
              <a:t>FRUs accessible from behind a screw plate on the bottom of the unit.</a:t>
            </a:r>
          </a:p>
          <a:p>
            <a:pPr lvl="1"/>
            <a:r>
              <a:rPr lang="en-US" dirty="0"/>
              <a:t>HDD</a:t>
            </a:r>
          </a:p>
          <a:p>
            <a:pPr lvl="1"/>
            <a:r>
              <a:rPr lang="en-US" dirty="0"/>
              <a:t>Optical drive</a:t>
            </a:r>
          </a:p>
          <a:p>
            <a:pPr lvl="1"/>
            <a:r>
              <a:rPr lang="en-US" dirty="0"/>
              <a:t>RAM</a:t>
            </a:r>
          </a:p>
          <a:p>
            <a:pPr lvl="1"/>
            <a:r>
              <a:rPr lang="en-US" dirty="0"/>
              <a:t>Wi-Fi and other adapters</a:t>
            </a:r>
          </a:p>
        </p:txBody>
      </p:sp>
    </p:spTree>
    <p:extLst>
      <p:ext uri="{BB962C8B-B14F-4D97-AF65-F5344CB8AC3E}">
        <p14:creationId xmlns:p14="http://schemas.microsoft.com/office/powerpoint/2010/main" val="410880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7F793-9707-478B-AB7B-272E9DAC3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Mass Storage for Laptops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126822-C7EC-4B09-B805-BCA2B1BFB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10E962-FA80-4FAE-94CC-3FD87150D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Same types as for PCs:</a:t>
            </a:r>
          </a:p>
          <a:p>
            <a:pPr lvl="1"/>
            <a:r>
              <a:rPr lang="en-US" dirty="0"/>
              <a:t>HDD, SSD, and hybrid solutions.</a:t>
            </a:r>
          </a:p>
          <a:p>
            <a:pPr lvl="1"/>
            <a:r>
              <a:rPr lang="en-US" dirty="0"/>
              <a:t>Normally one internal storage device.</a:t>
            </a:r>
          </a:p>
          <a:p>
            <a:r>
              <a:rPr lang="en-US" dirty="0"/>
              <a:t>Smaller form factors:</a:t>
            </a:r>
          </a:p>
          <a:p>
            <a:pPr lvl="1"/>
            <a:r>
              <a:rPr lang="en-US" dirty="0"/>
              <a:t>2.5 and 1.8 inches.</a:t>
            </a:r>
          </a:p>
          <a:p>
            <a:pPr lvl="1"/>
            <a:r>
              <a:rPr lang="en-US" dirty="0"/>
              <a:t>Slower than PC counterparts.</a:t>
            </a:r>
          </a:p>
          <a:p>
            <a:r>
              <a:rPr lang="en-US" dirty="0"/>
              <a:t>Data and power connectors:</a:t>
            </a:r>
          </a:p>
          <a:p>
            <a:pPr lvl="1"/>
            <a:r>
              <a:rPr lang="en-US" dirty="0"/>
              <a:t>SATA for most magnetic and hybrid drives.</a:t>
            </a:r>
          </a:p>
          <a:p>
            <a:pPr lvl="1"/>
            <a:r>
              <a:rPr lang="en-US" dirty="0"/>
              <a:t>Micro SATA for some 1.8” drive bays.</a:t>
            </a:r>
          </a:p>
          <a:p>
            <a:pPr lvl="1"/>
            <a:r>
              <a:rPr lang="en-US" dirty="0"/>
              <a:t>SATA, mSATA, or M.2 for SSDs.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19C31B-4934-43D5-8E5E-E26CCE0A57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85" r="19824"/>
          <a:stretch/>
        </p:blipFill>
        <p:spPr>
          <a:xfrm>
            <a:off x="5033727" y="1810981"/>
            <a:ext cx="3992578" cy="2514598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B39DF4A-A4C2-4859-A871-0EB25BB0F450}"/>
              </a:ext>
            </a:extLst>
          </p:cNvPr>
          <p:cNvSpPr/>
          <p:nvPr/>
        </p:nvSpPr>
        <p:spPr>
          <a:xfrm>
            <a:off x="6251491" y="1272777"/>
            <a:ext cx="1321659" cy="472563"/>
          </a:xfrm>
          <a:prstGeom prst="roundRect">
            <a:avLst/>
          </a:prstGeom>
          <a:solidFill>
            <a:srgbClr val="007C9E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Laptop HDD</a:t>
            </a:r>
          </a:p>
        </p:txBody>
      </p:sp>
    </p:spTree>
    <p:extLst>
      <p:ext uri="{BB962C8B-B14F-4D97-AF65-F5344CB8AC3E}">
        <p14:creationId xmlns:p14="http://schemas.microsoft.com/office/powerpoint/2010/main" val="1575058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154738-F112-4B2F-92BC-D32E842A8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RAM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2A28486-54C5-4BB1-BF9B-96BE37C21A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76172"/>
            <a:ext cx="7054516" cy="571500"/>
          </a:xfrm>
        </p:spPr>
        <p:txBody>
          <a:bodyPr/>
          <a:lstStyle/>
          <a:p>
            <a:r>
              <a:rPr lang="en-US" b="1" dirty="0"/>
              <a:t>SODIMM:</a:t>
            </a:r>
            <a:r>
              <a:rPr lang="en-US" dirty="0"/>
              <a:t> Memory that is half the size of DIMMs, are available in 32- or 64-bit data paths, and are commonly found in laptops and iMac systems.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15AB4A-5D1B-4B18-93BD-785AC1CB4F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CBC3AD-4622-491F-980A-4F0325792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Packaging for different DDR types:</a:t>
            </a:r>
          </a:p>
          <a:p>
            <a:pPr lvl="1"/>
            <a:r>
              <a:rPr lang="en-US" dirty="0"/>
              <a:t>DDR and DDR2: 200 pins</a:t>
            </a:r>
          </a:p>
          <a:p>
            <a:pPr lvl="1"/>
            <a:r>
              <a:rPr lang="en-US" dirty="0"/>
              <a:t>DDR3: 204 pins</a:t>
            </a:r>
          </a:p>
          <a:p>
            <a:pPr lvl="1"/>
            <a:r>
              <a:rPr lang="en-US" dirty="0"/>
              <a:t>DDR4: 260 pins</a:t>
            </a:r>
          </a:p>
          <a:p>
            <a:r>
              <a:rPr lang="en-US" dirty="0"/>
              <a:t>Angled slots allow for easy removal and</a:t>
            </a:r>
            <a:br>
              <a:rPr lang="en-US" dirty="0"/>
            </a:br>
            <a:r>
              <a:rPr lang="en-US" dirty="0"/>
              <a:t>installation.</a:t>
            </a:r>
          </a:p>
          <a:p>
            <a:r>
              <a:rPr lang="en-US" dirty="0"/>
              <a:t>Disassembly might be required to reach</a:t>
            </a:r>
            <a:br>
              <a:rPr lang="en-US" dirty="0"/>
            </a:br>
            <a:r>
              <a:rPr lang="en-US" dirty="0"/>
              <a:t>all installed RAM.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66EF15-DD38-4BBD-9642-39003E1F2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321" y="1796789"/>
            <a:ext cx="3258944" cy="244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22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9CA6D-6D34-4368-8B50-DEC19A2FD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Adapter Cards for Laptops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70E657-F96C-46FD-8DA2-84DDBF5F7E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E0DDC-0EE8-468E-A6F5-36786AFC2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Uses:</a:t>
            </a:r>
          </a:p>
          <a:p>
            <a:pPr lvl="1"/>
            <a:r>
              <a:rPr lang="en-US" dirty="0"/>
              <a:t>Modems</a:t>
            </a:r>
          </a:p>
          <a:p>
            <a:pPr lvl="1"/>
            <a:r>
              <a:rPr lang="en-US" dirty="0"/>
              <a:t>Wireless networking</a:t>
            </a:r>
          </a:p>
          <a:p>
            <a:pPr lvl="1"/>
            <a:r>
              <a:rPr lang="en-US" dirty="0"/>
              <a:t>SSD storage</a:t>
            </a:r>
          </a:p>
          <a:p>
            <a:r>
              <a:rPr lang="en-US" dirty="0"/>
              <a:t>Adapter formats:</a:t>
            </a:r>
          </a:p>
          <a:p>
            <a:pPr lvl="1"/>
            <a:r>
              <a:rPr lang="en-US" dirty="0"/>
              <a:t>Mini-PCI</a:t>
            </a:r>
          </a:p>
          <a:p>
            <a:pPr lvl="1"/>
            <a:r>
              <a:rPr lang="en-US" dirty="0"/>
              <a:t>mSATA</a:t>
            </a:r>
          </a:p>
          <a:p>
            <a:pPr lvl="1"/>
            <a:r>
              <a:rPr lang="en-US" dirty="0"/>
              <a:t>M.2</a:t>
            </a:r>
          </a:p>
          <a:p>
            <a:r>
              <a:rPr lang="en-US" dirty="0"/>
              <a:t>For wireless adapter upgrades:</a:t>
            </a:r>
          </a:p>
          <a:p>
            <a:pPr lvl="1"/>
            <a:r>
              <a:rPr lang="en-US" dirty="0"/>
              <a:t>Reconnect antenna wires or install new </a:t>
            </a:r>
            <a:br>
              <a:rPr lang="en-US" dirty="0"/>
            </a:br>
            <a:r>
              <a:rPr lang="en-US" dirty="0"/>
              <a:t>antenna kit.</a:t>
            </a:r>
          </a:p>
          <a:p>
            <a:pPr lvl="1"/>
            <a:r>
              <a:rPr lang="en-US" dirty="0"/>
              <a:t>If cellular functionality, a SIM is required.</a:t>
            </a:r>
          </a:p>
        </p:txBody>
      </p:sp>
    </p:spTree>
    <p:extLst>
      <p:ext uri="{BB962C8B-B14F-4D97-AF65-F5344CB8AC3E}">
        <p14:creationId xmlns:p14="http://schemas.microsoft.com/office/powerpoint/2010/main" val="2523325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0916F-2338-41E1-9322-0A5636179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Optical Drives for Laptops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2E141C-25DB-4564-A6D1-06F76175C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45247F-58CA-4866-BAC2-1855CE79C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Slimline models used.</a:t>
            </a:r>
          </a:p>
          <a:p>
            <a:r>
              <a:rPr lang="en-US" dirty="0"/>
              <a:t>Normally accessible through the bottom panel.</a:t>
            </a:r>
          </a:p>
          <a:p>
            <a:r>
              <a:rPr lang="en-US" dirty="0"/>
              <a:t>SATA data and power connectors.</a:t>
            </a:r>
          </a:p>
          <a:p>
            <a:r>
              <a:rPr lang="en-US" dirty="0"/>
              <a:t>For replacements, use same OEM part or same caddy design.</a:t>
            </a:r>
          </a:p>
        </p:txBody>
      </p:sp>
    </p:spTree>
    <p:extLst>
      <p:ext uri="{BB962C8B-B14F-4D97-AF65-F5344CB8AC3E}">
        <p14:creationId xmlns:p14="http://schemas.microsoft.com/office/powerpoint/2010/main" val="2925210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and Troubleshooting Laptops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Laptop Features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Laptop Hardware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Common Laptop Issues</a:t>
            </a:r>
          </a:p>
        </p:txBody>
      </p:sp>
    </p:spTree>
    <p:extLst>
      <p:ext uri="{BB962C8B-B14F-4D97-AF65-F5344CB8AC3E}">
        <p14:creationId xmlns:p14="http://schemas.microsoft.com/office/powerpoint/2010/main" val="1378473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6A29F-C054-4353-8FFF-D1EDA736E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CPU and Motherboard Upgrades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14C57F-4475-4456-9429-10C3B1D0D9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9F776F-06E9-4289-9D43-01C927E70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CPU is upgradeable if the new device is supported by the motherboard.</a:t>
            </a:r>
          </a:p>
          <a:p>
            <a:r>
              <a:rPr lang="en-US" dirty="0"/>
              <a:t>CPU is covered by a heatpipe.</a:t>
            </a:r>
          </a:p>
          <a:p>
            <a:pPr lvl="1"/>
            <a:r>
              <a:rPr lang="en-US" dirty="0"/>
              <a:t>Long, flat metal strip.</a:t>
            </a:r>
          </a:p>
          <a:p>
            <a:r>
              <a:rPr lang="en-US" dirty="0"/>
              <a:t>Sometimes it’s more economical to replace the system board.</a:t>
            </a:r>
          </a:p>
          <a:p>
            <a:pPr lvl="1"/>
            <a:r>
              <a:rPr lang="en-US" dirty="0"/>
              <a:t>Detach the stand-offs.</a:t>
            </a:r>
          </a:p>
          <a:p>
            <a:pPr lvl="1"/>
            <a:r>
              <a:rPr lang="en-US" dirty="0"/>
              <a:t>Probably also need to update chipset driver or notebook system software.</a:t>
            </a:r>
          </a:p>
          <a:p>
            <a:pPr lvl="1"/>
            <a:r>
              <a:rPr lang="en-US" dirty="0"/>
              <a:t>Allow Windows to discover the new device using Plug-and-Play.</a:t>
            </a:r>
          </a:p>
        </p:txBody>
      </p:sp>
    </p:spTree>
    <p:extLst>
      <p:ext uri="{BB962C8B-B14F-4D97-AF65-F5344CB8AC3E}">
        <p14:creationId xmlns:p14="http://schemas.microsoft.com/office/powerpoint/2010/main" val="31027151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3A415-4D53-4678-8740-BE3B40EC3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Video Card Upgrades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FA31E5-903E-4E73-B5E5-69C4A31625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79D072-9A1C-4E70-B46C-F81041589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Often an integrated graphics adapter.</a:t>
            </a:r>
          </a:p>
          <a:p>
            <a:pPr lvl="1"/>
            <a:r>
              <a:rPr lang="en-US" dirty="0"/>
              <a:t>Advantageous in terms of battery life and cooling.</a:t>
            </a:r>
          </a:p>
          <a:p>
            <a:r>
              <a:rPr lang="en-US" dirty="0"/>
              <a:t>Typically has limited video memory or shares system memory.</a:t>
            </a:r>
          </a:p>
          <a:p>
            <a:r>
              <a:rPr lang="en-US" dirty="0"/>
              <a:t>Not usually upgradeable, but may be replaceable.</a:t>
            </a:r>
          </a:p>
          <a:p>
            <a:pPr lvl="1"/>
            <a:r>
              <a:rPr lang="en-US" dirty="0"/>
              <a:t>High-end video cards require specific power and cooling. </a:t>
            </a:r>
          </a:p>
          <a:p>
            <a:pPr lvl="1"/>
            <a:r>
              <a:rPr lang="en-US" dirty="0"/>
              <a:t>Modular approach not possible due to limited space.</a:t>
            </a:r>
          </a:p>
        </p:txBody>
      </p:sp>
    </p:spTree>
    <p:extLst>
      <p:ext uri="{BB962C8B-B14F-4D97-AF65-F5344CB8AC3E}">
        <p14:creationId xmlns:p14="http://schemas.microsoft.com/office/powerpoint/2010/main" val="3184632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1DA60-507B-4641-B486-F3317D433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Component Replacement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D65DBF-3ECB-4CA5-ABE4-623CB1A504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E8B4CD-1BAA-4027-A7D1-A52E5A461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a source for “like-for-like” replacements</a:t>
            </a:r>
          </a:p>
          <a:p>
            <a:pPr lvl="1"/>
            <a:r>
              <a:rPr lang="en-US" dirty="0"/>
              <a:t>Ensures proper fit and function</a:t>
            </a:r>
          </a:p>
        </p:txBody>
      </p:sp>
    </p:spTree>
    <p:extLst>
      <p:ext uri="{BB962C8B-B14F-4D97-AF65-F5344CB8AC3E}">
        <p14:creationId xmlns:p14="http://schemas.microsoft.com/office/powerpoint/2010/main" val="30927379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2CC77-01B4-4B65-AC2D-F08514D61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Display and Digitizer Replacement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FE84EC-843E-4CF3-AFD8-F4AD1942A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E586E4-2AF0-49B7-B3CE-B930FC08C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Built-in display will be:</a:t>
            </a:r>
          </a:p>
          <a:p>
            <a:pPr lvl="1"/>
            <a:r>
              <a:rPr lang="en-US" dirty="0"/>
              <a:t>LCD (TFT) with  fluorescent backlight</a:t>
            </a:r>
          </a:p>
          <a:p>
            <a:pPr lvl="1"/>
            <a:r>
              <a:rPr lang="en-US" dirty="0"/>
              <a:t>LCD with LED backlight</a:t>
            </a:r>
          </a:p>
          <a:p>
            <a:pPr lvl="1"/>
            <a:r>
              <a:rPr lang="en-US" dirty="0"/>
              <a:t>OLED</a:t>
            </a:r>
          </a:p>
        </p:txBody>
      </p:sp>
    </p:spTree>
    <p:extLst>
      <p:ext uri="{BB962C8B-B14F-4D97-AF65-F5344CB8AC3E}">
        <p14:creationId xmlns:p14="http://schemas.microsoft.com/office/powerpoint/2010/main" val="1592616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B30B2-B86F-4F44-8EC0-7664A0AD8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Speaker Replacement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C04501-09C0-4A16-AA58-BE94765B01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EEA92-445E-48C3-B410-54A448FE2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Replacing speakers requires disassembly down to the system board.</a:t>
            </a:r>
          </a:p>
          <a:p>
            <a:r>
              <a:rPr lang="en-US" dirty="0"/>
              <a:t>Model compatibility.</a:t>
            </a:r>
          </a:p>
          <a:p>
            <a:r>
              <a:rPr lang="en-US" dirty="0"/>
              <a:t>Connect the audio cables.</a:t>
            </a:r>
          </a:p>
        </p:txBody>
      </p:sp>
    </p:spTree>
    <p:extLst>
      <p:ext uri="{BB962C8B-B14F-4D97-AF65-F5344CB8AC3E}">
        <p14:creationId xmlns:p14="http://schemas.microsoft.com/office/powerpoint/2010/main" val="3290594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DE6F-319E-499A-9AB7-CCD58A748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Input Device Replacement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2F293F-30BF-4F3B-87BD-9B9C020587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9B805-1C85-4EBE-AE8C-F50B71BAF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Keyboards</a:t>
            </a:r>
          </a:p>
          <a:p>
            <a:r>
              <a:rPr lang="en-US" dirty="0"/>
              <a:t>Touchpads</a:t>
            </a:r>
          </a:p>
          <a:p>
            <a:r>
              <a:rPr lang="en-US" dirty="0"/>
              <a:t>Webcams</a:t>
            </a:r>
          </a:p>
          <a:p>
            <a:r>
              <a:rPr lang="en-US" dirty="0"/>
              <a:t>Microphones</a:t>
            </a:r>
          </a:p>
          <a:p>
            <a:r>
              <a:rPr lang="en-US" dirty="0"/>
              <a:t>Smart card readers</a:t>
            </a:r>
          </a:p>
        </p:txBody>
      </p:sp>
    </p:spTree>
    <p:extLst>
      <p:ext uri="{BB962C8B-B14F-4D97-AF65-F5344CB8AC3E}">
        <p14:creationId xmlns:p14="http://schemas.microsoft.com/office/powerpoint/2010/main" val="384798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CDAB272-0EF9-4255-B55C-F5EE9CA30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759" y="2571750"/>
            <a:ext cx="3566167" cy="2386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D61C89-F993-4E39-9D5E-826A178E0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363" y="510053"/>
            <a:ext cx="3566167" cy="23783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58C0A2-C690-486C-89DF-2C70AD406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4150" y="1887938"/>
            <a:ext cx="2132871" cy="15201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1AD55B-B59C-48F6-9A72-A8E3F781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 Power Supplies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2B1E1F-928A-48A6-A6E2-54070243A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8D20A8-9253-4FE0-96C5-523E9C19C9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Building power:</a:t>
            </a:r>
          </a:p>
          <a:p>
            <a:pPr lvl="1"/>
            <a:r>
              <a:rPr lang="en-US" dirty="0"/>
              <a:t>Need AC to DC converter.</a:t>
            </a:r>
          </a:p>
          <a:p>
            <a:pPr lvl="1"/>
            <a:r>
              <a:rPr lang="en-US" dirty="0"/>
              <a:t>Auto switching or manual.</a:t>
            </a:r>
          </a:p>
          <a:p>
            <a:pPr lvl="1"/>
            <a:r>
              <a:rPr lang="en-US" dirty="0"/>
              <a:t>DC jacks prone to failure.</a:t>
            </a:r>
          </a:p>
          <a:p>
            <a:r>
              <a:rPr lang="en-US" dirty="0"/>
              <a:t>Battery operation:</a:t>
            </a:r>
          </a:p>
          <a:p>
            <a:pPr lvl="1"/>
            <a:r>
              <a:rPr lang="en-US" dirty="0"/>
              <a:t>Li-ion battery packs.</a:t>
            </a:r>
          </a:p>
          <a:p>
            <a:pPr lvl="1"/>
            <a:r>
              <a:rPr lang="en-US" dirty="0"/>
              <a:t>6, 9, and 12 cell versions.</a:t>
            </a:r>
          </a:p>
          <a:p>
            <a:pPr lvl="1"/>
            <a:r>
              <a:rPr lang="en-US" dirty="0"/>
              <a:t>Normally accessed through bottom</a:t>
            </a:r>
            <a:br>
              <a:rPr lang="en-US" dirty="0"/>
            </a:br>
            <a:r>
              <a:rPr lang="en-US" dirty="0"/>
              <a:t>of the unit.</a:t>
            </a:r>
          </a:p>
          <a:p>
            <a:pPr lvl="1"/>
            <a:r>
              <a:rPr lang="en-US" dirty="0"/>
              <a:t>Charging options.</a:t>
            </a:r>
          </a:p>
          <a:p>
            <a:pPr lvl="1"/>
            <a:r>
              <a:rPr lang="en-US" dirty="0"/>
              <a:t>Tips for maximizing battery life.</a:t>
            </a:r>
          </a:p>
        </p:txBody>
      </p:sp>
    </p:spTree>
    <p:extLst>
      <p:ext uri="{BB962C8B-B14F-4D97-AF65-F5344CB8AC3E}">
        <p14:creationId xmlns:p14="http://schemas.microsoft.com/office/powerpoint/2010/main" val="29778647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31A2F7-1E31-4BD2-9D89-4DBE17EF63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Laptop Hardware Installation and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EDD2690-E3A9-43AD-80A0-E46F39A6E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111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9BF099-BD9A-42B8-989D-C0522D4473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and Configuring Laptop Hardware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C5C632-7E2D-480E-8FC1-1CC29E25E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506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30D79-79DD-42B2-BA8A-13C806608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Laptop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37A2E3-1032-42B8-BF68-33A5D2B41D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1B9B36-123B-4C0A-A73D-94E0707C0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Display issues:</a:t>
            </a:r>
          </a:p>
          <a:p>
            <a:pPr lvl="1"/>
            <a:r>
              <a:rPr lang="en-US" dirty="0"/>
              <a:t>Built-in displays</a:t>
            </a:r>
          </a:p>
          <a:p>
            <a:pPr lvl="1"/>
            <a:r>
              <a:rPr lang="en-US" dirty="0"/>
              <a:t>Touchscreens</a:t>
            </a:r>
          </a:p>
          <a:p>
            <a:pPr lvl="1"/>
            <a:r>
              <a:rPr lang="en-US" dirty="0"/>
              <a:t>External displays</a:t>
            </a:r>
          </a:p>
          <a:p>
            <a:r>
              <a:rPr lang="en-US" dirty="0"/>
              <a:t>Power and cooling issues</a:t>
            </a:r>
          </a:p>
          <a:p>
            <a:r>
              <a:rPr lang="en-US" dirty="0"/>
              <a:t>Input and output device issues</a:t>
            </a:r>
          </a:p>
          <a:p>
            <a:r>
              <a:rPr lang="en-US" dirty="0"/>
              <a:t>GPS and location services issues</a:t>
            </a:r>
          </a:p>
          <a:p>
            <a:r>
              <a:rPr lang="en-US" dirty="0"/>
              <a:t>OS and app issues:</a:t>
            </a:r>
          </a:p>
          <a:p>
            <a:pPr lvl="1"/>
            <a:r>
              <a:rPr lang="en-US" dirty="0"/>
              <a:t>Performance</a:t>
            </a:r>
          </a:p>
          <a:p>
            <a:pPr lvl="1"/>
            <a:r>
              <a:rPr lang="en-US" dirty="0"/>
              <a:t>Unresponsive apps</a:t>
            </a:r>
          </a:p>
        </p:txBody>
      </p:sp>
    </p:spTree>
    <p:extLst>
      <p:ext uri="{BB962C8B-B14F-4D97-AF65-F5344CB8AC3E}">
        <p14:creationId xmlns:p14="http://schemas.microsoft.com/office/powerpoint/2010/main" val="396286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32E871-BB7F-4174-B202-DCC3AFBA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Laptops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3746077-6490-4865-A377-BB400EFFED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1924"/>
            <a:ext cx="7054516" cy="571500"/>
          </a:xfrm>
        </p:spPr>
        <p:txBody>
          <a:bodyPr/>
          <a:lstStyle/>
          <a:p>
            <a:r>
              <a:rPr lang="en-US" b="1" dirty="0"/>
              <a:t>Laptop: </a:t>
            </a:r>
            <a:r>
              <a:rPr lang="en-US" dirty="0"/>
              <a:t>A powerful portable computer offering similar functionality to a desktop computer.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887424-3B90-4854-88A6-786E440527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5EA814-2D41-4E3F-AF67-410FA8A36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Contains special hardware: </a:t>
            </a:r>
          </a:p>
          <a:p>
            <a:pPr lvl="1"/>
            <a:r>
              <a:rPr lang="en-US" dirty="0"/>
              <a:t>Designed for portability.</a:t>
            </a:r>
          </a:p>
          <a:p>
            <a:pPr lvl="1"/>
            <a:r>
              <a:rPr lang="en-US" dirty="0"/>
              <a:t>Runs on AC or battery.</a:t>
            </a:r>
          </a:p>
          <a:p>
            <a:r>
              <a:rPr lang="en-US" dirty="0"/>
              <a:t>Uses same OSs as desktop PCs.</a:t>
            </a:r>
          </a:p>
          <a:p>
            <a:r>
              <a:rPr lang="en-US" dirty="0"/>
              <a:t>Models:</a:t>
            </a:r>
          </a:p>
          <a:p>
            <a:pPr lvl="1"/>
            <a:r>
              <a:rPr lang="en-US" dirty="0"/>
              <a:t>Entry level/Budget.</a:t>
            </a:r>
          </a:p>
          <a:p>
            <a:pPr lvl="1"/>
            <a:r>
              <a:rPr lang="en-US" dirty="0"/>
              <a:t>Ultraportable.</a:t>
            </a:r>
          </a:p>
          <a:p>
            <a:pPr lvl="1"/>
            <a:r>
              <a:rPr lang="en-US" dirty="0"/>
              <a:t>Desktop replacement.</a:t>
            </a:r>
          </a:p>
          <a:p>
            <a:pPr lvl="1"/>
            <a:r>
              <a:rPr lang="en-US" dirty="0"/>
              <a:t>Media center.</a:t>
            </a:r>
          </a:p>
          <a:p>
            <a:pPr lvl="1"/>
            <a:r>
              <a:rPr lang="en-US" dirty="0"/>
              <a:t>Gaming unit.</a:t>
            </a:r>
          </a:p>
        </p:txBody>
      </p:sp>
      <p:sp>
        <p:nvSpPr>
          <p:cNvPr id="8" name="AutoShape 2" descr="data:image/png;base64,iVBORw0KGgoAAAANSUhEUgAAAgsAAAFwCAYAAAFBVQjHAAAAAXNSR0IArs4c6QAAAARnQU1BAACxjwv8YQUAAAAJcEhZcwAADsMAAA7DAcdvqGQAAP+lSURBVHhe7J0HXFXH8sdR06PRaEw3vffee+/vJXlpL++f9lJeXnrvmqYmJqbnpZiiSUy3gQqISLOCgqDYGyoqIvZeMv/9zj17OVwOcC9c+hk/Pzn3nD172s7szOzsbIz4pFRrL2LlqjXSerf95Ke+vzl7GjZF/UVs27ZNYmJa60uwaAwU1Rfxdrf3gw8fE7NL83sR8xcsDD40mDpthkybPlPB79/+GOCUbLhUoxexfv3GMi9gafGy4AtwvwgQLWrx0bAaw4uq/SJ23mXv4EOeetpF5V6Axc677lMrL+Kg7zL0b8z78RLz7tDgfrDDJ0llfofi9xlLnNpKKeIXkTUhO/gCdtplL8+HDwVl+/Uf5NRQfSosLAw+TEy3wbovpmucxHQfLO9kzTF/h8iPUxdJjDk+e+V6mblynZz8wyg55ecxgbLReBFLi0vkzTd7yO4dDtYHmzFztudDe8G+uOpQt27dnK0A2RdRE1TrRWzevEVefOF16dy5m7z6ylsyavQ4z4etDDvuvFdEL+Loo492tsqT14NFiohfxOef95Jnn31V8egjz0pR0VLPBw0HvIjYuHin5vLUoUMHZ6t+yPNFTJs+Qx577AXF4waLlywNwushw4EXe9x5553OVv1TmRexdu0Geeihp4JYsXK1LFpcVAZeDxkOttthD2nTtpNkZGQ4V2tYFHwRt9xyj9x998OKr3v1kcJFSzzh9ZAVAYE6a/ZcmVewQH/TIoYMTXSu2LBIX8Std9ynuOHGf8rCwsWVIvRhK0LR0mXyww8/ldnnxR4NhfRFXH31zXLTTf+SBQsXVQn3g0WKVtu3b9gvYnL+VLnmmluNTFhl7IbCClHTFwF4EUlJI/TiNSWvrjFSWNIXsXHjRrnksr/LxZf+TQoMP1eE+fMXej5cJIgme4Q+FKp25zGzpN3nyRLz+gCJeWewtOiZYLTQONny119yWf/xsn2I+v1JToHWFRSWp5xyoZx3/tUyb978SuH1cJGgRcu2tfYiQMyHgb8n9h0jg+csLXc8FD3Gz9W6gi8if8o0Oe2MS6SkZIXMmVvgidlz5nk+XDjAMrWtAWzevNm5cuR01lln6d/Qh0pbuFxiPkiUFh8myr690mRH8/WP+3GUHGPsjRiz74SfRpc7p9yL2LBhgxx/4rly3Ann6AN7YeasOZ4PWRnwTbhfwNx5BerGoyvm5daEQh8qc8lKOd0YWDcMytYH/8v8g/Ca9c4v1O3Qc8q9CGi/TsfIEUedpn2/F6bPmOX5sBUhJmbX4Avo2q1n8AWsWr1WZpmXumbtelm+YpUsKSp27qA83XLLLc6WN8W8Z8xwTPFqomvmnEA9+r9DU6ZOlwMPPkGKl5Xo1w+F18N64fP/9Qq+APyXvAAeftiwYZKdPVF/r16zTqaa69ltXgbb0H//+1/9W5dU5kWsX79e9t73SNlz78NVKwyF10O7gQZpXwDgwUDJ8pVGBk2VSZPz9TeKGX9pEZMnT9GXBG0zLZlj6zds1N91SWVeBLTDTh1l9w4HKRuEwuvhLdwvYMaMmfqgvBgecoHRQfjrxvDkFH25cXFDjA5zjZZn/0yzj21kUl1SuRdhhVvR0mLPBw5Fm932D76AY487Sx8Cvp85a7ZMMT3RJPPFV69Zb0z4YplrhONq87CwwjLTO6WkpGl5MDEnV1kFB1DxsuXB/aAuqNyLWLt2nT4UvkavB7dA4tsXsPOue+vDcdP8TU1L121ewqhRY4IPtGHjZv2LVbvEmPRsp6WP1L85ORNljmkFtmwoOKc2qdyLgFq22l0f0OsFAPsCAGo3N4oc4CWsdx52XOZ4vXm2MzJGaQtge7Ex5XPzJsvadRu0PL1IxsjReiwcbNmyxbnL6JLni8Axw0OGsod9QWBQ7FC9MWwQHohmz2/7gHS3KgjN9hqzb6HzwgrmF0qhIyx5UaFsUBkQrqlptePP8HwRa9au1YelyfMC7rr7P8EX4O4O+Quf8/Bsoxvwly/OX8D5dhsBabdnGOFrt8NBumlVEyZMcO4w+uT5IqCW2wVMZos2bfcPPjBqOHaHvcnEYUnB7aVLl+mXA3zxgQMHqQC2x5PNy5icP00WL1mmQtXurwgDB8VJbGzNhwKqogpfBF/SvoQ5cwNCDDYIPGRAMOLDnDJ1hlGb50vS8GR9Ubjz6D5hD8ry157Li+EFhMI+tBtcPzU1XVX/uqAKX8SaNWvln3ferzdFlwYrWKnOA681D4kXygpBYL88Zek62eZFBBy/5V8AuPDCi/SvbW1WDsyePdu5k8op1HY4+7dxZX7vZ4wv928vQBW+CAgliq/Iw+CLsDdqHxDw0LZ34NiwpGTdB/vk5081D1lS5sFDsW79Rq2nwNQ/wsibtLQ0vXbfvn2lU6dO5oNUrkd4PlTXOP17sjHADvw2Xc4xLweTvNM35qV8XLZ88Bz9vxIaNGiQjBo9Vm8UbY8eYMKEbH1wYIWmfRnArQ9UxA4rVgZeJj1U3OChRsMMDOFFQqeffnq5h6oOoCpfBIQHa7x5ePp8BBwyYdy4rGBzXmkelhcCKhKA9gUsWlysLQdQlt6gpKTEuVLkxIMw9nnur2Nl8bqNalbHvDdUj7V0PSxjpWMWr5Bzf8+U2NlFEvPOELl9aF5kL8LSnDnGCp0+KcgeY8aMC74M5IX7wSsC5WEHNMq8vDyn5uqTfdCaAIroRVhikKZdu3YBoWlbRZiADYYMGeLU1HCoWi/C0tCh8ca8nq7bXg/tRtb4bKNQjag1FbmmVKMXAa1evdpYmnO1G33u+edVALpfAC2G7nD+/PnOGQ2TavwiLE2bNk2VINuLtG/fXuITEo0cCQRpuCmmZ4Inr0aCaFPUXoSlpKRhan7T7VoaPLhs1+h+Ebjfpy5fW/r73aGyYE1Am/xjxhKZvMzYMCvXabTLod+lB8uBaFLUX0Q4VK5FGCWHLtD+ZlthuriYHkPVI637348vPccgmlSvLwI65oeREvNWrD60PiwjU11j9RjkfvAWH5hjrhcWTaqfF2G+Mg8yY8U6SZi3TF5ImyapC5cHH879kB2+GKEKkgaNvR0rDw2b1HReBKQjUs4DVRfRpHp7EQ2Jau0l3HLbPerHaAwU9Zcwr2B+0JEDqjKfGwJF7SWgNbZpW/rwS4qW6l/GPBs6ReUluOdj/Pv+x1SjdLv2GjrV6CX06x8bfNAWrXYPPrwFPgqOrV0bGMesKe306XDPniJShFK1XgKOGPvwYGrIw7vB8WixRPAlGPXbRt6rlml+b+96SAJCgtseCKWIXsLGjZuCUwuAjZGsDLZsNKjle3H6EChdkGqaRvPs8GWKbI8q7qjZesy8CJStvb9O0WiYTt+W2iKhFPZL6NnzM42W4YHa7n6A5wN7YfacuXoOIQXVoaefftrZqkd2yJ00WSPuQbsOB3k+aFXgJSA8w6WpU6c6W+XJ66EiRShV+BLwFTz33GvBqPvlJSvKzMGKBFWxRH3rEuVeAsFUDzzwRDDiPj1jtNho++q+hOkzZjssUToS1bt3b2er/qnMS+jb9/dgpP2/7nywTJR9TSLtAS+hZasdnCs1LNKXwDiljbIHdIFe8Hq4qrDbbrvp36pYoj4pZnhyajDKfpWRA+6I+lCEPmBlmDOnoMxvG1q0YWPdDM5GQjG41ImuR921UfQVwf1Q1QEvISZmN+fSDYeUHYisBzaKviJ4PVgkiCZL7M+ArEf3FwmyilZpXfoSvvq6t0bWe0XTu+H1YJEAzzQvYdOmTXrxmlDoSzj3t3Gy20eJsmHrNonp3F+xbstWjbDf5bPhcu7v46SV0SDd5wBIXwIsQUT9zf+4q1wUvRteDxYplCVatNWL14RCX4KdlKrqMs7ZdwbrvuBvRXmbAgp2kUTTA3cEfSi8HipctGjVLsgOAwZGPmzvphUrVniyw4PD8+XoPqPUgIqfW1zmxeDmfzJtWrlzoOBL+OCDzzWa3h09Hwqvh6sK9/770eDDuwPHiJXmb7jEILGb7k+aXO6BMKCgV0bNkEEM1b8/1BhbQ+S/I6bqsRdHzih3DhR8CflTp2sU/RVX3lQugt7C6yErgvUsAXfQ2JRpgchZtgH6x9p13sbV9OmBweCKaJdPkvThagIo+BIgIuiBVwQ98HpYL/DQ9gXYKBf0jAEDBgYHc91xD+yjpVkaO3ass1U3VOYldO7SXSPoQyPnLbwe2I2YmDbBh7/t9vv0AQkWI2LWBoDBAitWrNJZPcUlgYBQWgOaJRG2BInWNZV5CcynIHL+rHMuKxM1b+H14CAtfXTw4YmftA/L34TEYcEImGnO/Im8Sfna5bL9zLPPBcsSKMZf5AWxUXVFZV4CZB/G62FDQeuw5QFfnYeY50wl4uEWLSoKBoWDnJzc4DYx03abh8Zdb1+ExaZN1Z+XFS6VewnPPvdaWC+B5Bb24SdMyNEbxt3GVycGGj5nG01zytRpMtIJCLcBYhwHy0zz52URUV9ZhGxtUrmXAEvwYOecd4Xnw5940nnBh9+1TWDmjG3O9mXYF8FD0SvY4xNzJ+lfMHr02CCb2GlG4aA2qNxLgOxDuh8+dPqgfQCUqAnZE/Xl8Zsvy1++sjty1raM8c6Lwj/hnlsRDgYPqTgfRE3I8yU89sQLwZdgTWALmjM3hKcJac4DqkbpPDBIMnzNlGe2mUpA0DjxTrwI9vHCbOsIB5lZE2T48NoLCvN8CZYlWm3fIfjw7/b4SG+IL8hfHooeg68LcvMmBWfHUGbYsOHBh1jjPDzl0A8IAF1SFBCilYEXXBcBYZ4vAbIP71Z1+dqJiYFpAfD3NCcQXJu686C0FBQjHtiWBdOVpVboC3BjwcLARJJQ0KN4BYPVBlX4El56+c1gk121eo1qjPY3c6Z4cH4T+G2bN5g4Mc88XKBFgETTItALQh8erFy1TnbddVdVm235AQNjywSCVUahdsDB32XIEb1HltlnjSiLo38IOU6slFOfJ6HK2nlS3OCqNYGXgJeJmTDsp3/nN/uxL3DR2TK0Bq+Ht7Ax0YQDozWmpY+SdevW6bVPPPFE6dq1q25XRO6HCT7Uu4HRqT2/SgmY0gbPZQRskFuHTJST+o4pf44erYDgxWmG7+1L4G/whZivzoQOtoHt5thvZQPwenhgu07L95UNuHhRv379yj1MRYh5v/J4ykpfgiUMmr4//6rCkJvm6600D8BDMmuOF8MDuXuIUNiHZ2Yt5ZkSAKsQC1ldsg/xTPIU+VtstgaExbwdJ52+SZeYtwZJzJsBtmKc8qtJ82XEghKdv32kYYk7EwLR8GG/BEtxcXE6VwItkK6TBwfh9vc0edgkeUSqJCQkyl9/BWbPV5cu7pcVfJCaIKKXADGwykuIiYlRebDMyAyvB/YCLQipv2RJ+Sxc9UkRvwRLzJFAmdp99909HzgUtT0tsCZU7ZdgKSUlRX0DGEC//vp7uYcfGEGXV19U45dgKWn4cBmXOUEffOs2Uc0wpYLpgF58GQlIThNNitpLgPACoyvQ5c2aNUv3uYMsLLkfiDwr3TPnyH9HTJF9eqXKST+PkWEFy+Sh4fmy0bxNyjB+8GP+wjLnRZOi+hKqIpv5z/0wMR85Ee0fJAZc4+59TmC3picyf92IJtXpS7BkH6TPlEAW0GC0u1FqzvhlrG5nFC4vnQLgoIXzckA0qV5fAnTtwAn6EnpOCHibrxmYrcdGLVqhreN+o9TcPChb7ozLke1wsbumDESL6uUlxIWRdKoqRJPq5SVEg9A8CSCNVqCoT42oMWzYuMmoHhmya5t9gz6fgN+n4ceQNxZq0I2B8ai99jm8zMf3Qt+f/3DO8Kkm1KAaA2Nv5EDbYac9y33wXVrvo/58OyBCIgj3cb+7qDnVe2PAqXv+BVeX+bAW223fQYiYtw0gFO4uoyF2F9GK0K8pSBIaDtV5Y9i6dasQVUxAm/vDWwwcOMTzw1cE97l/9BvoXKVhUENpDGDArCLnriqmOmkMON0fefTZMh/OguV9FhZWP4iY4WF3fXY4pyFQaGPQHAGdS1fu0QlNb8dJzJux6j9btWmLlmv9WbL5PUS2mTJHfh9Yg2WoE6SY7nA5ZunB36VL4doNOrAAvTJyhv6F3NcFXotOhFKtNAYGGabPmKkL2Lg/lKLtftLl9Xc8P2x14Q6liWTuUbQpKSlJLr74YueXt2RoySw2svq+axqG42GyaP9lSpnfwOZZ2pUGQmN6d4jGI1JPYP/wgKvOqbPVx96L9NRpY2CwNT5+uHTp3F2XcQGdDjzW+UBtNALG60NGC8HGZtB/QHS91KF00003ya+//ur8qpj+Hpvj+WHqA7XeGIjGe+bpV+TFF18vh169+lR7Tll1wCiAu0FUd4qmmxh4i8aMhQN6pQY4GmlQT+g7bbFzNxVTRI1hw4ZNMnLkGHnyyRflqadeKoNHHyVuNRCralGXjQG4TdJwu4ucnBw54YQTnF/Nm6psDAQoPfbkC/KfR54uh+de6GyOF2n8rhfqujEAt3QYPCTBeQqR//znP/Lhhx86v3zyonKNAcdPzsQ8ueee/8q///1YGdx336NSuHCxLFq0JCx4fazaBNJon332KeN/qKtEuk2BtDEQevDCC13kX/96sBxuvfVeDVojrjtSeH2wmoLwKCKK9tlnXw2V8CqznbMaFEB59Sk80saAm/fmW+8OIjMrW0cFawqvD1VXsI0BDI2P7lBvUyVtDGSX6dPnZ7nhhn8qrr/+juBk6prA6yPVFaZMCYT1W/CMPlVOQZ2B+dXnXnCVXH7VjYp//usBHQyqLuq7MQD3SggNKcVBVRkCmCzv/n1F//FlfleE7RxHlAUxY6FL1YXCTWUUSEYML7zouiCWr1ipk+KqAxqE1weqa7ilA4lGGgKF0xjUP/B+gnyZt0A2b9smR7Hy3OsDdV/LHiQmS5QL/8iSbplzAtkVupFYILCOKrHwD4+Yon+ragx2sTaoTGPYsGGjfPb513LW2ZcrzjzrMp0EVF14fZy6Al5Id0OwaAjUsstPnh8mXNBQvPaHAre11343KmwMEBOhjjjqdDn51AsV199wR2CuYISINEdBTcEcJ7umbCguuOgaHSq30epM7tiyZavzxLVH6enp8tRTTzm/SqkqyQCGzw+sKcH4RU7RKhm9aIX8Nn2x/F/iJBlhjjEHioEtm1aEqNl/D5ss3+cvlAO+TdNBLa9sG6GotDFANIhjjj0riGUly/VlR4Jw0hTUFJMmT5VdWpcNgwN4IrGQ+Oi2Acw1XVd8fLxkZmbpbD/24VCj4UZjdv/f//73sNfGgbw+TGVgkOrNsbM8j9UEVTYG8sx1f+cDOfTwkxUHH3qicnokqCxdQ7UxY2Zw8CsUe+9zRHDyL+ADkwmBGUsMoTMXnr/MbRk3LlPLsIoczjG2yX2BnkMDIodfZdS2bc2TCzVE8mwMENKhXfuDdOFXcMFF15ZJTlIVPD9mNYBbe/sdO5b7+HgZmZ6iExydBoDimpc3WdZv2CQZI0cFV9C06TGYEJmePlIlgj0HTMjOCTYKQEOiYaFQn3POuc4bafpUYWOAGFvouNdhQTAM7U7UUhm8Pmw44JpXXnVzuY8PCI0vmB9I6AL40IsWL5Hc3Dz90Mxst40D05a/NGr2UxbJwD7KkobM/j777HPkgw8+kB7vva+eU/aNHh2YMEoZGhMNjTpqOiG0IVOljWHduvXywkuvy27tOin4IF4fsKagkbnTHFmQXv3b737Uj8eHAaQ34KMAkl/NNfqJPQbYR5KbYvMBc3MnK5ezn7VzvaZDkzjDNgoLGpAuQ2v2c50FCwt1IWLOd6+3ybGmRJU2BogX417E9IyzLvX8oJHipVfeLPPhLQhstStE2hduE30h/lkzlEAa9tsyjFcAtpEMcDF/SQwCV9tuAtCF2dwZgDQRNDYyn9iuYqKRNFwTRZhxGfe1KkNjpyobA2RXurVYGuaC0G4gfol3dNdj8eRTL5Xp+xl9nDU7sHA84p5MDzbtDfv4OHxoPqI9jyQJ+Damm26GfEFwNYtN85eEB5xjPyr7WHTWrrRNDCZ/qY/GRl38rgm4RmOjsBoDcxKefvaV4Mezq/5WhT/+HCStXSn+LHAN87Hti+MjocnbXCia6seId7YZ8CIRDMdynexXtr/nPMS57Qr4wOxDEti15ilnPw7ZtNxSAtDYOGbLRRs00MZCYTUGSLuL7Uq7i/MuuLrcx0esursUNy6+9Poy+dr4uLb/RSRbhQ+Q8AouZVlXjtkPtWp14C/LRLu5nHtLQswbC4CXT+PgfOp3p0mjLOeRTomuxO6PJrgGqzJj6QwaFGvutTRiuaFT2I0BCu0uWCA9Ny+/3PxHsMNOHdU0sx8N8AFw+rCPzEc2/ZsFDYrjvFDL5exPS8/QBmLr4C/H4H7KUg8NjX0sp816wrZOWzbPKJM0kFDJEA1QJ89DEpIRI0YYqbbSeWONiyJqDKx+XdH8B7Dv/keXs+GRALwsMH58tjp97EcGJEVDIWSb/h+zlL8kQbROJJYS5i/ZIlEi7fmU5W9m5nhtFGxbkBqHLoQGtqSofAYpQBot972EC85JSBim1xgyZKjpxvKdN9S4KaLGALHeux0DQCKkGW6wShyg78fFyzZ9PNxIGB0fa7Upx+90w+kEz9oPwd+x47KU+zEJ+U2dlKUB8NvtXSRhpPs3oKxNJzp33gLPj181isvU6Qb3EO80gISEeHOvS503Un3ycg/XNfb8X7JzN9VoDJbcH5IPk5k13vnQI3UfHwUzDkUxf8q0YL63jIyRegxp4NYH6PfZpnvA60gdVsegXspa89GCRqHJ/E0DLFq63OPjVg2GtXE2QTTe/7vrLg2Rv/LKq+Tb777XrKYjR402x3KrdFNHSl4fJxS2HGRnTGnyvneHSOHqDbJvr1SZs2KttHw/XsY7qyDcPDhH/1JmVskaOanv6HL1hkLL6//VoJEjR8q3336vTh4+mv1QKG+YZihpcLdbajBmUWTMRvubDz7J2Pk4iWgIiPTA/nVqSi40SiX10dXQIACmn1U8EfNeHzgckGuPe+O63IddxX5Q7GDlflLZFRYWOk8bPhUUFMjDDz8sHTt2lEsvvVRSUyuOofD6KKGwSQp1xhQzp5h/4SzySjCLTWlJfANrBugibMRCmPKB/QkG5esNBVTtxuAm+syxY8dp44CzecH4Cvhg/OYls80L5i9KoHX7WvBhMClt46Hh2AYy3xlAcpcPhVeC1VBwH7YB4HjiL04nVfxSUo3ukSmbN9d+Sm5L7o9BcEpaQbGc/NPowEc3+14cOT0wH9P5+Ac5C8gFP7Tz99xfx8rPUwtNQxgcLEsD0HN1Op6T9ZLG48RC3D60NOEjgKLSGNy0bNkyGTp0qEGC6gp8KHwF/OWDwukomavMh2A/H9r9URHVJJqvieOH69iPDyz3Z46foL9JOBsw/QYZJbN0CLeuyc2xmrnLmXs5b1VgNtisleul54S5+jH58CyEwYTbo3uPlB0/Ha7SgPI/moZwPtFRb8XKKb0z5BzTOP6XN1+GzF0qZ/46Tk76aYzcOiTX1DFUTvwuQzoYPeGOumgMbmJQJy8vT927k8f9ol0KH8Wad9Z8pItB8w/9qNECkoiPj/ine2tIM7Uv+yOzzEepL0C12hhCiSyoGRkZstdee8mhhx6mloPXx6spkATW8RMb27gcP/VJddoY3IRmzjzHbKOtY3WgGxCBdOVVV+kIoddHrgwolaWOn+RG6/ipT6q3xhBKaO704TiS8DnA3Xxk6NBDDzUWS9l8zHQvCcZiUceP0VGaiuOnPqnBNAY3sYhGVlaW6hhIDZxYfHwQH59oGsAo+eabb+Taa691zqiabCbRUKC1t/7cKGMsymXKfDZxvrR0FLNdzf7nM8qvXgZsIGqkQLtvqNQgG0MoYbsnJw8Py/Fz4IEHat6oUKqwMRiNnozN/5eQJ5f1H69aO6lyOEb2ZtXyzb6YrqUJQDh27I+jVPu3vyHNrII5ZxoK2Z/tNULRUKlRNIaa0vjx46XFZ+VT5ESCUMdNOI6citBQqVk0BihUMhxkuH5U4QqJnb1U3bg6I+nNQbLnp0nGJA5w+6ujZ5puo0Au7Wckhuk6SrN4uySBkQIHfJOm3cy/hhpb3nQDx3yfEThmsPcXI8pc157bEKnZNAYr+hsCGio1m8bgU9XkNwaflGIgZ7tRESOOrBb+t7//09njU02p0TUGTTU8rzTVMMnFfYoONarGwGAWH98dZgcKChpP9HFDpkbRGHBLP/r4c+UagcUpp17olPSpJtSgGwM5mAiEZY5GaANw7/O7iuhQg2wMxEAwuZZpdu4GANq03V9e69xN4xPc+wtqeU3s5kANrjEwDH3U0aeX+dAWbdsdUGaqf4uW7YLHTj39IqcGn6pLDaYxECn9da/eyvnuBgCYne2Vkf6VV98KlvG7ippTvTeGzVu2yMxZs6TV9h3KNACLkaPGlmsEFoTHu8s2xK7CyxVd12DMJRyq18ZAMGyMS9S7cc21t4SVhLxlq9Lzzzz7MqfmhkNeH6c+wIBZVVQvjYEopZv/cVeZj2/BsgCsYeH14b3w4ktvBM/dedeG11V4fZj6AAE8VVGdNgbWqkhJSfecpLvdDnvojCuvD14Z5i8o21XMX7DAuVrDoNCPctB36bJ7yJA2y6DrOs9OdBW4P2lymTLg3N/LZo2NFFVRnTQGIpPgdu80PfvLl1997/mhw4U7BcA5513pXLVhkNcHIWKKuAkWJAulfyUE5jIUrF6va+JD/D7v98xAvEXPwPoZ9u/XkwKNf0fTkIoNsxFrAZ3lrKjuRlVU642Biax77n1YmQZgcdDBx3t+3Ejx3AtdgnXijGoodMWll3p+kJi3YyWmy0D9cMs3ls7eIt6CAJl3suZIbnEgL+XJfcfoeRpK94Y5p2e8ShBSAPPXllmwZr2c8vMY02BMQzP6QfKCEs9rV0a11hiYtTQodqgm6HI3AIAziRlVXh+2OiDJh7v++uwqDjroII3XtBT6QVoxvc3pDjp8maK/t/s4SaGzppwgW1am45g9j0ay6+fJwfOC+9+Ll50/C6yQt4drv13xzo2qKOqNgVVssnMmSpcu3eXNN3uofnDs8efoR8IXwGxsrw9aU5TJKHP+Vc7d1A21a9fO2SpPoR+kPlEVRbUxMFH2hRdeDy5j+Prr7wQ/0AMPPmFMRe8PGQ2QIMxeq7a7ipKSEtl77/Cu4fVR6gtVUVQaQ8nyVfLRx/+TV195S14x4C94vXN3tRJoJF4fMJogT6NtDGDBwoXO3UWHmJ95xhlnOL/Cp7/FZnt+mPpAVVSjxrB+/UZJHpHmuabl00+/bPSG9Z4frrbgXmiE1MY1pU8++UQeeugh51f1ac6q9YGoanIm1COqomo1hi1bt2ririeeeEGeffbVMnjuudc0+UZR0dJq5YqsCR57/IVgY9ipml3FXXfdpTO1miNF3BhwIT/xRPkFTsE773yojiO7wClpd7w+Wm2Be7ONASwMs6s46aSTdJJNc6ewGwPRRr2++UEee+yFcmCtSybFYi66QYPw+mi1iVbblQ54kXeyIiLFzurVNV9joilRlY2BaKPMrAny4MNPllvt9oH/PGE06+VlVrgtA9MgvD5YbeKRx0rD41g53xKpedq3b+/88smLKmwMRBvNnDVb/u//HjJK1FPlQJg6Gd4qAwGsXh+sNkEOaNsYdmm9tzqBfAqPPBsDKXaeMtZA6NLH4MEHnlCut8sbV4aFpg/3+mC1Babtf/rp56ar2FnatD1AG8RlV/zdeSqfqqIyjYFoo/7943QN7LvvfrgMbrnlbiGJJ9weLgg+8fpo0QDZWfnL2hMPPPiQPP3MM+qWZt/D/33as6vwqXLSxsDEFJJi3HbbveXXwr7zAZk+fZam6YsUZH53f8Bo4dLLLpM99ugo3/fuo4nLQ48XLlocbAxgYTVyOTZH0sYwY9Yc+cdt98itd9xXBm93fV85r7rw+lA1xdTpM9RKQamtzLO5nSuM7sqrb3Ye16fKSBsDsQb//L8Hg4uiX//3f+oLx26vCWaaRub1oeoC/77/sWBj8LuK8EgbAxt5k/Plppv+FQQKoNcHjgTusPa6Bt2UbQygcJHfVVRFwcbAC7Qr5IPk5HRVyGqCmqxgFw0wSGYbw9XX3KIP7FPFFGwMc+cVyI03/kuuueZWxfnnX+P5gSOB1weqS9x736PBxrDjznvqAzcU8hpVrGsQFeWmYGOAsCguv+rGIBD1mIfVRTih7rWJUKuicNEi50nrn7w+jhv/y51f+pvoJ1ewbEVo90UgEsqNxes2ltvnBonHLZVpDLzASy77exBJSSmiazlUE/XdGMD2O5Z2Fddef5vzpPVPXh/GjS/yAqF73TLnSKuepiH0TJBpy0vX0CTRePesOXLA16ka+whNXrYmEDr33lBz/nwZsziQIderfjcslWkMJPK+4oqb5MKLrlOcfOpFOsG1umgIjeGuux8ONgYWS28o5PVR3LCN4RwyxZOs9K1BMmJBiUZWF6/frMGx72TN1bLXD8rWslNLTGMgIPbNgRLzQYK8NW62bNq6rVzdobBUpjFAdBXnnX91EKT/x3lUHXh9nLrGihWrgo0BNJSuwuujuKFrRZiuIbiwiBMoy/5umbPlxJ9GBQNrOWa3A2VsWfaXrdcLlso1Bl7gWWdfHgRdBUsDVgehH6YugWTymqfx+BMvOE9af/TEY495fpRw4f7wlSE072VFsFSuMTDYw0SU0864RHH4UafpvurA6yPVNuiarr7mH+UaAWAKP9FX9UHLly+Xs88+2/kVhmQw2P+bNOkzpVDnQbT+PFn265Wmxzp+mSKHfJ+h27t8Nlx0pZn34qX9FyN0PsVhJCQ1v6/sP6FMnRXBUrnGAE2anG/0hQuDgMu8PnZV8PpYtYn0jNGejYCV9qbPCKx9ZcFqOHVBe+7prad4fRQ3aAzx84qD5l9e8Ro5vHeGPJoyNbBYmTn+dPo07SJWb9oiJ/44Smdh2Uk36YXL5ZI/s8rV6wVLno2BF3v8iecGkZA4QscZIkXox6otVLbC/jff9tEJPbYRYC4zRM+oKsE3a9ZGf0Wa9957T/744w/nlzd5fRQ3+Nidvk2TwjUb5ObYwEp07Mdi2Ms0Bshmp3/XWBUrNm6WbkZhPPXnwLS6fKNMfuE2TyuBJc/GAFcff8K5csyxZyn22+8Yz49dFbw+XDSBu3u3tp3KNQJw9LFnBpc+Aqyux5pXrL7PX1bEJUsMzjGOe2Whj4SYT3r44Yc7v6qmG6oRQr92y9agIhlNWPJsDBBdxRFGX7CggTBKGAm8PmC08Oprb3s2Aqbu8cFtIyB2EwnANpYSSyO7F1cFBO7yfOyLlA477DBnK3LKXLIyEEKP6ViPsFRhY+CFH3r4yUHEJwz3/OCVIfQDRgNYKYxChjYCcjNkjc8Orl4DrL+DbiI1LV0jr/jgo0ePkQ0bt+j+UaPGBMsTqkf9VekTP//8s3z44YfOr6ZDFTaGOUbMH3LYSXLgwSco2u5+oA5JRwKvj1ldEB8RE7NLuUYAHn/yBdMIShdSZfiduRu4owtMNxC6+DoNhgVY3fsAjYHFVLkW0mLd+g3O2wgQi6w1ZaqwMUB0Fft1OiYIuJ1+Olx4fdTq4KRTzvdsBLu23kcVQvsx4Xo+Jqvl0hjHjs3U/e7V9nMm5urwtluCICFYspl9thz6xvIVq3VK3cpVgSWFmzpV2hj4EHvve2QQQ4YO8/zoFSH0o0aKP/vFSmuvKf0tdpPZs+cEPyYfkIEx1tLOy5ukq+bieXR/8GXLVsj06TO0LCve2kY0LMmUNd0C8Z+pqWnOqrtJ8u9/3y/rNmxSKYMyTNmmTpU2htlz5sqeex8uHfc6TEF8ADEK4cLrA4cDTMUWrmwsbgwcODi4PDLAGsjPn6rb4zLHyzrHjKQh0Djg+uQRqaovzJo1O3geSybSANhm2UReQ4cOHUz3MkXPXW8aAo2E4/ylC6HB8bupUqWNAaKr2L3DQUEgfr0+vBe8PnRlgAPdeRbcuOji66TEWTEfYB5akY6VMNmAboy+3pZhjUs+qv3NMUBD4HwrOXr0eE+uu+56iYsbEixLg6PLoV57HatPYKYyuaipUZWNgY+0W7tOQQyNTyr3EWsKXMj33Ptfz0ZA9jc0fPuR+IBwKaagtRLckoLjrK4/1zQsOJrfOJgoS+OwDcBiYu4kmTdvQZl9lB0xIkVD//hNPcOSkrSsuxGCpkRVNobZhtta71aatRU73uuDVhesUO+V/Y3h5sn5pVwJMBMnZOfodlJSsnI9x/nYKamp+qEzTVfBPsra89Bfih0HFB+Uj0uZnJyJZeoHdCl8cK7NeZSlcSEh2HaXtWB/U6AqGwOUa5Qy94eqThcQiiVFS7VhuesFZH9jNvcap+8HfGz70fhAs1BOjTSxx2kEKHq2DPWzjz7elrPHkCLMFF/pfFh+45TS7s85j310J/giUEZpHJStClyjMVNYjYGX6/5gCYnJZT5sJGDAaH9jprrrs9jHWCx0Ae4XjMsYbuYjjR+fo3/ZT7m16zbqMskE5bAfLDf9+pq1G4yyOCdYlo9LAx45aoz6T+j32Y/0oMzkyVPLNBZW9B+RkqY6AvsixebNW5w317gorMaAYuYW5dXtKj79rJdyvrsBBOprXcaFzIfBSkhJSdWPM3z4CP2L9m8VRP66pQPn4E9INGYhUgI9hP18bCTLDNMY7DgEoAxT9DiPupk/yn66BBqLbRw1QWOjsBoDBHe6P2AkXQVcvP2OHcucD2hgqWkj9WPYF4hotx9iqjENrRJngbmYmpquZbgn/oLxE3LUfKSMPZ+GgLt5tamfj2/rGD1mnOkqAh8fTyXluAf0jepKg4rQmPSJsBsDH9X9IYclpZT76KEILCDSusx5FrffcV/wowE8frw4PjZ9OA2B4/zmGNtJRkLgTKJ8ZtZ4/Uu3gJLLcT4qEoNt3M2MTNr6wQIjGVAkKWf3sc1+d2OJJmhkixYtdt5iw6awGwNdhXspoMq6CkT05VfeWObjW5Da1zpvAB+Oj4/jCJNu1KjRRnHbrPttGfr5lStLXy73QtkU06/bbsPWmZ09UXNU23Pzp0zTc3A38xcpQQPAN4GTiq7Gfa1oImPkaEnPGCWz58x23mLDprAbA4Ri5f6wXl0FYt9dxoJMbDNmzgq+KD6AdQmzTWi95Xp+0/+zPcGIf+sOtvEJDEOjP9iPSD00ijzTbdAlWc7nOBICiWPro0Hg4UTy8Ls2gI6CAppmGmBaWpqsX7/eeYMNmyJqDHCR+wMnDU8NNoJAtNFuZY4rjML4fe+flJPty+Lj8YHo8+FQxLS1GAAfDKUxsB04j/Iod/PmFQS7DeoEgRiFgCJIWbazc3I1stteE1A2LS0j2KiiDeqPjRuijSAuLk4KG1kqgIgaA7b4TruU7Sqw+8t8fBeOO+GcMi8eNy5YtCigvOUZbrUf0L5MxKp1EGFW8pdGkZU1QbeRIFYi4LCyw9NWmVxhupOc7NxgGQucSXQ3bp9FtLB69TqJGzzUSMUM0wgGG6aZ5ryxxkURNQYox3Cc14d3g7iDUFPR9u18cOx77b/NR8bVnDV+gppzmH+Uyc7O0XMogxSxHw8pYs+ZaRoh+205QMNY7ZS10GF3I7loWEuLVxj9ZJliwcKAr6GmoPuhAY8wZnBmZqYmEmusFHFjQDn0agAABXOCUeD4YPZl8eH5YHAxnIOGn5w8IviBaRx0AfYcJt+wPXqsMf+Mhs+2+6MXFCwMluU3YxQq+p3GZsEx9A3qn79gcbARhCLUyRUukHDDkpIlzTSEpCQslxLnDTVeirgx0FXsuHP5sLOnn3lZP4B9WXxI3Lh8aKKN+Mj2mLXlUe74sO4PvrhoacB6cMpyDF0hMXGYupBnGk5nP2WxIKw0seAeGLfg+nmTpng2gFAsKSKQpXREtDLQuAYMjNWGPWjQIJk7d67zZho/RdwYIBw87oZgrQLAR7JcyoujQfCB2J+fP0X3078XOXY9ZfiL5LDRRmyzD9CFWMfTuvUBk5EPRxSTlRAWY8aM00ZH18AH9vrwlWHR4kDgbEVg1BPlMD4+weg7eZoesSb0w5RFntHKdQkm6VqqVmPAekAvmD2nfLQR23zM+IRhQVPRgo80xdj9Wsb0tZwDGAyyH5Y1p/jLudYa4OPTqCiTYCQE0ob9FvgppuGkMseLli4v95ErQ9LwFF6CuY/1pjEUa3AMcync9aOjIAkA2eXXrYvOXItwGsPZv41TeB2z+DJvged+i66Zczz3uwFVqzFAW7duC74sJAOiX/tpozPgFWQ//oE15gPB/ZiK/CVMPWn48MB5pvvgONucSz2UwZlkxXZKSor+pV58C25pQNmRI0fr9sxZcz0/dlVYScZ35xUwJN7rm2/l2GOP1XTC3bp1l379B6okS0oaJosXR9eTGE5jiOk+RGLeGSLXDpggm7f9FVinqsdQySteLWs3b5Ul6zbK9OWBxnl34iSZVbJWJ9fMXrlOLvojU/fPXrnes243jv1hZPUbw+LFS3TEkI9jJQJcbv0CFsQB2PAyyuYbyQBn55oXbINWrJQYYcw/PrAdvkaSYIUwfsDvQGOyA1LDzcdcqhaG10cOF6vXBPwV3Bt1I9X4PXBQnEqC2NhYo5fMcJ6aqPE58uCDD2pjueKKKyQjI8M5EjlF0hggnWPReYA2hrSFy+W36Yt1Us2g2UvlKyMdbhuaqzOx9v0mTQ7rlSYDZy2VV0fPlPcnBKbuV4Y2nydXvzEsWrRIUlLTNEjWzlewmjmchFTQuAGnEfAX7ueD89L5DfBDEFrHqCGSwX4UPgjOJK1vYl7wHBoCegG/MRe9PnA4KFpaEmh45p5oEPgn2CalIKbi8ORkY41MkC1bIh+O/u233+SUU06RTp06yeuvvy6rKoiujkRn4COTc4FtXeeKBcxMI9FJt2wb0BhafhyYcRUsw/H3q56NXaPGAGFTY1vD7Yz4MURMd2GtBTibF8x2WnqG2Q40Ctaq4C8fnrEEti34yHgPQ/0FSBPrlg6F18euCKoXGEkVaASBLoz7pFGiIKrPYMQIY7kEsp7UBrH0wWOPPSbtLrnR88NUF3x8r/3hoMaNwRLTzRMTElQR7NdvgH44G0BCw7AjgtbxxIdIMGalbSgW+AzsMDTHMGP5WIxWVhVthC6yaLF3A7BwNwIaHQNVgS4hYCrGGlNxfh2upx0qGSyxTVfQ4sNhsr1zjJwMh36fHkjM8V58YJ8rSYelgAQJ7Nc6zO+XRhqFn33mt00C8kjKVD1mEbXGYGnevHnqkyeNLyN2vHirT+AP4CNofEEI11MOyWI5306fp0sJ1/63oCGGNgLqsF0CjQDv6FrTMLB4MBWHDBlqzN585ynqjipqDB9mz1NFccdPkmQHg0dGTNH9305eGBD7bwyULdsCC6DqR2ef8+GZjX15//Fy2s9jNXnXIb0z5IWRM+Tx1Kk6vZ9UQG+OnVX7jcHSpEmTZPyEbFUQrQvZSgV+85dYB/YTbcSHcn9MRkPdYxDVwdLi5eprsI3AdgkMhVM/jSAlNV3GjBkjGzdudO68bgkl0P1BIP4e02eknGQ+IgojjeE8Y1pCn04skMO/z5C3M2fLA8PzZZqxIuy5k5atkffGBxxgU41FcTqNwew/rPdIvQ6NwV6DlXTJ82DPBbXWGKANGzbI6NGj5c9+A+XbT59T5RKFj4/Nx8FBtMr5cFgT/GX/OGOhWJ2jpmCaHXoM9eLFpHEhDdLTR0l8fLwsXbrUudv6I/cHqU/UamOwxAsfOnSo9PnhR+n9/bf6QfhA/EVa0DishAg3CjlS0BjcLuRZs2Y5d9cwiJXlvD5QXaJOGoOl2bNnG1MxWfMZtGrVigsH3dg0hpp0CZXBRhsxfzInJ0eTavjkTXXWGCA+xMSJE2W//fbTcYiLL75E5zl6fcSagm7JHW20Zk3TnzhbU6rTxmBp7dq1+oEwHWfNnifPPPOs/PRTX5UQXh82EqAkDoodrI0Ayybc5Qx9qqfGYAlfv7p7Z85Wzx9EN1Id3YFuZrAr2mjq1Klan0/hU702Bkv4/olXYDSU8Q4+LN2HXX3e6+O7wdhFU4k2qk9qEI0BItsaYwGMayAp6ELsxx4/PlunzBvzuEwjwJnEgFVAQRzWJKKN6pMaTGOwxKAOVgfjBfgG3D4H5lM8/fQz0q9ffx1VpBGEG21UsmGzp0lVl8AJlLyg4TbYBtcYLC1YsEA/NN7CMU5UE92HtRDGjBkrBx54YNhdQmWN4Y6hefr35VEzZbuPEuWziQXS4uPAseczZmgSTnd5YMcEqoPNDdS8bbCNwdKUKVN0jAJ9glnUNASvaKM99tjD2fKmyhpDRuEK/bgtP0iQh4bn6743xs5yji2XoXOL5eHkfBlWsEzHDCDWfrh+wAR5Y9SMwFByzwT5c8ZiueSPTE3rD7mv4QbjCA2RGnxjgOxQeWpqapXRRtnZ2fKPf/zD+VVKVTWG62NzdDuFNR3eGyoX/pmpv/Hr01CgmK6xgeAS8/G/nrTA7B8mu5PI25TXBmHAAFLh2o1y77DJZa7hBgErDZEaRWOoLj3++OOSkJCg25U1BtzBDArpNkO9znbg2JDS7XfMfroPAkf47TSCMsf1L5IiMMzsBb8x1DPtf+gRnh/GjcoW6uDje+2vDvzGUM8UKhnot58cMUV2/nS4tOK34WZIj7m53ZESPZ04wlN/Gi0PJE6SmDcHGZhugzLvxQdgYwvIyWzqv3LA+EBAiflt6wvU6TeGeiWvbgLiY3X6Jk0X9rC05/+SVSG8MyFPu43L+o83lsaM4Dn81Y9uGsT6Ldt0/aii9YFUgASe6N+3Y/UvxMd3X9dvDA2AynwQw/1dzAfu8HmyHPRdusxfHcgTTZTRg47yB7c/hhQwDcZaF+f9OlbeGD1LYl4fqB91219/yZrNW4T5NKkLlmsd30wuHQ/pOm52eankN4b6JxtdXN/wG0MDIbelUF/wG4NPDZ78xlAPxIRdpvIVFpJ+qP7jMH3yKZR8wVBHtHHTZo3/ZXbgQQcfH1xZiUxI8woKnFI++dQwyBcMtUhEY5Jt4qOPv1AB4JUoGZx48vmyerUfrutTwyFfMESRNm3eopG8LIR16mkXyfY77uEpCEKxS+t9pO8vlS+P65NPdUm+YKghMcV/wcJC6fvz7+Zlkh3XWyuoCmgUBQV1lwrAJ58qI18wREhbtmzVecKs8Hj1Nf+ocLVFL8S0aCspqSOlZat2nsdPO/0iWbO2ca9q5FPTIF8whEGMIJCQKD5+mGy/Q3jmAWi1fXs5/8KrpWhpYIEkm3v/tc7dPMtjUvzy65/OVX3yqf7IFwweRKZTZurMnVcg99z7sGMilGfkUOBcxCT4qe/v6nS0giAU5C7atY13HazfVFCH2cV88smLfMHg0IaNmzSxx6jR46Tt7gdo7+3FuKFgRd6jjj5DNQovIVAR5hXMN2aIt0lx+pmXRi0vdVMmTXZK1HlzhTPP55p+4503Ej1qtoKBICPyfdF7v/jS69rTezFpKAJawS7y3vufGkGyxJPpw8XLr7zleY2djVD67ff+zp36VBHt9Olwz9DS5gqExcI1geD+mlKzEgw2yIg0IAceVBpkVBVYZGnPvQ/XtCGRrO9bFciZu0vr0sWk3cCkmL9ggXPnPnmRLxjKAy1q9aaar8De5AUDQUYw4Acffq5aQUVBRqGAMZ9+5hV1HHoxdbRAHuWKRinOPOdy36SohGpDMFQ247qx4PcZS5w3VH1qcoLBBhlNmz5DTj71grCDjFilf+ddWH4xVzUDLyauLTz3fGfPe9p5132kX//SSbs+laWqBAOqNfTIsMnSZ0qhbGEpJ/wSzKRzUjNpHo0PE+XiP7PUZoeY5Xb70FzZ/pOkMrk1mJJ57A+jAjk5mGxN7o2QWXkH9EqVdVu2yq1xE2XUohWB6zl5PuyMfp2lb64bWP7B/OZYmdwfgXo19QPXoqzHtSqCLxgcWk+Q0YJC+bHvb+aB2ngymReIK7jt9vt0hWX3cGJdgxEMhIDnPfomRYW002fJnoxhYQVDyfpA3rdHkvMNcwWmtvIXRl+5cYvEdI0L7HsrIIRhwNSFy2X3L0Zomg3+gl0+Gy65xatL6+gWJ8cYQdF3WulSIQiCdzLn6PHbBk+U7T5O1GU/rMMQYcOqDlwThoeO/CZNbhqcIz3Gz5Wcpavl5L6j5YivUvRYTJcBgb9vx0pHs08zS7me0QvNVjBs3rIlsCyJ0QquvOqmyIKMWrbV9fxZ9MiLSesLZM1uuZ33c5x97hXN3qRgGdmTTz5Zjj/+eE3vBoWrMfySXyhjF68IMKjpecmi8fqYmbrA4/INZp8VDG8OCvw1gqHX5AXys2H4K/qPD9a3qxFEM1asLRUM78fLqT+PVUa0ZTqPmSUDZi6RH/IXynqjOdg0Le9nzZFsw/RoIKR807w+7ydI4ZqN8llOgXQdO0tO+2WsnPDjKNlq7u+x4fmSuWRl8Hye5YDv0gNaiHOtitCsBANBRvgKWDDijTfelbfeek9OP+MSZZzDjzxNDjzkhHIMBVpu114uvPhaXYO5PrWCcPDMs696PgPOz/4DA423qVOfPn10kdDbb79dVq9e7ez1Jt/56I0mLRhskBFrZP7ww6/y8stvyeuvvxMEwuGwI05RxsGhaOMObJBR35//qDTIqCGC5ZkqGinBpFhgnqcpEAvFPvLII9K+fXvp2bOnszdyYukkL8Zo7mhygoEgo8JFSzRP+GtdusnLr70tL3f2xquvd9chRJhmh506yjHHnikLCxd5MlxjAsnzKzIpLrjoWlm/fr3ztho+sWzIueeeK4cffrikp6c7e6NHrANv13f1UYpGLxi2bQsEGcEQv/zaT55++mV56aU3yuDll99U7SB0P2Xf71nzIKOGiCefetlTMOxkTIqBsQ0vL9yff/4p++67r1x//fVSVFTk7K07urr/eHX6eTFJc0SjFAwEGS0pWibjJ+RIZ6MVPPvsa/L8852rxHPPvSavvvq2jiAQpNQYfAbVBYt77rBjR0/hoCZFPS2/9+KLL0rbtm3lzTffdPb41FSp9gXDX4EgI2ID+g+Ik//+9xl55plXtMevDJT5z3+ekv7942T1mrVGmBSXAcKhqQoGwPtqtV17T+Fw0SXXy4ZaMilY+unyyy+XAw44QIYMaZhZa32qfaoVwWCDjCbmTVIz4JFHnpcnnnipSjz++Ivy2GMvyPz5C1UjWLJkaYUoMsKhKQsG8Ohjz3sKBkyK2LiaLWnFYjys7XbppZdKgZ9z0qcQippgIJMRsQHx8Uly3wOPyX8fe1YefvSZKnHv/Y/IV71666KEiw3Dhwu0hqYuGHCmVhS5SSBXOCt6v/3227pG8LPPPuvs8cmnqqnagsFmMmL52W7dP5B7//2oPPTwU2Hh7nv/K1OmTJPi4mWyeHFRtdHUBQOYPmO2JnzxEg4XX3qDfotly5bJ3/72N9lnn33kt99+030++VQTikgwrN+wUcfaR6Skyz33/FceeOCJsHD33Q9L1249ZdXqNZrzIBpgWNOLkZoiHjEmRZu2nWTnXTtKy5bbSatWO8gurfeWnXbZR+IThztfxyefokeVCgYbZMSEJGYn3nHH/XLvvY9Uifvue1RuvfUeTXpSvGy5MnG0gYDyYqLGDCI7GZF49bXOqv7feee/jFY0XZ2v2+3QwVNrILvUwsJC54v55FN0qJxg2MAKSYbxRo8ZJ3eZnv7//u8hueuu/1SJfxqh8dTTL8vy5SvLMXFtoKBggSdzNVTMnjNPXn31NTnssMN0RCU3d7JR//8uu+/eXt7t8Z5qQUzB9joXYDa1qkA4XHbFjea7bXS+oE8+1ZyCgoHUZJMmT5Grr7tVbv/XA3L7nfdXijtMmev+drsMiouXkuUr9Py6REObBFUR5hkBtsMOO/Cigxg7Lqta/pEHH3rSUzDsuPNeEp+QpB/UJ5+iQcgFFQz5U6ZL3qTJyuy33H6vJ26+9W65656HZfFi02vDoEbtrS8QOuzFPE0ZCMTttvdNCp9qn4KCYePGjabxzZIff/xV/nHz/5XDzQYpKRlqAzcEzJg5uxzjNAdMmTpdtqsghf3V196i39Enn2pKQcEAzTM2LsOPtxnt4O9//2c5XHrpDbJy5SpNilLfiGbuxcaGf9//mKdgwKRIHJbsfE2ffKo+lREMUL7pkSZNzjdC4G9y3XW3lwNDj4WLFuuoQH3Ci2GaC3j/Fc3AxKQo9E0KTyIDk2ZuarYYrLNRH0qa7LyRiqmcYAiYFDPl2+9+lCuvubkcrrjmJhmenKZhy/UFNIZQZmlumJw/rUKT4trrb5NNmzY5X9QnS/t/k+Y5GzFcaNalBjaLk/R0XvvDATkuK0o3X04wQAyb5U+ZahrY7XLZ5TeVwxlnXS7LV6zUcff6ABpDc4h6rAp33/Owp2DYcec9ZVjSCOdr+mSppoLh3N/GyRd5C6SFEQ43xU2UJ1KnyWujZ2natTN+GqXX6DJ6pqZ8O6bPSPlh6iLZ88sUTeja0fz9efpieTptmrwwcoZc+EeWnvfZxPmaCPamuBzpPaVQOvUy92iYfdaKdfLm2NlylKmH4++OnyuPpUwNJJI1x/8vYZK8PW625ogkj6TX/YYD6lq0trxfylMwQNakQAhcdMkN5XDbHf9WBmU4rq6BcPAFw0xZtGhJhannY1rsZo4vcr6mT1C0BEMwm/T7CXK22fcl+8z2BpK8GqHx3xFTZPO2bVpm67a/lNHJM3m2YXIIgfBO1lw5x5xLvQgSeu7FDoPGdBssk5atcUyfQMJYS5PNfgTIqT+P0QzTYxevrJFgACShDaUKBQMBMzS+L7/8Vi644JryOP8a0yuleDJuXcAXDAFMmjy1QpPi+r/d4ZsULqqpYDip7xh5eZTRCHrEy0RN7JogJ/40Wl5hnxEMQ+cWy+rNWzR79DNGM9hihIFmlTa/ZxoNIL9kjR7/KHuePG60jVMMc1NvS1PPknWbNPlr3JylqiEc8m2abNiyTbNHb2dMmILVGzS57MWOppG6YLkUrd9k7meGbOekwq8uIhIM0Ny5BWpSXHjRdXLOuVeWw3HHn6PBTZgedQ0vJmlOYCGcJ558yXzAipfW28GYFMOTU52v6VOnb9M9GaO2gbp+7cAJqllcY/42tHR0EQsGiMAnTIrjTjjHmBWXlcPfb7pTHYJezFtbaCxRj9EEw7PEbnTc67AK16AIBcFQzSW7tBfFx8drwtnXXntNf0dDMJC6/Z2sObLHlymG4RPlw+wCOeaHkZ5l3dj761QZX7SqytTv4eLO+EnyktEWvI5FimoJhg0bNmjD/OiTL+XU0y8uh1NOu0gShiUrs9YVmHcQyjhNEeSz7PHex+Yj7RLB0nq7yksvv2He0zzNp7ly1RoFU+SZHdtU6dVXX1UhQAKaiqimpgSAsdMWLpdL+mWp4y/mvaFqUhQbtf76ARMkeX6JnPXLWFm5aYvsxEpWjj9i188Cs2D/0T+wMnVb8/vGuBz1Gdw1NFf3YSI8MmKKXPZHpu7Hj3CKMV+K1m2UHpmz1SSBbjZ1YGbg/PS6x0hRLcEAwYz5U6apIDjx5PPL4aBDTlSTIpSBawtNORyacO8jjzpNRxa8GD8UpM1v1/5AnclKfAMJb6wwcAOHLdoWUaPMmGUfK343NiJLNqnnTjrpJFm8eLGzNzw6MEoaA4Jh316p8q+ESZJUsEydhVDMi3/oalYx3VllKpAWT5fF6z5Y9vwqReauWq/M/+bYWfLP+Dz1P+hqVw7DBxe86dxfHZj3DZssJxvB8BUjIea6pMsvWG3qMKbIneb8J9LqWTBAgVGKKSoEjj3+7HK46pp/aMOjN69t1PXakrUJRnZ++PFX7enD1wp2k3v//Yh5F3MMk5cXBDA+MziZhcpfYPeXLF+p2a+Yd8G7JAXfCnNs48aG56TMycmR/fffX+677z5nT81Il4YzjOnFHJFAtQRn8VtGFGxsA05DXWeS7a5xRoCUyAHfBrQUXaPyg4TAGpQuH4MOPzrnBOuzdZh6AytWlV0/033c7q8JaiQY1jsmRY8eH8vRR59pcEYZHHXk6ZKQmCyzTW9e25jRiMOhGU3BcXje+VdJqwomRHlh+x32MO93uAoSt4ngFgZoBaS9Ywo35QhvnzQp3zBYrowePVbmFcwvo1FgXiwtLtHyjPRYbWKVOVbX9OWXX8puu+0m3333nbOn9ui8X8eqf8CLSaKF2q4/mqiRYIDmmB5mytRpcvSxZ8rhR55aDjjGlpUsV1W/NtHY5klg/sQbockiul5M74UWrdrJNdfdarSj2crAbiEAYGCS4CAM0AhSUlI1rgGhUVS8TIXBMnPcluUvx4YNS1KNy9azrGRlUKNAe0CwICDQJtAuuPamTYFFYaNFd911lyainTRpkrOnfokYA1T+5gqeP5QiEgyQjlKYXmjPvY+Qgw89qRzIQ2jV/dqCF/M1JKAV0BP/45a7IhIGmAg///KH9uyk3LfMawGDowkgEMjsBKOjATDjcty4LElLz9AhZrdWgHaVnJwc1DKol9GN4cNH6KS5inwSVpvAHMFExPTg+qsNwiVS0R977LFy1VVX+bM+GxlFLBhw/tD433q7hxxw0PHS6cDjymD/A46V+IRkT4aOFkIZsSGA+8oan6NOw13beDN+KDAPTjv9YmVyemvbs7tBr42az3EYesPGzZKZmaX7RoxIUyGNeeUlSCxg/tS0DBk/PluFitd1LDiWkpImEyfmacJduz9Um1i+YpUKD5ICQ3FxcbL77rv7i9E0EYpYMEA0DBozQmDf/Y8uB8bZ6W1oyLUBL8asD6CCP/7EC+YltvZk/FAEFtxtLR9/+qXphQsq1AropXEQjhkzVrJzJqoPYOTIUbqNibB0aYmsDfEzcB5Mn5s3WRkWwZE4bLhqDJgY3C8p/qkXprbnoUlg6iQlJaupaDUI/iIIxk/IDpZlxXHo2Wefkw4dOki//gO0HPfH9dn2qWlQtQQDxCgFGZ/oHVlcNhTnXXC1+gO8GLumCGXQugK+DdBxz0N1mNCL+UPB6tUHH3qiTMydpEzp1VtbRuavPQ7DktcyNTVdsrMnahAZgiQnJy9oFsC47vKjjSDJypqgPb3XdSzyjJaBBoH5wcI+Vhhs3rJNLrzwItkaCPPXYyxIw6pU+DDIB+pVr1ubQMjwHAFtYkugIp8aHVVbMKxbFzApXuvcVTp0PKQcdu9wkAyNTwoyUzQRyrC1CXrD7u9+aF5UZEFGr7z6lmGSskFGFjCXZSR+z1+wSFatWauMjzaG/U9Pv3LV6iDThoLef6YRkvT00819kprflkUIoT1ghsyeM1f34yNAg5hmBHooc0NHH30MjUHxxBNPSsbI0TJr5hxzbmlZBEBCQmLQHFHhZQTW2LGZ6q9gH9oImhRaD0LCCq81a31tojFRtQUDhG2Lo40AGy/gTFtavMyTuWsCLwaOJmDYI448NaIgo93bH2RUf4KMllTIzDokuKBQNS0cjOyDuei9p5n3iKpuz2U/2hHMpYxo9iM4WAx41CjDtLPmqL+BhXtCGR1QlmApGLPEnO++J+omJsXeK7/JCs6QJsv/VXT/YM3aDTLKlMvMHK8CqcTlG+EvzzAhOye4j3u3w6e2DrSJrVsDvgmfGibVSDBAeMRp6AyveTHNGWddahp4wx5ehFn79PnFvIxItII2mmKNHrmyICN6arcvgZ4eYaq9t/mL2g9j4rzkHDdT2jrQHiizJoRh2WenoFMvZROHJclkw/QIBY6hNVCPZVTANRAYGekjtYz7/kJBWUKzExOTzH3MVN8R+1k7FO2AejGRuBcEDUIgwZRldKTYJTQqAkJirdE+fWpYVGPBYE2K51/s4slA9KaYFKHMWJ+YOm2mNuZzzrsyoiCjHXbcU3MqVhVkBIPCUFyLfTAeKePpkfEVoFaHnguTYQKwnZs3SUcGcAYSbESgkhUYXJdemG3q5RxU+YULCz2Z0DIudWRmTZB0IwxwRiIwYF78QG5hBKiXstwvWgEmBJoaTAzz4zjNGj/BPN8M1VrQNvRezbWsIHLXFwm4xjYnl4FP9Uc1FgwQjYver6JhOnripUuLyzBnXYPGHJ8w3NzLbp736IUWLdvJddffZnrzyoOMMBFg7LFjxykTwWj0rPSyqPra2xvkTMxzesgNMtKYA+yjDvYNTx4hk/ImB5me/QgRN9OyPckwONpGninLNe21cvPytQzXt8zJ9rCkZNUgKMtxeyy0XvaPHZep9zvPCAz3ccqvXbdR3wO/MUPwbSBYuIYtF23wXtat90495lPtUlQEA4RJQU/XspV3ktIzz76sTk0K1OviZSVy0z8iDTJqK7/+1k99AF4qtjKs0RhCe0bKMopA7w1Dw0Tu427YlcEZccBpZzUImJERA/foBfXyLCNGpKpfwWoqHCeGgbK2XsoS7Ug5fAW2LIDJ0C7sfVOWa6WkpqnZ4S4LKIP2k56eIZs2b9Vz09LSpdgIodBnr0ts29b4Jn41RoqaYFhrGjcM+fQzr3gyHLENicNGlGPgaALNZVzmBCfIaF/P+wgF2Y/OOPMS1Xjo/bwaPIyAVsBfevTZswOjDfTCScNHaO8Nw+AgpDzHbPQnQ3521iNOxgnjs9W56WZE6723vwHChesRaei+J84jhgThRJ0wfPKIFI1v4By0B3d5tu1zlZj7tQ5GBIPbjMAU4Df123OSzbMhZGpTK6gueO6mPI28vilqggGaNZuoxBmyS2tvpmQYjwlEXkxdXWCiPPLYc6buSIKMdpXPPv86EGS0trxWALNgS+M45JkYfWGf7b3p6XEIIiRgmukzZurxUAYmlBgbHU+9WxDYa1B/vjOqAGMOcwKSVhgGRrBYpuXchYWBoU22uadRo8doT8892REOC8ogbBjVoP7k5JRKw58RQARGoRXg20BIVja60hCxxR/liCpFVTBAmBQ0sIpMinPOu6JGQ4723A57HBx2kNGOu+wlhxx2kpo6bjXdDXogVGev/RqGjUZhBEFFzJJrnpnemiAjHbZ0RiPQJuz1YFj3NrEC9PR4+G097vopi+BB5R9hGJYhQhuQxL0ipELvh3MoO2FCjpZlnzUjrOZgy7J/uBEauRPz9Pn4bY81dNh3M2RogmptS5YUOS3Qp2hQ1AXDmrUsmz9TnnjqJU8m3XnXvXVdCjezVwWGwLp1/8DcLMOJ5essB1MGreDVzl1Nz1l5kBG9Nr8xC2BAtulthycFppBTDuaDsdAQ6P1Rx9kHuDeGCEMZa/6CskIGIYHQpCxaAfUCemvqdp/L/WIqaEizeX7KsZ/r4Rx0xy5QL/eebQQMzkD3s6K9xccnBIUHZRFCmEVoG8Aeawzg/tGABgyMlbT0kWqaIQSTkpKMRjTPaYE+RYOiLhgg7FIYuqLchOGYFDDGYUecElGQUXujRYwZm1mpGgxTaGSeEQgwNQxme2/CiZmHgNfdjteHgjkK3NuECdnBGAT285chQfe1acgM+40aNbaMg2/1mvU69wETxNbLMXtfdrTBHuMeER52GNTeL45Od0izrQczBDOC/YBZl0ygUjOlkWkF3C8jK8RGIAzSM0bJ0KHxkpiYKJMnTzZa3DKn1fkUTaoVwQDRO9KLtdquvScjX3DRtWVMigULC+X77/s6WkG4QUat5cEHnwiG/Xo1LJiJcXuY1O6nLPswK4qLy5oHMK1V0xk9QF1FU8D+Z9gPgWHLUz8aCdewv6kT3wLXC53oBNNilqCRsE1ZtAI0AK6DoLJ1W4cndbIPzWasMVHo8d3PEgp9NlMPvgIEQaj50NDBs+FDcWsFYNCgQUZTGy1z5szRPKQ+1S7VmmBYs2atTDUM/+jjz3sy9U677C0jR42Ts8+5vMKl3UOxq8GOOwVWWaLXhrlCGxZMAGPbHh8mmeKo+eOMjT5q1BhlSPZzPgKJc9x10ThxxmEeEMDjFhzACgBMD+qlN09NDSzbRz22t6Ysv2FyWy8zJNFMECaWYRFAtm7O49kQTMQVZJgeEiEWeg9uEGOQZTQCfBvMn6BehM+s2QXmOsvNvZYYwVJU5poNCTxbSlq6+gvQCBAICYnDjGYwVHJz8cEUNcr8lI2Zak0wQPSOqMuswuzF6OEgpmU7ueFvd5hGHl6Q0eT8KdpL0tgQDtb+r6iXpRwMzhAik5fIQ7CcYUKzf2Lu5GA5wp7ZRyRiYJgyEDhk74n7CGU6jlE3ajAxB5xHGcwFzA5bXus12zAu95tvjlHWXZcblFUtxqjYaBt2+JNrLSlaLouXLKsSCxYGEq941V/b4F4RfmgFKanpqhEgDNAKMjIyjHCbabSt8BPC+BR9qlXBAGFSTMieKK229zYpyoPhxN3kt9/7K7N7MTQNGmaAOZYUlY7/0/MyPGhVcstwMCX7YO7UtDRtmNSLKQODuyMMYchQ/4Ktl3Biy4Tst9oCGoFlMurFQUZAktUg2E/9TC6yddqyXA9TChPB3oMXKIsWwz3gw+HaDGFOnzFbtQIv5g8XaBNLjUlVm4KC+0ejiRs8NKgVJCUNl8GDBwtJX1lOz59Y1XCo1gXDmjVrVC1+5LFnPYRAAAQZnXn2pYZBKg4yYhHdufMCOQsCv1cpo2B7J5oGRi+73jAww4UVNXDOxWEIY60027YczMs9YoJY5uQYvRnDfqTGt/tp4HZ2o62Xe9FZjEZAUJf7+kx8oie3woqy9PQMb7pnJoaC/ZRFiyFUGoHEtVmSbvGS4jKMHW3wTiu6r3DBs3KfsbGDJdkIyYBWMMr8jpPUlBSjxU0z2tcqp5XUPaUuKNF1HZorbh0yUT7OnidbKpiXUuuCAbImxQ47dVRBYIOMPv9fr0CQkWnwXg3LBhmhYsMklAP0sDDM4sVLy8w4tOegpsOg/IbZmbNAgE9ob09uAbQSfrOfyD+GKPEr2HIW/LZBQ9RLWeYL2DwEqMbspyy/C+YH6uV+8bXgVyAOojKG07JGQKFtcB8IGkZvpkwlhyTJULwZuabAB7Fx0zbzLlikuLDMMe43XCHB/eNwHjQoTrWC1LSRGpUZGxtrnj9Lc0A2lOQtP0xZ5Jkxub5Amniv/eFC08x77A8XMV1jZZPN0GOoTgQDhPee3pepu0uKvJ1gMKv1xMNYtgwMhyoPcwJNeGr+WqceIwm2Do7TKPErWKce57uZFhMEbYO/DPuNG5sZNAdgTFuWv+57SM8YqT09fgZbl1uAUAbNAFOCwCHNsWjMEluHFzjGWDyBTjaSEUGAeu9m0NoA2kebNm1oBIr99ttPTjzxJLn33vuk78+/qKm1eXOper9l61+ybsOmMveOhmeDjOxw4uDBQ4zgZrRliqxYscI5u2FRNATDaT+PkTsGZWt9/D3vd2f16u6DS9eK+JjfQwL7WVvi3cC6FsH1I94ZIgd9my6xLGar5zllWVPiA8PslHHWwtDflDHgt+4z9XHON5MWykl9Rwf3Vwfc78BZgUCxOhMMlkhFjl1umYW/9MR2yA/7HtUbBqWnR/UnqIhFUWyDtIApMSHoxePjEzWs2DI110DLoH72rTEMx180EDzec11lvcAx4hmGGTPFHTjEaAT73ffPMQQaQ5rcg9ViqCPgECyNtqQscQZoG2gFMBZCaXL+tFrVCipHsX6bDz/62GgOW/QeuXfAfSOsMrPG6zuE+FaEWSckDJNPP/tc7r3v33LyySfLvvvuq8vEnXDCCfLQQw/JL7/8osOLDZGipTHA9JAuJGMYWLffjlXoducBgb/mGOtdphculyP6jJTEecuCi8mwQtaYRSv09+cT56uAuW1orryQMUP3jTBmz6HfZ5hrxenKVPcOmyyxs5fK9UYYsXI2DP3dZARDYPXsmqD158mB+61LwcCQ05Qp+doTgfd7fqSqJ4xDY0QooO5bPwKNkt4XZqaR2v00VByaOOIYQbA9uBcoi9rPaANzEGxSFepGa+CalmkpS4AUQ5p2ZIL9/GWW4RLDQLZezqEMDkDqtYKDsuRHHJeZGayXffMZNTHlEQI8B8lPUNtR472ZtfawaHGxuY9VKnB5Zu7dCgPumW1MI96P1brKBBkZDI0PBBmxNkRNgozWrVtn3vcoeeedd+Tqq6/W/JIdO3ZU4cIKVD/++KMRoLOd0tGj6AmGwVqf7cUfGp4vC9ZskJGG0fvNLAquXfl5ToEsJ8P3kpXBc36eUqhL47Ompi51Z87vY/ad/3umCgZWzvrGnAex9B307rjZMt/UP4zyPQJC6ZPMObJm85bgsvo1AcvgQXUqGCCEA+PSEydOVI+0RuSZHh+QtgxBYBkK/wDqPr8BAoTeisbMccD05iFDh6qvgt+Ug9lpxIzpu8uGAkZA9dd5DWsD/gv3cRiE+7ExEwFtI0kdj/x2l6Uu9W842gTn2HtwCx83yNNYV4IBYUCmJJ7RCgPu2QoDBIBNL89xhOmAgYNUEHgFGbGMQEMhAp4yjSDu0aOHXH/99XLIIYfIHnvsoWta3H333bq61fTp053SAfp9ToknYzQU3JU4SZ7NmO55rDZRb4IhlBivZtw6PT1NQ10xAb755jujhv6mQTswFY0YoeDWJtiHSr/IyTtA70a033LTE9LYKbPWNHaYmPBj2/PR6HMm5kqaaehurcALlMUvQpZmmIfrcH8VlUXbsFmaMRFWegiDioCQoBeHgb0YO1JQT/GyFTo12QoCYAUBfxlJQWPj3fAb5m8uQUZ9pxd5MoZFzPvGxgeOf8ALx/4wqsKl6Oj91ccQITBJdvx0uK6DiX/Cq4wXwnVe4hc59sdRnsdAgxEMbiKlFysYM66NJxsG/v2PP6V37x/Uh2BHBGAktzbBbwSGTYHGPjQBGIFt1Hfs/8oCnQBlGTnAt6Flzfl2P/4Kd1nqQZvAV2CnYLuPRwORahMIA54fRncLAvtO2M87RSBw/0R9Ntcgo8pMiaB5YJh0jy9HyJjFRv032wuNCg99MGGuOgenlqyVHT5Jkg+Nnf/yyBl6TH0FzvkQK1vv7jAb1ObTJGX8bkb9h/Ad6DVN/RC+Cf1thFILw+zvO+tKLl63UYXF6T+PlddGz9R9y4wpGPPWIFnnLPozdflaeSJ1qlz4R6b+ZvVs60ycULRK/RyPpEyV24fmlXleNxqkYAil1atXG6abYTSBFBkxIkV7sm+/6y1//tlftQmYkcZPQ0eNtwwFI6DS4ysgVoDfdj+mB5mI7D4YBM2DIUL3tGrqRdCgpbjL0sOibaAV2JEMjtUmVGCVrPTUJoqWloRoBaWCIHDeCl00xgoLtJqyQUbJatJlZ2c3qyCjPmEIhn0Mk+jK1mZf8nxWrk7X7SFzl8phhqFnrFinggHmPefXccrMECtY/zC1UI7uYzQKw8xQ54wZ8sbY2fK4YdztPk6S/GVry/TyQWHUNS64r5O5XurC5abcMNnr61QZZwTUqUYwfDZxvt5H3BxzH71HyhX9J0jnMbP0HATDzYMn6vbf4rJVMLF95YAJep9NQjC4iQZbWMisxgmqTaDS48Ds8vrbMjB2iPoYYAg0B7QJVeUNU7GP33YYEmZZbsowvIbwgKFCGdHCMpYdlVhmBIFXuboGz4GA2+DEW/DbPhsCgLBwfBw8GyZYbNyQYJARAoEgI4RtfQcZ1TcxFOjFHC2MeXDmr2P1r3v/7v8bITfF5QSHD48zKnlL87fTN2nqzW9hGPh0HICG4REON8Rmyz5fp6jAOP7H0fJ3c24rU76lMRE41103YIn7/Xulyj+G5Opf3WcEC+ft+ZWpx/ze9fPhwaX1D++dITsZDQRzBi3hhJ9Ga7n2RsvROhkqfT9eBQXl2FfmuAcanWAIJRo0DZsFWxkF+Pqb3tr4n3z6ecmbPE17c5hFnYsubQJG4hhOTBiJ3xONek1kJcdhJkwEhuOsr4By9vyGBu6fGJGJuXl670CDjGIHqxBAGNggo/Hjx2uQ0ebN0V29ujFTS8M4XgzSXNHoBYObiKZbuHChRtclJCTIz7/8Jt9//4P2mpgcmAME5wCrBZQyVYFGUqJBkG2JY9bB2RjA8yDoNMjImAU6nGgEgjvIaPny5c6b8qkyYkjx0j+z5DSjrjdXXPC7459oCoIhlIi2gyHI7JNretI999yTB1XgaCPRMNqE9U1Y7cGL8RoirFbjzllAtmcch+PGjdNsRps2BRag9cmn6lCTFAxuQm2eP3++BuKceuqpOj7P6MbSZcvl3Xd7SNu27eT5559XYYHN7sWIDQXuICMmJEUryMgnn0KpyQuGUEKtzs/PV5ODlGczjaDAiYkzE4GxrGS5XHvttXLYYYfpNGnIi0lrG2gFZKZCK0AjsBjYQIOMfGpa1OwEg5tQt1G7x44dq865qdNnqL8BAcGya/gmYFCISUXt2u0uL774kmoXhBN7MXRNgHmTaoTVUI8gIyJF/UxGPtUVNWvBEEqo4yQYhRFZQi4wXXyWLi0XGvGIcCCO4sorr5IjjjhS52JA7jJVAecnwmdguSCjWElPT/czGflUb+QLhgqI+HvUdSb4xMXFqYBAm+Av2gROS3p4N6PzG/rhx5+kbdu28sorrwj9u1u7QANhgVtiC+ITElUYBIKM4qISZLRi42bZ/6tU6fRNerPEAd+k6chC/NylzhvxqTrkC4YwCPV96dKlkpeXJ0OGDNHoQbQJTA5meTK1uqJRDfYjGPoPGCRnnnmmHHTQQfLHH/00+pIgIyb3RDPIqGTDZg3X9Rqjbo7gXXw1aYHzdnwKl3zBUA1iqjBTgZlTgKBAQKBNALQJzA6WsbNBRoRQh2Yysku99+3bV7WLt956S3/XlKojGAi5zShcIfv2CkTU7dMrVXrnL5RWph5ovy9GyL4GUAtXQBDlspaskk5fpchWIzx3/1+yRudpEhKi/z4I3If+fneIbP9JkkbxkVCEY0QQEh6skYSuCUNanr/vBSIMdZ+5FwVzCJx9keA8Z3zep/DIFww1JBjcTiPH5GB2JXMsyAw1ZMjQagUZMUfk0ksvleOPP17mzg1MogmXaioYYro5MfvvxRvhUChXDhgfLHftwGzpNXlh8DeCwdIEIyCI84diusWVTgrq4iQqeStWmf3LvAWaNwDBMKVkjYw0192e+hzBYHMM6BwFJ5cBz4OJROjvvxLy5NGUqcF7CBc2oYpP4ZEvGKJM+CZKSko0yCraocc//PCDtGvXTpOaVETVFQyTlq2R9l+kaB1M6NH9RjhkLVmp+6DRzBx0aQz7GXse5uZ8u+/kn0ZrWZKMvJM1p3RykDN9+ZoBE/T3W2MDyVfGGcEA6TRj6jB1fWuEz8pNgXd3iLkGAoX6EAwPJ0+RZ9KnBa8XLnzBEBn5gqGR08qVK+Wiiy6SE088UQoKCtTZGalgaA7wBUNk5AuGJkYrN5uetQrBQO98/I+jZC9m7JleGBNh50+Hlx43drymGnNmEYYL1P9Bs5dKJmaF0TZK9w/RXIVt8UGYOofPL4m4bjdiesbLs+nTdRaj13Ev+IIhMvIFQxOjqkwJyyDqB8BBaPaNMIx68HcZ0vbTJD2GW3TLtr/UT3C6YWhLh32XXlqPES4kCNlqVPyl6zdpUpC1m7fK5m0BE0LLGOaHrJmAycE2tNFxvt6TOEmFCLRs3UbZ6lw3bnaR+hWgmDcCdXNcf5t7d/8tMdfPLV6tz2PvLxS+YIiMfMHQxGhZGD4GFQiGad8bP1fuTMjTjMP4C+atWh+Y3296ZCjmjYH696w+I9Wrr8lGHX/Ck2nT5P8SJun2s8bmxylIMhCyCwWvYwWDYfTAdUsFA4yKtgLDt/4kSU2gQ3qlqpDRsu8Mln8boaFlTT3gm0kLAr4G6+Q0z4kTM9FoN5OXrdH67LVD4QuGyMgXDE2QYCIv5rBAMHT6Ni1Q7uNhOoxIwhG0h10+G66JRLazowSm7PafDJN9vk4tVy9MTpISm/Ckleu8MuXMeVrO6dFJbRY4lmi2AwlEMGV2NtcOlDGCywgnzZjk3CMCi1GQgPbBeaYOU3Y3Y550xCTq4TgvK4AvGCIjXzA0UVIVvZIetLnBFwyRkS8YmgFhIvQwdj/5ADEBmiOeGJ7vvA2fwiFfMPjkk0/lyBcMPvnkUznyhUId08ZNmzUZDDkqffKpIZIvFOqItmzZqglm58yZK1dfc4tR01ppVmeffGpo5AuFWiamapN7geX8u3Z73wiDXaVN2/2k9W77yX8fecYcDwT4+ORTQyFfKNQisSpUYPHb4bL9DnuoIHBjp132kqIiP4mITw2LfKFQC7Rp02ZZWrxc8qdMlaOPPUN22GnPcgIBtNquvS4X55NPDYl8oRBF2rptm2Znmjdvvtx73yPGVGjjKQzceOzxF/xkrj41KPKFQpSItSHnL1govb7pY4RBa2nTdn9PIRCKnXbZ2zchfGpQ5AuFGtKGjZtk0eKlmrat3e4Hyi6t9/Fk/orQcrvdNTekTz41FPKFQjVp8+YtUrJ8la4qff4F10ir7dt7Mn04eOzx530TwqcGQ75QiJBgXtZ6KChYIC+9/IYOMXoxuhd2ab2v537fhPCpIZEvFCKg9es36sIv/QfESYtW7TwZ3AuUvfa62+SCi671PI4JkZOT61zFJ5/ql3yhEAYRmswq16R6P/Dg4zW+wIu5Q7HzrnvLnnsfpinjWXwmaXiq7vMq+8RTL/omhE8NgnyhUAmxwhOLwMydO0/+cevdEtOirSdDl8f+Ohw5YOBgmVcwP7iGRNHS4grNjZ133UcXqfHJp/omXyhUQOsITV6wQD786H8RDTHC9E89/bIKACsMLNAWzj3/Ss/zMCGyc/xRCJ/qn3yhEEIbNmzS9SVHpKTLLqb33rWNt3MwFIQxn3LahbJ4SVE5YeBG4rARqhV41fHkUy/5JoRP9U6+UHBo0+YtsqxkhWHcGXLKqRfK9juWn6vgBYQGowfjs3N1TUovQeBGZSbErq339U0In+qdmr1Q2LbtL11lGtv/0ceeU1PBi2FDgTkRE7OLfPHV97KwcJGnAPACJsTZ51zhWWfLVrtLzkR/FKIqmrNyvWaOJtFrs0X3wbLjx8Nk6JzodyLNWihoaPLCQvnp598Ng1c9T8ECh+Ntt98rxcUlMnXaDE/mrwyVmRD4I3wTonIi/6SfpDYA0unv80Wy82aiQ81SKGzcuMnY/ksla3y27LX34RUOE4aCocgDDzreaBULPJk9XFRqQhhzxDchKidfKJRHxygKhmYlFGz2o9lz5spVV98sLYy67sWYXohp0U6GJaXInLkFnoweCTAhzjz7Us/rtGzVzs/IVAX5QqE8WEMjozD8VdAro2YhFFDH1xKaPH+BvPX2e9pLhzXE2JYhxl2ky+vdZUnRUk8Gry6GJgyv0IR45rlXuWnn7n0KJV8oeIOFcqJBTV4orN+wSbMfDY0fJtt5ZD+qCExwuuDCa1TVr47foCpUZkKApea4T97kCwVv2KX6akpNVigEsx/lT5Ujjz5NdtjZO/tRKJj63LbdATI5f5qGJ3sxdDSgJsRZl3neQ8CECKyv6FN5qi2hwFJ6XvsbC3yhUAGVZj8qkLvvedj0xrt5Ml4o7BDjT33/0GQpXowcbQwZmlRh/gVMCH8UwpvCEQo7fTpcDvouwyBdYt4vXTY/FKf/MkbX2jzhp9HyyIgpuo8hvzLlPhwmL4ycLi2qWtD33aFyUt/RcljvDHN/lZetDfhCwYPWrd+gDP3V19+H7zcwYDjy/gceN5rFsloxFSrC0qXLKjEhOvmjEBVQOEKB1bNHFa6Qp1Km6jmHsIBtz/iggICBYj5KlPZfjtCFbynP6twxb8Vq+Zi3Y3WxW1sfwgNG1xiBDxM1TsAtbNhmpeynUqdKt8w5Kox0P/EUlOWcd5y/5jd16z3oMacOW68jlGLec13rvYoFm4UvFFwUyH5UJKNGj1XVP9zsRzvs1FGOPuYM9Tl4MW1tA/PktDMu9ry3Fi3bSV7eZOcJfXJTOELhXMPkPSfMU4bqN3OJnPHrWLkncbI8lTZNGW3Bmg2y62fD5a1xs+XGuIkqFN7JmiND5+LL+UtWb9qiDE1dXAtiSfzEectU2KwlAnbDpiCzwsjQ9ggO597amfotHdVnpGw1mt8QJ9iI+4IWmvv4Km++1j3YHJu7cp3uh8G/nbxQRsxfJmvNvazfstVco3LB4AsFQ+7sR+ddcJW02r6DJ4N5YbsdOsjIUeNk1uy5ngxbV6jMhHj+hS7+KIQHFa43DBuGUNiwdasy7irDVC2MlnDH0Dx52JgICIVJy9boUvwvj5op1w7MLtUUjCCAYPZdPx8uu38xQloZjYI6YNyfpy2WM38ZW1rOERxgJ9P7r9+yTQUO+wvXbNQl+zmP+523er3szTL/7w9VQXVF//FyZK+0QD1vDZLN2/6SI7/PkMeNtvGf5HwVan+LzQ4KnCqX4G/OQgFbW7MfzZ8vz7/YpRIVvCys3+D9np8ZzWKJJ5PWNSozIbjf4mJ/FMJNX3/9tbQ/6HBp8WmyJ2NYIBQ+nWh6YCMAUP1/m75Y7ozPM8wWEAozVqz1FgqWAQ0j3z40V7ob7WG/XqlBoUA9h/ceqUJDy7mEgpoXpswtQyZKD1OX9u5GGOmxnomyeN3GgDlgzIX0hcvlsn5ZcsrPY9Sf0cLs5xonm+2T+46RPYxZ82F2gZz92zgjRBIC13LMiorQbIUCC6zMnTdf+g2IlRijYnsxkxcC2Y9urXO/QVXAhGB2ZUX3nJvnj0K8/vrr0q5dO3nppZf0d4lRnqrSFM7/I0sKTM/8y9RFes7RvTPk4G/TZJvpUF4wPTH6F0Khy5hZckNsjlxoyn+cY8wNY/dDz6UaM8OaBuZaW00vDsMPnFUkRxhTIFQoxHQbrEzd0wgR6Jg+GcYsyVEz5P2suXL0DyMDgsUwP+X3+TIQU/Bo0mTJWrJKYrrGqZbxjjFnehqBsv83afJ57nwj3HyhUCGR/WiJ6VXHT8iR/33xjcS0CIwqVDW1mRBmQpmZwcgwoBdj1jfiBidUaEKQB7K50caNG+WBBx6Q3XffXT777DNnbymFOyTZ0qjuqr67enOAY9Ge39K1X7cddb/152U1Eepy/wWtPk4Kbut578drAJFlXoY4uU47Y4Lw132uljflypQ3f3f7X7Ls8Im5PyM83PfGcwTPrQDNRihscbIfTc6fIt/37iudO3eX99//VP0HCISzz72ywrkLjCoMGjS0TPajhojKTIjd2h1gtJumb0IUFRXJ9ddfL/vss4/079/f2etNtRWn0NjR5IUC/jUWZkW9HjwkUV555S15880eiu7dP9B8B+3aHyh77HloOUZi+vPTz7zimf2oIaJSE4JRiElNcxRiypQpcsYZZ8hRRx0lo0ePdvZWTb5Q8EaTFgpkPyJrMkOMXbp0NzblO2Xw1lvv6XAiTNOmbacgAxHGfNrpF+kMSC/ma8iozIR48aXXnTfT+Ck1NVUOO+wwOe+882TmzJnO3sho0dqN6rjzYozmjCYpFDZv3qzZj5gl+MEHn6t20Llzt3J47bVuZTIqY0ZgQkwIM/tRQ0RlcyEwIRrzKMSvv/4qe+21l9x8881SUlLi7K0ZhfoJfDQxobBt2zbNfjR12nT5qe/v8swLneXlzl0N3vbEcy920RRodojxq697R5T9qCECE+KkU873FAotWraVSZPznbfVOKhnz546YvDYY49pVuxo0769Uj0ZozmjyQgFsh+Ro2BY0gh57rnX5NVX35ZXjYYAMBXQFuxvCxKc4je4/Z//luJl1ct+1BAxcNDQCk2Il19503ljDZOIHXnqqadUEHTv3t3ZW7vEMJ4XczRXNHqhYLMfZWaNV5PgxRdfl5deeqMMunbtWW7fCy90keeef01jFbwYqzGjslGItu0PbHAmxMqVK+XWW2+VPffcU/r06ePsrTtaybi/LxiCaLRCwWY/Qh3+5JOv5JlnXlWBEA6eMhrCjBmzZElR4xhViBQBE+ICT6HAKERDMCHmzZsnF154oRxyyCGSlJTk7K1fejZ1qo7x42dgpmKzxRsDnTdSM6ozoaChyTrEOEv++HOgPP74C6bX7yzPP1850AweffRZiY8fLqtXr5EiIxDqawJTXaD/gMEVmxCvvuW8zbqlrKwsOfbYY+WUU06RSZP8CMumTnUiFMh+VDB/oaSmjdTe/tlnX60S+BeeeOIF+fjjL2XNmrW6KrPFggWFngzVFMCalRWZELt3OEiKly1z3mrtUlxcnHTq1EmuvPJKWbx4sbPXp+ZAtSoUAtmPSiQ7J1fjDZ588kV5+umXq8RTT71sBMNrOh0aJsFccAMB48VQTQGYECecdJ6nUCC1PJGdtUVffvmldOjQQe6++25Zv369s9en5ka1IhS2bg1kP5oydZppaN/Lfx9+WjWEcPDgg09IZla2LF++spwwsKhpivWGjv4DB1c4p+O1zl2dtxwd6ty5s44YvPzyy84en5o7RV0okP2IFOqxcfHy0ENPGRPgpbDw4INPyk8//a6mwpIlSytFUxx5cKOyUYh27WtmQjDZ6L777pP27dvLF1984ez1yadSippQIPsRC7OOGZMpjz/+ojz66PPy2GMvVIn/PvyMdDamxYqVq3SIMhzMnjPPk5maCojKPO6Esz2FQkzLyE0IfALXXHON7LfffjJo0CBnr08+eVONhUIg+9FKHS5jTYUH/vOEPPzoM2Hh/oeekFmz52iOAy/mrwj1nS2pLvBnv1jZpbW3CdHljaqDgyZPniynn366HH300TJu3Dhnr08+VU3VFgoszEr2I+IGvu/TV+6+77/yn0eeDgv/uvshSUwcEdAOFhdFjMY6vyESVDYXov0eB8syDxMiOTlZDj30UDn//PNl9uzZzl6ffIqMqiUU1q/fqM6+pOEj5N77HpGHHn4qLNxz73/lw4/+J2tWrzHMvaQcs4eLmTNrbz2GhgLyTh53wjmeQoFRCOI9oL59+2pE4S233CIrVqzQfT75VBOKSCho9qOiYpmQnSNPPvmSPPDAE+pMrAqUI1iJGINFRv1nqLEmaKgZlKKN3/8YWHYUou3+Oglsx53aSevWreWJJ57QyWQ++RRNCksobN0SyH7EEON7730id931H2X0cHDnnQ9IdnauTlzyYvDqoLkIBZaOCyyRv79sv0MbadGiZUAgGMGw5z5H1lkgk0/NiyoXCk72Ixx7v/3eX+644375978fN3isStx++7+l789/yKpVq2XRoiVRA+aDFwM1JSw22hgBX1dffY20bLmd7LRzeyeZTOniNuSoREj75FO0qUKhQGjygsJFkp4xSu6++2G5995HwsK//vWgvPLqWzrpiSHKaANNwYuRGjPQfIqWlkhKarqcfvoZcuCBB8qPP/2s+/7oF1thINMbb77rfC2ffIoelRMKmzZvluKSFZoX8JlnXjPq/4MqFMLB//3ff2TuvAIdNvRi6GgAodAY8yfwTrKyJgR/M4JCCHi//gM1PdkJJ5wg8QmJuo9QZ1uuslGIDh0P9RyF8MmnmlBQKNjsR9NnzJRPP/ta/vGPu9V3EA5uvPFfMjw5TUqWr/Bk5GiisQkF7pUePyYmRvNOMpfjq696yd577S0XXXSxjBmbqfsq8pMgPI465kxPocAoxJQpgbUSffIpWqRCAWFA6HBcXLzcfPP/qQkQDm666f/ko4/+J6tWrZHCwsV1AvwKjUUocJ9TpkxXgQD2339/ufXW22Ry/tSIzKBffu1XoQnxVtf39UP65FO0KGbV6jXaQHt++Jnc+s9/y+133l8lbrn9Xo07IBKR3AZ1CbSFxiIUvv++T1AggIMOOshoC5HnggiYEK09hULHvQ6XZVFKhuqTT1DMPJ1cNMMw+wNy6x33VYkbbvyn5OXla7yCF9PWNhqTUEAA4CPgvvOnTJPkEamSlj7Ss2xlCJgQZ3gKBUYhpvqjED5FkWKWLSuRKVOnS+fXu6sGUBGuuvYW+dWosStWrJSFxjauL2BCNBahEE38+lv/ik2It99zPqdPPtWc1KcAkzH0+Peb/yU333p3OTz4n6dk5crV6iirb9DrNkehUNkoBKtk+SaET9GioFDInzJVrr3mFvnHzf9XDtddd5su0uLFpPWB5igUMCGOOOp0T6EQE7ObTJs2XT+oTz7VlFQoWBOCtQVuuulf5XDddbdqCjQvBq0PeDFNc8DPv/xZoQnRrfsH+kF98qmmFIxTmDptppoQ119/m/z97/8shw8++EwTptY35ht4MUxzQGUmxJ57Hx61Jdl8at7kEgozNJb+sstvlBtu+Gc5XHHFTUajWK5MWZ9oyklbqwImxOFHnuopFDAhWHbPJ59qSkGhYE2I557rbMyF28vhiitulnkF8z0ZtS7RnIUC+PGn3yo0Ibp27+l8TZ/ctHbLVol5K1Ziug9pphis2O/rFMlZusp5KxVTUChAmBCpaRly5ZU3yzXX3FoO77//qSej1iWaeibnqlCZCbH3vkf6JoQHrUMovJ/gudRac0PMB4ly2DdpzpvxphChEDAhzr/oGrnympvL4aJLr5Pi4hKZb3rr+sLcuQWezNJcgAlx2BGneAoFHYWYPsP5mj5ZioZQiHkv3nN/fSLmg+o/015fjHDeTnkqIxRgeEyIp555WS6/6sZyuOCSa7WnRoWvL7BCtRezNCf8+NPvFZoQ7/T4yPmaPlmqqVBgnUoo5p3BnsfbfD5cdvgkyfNYxDA9+eX9x0uLDz2OuRDzYaKs2bxFe36v41Uh5qNESZznvWBxGaEABUyIkXLRJX+Tyy6/qSyuuEm6v/uRJ7PWFZp6evdw4JsQkVH0hMIQuW1Iruz48TD5ZvJCOfS7dGXiKSVrpGvmHDnux9HCys9vj5stz6ZPDyx6azQMtj/LLZCXRs7Q8v9JniJXD5ggN8Rmyx6mx/4we548n2HKvzdUzvl5jGzZ9pd0GT3L3HO8nNJ3jPSZUihtP0+WFua6CIEv8uZLp16psmTdpmoLBbDTZ94LBHsIhRkG0+TMsy+XSy77ezmcc97VUrx0mRSgMdQDZjeD9O5VgUxYhxx2sqdQwISY7psQZShqQqH7EOk/q8hgibTqEVj2PabbYMlaskraGeaO6ZkgqzZtkZ1ML3zMDyO17GujZ8o1AyfosUnL1ujS+dCtg3OktdEw9jHMHWPq+nfSZHl51ExpZTSEFRu3qPDYr1eajFm0QmI699dz7KrSHc15j6VMlVkr1tVIKOB89KJyQqG4eJmaEI889pzRFm4oh7PPvVJNiPoCNrUXozQ39P7hlwpNiB7vfex8TZ+gaAqFwXOLZV9lZLtvsGRaoWCOu2nhmg1ywR+Z8vuMxfLg8Hz5dfpiFSIQS8djIjyTNk3Wb90mS9dvkvcnzFMmRyjwt8uYmUZrCCTm3Wq0B8wXyGognFMnQgGi0Y1ITZfzzr9GLrzounLo/s6HngxbF/CFQgAsyV/RdOp99z9ali9f7nxNn6ItFPb/Jq2MUJhQtEp2+DSplGm7xUnMm4MMwybIvl+nyKtGW0BTQEuwjIhQCAqIl/6QJ41wsEJhzWZzv28PkrN/H2cEyhLVELROe+7rA2VvI5gKVm+oO6EQMCGmy6mnXigXXHBNOZx55qVSZDQKL6atbbhTlTVnVG5CtNEMWj4FqMZCwfTKucVG9X93iHyaUyB7fWU0heC+oca+T5H15hp3xuepH2CmUes3mt7/b7HZcolh7Lmr1svUkjV6LzFvDJI8znsPTSFR/Q+bjBZw6o+jAsLDnD+sYJmaIQiCzsak2PLXX2qicM2Tfxptym+T+xInSdqC5XUnFKwJ8dB/njbawtXlcPoZl2imJnIx1DV8oRDA/AUL5ZVX3/YUCsA3IUqppkIB4O13/y23bbSCGNd+mDWmR7xeP+btWHVS4kBU1d91nj03cF7Z84PH0TJcoxGl5cvWEykiEgrQVNPwkpNT5cyzLpNzzr2yHLp266mCoa7RXNZ8qAgIxcmTp8pu7TpJRWtNAkwIfxQiQJsMaioUqouYD+Llnaw58pbRCFp9ZJj4Y+9y9YHIhYJOT54hxx1/jpx19uXlcIoxLZYsLfZk3NpEcxUKfA+GIs+/4GpptX17T0HgBv6GBQsXOl+z+VJubq7sf9DB0uLzVE/GiBRWGwjdrgwwn9f+aoFhSeqLgnCJWCiQfxET4r77H5MzjLYQihNOOt/Y+N6MW5vwYpimjiVFS+XVzl0No+9iGL50QZiKwNJyaBFFRUXO12xe9JexwW+66SY5/PDDZdaswJqb0dAUsPfj5iw16rxR78124rxl+terrAWqv17fmA1exyMFZojWFwVBE7FQgGiQw40JcbLRCk4745JyIA0YEYZ1iVCGacrgeROHjdBU7l7M74UWrdrJ1df8Q6Yagb7F2NJbm9Fak19//bW0adNGevXq5ewJUDR8CgDnIMTIgv4lwpGe29j2J/00Rh2R7b9Ike2d6MaWBnv8LzlQtmucHE9wkyMcYG6CnXY0Za3Gscunw516AmUCMQxD5dgfRqlwOfi7DNneCCGtz5xPmZqgWkLBmhBHHHWanHr6xeXAqsj0YqGMW5vwYp6mCLSiAw48VnbaZS9P5g/FzrvuLXvtc4Rkjc/W7Nyk7Wf9Twt6z6ZIM2bM0OX3b7755gqfMZpCYdPWbVKyYbO0+zTA+B3/N0J/n/njKL3Wjh/EyzInfiB1QYkc8n2GrNy0RYbMXaoRjYvXbgwORd4RlyPzV2+Qc38bp8z/v9z5cvnv4/SYDXIqMnXdlZgn3bLmSPL8EnllVCAwrd6EAiZE/tRp8q+7HlJtIRRHH3ummhBezFtb8GKgpgKEMIvG3nLr3RFoB/trFCPrdvItWPvTLQzAqtVr9e+ateucL9v46e6775YDDjhA8vLynD0VU7Q1haT5y+T/DKOy7/v8Qg1zzilarccYadC/NgrR/iYuwWFChhYZpkTD2NFoB7pttIwPsudJ1uLA1OagNkJsg9UOegzRcrpdX0IBorEOSxqhWsGJJ59fDqxn6MW8tYVQRmoqICHt5198o34DfALeAqAscCY+/sQL5r3MNZrBek9hQCp+648pXrZc92/YgD++8dGvv/4q7dq1kw8+iCz1HOP6tWI+mN79jbGz5Ir+4w3zG+Z9fYCaEzcNnqgxB8xZQO3XoUjD2DZMmbJoHDDlgd+mS9rC5fLHzCVy6s/GdHjp90AZew3yIZg6iIPQOt506qhPoUDvNd002oMOOVGOP/Hccjjy6NNl8ZIinahUF/BiqMYMIjSzxufITjvvVWHYcii233EPY75dZL7NdE2oazUBN0qWr1RBwJJ0gLUsyUeBYOU4CwDjc2joVFhYKMcff7xcddVVsnHjRmdv5AQDeDFGJAgKBSNg2n8+PLD9VqwsN+aDJXpyy2wtiV1wHI0ENEH3oGEYDeHDCfP0N0S9p/cdo9trNwe+CUFO+tcIBa59QK9U/b3BCBMoKs9TXaGwdGmx5li448775djjzy6HQw4/WRufFwPXBrwYq7ECYXryKRcok3sxfygQGrvsuo+kpGZoAts1a8trB4DZpMtXrJKJuXlqTiA0EAIsTIO/gchQBIQVJg3R3/Doo4/KXnvtJaNHj3b21IwONra9F2NECpi+zDaORsP4OB1hbg1aerfUTLDlNLjJNfUa52LgnNLRC/2NNqD1JgXrLz1u6jHl3fdQE1RbKIj8pQ04IWG4HHnUGXLMsWeVQ+cu3T0ZuDYQyliNEfTcTzz5oqr/XswfCswJpkp//MkXmmTGy2+AYzGwAO8S1T5GjEjRCND09Axdu5KktwgBhAXXpyxaAxoE+xEw9U1DhgxR86BLly7OnugS9rkXc0QTOA0Xr9skLYyg8DrekFADoeCYEDNmyn77HSNHH31GORx22CnaGJnWXNvwYrLGAnrofv2N7RmmMAA4HG+57R6ZNXtOOUEAYGg0ALQDTAmYfs7ceSoM0OCSkpJ1eBJzwn0ev+3Sfwhbfq9Yucao6HXrbyDq8owzzpBzzz1XVq2qOn9gTaiYUYFaFgyqAdRgPkJdokZCgUi6/CnT5OZ/3KXDk6E44MDjtAEySae24cVsDR1EYU6fMVs67nmY7GzUfy/mDwVDkQcdcoKaADDv6jXl/QaYBLx3NAeGjhEQCAeEOLk2s7MnymLX8KSXhoHz0fobqIt91LvVsV1ri1555RXp0KGDDBs2zNlTd3T74InKEDgKVV1vrnCcmaEUllDA5qRxJyQOl0MOO0nTjIfitS7dPJk42ghluIYMmJNh3auuvllatNrdk/m9QNkBAwcbBl/g6TeA+WFimBlhkJqapgwPxmVmaTIaBIEVBtQxy5gUY8aMDdZB2ZkzZ2tdbn8DggF/BftBNCktLU323HNPeeaZZ5w99U+MDDRXbK4gsC0soQBNnRowIfbY6zA59PCTy6GT0RYwIbwYOZrwYr6GCBjsnXc/CnuIsU1bhhh31VW6UP8rEgYIApgWdR9zAYaGwTEBkoaPkBlGK7HlEQoIlhT8CwXz9Xz2UUdiYpJmaFruMiswPdBK8DdQH74H9q8z9VeX1q9fL5deeqmccsopsmTJEmevTw2ZwhYKgVGI6XL9DXfIwYeeVA7kBsRxhZOrNuHFgA0JMFN6xmhpuV3Vk5YsmOB04UXXqtANtf0BzIwAwCcBU48dO07Wrd+ozD1p8hTD4MNksvm71DAxZTkHQRE3eLAOJ1sBw7ERKWlqVpRUMJQJuJYVPjwPwgLhs2lT6dBbVfTOO+9I27ZtpV+/fs4enxoLhS0UjA2hjX7I0GGy/wHHyoEHn1AOr3Xu5snI0UQoEzYkwERHHHWq7Ljznp7MHwomLe3e/kAZPWac6Z0XB9X9UCAM8A1k50yUKVOmSc7EXCMM8iU9faQ6XxEQXudaYYCAGD8hRzIyRskiowVUdB3AMQQAq4zjb0DjwU/BPSBEOLbNqJ5eNGHCBNl3333l/vvvd/b41BgpfKFgCE1hxsxZ0nb3A9VcCMU++x2ljduLmaOBhphgxfoN7rn3v0b9b+PJ/KEImAqt5Ztvfwg6CkOZEwZEyMCUVq1fZfYz1Mg109IyVAtYYY6FnmuBUFCzImm4zDF/KxMG6mMw75jRCsoiFNjvHsLkXvnLveH4hLZu3So33HCDHHnkkTJ37lzd51PjpoiEAnkB6amuvuYW1Rb263RMGbTf42AdR4d5awtejFlfwNnX54df1RcQfmhyG7nv348aZp3rqb6zDybUoUKjBSCI6Z1hzrxJ+ZKQmCTTjFDAzIDJuQeEhJvhqYNeftiw4ZKfP1XP197fdR13Wa6XaMrybRE8dr+7nB3CxKygro8+/lh222036fXNt07r8KmpUERCwY5CDBmaqDPyyO4TipdeedOTmaOBhpJghXvJmzRFBcEuYYYm77DTnnLMsWfK5Hxj+xeXeAoEGB81HSYdNWq0lhs3LlOFAz04wmD9hk2yenXZHh+NgFgE1Hx+s3p4ZuZ4HV1gJAIBQd0ccwsPttE4srIm6EJA3BNgP3EObmcnBsPEiXly0EEHy4033WSEQ6mAAJu3bAk0Ep8aPUUkFKApU2cYppglO+26jzoXQ9Gh46Gml1tUhpmjhfoWCvTI9Jbnnn+ltNq+gyfze2GHHTvqcC69upvRLGBEGBomW75itW4vK1ku48dnK3AsqkpvylIm9HxAvVabKDTvn9+Wybln9rONExFTISc3TwXCQmOirDFCIMDY29RvwdAl52/ctEWF0G233SZ77723locoa4cwuVdA3dxHU52i3ZwoYqGACZFv1MxLL/ub7Ln34eUAE2B7ejF1TVGfQgHGevmVt9RUCGV6L9jQ5O7vfFDpECOMpf4Ch6nAalMWJh4+fITGF6A52OAiy+yYF1rWMDS+B4YYGY7E6WjrcYPzOH+SqTdxWJLWu9q5JkzOtOoTTjhRy0G9e/fRhCWPPvqYlCxb4Vmv29/AyBPPwr01pSnazZEiFgrWhIiNi1cfQse9DiuHl15+Uxk42ghl1LrA3HkFEp+QLDEtdvNkfi8QfHTtdbfKzFmzleFCmQnGQaUvMIzOaAC9M8zNfnrg0aPHKKPDiGWEhSmTmzdZGXGtOUbdw5NTVK3HxKAs8x0oh2BxXw8GRuvgr70Wx6gjsAxdjFx99TVy9NHHyGWXXy7DjLmC4LCOTM6B+fON+WPP5S+w/gYbMo02wvENG6o/q9Gn+qOIhQKE84sGjwrdoeMh5dCu/YGmURd6MnZN4MW0tQViBnCa7t/pGNlpl709mT8UZD/ae98jdPiPXhNGgjlCQY8N82MSwGio85RNTUuXbHNuoWEuL80CWCbkGiNHjpYlxpywTI5A4N45l/vnL2DIc9y4rDIhzwCBMHv2HBUIFtzX2LGZKnhsWepGoOQ6sy7ZR70pqekyw1zPCj53yHRjm6LtUylVSyiQgg1P9UUXXye7dzioHBinp1F4MXZNEMq4tQH8BsXLSnSeRyS5Ecl+9Muvf2rkYGVDjPSibLMPpsOxOC5zvKSlZ6hjEIZ3mxRuJqZezCgcgwyDegkO9iG0uRZmXrLRJBAWMDlaBvXb66832sa7Pd6Tt9/uJrfffrvccMPf5OKLL5EtW7eVq9eewz3kTc4PDolak8GWQwhYfwPPhoBYucpoFOaY725oHFQtoWBNCOLzsZ3RDELx/AtdtIwXc1cXbuatDaD+fvZ5L8PgkWU/euKpF40QrDz7ERoB6rgO+5l9MG/BgoXGVBirzj5CiS1zwbi5uZN02wY1wdT4AuwQIwxHz+y+FqCsMuLKNaoZhB5jH1GQ9h54ZvVHmOdnn72HUHCu+i6GDddREGum2ONr1m5QDceaJ/zludGKbBnue625pk8Nm6olFCBrQtBDsjBJKHZts59pnAs9ma+hAWbNzMqWHXfaU+/bi/lDsd0Oe8hpZ1ysmoW797fgN8wN83LchgvT0/KXIcY803N7nQtgLBiW95ySkqbqu1XpmQQ1r2Ch1oWQsedQD2HM+BgIeXYzrRuchyZHvTk5uZWGPLMfZsbpiaDC5HGXtQIA08cOUWYaUwVfBL+96qVMXU/R9il8qrZQwJZFPT373Cs8maZlq3ba8LyYsCGBnvOkk8+PKPsRYGryAmfoL7TRwwgIAxq/ZQr+oi2MNQyDzT7XERLs4xiM6q6D38xRUKei2Q5lcM6ZaJgUbYHjNox5xozZ2jtzHBPDfQ6g7NhxmRrX4FWvG7bs6FFjVJvhN76iNeavFXicj/DasHGz+i54NjQEns2rTjd4P7U9RdunyKnaQsFtQlSUI+D5FwMmREMEE7wee/x5Vf+97j0Udojxk8++0hEJGCS0kVsGgSnozTOzxus+yqJR4Oxzxypgd6PK85vpz6RnYxthSjQiPgY7bMj+UaPHKEPa61FvseMYxCnKtRAG/KUO/A9s27KEMdPjo/573b8FxzDX1B8xN2AmMAM2L2+SaofEJVA/98S7zDbaBmUZSXH7LMIF5X1qOFRtoQAFTAi8196MhTe+oZkQTCX+s19s4J7D9Ru0aCu33XGfMQHmeDb4QK8cyH4EU/BObA+OCo3NrtmPPNR0GIvyMBl1MBRILAHp0+jxlxhNwZ5jGZzfmB34GGyP767TgrrR5phyzj1MyZ+qAov9mBihDEz9HKdezBL8BggzynE/JIolXydRmWgClLWBTtyP+9qRAq2hJlO0fYoe1UgoMApBo2MRWi9mwoSgV/VizrqGdVQyZLpz6/CzHx1y6ImSa3pIxvJDGdo2ZoQBTkZ7nL8wDKYCdjg9KFGeFTEO5WEy7HV6/jLMb4QLdVhTBAbMGDlaw5iJTUAgULe9thuURcBoXc5ve4xrYLqQv5FzQYrRVnKMyYKGYsuxn2dhhITzbVnMJ+sT4d5s+ZqCujZtDn+Ktk/RpxoJBWtC9OsfW6EJQSCTmznrGvR02NZXXHlTxNmPBsYOUc3CzUwWMAamAL37yJGjZEJ2ju6DSbHvcQzaZKkIDbQBjqG6W488v9G2mPmI+k9Z9iMg6J3ttWBgPP/Ui5pOvXY/5883x7hHtA17Dww/pqWP1LKUYz8mAOfZ6wB6Z84j5gFh4HZ82rowhQiWohyZncaMGaflqmMqhAuEw7ZmtORdQ6IaCQWodBTC24QgZ8B8wxReDFvbwGbv/s6H5t4YYix/b6GwfoNXX3vbMGnl2Y/wHcC8qOZcxzIl2Y9mGq0k9DyO4z+wjkPOYcYjajrbJaYuy2BzC+ar8OC37dEnGIHA9Tg3tG5gnY4IIPwRhDwTkm7nPNhy1Idmwf0gnBAylLWCgzL85ThCLz4+Xo9RFmGAj4PruOusTdgp2j7VHdVYKOAcq8yEYMFTG2lXV2D4LzVtlLTcLnzNgExJF19yncyYOVOZL7RxwgT0jjAKTOLez/AbmgLBPDC9u5d3g7LUjRahNr2pz9aFd5/3aH9rvaa3hGkn5uRq2jTLiMXLVqhJ4q4XswNmxaQgF4ItC3MjuGYaWMbn/oYlDVfTQsOYnbIWmFqYfQgr7gF/hNUi3OXqCtwDgVY+1Q3VWCi4TYhdKrDVmU4dyri1BYbMDj/ilAiyH+0j7TscLGPGZmqP7GZ4Nxh+g6HS0tKDdjoMh31PKjQYDaBBsJ/jNGZ7Pj086r8VBpZp7V/AeQGGnK/+CFR6AoK4J8wBTBVb3moMjEZw74xsIFg4TlYmW6cFdSN0MCkYrXDHMawyf7OckRJ+83fhwsV6D9wvwsBLUNY1eJ+bN/tTtGubaiwUoHBMCNRaLyaOBqzf4O57Hjb3EG72I0yF1vLd9z9qr+illsNgMLkNwkFF5y9lMQUI2MEXwNRjew4Nl3IwEQ5KJjVp9qPhyapJuIUO29jodh/18jyci2PQXZbrIhQQDqVlZwTVfwSCuzyw/gHK4qykt+d+0CrsMYSFagwrA0xPWe4/3zwf16tLUyES0Bn5VDsUFaFgTQgi/LwYUE0I09OGMnM0gGbwfe+fHb9B+NmP7n/gccOsAZU6tMHBBJgBCAT3cRgG84EenChInHTu8yw4H489giMhcZgyGFoEdeFwREjYeilrrzfMGQq0DArcDkhg72HEiFSZjt/BqYP6+AYLXMIBhifACvUfgbRqden9oRXZcGdbFsFNGDPDnIyEuJ+9oYGFaxDGPkWfoiIUSOQJg/7Rb1CFJgTOu1CGrgkIzMnNy9e6w12YdYedOspxx59tmGdqGVXcDXpp1Pc1azfoJCWYxx4bnjwiOPeAHjRr/ARlnNBcAzAYcxqIlgxkSio7p4DjOADRQPjN8B6TnHDI4qx0mx12xABQR/KIFBUcXBMNyR5zQ4dBzbWZVl1ZGDP3gZBCg7Bh1wHhUb5sQ4ZP0aWoCAUIE2LWbEwI7yQkzClgeM+LwSMBjEAvfPY5V0SW/cgIhETT8OllYYbQhgUj0FNaYYGajooN0zNGbycu2XPp2WFsjhPpt3bdRu3F1axITQ8uyGLrhpGx4+31qAftAUZEeNh6OYd75H3a86l3QvZEDWPGkWiFkNdzUJYyCALqr4zBKYvQYNv6RBqTQOD9oAX5FF2KmlCgYasJcXrtmRAESxH3EGn2IxZloQeGCbwaFtoAPau7x2cbIcBQoOY3cBjUDZgS9Z7elmcjEhD7HuZin9txSV5FtjnHPWxoGRvtwM3kbPPMARMkyajzc1WLoQ5s/lBNh/JoT4FszHN1H8cRENyLvQ/Ae5hq6kbrwFTATGpMwoD7R2gPHBSn2pBP0aWoCQUCTWjEv/8xoEITgnUh3EweLlDnh8YnGQYPP/tRTMt2ct0NtxmGqDz7EcxMYA5zD+wIAwxnbWt+k7Ak9HxbB9oEQoCYgJWrSocCAUwMA3McpixZvkrjGFDvQ0c6YOqcnIm6TR2cgxZBGSvMbN38RVOxTke26TExbWxq9tC6ES5W+NmQZ7dvozGA50CLGjAwVrUxzC5mhbIKlU/Ro6gJBaiqUYg2bTtFZEIwPEcPv9/+R0eU/Wjf/Y7SuAFs9ooaPYLGqsvcNwyD8EhNz9A4AgQD59IIuRe2J+bmBuIAzPkw6tjMLJ1BiCZhGZZRELdGwn6dIzA2M5DRyGxTF/t1+NE8n/seafgjTZ0MMcLstl7iEgYPHhIsBzjG/SE8VHNw6mF/SkqqOh1t2eVGIBGTgIOUuBG7vzGA50HAxicMU2HNsCoZq4cOjZfs7AlGC1vttECfokFRFQo4xTAhTj39Ik+GbdGyrarOocwfCvwGxYa5brr5/0yPH1n2o19/62d6fO/sR5bJYVL3cUwFwoGJIsTuJxGI+zwYFZ8AggPHoarppse3trt72I5roI6zzTV4Fsb63UOM1GfrZh9MzT0xD4FRBZvAJMech6Cibs5BiNl60UAIr7ajE0xWco882L+UxR9BWeq3gtBev6GD52ZKdpwRiAgCBAKBV4MHDzYCIdsIy0VO6/MpWhRVoaAmhOn9fqvEhOjcpbunILAg09Ann35lGDyy7EdPPf2y0Srmedr+MAFMh0CCSZjZhxZBgyuYXxicpkwvnzdpsifTwGT0Vqj+qi04zAqoyz28R1n22QVW3MvI0+Pje3AzL6MOMKuuBemUA9wfJo11OtrfNsLQTqu2QIAgLBBSPCdaFrMuEXZugdEYwP3THjAVEASYCuSEHDRokPl+Y4wwnCsbN/pRjrVBURUKUGAUgunUFTkD9/c0IQjFHZc5QRdNCXeIkexHZ551qTZ6G4wT2rhgtrnzFihDcxz1GWZB3SagaFJevpaBkdAi0AT4TXlbB8xEo5w8qXQeQSiDwbDUixaRbHp7HJQwOfsRGG5Thn32PMoiaLi+3Ufch7uMZRCb/cg+iz3uBlmcEYBEWuJjaGx+A+6VdzUodrC+G957WvooiY2Nk9TUVJk+3QhI31yoVYq6ULAmxEmnXODJyJgQ1k63wPl1wonnyvY7dvQ8JxQqNNrsp43FTu4JbVwwjQ4xGsZ0MwXbMBXHCBJy51XkGM47GJSgKMyKic6iKXbGoy2LvZ+dnROsG8ZF3V9uBApx+u5rAgQNdXNt7jcza4KMGjVGhy65F1s3f2Fmytt68TEg+DTmIaReNyiLqo2DlGdwC7bGAJ6d0QR8B2gHaRkjJT4+URISEoyJRYq5pX4kYx1Q1IWCHYXAtq/IhHjjzR5qa8Owjzz6bIWOyVDYIcbPPv+60tBkbH87BwGmhjkoyzUZhoMR8RtUNCqB1gEDo6ZjKliGxTlpZxTa8lwjoKYPL1OW/dj5ZIa2ZbkHBCAxD9yDNXUoC9NTv1vIcL8wSWiS1FBQFqclORe5P7QgnoFrNQbBwP3j9xg0KE79BmgHhG/HxsbK+PHjjUBeIFv8ZenqjKIuFKCqRiF2a3eAxA1ODJgYYfsN2sod//y3Ybw5ng0LZoQZ6HX5DRPB2PToaC+M9du5BzCLDWF2xyZQB0xEkBA5KO0xN0PCwDjsOJ+68UcwIQompH56eCsYEAica++Ne3BnSuKvLQvY5p4RMgmmt6SsPeYF6rb3QFnrNyCoaknRcoMSo4qXmP0Bx2dDA+8SQThg4CAVBBb4DUaOZJn92bJunR/KXNdUK0IBZxomxMmnepsQgKFDr/2h2HHnveTQw0426uMktZXdTGRBj48Dzs4odO9nH+aKnSPAfkYMcMixzUKqlKOBonqTM4AJQ7YsjIs9a9V5C4QHnn/MBXtN/iJw3NmM2IcqnJU5Xt8L1wnUsVbGT8jWUGlbJ+URLGyjRdh78ALDjzjeiEhEiCDAEMYLFhYZQbCsHBYtLlbh6H4/9QWeCyE6ZGiCjuLYIUaGXIcPxzk7RVasWOG0Jp/qmmpFKFgT4udf/tAZkl7MHg7IcRAbN1R7/1JmKtu4YHgYkeOo0DCvVUfp8Rna9GIumIOeFRUdRyBqup1pOH3mLK3XMhAMRx3UC8OjpqtK79SLgHBfg3vBwYffgLK2XsrYOQ+2blsvjkmYI9R3EQrKkigVfwROU/bxfmbOmmu0BlZoKi8Q3FhYWKRaS2XXqE3wbnCCDh4SHxxiZDRmyJAhMnHiRFm8eLG2H5/qj2pFKEClJkR4IclBtMVU2FU6d+lmesDKsx/B1GzDYGgm/GYUg1BfO/cAnwJlQpmAY5QhByLbodehvB0V4BjmAj4GbHbOcZclxJtVotmmLAKF2AMY2MY82Ovzl14STQVhMht/hFH/ue/Qe3SDelG1GYHgHjAbEICTJjO5a0U55q8MmBWYFHXpb+Bd8I0YYrR+A6IRMRXGjRtnhOw82bTJXwuiIVCtCQXiDWgEJ5x0njfzewDN4JLLbqgy+xGmAr2ju7eFSTAVOG4deFaVpxyJR5gqbetiuAvV2y6gSvYhtBu3cOA8elWiEZn+TFmuBdAE3HMK2Mc92zDmYL0GOD5JzkIZWxZhw/0hmNx+iFCwn+MIOnwXaBIwWN4khjnxGXgzfngICIeKrh0N8H54fuYpIAQQBmgHOBHT0nCMzvCHGBsY1ZpQCJgQs8IyITT70R4H68IjNCDLaKFAGMD8HIcprS+A/AZkN8a+D00txnFiByiPGZA1Ptv0VCPVPwHDU59lCpiN69tt6tQe39RBGcB+d92YHmgR+CIYVcBBSRmGJy2zA4YT7Tmoz0yVdqdU84I+mzETKIv/wj7LvAKiMmsqEEqBvwHNy76HaILgKRysCII0oyEQmpyYmCiTJk0yGtcyp7X41JCo1oQClB80ISoYctQhxtbyfe++qhq7Gc4CAQDT2UYL6KFhcjz1I1JSlcEREMx3CD0fwEz04mQqsgFF9hg9NvW4y1I/PTNCyH1P5GHIGDkquI+/qPJcm/t0R1NqD2nu2zodKTspf4qGMVvTxpYNBWU5j0k/DHNy72gVU6eRA7Jqv0F1sbBwib6PmgoH7h9/SmxcaWgygWJxcXEyYcIE814K63WI8W/9x8uNcTnNEn83+O+IKTJmUcWO3FoVCouMCYFv4bgTziknEMh+9OBDT6hK78UgNEx6cexz5jLY/ZTFdLCpywFCIaAJbNLeH8a3dWBO4AvAq2+FAedQt62T/VwHc4fAmWnmnjkXWF+FvUfyJthr2sVWbWgy+2F4N1OhneAvsGnT7H4vcD6aCj4G6g2MtqxRU6E2hYEb1t/AjE+ve6wMCAOetf+AQSoI3EOMo0ePljlz5jSIGY0x7wyRFh8Na9aI+TBRYrrFyecTC5y3Ukq1KhTsKMRPfX+TXdoEAplIdnK8ERKa/WiZtxecnpFeml6LXtjtkYe5Jpme3TKpBYwdGJ8PDL3xGzWd2YbMU1CPuylHPQgITAi3kKAc10XN97onHIMIGLYZCmS0AIcjjO4uj3DhntnmLz0kQkav5VGvG8OTUyXXmB0IIRgMgVS4aKkn80YLy1eslY2b/pLBg+PLCJ4lS0oXpakKPD/vN27wUB3FQRCgIcTFDTaa0QiZOpUp3SudVlH/1JCEQswHiZ77I0FN6ogxuLxflvNmAlSrQgGiYc+YOctoBtvLTjvvZWzMEco4liFDGxdagDKww0CURbAQQ8AwnM0XUBFgROx5GuVSIyBsw4bR0Frsb+qH8SbmTVI13R0OrfsnBjISWXC/Rea+8DEQx+CORsTccDsdVX3OHC8jM0qzMbvrcoOyNrMTgpCymFKz5hRor+1m4OiiWLq8/qa0bt3afJsYNU3Yj39hWclKIxwDmaSAW+iFgvtFCBBzwDtPNxoCeSmHDh0qubm5UlRU1OBCk2ssFAwTnvt7ppz92zgF2+zzLFsJYnomyKyV6ySmR7zn8XAQ8+5Qmb1yvcS8X4M6jNbwx4wlztupA6GwdetWyc6ZaHrnGWoq0Mi8GhY2Myo9zGt7WsoSKkwPzTYMCONY1dYtWNhmpSScjjagaIXWURqxSBkEDHXAeJgVGm9g9uOAdNvTnM8251CWpKruZKbsdzMLvxkdwBeA+q9LtjtlvcDz4DQk7yN+A56R60/On2aEYmRDjJGieNlKeebZ51QYgBYtWkinTgfI5ZdfId27v2OYPF21IDexqrR9dnv/aGYD3UOMI1LVVMjMzJT58+fL5ga6/FuNhYJh5n/G58lXeQukT36hbrf4IEFi3ovXumN6DNVy+tsRFjHdS6/JtpZ7LyFwP2/FBX5T9mPnuGF2933q8XcGl9at+8zvNwYF6jDXsmWrA+qyVOtCwU1uprCAGWBStAOEBkIBBuM3XmsCdNyCBIFhVXkECQ3VDgXa2IDS+knLnqeOSn7DxNRLee3tzXVsWXuMhs5v6uUazGlwZ2O2ZdFosJ+D5xpTCD8A16dcRcOMHEP46eKwRovCgbpmLaHJU2pZMygLNIJNhmcvvfQyFQxu4r3S27/yyqty8cWXyEEHHSQdOnSQQw89VB548EH5vncf+brXtyqA0coIpmJEAb/BrFmzZO3ahr2qk5vZaoJ7h02WR1Om6nbMu0Nky7a/ZEZJ4Nn5/b/c+XLxn1mqEei+94bKeUazgDZu3SbbG0Gy2ZyzatMWWWkweM5SIxACzMk+6O+x2Xq/0JiFy43WZeoxguGlkTN03ypnHYwaCwVz/jZHo6tToZCVlW0aZGk0H8wJw/IXBsLUQEBgs2dnTwxh8LKMRT30yqOM2m3NCuqAUQn7tddAU2A/dRFvYNdBtHWxcKxbOLANw7Psuw5zOvcGuF7okCnl6SkpW1xcGtTEc/E8bm2B8+iFyezEcc5Fc5m/gOXr604gWCAYuC9mixYUBKJGAffJ87LNEnZEfZq2q8SoAjEev/z6u3Tu/LpccsklKiwQGvvtt59cffXV0q1bN/NNRjXYeQu1IRQwI77PX6g9+B3xufKiYdr3xs+V84xpgVBQZu4WF7h+V6MZoFm87wgLtIC3nWNvOj3/W7FBAYFpgIp/db/xgd+2zNumjIFu11QoGC1l0dpAfoo6EwqbNgUWRYGxaFi2J4XJ6Jks41gGhhlJPmIZ0h4HHMc/QI/rNZ2Y39bpSFkaNQ4/Ig/RBqx5AlCTrZCgLPeHxuGu1319t6bCNQhjds9psJOoAPENOCIxPwi7Zgo2Aoc6EArTZ8wu49yrKywyWGoEmPUbhAoDwPsPrDRNVGZAoOJIRADqEGNScjD7EaHJobRmzRoVDF27dpUrr7xSDjjgAOnYsaOceOKJcv/990vfvn11NKI+qDaEAhrBJxMLVP2/wfTub42bLT0nzJNzjLCA+ZGpMV0dBjbCQdV/KxQwFYzJoNuW4REcjlA48afRkrVkpbQymgYUNBkoY6DbjVEoEKiSa1R57Giccr/89qcG/thGiEMRhrUMBcPb4zA3+9i2ZgV2uGVEL3AMxmWpNoQLjZ/91AFj0kNbpudvoaMyz55VmkIdwPDcty1LvTA0jknqd8cm8JsFWfEN2LJoLggBRj64d/axXkVt+w0qRkBQWnA/PJsVCDx7ZtZ4FdpsM5+k/0DXEKPR4qKV/YjQ5l9//VUeNCbJySefrEKjU6dOcsUVV8hbb72lEY+1Ee0YLaHwUHK+PJ0+Xbetit8rZ57+bWF6dwTC5m3bpO+UQt2H+fBU2jRZbUyDhHnF0uqjxMB+hEI3RytwhEJO8WpZbLTcJ9OmyklGKGBO9J68UI9xrV+nL5ZRi1ZIZlFgVKdRCgXGp5n9Fj90qDLK1Vdfp4KAHoielMZJQ4Rh+WuZCu0CIULPRaPErGC/ZUS3I9GCxk1IrXuaciioAw0CU0NDk41tzHkkXcFOhoH5TVkrJLgHzdZkNASrbeDzcI88cD7nISCIY8D5iIbCMcCxQAShF8PWHrjmqlUBpq9IGGDuzHHyVCCIy2Y/GimxcXFGM0oRsh+tWrXK+bK1R5gfCJ8ePXrINddcIwceeKAKjuOOO07uvfde6dOnj4ZJR0rREgowkjoH7W/D3K1wFDr1qzbQ06j+hmHRCnTfhwZqDji/XaMGut8RLjFdBmoZyusxzI0eRnjYeszvFkao4LuoyciDRb0IBYiPjCMqPT1dp8iiNdBjw5wIB7QDGmvoKAT71JRwtgPMt07PTTS9u91HY2akg5WdmHtgGdULlLULxYbGJrANU1inI/XbIVEmPoXWy3HKWscnoclkbkbLsM8QCtK914Vw4BruIUbuFVhhwF9MuByjDSEY2IcgCGY/Sh9lthMlwWhADTH7EaMcf/75pzzyyCNy2mmnyZ577in777+/+jq6dOkiycnJ5aZho5Z7MUZDQNCM6BYdwRUu6k0oWOIjoTUMGzZMUlJTVXMAv/zyWyClmcPQqOk4FN3MhD1v/RG2cfN3jjPE6Lbv+Ts5PzByYM9nH9oHvXhVMQQwCY5PnJMwvK3XCzCc9TNQlm23oPECx3VZ+VoSDjgv3ZoBoxw8L+DaILDA7XpHoObqxCU7xGizH2VlZTXa7EeYNwyR9uzZU/72t7/JIQcdJC2+HOXJGA0COiRphJb563m8llDvQgEi2nHJkiU6hz4uLlbNgt9+/0N++PEnHa7DlrVMhUlhYwho0PRsOAT5HVDTA2HMNGzLbPSO2MYICX4D6rDTn21ZL1DW+i403sD8RmghpEKFiL0felYyLFt/QiQglDmaow8IGYRAWVOhVDtgP/NE0Mg4TqwG8QbqM3BMhaac/agy80FNAqOiY/9XZKejup/Ud7TnMeA2KcKFmg5cm/DjCPwD4V6L+l8fO6tCU6NBCAVLzKEvKCjQOfWBCTM58n3vH1RrQA23cQvW34AWASOxD2cjJgTblsHopVkIhUxNNH5blt6P2YahTB0KjsMY3IcVJvYYQ3doMggiWw+9KVOwWeSlIlMhXHC+F5OHC4QBdZA41goDYIUB+5ightm2bt1GfQ7NfpSUrIKAd+TOfrR8edkApqZClQmFt8fNkenL18qMFebbb9qiwoH9bnu+pREKbxoG0/0wc0/s/QCzUX7eqvVBE0V9CDgSrW/AYUobhKTb7w6RFRs3S87SVTKqcLk8PGKKUzbgRwiWwzeB0HD2UWfqghKJeWtQ6XFHqAV/OwIm6Kuo4NkblFCwRMDLzJkzNY33cGMHEvb77Xffy++//6nDefTANHBsfXpsy0g0drQG9rON0LBCAiaww4bLjVCpTCBQFtME77pNvGL3s4alLcd+TBoEDD4GhFCJuaZbeNQE1BOpv4GygSHGTZ7CgFgJNB+0AwQlx0KzHxGF2VyyH1UmFDqPnqUzCWE8LWuY6sbYbN2GGFWAMRcbBmI4sHj9Jg1agvb+coR8mbfAbAV+E2sQO7tItwfMWqJ1IWheSJ+m+6yAuDMhT36aWhhgePObvy16xmsZ6Cbnfrb+9ZfkFQdGY7inawdM0G0IIbRp6zaZs2qd/DBlkXT4fLhzROS4PiMbp1CwVFJSIpMn5+vQHuo/EYXff99H/vyzvw5R0hPS2NEg3EOVJcZcgKk5TqOfv7BQk5+6V4qGYdwMCDiGBsJwJM5M9rlHHmzORFsWMwItglRs1qSxx6MJ6g132JLnChUGLEBDHfwm3oBtyjDCUGaBFVf2IzS25pD9qCqhQBDSN4a5/zL/Yt4YGDjH/G1hmHX5hs2qGSw1wiAYI/D6QNm3V6qkOL227jPHDumdIQONUOB6TFXe+dMkWbhmYyB24R1HkzD4c8YS3WfvwTLoDp8klV7fxi8Y5g8GLNl95vrs1+1u5rjd7hprjg0IbHdx/jZGoQAxX4LlwAiMwdGVa0yBX3/7Q3obswJ1F38DDR8BAEOjBsNIVlgQ5ej2MQDK9vuzX1DLgEkwSeghWcXJXRZNwI482LIICvwRhDITIm2P1QW8/A1oB9xXwG/gFgalfgPyRODv4Nn4Swp1m/2IiUvu7EcEGzUXqkoo3J80Wdp9MSKg9luNAQ3BqPm6bfaVEQrm9/7fpBmhsFyZXfcZreD6QdmSunC5vDF2tkY47vrpcFluzITAcGLpNd8cN1seTw0EQQHUf63D1BvctnEM5t65L92210dQWEHAcQPdJkjK3nNjFwqW8BwTIMNYNdFz9NB9+vygQoEhQho6zECP7fY3WIZn5MAyCdoH6jXHOQfBwbAhPT7H3UxoyzBKgf2dkpqh5gIBS/YadY3lK6y/oUSfrewQY6kw4DfPPWXqtKBPxc9+VJasne2FLkYooK7b35RlTsAVf2TKN5MXSo/xc1S9X4bGECIU0owAsMx7zLfpQYY8+rt0uXVIrqlrqM5xCBUKttzdQ3Plb0aQnNx3jDyXMV1+nrZILv5trB4LhkG7hYITNn2sqT/I/Bw39xc3Z6m8Mnqm3G6ui4kTjKZs7ELBElFtBMwwNz85eYSq8AQ+PfXMCzIxb6pqCjAD9j2CwjISTEJvac0BmIjwaJKf0tvDSLZsKCiLtmDNEa7hJTzqGqx3iVCwAsEKA4DAyhqfrcdAptmOjR0c9BswI9NmP1q4cKFqZM2RrjWM58UYADMALcG9Dya8csB4OfoHY5sb04F9OvpgGOnMX8eoWYGqf6Sx3RlK3POrFLmOa5j9aBg3D54ox/84Sn+fZBiev+76A9cYYq4xQS7plxU4z9R9uDE/rhk4QY+x74xfxwamaJvt038x2zgvDaif+zrTHqc+c91Tfh4jF/6ZqUKLWZxn/WpMlBCBZNHohAJEwExxcbH2bszVp+f+7vs+Mj17gHz7zZfqbIRpYA4EBsNtllkQCggHO1UahqEsTIUQseaH3cf5+CMoW5t+g+qCqd5qQpm/3BsaAcIAocCzITTdC6ww52KQ+d2Qsh/VN6FuezFHc0WjFAqWCKAhxx/LieGM/O33P+Wrr7+TTz79nwyOH64h0/SeMAgmBb2qMpLZB8NbfwT7CIMmXwP7YS60Aps1mREIfruZsaGBZ+N57NL7CL/Gkv2ovmnw3KWVmhHNDY1aKFjasGGD9noE2BDK+me/gTJ31iT56uNnZPSYTGN7B5aah1Ho+S2Dsw8PPALDCgcYijBrhkHRDGC2hqYdVATuk8AkhIDNfoSpQPh3Q85+1BBoyvK1ASedhzrf3NAkhIIlej96weHDkzRoqde3fXQiD4yfnZOnDL/V8MOateXTimFSMMyJIy6woEvD8BuEC54Nv8fAQe4FVlIlthFkP2pINKl4jdyXOElO+3ls80XfMeqQhBq9UIDoBZmoQ6+o/obxE7TX3GOPPWTHHXcMph2LNao0WoN1PKIpwFhun0JjANoOQ6/EG5CQRv0GRjsYhHBIT9cgsIae/cinhktNQihYolekd2QCDwE5f/zZLygQjj32WDUNNm3equYB8QqMVtTXEGN1gCDjfhleZEIXggANYciQoTq5LD8/X4O/fPKpJtSkhIKl0inaafLDDz+oUGAS1BNPPKnZi/v88KOWsz6FxgDr9yizwIpmP4rTIC+CvZrrEKNP0aUmKRQsMUWb3pNRit69+wgrM6N2M3x51llnyRFHHKEBUZAXIzYEIAwYYXCHJodmP8Lp6pNP0aImLRQgJvYwwQd/A4E74ydka5QiYDyfKc9HHnmk5hEsXlaiCUq9mLOugRbD3A40A5v9iAVsYmPrNvuRT82PmrxQsOSeoo1DjshGpl0jHMaOG68BQMzI3H333eX5519Q4bBh42ZPhq1t4DvQ7EfxiTpHwWY/QuNpiNmPfGpa1GyEgiUm/tgp2gkJCZpfEeEwZWogJRwMCb3wwovStm1b6fvzL/q7LvwPmArkZiiT/cgIh8ae/cinxkXNTihYCkzRnqy9b4ZhQPwN2O5MvyaRCsFOaAvkZGQtg8MPP9zsz9VzvRi6JmCIkUlM+A3UZ6BDjIGFWQnOwmna1LIf+dRwqdkKBajsFO1BKgysv4EcBO6QaIgkJYceephcc821OqxZU/8DWgn1uLMfMYuxOWQ/8qnhUrMWCpbsFG0mDOHIw5wACAWmaLtzM/IX+umnvtKuXTt5+eVXNM+OnZYdLtAOSDdXPvvRYGNC5DT57Ec+NVzyhYKL3FO0WVCW0QmEAyHTaA6hYdA4Ircavn322eek/e7t5bfffg/UU4n/Ab8BTs7mnv3Ip4ZLvlDwoOAU7SFDjKYwVp2RaA2kQGe+hFswWGBKED59+eWXyxFHHKlLz0H2OIKCCErmZYxISdf8jggFNBOb/aimqyEd++Mo6fRNejNFmhzVZ6Q8mzZNF2/1qfrkC4UKCC8/iUiYok0vDpMjGAJDmFmqRVSkEUDkezjkkEPkhhtuUA1j5OgxGprMArO1lf1o95DkIM0VTIkm25FP1SNfKFRBRAuy9gGjAKSEQyi4/Q30/hUJB8wLlqV78aWXpU2bNvLAAw/K2LHjdCjUZj+K5hCjLxTKwuYq9Cky8oVCmFQ6RXt4MCUcwoGp1+5VtAF+A/I7urMfIUCYtHTPPfeog3LAgEAizWhSdYQC+QKfzZih8+n5Tdqwg8j5Z3pb0nz9MWOJ3EiKcVdCEsqSaPTlUTPlFnIPki7MOVYZKsoPWJs47sfRztvxKVzyhUIERBQhCUsImUZrYMm1GbPmqPbA6tasT0FatLi4IeWyH5EIBqFi1zUkiOqyyy7T2ZtoItGgagkFw+yQLmgSzBwcpysaf5RTINt/lKh/UxaWBJORUJaAyr0+T5Z7EicFkpFyvhEO25OW3GF+hAf7ddFVm47c1K1Lo73nLMbqLLai4Lc5V+sgr6BzrWC9zr5IwLk+RUa+UKgGlU7RzlR/AxOsrL8B4aDxBgah2Y8qGmJkAZaDDz5Y/vGPf9TInKi5UIiX+avXS0xXJ104DEwZ81d/O3kNKau/3xmsC57otvP3iwlz9e92RgN5ZMRUGbt4hYxauFwzFUNfTCyQfc19LlyzQXqOnyv/SQ6shgQ6GCEDfW3KQAiIwrUbNS36D1MKdTEUu4BKuGBdhfi5xVqfT+GRLxRqQO5VtGF+zAmEgl2Y1WY/imSIkanemBfdunVz9oRPNRUKnxpmPPj7DGVG3eeYBba3DS5gYsqy0pGlY/tkaHZhGBcmvPCPLPnUaBf/TsqXJ9OmBVY9snWa67X7LLB60R1kIbYagUFiQbEcRGp0sz1u8Urp+HWqzFm5PqBR2HUNqpFw9QtdtcmncMkXClEgog6Zos3QIj4HpjRHI/vRk08+KR06dFCBEw7VSCjYVYfIWWjXFXDyFwYXOLFCwmoKbw0KMvVRPxgzac5SLU9683ey5qhQuNuYF3qOrcOUx4/B+ggvj5oh6YUrgmYJ/otjTT2YHVOXr5W2XyTruowBoWAFU+R+icBSbj6FS75QiBJhGjCVmTkV0U6FRr2XXHKJnHDCCRrcVBHVRCiwmEnfaYuC+/f/OkX3lzh5+/b5srTuoFBwqfIwe/H6zTJvRSDiM6bHEHkkZao8NDw/cNzRNqaXrJUzfxmnzF6yYbP8xzmuZUx9UIE5hoZAnWuMRqJCoZsjFIxwsOXDhS8UIiNfKDQyYijzgAMOkFtvvbWcj6I6QgGoRmAYPdRep1e2cO/XYx5qPOdreatRsGqyW3CY/Xrc0T70us6xcmXM/ehvvbbRJBwTgr/u8uHAFwqRkS8UGjH17t1bp3e/++67+ru6QqGpwxcKkZEvFJoIPfrfh6Xl2394MkWkCO29w4X1DVSG6tZdE/hCITLyhUITovZfpngyhUWMUcN3/nS4nNh3tBAfgIrOQqbutQ2ZQ8AKye7zwsHpP4+Reas2yPE/jAruwyewT69UDYjieuf9Pk4DotznRYobBuXITp8keR6rCL5QiIx8odCEqCrz4fzfMzU+4D9JkyVlQYna+1cNmKDHNNDI2OxH9M6QnxyHo/oZHH+Dux49ht2v9r7ZNmWgmBd/V8Gj+4xAWLt5q/w4pVCeTJmqoxE3xU2UZ9KnB+o0x7WcrQt/gdnWffgVXNfFuagw28cZAdPSXEPPo4xzD5XBFwqRkS8UmhBVJRSeSJ0mXTNnB5jwQ5jPGXo0fwkygsYXrZSfpi5Spi1at0kKdSRgnY5S2HpujA1kwIbO/mWsvDl2ltn6S9Zt2RZkblY8pk5rUvD3JqMljJhfIlucWYxc95g+I3Ubot4dDcNDjDr0nDBPru4/Xn9D+3ydqpGWjJS8MmqGbHDqaeUhtNzwhUJk5AuFJkRVCQVU+D+mL9ayJ6PSW6FghMQ2ogXNX3riH41QYNnzX03ZA75Ll5ylq2W3/yUH6jBl9Jw3B5WGLr8xMPD37djgtR5NmSIvZJQ1Q9AUPskp0FGJ6cvXSRtTJ8KHZdwP/T5DtZgDDMMjjBAOCKLPcucHgqK6xal2kDBvmextTJK84jXy2uiZGivR4uPKzQlfKERGvlBoQtSuKqGAOcDfUGY2ZgQRipgQe32dIj9PWyw3mF77+/yFcp4xOc7+bZzOPdA6bBARqrsNf37Dqc9lApz+yxgZE6opGKHwFOaD2Z5aslZ2+nS4EQAb5a6ESbK3uW7B6g16D20/Gy4zV6yT/xmBgGA47afApKajjWmDUNjPCA7iIK5xtIhdqhim9IVCZOQLhSZEpxqV3YspLP6cuUS+NIz209RCmQ8DdnN8AV0DzP3wsMmywPTWvxgNwQYbPZA4SXrnm57a+gCM2TFgVpERHItk4OylqlUEtQeXUEALIdlJ4rxi6ZE1R14YOUNuGZwrz5u/CIW5K9fLDp8myeZt2+TBpMmSU7xa5q/ZKKcZYfJ06lTVAmLnFClD3zk015giK+UMcyxlwXLZy2gKwwqK5ea4HF0Utd3nAS2mIvhCITLyhUITolSchx5MYYH50PGrFDUF7OzEHQ1j6jEjBLDV+bvDJ055w+zsaxnSE6NxtDaMuIvp0QlZZp+tp0w5I0i4FtdEGyEyEXAMk0HLGOHBiAfXog7q6/DlCGn3vxFqZnCf3AMBTDwbGgv3E/P+UDmAeRI9q54g5QuFyMgXCk2MbI/uoxS+UIiMfKHQBCmma6nDz4cvFCIlXyg0UTq+d4aaApWZE80FvlCIjHyh0MQpdlaRPJs+TfMaNFeMKvQX1ImEfKHgk08+lSFfKPjkk09lyBcKPvnkk08++eRThRQDOds++dTkaNPmLbJu/UYpXrZCCuYvlMn5U+STz76Szp27asLt+Qv8gQmffPLJp6rIVxZ8alJE5soNGzcFl/SdVzBfMkaOlv88/JS0abu/afBtZNc2+8ourfeR7bbvID/1/U1X5fDJJ5988qli8pUFnxo9bXa8ByzqOX/BQpkxc6b07tNXzjrnclUOttuhg7Ruu5+03q0sWm3XXk48+XxdxYe1/HzyySeffPImX1nwqdHRtm1/qfdgzdr1snjJUimYP1/GZY6XZ559VfboeIhp1K3VcxCqHHiBsv999FmZN6+gwjU/ffLJJ5+aO/nKgk+NgjZv2areg+UrVsmChYUya/Zs+f2PAXLp5X+TmBZtpeV2u3sqA1UBpWKnXfaWvj//7g9H+OSTTz5VQL6y4FODpL/++ks2btys3oMlRcukYP4CycnJlS6vd5f9Oh1jGu6usvOue0sbj+GFSNFyu/Zy8qkXyoTsif5whE8++eSTB/nKgk8NhrZs3SrrN2yUFSvXyMLCRTJn7lyJG5wgf/v7HRpfENOynWdnHw2gfDz2+PNSUDBfFRWffPLJJ59KyVcWfKo3Uu/Bps2ydt0GWVpcot6DSZPzpcf7n8hhh5+iHfiOO++lsxi8OvhoIjAcsY/8/MsfUlS01LlDn3zyySefIF9Z8KlOaevWbbJ+wyZZtWqtLCxcLHPnFUjS8BS5818PGMVgT9Mgd5Nd23h36LUN4h5OPvUCmZDtz47wySeffHKTryz4VOu0aTPeAxIjLdepjVOnTZfP/9dLjj/xHPUe7LBTx6h6D8ijgNLRpm0nabv7AREpH8yOePzJF/3hCJ988sknF/nKgk9RJ3dipMJFSzQxUnrGKHnwP09Im91KEyN5ddbVAYoGCkdMzC5y/AnnyHff/6TXXbtuvbzauavZv6vneV5gOAL88tufUrTUH47wySeffIJ8ZcGnqFDZxEiFMmPmLE2MdObZl5lG1rrCxEjVhfUe7LBjR/m/ux6SsePGa9zDrNlzZeq0GTJt+kyZPmOWxkGcd/5V0iKC4EiGI049/WLJzsmVtWvXOk/ok08++dR8yVcWfKoWkRhpo+M9IDES3oNxpsN++plXpIMmRtpVLXSvzrg6wHtAsCPeg0MPP1k+/uRLVUoKFy1WxaAioCwQE0EdTLUMrbcicP+PP/mCJnzyhyN88smn5k6+suBT2LRlyxad2liaGGmOJka65LIbnMRI7T073pqA6ZItWu0uf7/xn5KSmqHeg9lz5gW9B+GgaGmxvPLqW6oAeF3DCyg6O++6j/zyaz9Z6g9H+OSTT82cfGXBpwopkBgpkFZ5SVGxWunZOROlc5dust/+R2vnG63ESADvAfVRL/W/3fV9VQwWLynSIQUvRSAccC6ej7PPvSKy4QijpJxx1iWSMzHPH47wySefmjX5yoJPZcidGGnBQhIjzZPYuHi5oRYTI+GRIP7gssv/JoOHDJOlxctk7rz5EXkPqgLLUycOG6GxDngMvO7DC8RbPPXMy6oo+cMRPtWUFq/dKJf2Gy/n/ZYp5//uoznimoHZ8siIKfLd5AUyc8U6p2U0fPKVhWZOdICbXImR5juJkd7t8ZHGBmDlRzsxEi5+6u2wx8Hy4kuvG6VgpiwpWiozauA9CAdLlxbLy69EPhyxS+t95bff+/vDET7VmOatWi87fTpcYj5IlBYfDfPRzEE7iHlniMS8O0RuHDhBClZvcFpKwyNfWWiGtHXrVtmwYZOsXL1WFi4KJEYalpQid9x5v+y4k5MYyaPjrDaMotFq+w6m3ta6bPTvfwxU5QBrP5reg6pQZjiiVYTDEWf6wxE+1Zx8ZcFHZYjpMVR2+jBR0gtXOC2m4ZCvLDQT2rR5i3oPNDESnfTU6fLZ573kuBNqMzFSa2lt/v73kWclN2+yFC1dJjNmzVZPgldnXhcgKVR8wnD1GOwcwWwN3tFTTzMc4c+O8Kn65CsLPsJBTLfB8ve4HKfVNAzylYUmSu7ESIsWF5UmRnroCafzi35ipO13DCRGOuHEc+W77/vqdYl78Oq06xMoLS++9IYqAF7P4oXAtMv95Y8/B/rDET5Vm3xlwUe4iOk+WG4fmuu0nPonX1loQhSaGAm3+/e9+8qZZ11qPjSJkfbQIQGvzrA6CCZG2onESP/RxEjFxcvKJEZqiOC9MPTCe2GIwevZvEBZkkxNzM2TdesaT2CSTw2HfGXBR7iI+dCgZ4JkLVnptJ76JV9ZaMREYiTrPbCJkcaOy9Lo/Q571FZiJGIadpHDDj9ZPvn0q7ASIzVEEC8RHI6IKFlTa3n2udc0ENQfjvApUvKVBR+RgMDH36YvcVpP/ZKvLDQy2rJlq3oP3ImRiNS/5NLaTIxk6jVW9Y03/UtSUkdKcTUSIzVEkKzppZcjHI5wlK/f/eEIn6pB0VIWYj5MlJj348vCWKFYo17lK8XHpj7O7z7Y3FdC4Letn99e51SCGOBE+HsdjxS8q5j3hmrwn96TuTevck0RvMPfZ/jKgk9hUCAx0uZyiZFe69xV9t3/KO3o1DKO0vACCZZ20sRIu8h+nY6Wrt17ypwoJEZqiJgxc7YqPaedcXFEwxFklDzr7MtlYu4kfzjCp4goGsoCneY5v2XK5m1lPVvbjKzIWLhcruyXpWW8zvUCwXSfTSzQOu5OnCQxbwySC//I0t+f5hSY46bTNx30zua+L/gjU3Y0f1tUoJSgsOz5VYqeu3bzFmmF0lHNZ+UZrhswQWavXK/1WSow7/DUvmOMAhHveV5Tgq8s+FQp4T0IJEZa7SRGmiuD4obK9TfcHkhgFPXESPvr4knEH1x+xY0yZGjtJEZqiGB2xGDzvChckQzZMBzx/AtdZMGCBeaL+cMRPoVH0VIWzv09U+vrOWGuxHQZEPAKvD5Qvsybr/tvG5orMV3j5LDeGfJYyhQ59sdR0uJ9x0tgOvBbzfH7hk2W7T9JMvvj9fg/4/Nkv2/STF1D5Dyn/vfGm/pNPcd+ly5ZS1bpvtfGzJJn0qbJce46LYwSQZ03D54oV5mOnmtR5pqBE+TvsTnS4oMEuXfYJPnYKCHPZUyXg79N9+z08Uz8w9QBvTxqhsS82i/greA5rXfh4yTd3s6Uv2XIRHnPvIse5n7/GZ8r7T5P1mv/O2mynPjTaC33n+R8ed+U2fvrVL0muLL/ePkge558aHC1ud+AN4W6A4oPnpWbB+fIJ0aZou7zfhsX8HCgBPWMN0pVptxprkdZ3vlH5rleGTVTjv1hZEQKW0XwlQWfylBoYiS8B3mTAomRDjnsJPORajcx0ksvvaEdJ7kPmpr3IByQrOk50/FHNBxhlIs2bTtJv/6x5psVO1/SJ58qp2grC/kla+QL05H1ylsgqQuXy/INm+VZ05Frh2Y61zuG5mm5h0dMUSVAOznTAU5atkZWbtwiu3xm7sUoAy+bDg66dmC2xLwVW1ZZMB30juacDGfu/769UmUHcx+t6KzNc2inGkSi7PpZsqzatEVyi1cH9pnr/jR1kZ6bvKBE9vp8uOxoOuU3x83Wfe9kzdFrlHlGc5+tzLlD5gaG+qYtXycPJE6S1p+aa6I0UMacQycPoSjsbpSUPb4cIefSoXO+6fBthsRxS1bKOX3HGOUkTVqYd3OTo4jotd+OVfQYP0f3XWEUCBSv50dO19//STbv7s2B5npx8ufMQMd9NMqAeU/vTwhcn2c94KsU2eG9oUY5m6r7fjTPHPNO2eeKFL6y4JMmRsJ7sHKVOzHSCLnjn/fJDiRGarGbZydVbRhFg2WisYjPDiZGCgxrNHXvQVVgOe05cwvk9DMviXA4op2cc+6VkpvnD0f4FB5NLlwqO3xoOtDqxBY4cCsLn+cWaOeJFU0n/IfTsdxvLGo6PKssaIdnlQXTCdO5RaIscM00o4xAHU2nqEqA6ch+nhZQAiyd/ssYVUZClYXfpi/W44d+nxGw3o1Vf5LpvCEUCX0Gr2dFGTHX3/OLEfJixnTZ4gy9nGmugwdjqzG09DrUaZ7NfR7HSa89a+W6wH3w7MCUHbUooPhwfikFtlFAYnoMkfmrN+jQDv9KKbD9NApZlwGmbGD45sxfxwYUtPcTZP9v03XfCKMY6T7X80QKX1lopmS9B5oYacFCmTJ1mnz2+ddy3Alnq1Vbe4mR9pNHHn3OdGr5OrzAWP1Uj06zOUOHI4YMk513qc5wRGdzvj87wqdSmjlzpnzwwQdy3nnnye677y6HHnqoPP7oo/Ir65P8z3S2UVIWygxDdI2VzmMCnT5u/pguA+WWIYF5+rjQtdybg0yHna6d4CLTkYatLBiLeaTTwe5qlBLK2E5fj1uYfa0/L+9ZsMrC4b2NRe6cd7KjLAQs8BBlwXTqDBe0MXVhnWvdbwyUG51ERV0zZ+uz4DGATv3ZKCnmt5Yz12z1UaJsh7KwzlEWHEVB358p0z0r4EUgj4EOcXAu3oNucars0ElbL4IqAlrGHKcc94PCZ+7ZKgtn2+EJoyx0cpQFvCi+suBTWKSJkTYEpjYuLFws+UY5yM7J1eWS6ZRqNTHSSefJd71tYqRCzw7SR1kwO+LpZ1817y+y4Yjd2nWSfgPidDjDp+ZDKIejRo2Sp59+Wo4++mhVCk4//XTp2rWrTJkyxSlVlqIyDOF0tNOWr5W5q4zxsWGzLDOYY+runb9QjuljrHdjGeu4u/l765CJMrUkkKZ8penEGaZ4YeR0yV66KnAvpvN8KDlfpq9Yp4GNKA90vtOXr9O4AnX7mw6+U69USSpYptb4JmPhPzQ8v1wnz3MRCElugIGzi4IdL3EB3O+BxCigQJj6jvlhlF5DFZl3y47v84zn/z5OxixeKeu3bNN737B1m8TPLZYzUQx4PsqZv3cl5MnkZWu0DDS+aKV0/GKExkcQ8DnM3LPmLHCUhcB5Q+Ww79JVIVi/Zauet878TTEd/H7ENHCP5r65Fs+8xTEEVpv318+csyvDId3j5MWRM/QZTuo7OqA4mfP2Me9pqnnW7/MLzT5fWfCpAnInRpo9Z64m8ElKSpHP//eNdOnSXXr0+FjOOfcKabV9YIqjVRbatT+oWorDrm2wbkmMtKfcdc/DMi5zgsY9MKWyuQ8vRAo7O+KU0y7SgE+v9+0Flr0+74KrdQGudevKRm771Php1apV0r9/f7n99ttl3333lT333FOuu+466d27txQVFTmlwqOoTZ0EuOjdcHWGoVDLmg7Qua52ns62+7ft2IL1h9Sp5Zx6KusE9XruzpnfruvpPuBxDTeC91XFNbV+ygBzTpn9ldUPqqg/+MweZULfW3A/+yq5brjwlYUmRCRG2rhxk6xZs14KjRU/ddp002GPl99/HyBdu/WUV197W958s4e89dZ7CpSFk0+5QOMHUA46dDxE9j/gWNmv0zHaSTEzoTKloUxipCNOkU8/+1oWNNLESA0RJJmKHZwgO1VjOIIU0gsWLHRahk+NjQoKCuTTTz+Viy66SL0EBx98sDz44IMybNgww+MbnVI1o2gpCz6aB3xloZHT5i1bZL0mRlqtgYl5kyZL8og0+eKL7+TVV9+W117rKm+88W45oDR07dpTjjrmDB0usB1Nu/YHykGHnCj77HdkhR2UJkYy1u5NN/+fpKaNUu9BU0iM1BCxdOmyag9H9B8QJ8X+7IgGTVlZWfLSSy/JcccdJ23btpWTTz7Z8Ocbkptb+3n45xplgTwFvrLgIxz4ykIjI5sYaa2TGGn6jJmSNT5b/uw3SDv/F198XTp37qbDDJXh9dffMXjXKAYnqHfAq9MBmhhJYxoCiZG6df9Ao/WJP2iOUxvrGgxHsL7FyadeGFFGTDscgfLoD0fUL7GUeFxcnNx1113SqVMn6dChg1xxxRXSq1cvWbSobAR/XdLmbdvk4O/SNRDOq3Pw4cMNX1loBBRIjLRJVq5aI/MKFsikyVOMRT9Svvzqe3np5TfV5fyaURAC6BoWurzeXc/dZ7+jjDKwV7nOhml7mhjpyhtlaHySzlzAc+F7D+oeBIUOih2qSl2kwxEvv/KmPxxRR7Rw4UL56quv5PLLL5c99thDDjjgAFUQBg8e3GCns/4wpVCD47w6Bx8+3PCVhQZI6j1wJUbCupyQPVEGDhos3br1lGeee007+ldee1teebUUL7/6lsK9ryJ07tLd1POqxinQAQFNjNTxYK2bTqq5JkZqiGB2w5NPvaTfyEsx8AKpstvufoBpN0OkeNkyp3X5VFNiiKBz585y0kknSbt27eSEE06Ql19+WYcUGiN9O3lhYJqeRwfhw4eFryw0EAokRtokq1av1cC2/CnTJGPkaPnmmz46tPDss68agfRmhSA+4Z13PtKhCK/joWAo4sEHn9AFn846+zL5489BOl0vkBjJu8PyUX+wwxEnnXJ+xMMRF1x4jc6OWL/eH44IlwgiJJjw/vvvl4MOOkjat28vF198sXz++ecafNjUiGl4Og2wq680+PCGryzUI20yDLrOSYzE9MKciXkSNzhBunf/UJ4yVuTzz3fW9MfhAiXAa78FSseTT76o2/37x8nChYvUe+AnRmocqNFwxKtvmfP94YhQWrJkifTp00enH3bs2FGnI95xxx0yYMAAWb16tVOqeVG3cbNlt0+SAt4GkhZ5dBw+mh98ZaEOKTQxElMbR48ZJ//f3nnAV1Usfzy25xMF8dnA3vWpf7vYsPdesSv23rvP3kWQomDFAnaRFiA9AZJAqKGG3nvvEJrOf75z7iYnlxtIIIEbssNnPjf3nN09e/Zczu+3M7OzP/zws7z88lsK5K/aZ0Wps0g8+eSLtkySvAeLlyyVhYsWm3tjuvXBxyBUJcX689TTr2yEO+LAwB1RTVdHDB8+XN5//32pV6+eLUUkcdHzzz8veXlB5j4vsWXZ6rWSNWWefNJ/gtyXOkyu6ZxvmzJ5rYb6Zz/JjqTZ3tKyVZKFkomRJsmQocMlOTldGjVqLk899bI899z/zILw4otvVJhCDmj355//lMmTp8qyZcsVJObL7Nlzi5QleVgWPFmoWooVaMzYCXLcCWfJduVwR7Dc9bwLrpbhBSO2WnfEmjVrJCsrSx599FE57LDDjBSQ4rhp06Yybty4SCkvXrxUddkqyAKJkQpXYj1YYcsLR40eozP6/tL2p99sG+EnHn9BZzSv2Yy/ohSLxCOPPGv5E3r2zJWFCxfJokVLSpCDaIUsEBvhyULVU9wRHTp2tUyZ5XNH1JQ33vrQovarssyfP19+/fVXue666yyDYd26daVBgwbyxx9/2DkvXrxs3VJlyQKJkbAeLFi4WCZOmmLBZOza2LjxZ/L4488XzfQrUh977Dlt+wX55psfbaa5FOvBvAWWe6EsOlvJwqQp0zxZqKKKO+LJp18unzuiRh3ZbfeDJLFLssyrAqsjxowZI02aNJEzzzzTEhYdfvjh8tRTT0l2drYFBHvx4qV6SpUhC0FipFUK0Ctk1iwCBMdZYqRff20nL738tjz88HP6UntFZ/z/qzB98slX5MEHn5ZXX31XUlIy9WW/QBYvXmLX3xjFujBJiY0nC1VTzR0xbrxt0lVud8T5V5k7orBwy7sj+L+Um5srzz77rBx55JG2FPG0006Tjz/+WEaPDvbw9+LFi5ewxDVZCBIjrbTESCwvLBgxUrKyekrTpq3k0Uefl0ceed4IQkXqI488pwThGWne/EsZPnyELF26TEnCfAX72Zuss2fPkQkTfYrmqqzEnJC5c4cd9yjXxl+sjmCfkM25OmLRokXSrl07ufnmm4s2QLr66qulbdu2MmfOnEgpL168eNmwxBVZCCdGwmQ/dtwEyc8fLH+26ygvvfKW3PfAE/LI48/J40++qPpCBeiL8ugTz8s99z1uyXfI6z9z1hxbvYDbgL8rUmnT7+dQ9ZXf5uNPvFBud8R/9jhEunZLqfBkTRMmTJAWLVrIOeecY7kJDj30UHn44YclPT1dVq1aFSnlxYsXLxsvW5wsBImRVsqiJct01jVDRo4cJT2zc6XFZ1/Jg488I/dGCEJF6aNPPCf3P/Sk3H3vo/LBR5/KgIGDjRzMm78wJsBXtJLkx5OFqq3mjhgzXo497oyircbLoiTjuvCia8xCVlhYGPkfUHbp16+fvPzyy3LMMcdYPMHJJ58s7733ngwdOjRSwosXL14qR7YIWVgVsR4EiZEmypAhw2xW//L/3pG77n3EwPzhx56Vhx57pkL0wUefkTsbPmxt/vzrnzJ16gxZgvUAAJ85e7Mq1hJPFqq+Qmz/ap9ou4fW2KU87oiatkfItGnTI/8bSsrSpUslMTFR7rzzTtlvv/1sv4PLL79cvv/+e/39zIyU8uLFi5fNK5uFLEQnRmJpY6/efaTVF63l4YeflYYNH7NP4gUqSu+//yl94T4kbPSUm9tHFi1aLPMXLJQZM2fpSxeNDeaVqVzbMjd6srBVKKsjHn/ixbK7I3bdT3baeR/Zc+/DpU3bX8x1wE6IbgOke++9V5KTkzfK6uDFixcvlSmVRhbCiZHYXplte1k+xn4Kd931sNx37xPy0EM6868gZdUC5OC++x6Xb75tY7EBi5cuszgBci/Eg06fMctvErUVKVaiUaPHydHHni7b7bB7ESmoqaSg5q77S81a+0mNXfaWf+1YS7bdbgfZZptt7TNhm3/J6WdcoKTRrzzw4sVL1ZAKIwtmPYgsbQQYR48ZK3369recBFgN7rjjQZ3tPykPPPBUhem99z4mt956nyVJSk/vbpaDBQsXrQPS8aAzZ82OWFViA4/XqqWQUZ7rsuUr5Lff2ysJqCnb71BDttl2OyMF223/b9lxp91k55p1A+KgimXBEQrcEe+810h/E7HdEV68ePEST7JJZIHESCtcYqTJU2wdeXJKuu2uePvtDwYWhPueqFC9/fYHlHg8IM2afyEjR46x2APyF8zQWXs8K24Ilt3FAh6v8alYgSZOmmqrHyAGeX36SaNGjeXc886ztMZ16tSR6667Xn7/40+59/7HlSTsGpCCWsWkoDT9d429Zfc9D5VuSWm2NNeLFy9e4lnKRRZKJEZSgB47brwlRvr+h5/NenDzzfdKw7sf1Rn/43LPPY9tstLO3Xc/IjfddLc89tjztikPfmKsB5j0q5ICNj7V8+bVSZOnWoxIrHNhpcyUqTNsoy/qJCWnyLPPPS//93/HSa1atSyL4UMPPywdOnSygFzKYSUK3BC4I4JrRLsjNqQJ29SSiy65XkaMHOXjFLx48RLXskGy4BIjLVy0RCZPmWYvtvSM7vLue5/Irbfeb26Auxs+Kg1VAfZN0YYN0UflllvukwYN7pEPPvhUBg0eZksbmd3FAuGqopAFEkt5slC5CvCzDLZZ8xZy0EEHy8D8wQbwnOOT5wDYjxw5Wn766Re544475YADDrQshqfWqydvvPGW9OiRbasdZms5fvNliTOBPPzxZ0fZ/l/lTdYUcUeUsjrCixcvXuJB1iEL//wjQexBJDHSuPETJH/QEPnp5z/k0UefkxtuuMtcAbgY7rrzIQsq3BSlHeIZrrvuDrnv3sflt1//UnCdaasXMN+zpfPWoNyLT/VcOcqYTpo8zawDDRvey4/a9KKLLjZXVdOmzeXCiy6yVQd77723XHHlldKy5Rf2u7bkW6oE4cZquzyK1euhh5/Ra5cnWVPYHRH/e0d48eKlekoRWSBAkRkZFoRJk6cE/tlPWkiDW+6VG25UgqCAXpF6U4OGcu11t8v/XntPr9XfdmycO3eezdBigW1VV8jCRAUkTxYqThnLWUpoc3J7yzHHHFtEEsL6+utvKiGYV2SZcq6DylCXQ+Ooo+uV2x1xyWU3aN1RsnLlSvuP6cWLFy/xJPo+1TeqCjkA8Ndiqu3Vu6/c9+CTcsPNDeWW2++vEL35tvvkqmtvlVvveEC+bd3WCMmixUvsBQ5B2NqV+xzv94WoMMU1ADi3avWlPP/Ci/LgQw/LjTfeZMGHxx13vOUtIAiRn/cRRxwpAwYOshUMsdqqSOVZ//5HB9leyUL53BG15P0Pmmh9747w4sVL/EkRWcA3C5AVjBglub362H4JNzS4Wxrceu9GKeTguhvvksuvaiBPPfuKZHXPtsDEufMIDptRBKLVRY0s+H0hKl0hEcQtQCRwLUCAp+r4Q4I319ibO+KR8rkjdqyxt+y592G2mmjefL86wosXL/ElRWSBDWdGjQpediNGjJSffvlDrrzmFrnplnvKpdfecIdcd8Nd0rzFVzJWX9qLFy+RmVgPpilBqMaKK2JcxEwdDS5ety6FqIwYOVqOOOoUC3iMRQ5iKXtHXHLZjbY/indHePHiJZ6kiCwgrPcuGDHaXnRDhxXIa2+8L1dcdbPFF9zY4O4N6tXX3CZPPPGSzayYSRNR7jVQrAvOpx0LYLxuXUqQ7i+/tpPttv9PuVdHvP9hEyWY3h3hxYuX+JESZAEhYh8Lw/CCkZKd09tWPlx37e1y4413lUkvueR6S5i0cNHimKBZndXvC1G9FNJ8/4NP6X+yXWISg1i64057y151jpDUtEyZ790RXrx4iRNZhyyQdMkAbcxYy6nQpu1vcumlN8j1199RJr3uutvl8stvkqysbH3ZLYwJmtVV/b4Q1UtLuiPKtzri8isaaBujZZV3R3jx4iUOZB2ygATuiFH2ohs2vEBeffVtueTi6+Taa28rk0IW2Ldh8uSptmRw6tTp1V6nlDG5j9etSwN3xF+2lLK8qyM++OhTme5XR3jx4iUOJCZZQCbijtCXHe6IHj1z5cabGsoVV9wsV199W5n0vPOvlsZNPrcVEKQ5ru5K9sZoIPFaPZS9S1hdVK7VETvtJXvVOVxSUr07wkvZZdXav+WF7NFyf+pwuT+9wGu10+HyXM9R8vmgSdJj6nxZsmpN5Jex6VIqWQjcEcHLDncE+z+cf/41cuWVt5RZL7roesnMypZ58xbEBNDqpCzhiwYRr9VDcUcUFIySw444uXyrIxJqyZVX36JtjPGrI7yUSZavWSv7te4pCU1SZJvmaV6rsSY0U22SLAkfdpVtP02Rh9KGyfyVqyO/lPJLqWQBISeCWx2BO+K5F16Xc8+/Si6/soH5VDekF1x0rdx19yPmjmDpIKb46qi4ISxwNAaQeK0eijvip5//lG23Z9vqcrgjtqklHzdqrvVnRP5XevFSuniyUHXUwFw11rnK0oRGSVLrs3TJm7ko8ospu6yXLCBhd0TPnrly9XW3yYWXXCuXXH5DmfSM+pdIo8afmTuCxE/VUbEskCDIr4So3lrsjijf6og6+xwpaelZMn/Bgsj/Si9eYssWJwvNUqVGyww5qk2u1Pmmh32PWa4UTWiaaoC2uUG0LFrUt+blu6doTdAxQTuPny1pk+fJ9gretB2rbGUp1oYrOg+M/GrKJhskC5g/Hcjhjmj93U9y5tmXysWXXl8mZQves8+7QtIzethuf7HAdGtXyILP3uh1490RNeWqiDuC5GlevJQmW5osJHySJPX/6Gt9+XroVEn4uJts00KPA7Jo0xQ91lUSPopok+Tiuu91loczCqyuAer7iZLwqd5Hi/TgfOPk4noo5yJ17bx+t+Ph9u279sHV178T+LuRfnKO62v7ARGIHHP1Q2OY8G5neS57lPbsH6uT8EGXor5Ze+G+UT+6b9wP1+b8h1pXy09YvFxmLl8pO2wBsoDSn8s6lp0wbJAsIOaOGOncEcPliadeljPOukwuvPj6Mmn9c66UW257wEzxLCGMBahbs3qy4NUpycratPlNtt2unO6IBNwRzWT6dO+O8FK6xANZOCtCFr6ELBh4dpNe0xfKCu3b4DlLpHDt37KgMPCdzytcJQdbf5MlXWfZyD/6b86KVTJX9YaugyXhnU5yQ+Ig+fuff2Sl1h0yKzChT16yQg79TusqOO/3TXcZv2i5rNUyvxdMkyFzl1iZ5avXyjeDJ1sfvhgyxY59MmCCfSKv9hojCW92kBezR9v3GUtXytgFy+zvmctWyoHf9pDtlOD0nBZY9f7+R4r6dnmnfCURneT+tGF2bvHqNTJ09mL7u2DeUqnzVfeAjDRJkl9GBf9vtbrd+yxte9rSQr2Hwi1HFlAlSN0mzLG+bUjKRBaQiZMmW7KmghEjbZ+HSy+/Sc4+7yo5/8Jry6Qn17vAdrFciDti8tRqpcQtbM69CbzGt+KOuLvhI/qfr3yrI+rue5RkZHaX+fO9O8JLbIk/sqCz6UZJkhgBpKPb9iqafZ/8a54d+2ZYhFTobLvvrMVGJmp+kVlkCbiqc76V+3roFDlW7+3EX/Lk6Da5MkWBduHK1QZ4zfInWZnDfsiRhPcSzSrRV0nFGkX3nVpm6Pcu8lH/gCQ80X2kERCzEDDjb67KbF+/H6r1T9U+sqoAaT5IicaHgaVgqBKAhSvXyI6fK7jr+NLneyNE4cN+E+T/6NvPveX/fu5lqxDGKXlJ+CBRGkWue32XQdaPhE/1uqqQhRlKGrYUWUC5h4/7T7T+bUjKTBYKC4vdESNHjZavvvlBTql3oZx7/tVl0nOUWJx+5qWSntFT5syZZ6sDqotiXfCpnr06hTgOGz5SDjnsRNlhx/K5I66+9jYZPWasd0d4iSnxSha6Tpxrx1zfKHdmpNxXzgKhx/srWVihZKEWZAG3gpKFe1IdII+XQ7/KsngI9Igfc+Wg77MDN4eCfaOIxWCeztxn68y/1ZApUhNgj7gnHCie266/9cn6q0Tj2sRBdrz71PlyrLa3S9MUOe+v/nasqZIQIwsK5sOVLCxQsvDvz5V84LbQNl/MCSwSz2ePksO+6l7Ut8N/zJH9uVclRV8rGULO+KOPXdcCGz9JNisLVootTRY+GVDBZAGZO3deidURjz3+gpx66vly7rlXlklPP/1iufnme8wd4ZYTVgf1ZMFrtJo7ou3v5XdHbFNLPmncwq+O8BJT4oEsnPNnP+vL9wXTAxKgAJk5JcgVYgAaIQtnR8r9YOWUVCgx+HFEkISs3ZhZ8k7vsXJJhwFmJfhMZ/hIPyUT/8seLW/quSwFd2btxA/UbJkuU3WmjrUhZcIcSZ00T7ro57M9R8mOkAkt0yw/aON8JQJhsoCrAymYv1SezSiQL5VkzFoekHEIR3AP3eTPMTPt2K+jZljfzmvXz9r9dVRwvMe0BfKKkoZ38sZJrxkL5aWcMXZ+DyU+rr2WgyfLW0owhinxQGZtwZgFtNLIAjJx4mR72Tl3xEUXXSdnnnmpnHPOFWXSE044Wz788FNZsGChkYZY4Lo1KvtCRAOG1+qtc5R8P/zIs/qfsDyrI4rdEQv86ggvUbKlyQJqvnBbFlgMgGbuD30vLhc6DqhDJJokyy6tMuRfn+l3QJTjlFMyQYAkLgpWXFhZJRn7ftvTYgF+KJhmoG7uCyUjlJ24eIWRCLMEoPQr1AfrB21rPdwLXNfcE1Zfj7ty1jc9HunbDuG+UY6+NU81i8hOSlysD6qctzJ8t7qZsi3XpJ8Ee0aNyebWSiULhaHVEbgjWrb6Vo5XAnBW/cvKpGeedamccsr5kpqWZRvtsDSzOqhP9eyV/zcTJk4ykpDVPUeuufY22alGnXJZFlCCHa++9lYZ7VdHeImSeCALm1MB2x0UrP8aO8vunziBXjrDHxMJUsyfvVgOsvEoXnXhtVgrlSwg0e6IBx98WglDfTnzzEvKpCedfK7ceNPdNuPGRB8LXLc29WSh+ioJmaZMnSbNW3wlhxx6gv6nq2H5E2ruul9MMlAW3Wbb2tLk089lxszABOrFC7KkcJXU+QI//ZadsW5uddYBcxk4JT6A2X+M8l4DrXSygJBkiBchG05lZPaQ+udcIafUu0BOO+PiMul/jzlN2Ld//oKFMcF1a1NPFqqHYj0ggHHuvHmS16e/3HnXQ7LDjnuaNWDnGKC/scpKiv+9/p5fSlmNZc6cOfLZZ5/JySefLLVq1ZILzz9fvmvTVvZrna0gGRsctoSaCT4S2Fd0zMBdj30SxA5ssmp7O32eIY9mjZBrEvNlm6bxZVkhyJKVFvTvuJ97x42lY7OQhcLCwlDA3hj5vOU3RgBOPe3CMinE4vgTzw7cEbPnWCzE1qoTJkwqAShetz4lfwhBi62/ayvHHneGWQ/+9e89N8l6EK24K1gRUWPnuvLOux9bkrSVq/yeEdVBCgoK5MUXX5SDDz5Y9txzT7njjjskKysrcrZY4skNYTEJjZMkf06Qe+CA75TEQBw+7FIEUCxN3A7ffsR3bySCMmjIKmBxAcQoRMoVHac8x7X83l93tzazpswPiAgxBlHtlKhLmzGuVWqZdRItqbLSIhIH4a5X4rzrg4Jyg65DrH/P9BxlMQ7htraUbhaygOB7JVkT1oXhwwvk3vseN8Jw8qnnl0mPPe5MWwrGzBuXBNaKrVFJyBQLYLxWTWWDtbHjxtvvf9DgYfLIo8/JzrsEQF7e+IP1KUQjsErsLMcdf5Z88WVrCywm58nceQtk6bIVsnDREtNFi5fKsuUrZO3avyP/O71UVYEE3HbbbbLHHnvIIYccIq+88oqMHDkycnb9Eo9kwSU0+tdn6XJ2ZLkkx7YDaAFgAgA/6San6Ix7yJwgmRJC8qL7UodZ4qPruw6S1X//Ix+z+kEBztr/qJvclTLM7vl5BeDttR2SMqVNmiu/jiy2uI1ZuFzO+r1PkRWDaz2SUWDLFp1MXVIoDciDgCvDyiTZioulq9dGSojlTng1d4zdE0sfj9f+Ll29Ri7vOFC+iiR8IphyGyUIOyqJ+TnUh+nLCuXTgQEoV0uygBCwxQsUwkD++nqnXyTHnVBfTjz53A3qSaecJ4cefpK8/W4jc0fEAtqtQT1ZqPoKQSC+ZtbsOfL7Hx3ktNMvNBDf/l+7yy4Vbj2oZase7rjzQUnP6K6/n4m21HjxkmVGECAG61PIA2VXrdr4Hea8VL4sXbpU2rRpI+ecc465EU455RRp2bKlzJ0b5CTYGIlHssASx9V//23ZF5HfRs2wZEVujwVA/6keARm6AcB+7S9JeKuj7BmxFLCcMuHN9vJRv/H2/fJOA2055f7fsQriH8lW4pHwURcrv0qvw3JES7RESua3O8nng4Mlk9fS9nuJkjdjodU7+PtsSzFNKudTIgmiOo6bHRAGCIwCKf2wMtqnu1OHWpl704ZbHZJDIfOV1NT9uof1iTqsqoCILFZyUbNVZnD87Y7yupIP5Oke1ZQsRLsjmjZrZQTghJPOKZNCLI4+9nRzR/AijgW2VV3xYUeDj9f41zFjx8msOXPs9/3Sy2/KbrsfZAShxi51YwL9xijWA4gB7R52xEnSuMlnMnTYcHNfzZ4zT5YtLzTgj0UKwurKLFi4WIn3Ivt0xyAPy7Wdv/VF6mXLyKRJk+S9996To446SnbddVe56qqrpHPnzrJmzZpIiYqRZUoW9o1TywJLHsk5wGycWfp+3yjAskRRwZncBchvo2bKFwruJGoiPTOWhIZYFzDnN6Kt+bJKScfOn6Vbu6SQ3lXbpJ29IuQiY/K8wA3B9RWUb4zkUXiRvAfazrLVa83a4JYu4mrYUdvDkmGWAe3z+e36GcGhn021D4+kDJM2kRwQ90WRBfIyQHjsnrX9Q37IseNsElVkqdD+nPVnYFWptpYFhIyMweqIUTJs+Ai5/c6HjDBABMqihx95ilxx1S1B3gVVfPxbk44bNyEmGHmNL4UU8PubM2eudOmaIhdceI3+B6kp227/n5hAvymasG1t2U7bvfa626WrXmvc+PFmuQDcy2I9gAiguCNcgjPiJqZNn2nKMdx7WLX47sgDxGGJfnqrQ+VJ37595cEHH5Q6depI3bp15dFHH5UBAwZEzla+nPpbscl9S6ojC8z8kcDioaD/cdeiBEdYFADewxVg1/zzj6U/Pv+PvrLXF1ly8HfZcpcSBdJCWz1AvUW6TFFAB8SR+grABsifphhZcMfJ5niQtnGBgj4pobFq7PMts/8u8mBks6o/tA+H67GjvuspSZEMk3ekDDUrwE8RF8ID6cNlt2Ypcq72ybktosnCN5FMlUX3rP35c0ywlPP13mNk788z5JSfelnOB6TaWhaQf/QhA4q8cCEMuCNwMxC/QFxCWXT/A4+Vt9/5WObNX2AvuK1Jyd4YDUxe40NZpTJz1myz/rz3fmOpu8+R+p+ihuy0cx3ZZdfYQF9erant0B7Wg/32P1reevsjyR80RHDhzZw1x8jBkqXLY5KCsFIGsJ8xc7YRAeouXhLU47hTLAuQiFmz51pZyAJEhN8i9dj9tYTVYQVWB9LaeCmPkOOiQ4cOcvnll0vt2rXlmGOOkY8++kimTg3S+24pSRw/x8AI4IoFEJtVdeZ+6m95cnGHAZYmuSiQsXGwDwP7Pvy3bW4QKKggu/uXWbaHwmNZIwy4j9Zz20bqWL0Pu9hqB8Q2gfowiF+gXcz/ZHzcuVWG1NBr3ZY8xPZ4IP0yM/uiNghaVDL1fwrgkAH2d7A9K7BycC1LopQkByqJuEfPQS5szwnt34XtB8gBenybJkFyqEs7DrC624QDJCNJmHZumSE3dR0sD2UWyLG0r21epPUtRXWcrNbY7GQBCbsjyF3f5NOWRgBwMZRFIRZs3Zuckmkv72jArcrqszfGj/IbhdgSnJiZlS3XXHebbLNdbZvpR4P8puq22+8mCdvsKhddfJ382a6juTWwADDLL4/1YN78hWYpQAH6BUoGBg0eIikpKZKdnWOEB3KweKmWV0IxT/+GWFCXa1EflwbkghUbWCBKtTpoG6tXV6xpfGuQ2bNnS4sWLWyZIm6ECy64QH755RdZvnx5pER8yU8jpxuwxgKIqqa4VAD85gpqzqVBsCAWiljlvZZdtwhZQDDfkqiJYMdhwwqkwc33yIEH/p8cffRp8t8y6MEHHy+XXHpD0ZLD8Trb2xp0jM+xsMUVkGR23az5FxWWGClaiWUgdfMeex0qL7z4uvTp29+sB1y7rNYDN+MH2CEWLrBx3Ljx0qdPX8nIyLREaID/kKHDZKwSUa4BIc3J7S3p6ZkydOhwGan/D6dq3XDbzuoA4YhldeB6YasDumLFympndWCZ4gsvvCAHHXSQ7LXXXnLXXXdJ9+6BP7wqCeb3E3X2XDT7rsLKMkQsE9u3SA+sJuGZvNeN1i1GFpCwOyIlJUOOOfYMOfzwk+Woo04tg9aTunWPlLfe/thmSpiGtwb1CZk2r2I9YNyxHvTO62+rCtjdkVUG0QC/SbrrvrYagriGM868WNq0/U2vH8Q9AMplCU7kPMrsnxk/gM3fYWLB/QwfPsKAnDZpe9z4CRYfxB4RPXvmGDmHYBM/ZFaFMhCT0qwOBOVCHvgOwaB/gdVh+VZndcjIyJBbbrlFdt9996JliqNGjYqc3TpklZK953qMtCV9gIMHWq9OtyhZWLGiUGc1xe6IRp80lzr7HClHHHVKmZSI8IMOOV5SUjN15jOrBOhWVfVkYfMoQEdq5W9bt5Vj/u90/XFXVmKkXazNRx591mbzLG1khg6Ylsd6wOweckBdjkEC8vr0lbT0dPvNAOQcxyqBTtdyEIIBAwfJgAH5ZlXAehDLrbF8xUqrOzB/kOSrumuGlWPWZ/0szepA/yAOWB/M1RFqZ0XhSotXqgqyePFi+eGHH6R+/fpSs2ZNOfXUU+XLL7+UefPmRUpUH5m0eIV8N2yq5TA4+8++8t82ueaTZ1tlr9VLD/kqS76NbKG9IalwsoCwQVSRO2J4gVx/451SZ98jjQiURffd/79y4cXXmV/VLT2syurJQsUrs20CR11ipIcVuJ0boHISI+0ix59AYqTv7HftEiOVZ2kjYOwA2BEEzg0YMNBiDyA7gDdtogA4SZhwLfTokW3WhdF674A55CB8XepBEKZpG7m5vZRsp8rQocMUJEnWVFhUzhEP+tBd28zL62MuC7cSw7UJAeH+wlYHXCJuOTBkImx1WKrXX7OmOIHNlpQJEybIO++8I0cccYQFHl577bXStWtXWbs2PvrnxUtVlEohC0w2it0RoyU5JV0OP/JkOfDg/5NDDjuhTPqfPQ6W1994X5n/fFt6WJU1Gui8bpyOVAXUyMfx2+8dpN5pxYmRKt56QGKkvW1vB0z94xWApk4re2IkyqHM1AFmgBYAduQCxTIweMiwEkANKOf16SepqekK5H0NyKfoeYhGmCDw6cAclx/m9P79BxpZgDQEBCEAc/6mPrEMaUo8IAm4LSi7cKECfRTxiNayWB2cFcTVKVy5arNYHfLy8uT++++3ZYr77ruvPPHEE5KfH0TLe/HipeKkUsgCgjsCosBLnijw9z9oIrspAcDFUBY98ODjZN/9j1aikWGmZWaRVVWjQc9r2ZXAPWepevGlN2W3/xxoBKGyEiMdfqRLjBTEAADGDuDDABpLmd0DrAA+QDpHwZx6WD+YwWdldTdyMCJimaBdCASuBMgEloOCgpEW8zBTAZm663NrcI7/G5CGFYWrShyHANBmbq88SU3LkD5KQAiSdDEN62u3NHV1ymJ1oBz9N6uD9mVTrQ4rV66U9u3bFy1TPPbYY6VRo0ZKeKZFSnjx4qUypdLIAsIGUWF3xJVX3yq773moHHDQ/5VJ99z7MDn/wmuKlnnFAuKqoLFA0Gtsxb3A84YgJHZJ0ed/tf5IKzEx0g67y/U33FEiMdLCRRuXGIm6gCfHOM/qBX73gwcPNRKQmZUlAwYONEAdpMfSFMSxHkAeWDUzV2fuxA9EX2dDyvUc8TC3RUaWEpMeMkSJydSp02ypJW4C16+yqmsXqwJ5IQLCMcHIAO4NymzI6sC4OKvDwkgdrA7rk1mzZknz5s3lxBNPtGWKF154ofz6669xu0zRi5fqIJVKFjBD8sIABCAN3ZJSzWKwz37/lf0OOGaDSp6GXWrtJ6+9/r6+kOfHBOJ4V59jYcNKTIdLjPTOe59I3X2O0B+mS4xUQe6FXfeVf9eIJEbS3xYJwPLzBytwu8RIhWWabRvoKUACigAiALlIvwez9cASwHEsCDx7gJR6Y3RWn53TSzIzu9t1x+o9A7yz9NoA7XAlE8zQab8s/aDMUgVygNncFmnp0rt3H1umi/WgrO1Eq7WrRIn4iV7aHu0SdInLZLbeK2Rmfe1uyOrAMawgCFsFEHz53HPPyYEHHli0TLFnz5523osXL/EjlUoWkOUrVpRwR7yrYMDLGxdDWbTuvkfJXnUOl6SkdH0xzrAXcFXTaHCs7mqJkRSkMc9nZPWUq6+5VbbRWX7lJUaqLRdfcr20+6uTPo/ixEjMmmMBXlgBXZTZsbMeUBfLB37/kaNGW4Bi//4DlCAMlR49etoqIEgEbowZCpYQZqwl/D0X64GCLW2GrwNAQ0IgTBANPiEarizq+sv4ZWZ1lywlHlgtRmGN0WvRBmXoJ9Y8gHlDhMG1G1gliH1wVomhFivB8WirBNehXfobfR9OOY6FBmJA5ALj165de7n66mukVq1d5YADDpCnnnpa8gcFefsRyvo01F68xKdUOllAmJG4rawxy15y2Q1Sc9f9jQiURXfd7UCpf87lNjPhJRoNxvGsfiVEsTLLBGybNvtCDj7keLMe7FijMhIj7WyJkV586Q3p22+AEROW4TqQiwVuYXUACNhCLABfZsrO/z569BgpKBghk/UcmRQzMzPtvtxsHOvBwIGDbOUC8QiArYFr1HVKU8pyHa6PxYH4CawGKSlpkpvbW0bp/6VZs2YbkKOU55PfG0SD/yf0lUBHCAc5GQg4pgz3RnkIAs8D1wIxDbRvKy30mq4MfXFj4a4FKUpOTpZevXoH7ojIecq7cEYI2YcffSynn36G7LLzLlKvXj1p2bKVjSNbWUEKGE+sIs7qAJkyK03kmvTfb7ntxUv8yGYhC2F3BDOxLl2TjQTwQt+77hFl0n/9ey959bV3zR0RDcjxrNWVLDD7hdjNjSRGuv2OB2SHf1VuYqQzz7pE2v4USYw0uXyJkQA7ygP4zr0AYLnzKOAKcEN6OQ/g8T2re09b+oilATcAxAEgZDZNfcbBuQb4zrUcGEerIzT8bgBwzP8AOJkU2cNhQ7EHrm3uY8jQ4WbVo6/sIQHY82wys3pIRmaWDBo0xO51vvaTOq5d7nvlqjVm+fn006ZWb+GixUXWDs45YSzefPMtW6a40047yYUXXiStW39vRApZs/afmP3lGoxPONaBPrv4JP7mWtSlLJ/e6uDFy5aTzUIWkLA7Yuy48fLGmx8YASCIsSy6+56HyH92P1hnNRkybdp0eylXBWW2FgbRrV15yQeJkdrIMcdWbmKkWrX3l0cee05ycvMUYIoTIwG40eAUrQ7AACrAffqM2QZcrESILosu0Tapg6VgoYIncQqQB6xm7MUAoBrgqlp5/aRtZxlwfaOcC2oEwDkGoeHaA/MH2yw/J6eXDNc6XIvzxAA4oI4FvLGUeihEgHrUx2UB+cAd4sqE6wDKgPvChYsM9Hk1XH/99fb/d9XqtUqKesi9994r+9StK3vssYdcc8218u23rS2QEkLDtehfuN0lS1eYhYNnsr6+08dwrAPjxXNxLhyOU5/ASvrJltve6uDFy+aTzUYWENbHh1dHEOlOEBsWhrIoJuYz619qZkuCB5l9xbvGAtStRcOJkfIHDZWHH3lGauxcGYmR9g0lRqovX371vf6ONi4xEmANEDGj5pNjkNecnFw7BgGgDMdpF2Di94ovn8RIw4YNN8BlaWM02JamACXtAHwuHgEiwWfP7FwjCP1wl+h54gSYZRNICNEkpTPgSV+4Hv0ikyPm++jrO0CmXXIpsCoCICeQ0i2ZDJd3St9wIUDCTzrpZCMJYWXzpEafNDYXC3EZ/QcMtHYtrbUShHWtHUF+Ce63Z89s6dq1m/5fGLsO2eGesC5Y/0KxHIw/xyEIjBPPJGx14Lm5Z0Tf+fRWBy9eKlf0XbD5yELgjpgYAZrRktglyUhA7f8caJaDsug22+0mr7z6jgFULHCON40G2K1BmfEBYL/93l7qnXaB/ohIjLSHgXossN8YdYmR/l1jb7nrroclI7OH/nY2LjESoEOfUciFOw84AfokK+K+ACbABzBihQFLG/vqJ4mRIEVzFdCW6SyZerTpyEb4mrGUMsyumX0DdgAd/WAMAVusFAAuIBtdF0AFZHFpheMROO7OA7QsbYR0ZCv5IF8DVi2WY9LP9c3qVyrI9uqdJ7Vr71ZEDmLpVVddXeQSoV5pxMMpfQbgKeeeFX/TX8a5X/+BwUqLSOIpLC2QBkcCXDvcq7M6UM8tzXRWBwge9+/qUD7YcttbHbx4qUjR94C+CTajLF9e0h3x6v/esSj43XY/qEy6624HmEm7W1KavYxiAXQ8aRhkq6oCVET/F4wYLc+/+HqlJ0Y64siTpUnTlpHESJMM8ACZsgIzgMNsFEABYAAafmu0E90G7VIeEKYOs1dm+JAIZ1oH5FD88AA2zxUAcyA8f8FCA/5w25jfOY8FwCVGwnrgANe1W5Z7curAFjcC1o5e1m66tRvO0+Da5ZMZOqsl6DfACphy3LXJ99VrioGVY1gzWN4JeNPmypWrhY0nXZ3yqBsjyFb37j2LYiWwmkBozK0T1SeUOu4eVhSuLhonnpWzOjDmzuoAcWCsXTnUteu33PbiZdNls5MFJOyOGDJsuJx19mUWpAYRKItS9rQzLrIXPJHXsQDO68Yr7gUCBHkhd05MlvMuqMzESLtGEiPdKV27pQqR+4D8xiRGctYDQIRzrIBgnwQAhfMOuErOboOVACRNYvkh5cKAE62cox3GZoSSJwgN7QNKHJ+vYEacAi4AwBFzPaCIe4EZMaAJ0TDQV0LiSAYaDZjuepSlDgGLLJkcpp+QDvz3BD7GqhetLuaC8aEdnrGbqWOVwIrC7pVYJegnQBtYO2K3V5q6/jI+QQxGuuTm9LLxhSBAaop2xtSy0XU5zmoJLEisYuF59O3X3wiCjbv22ZWFOHAdyAJ95nu4vbByP3xWxy23vXipCNkiZAF3BH5VB0wdO3XVmeX+NlNlhlkWxX/98qtv64tn7jpg57X8ymzZEiONmyhvv/ux1KlLYqSdI4mRYgN9eZXn5hIj7X/AMZZzI3/wEAMFQBMwKAvwARS8/AE6F3sAUHDcKSADIWWWDJgAKlhI8OW7xEhj9L5nzpxjQIRFYUNEIVrpL8q1mdUOGJhvu0ECiFgPaCsMinxSnn7TL5S/KQMZgPjSB8CWcvQb6wFAjvUAUz3WjWV6DrfGyNFj9LmNtbLRfYullKMPxBrMnbvArsn+EFhR3L2XZfyjlXapB3nvoYSD/jIOkC/nIrB7UnV13JhQD3X32zM7x0gLrgk3XlgNeG60C1FiDHietM3vwLVVHvVWBy9eyidbhCwgpG517gjS7L78ylsGIrFAJpZCLHbaua4kJafri3raOuDndf0KSePljpk5IzNIjIQ7qDISIxFnkrDNrnLxpddLu/addHa9aYmRSM4FuPFJPgPcBmGQoyxgCgEBdJj5u1k89Wxmq2Vmz5lfZJ4PgClwdeAiIHgSQIpul/4CNPx2sR4Q9DhCZ80TlCBQxpWnDEDngN+1EVaOMwaY+5ntQ2boD7tMQmhIjISZnn6w4oLyWAMoi1WO4xzjmgA/YEsfXfuuv5zDAsImUm73SggDbYb7U1Z17fI86G9glQjahXxAZnr3zrPvBGP269dfkpNTzMoCwPO7477pOySN1NcQAvrp+msxGKnpFoOBZQbyxbPjnOtDdL82VnlWfFalLbe9eNncssXIAsILwLkjhg4bLmecdYkCS9nBalsFoVNPu8BePrxQYoGi15IKcGKK/rRZKznokOP0B1DDggiZ9cca4/LrfkbiIH577n2ovPTym9Kvv0uMNLsI3KJf2NHqwACAB8whCYAjIAOQO9M0L3oHyChlWWEA4DK7xfTt/OKxAIY6HKeeM88DSij1KEP79L1P3/6SogDGbN8F5DkXRPQ9YfanTkZmpmUphLyUOK/laReAx8pRlC1R6wG2sdp0GgZrLEIANqDrCApKuwQuhnevxAXCcYDZEaGygq5rl98OSzshCOxySTwEY8xzok8oFhb2wSBhVe+8PjJVCYMRt1GjLb0zSazojyOL9AOSwTPGvcL/ZwgdxIJ7XFDKs6sMxf1l46h9WrPGWx28eHGyRcmCrY6IuCNIpNO+Q6JFwZvpOyYQrauA0ksvv6UvP++OiFaAD3cPL91eef3kttsfsFULCdtUcGIkVeIOXGKkn37+3czjtrQuMlvc0Mue8yjlATTAG4AJn0NtJq73BLDzSVm3KRPmaxIjYf6GiBoQKcBFX6s0pX3qMONm/GiX1Me0jQWDdufNx1xf3CeABcsGgA0YA27RIOz+pm0+AXjaxXpAsF/QbpDACZLi6pVFXZ/5G+LCuJDlEXN90SZSOgbhPvEdixKATXlAmuNhcuLa5XngLoF8BUtHC4piD4xwaDnq0X/GjJUltsSRZzB7rrkM0tLSLMdD37797Jnm9uplv48R+vtkbEmR7QI/+a26MQiP4ZZSni+fm2vLbS9e4lW2KFlAoldHvPDiG9qpXWICUixlFgvBSEkNUu46oKzOinkeP/4337aRo485TcezchMjPfrY85Kjs+1wYqQw8JSmDgwAFWc9ACzIoUBAXHR5QA4AA4wAH2ajABYvdKeQB9qjLDN7/uY6ri6fCxcHAODUASPXJugRE7rNlrV+4crVsmxF8SZTrq1oICMZE8cBQ8zvACzgTZ/oR/8B+TbLz8ntZSANwcBEz3m+Q3ycZcFdBwDmfPS16Av9ddYOgjTdHhHMyLFizNW6EBESZK3vWbh7cZYViAykhxUcaWnpBvD0z4I09fnQx1jtcYx2WLlAgCKWksFDhxlhdfdBfVsZouOAVYLnxzmUdqPvM960yOqgY7apW2578VLVZIuTBYTAOueO4IV12hkXmYshFkjFUlwXp515sYEIL7tYALq16shRkKwgMdLA/KHy0MNPRxIj1azgxEj7FSVGOuGks+WrrzcuMRKgAjBAKgAoPqkPqPMi5pOlgQAO7dEux/lt2AoDnYW6REPsjxB9zSVLddaMZUBBit8SBJJr8smW0QPzBxmY8sLnOL8Z3BZp6cVmdSLuHYiG2+YYbZCYCNAnSDAaOOnvggWLi+4H0KSv3BMWCweq4TocQyEXkAzuFdLB9cLt8klcA+mlnVUCUgPxMBBT4u3Ko1zH9Q+gg4wz9uHzReOr5MxZRuy8HqMslgXKRffZHaM+4wkRyMvrY1aE4cML7Bh1sZpwX7h0IDK06wgC141utyop/edzpbc6eKkGEhdkwVZHjIu4I/RlHbgjgiDGWMAVS3FHkLOhurgjCOoEUH797S85pd75dv9BYqSKth7UtJiGuxs+IplZPc16ADDwkg+DWWnqQAULAICNAubueLgcVgEC8ZiNAoq2RXLI585MGgDb0P4ITh3gc003a+Zvt1TQmdXJXIgJnDqAKy4xytMf6jvAdW2iBt4RdwR/c08uMRI+ffqLCT7WjJnytFnaPdA+9QBvxoPNnpJT0myLazcO7NVAWdcOfaXPjF1p8QgcY+y4Pr8dNtlifInB4P+dSwNdWr+cWn3tAxaYzMws6de/v5E+rDAzlST16dvPNr2i35OVjNEfrDaOeMRqs6orxAEl3svJzgsAAEtFSURBVGTtWm918LL1SVyQBWTZstDqCNwRL5XTHaHEosYuW687AvAMEiONkudfeE1q73aAjU/lJUY6xYIgScvtVgY48I31sgwrZXhxMqN0sQcowOzcAuHygA/HmN1yrwCvAVvkeih/EyAXxAwE9dcHuCjnaZuAPmbgbjYbnFMSoHUpE10P5Xp8EmxHPALjT33XJp9YJYjWh3iwtBHAhSDgXgDQ6Vt0+xzD/I6Fg7bD57km33FJ0C7jYUsl9XpYWgBbckeE2wurGyfGD9KABYb/C9wz5MNZJUhdTQzGJL1+rORQrp1Yfed34KwfLr6Aa2VkdjfLDy4YnjHtbg3Wg43V4L4Dq4MXL1uDxA1ZQJw7AuUFzUqHbbcreyIgc0ecEbgjqnqyJl7AAC15JCwx0vlX6cOqrMRItWX7HXaXG268S7olkRhpvIEMLz0HmutTwAAFOLA6OIIQDlYDAHmB4iYAhABAQIV9BgBbt8LA7TfgAIZPZq3MmvldONLCOWa1KSmpBqis4acs7QKMgBnZAkmMRNAdZcLthhUyBLCVdq8cp12uzXMhgDAA82CpIBtLhcGVT+6Ve+Z3zCdAHwuUaZcxsiDN9EyzSkCq6C9Jl8J9iq7v2og+Rjnq0V/GAvLC2OKuoL+U4brhOpRnHLCqsAySlRRYGtjsypWhXerhUuAc9+ieL+4F/uY+XXmvgTJOKGPnN7/yUlUlrsiCuSP0xRoA5hhp91cnmzmX1x3x+hvv64uy6rkjMJNjDsf8/NY7H8vedQ+3+6m0xEgHBomRWOLG0kbAOwx661MAihcgM2jIGYDuTO4OvPicMzeYeTIbZSYN4Idnt0HsQXECo+jrOOU8fQPUGStAGGLCC5jjXJ/9HMgYyHI9ZvkQD1YD0EeuC3mJBbi0Qd8BO3fOAS7mfcgBmROZNbMKwJ1zZV3fwm06dWXpA5kdITH01awHkSWIffv2t3ZdwCb9maz3Vpx/ILKjZVS/+c54oNThO+32ULBn9QIxDYwvLgNXnvHgeTB+kDqeIW1z3t1D+Fq0yye/TdvaWp8bwZS4Q7B8cC+ubT69blgZc8bLb37lpSpJXJEFJNod8ezzr2kny7s6Yl+dpWXp7HhqCTCON+WlbWvK586T9IwectXVt1RuYiRt95JLb5C/2idasBtgAUg6QFif8nJDASZAGssDAMgsE7IR7Y/mb9oFgCEFRT7xSBpn/NsQFNIxs4zOAVZZlHYBPZs1a5uAMEvvAEWsB9ExDfy9dFmw2oHfFpYG7oFz7rquv7RpVgkFRawSbltnCA3bIkf3k3thRt6hQwfLL4B1LFzGtcu1GQOC/LBEMI6cxx3C+XB/ndIOCmEhdoF+YbEJ7iewdtBudLpmt8oiuq9hpT6WC4gexIFA2dkRMoWVJrD6BCs4WMFgLiLtP0QWQkO5WH32Wj7lOaGFhSsjb0AvXuJT4o4sILz0eanzcix2R5RjdYSCIltZA4bxuDoCvzN9+7RpSzno4EpIjLRrEMOB9WDPvQ+zPBQsCdzYxEgAB/0FYAEnFJCmDdpzwES7Bp5allkzs1tWGAC2DsA4T11mzQAVgIc/nvocJ4GRs1C4fnCOcvTD9nOIBD2OVoBjNm73EirvQJQ27FzkuFMDSj3HPQHCw/V3BiASRIg7hPgGyAGExLUBQEJK3JLI6LadeyX4u9gqYUGakSWILD90s3ynlIEAhI/FUq7nVhhgLWBcITTESvCd+11fDMb6lPGiHm1w7+yV4awSfHdxDxvTttf1q3uu/Kbmz18QeQN68RJ/Epdk4e9//hY2FArAdYzOhDtLjZr7VEl3BNYDTMNz585TQOort95+v22ERfrjWP3eeN2vKDESG3P99PMfNmMHkAEYAIEXU6wXllPOo5QHxABTB2QAhavPJ+CBDxzwBFDcLNStMJiidW2WHwHm8HVceyhmbMpDDAEryjPr5gVKPQCLfQHSFRgHDBhkxAMLBcsbYwEY3wE3rAcAapBnoNhFwDhALPDhQzxY2sf9YungmqX11ynnuS7PFCI7Vj+pz3UhOZBcQBy3hbNKcI/cE8SVv2k/ut9OaZtx52/K0V/qErPBSguyPTLDh7zQF87jwoDIQKZot7S2nbp2XaxEipIkXCGjsOhF2naWj/WNhdeNU54P4w/RJk9G58Su0qlTosybNz/yBvTiJf4kLskCEnZHYDJ/6plXtLPlcUfUMXdEahruiM2/OoLESMymv/r6R/lvJSVGgjxBDnatfYA89sQLNju2IDa9bllAA3VgAEAAUtSl7wAQLgLAGlBy5WmT75CJ3F69pUDJAq4IloxhIQAwAU9XvqwKUFMXEAYQAVxbgqigPkMBnzJc2/WXT56rWy5oM+vQeacc48XszOqY64lBwKzO83FlwnVog/ZYscBYRJ9HOYbSZ4gL5ANy4LJHEgnP+XB/GDfGhlUJEA3u1RENV44yKFYcl8AIKwpWCa4Ty3pAXVwHgD9jwZhAEh2ZsvPaJn/zjLH6QDxcXgl+r4wl9xLdtteKUX6DfPLsIb4dlRxgySLHR5DnI1MmTJzo8zV4iVuJW7KAFK2O0BcxM6CTTz1Ptt2+PO6IXeXsc66wF2FluiN4QRcnRhoiDz70tJGVykmMtIeRphNPOke+/uYHHZ9NT4yECZSZJAAJyNCGi/CnTRTgYfbvVhiwLI8AQgfSBOIZSVkSgKjrRwBUhSV2HHRaBGDaDsmWWJdP4BzEBeLB+ZLtrBtE6I7TD54DbgXnLmFWb8F+GZkycMAgI0BYGqjH/VCW3wX3Hu5zuG2Ou+9ufG0JYiRd83BtA0IVDbSu75CB5ctL7guBUhZl7N1SxGBFRIaNMcTDVnBEkQmUfvC8mZlG9xl1bTMOtD1g4CAjB/QZi4uLPYDURLfttWKUceU58VuGpCZ26SaJiV0tSBSyxu6cjihkde8h/fr10+c9SRYvXuwJg5e4lLgmC3///be91AJQHiN/tutoAYzldUe8+fZH+p+24t0RLjHSz7+0MyLDtSonMVItIx8N73lEMhWox08INgTiJR8LQKOVcigACnECRAAbdzxcjpccAAZ4ATQ5Ogtn8yT82ObLjwBU9HX5DmDyvJg1Qx44TkwBWQ8hfBAGXqDOrO52QQTAIAwQFM6H2+Va8xcs1L4USLoCqbOaRJehHv3GygER4Lk4VwXL+qLruHr0G6sDlgbIA+27cQi/8A1wdRywdlB24sQp5g6JBea4PSAl9BeFtJBB0ZVx7XIti+nAaqDXwDrDcfrM8y2NKGB5YUwhC+64a5f7mTptpj03t+8Ez4U2GHfajm7Ta8Uoz4alpsQGQQCwHiQlpxYRg+AzIArJKanSuXNnSU5Olrw8lg2PkJkzZ8rKlT7Q0Ut8SlyTBWTp0mVF7gjW/z/z7KsGyrGANZYCsjVr7aeztR4KlJu2OoIZpUuM9Nzzr8mulZwY6cijTpWmLjESqybmzI+8kDb8oqcMwACAYj0AEEk9zLbHeX0U+BWgwoDv2uU4LzriCLgmM/zVa9bKylVrDGQWhq5RmlIOdbNmiALjl52TG2T2y+trAOrA3PXDmefDJvRY7fI3dfjbmdVdMCWzfHMDhOqh3BvgixUmul2ntEk5rg+ZycnpLeyPMGDAQHPvWLpmPe/qUxbA5h4hGtwvx8LnUf5mfPlkHJhd0t98JSCMsUsDzflwPQgD/eD35lZBuPac0i5jxf8RzNtZWWxtPcyIHWPsYk6i63nddGVMGX+IN1ahrt2SpVPnLvYcnPUA5W+eeZeuXSUxMVHYdbN///4ycuRIJbdTlSQvlNWr/TJKL/EtcU8WkJkzZ9nLkJcmefnL746oLfXPuczIQnncEZi1J00mXe1cfQkkybnnXakDVlO2q4zESNvsalaJG2+6S2cjaUqMJpjlgpdSGNRLUwckvLiwHgCiAAWzSiwK3DdgycsNYOITdWZSWyKns1HcAIAeZZklTZ023baDHjRosLVNXQeqpfWDdtlWGAClPZYLUmfFilW2/HDpMoAxdn3aR7F+YHHgGdBH12f6RbtuF0TKOMAFuCfpvbt2wu3SL4gEsz7ANXycdrk3liDSJpYDXADEUXAu3JYjKe57+HhgWRlvwIGFhZk8fYLEYJ0hkRPEyZaQUidGO9FK/2ib/vGbdPEIPGNLq5yaZlYf2iWugeceyyLhtWLUPX/GH2sB1oNuShIIwnUEgefMuVR9NlgPkpK66f+tXCVxrDAhl8os/X+w3CynXrxUFakSZIH/VLzoAxAfI7//0d6WGlaGOwJQZWbKy/4tLb93HRIj1TALRcUmRtrb+nTAQcfKe++XTIwUDVClKWAA8BlIKkg4kI8FFLzkAC/uEX84cQf48jFpu6yJlHH1+IRsMGtGp88I8gfgEsjr09eCHwF09/Kkz1zfEiMpMLIEcYxei6WCzPLD/aE8x8kUiCmeNty5sHIcBSjH6PMgYp++099YwX7uvhkLQJVn6QhO+PquXV74mOtxFbAE0dwses+xxh8XCjkMMBsnp6RY3eh+853nYa4QJQ48S8pBlhhfciqEMyKWVWmX/kAGaJtjEBOeNddAORbdZ6+brvxu+D0w1vw/wK0AQcCFBjkoci/o3yQb69qtmxGEjPR0i0PAvTB58mRZsGCBrFrlUz97qbpSJcgC4twRQTDheHnyqZe182VfHfFvBftatQ/Q/9A5BiaOHNCeS4yUltFdrrzqFpvlk8QoVjuboi4x0qWX3WCbZY3VWQYzWGbhvJBivazCyosLQAD0AWqACNCdMgVwHGbgC5g7QHIvOgAT6wEzUO6Z77b1sp4ry+zWQFDBCcIWRPEzO19qL1DaY5kgQXmD8ocYkNM+bbsAO0gH/Q6DmesbnwsWBjN9d6zIrK4vZGIEmDXjQlm2vJjMsM00sQF8X7psXddMcDxIecwzph/EUVgCIyUHkKVhSigA37lzg5wMlOd5YBmIRTT4pH/umPtOObeJFImRnGWC8XF1y6OuXZ4z4804uBUcBCdiWaBt+otuzDW8lq5uXHEDQXo7dU6ULl2TSlgPIAkoq2sgB926dZXs7GwZNIjlvZBkJcFLl3rrgZetRqoMWUBIZuTcEQRvnXjyOeXaK4HVEeecd6WZ91lpAWlo/OnncmBlJEZSDVZE7Cx71TlcXn7l7U1KjATg0l9eYAAggArJ4TttUQaAcWAGoLhNjjCDm89dwWfV6rUG+uwYiFvG1d2Q0iZlISduRutm+BAJVyZcx+1tQHlmxQAffabvDnD5pM+MCWvOzSqhfQMUsTrQZ9qIBkTq4JPvq7O3nvqSZjdMjrnzQX8LbRxwVbhkSAQRunwK0f11GtTVe9Uxx5rgAh855+qFxxeLB2OKBcHdU3SbG1LaRZ21I8NWcOTLaB0H2rbfjJIlLAoQmeEFo4y0TZ4yXX/PM/R3MNP6G4ytJw/lUZ4Zvx3Gjs3KcBlhPeDTkQIXe8CqnW7dkowgsB13nz599DdCgC4xLfN8gKKXrVaqFFmIXh0RuCPqlMsdwWqKE046W3ZRUpCwTa2YZTZFg8RItaT+2ZfJz7/8qS/2sQryxTPBaNCLpYAN5SECzM4dOYiu60AJ4GLm3N+WyAWJkQqGj1SADHzjDvwAPMz4BBICOo5YAPjkTMD3H76G6y/5ACwxks5wIWmOeMQCRY7Tbqz7dP1wgY/M4G23QtoNuUMoR32UWTuWAdwKAKlrx7XpyvG3e+FDKFnWSLCfLUGMtBurTwUj2K9hpPU71vnFei2XA4JxZlWES3+MVWKBPifX3+i661PK01/ahZCkZ2QZKPE3zwdiyG+Aa7vxGjV6nBKCefp7WGCf6+p8+5w6bZY967nzgnsqb9+qg/LMGH9HUkmMxPLGWEsb+X0SmNilSxf9v9VD8vOVxI0eLdOnT5clS5b4Lam9VAupUmQBwbRX0h3xks3eYwH35tAgMdIulhjp8SdflNzefWyWy8uaF1IY2EpT9zKHFACIkASCElmRgHuhlwK5C/KjnHvRUY4XG6ZSZuIAYmHhKjtX2nW5FoCNZaBgRLA8EjAClFjxQF2u7fYbyM7OkREKjATlAWxutk/7YRDib4Cd/REIagTo3HnXX+6BF7NbtQCwO3eI6y91wu06dcQF8z7EAcJIPzlH//v2G2AzQcbKrBI6NrRPn7nHWEQD5b4hS/TdXZdroVO0DYgB44B1gpgGrCjWRow+bkjdODCGbHYFCLmtrckB4SxOlIUUDx02QgnKNL3Phfq8AiJQHqXO9BlzIlaHYOVJrLGtLsrY8wkZg5x17NS5RGKkIDhRiYIS46TkFLMepKSk2NLGYcOGKZkmE+tc/T9WGHkbefFSfaTKkQUk7I4YqDPS40+sXykrFGJpODHSSSefK998+6OC46YnRgIoHGDhW2c2TxkHXIAaL3vumRcdCXbwuQPiBmwRklHeADra5ZM+MJaY1ocwG9fvzJppm9m1K0+fgplugaUYdvEI0ffs6nEfvIQBRrcEkbgKOx+q4/7OzsnRcvkljoWV8YWIMFaQFtrHIkLcQWmzfK7FJy4QXCHR8Qgo7brxtXTNmRGrhI5DLHJUVnUAhXkbK4rbMhsXCmNO2zyDWbPn2HiOGDlGfwtzjSDEIgAbq45sBFaHIAmXu/foPm8tyjNj/CGpWIRcYiSeQ9h6wN/E3CQmdjELQvfu3WXgQLJbjlLSOc0SJa1Zsyby9vHipXpKlSQL0e6IX35rJzvuxOqIisuWGNYSiZHufVSyugc+8gCcg5l6rJdVWN2L2SVGgiS42Xf0C9u95CgDKWLWDEHop7NyZqAAowMvLCyY7wn241jQxjJ7QUJGHFg5pQ7HAAuAk6V3gDMrF0hehE8/3B/KLi7FB859A9DM1JjtA8a4TVwCI4L9nFWCGTnlsX4QA8B9OWtJ+HrBvRdnPHT9dS98t8ST2ThuAFZEhOtbn/Rapc2iOUYZ2qMP9IXNnpKTU4vahbhRtng8y65B/wsVmOeYFQWrBJkp2XcBEshY2D3rmPId68H4CSzPXbBR1oON1bDVwa2miDVeVU15ttwHv0VWJ3Ts2Lk4MVJOycRIKaHESL169VISN1T/f42XOXPmyIoVK3wmRS9eQlIlyQKyZCn+5mJ3BHsjlGd1xPo0nBjpqP+eKs2af2Gm7AmTJm1UYiTAB383n4A0QXn4ptmJkKWcDpRcu85MalkT9f4A5BU6+7SVC0tKXoOXI5+0D/g78zzJlHhhMpNn5ko5FzwH4AJgRjx0hs05145T+gHo5uT2Mt8/eR/C51FXD5cChIXyqANMA8UY48Qx6pEbAXCm38yyGatwXcCUlzqAO6D/QOsv9wbQo7QTbp+/581fYNYACBAg6MYWpV0++c0U7S6pZRir9fV3Q8q9UI/nBkBh9cEqgfWAvjiLE33HcsHvdtr02RVuPdhYDVsdsBqVRmLjUekjY8sY8zsiMVLnUGKksHuB59Kli0+M5MXLxkiVJQsIKXWdO4J8AeaO2GHj3REuMdJNDRpWSGIkFFDj5QsQYTKnvzbjVwDnJccsGsBiaaObNQMyEAT8+QBZrGvFUq5NPwEl4gYgOMGSvnQzqxMDYXkPtJwDRgAaUOZFS/9cXznn2g0DKX9Thhk5a80xq0N8XIxAuB5/0xcIC64CzrtzYaVN+o2lhnZ5ydssX+/BEhhpPQfIlKcvtMtYusBHRzTC7fKdtt34hhMj0V9HbMJ1yqJuHMzaoe1CZnr16mObXnGvAC5lSD4FCcJ6MHbcJC2/wDQarONNA6vDbLM6cI/unqPHYUspvwUUIkZ+A0uMlJQSc2kj/6ewHgSJkXKUxA1WcusTI3nxUl6p0mTB3BFjA3cEs8Rffo24I8qweVPNXfctSox04EH/J+990Nii811iJF5GZQES9xLFagAwYH52x6NfsHwH/GkfvznBbbzcHNhSBgCDbCxYsNgy9LHzIcfpCxaC0vrkgHGaAhVWAwCRBENcz82cXX/4jG6H79wz9zFs+Ejzn/O3KwuQY653VglbKqiAvXRZod03biEHvuH75jyuiTFjx5UgE0UvfAX6ntksS1MQj7gssKKE++f65r6H1R13lhXGlWfALJ9lbgA5AZVYJZw1Itx2WZXrUM9ZO4hrgKCa9UDvgbFgjLEcYblgaSMz9XixHmysQhxmzMTqMLPI6rC5l2byzBhbrg0BLi0xEn8HiZGCpY3pkcRIBQUFSix8YqTWw6ZJwtudJOHjbl6rq37UNdAmyXLUDznyTu+xMkMnrGWRKk0WEHNH6AzTuSMeefRZvanS3REkRiL982WX3yQdOgaJkZwJvDRACisvLhRQAECpC/gDJP369bfVABAOAN+VxXrAd8hISkpa0bp8rhkGcZR2wrNmgJZjXG+sAi4uAcCQvlKXOhAllnwBYIMHDTHrAS4LNLyXA9ejPbIvJienmOXEtRFWjlGWlzOuDCwSzJgtj4Cet3GK6jNKjMXQYexlMLpoTNy9BeMQLBXkhY+Z2AX7WcbDGGOBQpCGF4ywscXyQX4M2nXnKU8ZxmQ8hEX7TL8ZL9dWuB9lVdff4LkFK0PcJlKMCcBJOcaClNjc0xglroBrVbAerE/nzsMNgUUmVgzFfCNBs2YHFofKUsYV5TdF3g32XCAxEmQg2nrAs+mcmChduxYnRhozZoz+P/CJkcLSdsQMA4xtmqd59VqkEIeED7vILV0HS+Ha0v+vVHmygDh3BNs1MxM/+tjTLVkTsQcuMRJpm1/53ztmjt7YxEgAIOQAkgCgA3y0AYgB7K5N1y5lebExG8fnPl1ffMzKYoFiLKUdyhEPYJsDEcUfISlYJSAeABiz22CTo8D6wFiwssGZw8P3yLX5dODMJ+f5m/4TlEe7tA+hISCRfrj6KOU55toKK9fjHIDN7B4QLRgxysaBdvPy+li79Nf1jU9IDJYB+h5NNFDadP1wfwfjm2tulr59B1jiJ+e2cPXKoyXb7WUzV6wSjC+rTZz1gOfOs8ACM3kKv4WNW9q4JZU+L122UlavUcKtn7hKWn/3g9x+x51SZ+860uDmW/QZrEsYWKnBJ+PFMl1+b4xJ+De2Mcqzdr9HiL9LjGRZMSOkwAiCPhfcDUlJxCaQGCnVJ0Yqo8QLWUj4NEUSPkkqXZukxKxXeZoqO3yWJtu1iHVu8ynX/9dn6bJtjHObSxM+6CINU4dFfjElZasgC/KP2NJFAJKIefTpZ1+Vq6++WX5s86u+2IsTI/FCCoNQLOU8SnmAGRM3QMELMdZLkbLLlxcn7sE8PVD7wGx8rtYDgFasXGWuBggN7W6oD04dONlmSQrcKH3BasA52o5Vz47ri5c+AMK4CbiuuwcbBy0H6LldEEm4RB8pB3jTx+j75TuzeF7ovfPy9OUebH/sztMun1gjaI/xo47FX+BeKKW/KO3Qb2dZod8ANwDCce49iJUI0jVjlQDE3X2VdUydUp7+Un+ItssYsIIDtxDjDdmyay8vTiS14cRI8asA//wFS+SDDz+SvfYigDchpr700iuyZq3o+BTKylV/G6EITzj+1v9v5ORw7i2eTaDBb6usz4Gy1Of3VDIxUknrAcGJWM1Y2ugSI7G00SdGKp/EA1nABN5mxPRIj2JL2uR5m62fEJODvs+266ZM0us2UrISo1xlK/fbRp8PctKvvSWhcXLMcptDIWyH/5gjq6KsDPpu0LfDViQsd8LsyLroVatW20uMl1Ksl1VY3QsOvzYABVgCIsOHFyhIFFj63cGDh9gxyroX3dTpMyS3d5C4B4DEehDew4ByAA2WAWbYtO/qcp3+/QfobC1YTuf6wTkLnlPCwdJGAIxZM8SDcuGXMX/jdsAFYyRC79edKyoTuR7JhwBh2mWtOSsCzCqhIMySyXAfAEkIBoCNnx7CEn1t1N3LDH3hFyVGytV26e+82P1doAQDdwV5F7h2uD2nkArqcl0IB8QAouBm+LTj+lsepQ5jxPPl/nluuIUYX44x7px398+Me9JkAlU379LGylIsA/PmLzbwxzLSsOG9JYjCtttuK1988ZX8+Wd7+eSTxvLU00/LtddeK6eeeqoccsghRjL22GN32WeffeTII4+U+vXPlgY33ywvvPCitGz1hXTqlGjWO8aS/wtYl6IXIJJynN8+FgLcCy6tMsGnFntgn9nmKuvUqZOkpsZOjOSXNpZP4sKyoLNngJB+JLzVUW7uNsT6dm/acPtuxxsnBeUadZNj2uZKowETJXHCHPl22FS5sH3/wPrQLNXaubzjQPm4/0QDfLNYNE2VnVtmygf9xstDGQXBMb0ubR3xQ46813e8dBo/W34eOUMeziyQHbT8fq17Wh/aKok5uW0vG6f2Y2fJ89mjZefP04M2miTL8T/3lo/6T5BaX2TKHclDrZ3vhk+T89oFfbL70/b2/DJLbtfz3xdMk24T50rLwZPl9N/6BPdFX6zvSXJT18Hy66gZ8ueYWXLBH33l04GTrB8n/JJn91Zi3DazQuruTBlq/XECV9iqyEJYWCvNS6k0oEM5xswGiwD+UYCI4/iqXaQ9ZYg7ABQBEQCXHRtZYYAPm7KciwXUTmmDnQspy3JByAPX5NwKnXVzfrzOZnlZ4rbA/O12GETdssHo++A7/Qf0sZ4Avu68I0qAPb5eF+jHcbaK5ly4nXC74eOom1lDeLge94FVIqt7YJXAmmLpj3WsuU9AN2wZCF8LXbqs0JaBho8zhnwSsOoSGBH0SNS76xufXJdnA4ngWHTbYaU87dIv+s4M1VklsB7gtuAcZbgvyowYOdZAtarHHpRVl69YrWNYKD/9/Iscfvjhcswxx8jq1cWWA6fLV6ySlUrA16z9Zx0CgEACINbdkpLNfdDur/bSrFlzefrpZ+TSSy+ztnfffQ+pXbu21KxZU4nHnnLggQfIcccdJxdffInceedd8vgTT8ibb74p3333nS1vJDESyxq9bLrEW8xCwkfdjCQgT3QfWdQ3AL/GZ+kyc5m+c/U39X8/9TLw+k/LDOk/a5GVt2PvdpbGSiSQ+n/2C0iEAvseX3VXIimSPW2BHusm2zVNkRHzl1q5S5VcANQ1W2XIgd8pwdA6fK6OxLVc0UnPf9RFdlaykj9niR07SglEwnuJcktSQGzGLlwueylhwM9/1p99Za1ejGPbQwL0WjW0bWbmCR93lYQ3Okg9JQoIFpWE97tI3W96yJq//5E5y1fJoZAcbedYJUWLFAeQuCALOo67f5UlCyJ9QrZqsrBy5SoF0Qk242XrZJeDAHAJAyOEAMVXDnC445QDWCERrA6gDdbPA1LUx6yOpYHzrk5Z1AEYIEpbzJgx2UMeiBHAMrEuuAaJhAAzylOP4+Fyrl2AnGBKSAepa1mCiFUCghCL0OB3ZmOprl27mcsm+jzXoF0IA2PEPfP3vHlBZkNcItH9dfWwajDLBNxxXTjLSqBB3AMgzSZbxB6wZJKATYIpXbnodlF3HwQb0jYzWIgS5TmH0keeWZq2m5fX19qF0Li2GS/qD1USNGHi5k+MtCUVMhRYGXDNrVBiEJBhAB9xY+hcC04ZM5S/XWAplipihfhtOFLNecbWEiN1SrQVDFgPyPNBCm2X9pv03LgVevfurQR6iJEDghPZ2nnAgAHSrVs3admypbzwwgvSoEEDOfPMM+WII46QOnXqyB577CF169a17xy/+eab5aWXXpJWrVpZPZIszZ4927soIlJlyMLHSXJ9l0F2/O0+44wo2PFGSXLeX/3t+GeDJkvCmx2LyMJZIbLwny+7y98K4EYWPkiUs/Uc8uXQqUVtFfWhSYqRBaTjuNl2bbNEaN++0vLImTrrh5g4svBIZoGdD/raTX4omGbHT/5VQV6B/2m9F4jAKiUgUxbrhFUVaT9W23+nc9E9P9NzVPG96ed7fcbb8RN+2bJuCBTCVrNVpsxQwuZkqyUL8+fPl3HjxtusGpBiNgqgMNtlhox1ABADsHkp8nIDbADhWMTBKS9KjtMGL0OyJZIzwZ0HqGkzXAelfa5D+0R3A+TMbokRMBdAOdI00w6fYaDkHiEGKZHgRGeV4Loo/YLw0O/wkkjXJmmiecm7725MwtYO4jBwA3D/4boox5ipu7rhcyjXo32IBs9i8JChtrSRmT5EiXZdlkfKhuvxyVJQUiYztuHzKH0BuCAiWG1IZoUpm9gDgkO5X54tbUMWefZBYqQ5+r1qL20sj0IO3CoGyMHyCEFwyvg4ZUydMt7u+eEe4vfGsl6IJcddkCO/Mf5/kRgJ90K6PluLPXDuBf2b+BhIaWJi50pNjARBIBMjhIEMjV988YW8+OKLcsstt0j9+vWNYEA09txzTyMehx12mBEOCMnzzz9vBIXkTeRlICfD1pCwqcqQBQX82jpzx6owdWmh7IIr4L3OBsSY7JEL2w+wZaC4FZD70yNujHc6FbWZMYXYh66yS8t0Wbxqjc2S9/u2h87uta1G3WTnVhmybdMUOSBCFjqPn1MUs0Dfvi6FLOROX2j1udY+2t4SbXvOilVmxWiYFgQHvpA9WhJebWd9cub8vyALH3SRo9rk2vd+sxaZlcPurUmyDJ8XWD88WdiMgi+TFw/JV/rk5UnPntmRHAqTDahOOukUOfmUs6X/gMGWtIhZDsfDM1NAiVkTxAHLAed4yTqgci9SwB/ABoCcv9u9YHmBAqJYA3hx4rbArM5KAHvxajkHeGVV1y6gi4UBtwLXgHC46PT1tUv/KM+KBF7sbHNMW9RxL3yzSqRlmE+Z5E7EOnCecUDpQ/Q1aJe6xGBQ3u1R4dqFfGHhcSmVAW36Sj3GLWx1cGMc1F9h5Vme6MY23K5bwYFbyC3x5NnN0b5wX7Tl+ksMwpSpJBqqHu4FZz1g90ksBEYQIsCOMp5OGR+n4TGjPM+K/ycsC2a8XX3O8/8Di4ElRlKSAGENByeiqalpocRIuVUmMRL9Ij6ClRZsKPXNN9/IK6+8Irfddpucc845FrMRJhyHHnqonHbaaXLDDTfIM888Iy1atDDCwS6VLOPc0oQj7siCguvlnQYa+N7QZZABcPH5VDt/c9fB0nvGQpmvQD964TJ5o/dY2YFzSiisDQVbwLj/rMUyv3C1DJi9WM5RcP+4/wT5ZthUA+GEZkG5+xTI+8xcpKRhjUxZUihNBky043t+3V16TltgcQ6AdBDjkCTPZY+SnOkL5FhcHiE3xAt6/NshU2SuXm/kgmXyTA8lOtrONnadZLlL+zN47hLrcy/t+3FKDj7RazUdOCloX/te47M0aZE/SaYtXSnTl6+U13qNkXPb9bN+HPZDjlk8isdi82u1sixAGIiSZiMYZi4kZ+E/PGuxSSrUvXu2ATwkwSkg2Tuvr30614J7kQKEYatD2HrAi5VyEAraAcQD83eGzcCowx4GvGAp6+rZC1sV6wJ7XLAElGu58045Rvv0iVlzSgr76AftuuyG0XXKou6FDwBAaABzF6Rp57XdcH8pW2wZGGbky1kZwuXoD99ZUgrhYBxYOkrsQWnWA44BSpATyBf3xhiHx4P+8sn1Sd2bnp5hsRJYNAjyZPxjWR6cctyIxNwFBqKxALaqq7uvBQuXGNCv0BkP4xZoMTkozb1gv0k9j0WuTz+d9Y8abWPnSAbPn7wX7KWB9SB2YqQe0rVbN58YSYX3EMs5caswFhCO1157Te644w4jHP/9739l3333NZfK3nvvbUGk9erVk+uvv16efvppadasmQV5svqDlR+bMnbxRhZQA2ZANup4WC0gUMGLz1jn0eIyke92bH3lSrYVqw/hNhg3RxbMCvJRt/X2qeg67ntEY5YLtRGrz1tC6Xu1IQthwSQJceA/G8ut+I+XlZUVWaedFplhTzQQIq4BM6sDT3zpvDjd7BsFcABYAM189xGrg1PKuJeyA9dYs2YCEjHHF4wYaW04MHQvba4DocFUj2JWn6uAGl654DRIH72yRPvR6toF4IfrNbEe4MsnONJZJ2LVi6VuLCBQkCP6ScxFsIIjiJXAdeCsEutbMhmtjBufkAtntQG4AKhsBSQIBQSLMaXflF3ffcdSV55xxzRfVcmDsx5AgBjn8loPUMozDmyH3n/AQCOlLvaAenwne+cGEyN1LpkYaezYsT4xUgUJJItJT0ZGhrRu3Vpef/11ueuuu+S8884zwsHqFAgHq1UOPvhgW71yzTXXyBNPPCFNmzaVTh07yFtdWDEQGxy8bkB1pn9km1x5OWeMBSDyPWa5rUSrLVmIFpZdYV5kGRbLsXr37iVJSUm2hpt4glEK7hMnTbVgrK+++lp+/e13A0BekJjLyZsP0PAi5WWL1YH4B7f0DpAPAxPlomfNHOel7crwNy9nZ1Znn32W9uFz5xqc49OVRzlmpn99wZPZkU/AM1zOtYvVAqsJSzEhCLbCINJGdLtlUdcu1gXGhH7QDvfq+hXL6rAhdaAGYYOoYTVgPAE0PjdkPdhYXbwkSFSFiyLeiYPr3/wFiy1o1QUnooyfU8YxrIxZ+BmxUgVCDFl1Y8xx/uaZQiZxL7iljWHrQXFipE5GuH1ipPiXb/PHR5n6y65ulh3WWOXKomaKx2wf41y8aZGFgM8Y5+NWWXqKC+ajroHLRr/HLFeKerIQQ8jHwH71uCuIxCYCm8ArrA4AMEsjmdX/8stv8u23raVN25/sBUoMAkmgAEtndeAlzIs2bHXgXBiUKMML27IyKnHAksHMnGuwBHHokGEWre9e9q6ea5+6WALYUhfywQvfAYArywufz5GjWIKIVSLw57t2w2XLqlzDAUk4BgNrBy6A6K2i+ZsxwGqDZQDXjQOsWO1CLgYNIVYisEow7gRpUs9ZbqLrVpa663DdAJxjg/bmVAjC7DlBfomNtR5A3ghwhYRBbF19lDTaffv1l8RIYqR1rAf6N3Eh+OBdYiR88T4xUtWRjXVDQDDuSdVJ1YyFMmiO/v9fsMz+bjJwohyJf93lGNiAAkD/UtBaTsYvlV0VjFhqGKtsLE1oliL//jy90jMtcr8Ht+5pMQUsiVyyeo1MWVoov4+eKWcT7KggHKvexipExLI36r0RqxGrTHkVN8nzOaNtnBumDrfvscqVpp4sbEDwL5KbgSjqCRMmWCQ1oIxplYhqVgMQ6NXurw7yw49t5PsffpRff/3dVgrwQmU2BlHg5cyLm08sCs7qwN+AbRiU3EuelznHIBiU4WVfXG6pBZfZHgn9Byg4B5tVuTJ8Bi/8OUEaaO1Pr9zekdUJsfdcKIu6dt0SxJSUNIuZsHYXBbkJwu3yd7jf7hj3Z5YVHR/yS0AiAGLcFgAS/SUxEsGJs2YF5IAx2Jg+V4Yy/sQAbE6rg7uOLW1cVtJ6gLrfTWmxB+43NWXadFuiCCE1S0SEZHBfWG8gfZBfLFlh6wHkwCVGgjgT78PyRixx/N/wiZGqnmw0WdDZ6Zu9x1kbl3UcYKsAWGXwTI9RduyXUbSrM1jKNkqSnT7PkNN/7yvn/9Vf9lfQBXwBH2tLwXC3L7PkP6rWvgLl3t/0kIPJN6B92/vrHrY88pRf+9g5B8z0gYRIyJWd8uWo77Jlj6+7R8oESZOObttLLmo/wD5tVh0JgiR98hE/5kqtL7LsGkfq31xj55YZVt/6wTWUuLDyAmKA3JUyLLgvZudKiA74rqeRFbsm1ga9r32/7WltnaEkgvbsXgF8LcM44LqgXQgBY3Juu/6y51fdA4LF7F/Ln/hLnl2P1RdH6v0f/H2O1f/PV1nWb6wwpIE+p10/+W+bXpb4ye6vcbKdZ5xpw6wfWGxoV+/z8e4jrd1bk4bad3efZVFPFsopWB0WLVpky7rwF2J1IEiJ2RUrLJj9EmjXps1P8sMPbeyzY8fONisbkD/YZv3hWAdmdgAvYAmpiLY6OHDEWsGMnKyCAGcYDFxZAITyRPgTUEYK5CGDWVde9h0zY6kDEiweWA6weADw9Jd23Xmn9IH7yM8fZMGceX36FuUxCJchpgIXDbEGBDliMZgzN4g5wKrgxsKNQbyq6x8rDMKgXhFKW+R5oH2WNW6M9QCSRUrxvkoqIWP8TlwbjD8xJVgOSK1M4itnPejRM9f+5liXLl1VEy2uh988Fjcsb1jg+D/hpWpKRZAFy6D4ZrBE8drEIBfCHzrjZvkf2RbJbzBr+UppkJgv5/2WJx3GzbYy/+s1JgBdBbTxi1bYMkYAkKWETSKZC5fqDP6B1GFy9i+9LbMhgvWCJZOnKuimTpprx1j9cLaSiQMgIgrm5EdAyNh4yJeZlgcBIbsiCZZ2VNCeuXyVLXFkhcK7vceapaQG4K79Cd+ny63AvZU2Vhx/KTJr7zJhjpz/Wx+5oXO+TFOSAXU+ntUTel+nah+dfDVsqpz9c295NCvo20wdo3/rtQ/4IlNejLTVWvt79k+9g3wN2hfyMCBYYkiB/Xh6gbYZnOuq10XIbllf230sc4R9n7h4hdRkqale35OFLSTO6kCSl/Hjx1sCmZycHDPJpqSkCklpCFb8668O0rr197YpD64L/L7EPgC+zPx5qfPC55OXN8SBIMHSrA6AKmZ/zMeUmzJ1hsUmMMvn5c7SSVZEAAbUcfUdkAAYBG+G2w4r5ajLdTBP025uTm9rF1C3dlQp69I/x1oF4QDNfXftWnCcxUoEiZFol6yJ3C8EIdznqqiB1WGxPku2ci4fcaA8GixtJDESS1/XJQco4+mUMUP5G4IAAcXyhFsLculIBud5VuSz6NCpsyVGcm6F8Ce/X6wHWM+wpPHb5jeOhY3fvLcebB2yKWThjQhZcAIp6D51vlygs13LTaAzZfIaIJYZkZkvdXXmnDQxAPlDIi6LMQuXW16CIrIQSaxk+Qz0PJYC8hcgPUisRIyDkoK2I4M9JZhd2zG97hWd8u3YgsLVMmHRcpm4ZIVM0PadMPOHELCscpyet36FCELRPaI6No6kMFun/XXKad/2/y5IDx1kiNT+EsOhx+t8E/Q5b+ZCJThdFfQDsvDFkCk2hs7y0ilCbg7HaqD3f0mHgfb9zbxQAir9fLpHAPakxKY9O67jeY0SMYQcExCp4HhXuaxj0A7LNMnv4MlCnAhrpsnlMGXKFLM6kFyGQC+sDjk5ueYyIK3wjz+2NXfFTz/9YqsiMOeTOx8Qd4CLApzO6gCpiLY6ABh8ctyBh3NXhAGX7yzD7Nmzp2RmZpn1gzocD7dFHcCfPhLJTmKkoq2tI9eKpbSD4lYBnNx21LQHQAUz29E2Q8UqQeIplmJCDuLNvVDR6u5rfVaHwHoQBMEC6mWxHrBTKW27MeYT8klwIit1KO/aYIwhdC4xEs8AUhl2LwSJkbra6oVwYiR+yxWZGMlLfEngLtg0y8KVpEN+v4uZ+KNn5U3zAwuBpUx+N3BVUI4ZN1aDGjrDB1RLIwtnhciC26+h+9RisuCA3CwKCpLcy1FtgwRHAHDC639ZhkRyIiS83THoQ1PiHDLMkjFi/rIil0D4/oruQa9d7/cA4EdrH3ex/mlb9An3AoCv97NDizQF0UIjINtj8uf4u53NTYD8SFpn/Y4rBWkFWdC+OrKANQI5LEIWHMiz0sL6z/2GyEIDyELkuZnrIZLUKZ0Nt3gW9O+dTparAbkvkqDKk4U4FGZeJJfB6kCyGZLO5GRnmymXhDRYHfIHDTZwdksz+SSinBc+xx3gOqBen9XBAdMsJRUuKyNEwwEKAONAx5UFSGiHoEy3ORWBklgPOEedcPtlUQdSJJmiLXzjpMNmpQXuELbTdqSHPkTX39rVrbBAAXHGi90anfUAdc8JDROE8LOEUPD74DdEDpDZ+hwdyaAevxMIAbEHkAR+V3x31gOUwFGsB6RBxiJWVRIjeak4mVu4yjZBcr78sirA9XZekCnxxq7rMc8roN6YOMhANCxtCqbJvxSgHcGYsHiFLAy5IZpF3BD1Q2SBWAckh2yJgGfjJNs/gf0inODjT3g/UXZvlVFklg8LG0/Rd9wQkBVIyvrIAkof6etngybF3P/ECI3e5zZNki0AMixknHwgbVhALPQ+nBsC14blZaB9JQvJEXeKWRa03PbaJ2dtQCwbpN6vA3vyO4THnPHhnpMnlrzn8YuWyxm/5dk1KP9kJKaETa08WYhTCVsdSMZCUhr23edljUkYtwIz86bNW0qvnCzp9Mvb8nmLDyQ5rafOysfYObM6RAAEwMWc76wOnAuDEoAB6ONucDkjqEM5Zp4QA9wAAwfkmwuAoDjqhNtwhGJDoE49ykBwmKFimSDDoovBgJBw3Q21U92U58jYQBRxDXAMt0M0OUB5DmSuZIwJWOWTMo5gLFi4SIYVjDC3AgQhnBiJZ83fxM34xEheogWXgM34YwDE+tSAHiBXEIl1PqxWFsBEAfqoCH8H/vadmblrOwTi/B0Qh5IrDxI+1bquba1XXD7SbtF1o9qza5Z9FYMBOy4L2lKgtc+IayVmGTTUHzvv7iH6OHVi3S8gb33XfjIuEBsb89jkLrhnPU//rFzUOG+g/vrUk4UtIMzYli3DCjDLktQwo8NFgNUBEzBJblq2+lo6dOwms6cVSMefP7DgM1wVBKMBFFgZABEH8MwyIQ4QCIIDo0EJtVTVOsOnLMfdLDS6LGmUSf3cvXsPc5/YMkg97so48KIPgVUi3fZdwJLAMWbM1dl6sDEKCSTHBc8H1xTPimcDmYDsYUGYNXtOCesBz5qVKOtLjERGy86JPjGSl/ULywFrMqsvB3h6rV7qyUIcCDM6ZnbM8Jjp9e3bR1JTUy3egVUNX3/T2gINW33xjaQkd5X2bd+RVp83kvSsICEUbgnM2gAIoA5YcwzyADGItjo4hXRgwnZWB+oC7q4NPh1JcG1PmBhYJdwmUqxkgJxQ3lsPKkbdM+CZOGKG8ozLkhiJ7aCxHvjESF7KK/jOd4U04HOPARheq696shBnwkyPGR8zP7blZSZIshuCJDOzsnQWmSift/paunZLkznThslfShw6deosQ4YGe08Q9wB4AzbOamAWhYjVAVAPA5MjBJxj3T3xDsV5IYLESMxsXWIkt1U07bi2PEGoeOWZQBB4dsSwYFlieSNunpLWA5cYqYutwvGJkbxUlLD88dw/+toujEYe8LFjFseM7bX6Ka4NJQ3Tl3qyEJfCTJCttZkZMkPMy8uzZDj4nMnE2LLVVwogPW0lBSsRyMpIamhmnQALSxPJdWAb+XRNktbffS9t2v5shACXQdjqEBCEYPMrrA1YHdg0yG3IhHrrQeUp5ICxHTNugj1b8nPEToyUY4mR2EzIJ0by4sXLlhJPFuJUmCFidZgxY4ZZHZhBdu/e3awOrIsnUO7773+UHXbYgYe4jrKpDDkTEGaumLXDVodwvAEWBb7zSTlPECpenfXAxX6UlhgJgsCxxC5d7Fl394mRvHjxEgeiuKLI4iXuBasDfmg2v8LqwAyTza8ISvztt99tm1tHFGrXri31658tNWrUkGOOOUZef/1Ns0Q4IQo/DGSeHFSOkj0RkhAkRsq22INuSSlGDMLuBUgCxC5WYiSW4/rESF68eNnS4slCFZToLbeZeZJY56+//rLtaXmk7LVAwCMR9rgt/mrfUW677faibWwbNrzHAheJuEdWr/nbk4ZNVMYP6wEWm3BiJPZfgByYiyFCFEgTzqoFi0+JJEZima1PjOTFi5d4FE8WtgJxW27jx8ZlQdKd9u3bKxh1s+V2LM9jNQQBkcQn4I6AQLA+/3+vvS4nnniS1KxZU04++WRp8mlT29DJCeAXCxi9BkrcB4p7BxJQamKknrlGznxiJC9evFRF8WRhK5PYW25nRJLzZFj6ZQgDBMJlkyRJFG6K8RMm2zJMSMT99z8g++yzj9SpU0caNmxodb0Voth6QPAnq0mSYyRGMoKA9aB7TyUGSUWJkfr27esTI3nx4qVKiicLW7G4za/CW27n5ubazBYTODtEjh4zvsjqAHGARBCA1zuvr+3xQHwDQgKh5s1bSL169aRWrVpy6qmnStOmzcwf72RrtUJgOeDeCAztlbf+xEjs/hkrMRKBqj4xkhcvXqqqeLJQjSR6y2385BkZgdWB5XvsMRFtdeAYyzNJFBXsNrlE1qwNgu0KlUiw7p/4BywQdVXvueceO7aiMLBCrFq9tspZIZz1gJUhpLIuLTESeQ9wNyT5xEhevHjZysWThWoqzuoQ3nIbqwMzYvYUIEASshC2OvDJplhYHTDBE0AJsDpwdULmx2bNmpv1wawQ9eqZVYI4CSfxZoWIToyUWEpipGxLjJRVIjHSwIEDfWIkL168bNXiyYIXE6LvsTq4LbfZeChdZ8rMmInchxw4qwPqrA6xttx2lgQ+iW9AsDSkp2fKXXfdbasxsETcc8+9to124cog8n9zWyEgB1wPQkRug06dEtdNjKTkgE8SIzEWLjESLh2fGMmLFy/VRTxZ8LKO4FcnOp8ofbflNv53ZtLdkpLMJTFm7IQia4P7ZOMryAMBkyQfAoghD7FA2sn4CROlSZNPbSUGVojTTjtNPvvsc4uRcFJRVoiixEhzg626u0QSI2WGEyNhPdC/g8RIwdLGrKjESJAqnxjJixcv1Uk8WfCyQYnecpuo/rTUYMvtHpEtt7E6QBic1YG9JyAOEIhJCvz4/8NWh2gNWyGWK6CnpKbJnXfeaVaIunXr2uoMtvdeuap8VgiCE7nuOomRYixt5JrcU7wkRvpH/61Ys1aWe62WyrP3Fisv8SKeLHgpl2B1YMttNr8iyp9o/2DL7S6SpCDrttUOWx3YPRFXBeSBv0kUBdCXBezDVohx4ydI48ZN5MSTTjIrxBlnnCEtW7ZSEjMtUiKwQqAkRmI5qEuM5JY2Qg5ycntJr959LB4hSIzUWTIzMizgExdMvCRGmle4Wnb6PCPY0KdJitfqqI2Tg+fP5k6Nusnh32VL4/4TjEx48bI5xZMFL5sk62653df8+szQe2bn2PLLsVFWB0Ac4oArYMrU6Ru0OkRr2AqxbPkKSUtLlzvvuEt23313i4W4/Ior5NOmzSwQ0ywc+onadttalr7FSowECYqnpY3zlSzs9mWWJHyaEnMbWa/VU9kNMCCQyfLl0OKgYS9eKlM8WfBSYQLQhrfczg9tuQ2ByB80WMaOm1jC6gCZIAYC8sAxNrPaEHHgHNYDNsEKJ0bCUpA/aIgpwYpPPf2MHHbY4bZHxlFHHSXPPPOMxR9ADIg7IHlVPCdG2txkIZjBdpOEZqklz7XQcwpMNrttWnyOv20rW+rYZzD7Xad+lHK+qJ5TvntSVG61MdNnkzdzUeRX48VL5YgnC14qTaK33CYHQUpKspGHnJxe5pKAPIStDuypgEUAwCebZHhbbcgBlgjOlycxEnEWrFog9gDScvfdd5sFYv/995fHHnvMVn7Eo2wuspDQTLVxkgydt9Suu1/rnmYCt3Pox10lffI8O1fnm+72fd+vu0vfEEAtjCTvQnpNXyh1vtJ+N05e91ra7r7afixZsHK13JA4yEhLiTr0D2ISg4RY//R80fdIOT5rtsq0mffB3+cEZCdSxsq5NtHQ8fWpazd8veJzqkV/l16usjThw67SdsT0yEh68VLx4smCl80ibvOrWFtup6amyaDBQ81dEW11IAbCrU7AgpCWllFECiAIRhRCiZFSU1OLEiOxQ2dZEiMRo9C4cWM54YQTLBaifv360rp1ayM6W1I2L1lIlhwFeWSfb5UsRK6JteDpHqPs+Fl/9pWEdzvLxR0G2PceU+cH1gT86gAkn/o9e9oCO3/uX/3M0lDiWtpu3W972PlcvZ5ZIqin7bYbM8uOn/GHXgcrxydJcmvSEOmjpGTJ6rUyeUmhfNx/gtT4LGiH89cpuciZvkBqf5kpH/YbL7OXr5LGAybKTZ3zZeby4LlPXLxCRs5fJs9nj5aE9xLl3D/7ScaUebJo1RojKNS/oYuSlFjkRknUvkqQvhk21dpbvHqN1p0v57cL7s3uu3mqdB4/W57LHiXX6XVHLVgmi7Vt7u/KjgOtn9HtVrRCTv71WbpM0THy4qUyxJMFL1tEorfczsvLk+SkJEns0kVye/U2woDVAYsDMQ64KiAGjiiQJbIyEyMRhc5+DrfffrutyDjggAPkySeftCWUm0u2NFkA5E78Nc+OvdF7rBKBLuYu+DEyg72044B1yYB+v6JTvp3/dtg0s0KUOB8hC3/r+ObPWSyH6d8n/Jgrb/UZZ3UK5i+VHbTMLp9nGODOXrFKdm2VoSDfWRLeT5SvFbSR6wD3tzvJ/ekF9n3mspVyCBYRvZ71/Z1O0jw/2BDNLAvvdpKEDxLlggjR+VbbSXijvSS82SEgK6E+FvVVic//eo2x8s8rEbA2lNT8t20v7b9Y/yETjN8IJSPIpZCDd7Svb3eU9/qOt2P3pg23tqLbr2jFndN6eHGwrxcvFSmeLHjZ4hK95TbAT2wBVgcsBmkK2ikpqcIumpAD0ipvqcRIWCE++eQTOf74480Kcc4558j3339vQZ4VLVuULHySLP9WwGb23Utn3jbTp6wC0of9Jli5hzIKzPxdoq0Pu8ijWSPs/DtKAKJB0pGF1X//LeMXrZCH04dLw9RhctYffWVbZul6XUjKBe37WxstBk0uugbHT/mtjx3H5J7wVjFZuCN5qBGZouvo318NDYjFSUp4nNUAN8geX2RKs4ETpXBtEMxaMG+pnPBTr6IyVo4xCcUCmPsl4spgLJImzrXjB3+fbccnLV4h05aulG05jwtCxwmSgDym4xHuW2Up13T37MVLRYsnC17iSgB8t+U2sQ6QB2IOUJIikfcAUhFPiZEI7MT9ceutt8qee+4pBx54oDz11FNGejZFtihZ0Fl4t4lzZKUC6q4Krq4PmN230797zwjKNsmfKHX0/HZ6nM9PI7P57lPnW+Ad5UtcK0IWENowANbrlygTucbguUus3DmY/BVsa3+WJj0jLo4z/uhjM3hHFiAcJciCkpQvhgQrBa7srLN9JTGAeJ1vesjRbZUYaPu4JLjWstVrZezC5XqsZH9p78aug62Nn0fOkB2po8duSxpixxInzLHvEAjIwvRlK2U7gkE9WfCyFYonC16qhFTF5DSQnY8//liOO+44qV27tpx//vnSpk0bIzplkc1KFpqmyAMKvJjOt1fAA1Df7zdejmqTa4Beog6A2DhJtm+uBKnbYAOoTuNmWzBhAwVXiIPN0rVciXqqACmBh1zHLBN63WiyUFRWZ/D7K7F4M2+cdBw/21wHl3cYYBYGQB0rwcm/5sm72taJv/Rep598v77LIPlJgf73MTPlik4D5d96/HEFb451mzjX+nzhX/1LWBVKtAHwazvENLQZMV3a632+kDNa9vhSCRT9oIyOA/EQL+nxbVtoeetbspz0S57d52m/KbGJHsNKUE8WvFSmeLLgxctmFFwuSUlJ0qBBA9ljjz3MCsGSTgI+o2VzkQWvW4d6suClMsWTBS9e4kAI9Pzoo4+KrBCXXHSRfPljW9n96x6lzry9eg2rJwteKlM8WfDiJU5lLisBPg9M4bHAoTxq5vTGyYHie3cEBJcC5nQFmrC/PlrNVRGpG+t8haq5OfRa9As3BX+vZwysb9xT+P7cOXffFTCGG60lxjjG+QpSTxa8VKZ4suDFS5xKRbghAKkH04bb0sKw5E5fIHvS9kddZXgkGdOxUSsCitrQY8QwIB3Gza7UYD3u9T+tMo0oIV0mzJG0yfPkgO+Kcz8UlW3UzVYxJE2cY2WdsG8Cqx1YanlztyAY8dVeLP2s/OWL0RqQrCQZuzBYWmkxIDHGuCLUkwUvlSmeLHjxEqeyqWQBcPwgsszxUgID3+xogGIR/My4meXq56m/5cmVnfOlRssM2caC85Lk35+ly92pw2yZZIPEQXLoD9lCjOkvo2YUkQWIyF5fZckjmSOksYLz/enDpfYXGXY8VnCj1WmUJAe27mkrBD7qP0EeyBiubXS341x7t8/S5M28sdbn9mNnyf1JQ+S030sGCGIB2fbTZBk4e7GVo5+2skHv11TLWpCh9vOGLsFqhge0b8d+ly1v5Y2T/ylxsDYVxK1NLbtD81Q5WoH84cwC+WTARAtYPJZVE9wL18QyoeWu1nH6oN94eb/veFspsc+3PYIx+6SbHK5jRAIr6vN5+m99ZEdLIJVs12OMd9IxDqwlSXbstd5jrTxjx/W31X64+yyverLgpTLFkwUvXuJUNpksaL29tP7kJSusvaRJc+VSIv8BU8zilFGQThwfzMwPVDAFdN+KgPWPBdPlP0oa9vkiU5IjeQVYEQAg76AAyXJD8jAcYvU6y3E6y0ewBLj2S/RFiQXLFOcVrpJ6v+RJTW2DlQjkXCA7Yw0lGDUUWEm4hLzXd5x+T5EdP0/XNopBFFC8RwkCAplhWaQ7F1YsD44scF2uVVOB+hIlTiSFov+W20GJwI6fZ9h194S46P1hZaEMhCThw0Q5WQkV0nak3v97nZQgpFimyQO49w+6SmokHfbhP+bYslNIxLks+TQikSQpk4Lze31DDEqqFK5ZK1OXFtq4QDSw3LCyY2OfNerJgpfKFE8WvHiJU6mQ1RDO/6/AeawCmcvwN1cBuy7A+GHXIrKwL/kVFExnLFtpgL6DEgWzQAD0Xwe5EX4bPVMS3ukoDboFIAzQA6osbOUTITeDJTEK9RsgY0aPULfIOqHAzFJGhKWbZF4kCyISZI1c13VAlsZ70gKy8FEZycIzPUdZHwy89Z7IuLhcCYTlkNC+HK/koOuEubJ09Rod91Uya/lKu5/RC5YXtcUyUY4juEne6DVGdlQSw/ju3ipT/tSxcZKqxOx0wB/SFCIL7ItB/49rmyv9QntrfDdsquz3dZD4Kfo+yqqeLHipTPFkwYuXOJWlCmYkEdpostAsLagPQGKeV2JAGmJAGDHQVnB2ZCGYJXcpyk5opvpI6mJyFCCWOfH9RDnw+2AzqF4kVtLvpF4mFbJpo5JWBRTApD0E94LV0WvRLxI4IccQM/F+lw2TBb2f7ZXUuFgLTPjWFvfHfSp4b9dCiU6ILDzHvhAhssBeEVgb6Of//dzbyrA3RcL//pKEtzqahWHN3/9YlkmuaZkZIV3av4Q3OhioO1JBngUjVbTP/b/aTp7sPtLatL7pGIbJwrafall9pu55kHK647jZdv5oxmAjYxo8WfBSmeLJghcvcSyW/S8GYJZFAWh89RMWB24IBEsAYH04aYrZ10DLfDd8mrkBzLLQBLN4kjzVfYTty4CQmfDmLoNsg6ivhk4JyEDE4vCazq5nLS/ecZI6T9BnbWOd/mj5nVqkyeeDJtusHlmyao18OnCi/AvABUC13rnt+lt/nuoxssgCEUshA6f+0tvIDtYMJ2ymdAtE6L3OcpkSD9p6kARQ2lZAFlIkc8p82/Bpl1ZYFrrKnclDzS2AsCfFE5kF8qaSlUFzlhgxOEhBHoLhhHHEklAn4rYgtTXkzgljfh+xFIyxKkmg6MeeWA8+TdY+z5Y1EUsM0mfmQjkzHEexEerJgpfKFE8WvHiJc6kHiKwHNDekBpAAMUSAz1jnAf/o4xyjjn4Wfdey4TIlytF2pOz6lOtEt13iPCsISrlWLLX2wvcXqldaW3Ys6tp2LHy/kXEpOs/3UsaxxD1F9aGobrgttJQ+b6x6suClMsWTBS9eqoDg7ydwDpN3LKDw6tWTBS+VKZ4sePFShYT9BzC/x4oL8Fq91ZMFL5Upnix48VIFZfXf/8iPw6fJ+X/2k51YtQCBILjPa/XVNzpK8/zJkV+IFy8VK54sePHixYsXL17WK54sePHixYsXL17WK0YWvHjx4sWLFy9eSpeEhP8Hc/lZituY73gAAAAASUVORK5CYII=">
            <a:extLst>
              <a:ext uri="{FF2B5EF4-FFF2-40B4-BE49-F238E27FC236}">
                <a16:creationId xmlns:a16="http://schemas.microsoft.com/office/drawing/2014/main" id="{9A4D1996-EF28-47B9-81BE-85B40D43A4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D4F48DD-9610-4DC2-A6BE-C1789381B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996" y="1592192"/>
            <a:ext cx="4525238" cy="314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455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7BDB9-318C-4B3A-90EC-3EE1C99A7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239098-6552-4D8F-BEF7-9DB7A9033D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EB81B3-4107-4DCB-984B-0EF4E7BB3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Problems with built-in displays:</a:t>
            </a:r>
          </a:p>
          <a:p>
            <a:pPr lvl="1"/>
            <a:r>
              <a:rPr lang="en-US" dirty="0"/>
              <a:t>Is it really the built-in display?</a:t>
            </a:r>
          </a:p>
          <a:p>
            <a:pPr lvl="1"/>
            <a:r>
              <a:rPr lang="en-US" dirty="0"/>
              <a:t>Backlights and inverters prone to failure</a:t>
            </a:r>
          </a:p>
          <a:p>
            <a:r>
              <a:rPr lang="en-US" dirty="0"/>
              <a:t>Problems with touchscreen displays:</a:t>
            </a:r>
          </a:p>
          <a:p>
            <a:pPr lvl="1"/>
            <a:r>
              <a:rPr lang="en-US" dirty="0"/>
              <a:t>Not responsive</a:t>
            </a:r>
          </a:p>
          <a:p>
            <a:pPr lvl="1"/>
            <a:r>
              <a:rPr lang="en-US" dirty="0"/>
              <a:t>Does not act as expected</a:t>
            </a:r>
          </a:p>
          <a:p>
            <a:r>
              <a:rPr lang="en-US" dirty="0"/>
              <a:t>Problems with external displays:</a:t>
            </a:r>
          </a:p>
          <a:p>
            <a:pPr lvl="1"/>
            <a:r>
              <a:rPr lang="en-US" dirty="0"/>
              <a:t>No image</a:t>
            </a:r>
          </a:p>
          <a:p>
            <a:pPr lvl="1"/>
            <a:r>
              <a:rPr lang="en-US" dirty="0"/>
              <a:t>Wrong image</a:t>
            </a:r>
          </a:p>
          <a:p>
            <a:pPr lvl="1"/>
            <a:r>
              <a:rPr lang="en-US" dirty="0"/>
              <a:t>Image is too large or too small</a:t>
            </a:r>
          </a:p>
        </p:txBody>
      </p:sp>
    </p:spTree>
    <p:extLst>
      <p:ext uri="{BB962C8B-B14F-4D97-AF65-F5344CB8AC3E}">
        <p14:creationId xmlns:p14="http://schemas.microsoft.com/office/powerpoint/2010/main" val="15475573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73220-1781-431F-83C6-7A94ECFDD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4" y="182880"/>
            <a:ext cx="8455566" cy="633458"/>
          </a:xfrm>
        </p:spPr>
        <p:txBody>
          <a:bodyPr/>
          <a:lstStyle/>
          <a:p>
            <a:r>
              <a:rPr lang="en-US" dirty="0"/>
              <a:t>Guidelines for Troubleshooting Display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DF3EA2-C68C-49EC-AB43-11DA1A242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2C3CC1-F055-44B0-9B82-F890FD959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Built-in displays:</a:t>
            </a:r>
          </a:p>
          <a:p>
            <a:pPr lvl="1"/>
            <a:r>
              <a:rPr lang="en-US" dirty="0"/>
              <a:t>Where does the problem really lie?</a:t>
            </a:r>
          </a:p>
          <a:p>
            <a:pPr lvl="1"/>
            <a:r>
              <a:rPr lang="en-US" dirty="0"/>
              <a:t>Check for physical damage.</a:t>
            </a:r>
          </a:p>
          <a:p>
            <a:pPr lvl="1"/>
            <a:r>
              <a:rPr lang="en-US" dirty="0"/>
              <a:t>Check the resolution.</a:t>
            </a:r>
          </a:p>
          <a:p>
            <a:pPr lvl="1"/>
            <a:r>
              <a:rPr lang="en-US" dirty="0"/>
              <a:t>Check the driver.</a:t>
            </a:r>
          </a:p>
          <a:p>
            <a:r>
              <a:rPr lang="en-US" dirty="0"/>
              <a:t>Touchscreen displays:</a:t>
            </a:r>
          </a:p>
          <a:p>
            <a:pPr lvl="1"/>
            <a:r>
              <a:rPr lang="en-US" dirty="0"/>
              <a:t>Is it clean?</a:t>
            </a:r>
          </a:p>
          <a:p>
            <a:pPr lvl="1"/>
            <a:r>
              <a:rPr lang="en-US" dirty="0"/>
              <a:t>Check for physical damage.</a:t>
            </a:r>
          </a:p>
          <a:p>
            <a:pPr lvl="1"/>
            <a:r>
              <a:rPr lang="en-US" dirty="0"/>
              <a:t>Try using it in another location.</a:t>
            </a:r>
          </a:p>
          <a:p>
            <a:pPr lvl="1"/>
            <a:r>
              <a:rPr lang="en-US" dirty="0"/>
              <a:t>If recently serviced, are wires reconnected?</a:t>
            </a:r>
          </a:p>
          <a:p>
            <a:pPr lvl="1"/>
            <a:r>
              <a:rPr lang="en-US" dirty="0"/>
              <a:t>Check software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6283538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9D135-238D-4089-BEB7-5EB448F87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Troubleshooting Display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72FB0A-F695-46D9-945F-B68A44D90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B913EB-6600-4EEE-BF91-F90A7231F2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External displays.</a:t>
            </a:r>
          </a:p>
          <a:p>
            <a:pPr lvl="1"/>
            <a:r>
              <a:rPr lang="en-US" dirty="0"/>
              <a:t>Check the keyboard toggle switch.</a:t>
            </a:r>
          </a:p>
          <a:p>
            <a:pPr lvl="1"/>
            <a:r>
              <a:rPr lang="en-US" dirty="0"/>
              <a:t>Check power and input mode.</a:t>
            </a:r>
          </a:p>
          <a:p>
            <a:pPr lvl="1"/>
            <a:r>
              <a:rPr lang="en-US" dirty="0"/>
              <a:t>Check the resolution.</a:t>
            </a:r>
          </a:p>
          <a:p>
            <a:pPr lvl="1"/>
            <a:r>
              <a:rPr lang="en-US" dirty="0"/>
              <a:t>Look for updated drivers.</a:t>
            </a:r>
          </a:p>
          <a:p>
            <a:pPr lvl="1"/>
            <a:r>
              <a:rPr lang="en-US" dirty="0"/>
              <a:t>Swap out displays and cables.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3901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A043-A53E-41A4-B274-4EA99BD09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and Cooling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C5C392-4114-4F60-A09A-DEFEB2BDE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B47BDA-DF21-499A-8EBE-D886A8BA4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619375" cy="3567590"/>
          </a:xfrm>
        </p:spPr>
        <p:txBody>
          <a:bodyPr/>
          <a:lstStyle/>
          <a:p>
            <a:r>
              <a:rPr lang="en-US" dirty="0"/>
              <a:t>Battery issues.</a:t>
            </a:r>
          </a:p>
          <a:p>
            <a:pPr lvl="1"/>
            <a:r>
              <a:rPr lang="en-US" dirty="0"/>
              <a:t>Verify proper insertion and clean contacts.</a:t>
            </a:r>
          </a:p>
          <a:p>
            <a:r>
              <a:rPr lang="en-US" dirty="0"/>
              <a:t>Short battery life.</a:t>
            </a:r>
          </a:p>
          <a:p>
            <a:pPr lvl="1"/>
            <a:r>
              <a:rPr lang="en-US" dirty="0"/>
              <a:t>Windows 10 Settings app for battery use</a:t>
            </a:r>
            <a:br>
              <a:rPr lang="en-US" dirty="0"/>
            </a:br>
            <a:r>
              <a:rPr lang="en-US" dirty="0"/>
              <a:t>by apps.</a:t>
            </a:r>
          </a:p>
          <a:p>
            <a:r>
              <a:rPr lang="en-US" dirty="0"/>
              <a:t>Swollen batteries.</a:t>
            </a:r>
          </a:p>
          <a:p>
            <a:r>
              <a:rPr lang="en-US" dirty="0"/>
              <a:t>AC power issues.</a:t>
            </a:r>
          </a:p>
          <a:p>
            <a:r>
              <a:rPr lang="en-US" dirty="0"/>
              <a:t>Overheating.</a:t>
            </a:r>
          </a:p>
          <a:p>
            <a:pPr lvl="1"/>
            <a:r>
              <a:rPr lang="en-US" dirty="0"/>
              <a:t>Dust and heat.</a:t>
            </a:r>
          </a:p>
          <a:p>
            <a:pPr lvl="1"/>
            <a:r>
              <a:rPr lang="en-US" dirty="0"/>
              <a:t>Lack of ventilation.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56D3BE-06CF-46CF-9136-37F43C15B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3789" y="1159219"/>
            <a:ext cx="3694445" cy="29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063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4D48F-0407-45E1-B8C0-8369077F9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Troubleshooting Power and Cooling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FE1991-E13E-4AB2-81DC-3B9DFD0FBE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365CCC-3FB5-41F2-A5F9-497003F1F6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Battery issues:</a:t>
            </a:r>
          </a:p>
          <a:p>
            <a:pPr lvl="1"/>
            <a:r>
              <a:rPr lang="en-US" dirty="0"/>
              <a:t>Follow manufacturer guidelines on charging.</a:t>
            </a:r>
          </a:p>
          <a:p>
            <a:pPr lvl="1"/>
            <a:r>
              <a:rPr lang="en-US" dirty="0"/>
              <a:t>Use approved chargers.</a:t>
            </a:r>
          </a:p>
          <a:p>
            <a:pPr lvl="1"/>
            <a:r>
              <a:rPr lang="en-US" dirty="0"/>
              <a:t>Avoid fire, water, drops, or other impacts.</a:t>
            </a:r>
          </a:p>
          <a:p>
            <a:pPr lvl="1"/>
            <a:r>
              <a:rPr lang="en-US" dirty="0"/>
              <a:t>Use recommended battery.</a:t>
            </a:r>
          </a:p>
          <a:p>
            <a:pPr lvl="1"/>
            <a:r>
              <a:rPr lang="en-US" dirty="0"/>
              <a:t>Use power management features.</a:t>
            </a:r>
          </a:p>
          <a:p>
            <a:r>
              <a:rPr lang="en-US" dirty="0"/>
              <a:t>AC power issues:</a:t>
            </a:r>
          </a:p>
          <a:p>
            <a:pPr lvl="1"/>
            <a:r>
              <a:rPr lang="en-US" dirty="0"/>
              <a:t>Check and verify operational needs.</a:t>
            </a:r>
          </a:p>
          <a:p>
            <a:pPr lvl="1"/>
            <a:r>
              <a:rPr lang="en-US" dirty="0"/>
              <a:t>Test the outlet with known good devices.</a:t>
            </a:r>
          </a:p>
          <a:p>
            <a:pPr lvl="1"/>
            <a:r>
              <a:rPr lang="en-US" dirty="0"/>
              <a:t>Look for the LED on the AC adapter.</a:t>
            </a:r>
          </a:p>
          <a:p>
            <a:pPr lvl="1"/>
            <a:r>
              <a:rPr lang="en-US" dirty="0"/>
              <a:t>Check the plug’s fuse.</a:t>
            </a:r>
          </a:p>
        </p:txBody>
      </p:sp>
    </p:spTree>
    <p:extLst>
      <p:ext uri="{BB962C8B-B14F-4D97-AF65-F5344CB8AC3E}">
        <p14:creationId xmlns:p14="http://schemas.microsoft.com/office/powerpoint/2010/main" val="13307726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0E77D-E272-4A01-A73F-45D2A307C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Troubleshooting Common Laptop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4FD93C-D719-43F7-97FE-69EE1F358B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E1E61-E37B-49EE-B4E1-F5A31F03D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 power issues (continued):</a:t>
            </a:r>
          </a:p>
          <a:p>
            <a:pPr lvl="1"/>
            <a:r>
              <a:rPr lang="en-US" dirty="0"/>
              <a:t>Check the DC socket on the laptop.</a:t>
            </a:r>
          </a:p>
          <a:p>
            <a:pPr lvl="1"/>
            <a:r>
              <a:rPr lang="en-US" dirty="0"/>
              <a:t>Verify the adapter supplies adequate power.</a:t>
            </a:r>
          </a:p>
          <a:p>
            <a:pPr lvl="1"/>
            <a:r>
              <a:rPr lang="en-US" dirty="0"/>
              <a:t>Disconnect peripherals one at a time to see if power problems remain.</a:t>
            </a:r>
          </a:p>
          <a:p>
            <a:r>
              <a:rPr lang="en-US" dirty="0"/>
              <a:t>Cooling issues.</a:t>
            </a:r>
          </a:p>
          <a:p>
            <a:pPr lvl="1"/>
            <a:r>
              <a:rPr lang="en-US" dirty="0"/>
              <a:t>Keep the air ducts clean.</a:t>
            </a:r>
          </a:p>
          <a:p>
            <a:pPr lvl="1"/>
            <a:r>
              <a:rPr lang="en-US" dirty="0"/>
              <a:t>Use compressed air to blow dust out.</a:t>
            </a:r>
          </a:p>
          <a:p>
            <a:pPr lvl="1"/>
            <a:r>
              <a:rPr lang="en-US" dirty="0"/>
              <a:t>Use computer vacuum to remove dust.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9572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253E1-3C30-4E96-8AE0-D10ADCF27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and Output Device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3CBAD4-BC6C-450B-9E0F-84037E7ED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C871A9-B0EF-4DAA-8C04-6519C1CAF7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devices.</a:t>
            </a:r>
          </a:p>
          <a:p>
            <a:pPr lvl="1"/>
            <a:r>
              <a:rPr lang="en-US" dirty="0"/>
              <a:t>Stuck keys.</a:t>
            </a:r>
          </a:p>
          <a:p>
            <a:pPr lvl="1"/>
            <a:r>
              <a:rPr lang="en-US" dirty="0"/>
              <a:t>Improper or unintentional use of Fn keys.</a:t>
            </a:r>
          </a:p>
          <a:p>
            <a:pPr lvl="1"/>
            <a:r>
              <a:rPr lang="en-US" dirty="0"/>
              <a:t>NumLock use.</a:t>
            </a:r>
          </a:p>
          <a:p>
            <a:pPr lvl="1"/>
            <a:r>
              <a:rPr lang="en-US" dirty="0"/>
              <a:t>Oversensitive touchpad.</a:t>
            </a:r>
          </a:p>
          <a:p>
            <a:r>
              <a:rPr lang="en-US" dirty="0"/>
              <a:t>Sound and speaker issues.</a:t>
            </a:r>
          </a:p>
          <a:p>
            <a:pPr lvl="1"/>
            <a:r>
              <a:rPr lang="en-US" dirty="0"/>
              <a:t>No sound.</a:t>
            </a:r>
          </a:p>
          <a:p>
            <a:pPr lvl="1"/>
            <a:r>
              <a:rPr lang="en-US" dirty="0"/>
              <a:t>Sound is distorted.</a:t>
            </a:r>
          </a:p>
        </p:txBody>
      </p:sp>
    </p:spTree>
    <p:extLst>
      <p:ext uri="{BB962C8B-B14F-4D97-AF65-F5344CB8AC3E}">
        <p14:creationId xmlns:p14="http://schemas.microsoft.com/office/powerpoint/2010/main" val="1536784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40F47-5E61-4EFE-9898-B701D1AB9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Troubleshooting Input and Output Device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AD3ED4-001D-4FA4-88BC-14323B4F25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39A353-E7A3-4E21-A0E5-BB325AC7D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Clean the keyboard with compressed air.</a:t>
            </a:r>
          </a:p>
          <a:p>
            <a:r>
              <a:rPr lang="en-US" dirty="0"/>
              <a:t>If serviced recently, verify all cables were reconnected.</a:t>
            </a:r>
          </a:p>
          <a:p>
            <a:r>
              <a:rPr lang="en-US" dirty="0"/>
              <a:t>Check Fn key status.</a:t>
            </a:r>
          </a:p>
          <a:p>
            <a:r>
              <a:rPr lang="en-US" dirty="0"/>
              <a:t>Check NumLock key status.</a:t>
            </a:r>
          </a:p>
          <a:p>
            <a:r>
              <a:rPr lang="en-US" dirty="0"/>
              <a:t>Check drivers.</a:t>
            </a:r>
          </a:p>
          <a:p>
            <a:r>
              <a:rPr lang="en-US" dirty="0"/>
              <a:t>Check volume control, playback device configuration, sound card, and internal wiring.</a:t>
            </a:r>
          </a:p>
        </p:txBody>
      </p:sp>
    </p:spTree>
    <p:extLst>
      <p:ext uri="{BB962C8B-B14F-4D97-AF65-F5344CB8AC3E}">
        <p14:creationId xmlns:p14="http://schemas.microsoft.com/office/powerpoint/2010/main" val="253215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E17B5-BD10-4C66-B3D0-760FA5EB3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and Connectivity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A8C3C8-A478-4CDB-9356-53ED7A46D0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6CA3B-AE1B-426D-9D4D-5AA18F443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Connectivity:</a:t>
            </a:r>
          </a:p>
          <a:p>
            <a:pPr lvl="1"/>
            <a:r>
              <a:rPr lang="en-US" dirty="0"/>
              <a:t>Physical issues and software configuration problems.</a:t>
            </a:r>
          </a:p>
          <a:p>
            <a:pPr lvl="1"/>
            <a:r>
              <a:rPr lang="en-US" dirty="0"/>
              <a:t>Wireless devices need power.</a:t>
            </a:r>
          </a:p>
          <a:p>
            <a:pPr lvl="1"/>
            <a:r>
              <a:rPr lang="en-US" dirty="0"/>
              <a:t>Issues can arise after laptop wakes from Sleep or Hibernation mode.</a:t>
            </a:r>
          </a:p>
          <a:p>
            <a:pPr lvl="1"/>
            <a:r>
              <a:rPr lang="en-US" dirty="0"/>
              <a:t>Possible electromagnetic interference.</a:t>
            </a:r>
          </a:p>
          <a:p>
            <a:r>
              <a:rPr lang="en-US" dirty="0"/>
              <a:t>GPS and Location Services:</a:t>
            </a:r>
          </a:p>
          <a:p>
            <a:pPr lvl="1"/>
            <a:r>
              <a:rPr lang="en-US" dirty="0"/>
              <a:t>No functionality.</a:t>
            </a:r>
          </a:p>
          <a:p>
            <a:pPr lvl="1"/>
            <a:r>
              <a:rPr lang="en-US" dirty="0"/>
              <a:t>Limited functionality.</a:t>
            </a:r>
          </a:p>
          <a:p>
            <a:pPr lvl="1"/>
            <a:r>
              <a:rPr lang="en-US" dirty="0"/>
              <a:t>Signal strength decreases when indoors.</a:t>
            </a:r>
          </a:p>
        </p:txBody>
      </p:sp>
    </p:spTree>
    <p:extLst>
      <p:ext uri="{BB962C8B-B14F-4D97-AF65-F5344CB8AC3E}">
        <p14:creationId xmlns:p14="http://schemas.microsoft.com/office/powerpoint/2010/main" val="35203820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942B0-7C22-40EA-A605-4A708445B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Troubleshooting Communication and Connectivity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5B9DA9-AC21-4AD9-B1F4-43A8878C3B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FFAADA-F84A-4A57-B4A7-5538425E4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adapters, Fn keys, and antenna connections.</a:t>
            </a:r>
          </a:p>
          <a:p>
            <a:r>
              <a:rPr lang="en-US" dirty="0"/>
              <a:t>Check batteries on wireless mice and other devices.</a:t>
            </a:r>
          </a:p>
          <a:p>
            <a:r>
              <a:rPr lang="en-US" dirty="0"/>
              <a:t>Check for driver updates to address sleep mode issues.</a:t>
            </a:r>
          </a:p>
          <a:p>
            <a:r>
              <a:rPr lang="en-US" dirty="0"/>
              <a:t>For intermittent connectivity, move the devices around or use an antenna.</a:t>
            </a:r>
          </a:p>
          <a:p>
            <a:r>
              <a:rPr lang="en-US" dirty="0"/>
              <a:t>For GPS issues, verify it’s enabled and not in airplane mode. </a:t>
            </a:r>
          </a:p>
          <a:p>
            <a:pPr lvl="1"/>
            <a:r>
              <a:rPr lang="en-US" dirty="0"/>
              <a:t>Also be sure individual apps have been granted permission to use location services.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109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D3C3D38-EB66-43D7-B1E8-903D1C62A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Touchpads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53FC717-5224-4563-9D9A-1C8D50E51D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43543"/>
            <a:ext cx="7054516" cy="571500"/>
          </a:xfrm>
        </p:spPr>
        <p:txBody>
          <a:bodyPr/>
          <a:lstStyle/>
          <a:p>
            <a:r>
              <a:rPr lang="en-US" b="1" dirty="0"/>
              <a:t>Touchpad: </a:t>
            </a:r>
            <a:r>
              <a:rPr lang="en-US" dirty="0"/>
              <a:t>Input device used on most laptops to replace the mouse, controlled by moving fingers over the pad surface.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2E64B3-B629-4B70-8455-2A1056326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63232A-E0DC-43D1-993A-D8A19A034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696454"/>
            <a:ext cx="3456353" cy="2956575"/>
          </a:xfrm>
        </p:spPr>
        <p:txBody>
          <a:bodyPr/>
          <a:lstStyle/>
          <a:p>
            <a:r>
              <a:rPr lang="en-US" dirty="0"/>
              <a:t>Alternative to using a mouse.</a:t>
            </a:r>
          </a:p>
          <a:p>
            <a:r>
              <a:rPr lang="en-US" dirty="0"/>
              <a:t>Support for multi-touch and gestures.</a:t>
            </a:r>
          </a:p>
          <a:p>
            <a:r>
              <a:rPr lang="en-US" dirty="0"/>
              <a:t>Configured via the </a:t>
            </a:r>
            <a:r>
              <a:rPr lang="en-US" b="1" dirty="0"/>
              <a:t>Mouse</a:t>
            </a:r>
            <a:r>
              <a:rPr lang="en-US" dirty="0"/>
              <a:t> applet in Windows.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5F02B89-2909-4343-914C-64087247F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869" y="1543434"/>
            <a:ext cx="4710333" cy="326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826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50B38-33AD-41B6-BBD8-1C1AF672A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 and App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F2D555-0B17-4782-9E16-DA5DC8B3AF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BB6E0D-B3F9-49C8-B7B6-AF3A4207D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Slow performance</a:t>
            </a:r>
          </a:p>
          <a:p>
            <a:r>
              <a:rPr lang="en-US" dirty="0"/>
              <a:t>Unresponsive devices and apps</a:t>
            </a:r>
          </a:p>
          <a:p>
            <a:r>
              <a:rPr lang="en-US" dirty="0"/>
              <a:t>Email issues</a:t>
            </a:r>
          </a:p>
        </p:txBody>
      </p:sp>
    </p:spTree>
    <p:extLst>
      <p:ext uri="{BB962C8B-B14F-4D97-AF65-F5344CB8AC3E}">
        <p14:creationId xmlns:p14="http://schemas.microsoft.com/office/powerpoint/2010/main" val="36188983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942B0-7C22-40EA-A605-4A708445B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Troubleshooting OS and App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5B9DA9-AC21-4AD9-B1F4-43A8878C3B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FFAADA-F84A-4A57-B4A7-5538425E4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slow performance, check apps that require lots of memory.</a:t>
            </a:r>
          </a:p>
          <a:p>
            <a:r>
              <a:rPr lang="en-US" dirty="0"/>
              <a:t>For unresponsive apps, perform a reset.</a:t>
            </a:r>
          </a:p>
          <a:p>
            <a:r>
              <a:rPr lang="en-US" dirty="0"/>
              <a:t>For email issues, check the support documentation for the email client/ encryption program to get certificate information.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145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CB1BB4-A601-4F60-A225-13832BDB11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Troubleshooting Common Laptop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CD497E-EE36-48A6-B655-0E3E902347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3041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your professional experience, have you supported laptop computers? If not, what kind of experience do you have with using them?</a:t>
            </a:r>
            <a:endParaRPr lang="en-US" dirty="0">
              <a:solidFill>
                <a:srgbClr val="45545F"/>
              </a:solidFill>
            </a:endParaRPr>
          </a:p>
          <a:p>
            <a:r>
              <a:rPr lang="en-US" dirty="0"/>
              <a:t>Of the common laptop issues discussed in this lesson, which do you expect to encounter most often? Briefly explain your response.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A536-FDA0-43E3-93D7-755309DF6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Keyboards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A55367-3C90-44D1-A973-8B1D1B59A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D37407-3B0C-4C3B-AAC6-B775DBEDC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95287"/>
            <a:ext cx="8460152" cy="3567590"/>
          </a:xfrm>
        </p:spPr>
        <p:txBody>
          <a:bodyPr/>
          <a:lstStyle/>
          <a:p>
            <a:r>
              <a:rPr lang="en-US" dirty="0"/>
              <a:t>Function keys:</a:t>
            </a:r>
          </a:p>
          <a:p>
            <a:pPr lvl="1"/>
            <a:r>
              <a:rPr lang="en-US" dirty="0"/>
              <a:t>Display.</a:t>
            </a:r>
          </a:p>
          <a:p>
            <a:pPr lvl="1"/>
            <a:r>
              <a:rPr lang="en-US" dirty="0"/>
              <a:t>Screen orientation.</a:t>
            </a:r>
          </a:p>
          <a:p>
            <a:pPr lvl="1"/>
            <a:r>
              <a:rPr lang="en-US" dirty="0"/>
              <a:t>Wireless/Bluetooth/Cellular/GPS.</a:t>
            </a:r>
          </a:p>
          <a:p>
            <a:pPr lvl="1"/>
            <a:r>
              <a:rPr lang="en-US" dirty="0"/>
              <a:t>Volume.</a:t>
            </a:r>
          </a:p>
          <a:p>
            <a:pPr lvl="1"/>
            <a:r>
              <a:rPr lang="en-US" dirty="0"/>
              <a:t>Screen brightness.</a:t>
            </a:r>
          </a:p>
          <a:p>
            <a:pPr lvl="1"/>
            <a:r>
              <a:rPr lang="en-US" dirty="0"/>
              <a:t>Keyboard backlight.</a:t>
            </a:r>
          </a:p>
          <a:p>
            <a:pPr lvl="1"/>
            <a:r>
              <a:rPr lang="en-US" dirty="0"/>
              <a:t>Touchpad.</a:t>
            </a:r>
          </a:p>
          <a:p>
            <a:pPr lvl="1"/>
            <a:r>
              <a:rPr lang="en-US" dirty="0"/>
              <a:t>Media options.</a:t>
            </a:r>
          </a:p>
          <a:p>
            <a:r>
              <a:rPr lang="en-US" dirty="0"/>
              <a:t>Numeric keypad or key </a:t>
            </a:r>
            <a:br>
              <a:rPr lang="en-US" dirty="0"/>
            </a:br>
            <a:r>
              <a:rPr lang="en-US" dirty="0"/>
              <a:t>combinations.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3A1BB4-0A0B-4785-AE18-C8FABECF3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943" y="2176979"/>
            <a:ext cx="5029291" cy="143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554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DA536-FDA0-43E3-93D7-755309DF6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Keyboards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A55367-3C90-44D1-A973-8B1D1B59A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D37407-3B0C-4C3B-AAC6-B775DBEDC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795287"/>
            <a:ext cx="8460152" cy="3567590"/>
          </a:xfrm>
        </p:spPr>
        <p:txBody>
          <a:bodyPr/>
          <a:lstStyle/>
          <a:p>
            <a:r>
              <a:rPr lang="en-US" dirty="0"/>
              <a:t>Configured via the </a:t>
            </a:r>
            <a:r>
              <a:rPr lang="en-US" b="1" dirty="0"/>
              <a:t>Keyboard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applet in Windows.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9FB961-41E0-49F0-AAE6-8F691F882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165" y="878724"/>
            <a:ext cx="4584069" cy="346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397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28D0B-A1A4-44BE-8A5E-1D5390D6F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Displays and Touchscreens (Slide 1 of 2)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887857-047A-448E-BC36-678E8AE76A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21772"/>
            <a:ext cx="7054516" cy="571500"/>
          </a:xfrm>
        </p:spPr>
        <p:txBody>
          <a:bodyPr/>
          <a:lstStyle/>
          <a:p>
            <a:r>
              <a:rPr lang="en-US" b="1" dirty="0"/>
              <a:t>Touchscreen: </a:t>
            </a:r>
            <a:r>
              <a:rPr lang="en-US" dirty="0"/>
              <a:t>A display screen combined with a digitizer that is responsive to touch input.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1E9ED1-BC53-4D3C-88F5-ED45EF2A1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44B20F-10E6-4A92-9877-7D466CAEF1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Finger touch or stylus.</a:t>
            </a:r>
          </a:p>
          <a:p>
            <a:r>
              <a:rPr lang="en-US" dirty="0"/>
              <a:t>Antenna for Wi-Fi adapter incorporated.</a:t>
            </a:r>
          </a:p>
          <a:p>
            <a:r>
              <a:rPr lang="en-US" dirty="0"/>
              <a:t>Rotating or removable screens/keyboards.</a:t>
            </a:r>
          </a:p>
          <a:p>
            <a:pPr lvl="1"/>
            <a:r>
              <a:rPr lang="en-US" dirty="0"/>
              <a:t>Based on tablet form factors.</a:t>
            </a:r>
          </a:p>
          <a:p>
            <a:r>
              <a:rPr lang="en-US" dirty="0"/>
              <a:t>Configurable via </a:t>
            </a:r>
            <a:r>
              <a:rPr lang="en-US" b="1" dirty="0"/>
              <a:t>Tablet PC Settings 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and </a:t>
            </a:r>
            <a:r>
              <a:rPr lang="en-US" b="1" dirty="0"/>
              <a:t>Pen and Touch</a:t>
            </a:r>
            <a:r>
              <a:rPr lang="en-US" dirty="0"/>
              <a:t> applets in Windows.</a:t>
            </a:r>
          </a:p>
          <a:p>
            <a:pPr lvl="1"/>
            <a:r>
              <a:rPr lang="en-US" dirty="0"/>
              <a:t>Calibration utility.	</a:t>
            </a:r>
          </a:p>
          <a:p>
            <a:pPr lvl="1"/>
            <a:r>
              <a:rPr lang="en-US" dirty="0"/>
              <a:t>Gesture settings.</a:t>
            </a:r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13696FEB-3181-4D41-90B5-7C1F30EFE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687" y="1227615"/>
            <a:ext cx="3146546" cy="365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8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87E45-C5AB-46A0-8DE3-667B8DB93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Displays and Touchscreens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495873-1CEF-4367-AE02-55F4D00224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7D96241-4671-45DB-990F-731124C723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1144" y="782373"/>
            <a:ext cx="7157131" cy="4023921"/>
          </a:xfrm>
        </p:spPr>
      </p:pic>
    </p:spTree>
    <p:extLst>
      <p:ext uri="{BB962C8B-B14F-4D97-AF65-F5344CB8AC3E}">
        <p14:creationId xmlns:p14="http://schemas.microsoft.com/office/powerpoint/2010/main" val="1577638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1E269-8B18-461C-8046-1822F2AD8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Expansion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EF68AC-FE12-463B-849B-851207989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CA998C-ACF4-42DF-BC2F-B9A6FAF64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06171"/>
            <a:ext cx="8460152" cy="3567590"/>
          </a:xfrm>
        </p:spPr>
        <p:txBody>
          <a:bodyPr/>
          <a:lstStyle/>
          <a:p>
            <a:r>
              <a:rPr lang="en-US" dirty="0"/>
              <a:t>Wired ports on left, right, and rear:</a:t>
            </a:r>
          </a:p>
          <a:p>
            <a:pPr lvl="1"/>
            <a:r>
              <a:rPr lang="en-US" dirty="0"/>
              <a:t>At least one video port.</a:t>
            </a:r>
          </a:p>
          <a:p>
            <a:pPr lvl="1"/>
            <a:r>
              <a:rPr lang="en-US" dirty="0"/>
              <a:t>Several USB Type A ports.</a:t>
            </a:r>
          </a:p>
          <a:p>
            <a:pPr lvl="1"/>
            <a:r>
              <a:rPr lang="en-US" dirty="0"/>
              <a:t>At least one USB Type C/Thunderbolt port.</a:t>
            </a:r>
          </a:p>
          <a:p>
            <a:pPr lvl="1"/>
            <a:r>
              <a:rPr lang="en-US" dirty="0"/>
              <a:t>Microphone and speaker jacks.</a:t>
            </a:r>
          </a:p>
          <a:p>
            <a:pPr lvl="1"/>
            <a:r>
              <a:rPr lang="en-US" dirty="0"/>
              <a:t>Network (RJ-45) port.</a:t>
            </a:r>
          </a:p>
          <a:p>
            <a:pPr lvl="1"/>
            <a:r>
              <a:rPr lang="en-US" dirty="0"/>
              <a:t>Possibly memory card reader.</a:t>
            </a:r>
          </a:p>
          <a:p>
            <a:r>
              <a:rPr lang="en-US" dirty="0"/>
              <a:t>USB adapters:</a:t>
            </a:r>
          </a:p>
          <a:p>
            <a:pPr lvl="1"/>
            <a:r>
              <a:rPr lang="en-US" dirty="0"/>
              <a:t>USB to RJ-45.</a:t>
            </a:r>
          </a:p>
          <a:p>
            <a:pPr lvl="1"/>
            <a:r>
              <a:rPr lang="en-US" dirty="0"/>
              <a:t>USB to Wi-Fi/Bluetooth. </a:t>
            </a:r>
          </a:p>
          <a:p>
            <a:pPr lvl="1"/>
            <a:r>
              <a:rPr lang="en-US" dirty="0"/>
              <a:t>USB optical drive.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7458C6-F34D-4FCD-8FD3-5D5779507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098" y="2426328"/>
            <a:ext cx="4297989" cy="186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36911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0B9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5899037-AD01-46AD-9EAC-5FEDA1BBA09F}" vid="{3D6D6ED0-3277-4DBA-9565-7A4043132F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v2.2</Template>
  <TotalTime>11096</TotalTime>
  <Words>1668</Words>
  <Application>Microsoft Office PowerPoint</Application>
  <PresentationFormat>On-screen Show (16:9)</PresentationFormat>
  <Paragraphs>332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Calibri</vt:lpstr>
      <vt:lpstr>Open Sans Semibold</vt:lpstr>
      <vt:lpstr>Open Sans</vt:lpstr>
      <vt:lpstr>LO-CompTIA</vt:lpstr>
      <vt:lpstr>Supporting and Troubleshooting Laptops</vt:lpstr>
      <vt:lpstr>Supporting and Troubleshooting Laptops</vt:lpstr>
      <vt:lpstr>Laptops</vt:lpstr>
      <vt:lpstr>Touchpads</vt:lpstr>
      <vt:lpstr>Keyboards (Slide 1 of 2)</vt:lpstr>
      <vt:lpstr>Keyboards (Slide 1 of 2)</vt:lpstr>
      <vt:lpstr>Displays and Touchscreens (Slide 1 of 2) </vt:lpstr>
      <vt:lpstr>Displays and Touchscreens (Slide 2 of 2)</vt:lpstr>
      <vt:lpstr>Expansion Options</vt:lpstr>
      <vt:lpstr>Port Replicators</vt:lpstr>
      <vt:lpstr>Docking Stations</vt:lpstr>
      <vt:lpstr>Physical Locks</vt:lpstr>
      <vt:lpstr>PowerPoint Presentation</vt:lpstr>
      <vt:lpstr>Laptop Disassembly Processes</vt:lpstr>
      <vt:lpstr>Laptop FRUs</vt:lpstr>
      <vt:lpstr>Mass Storage for Laptops</vt:lpstr>
      <vt:lpstr>Laptop RAM</vt:lpstr>
      <vt:lpstr>Adapter Cards for Laptops</vt:lpstr>
      <vt:lpstr>Optical Drives for Laptops</vt:lpstr>
      <vt:lpstr>Laptop CPU and Motherboard Upgrades</vt:lpstr>
      <vt:lpstr>Laptop Video Card Upgrades</vt:lpstr>
      <vt:lpstr>Laptop Component Replacement</vt:lpstr>
      <vt:lpstr>Laptop Display and Digitizer Replacement</vt:lpstr>
      <vt:lpstr>Laptop Speaker Replacement</vt:lpstr>
      <vt:lpstr>Laptop Input Device Replacement</vt:lpstr>
      <vt:lpstr>Laptop Power Supplies</vt:lpstr>
      <vt:lpstr>PowerPoint Presentation</vt:lpstr>
      <vt:lpstr>PowerPoint Presentation</vt:lpstr>
      <vt:lpstr>Common Laptop Issues</vt:lpstr>
      <vt:lpstr>Display Issues</vt:lpstr>
      <vt:lpstr>Guidelines for Troubleshooting Display Issues (Slide 1 of 2)</vt:lpstr>
      <vt:lpstr>Guidelines for Troubleshooting Display Issues (Slide 2 of 2)</vt:lpstr>
      <vt:lpstr>Power and Cooling Issues</vt:lpstr>
      <vt:lpstr>Guidelines for Troubleshooting Power and Cooling Issues (Slide 1 of 2)</vt:lpstr>
      <vt:lpstr>Guidelines for Troubleshooting Common Laptop Issues (Slide 2 of 2)</vt:lpstr>
      <vt:lpstr>Input and Output Device Issues</vt:lpstr>
      <vt:lpstr>Guidelines for Troubleshooting Input and Output Device Issues</vt:lpstr>
      <vt:lpstr>Communication and Connectivity Issues</vt:lpstr>
      <vt:lpstr>Guidelines for Troubleshooting Communication and Connectivity Issues</vt:lpstr>
      <vt:lpstr>OS and App Issues</vt:lpstr>
      <vt:lpstr>Guidelines for Troubleshooting OS and App Issues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Supporting and Troubleshooting Laptops</dc:title>
  <dc:subject/>
  <dc:creator>Pam Taylor</dc:creator>
  <cp:keywords/>
  <dc:description/>
  <cp:lastModifiedBy>Gail Sandler</cp:lastModifiedBy>
  <cp:revision>72</cp:revision>
  <dcterms:created xsi:type="dcterms:W3CDTF">2018-09-25T20:19:51Z</dcterms:created>
  <dcterms:modified xsi:type="dcterms:W3CDTF">2019-01-07T20:00:13Z</dcterms:modified>
  <cp:category/>
</cp:coreProperties>
</file>