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23" r:id="rId1"/>
  </p:sldMasterIdLst>
  <p:notesMasterIdLst>
    <p:notesMasterId r:id="rId48"/>
  </p:notesMasterIdLst>
  <p:handoutMasterIdLst>
    <p:handoutMasterId r:id="rId49"/>
  </p:handoutMasterIdLst>
  <p:sldIdLst>
    <p:sldId id="263" r:id="rId2"/>
    <p:sldId id="264" r:id="rId3"/>
    <p:sldId id="356" r:id="rId4"/>
    <p:sldId id="284" r:id="rId5"/>
    <p:sldId id="283" r:id="rId6"/>
    <p:sldId id="357" r:id="rId7"/>
    <p:sldId id="358" r:id="rId8"/>
    <p:sldId id="359" r:id="rId9"/>
    <p:sldId id="286" r:id="rId10"/>
    <p:sldId id="285" r:id="rId11"/>
    <p:sldId id="287" r:id="rId12"/>
    <p:sldId id="288" r:id="rId13"/>
    <p:sldId id="360" r:id="rId14"/>
    <p:sldId id="361" r:id="rId15"/>
    <p:sldId id="376" r:id="rId16"/>
    <p:sldId id="289" r:id="rId17"/>
    <p:sldId id="295" r:id="rId18"/>
    <p:sldId id="298" r:id="rId19"/>
    <p:sldId id="299" r:id="rId20"/>
    <p:sldId id="301" r:id="rId21"/>
    <p:sldId id="302" r:id="rId22"/>
    <p:sldId id="309" r:id="rId23"/>
    <p:sldId id="362" r:id="rId24"/>
    <p:sldId id="377" r:id="rId25"/>
    <p:sldId id="363" r:id="rId26"/>
    <p:sldId id="303" r:id="rId27"/>
    <p:sldId id="378" r:id="rId28"/>
    <p:sldId id="379" r:id="rId29"/>
    <p:sldId id="296" r:id="rId30"/>
    <p:sldId id="380" r:id="rId31"/>
    <p:sldId id="304" r:id="rId32"/>
    <p:sldId id="364" r:id="rId33"/>
    <p:sldId id="306" r:id="rId34"/>
    <p:sldId id="308" r:id="rId35"/>
    <p:sldId id="365" r:id="rId36"/>
    <p:sldId id="313" r:id="rId37"/>
    <p:sldId id="366" r:id="rId38"/>
    <p:sldId id="367" r:id="rId39"/>
    <p:sldId id="381" r:id="rId40"/>
    <p:sldId id="368" r:id="rId41"/>
    <p:sldId id="318" r:id="rId42"/>
    <p:sldId id="319" r:id="rId43"/>
    <p:sldId id="369" r:id="rId44"/>
    <p:sldId id="325" r:id="rId45"/>
    <p:sldId id="328" r:id="rId46"/>
    <p:sldId id="267" r:id="rId47"/>
  </p:sldIdLst>
  <p:sldSz cx="9144000" cy="5143500" type="screen16x9"/>
  <p:notesSz cx="6858000" cy="9144000"/>
  <p:embeddedFontLst>
    <p:embeddedFont>
      <p:font typeface="Calibri" panose="020F0502020204030204" pitchFamily="34" charset="0"/>
      <p:regular r:id="rId50"/>
      <p:bold r:id="rId51"/>
      <p:italic r:id="rId52"/>
      <p:boldItalic r:id="rId53"/>
    </p:embeddedFont>
    <p:embeddedFont>
      <p:font typeface="Open Sans" panose="020B0604020202020204" charset="0"/>
      <p:regular r:id="rId54"/>
      <p:bold r:id="rId55"/>
      <p:italic r:id="rId56"/>
      <p:boldItalic r:id="rId5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66" autoAdjust="0"/>
    <p:restoredTop sz="98168" autoAdjust="0"/>
  </p:normalViewPr>
  <p:slideViewPr>
    <p:cSldViewPr snapToGrid="0">
      <p:cViewPr varScale="1">
        <p:scale>
          <a:sx n="109" d="100"/>
          <a:sy n="109" d="100"/>
        </p:scale>
        <p:origin x="744" y="86"/>
      </p:cViewPr>
      <p:guideLst>
        <p:guide orient="horz" pos="1620"/>
        <p:guide pos="2880"/>
      </p:guideLst>
    </p:cSldViewPr>
  </p:slideViewPr>
  <p:notesTextViewPr>
    <p:cViewPr>
      <p:scale>
        <a:sx n="100" d="100"/>
        <a:sy n="100" d="100"/>
      </p:scale>
      <p:origin x="0" y="0"/>
    </p:cViewPr>
  </p:notesTextViewPr>
  <p:sorterViewPr>
    <p:cViewPr>
      <p:scale>
        <a:sx n="190" d="100"/>
        <a:sy n="190" d="100"/>
      </p:scale>
      <p:origin x="0" y="-25915"/>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font" Target="fonts/font8.fntdata"/><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7.fntdata"/><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1/7/2019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1/7/2019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D013135-8067-FC44-8783-E914A1B2024A}"/>
              </a:ext>
            </a:extLst>
          </p:cNvPr>
          <p:cNvPicPr>
            <a:picLocks noChangeAspect="1"/>
          </p:cNvPicPr>
          <p:nvPr userDrawn="1"/>
        </p:nvPicPr>
        <p:blipFill>
          <a:blip r:embed="rId2"/>
          <a:stretch>
            <a:fillRect/>
          </a:stretch>
        </p:blipFill>
        <p:spPr>
          <a:xfrm>
            <a:off x="0" y="4119153"/>
            <a:ext cx="9162066" cy="715887"/>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73247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2" name="Rectangle: Single Corner Rounded 11">
            <a:extLst>
              <a:ext uri="{FF2B5EF4-FFF2-40B4-BE49-F238E27FC236}">
                <a16:creationId xmlns:a16="http://schemas.microsoft.com/office/drawing/2014/main" id="{383114E0-FC38-4C53-8D64-670EC726FF74}"/>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4" name="Rectangle: Single Corner Rounded 13">
            <a:extLst>
              <a:ext uri="{FF2B5EF4-FFF2-40B4-BE49-F238E27FC236}">
                <a16:creationId xmlns:a16="http://schemas.microsoft.com/office/drawing/2014/main" id="{484E03A7-4EDE-483C-942F-5E9B803F527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0AB6119D-6996-4C9C-AF34-D187DFFEF8E3}"/>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5" name="Picture 4">
            <a:extLst>
              <a:ext uri="{FF2B5EF4-FFF2-40B4-BE49-F238E27FC236}">
                <a16:creationId xmlns:a16="http://schemas.microsoft.com/office/drawing/2014/main" id="{B3D31B16-7F80-4E40-A64A-D400F2BE5BDA}"/>
              </a:ext>
            </a:extLst>
          </p:cNvPr>
          <p:cNvPicPr>
            <a:picLocks noChangeAspect="1"/>
          </p:cNvPicPr>
          <p:nvPr userDrawn="1"/>
        </p:nvPicPr>
        <p:blipFill>
          <a:blip r:embed="rId4"/>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940035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62614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262589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521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442297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24615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0241601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0092100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4118279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5A69C4-6D06-0244-8E5D-808032E5A68E}"/>
              </a:ext>
            </a:extLst>
          </p:cNvPr>
          <p:cNvPicPr>
            <a:picLocks noChangeAspect="1"/>
          </p:cNvPicPr>
          <p:nvPr userDrawn="1"/>
        </p:nvPicPr>
        <p:blipFill>
          <a:blip r:embed="rId2"/>
          <a:stretch>
            <a:fillRect/>
          </a:stretch>
        </p:blipFill>
        <p:spPr>
          <a:xfrm>
            <a:off x="-19050" y="4444093"/>
            <a:ext cx="9182100" cy="381633"/>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71449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userDrawn="1"/>
        </p:nvPicPr>
        <p:blipFill>
          <a:blip r:embed="rId2"/>
          <a:stretch>
            <a:fillRect/>
          </a:stretch>
        </p:blipFill>
        <p:spPr>
          <a:xfrm>
            <a:off x="6938442" y="3143794"/>
            <a:ext cx="2205558"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33924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4969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3" name="Rectangle: Single Corner Rounded 12">
            <a:extLst>
              <a:ext uri="{FF2B5EF4-FFF2-40B4-BE49-F238E27FC236}">
                <a16:creationId xmlns:a16="http://schemas.microsoft.com/office/drawing/2014/main" id="{C7E459F2-B99C-4C05-8D53-77B50604130A}"/>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5" name="Rectangle: Single Corner Rounded 14">
            <a:extLst>
              <a:ext uri="{FF2B5EF4-FFF2-40B4-BE49-F238E27FC236}">
                <a16:creationId xmlns:a16="http://schemas.microsoft.com/office/drawing/2014/main" id="{DCE2423F-8819-4DED-BA22-825194AE4CB2}"/>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7E02DDA3-7125-40DC-9F6A-502DDA1156BA}"/>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4" name="Picture 3">
            <a:extLst>
              <a:ext uri="{FF2B5EF4-FFF2-40B4-BE49-F238E27FC236}">
                <a16:creationId xmlns:a16="http://schemas.microsoft.com/office/drawing/2014/main" id="{D4A9D3A7-ED76-3242-8569-1F8CBACDFB92}"/>
              </a:ext>
            </a:extLst>
          </p:cNvPr>
          <p:cNvPicPr>
            <a:picLocks noChangeAspect="1"/>
          </p:cNvPicPr>
          <p:nvPr userDrawn="1"/>
        </p:nvPicPr>
        <p:blipFill>
          <a:blip r:embed="rId4"/>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2674957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887200521"/>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 id="2147483840" r:id="rId17"/>
    <p:sldLayoutId id="2147483841" r:id="rId18"/>
    <p:sldLayoutId id="2147483842" r:id="rId19"/>
    <p:sldLayoutId id="2147483843" r:id="rId20"/>
    <p:sldLayoutId id="2147483844" r:id="rId21"/>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48A97-5BDB-064D-951E-A5634C77D787}"/>
              </a:ext>
            </a:extLst>
          </p:cNvPr>
          <p:cNvSpPr>
            <a:spLocks noGrp="1"/>
          </p:cNvSpPr>
          <p:nvPr>
            <p:ph type="ctrTitle"/>
          </p:nvPr>
        </p:nvSpPr>
        <p:spPr/>
        <p:txBody>
          <a:bodyPr/>
          <a:lstStyle/>
          <a:p>
            <a:r>
              <a:rPr lang="en-US" dirty="0"/>
              <a:t>Supporting and Troubleshooting Mobile Devices</a:t>
            </a:r>
          </a:p>
        </p:txBody>
      </p:sp>
      <p:sp>
        <p:nvSpPr>
          <p:cNvPr id="3" name="Subtitle 2">
            <a:extLst>
              <a:ext uri="{FF2B5EF4-FFF2-40B4-BE49-F238E27FC236}">
                <a16:creationId xmlns:a16="http://schemas.microsoft.com/office/drawing/2014/main" id="{2FC5C12A-9F5E-FB4B-BA5D-049407789BCC}"/>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970741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E91F6-6FE6-4E7A-B47F-63A8E605A75F}"/>
              </a:ext>
            </a:extLst>
          </p:cNvPr>
          <p:cNvSpPr>
            <a:spLocks noGrp="1"/>
          </p:cNvSpPr>
          <p:nvPr>
            <p:ph type="title"/>
          </p:nvPr>
        </p:nvSpPr>
        <p:spPr/>
        <p:txBody>
          <a:bodyPr/>
          <a:lstStyle/>
          <a:p>
            <a:r>
              <a:rPr lang="en-US" dirty="0"/>
              <a:t>Wearable Technology</a:t>
            </a:r>
          </a:p>
        </p:txBody>
      </p:sp>
      <p:sp>
        <p:nvSpPr>
          <p:cNvPr id="3" name="Slide Number Placeholder 2">
            <a:extLst>
              <a:ext uri="{FF2B5EF4-FFF2-40B4-BE49-F238E27FC236}">
                <a16:creationId xmlns:a16="http://schemas.microsoft.com/office/drawing/2014/main" id="{3CB507A7-B144-4C03-B8ED-E7D7DF433E07}"/>
              </a:ext>
            </a:extLst>
          </p:cNvPr>
          <p:cNvSpPr>
            <a:spLocks noGrp="1"/>
          </p:cNvSpPr>
          <p:nvPr>
            <p:ph type="sldNum" sz="quarter" idx="4"/>
          </p:nvPr>
        </p:nvSpPr>
        <p:spPr/>
        <p:txBody>
          <a:bodyPr/>
          <a:lstStyle/>
          <a:p>
            <a:fld id="{2066355A-084C-D24E-9AD2-7E4FC41EA627}" type="slidenum">
              <a:rPr lang="en-US" smtClean="0"/>
              <a:pPr/>
              <a:t>10</a:t>
            </a:fld>
            <a:endParaRPr lang="en-US" dirty="0"/>
          </a:p>
        </p:txBody>
      </p:sp>
      <p:sp>
        <p:nvSpPr>
          <p:cNvPr id="4" name="Content Placeholder 3">
            <a:extLst>
              <a:ext uri="{FF2B5EF4-FFF2-40B4-BE49-F238E27FC236}">
                <a16:creationId xmlns:a16="http://schemas.microsoft.com/office/drawing/2014/main" id="{A444661E-1FB3-49A9-A0D9-A5F605EC9767}"/>
              </a:ext>
            </a:extLst>
          </p:cNvPr>
          <p:cNvSpPr>
            <a:spLocks noGrp="1"/>
          </p:cNvSpPr>
          <p:nvPr>
            <p:ph idx="1"/>
          </p:nvPr>
        </p:nvSpPr>
        <p:spPr/>
        <p:txBody>
          <a:bodyPr/>
          <a:lstStyle/>
          <a:p>
            <a:r>
              <a:rPr lang="en-US" dirty="0"/>
              <a:t>Smart watches</a:t>
            </a:r>
          </a:p>
          <a:p>
            <a:r>
              <a:rPr lang="en-US" dirty="0"/>
              <a:t>Fitness monitors</a:t>
            </a:r>
          </a:p>
          <a:p>
            <a:r>
              <a:rPr lang="en-US" dirty="0"/>
              <a:t>VR/AR headsets and smart glasses</a:t>
            </a:r>
          </a:p>
        </p:txBody>
      </p:sp>
      <p:pic>
        <p:nvPicPr>
          <p:cNvPr id="9" name="Picture 8">
            <a:extLst>
              <a:ext uri="{FF2B5EF4-FFF2-40B4-BE49-F238E27FC236}">
                <a16:creationId xmlns:a16="http://schemas.microsoft.com/office/drawing/2014/main" id="{B5080B7D-DDA8-4301-A3B8-66E5571D5021}"/>
              </a:ext>
            </a:extLst>
          </p:cNvPr>
          <p:cNvPicPr>
            <a:picLocks noChangeAspect="1"/>
          </p:cNvPicPr>
          <p:nvPr/>
        </p:nvPicPr>
        <p:blipFill>
          <a:blip r:embed="rId2"/>
          <a:stretch>
            <a:fillRect/>
          </a:stretch>
        </p:blipFill>
        <p:spPr>
          <a:xfrm>
            <a:off x="1313719" y="2235277"/>
            <a:ext cx="2478696" cy="2478696"/>
          </a:xfrm>
          <a:prstGeom prst="rect">
            <a:avLst/>
          </a:prstGeom>
        </p:spPr>
      </p:pic>
      <p:pic>
        <p:nvPicPr>
          <p:cNvPr id="11" name="Picture 10">
            <a:extLst>
              <a:ext uri="{FF2B5EF4-FFF2-40B4-BE49-F238E27FC236}">
                <a16:creationId xmlns:a16="http://schemas.microsoft.com/office/drawing/2014/main" id="{4C49092D-E5F8-4075-B6E6-EF4FB9436CC5}"/>
              </a:ext>
            </a:extLst>
          </p:cNvPr>
          <p:cNvPicPr>
            <a:picLocks noChangeAspect="1"/>
          </p:cNvPicPr>
          <p:nvPr/>
        </p:nvPicPr>
        <p:blipFill>
          <a:blip r:embed="rId3"/>
          <a:stretch>
            <a:fillRect/>
          </a:stretch>
        </p:blipFill>
        <p:spPr>
          <a:xfrm>
            <a:off x="4692026" y="2173812"/>
            <a:ext cx="3813056" cy="2463332"/>
          </a:xfrm>
          <a:prstGeom prst="rect">
            <a:avLst/>
          </a:prstGeom>
        </p:spPr>
      </p:pic>
      <p:pic>
        <p:nvPicPr>
          <p:cNvPr id="6" name="Picture 5">
            <a:extLst>
              <a:ext uri="{FF2B5EF4-FFF2-40B4-BE49-F238E27FC236}">
                <a16:creationId xmlns:a16="http://schemas.microsoft.com/office/drawing/2014/main" id="{ACCD83CD-3B7E-4994-B756-E92297F2FBE9}"/>
              </a:ext>
            </a:extLst>
          </p:cNvPr>
          <p:cNvPicPr>
            <a:picLocks noChangeAspect="1"/>
          </p:cNvPicPr>
          <p:nvPr/>
        </p:nvPicPr>
        <p:blipFill>
          <a:blip r:embed="rId4"/>
          <a:stretch>
            <a:fillRect/>
          </a:stretch>
        </p:blipFill>
        <p:spPr>
          <a:xfrm>
            <a:off x="4764210" y="506356"/>
            <a:ext cx="3453391" cy="2157988"/>
          </a:xfrm>
          <a:prstGeom prst="rect">
            <a:avLst/>
          </a:prstGeom>
        </p:spPr>
      </p:pic>
    </p:spTree>
    <p:extLst>
      <p:ext uri="{BB962C8B-B14F-4D97-AF65-F5344CB8AC3E}">
        <p14:creationId xmlns:p14="http://schemas.microsoft.com/office/powerpoint/2010/main" val="2780280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E91F6-6FE6-4E7A-B47F-63A8E605A75F}"/>
              </a:ext>
            </a:extLst>
          </p:cNvPr>
          <p:cNvSpPr>
            <a:spLocks noGrp="1"/>
          </p:cNvSpPr>
          <p:nvPr>
            <p:ph type="title"/>
          </p:nvPr>
        </p:nvSpPr>
        <p:spPr/>
        <p:txBody>
          <a:bodyPr/>
          <a:lstStyle/>
          <a:p>
            <a:r>
              <a:rPr lang="en-US" dirty="0"/>
              <a:t>GPS Navigation Devices</a:t>
            </a:r>
          </a:p>
        </p:txBody>
      </p:sp>
      <p:sp>
        <p:nvSpPr>
          <p:cNvPr id="5" name="Text Placeholder 4">
            <a:extLst>
              <a:ext uri="{FF2B5EF4-FFF2-40B4-BE49-F238E27FC236}">
                <a16:creationId xmlns:a16="http://schemas.microsoft.com/office/drawing/2014/main" id="{AB734C10-2137-46E4-9CB5-B1C47372507F}"/>
              </a:ext>
            </a:extLst>
          </p:cNvPr>
          <p:cNvSpPr>
            <a:spLocks noGrp="1"/>
          </p:cNvSpPr>
          <p:nvPr>
            <p:ph type="body" sz="quarter" idx="13"/>
          </p:nvPr>
        </p:nvSpPr>
        <p:spPr>
          <a:xfrm>
            <a:off x="1752600" y="839477"/>
            <a:ext cx="6934200" cy="571500"/>
          </a:xfrm>
        </p:spPr>
        <p:txBody>
          <a:bodyPr/>
          <a:lstStyle/>
          <a:p>
            <a:r>
              <a:rPr lang="en-US" b="1" dirty="0"/>
              <a:t>Global Positioning System (GPS):</a:t>
            </a:r>
            <a:r>
              <a:rPr lang="en-US" dirty="0"/>
              <a:t> Means of determining a receiver's position on the Earth based on information received from GPS satellites. The receiver must have line-of-sight to the GPS satellites.</a:t>
            </a:r>
          </a:p>
        </p:txBody>
      </p:sp>
      <p:sp>
        <p:nvSpPr>
          <p:cNvPr id="3" name="Slide Number Placeholder 2">
            <a:extLst>
              <a:ext uri="{FF2B5EF4-FFF2-40B4-BE49-F238E27FC236}">
                <a16:creationId xmlns:a16="http://schemas.microsoft.com/office/drawing/2014/main" id="{3CB507A7-B144-4C03-B8ED-E7D7DF433E07}"/>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9" name="Content Placeholder 8">
            <a:extLst>
              <a:ext uri="{FF2B5EF4-FFF2-40B4-BE49-F238E27FC236}">
                <a16:creationId xmlns:a16="http://schemas.microsoft.com/office/drawing/2014/main" id="{36381311-97C0-43CB-8927-78E9AE547C3E}"/>
              </a:ext>
            </a:extLst>
          </p:cNvPr>
          <p:cNvSpPr>
            <a:spLocks noGrp="1"/>
          </p:cNvSpPr>
          <p:nvPr>
            <p:ph idx="1"/>
          </p:nvPr>
        </p:nvSpPr>
        <p:spPr>
          <a:xfrm>
            <a:off x="341924" y="2203938"/>
            <a:ext cx="8460152" cy="2477966"/>
          </a:xfrm>
        </p:spPr>
        <p:txBody>
          <a:bodyPr/>
          <a:lstStyle/>
          <a:p>
            <a:r>
              <a:rPr lang="en-US" dirty="0"/>
              <a:t>Built into smartphones and other devices.</a:t>
            </a:r>
          </a:p>
          <a:p>
            <a:r>
              <a:rPr lang="en-US" dirty="0"/>
              <a:t>Dedicated units for vehicles, cyclists, or walkers.</a:t>
            </a:r>
          </a:p>
          <a:p>
            <a:r>
              <a:rPr lang="en-US" dirty="0"/>
              <a:t>Geolocation system, map, and local traffic information.</a:t>
            </a:r>
          </a:p>
          <a:p>
            <a:r>
              <a:rPr lang="en-US" dirty="0"/>
              <a:t>Route planning and directions.</a:t>
            </a:r>
          </a:p>
          <a:p>
            <a:r>
              <a:rPr lang="en-US" dirty="0"/>
              <a:t>Some provide live traffic information.</a:t>
            </a:r>
          </a:p>
          <a:p>
            <a:r>
              <a:rPr lang="en-US" dirty="0"/>
              <a:t>Touch and voice controls available.</a:t>
            </a:r>
          </a:p>
          <a:p>
            <a:endParaRPr lang="en-US" dirty="0"/>
          </a:p>
        </p:txBody>
      </p:sp>
    </p:spTree>
    <p:extLst>
      <p:ext uri="{BB962C8B-B14F-4D97-AF65-F5344CB8AC3E}">
        <p14:creationId xmlns:p14="http://schemas.microsoft.com/office/powerpoint/2010/main" val="144774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5E8D11-4E45-4888-8402-63FFF137DBA0}"/>
              </a:ext>
            </a:extLst>
          </p:cNvPr>
          <p:cNvSpPr>
            <a:spLocks noGrp="1"/>
          </p:cNvSpPr>
          <p:nvPr>
            <p:ph type="body" sz="quarter" idx="13"/>
          </p:nvPr>
        </p:nvSpPr>
        <p:spPr/>
        <p:txBody>
          <a:bodyPr/>
          <a:lstStyle/>
          <a:p>
            <a:r>
              <a:rPr lang="en-US" dirty="0"/>
              <a:t>Discussing Mobile Device Types</a:t>
            </a:r>
          </a:p>
        </p:txBody>
      </p:sp>
      <p:sp>
        <p:nvSpPr>
          <p:cNvPr id="3" name="Slide Number Placeholder 2">
            <a:extLst>
              <a:ext uri="{FF2B5EF4-FFF2-40B4-BE49-F238E27FC236}">
                <a16:creationId xmlns:a16="http://schemas.microsoft.com/office/drawing/2014/main" id="{21B18456-D2EB-4146-9D52-8285B3823F7B}"/>
              </a:ext>
            </a:extLst>
          </p:cNvPr>
          <p:cNvSpPr>
            <a:spLocks noGrp="1"/>
          </p:cNvSpPr>
          <p:nvPr>
            <p:ph type="sldNum" sz="quarter" idx="4"/>
          </p:nvPr>
        </p:nvSpPr>
        <p:spPr/>
        <p:txBody>
          <a:bodyPr/>
          <a:lstStyle/>
          <a:p>
            <a:fld id="{2066355A-084C-D24E-9AD2-7E4FC41EA627}" type="slidenum">
              <a:rPr lang="en-US" smtClean="0"/>
              <a:pPr/>
              <a:t>12</a:t>
            </a:fld>
            <a:endParaRPr lang="en-US" dirty="0"/>
          </a:p>
        </p:txBody>
      </p:sp>
    </p:spTree>
    <p:extLst>
      <p:ext uri="{BB962C8B-B14F-4D97-AF65-F5344CB8AC3E}">
        <p14:creationId xmlns:p14="http://schemas.microsoft.com/office/powerpoint/2010/main" val="3732779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26C2D-B083-43C6-9220-AFACA1A14A7A}"/>
              </a:ext>
            </a:extLst>
          </p:cNvPr>
          <p:cNvSpPr>
            <a:spLocks noGrp="1"/>
          </p:cNvSpPr>
          <p:nvPr>
            <p:ph type="title"/>
          </p:nvPr>
        </p:nvSpPr>
        <p:spPr/>
        <p:txBody>
          <a:bodyPr/>
          <a:lstStyle/>
          <a:p>
            <a:r>
              <a:rPr lang="en-US" dirty="0"/>
              <a:t>Wired Connections for Accessories</a:t>
            </a:r>
          </a:p>
        </p:txBody>
      </p:sp>
      <p:sp>
        <p:nvSpPr>
          <p:cNvPr id="3" name="Slide Number Placeholder 2">
            <a:extLst>
              <a:ext uri="{FF2B5EF4-FFF2-40B4-BE49-F238E27FC236}">
                <a16:creationId xmlns:a16="http://schemas.microsoft.com/office/drawing/2014/main" id="{1B2119CA-DDB0-4882-B78D-F71B5404CF97}"/>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4" name="Content Placeholder 3">
            <a:extLst>
              <a:ext uri="{FF2B5EF4-FFF2-40B4-BE49-F238E27FC236}">
                <a16:creationId xmlns:a16="http://schemas.microsoft.com/office/drawing/2014/main" id="{422AB6F0-3094-4998-8A5E-97E59E6F0487}"/>
              </a:ext>
            </a:extLst>
          </p:cNvPr>
          <p:cNvSpPr>
            <a:spLocks noGrp="1"/>
          </p:cNvSpPr>
          <p:nvPr>
            <p:ph idx="1"/>
          </p:nvPr>
        </p:nvSpPr>
        <p:spPr/>
        <p:txBody>
          <a:bodyPr/>
          <a:lstStyle/>
          <a:p>
            <a:r>
              <a:rPr lang="en-US" dirty="0"/>
              <a:t>Apple devices:</a:t>
            </a:r>
          </a:p>
          <a:p>
            <a:pPr lvl="1"/>
            <a:r>
              <a:rPr lang="en-US" dirty="0"/>
              <a:t>Apple Dock for older devices.</a:t>
            </a:r>
          </a:p>
          <a:p>
            <a:pPr lvl="1"/>
            <a:r>
              <a:rPr lang="en-US" dirty="0"/>
              <a:t>Apple Lightning connector.</a:t>
            </a:r>
          </a:p>
          <a:p>
            <a:r>
              <a:rPr lang="en-US" dirty="0"/>
              <a:t>Android devices:</a:t>
            </a:r>
          </a:p>
          <a:p>
            <a:pPr lvl="1"/>
            <a:r>
              <a:rPr lang="en-US" dirty="0"/>
              <a:t>Micro-B USB connectors for most devices.</a:t>
            </a:r>
          </a:p>
          <a:p>
            <a:pPr lvl="1"/>
            <a:r>
              <a:rPr lang="en-US" dirty="0"/>
              <a:t>Mini-B for older devices.</a:t>
            </a:r>
          </a:p>
          <a:p>
            <a:pPr lvl="1"/>
            <a:r>
              <a:rPr lang="en-US" dirty="0"/>
              <a:t>USB-C on newer devices.</a:t>
            </a:r>
          </a:p>
        </p:txBody>
      </p:sp>
    </p:spTree>
    <p:extLst>
      <p:ext uri="{BB962C8B-B14F-4D97-AF65-F5344CB8AC3E}">
        <p14:creationId xmlns:p14="http://schemas.microsoft.com/office/powerpoint/2010/main" val="32088743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76BE70-E857-48F4-8EAF-FD1B5DEB9B2A}"/>
              </a:ext>
            </a:extLst>
          </p:cNvPr>
          <p:cNvSpPr>
            <a:spLocks noGrp="1"/>
          </p:cNvSpPr>
          <p:nvPr>
            <p:ph type="title"/>
          </p:nvPr>
        </p:nvSpPr>
        <p:spPr/>
        <p:txBody>
          <a:bodyPr/>
          <a:lstStyle/>
          <a:p>
            <a:r>
              <a:rPr lang="en-US" dirty="0"/>
              <a:t>Wireless Connections for Accessories (slide 1 of 2)</a:t>
            </a:r>
          </a:p>
        </p:txBody>
      </p:sp>
      <p:sp>
        <p:nvSpPr>
          <p:cNvPr id="3" name="Slide Number Placeholder 2">
            <a:extLst>
              <a:ext uri="{FF2B5EF4-FFF2-40B4-BE49-F238E27FC236}">
                <a16:creationId xmlns:a16="http://schemas.microsoft.com/office/drawing/2014/main" id="{FDE51171-5C72-46CF-8DF7-53C40C0FA609}"/>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6" name="Content Placeholder 5">
            <a:extLst>
              <a:ext uri="{FF2B5EF4-FFF2-40B4-BE49-F238E27FC236}">
                <a16:creationId xmlns:a16="http://schemas.microsoft.com/office/drawing/2014/main" id="{23D7D948-BB81-4D66-9476-ECC5923FD0A2}"/>
              </a:ext>
            </a:extLst>
          </p:cNvPr>
          <p:cNvSpPr>
            <a:spLocks noGrp="1"/>
          </p:cNvSpPr>
          <p:nvPr>
            <p:ph idx="1"/>
          </p:nvPr>
        </p:nvSpPr>
        <p:spPr/>
        <p:txBody>
          <a:bodyPr/>
          <a:lstStyle/>
          <a:p>
            <a:r>
              <a:rPr lang="en-US" dirty="0"/>
              <a:t>Bluetooth</a:t>
            </a:r>
          </a:p>
          <a:p>
            <a:r>
              <a:rPr lang="en-US" dirty="0"/>
              <a:t>NFC</a:t>
            </a:r>
          </a:p>
          <a:p>
            <a:r>
              <a:rPr lang="en-US" dirty="0"/>
              <a:t>IR</a:t>
            </a:r>
          </a:p>
        </p:txBody>
      </p:sp>
      <p:pic>
        <p:nvPicPr>
          <p:cNvPr id="9" name="Picture 8">
            <a:extLst>
              <a:ext uri="{FF2B5EF4-FFF2-40B4-BE49-F238E27FC236}">
                <a16:creationId xmlns:a16="http://schemas.microsoft.com/office/drawing/2014/main" id="{B98FE7A3-6632-483E-AD0F-EEDBB3E612E8}"/>
              </a:ext>
            </a:extLst>
          </p:cNvPr>
          <p:cNvPicPr>
            <a:picLocks noChangeAspect="1"/>
          </p:cNvPicPr>
          <p:nvPr/>
        </p:nvPicPr>
        <p:blipFill>
          <a:blip r:embed="rId2"/>
          <a:stretch>
            <a:fillRect/>
          </a:stretch>
        </p:blipFill>
        <p:spPr>
          <a:xfrm>
            <a:off x="2564622" y="980347"/>
            <a:ext cx="1515459" cy="2694151"/>
          </a:xfrm>
          <a:prstGeom prst="rect">
            <a:avLst/>
          </a:prstGeom>
        </p:spPr>
      </p:pic>
      <p:pic>
        <p:nvPicPr>
          <p:cNvPr id="11" name="Picture 10">
            <a:extLst>
              <a:ext uri="{FF2B5EF4-FFF2-40B4-BE49-F238E27FC236}">
                <a16:creationId xmlns:a16="http://schemas.microsoft.com/office/drawing/2014/main" id="{2660C3E3-9040-42D8-8F54-186CC6E4F4B5}"/>
              </a:ext>
            </a:extLst>
          </p:cNvPr>
          <p:cNvPicPr>
            <a:picLocks noChangeAspect="1"/>
          </p:cNvPicPr>
          <p:nvPr/>
        </p:nvPicPr>
        <p:blipFill>
          <a:blip r:embed="rId3"/>
          <a:stretch>
            <a:fillRect/>
          </a:stretch>
        </p:blipFill>
        <p:spPr>
          <a:xfrm>
            <a:off x="4165344" y="1703037"/>
            <a:ext cx="4878334" cy="3116586"/>
          </a:xfrm>
          <a:prstGeom prst="rect">
            <a:avLst/>
          </a:prstGeom>
        </p:spPr>
      </p:pic>
    </p:spTree>
    <p:extLst>
      <p:ext uri="{BB962C8B-B14F-4D97-AF65-F5344CB8AC3E}">
        <p14:creationId xmlns:p14="http://schemas.microsoft.com/office/powerpoint/2010/main" val="1092798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76BE70-E857-48F4-8EAF-FD1B5DEB9B2A}"/>
              </a:ext>
            </a:extLst>
          </p:cNvPr>
          <p:cNvSpPr>
            <a:spLocks noGrp="1"/>
          </p:cNvSpPr>
          <p:nvPr>
            <p:ph type="title"/>
          </p:nvPr>
        </p:nvSpPr>
        <p:spPr/>
        <p:txBody>
          <a:bodyPr/>
          <a:lstStyle/>
          <a:p>
            <a:r>
              <a:rPr lang="en-US" dirty="0"/>
              <a:t>Wireless Connections for Accessories (slide 2 of 2)</a:t>
            </a:r>
          </a:p>
        </p:txBody>
      </p:sp>
      <p:sp>
        <p:nvSpPr>
          <p:cNvPr id="3" name="Slide Number Placeholder 2">
            <a:extLst>
              <a:ext uri="{FF2B5EF4-FFF2-40B4-BE49-F238E27FC236}">
                <a16:creationId xmlns:a16="http://schemas.microsoft.com/office/drawing/2014/main" id="{FDE51171-5C72-46CF-8DF7-53C40C0FA609}"/>
              </a:ext>
            </a:extLst>
          </p:cNvPr>
          <p:cNvSpPr>
            <a:spLocks noGrp="1"/>
          </p:cNvSpPr>
          <p:nvPr>
            <p:ph type="sldNum" sz="quarter" idx="4"/>
          </p:nvPr>
        </p:nvSpPr>
        <p:spPr/>
        <p:txBody>
          <a:bodyPr/>
          <a:lstStyle/>
          <a:p>
            <a:fld id="{2066355A-084C-D24E-9AD2-7E4FC41EA627}" type="slidenum">
              <a:rPr lang="en-US" smtClean="0"/>
              <a:pPr/>
              <a:t>15</a:t>
            </a:fld>
            <a:endParaRPr lang="en-US" dirty="0"/>
          </a:p>
        </p:txBody>
      </p:sp>
      <p:sp>
        <p:nvSpPr>
          <p:cNvPr id="6" name="Content Placeholder 5">
            <a:extLst>
              <a:ext uri="{FF2B5EF4-FFF2-40B4-BE49-F238E27FC236}">
                <a16:creationId xmlns:a16="http://schemas.microsoft.com/office/drawing/2014/main" id="{23D7D948-BB81-4D66-9476-ECC5923FD0A2}"/>
              </a:ext>
            </a:extLst>
          </p:cNvPr>
          <p:cNvSpPr>
            <a:spLocks noGrp="1"/>
          </p:cNvSpPr>
          <p:nvPr>
            <p:ph idx="1"/>
          </p:nvPr>
        </p:nvSpPr>
        <p:spPr>
          <a:xfrm>
            <a:off x="1790510" y="988694"/>
            <a:ext cx="1227676" cy="538853"/>
          </a:xfrm>
        </p:spPr>
        <p:txBody>
          <a:bodyPr/>
          <a:lstStyle/>
          <a:p>
            <a:pPr marL="0" indent="0">
              <a:buNone/>
            </a:pPr>
            <a:r>
              <a:rPr lang="en-US" dirty="0"/>
              <a:t>Tethering</a:t>
            </a:r>
          </a:p>
        </p:txBody>
      </p:sp>
      <p:pic>
        <p:nvPicPr>
          <p:cNvPr id="4" name="Picture 3">
            <a:extLst>
              <a:ext uri="{FF2B5EF4-FFF2-40B4-BE49-F238E27FC236}">
                <a16:creationId xmlns:a16="http://schemas.microsoft.com/office/drawing/2014/main" id="{9CC90A78-8B6F-4C2E-96CD-513DF6157919}"/>
              </a:ext>
            </a:extLst>
          </p:cNvPr>
          <p:cNvPicPr>
            <a:picLocks noChangeAspect="1"/>
          </p:cNvPicPr>
          <p:nvPr/>
        </p:nvPicPr>
        <p:blipFill>
          <a:blip r:embed="rId2"/>
          <a:stretch>
            <a:fillRect/>
          </a:stretch>
        </p:blipFill>
        <p:spPr>
          <a:xfrm>
            <a:off x="1516232" y="1675073"/>
            <a:ext cx="1709381" cy="3038899"/>
          </a:xfrm>
          <a:prstGeom prst="rect">
            <a:avLst/>
          </a:prstGeom>
        </p:spPr>
      </p:pic>
      <p:pic>
        <p:nvPicPr>
          <p:cNvPr id="8" name="Picture 7">
            <a:extLst>
              <a:ext uri="{FF2B5EF4-FFF2-40B4-BE49-F238E27FC236}">
                <a16:creationId xmlns:a16="http://schemas.microsoft.com/office/drawing/2014/main" id="{A73C4419-DD13-43E9-9C94-1B5A1B81E8DE}"/>
              </a:ext>
            </a:extLst>
          </p:cNvPr>
          <p:cNvPicPr>
            <a:picLocks noChangeAspect="1"/>
          </p:cNvPicPr>
          <p:nvPr/>
        </p:nvPicPr>
        <p:blipFill>
          <a:blip r:embed="rId3"/>
          <a:stretch>
            <a:fillRect/>
          </a:stretch>
        </p:blipFill>
        <p:spPr>
          <a:xfrm>
            <a:off x="4484912" y="1675074"/>
            <a:ext cx="3429479" cy="3038899"/>
          </a:xfrm>
          <a:prstGeom prst="rect">
            <a:avLst/>
          </a:prstGeom>
        </p:spPr>
      </p:pic>
      <p:sp>
        <p:nvSpPr>
          <p:cNvPr id="12" name="Content Placeholder 5">
            <a:extLst>
              <a:ext uri="{FF2B5EF4-FFF2-40B4-BE49-F238E27FC236}">
                <a16:creationId xmlns:a16="http://schemas.microsoft.com/office/drawing/2014/main" id="{6B3AA37C-10D8-491D-BDEE-F9D9784D4102}"/>
              </a:ext>
            </a:extLst>
          </p:cNvPr>
          <p:cNvSpPr txBox="1">
            <a:spLocks/>
          </p:cNvSpPr>
          <p:nvPr/>
        </p:nvSpPr>
        <p:spPr>
          <a:xfrm>
            <a:off x="4961806" y="980347"/>
            <a:ext cx="2180593" cy="538853"/>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Font typeface="Arial"/>
              <a:buNone/>
            </a:pPr>
            <a:r>
              <a:rPr lang="en-US" dirty="0"/>
              <a:t>Mobile hotspots</a:t>
            </a:r>
          </a:p>
        </p:txBody>
      </p:sp>
    </p:spTree>
    <p:extLst>
      <p:ext uri="{BB962C8B-B14F-4D97-AF65-F5344CB8AC3E}">
        <p14:creationId xmlns:p14="http://schemas.microsoft.com/office/powerpoint/2010/main" val="4094970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26C2D-B083-43C6-9220-AFACA1A14A7A}"/>
              </a:ext>
            </a:extLst>
          </p:cNvPr>
          <p:cNvSpPr>
            <a:spLocks noGrp="1"/>
          </p:cNvSpPr>
          <p:nvPr>
            <p:ph type="title"/>
          </p:nvPr>
        </p:nvSpPr>
        <p:spPr/>
        <p:txBody>
          <a:bodyPr/>
          <a:lstStyle/>
          <a:p>
            <a:r>
              <a:rPr lang="en-US" dirty="0"/>
              <a:t>Common Mobile Device Accessories</a:t>
            </a:r>
          </a:p>
        </p:txBody>
      </p:sp>
      <p:sp>
        <p:nvSpPr>
          <p:cNvPr id="3" name="Slide Number Placeholder 2">
            <a:extLst>
              <a:ext uri="{FF2B5EF4-FFF2-40B4-BE49-F238E27FC236}">
                <a16:creationId xmlns:a16="http://schemas.microsoft.com/office/drawing/2014/main" id="{1B2119CA-DDB0-4882-B78D-F71B5404CF97}"/>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4" name="Content Placeholder 3">
            <a:extLst>
              <a:ext uri="{FF2B5EF4-FFF2-40B4-BE49-F238E27FC236}">
                <a16:creationId xmlns:a16="http://schemas.microsoft.com/office/drawing/2014/main" id="{422AB6F0-3094-4998-8A5E-97E59E6F0487}"/>
              </a:ext>
            </a:extLst>
          </p:cNvPr>
          <p:cNvSpPr>
            <a:spLocks noGrp="1"/>
          </p:cNvSpPr>
          <p:nvPr>
            <p:ph idx="1"/>
          </p:nvPr>
        </p:nvSpPr>
        <p:spPr/>
        <p:txBody>
          <a:bodyPr/>
          <a:lstStyle/>
          <a:p>
            <a:r>
              <a:rPr lang="en-US" dirty="0"/>
              <a:t>External keyboard</a:t>
            </a:r>
          </a:p>
          <a:p>
            <a:r>
              <a:rPr lang="en-US" dirty="0"/>
              <a:t>Headset</a:t>
            </a:r>
          </a:p>
          <a:p>
            <a:r>
              <a:rPr lang="en-US" dirty="0"/>
              <a:t>Speaker dock</a:t>
            </a:r>
          </a:p>
          <a:p>
            <a:r>
              <a:rPr lang="en-US" dirty="0"/>
              <a:t>Micro-SD slot</a:t>
            </a:r>
          </a:p>
          <a:p>
            <a:r>
              <a:rPr lang="en-US" dirty="0"/>
              <a:t>Docking stations</a:t>
            </a:r>
          </a:p>
          <a:p>
            <a:r>
              <a:rPr lang="en-US" dirty="0"/>
              <a:t>Protective covers and waterproofing</a:t>
            </a:r>
          </a:p>
          <a:p>
            <a:r>
              <a:rPr lang="en-US" dirty="0"/>
              <a:t>Credit card readers</a:t>
            </a:r>
          </a:p>
          <a:p>
            <a:r>
              <a:rPr lang="en-US" dirty="0"/>
              <a:t>Mobile power</a:t>
            </a:r>
          </a:p>
        </p:txBody>
      </p:sp>
      <p:pic>
        <p:nvPicPr>
          <p:cNvPr id="6" name="Picture 5">
            <a:extLst>
              <a:ext uri="{FF2B5EF4-FFF2-40B4-BE49-F238E27FC236}">
                <a16:creationId xmlns:a16="http://schemas.microsoft.com/office/drawing/2014/main" id="{C235863D-B5BE-45A6-BE7B-275271DD96C0}"/>
              </a:ext>
            </a:extLst>
          </p:cNvPr>
          <p:cNvPicPr>
            <a:picLocks noChangeAspect="1"/>
          </p:cNvPicPr>
          <p:nvPr/>
        </p:nvPicPr>
        <p:blipFill>
          <a:blip r:embed="rId2"/>
          <a:stretch>
            <a:fillRect/>
          </a:stretch>
        </p:blipFill>
        <p:spPr>
          <a:xfrm>
            <a:off x="5194807" y="1722505"/>
            <a:ext cx="3703286" cy="1698489"/>
          </a:xfrm>
          <a:prstGeom prst="rect">
            <a:avLst/>
          </a:prstGeom>
        </p:spPr>
      </p:pic>
    </p:spTree>
    <p:extLst>
      <p:ext uri="{BB962C8B-B14F-4D97-AF65-F5344CB8AC3E}">
        <p14:creationId xmlns:p14="http://schemas.microsoft.com/office/powerpoint/2010/main" val="2430421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549F60-04A3-4BFB-9493-C18908DECA83}"/>
              </a:ext>
            </a:extLst>
          </p:cNvPr>
          <p:cNvSpPr>
            <a:spLocks noGrp="1"/>
          </p:cNvSpPr>
          <p:nvPr>
            <p:ph type="body" sz="quarter" idx="13"/>
          </p:nvPr>
        </p:nvSpPr>
        <p:spPr/>
        <p:txBody>
          <a:bodyPr/>
          <a:lstStyle/>
          <a:p>
            <a:r>
              <a:rPr lang="en-US" dirty="0"/>
              <a:t>Discussing Mobile Device Accessory Connection and Configuration</a:t>
            </a:r>
          </a:p>
        </p:txBody>
      </p:sp>
      <p:sp>
        <p:nvSpPr>
          <p:cNvPr id="3" name="Slide Number Placeholder 2">
            <a:extLst>
              <a:ext uri="{FF2B5EF4-FFF2-40B4-BE49-F238E27FC236}">
                <a16:creationId xmlns:a16="http://schemas.microsoft.com/office/drawing/2014/main" id="{3D25162D-1AF6-4FAE-9746-6FBD67A254A0}"/>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Tree>
    <p:extLst>
      <p:ext uri="{BB962C8B-B14F-4D97-AF65-F5344CB8AC3E}">
        <p14:creationId xmlns:p14="http://schemas.microsoft.com/office/powerpoint/2010/main" val="2457405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A3CC9-D824-4C36-AD65-FED99CDCE192}"/>
              </a:ext>
            </a:extLst>
          </p:cNvPr>
          <p:cNvSpPr>
            <a:spLocks noGrp="1"/>
          </p:cNvSpPr>
          <p:nvPr>
            <p:ph type="title"/>
          </p:nvPr>
        </p:nvSpPr>
        <p:spPr/>
        <p:txBody>
          <a:bodyPr/>
          <a:lstStyle/>
          <a:p>
            <a:r>
              <a:rPr lang="en-US" dirty="0"/>
              <a:t>Cellular Data Networks (Slide 1 of 4) </a:t>
            </a:r>
          </a:p>
        </p:txBody>
      </p:sp>
      <p:sp>
        <p:nvSpPr>
          <p:cNvPr id="3" name="Text Placeholder 2">
            <a:extLst>
              <a:ext uri="{FF2B5EF4-FFF2-40B4-BE49-F238E27FC236}">
                <a16:creationId xmlns:a16="http://schemas.microsoft.com/office/drawing/2014/main" id="{03F32DF2-9026-4B7B-B79D-A4A3289F9DC4}"/>
              </a:ext>
            </a:extLst>
          </p:cNvPr>
          <p:cNvSpPr>
            <a:spLocks noGrp="1"/>
          </p:cNvSpPr>
          <p:nvPr>
            <p:ph type="body" sz="quarter" idx="13"/>
          </p:nvPr>
        </p:nvSpPr>
        <p:spPr/>
        <p:txBody>
          <a:bodyPr/>
          <a:lstStyle/>
          <a:p>
            <a:r>
              <a:rPr lang="en-US" b="1" dirty="0"/>
              <a:t>Cellular data: </a:t>
            </a:r>
            <a:r>
              <a:rPr lang="en-US" dirty="0"/>
              <a:t>Connecting to the Internet via the device's cell phone radio and the handset's cellar network provider.</a:t>
            </a:r>
          </a:p>
        </p:txBody>
      </p:sp>
      <p:sp>
        <p:nvSpPr>
          <p:cNvPr id="4" name="Slide Number Placeholder 3">
            <a:extLst>
              <a:ext uri="{FF2B5EF4-FFF2-40B4-BE49-F238E27FC236}">
                <a16:creationId xmlns:a16="http://schemas.microsoft.com/office/drawing/2014/main" id="{0FD0A5A0-0DC6-4425-B458-BE30492D9018}"/>
              </a:ext>
            </a:extLst>
          </p:cNvPr>
          <p:cNvSpPr>
            <a:spLocks noGrp="1"/>
          </p:cNvSpPr>
          <p:nvPr>
            <p:ph type="sldNum" sz="quarter" idx="4"/>
          </p:nvPr>
        </p:nvSpPr>
        <p:spPr/>
        <p:txBody>
          <a:bodyPr/>
          <a:lstStyle/>
          <a:p>
            <a:fld id="{2066355A-084C-D24E-9AD2-7E4FC41EA627}" type="slidenum">
              <a:rPr lang="en-US" smtClean="0"/>
              <a:pPr/>
              <a:t>18</a:t>
            </a:fld>
            <a:endParaRPr lang="en-US" dirty="0"/>
          </a:p>
        </p:txBody>
      </p:sp>
      <p:pic>
        <p:nvPicPr>
          <p:cNvPr id="7" name="Content Placeholder 6">
            <a:extLst>
              <a:ext uri="{FF2B5EF4-FFF2-40B4-BE49-F238E27FC236}">
                <a16:creationId xmlns:a16="http://schemas.microsoft.com/office/drawing/2014/main" id="{EFAADB46-4E56-4088-A531-2A327347331D}"/>
              </a:ext>
            </a:extLst>
          </p:cNvPr>
          <p:cNvPicPr>
            <a:picLocks noGrp="1" noChangeAspect="1"/>
          </p:cNvPicPr>
          <p:nvPr>
            <p:ph idx="1"/>
          </p:nvPr>
        </p:nvPicPr>
        <p:blipFill>
          <a:blip r:embed="rId2"/>
          <a:stretch>
            <a:fillRect/>
          </a:stretch>
        </p:blipFill>
        <p:spPr>
          <a:xfrm>
            <a:off x="2533235" y="1752808"/>
            <a:ext cx="3242330" cy="2955925"/>
          </a:xfrm>
        </p:spPr>
      </p:pic>
    </p:spTree>
    <p:extLst>
      <p:ext uri="{BB962C8B-B14F-4D97-AF65-F5344CB8AC3E}">
        <p14:creationId xmlns:p14="http://schemas.microsoft.com/office/powerpoint/2010/main" val="4152885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582CF-F25C-40CF-B807-E85701516A6D}"/>
              </a:ext>
            </a:extLst>
          </p:cNvPr>
          <p:cNvSpPr>
            <a:spLocks noGrp="1"/>
          </p:cNvSpPr>
          <p:nvPr>
            <p:ph type="title"/>
          </p:nvPr>
        </p:nvSpPr>
        <p:spPr/>
        <p:txBody>
          <a:bodyPr/>
          <a:lstStyle/>
          <a:p>
            <a:r>
              <a:rPr lang="en-US" dirty="0"/>
              <a:t>Cellular Data Networks (Slide 2 of 4)</a:t>
            </a:r>
          </a:p>
        </p:txBody>
      </p:sp>
      <p:sp>
        <p:nvSpPr>
          <p:cNvPr id="3" name="Slide Number Placeholder 2">
            <a:extLst>
              <a:ext uri="{FF2B5EF4-FFF2-40B4-BE49-F238E27FC236}">
                <a16:creationId xmlns:a16="http://schemas.microsoft.com/office/drawing/2014/main" id="{98A59A79-1DB4-4C71-9D39-315B3C8534D6}"/>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
        <p:nvSpPr>
          <p:cNvPr id="4" name="Content Placeholder 3">
            <a:extLst>
              <a:ext uri="{FF2B5EF4-FFF2-40B4-BE49-F238E27FC236}">
                <a16:creationId xmlns:a16="http://schemas.microsoft.com/office/drawing/2014/main" id="{1637D7AA-D837-4C06-9E9D-16F358D41426}"/>
              </a:ext>
            </a:extLst>
          </p:cNvPr>
          <p:cNvSpPr>
            <a:spLocks noGrp="1"/>
          </p:cNvSpPr>
          <p:nvPr>
            <p:ph idx="1"/>
          </p:nvPr>
        </p:nvSpPr>
        <p:spPr/>
        <p:txBody>
          <a:bodyPr/>
          <a:lstStyle/>
          <a:p>
            <a:r>
              <a:rPr lang="en-US" dirty="0"/>
              <a:t>Mobile hotspots and tethering</a:t>
            </a:r>
          </a:p>
          <a:p>
            <a:r>
              <a:rPr lang="en-US" dirty="0"/>
              <a:t>Cellular radios:</a:t>
            </a:r>
          </a:p>
          <a:p>
            <a:pPr lvl="1"/>
            <a:r>
              <a:rPr lang="en-US" dirty="0"/>
              <a:t>Base station effective range up to 5 miles</a:t>
            </a:r>
          </a:p>
          <a:p>
            <a:pPr lvl="1"/>
            <a:r>
              <a:rPr lang="en-US" dirty="0"/>
              <a:t>Transmitter connects phone to mobile and</a:t>
            </a:r>
            <a:br>
              <a:rPr lang="en-US" dirty="0"/>
            </a:br>
            <a:r>
              <a:rPr lang="en-US" dirty="0"/>
              <a:t>landline phone networks</a:t>
            </a:r>
          </a:p>
          <a:p>
            <a:pPr lvl="1"/>
            <a:r>
              <a:rPr lang="en-US" dirty="0"/>
              <a:t>Works in the 850 and 1900 MHz frequency </a:t>
            </a:r>
            <a:br>
              <a:rPr lang="en-US" dirty="0"/>
            </a:br>
            <a:r>
              <a:rPr lang="en-US" dirty="0"/>
              <a:t>bands in Americas</a:t>
            </a:r>
          </a:p>
          <a:p>
            <a:pPr lvl="1"/>
            <a:r>
              <a:rPr lang="en-US" dirty="0"/>
              <a:t>Works in the 900 and 1800 MHz frequency </a:t>
            </a:r>
            <a:br>
              <a:rPr lang="en-US" dirty="0"/>
            </a:br>
            <a:r>
              <a:rPr lang="en-US" dirty="0"/>
              <a:t>bands in the rest of the world</a:t>
            </a:r>
          </a:p>
          <a:p>
            <a:pPr lvl="1"/>
            <a:r>
              <a:rPr lang="en-US" dirty="0"/>
              <a:t>GSM deployed worldwide</a:t>
            </a:r>
          </a:p>
          <a:p>
            <a:pPr lvl="1"/>
            <a:r>
              <a:rPr lang="en-US" dirty="0"/>
              <a:t>CDMA used in the Americas</a:t>
            </a:r>
          </a:p>
          <a:p>
            <a:endParaRPr lang="en-US" dirty="0"/>
          </a:p>
        </p:txBody>
      </p:sp>
      <p:pic>
        <p:nvPicPr>
          <p:cNvPr id="6" name="Picture 5">
            <a:extLst>
              <a:ext uri="{FF2B5EF4-FFF2-40B4-BE49-F238E27FC236}">
                <a16:creationId xmlns:a16="http://schemas.microsoft.com/office/drawing/2014/main" id="{936857C5-445D-4256-8937-9A2FBB53670E}"/>
              </a:ext>
            </a:extLst>
          </p:cNvPr>
          <p:cNvPicPr>
            <a:picLocks noChangeAspect="1"/>
          </p:cNvPicPr>
          <p:nvPr/>
        </p:nvPicPr>
        <p:blipFill>
          <a:blip r:embed="rId2"/>
          <a:stretch>
            <a:fillRect/>
          </a:stretch>
        </p:blipFill>
        <p:spPr>
          <a:xfrm>
            <a:off x="5738903" y="1049642"/>
            <a:ext cx="1928812" cy="3429000"/>
          </a:xfrm>
          <a:prstGeom prst="rect">
            <a:avLst/>
          </a:prstGeom>
        </p:spPr>
      </p:pic>
    </p:spTree>
    <p:extLst>
      <p:ext uri="{BB962C8B-B14F-4D97-AF65-F5344CB8AC3E}">
        <p14:creationId xmlns:p14="http://schemas.microsoft.com/office/powerpoint/2010/main" val="1099133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p:txBody>
          <a:bodyPr/>
          <a:lstStyle/>
          <a:p>
            <a:r>
              <a:rPr lang="en-US" dirty="0"/>
              <a:t>Supporting and Troubleshooting Mobile Devices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2</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p:txBody>
          <a:bodyPr/>
          <a:lstStyle/>
          <a:p>
            <a:r>
              <a:rPr lang="en-US" dirty="0">
                <a:solidFill>
                  <a:schemeClr val="tx1">
                    <a:lumMod val="85000"/>
                    <a:lumOff val="15000"/>
                  </a:schemeClr>
                </a:solidFill>
              </a:rPr>
              <a:t>Mobile Device Types</a:t>
            </a:r>
          </a:p>
          <a:p>
            <a:r>
              <a:rPr lang="en-US" dirty="0">
                <a:solidFill>
                  <a:schemeClr val="tx1">
                    <a:lumMod val="85000"/>
                    <a:lumOff val="15000"/>
                  </a:schemeClr>
                </a:solidFill>
              </a:rPr>
              <a:t>Connect and Configure Mobile Device Accessories</a:t>
            </a:r>
          </a:p>
          <a:p>
            <a:r>
              <a:rPr lang="en-US" dirty="0">
                <a:solidFill>
                  <a:schemeClr val="tx1">
                    <a:lumMod val="85000"/>
                    <a:lumOff val="15000"/>
                  </a:schemeClr>
                </a:solidFill>
              </a:rPr>
              <a:t>Configure Mobile Device Network Connectivity</a:t>
            </a:r>
          </a:p>
          <a:p>
            <a:r>
              <a:rPr lang="en-US" dirty="0">
                <a:solidFill>
                  <a:schemeClr val="tx1">
                    <a:lumMod val="85000"/>
                    <a:lumOff val="15000"/>
                  </a:schemeClr>
                </a:solidFill>
              </a:rPr>
              <a:t>Support Mobile Apps</a:t>
            </a:r>
          </a:p>
        </p:txBody>
      </p:sp>
    </p:spTree>
    <p:extLst>
      <p:ext uri="{BB962C8B-B14F-4D97-AF65-F5344CB8AC3E}">
        <p14:creationId xmlns:p14="http://schemas.microsoft.com/office/powerpoint/2010/main" val="1378473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76A-B598-49D9-A9EF-35E27C3EB859}"/>
              </a:ext>
            </a:extLst>
          </p:cNvPr>
          <p:cNvSpPr>
            <a:spLocks noGrp="1"/>
          </p:cNvSpPr>
          <p:nvPr>
            <p:ph type="title"/>
          </p:nvPr>
        </p:nvSpPr>
        <p:spPr/>
        <p:txBody>
          <a:bodyPr/>
          <a:lstStyle/>
          <a:p>
            <a:r>
              <a:rPr lang="en-US" dirty="0"/>
              <a:t>Cellular Data Networks (Slide 3 of 4) </a:t>
            </a:r>
          </a:p>
        </p:txBody>
      </p:sp>
      <p:sp>
        <p:nvSpPr>
          <p:cNvPr id="4" name="Slide Number Placeholder 3">
            <a:extLst>
              <a:ext uri="{FF2B5EF4-FFF2-40B4-BE49-F238E27FC236}">
                <a16:creationId xmlns:a16="http://schemas.microsoft.com/office/drawing/2014/main" id="{30346EE6-9183-4C5E-BF07-98FECF40D210}"/>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
        <p:nvSpPr>
          <p:cNvPr id="5" name="Content Placeholder 4">
            <a:extLst>
              <a:ext uri="{FF2B5EF4-FFF2-40B4-BE49-F238E27FC236}">
                <a16:creationId xmlns:a16="http://schemas.microsoft.com/office/drawing/2014/main" id="{7235CA51-67B6-4792-9D31-D55222B23C4C}"/>
              </a:ext>
            </a:extLst>
          </p:cNvPr>
          <p:cNvSpPr>
            <a:spLocks noGrp="1"/>
          </p:cNvSpPr>
          <p:nvPr>
            <p:ph idx="1"/>
          </p:nvPr>
        </p:nvSpPr>
        <p:spPr/>
        <p:txBody>
          <a:bodyPr/>
          <a:lstStyle/>
          <a:p>
            <a:r>
              <a:rPr lang="en-US" dirty="0"/>
              <a:t>GSM networks and SIM cards:</a:t>
            </a:r>
          </a:p>
          <a:p>
            <a:pPr lvl="1"/>
            <a:r>
              <a:rPr lang="en-US" dirty="0"/>
              <a:t>GSM works with SIM cards</a:t>
            </a:r>
          </a:p>
          <a:p>
            <a:pPr lvl="1"/>
            <a:r>
              <a:rPr lang="en-US" dirty="0"/>
              <a:t>Handsets are identified by IMEI number</a:t>
            </a:r>
          </a:p>
          <a:p>
            <a:pPr lvl="1"/>
            <a:r>
              <a:rPr lang="en-US" dirty="0"/>
              <a:t>Users are identified by IMSI number</a:t>
            </a:r>
          </a:p>
          <a:p>
            <a:r>
              <a:rPr lang="en-US" dirty="0"/>
              <a:t>SIM card number format:</a:t>
            </a:r>
          </a:p>
          <a:p>
            <a:pPr lvl="1"/>
            <a:r>
              <a:rPr lang="en-US" dirty="0"/>
              <a:t>3-digit mobile country code</a:t>
            </a:r>
          </a:p>
          <a:p>
            <a:pPr lvl="1"/>
            <a:r>
              <a:rPr lang="en-US" dirty="0"/>
              <a:t>2-digit mobile network code</a:t>
            </a:r>
          </a:p>
          <a:p>
            <a:pPr lvl="1"/>
            <a:r>
              <a:rPr lang="en-US" dirty="0"/>
              <a:t>Up to 10-digit mobile station identification number</a:t>
            </a:r>
          </a:p>
          <a:p>
            <a:pPr lvl="2"/>
            <a:endParaRPr lang="en-US" dirty="0"/>
          </a:p>
        </p:txBody>
      </p:sp>
    </p:spTree>
    <p:extLst>
      <p:ext uri="{BB962C8B-B14F-4D97-AF65-F5344CB8AC3E}">
        <p14:creationId xmlns:p14="http://schemas.microsoft.com/office/powerpoint/2010/main" val="16567917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6793A-159E-4C2B-81E1-5D71CC80C790}"/>
              </a:ext>
            </a:extLst>
          </p:cNvPr>
          <p:cNvSpPr>
            <a:spLocks noGrp="1"/>
          </p:cNvSpPr>
          <p:nvPr>
            <p:ph type="title"/>
          </p:nvPr>
        </p:nvSpPr>
        <p:spPr/>
        <p:txBody>
          <a:bodyPr/>
          <a:lstStyle/>
          <a:p>
            <a:r>
              <a:rPr lang="en-US" dirty="0"/>
              <a:t>Cellular Data Networks (Slide 4 of 4)</a:t>
            </a:r>
          </a:p>
        </p:txBody>
      </p:sp>
      <p:sp>
        <p:nvSpPr>
          <p:cNvPr id="3" name="Slide Number Placeholder 2">
            <a:extLst>
              <a:ext uri="{FF2B5EF4-FFF2-40B4-BE49-F238E27FC236}">
                <a16:creationId xmlns:a16="http://schemas.microsoft.com/office/drawing/2014/main" id="{09910141-0D0F-4D2C-8E72-1D163EAA3CF1}"/>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
        <p:nvSpPr>
          <p:cNvPr id="4" name="Content Placeholder 3">
            <a:extLst>
              <a:ext uri="{FF2B5EF4-FFF2-40B4-BE49-F238E27FC236}">
                <a16:creationId xmlns:a16="http://schemas.microsoft.com/office/drawing/2014/main" id="{A7BA1698-6654-44FD-9E4A-D2F5AEB63AE0}"/>
              </a:ext>
            </a:extLst>
          </p:cNvPr>
          <p:cNvSpPr>
            <a:spLocks noGrp="1"/>
          </p:cNvSpPr>
          <p:nvPr>
            <p:ph idx="1"/>
          </p:nvPr>
        </p:nvSpPr>
        <p:spPr/>
        <p:txBody>
          <a:bodyPr/>
          <a:lstStyle/>
          <a:p>
            <a:r>
              <a:rPr lang="en-US" dirty="0"/>
              <a:t>CDMA networks:</a:t>
            </a:r>
          </a:p>
          <a:p>
            <a:pPr lvl="1"/>
            <a:r>
              <a:rPr lang="en-US" dirty="0"/>
              <a:t>Locks handset to original provider</a:t>
            </a:r>
          </a:p>
          <a:p>
            <a:pPr lvl="1"/>
            <a:r>
              <a:rPr lang="en-US" dirty="0"/>
              <a:t>Does not require use of a SIM card</a:t>
            </a:r>
          </a:p>
          <a:p>
            <a:pPr lvl="1"/>
            <a:r>
              <a:rPr lang="en-US" dirty="0"/>
              <a:t>Handsets are identified by MEID number</a:t>
            </a:r>
          </a:p>
          <a:p>
            <a:pPr lvl="1"/>
            <a:r>
              <a:rPr lang="en-US" dirty="0"/>
              <a:t>Uses PRI and PRL databases for information needed to connect cellular radio to the network</a:t>
            </a:r>
          </a:p>
          <a:p>
            <a:pPr lvl="1"/>
            <a:r>
              <a:rPr lang="en-US" dirty="0"/>
              <a:t>If the handset contains a SIM card, it is to connect to 4G networks, which are GSM-based networks</a:t>
            </a:r>
          </a:p>
        </p:txBody>
      </p:sp>
    </p:spTree>
    <p:extLst>
      <p:ext uri="{BB962C8B-B14F-4D97-AF65-F5344CB8AC3E}">
        <p14:creationId xmlns:p14="http://schemas.microsoft.com/office/powerpoint/2010/main" val="2995947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27185-A2D4-4DBE-BC51-8CDF097EA9D3}"/>
              </a:ext>
            </a:extLst>
          </p:cNvPr>
          <p:cNvSpPr>
            <a:spLocks noGrp="1"/>
          </p:cNvSpPr>
          <p:nvPr>
            <p:ph type="title"/>
          </p:nvPr>
        </p:nvSpPr>
        <p:spPr/>
        <p:txBody>
          <a:bodyPr/>
          <a:lstStyle/>
          <a:p>
            <a:r>
              <a:rPr lang="en-US" dirty="0"/>
              <a:t>Baseband Updates and Radio Firmware</a:t>
            </a:r>
          </a:p>
        </p:txBody>
      </p:sp>
      <p:sp>
        <p:nvSpPr>
          <p:cNvPr id="3" name="Text Placeholder 2">
            <a:extLst>
              <a:ext uri="{FF2B5EF4-FFF2-40B4-BE49-F238E27FC236}">
                <a16:creationId xmlns:a16="http://schemas.microsoft.com/office/drawing/2014/main" id="{5C46BE26-060C-41B6-8065-42D66409E9E3}"/>
              </a:ext>
            </a:extLst>
          </p:cNvPr>
          <p:cNvSpPr>
            <a:spLocks noGrp="1"/>
          </p:cNvSpPr>
          <p:nvPr>
            <p:ph type="body" sz="quarter" idx="13"/>
          </p:nvPr>
        </p:nvSpPr>
        <p:spPr>
          <a:xfrm>
            <a:off x="1784687" y="756593"/>
            <a:ext cx="7054516" cy="358094"/>
          </a:xfrm>
        </p:spPr>
        <p:txBody>
          <a:bodyPr/>
          <a:lstStyle/>
          <a:p>
            <a:r>
              <a:rPr lang="en-US" b="1" dirty="0"/>
              <a:t>Baseband update: </a:t>
            </a:r>
            <a:r>
              <a:rPr lang="en-US" dirty="0"/>
              <a:t>Modification of the firmware of a cellular modem.</a:t>
            </a:r>
          </a:p>
          <a:p>
            <a:r>
              <a:rPr lang="en-US" b="1" dirty="0"/>
              <a:t>Radio firmware</a:t>
            </a:r>
            <a:r>
              <a:rPr lang="en-US" dirty="0"/>
              <a:t>: An operating system that is separate from the end-user operating system in a mobile device.</a:t>
            </a:r>
          </a:p>
          <a:p>
            <a:r>
              <a:rPr lang="en-US" b="1" dirty="0"/>
              <a:t>Realtime Operating System</a:t>
            </a:r>
            <a:r>
              <a:rPr lang="en-US" dirty="0"/>
              <a:t> </a:t>
            </a:r>
            <a:r>
              <a:rPr lang="en-US" b="1" dirty="0"/>
              <a:t>(RTOS)</a:t>
            </a:r>
            <a:r>
              <a:rPr lang="en-US" dirty="0"/>
              <a:t>: An OS that is optimized for use in embedded or real-time apps.</a:t>
            </a:r>
            <a:endParaRPr lang="en-US" b="1" dirty="0"/>
          </a:p>
          <a:p>
            <a:endParaRPr lang="en-US" dirty="0"/>
          </a:p>
        </p:txBody>
      </p:sp>
      <p:sp>
        <p:nvSpPr>
          <p:cNvPr id="4" name="Slide Number Placeholder 3">
            <a:extLst>
              <a:ext uri="{FF2B5EF4-FFF2-40B4-BE49-F238E27FC236}">
                <a16:creationId xmlns:a16="http://schemas.microsoft.com/office/drawing/2014/main" id="{35EAE922-7232-460A-8438-AF1867B38B87}"/>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
        <p:nvSpPr>
          <p:cNvPr id="5" name="Content Placeholder 4">
            <a:extLst>
              <a:ext uri="{FF2B5EF4-FFF2-40B4-BE49-F238E27FC236}">
                <a16:creationId xmlns:a16="http://schemas.microsoft.com/office/drawing/2014/main" id="{F5E5EAD3-6990-42E7-95EF-A5E551F728B7}"/>
              </a:ext>
            </a:extLst>
          </p:cNvPr>
          <p:cNvSpPr>
            <a:spLocks noGrp="1"/>
          </p:cNvSpPr>
          <p:nvPr>
            <p:ph idx="1"/>
          </p:nvPr>
        </p:nvSpPr>
        <p:spPr>
          <a:xfrm>
            <a:off x="248082" y="2794780"/>
            <a:ext cx="8460152" cy="1892834"/>
          </a:xfrm>
        </p:spPr>
        <p:txBody>
          <a:bodyPr/>
          <a:lstStyle/>
          <a:p>
            <a:r>
              <a:rPr lang="en-US" dirty="0"/>
              <a:t>Baseband updates modify the radio firmware.</a:t>
            </a:r>
          </a:p>
          <a:p>
            <a:pPr lvl="1"/>
            <a:r>
              <a:rPr lang="en-US" dirty="0"/>
              <a:t>Firmware OS is separate from the user OS.</a:t>
            </a:r>
          </a:p>
          <a:p>
            <a:pPr lvl="1"/>
            <a:r>
              <a:rPr lang="en-US" dirty="0"/>
              <a:t>Controls low-level timing-dependent functions (USB, network, and GPS).</a:t>
            </a:r>
          </a:p>
          <a:p>
            <a:pPr lvl="1"/>
            <a:r>
              <a:rPr lang="en-US" dirty="0"/>
              <a:t>Runs all available radio functions (cellular, Wi-Fi, and Bluetooth).</a:t>
            </a:r>
          </a:p>
          <a:p>
            <a:r>
              <a:rPr lang="en-US" dirty="0"/>
              <a:t>Updates usually pushed by device vendor as part of an OS upgrade.</a:t>
            </a:r>
          </a:p>
        </p:txBody>
      </p:sp>
    </p:spTree>
    <p:extLst>
      <p:ext uri="{BB962C8B-B14F-4D97-AF65-F5344CB8AC3E}">
        <p14:creationId xmlns:p14="http://schemas.microsoft.com/office/powerpoint/2010/main" val="661923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505CDB3-E4F9-4BAB-BCC8-FBA34A33B441}"/>
              </a:ext>
            </a:extLst>
          </p:cNvPr>
          <p:cNvSpPr>
            <a:spLocks noGrp="1"/>
          </p:cNvSpPr>
          <p:nvPr>
            <p:ph type="title"/>
          </p:nvPr>
        </p:nvSpPr>
        <p:spPr/>
        <p:txBody>
          <a:bodyPr/>
          <a:lstStyle/>
          <a:p>
            <a:r>
              <a:rPr lang="en-US" dirty="0"/>
              <a:t>Wi-Fi Networks and Hotspots (slide 1 of 2)</a:t>
            </a:r>
          </a:p>
        </p:txBody>
      </p:sp>
      <p:sp>
        <p:nvSpPr>
          <p:cNvPr id="8" name="Text Placeholder 7">
            <a:extLst>
              <a:ext uri="{FF2B5EF4-FFF2-40B4-BE49-F238E27FC236}">
                <a16:creationId xmlns:a16="http://schemas.microsoft.com/office/drawing/2014/main" id="{E343B790-E783-4385-BDBA-3A01BD2D997B}"/>
              </a:ext>
            </a:extLst>
          </p:cNvPr>
          <p:cNvSpPr>
            <a:spLocks noGrp="1"/>
          </p:cNvSpPr>
          <p:nvPr>
            <p:ph type="body" sz="quarter" idx="13"/>
          </p:nvPr>
        </p:nvSpPr>
        <p:spPr>
          <a:xfrm>
            <a:off x="1752600" y="871414"/>
            <a:ext cx="7054516" cy="571500"/>
          </a:xfrm>
        </p:spPr>
        <p:txBody>
          <a:bodyPr/>
          <a:lstStyle/>
          <a:p>
            <a:r>
              <a:rPr lang="en-US" b="1" dirty="0"/>
              <a:t>Hotspot</a:t>
            </a:r>
            <a:r>
              <a:rPr lang="en-US" dirty="0"/>
              <a:t>: A mobile device setting or access point that enables using the cellular data plan of the mobile device to connect a PC or laptop to the Internet.</a:t>
            </a:r>
            <a:endParaRPr lang="en-US" b="1" dirty="0"/>
          </a:p>
        </p:txBody>
      </p:sp>
      <p:sp>
        <p:nvSpPr>
          <p:cNvPr id="4" name="Slide Number Placeholder 3">
            <a:extLst>
              <a:ext uri="{FF2B5EF4-FFF2-40B4-BE49-F238E27FC236}">
                <a16:creationId xmlns:a16="http://schemas.microsoft.com/office/drawing/2014/main" id="{C243BBC7-E668-42EA-9395-1A0F01A04BBE}"/>
              </a:ext>
            </a:extLst>
          </p:cNvPr>
          <p:cNvSpPr>
            <a:spLocks noGrp="1"/>
          </p:cNvSpPr>
          <p:nvPr>
            <p:ph type="sldNum" sz="quarter" idx="4"/>
          </p:nvPr>
        </p:nvSpPr>
        <p:spPr/>
        <p:txBody>
          <a:bodyPr/>
          <a:lstStyle/>
          <a:p>
            <a:fld id="{2066355A-084C-D24E-9AD2-7E4FC41EA627}" type="slidenum">
              <a:rPr lang="en-US" smtClean="0"/>
              <a:pPr/>
              <a:t>23</a:t>
            </a:fld>
            <a:endParaRPr lang="en-US" dirty="0"/>
          </a:p>
        </p:txBody>
      </p:sp>
      <p:sp>
        <p:nvSpPr>
          <p:cNvPr id="7" name="Content Placeholder 6">
            <a:extLst>
              <a:ext uri="{FF2B5EF4-FFF2-40B4-BE49-F238E27FC236}">
                <a16:creationId xmlns:a16="http://schemas.microsoft.com/office/drawing/2014/main" id="{04353792-9156-4DE8-92ED-2F2F36944996}"/>
              </a:ext>
            </a:extLst>
          </p:cNvPr>
          <p:cNvSpPr>
            <a:spLocks noGrp="1"/>
          </p:cNvSpPr>
          <p:nvPr>
            <p:ph idx="1"/>
          </p:nvPr>
        </p:nvSpPr>
        <p:spPr>
          <a:xfrm>
            <a:off x="341924" y="1833084"/>
            <a:ext cx="8460152" cy="2956575"/>
          </a:xfrm>
        </p:spPr>
        <p:txBody>
          <a:bodyPr/>
          <a:lstStyle/>
          <a:p>
            <a:r>
              <a:rPr lang="en-US" dirty="0"/>
              <a:t>All smartphones and tablets support Wi-Fi communication.</a:t>
            </a:r>
          </a:p>
          <a:p>
            <a:pPr lvl="1"/>
            <a:r>
              <a:rPr lang="en-US" dirty="0"/>
              <a:t>In iOS, select </a:t>
            </a:r>
            <a:r>
              <a:rPr lang="en-US" b="1" dirty="0"/>
              <a:t>Settings→Wi-Fi </a:t>
            </a:r>
            <a:r>
              <a:rPr lang="en-US" dirty="0"/>
              <a:t>to connect.</a:t>
            </a:r>
          </a:p>
          <a:p>
            <a:pPr lvl="1"/>
            <a:r>
              <a:rPr lang="en-US" dirty="0"/>
              <a:t>In Android, use the notification shade or open the </a:t>
            </a:r>
            <a:r>
              <a:rPr lang="en-US" b="1" dirty="0"/>
              <a:t>Settings→Wi-Fi </a:t>
            </a:r>
            <a:r>
              <a:rPr lang="en-US" dirty="0"/>
              <a:t>menu.</a:t>
            </a:r>
          </a:p>
          <a:p>
            <a:r>
              <a:rPr lang="en-US" dirty="0"/>
              <a:t>Hotspot implementations:</a:t>
            </a:r>
          </a:p>
          <a:p>
            <a:pPr lvl="1"/>
            <a:r>
              <a:rPr lang="en-US" dirty="0"/>
              <a:t>Public access point (free or paid).</a:t>
            </a:r>
          </a:p>
          <a:p>
            <a:pPr lvl="1"/>
            <a:r>
              <a:rPr lang="en-US" dirty="0"/>
              <a:t>Smartphone or tablet.</a:t>
            </a:r>
          </a:p>
          <a:p>
            <a:pPr lvl="1"/>
            <a:r>
              <a:rPr lang="en-US" dirty="0"/>
              <a:t>Wireless router designed for personal hotspots. </a:t>
            </a:r>
          </a:p>
        </p:txBody>
      </p:sp>
    </p:spTree>
    <p:extLst>
      <p:ext uri="{BB962C8B-B14F-4D97-AF65-F5344CB8AC3E}">
        <p14:creationId xmlns:p14="http://schemas.microsoft.com/office/powerpoint/2010/main" val="26393722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741A2-9BA2-4B14-8376-A660ECB74D91}"/>
              </a:ext>
            </a:extLst>
          </p:cNvPr>
          <p:cNvSpPr>
            <a:spLocks noGrp="1"/>
          </p:cNvSpPr>
          <p:nvPr>
            <p:ph type="title"/>
          </p:nvPr>
        </p:nvSpPr>
        <p:spPr/>
        <p:txBody>
          <a:bodyPr/>
          <a:lstStyle/>
          <a:p>
            <a:r>
              <a:rPr lang="en-US" dirty="0"/>
              <a:t>Wi-Fi Networks and Hotspots (slide 2 of 2)</a:t>
            </a:r>
          </a:p>
        </p:txBody>
      </p:sp>
      <p:sp>
        <p:nvSpPr>
          <p:cNvPr id="3" name="Slide Number Placeholder 2">
            <a:extLst>
              <a:ext uri="{FF2B5EF4-FFF2-40B4-BE49-F238E27FC236}">
                <a16:creationId xmlns:a16="http://schemas.microsoft.com/office/drawing/2014/main" id="{304E9E8B-DF2F-46B3-995B-8A3BE2D130B8}"/>
              </a:ext>
            </a:extLst>
          </p:cNvPr>
          <p:cNvSpPr>
            <a:spLocks noGrp="1"/>
          </p:cNvSpPr>
          <p:nvPr>
            <p:ph type="sldNum" sz="quarter" idx="4"/>
          </p:nvPr>
        </p:nvSpPr>
        <p:spPr/>
        <p:txBody>
          <a:bodyPr/>
          <a:lstStyle/>
          <a:p>
            <a:fld id="{2066355A-084C-D24E-9AD2-7E4FC41EA627}" type="slidenum">
              <a:rPr lang="en-US" smtClean="0"/>
              <a:pPr/>
              <a:t>24</a:t>
            </a:fld>
            <a:endParaRPr lang="en-US" dirty="0"/>
          </a:p>
        </p:txBody>
      </p:sp>
      <p:pic>
        <p:nvPicPr>
          <p:cNvPr id="6" name="Content Placeholder 5">
            <a:extLst>
              <a:ext uri="{FF2B5EF4-FFF2-40B4-BE49-F238E27FC236}">
                <a16:creationId xmlns:a16="http://schemas.microsoft.com/office/drawing/2014/main" id="{2566A11A-3E4D-4728-80A1-4FD7A5268E82}"/>
              </a:ext>
            </a:extLst>
          </p:cNvPr>
          <p:cNvPicPr>
            <a:picLocks noGrp="1" noChangeAspect="1"/>
          </p:cNvPicPr>
          <p:nvPr>
            <p:ph idx="1"/>
          </p:nvPr>
        </p:nvPicPr>
        <p:blipFill>
          <a:blip r:embed="rId2"/>
          <a:stretch>
            <a:fillRect/>
          </a:stretch>
        </p:blipFill>
        <p:spPr>
          <a:xfrm>
            <a:off x="2559209" y="981075"/>
            <a:ext cx="4025582" cy="3567113"/>
          </a:xfrm>
        </p:spPr>
      </p:pic>
    </p:spTree>
    <p:extLst>
      <p:ext uri="{BB962C8B-B14F-4D97-AF65-F5344CB8AC3E}">
        <p14:creationId xmlns:p14="http://schemas.microsoft.com/office/powerpoint/2010/main" val="616031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62579-EE0E-4CAE-B981-FBFCC328481C}"/>
              </a:ext>
            </a:extLst>
          </p:cNvPr>
          <p:cNvSpPr>
            <a:spLocks noGrp="1"/>
          </p:cNvSpPr>
          <p:nvPr>
            <p:ph type="title"/>
          </p:nvPr>
        </p:nvSpPr>
        <p:spPr/>
        <p:txBody>
          <a:bodyPr/>
          <a:lstStyle/>
          <a:p>
            <a:r>
              <a:rPr lang="en-US" dirty="0"/>
              <a:t>Mobile VPN Configuration</a:t>
            </a:r>
          </a:p>
        </p:txBody>
      </p:sp>
      <p:sp>
        <p:nvSpPr>
          <p:cNvPr id="3" name="Text Placeholder 2">
            <a:extLst>
              <a:ext uri="{FF2B5EF4-FFF2-40B4-BE49-F238E27FC236}">
                <a16:creationId xmlns:a16="http://schemas.microsoft.com/office/drawing/2014/main" id="{28DE6D70-8D8A-4157-80EF-FE79C3CF0C5B}"/>
              </a:ext>
            </a:extLst>
          </p:cNvPr>
          <p:cNvSpPr>
            <a:spLocks noGrp="1"/>
          </p:cNvSpPr>
          <p:nvPr>
            <p:ph type="body" sz="quarter" idx="13"/>
          </p:nvPr>
        </p:nvSpPr>
        <p:spPr>
          <a:xfrm>
            <a:off x="1752600" y="902944"/>
            <a:ext cx="7054516" cy="1467164"/>
          </a:xfrm>
        </p:spPr>
        <p:txBody>
          <a:bodyPr/>
          <a:lstStyle/>
          <a:p>
            <a:r>
              <a:rPr lang="en-US" b="1" dirty="0"/>
              <a:t>Virtual Private Network</a:t>
            </a:r>
            <a:r>
              <a:rPr lang="en-US" dirty="0"/>
              <a:t> </a:t>
            </a:r>
            <a:r>
              <a:rPr lang="en-US" b="1" dirty="0"/>
              <a:t>(VPN): </a:t>
            </a:r>
            <a:r>
              <a:rPr lang="en-US" dirty="0"/>
              <a:t>A secure tunnel created between two endpoints connected via an unsecure network (typically the Internet). </a:t>
            </a:r>
          </a:p>
          <a:p>
            <a:r>
              <a:rPr lang="en-US" b="1" dirty="0"/>
              <a:t>Mobile VPN</a:t>
            </a:r>
            <a:r>
              <a:rPr lang="en-US" dirty="0"/>
              <a:t>: A VPN that can maintain the VPN link across multiple carrier networks, where the IP address assigned to the mobile device may change often.</a:t>
            </a:r>
            <a:endParaRPr lang="en-US" b="1" dirty="0"/>
          </a:p>
        </p:txBody>
      </p:sp>
      <p:sp>
        <p:nvSpPr>
          <p:cNvPr id="4" name="Slide Number Placeholder 3">
            <a:extLst>
              <a:ext uri="{FF2B5EF4-FFF2-40B4-BE49-F238E27FC236}">
                <a16:creationId xmlns:a16="http://schemas.microsoft.com/office/drawing/2014/main" id="{891C993B-C6BD-4F6B-99B0-9F08FB38F33F}"/>
              </a:ext>
            </a:extLst>
          </p:cNvPr>
          <p:cNvSpPr>
            <a:spLocks noGrp="1"/>
          </p:cNvSpPr>
          <p:nvPr>
            <p:ph type="sldNum" sz="quarter" idx="4"/>
          </p:nvPr>
        </p:nvSpPr>
        <p:spPr/>
        <p:txBody>
          <a:bodyPr/>
          <a:lstStyle/>
          <a:p>
            <a:fld id="{2066355A-084C-D24E-9AD2-7E4FC41EA627}" type="slidenum">
              <a:rPr lang="en-US" smtClean="0"/>
              <a:pPr/>
              <a:t>25</a:t>
            </a:fld>
            <a:endParaRPr lang="en-US" dirty="0"/>
          </a:p>
        </p:txBody>
      </p:sp>
      <p:sp>
        <p:nvSpPr>
          <p:cNvPr id="5" name="Content Placeholder 4">
            <a:extLst>
              <a:ext uri="{FF2B5EF4-FFF2-40B4-BE49-F238E27FC236}">
                <a16:creationId xmlns:a16="http://schemas.microsoft.com/office/drawing/2014/main" id="{F3AEE63E-EB91-427D-B979-3A85D77805FF}"/>
              </a:ext>
            </a:extLst>
          </p:cNvPr>
          <p:cNvSpPr>
            <a:spLocks noGrp="1"/>
          </p:cNvSpPr>
          <p:nvPr>
            <p:ph idx="1"/>
          </p:nvPr>
        </p:nvSpPr>
        <p:spPr>
          <a:xfrm>
            <a:off x="379051" y="2739914"/>
            <a:ext cx="8460152" cy="1467164"/>
          </a:xfrm>
        </p:spPr>
        <p:txBody>
          <a:bodyPr/>
          <a:lstStyle/>
          <a:p>
            <a:r>
              <a:rPr lang="en-US" dirty="0"/>
              <a:t>Tunnel contents often encrypted to secure communications.</a:t>
            </a:r>
          </a:p>
          <a:p>
            <a:r>
              <a:rPr lang="en-US" dirty="0"/>
              <a:t>Mobile VPN assigns virtual IP address for connecting to VPN server.</a:t>
            </a:r>
          </a:p>
          <a:p>
            <a:r>
              <a:rPr lang="en-US" dirty="0"/>
              <a:t>Links maintained even in sleep mode.</a:t>
            </a:r>
          </a:p>
          <a:p>
            <a:r>
              <a:rPr lang="en-US" dirty="0"/>
              <a:t>Available as third-party apps for Android and iOS.</a:t>
            </a:r>
          </a:p>
        </p:txBody>
      </p:sp>
    </p:spTree>
    <p:extLst>
      <p:ext uri="{BB962C8B-B14F-4D97-AF65-F5344CB8AC3E}">
        <p14:creationId xmlns:p14="http://schemas.microsoft.com/office/powerpoint/2010/main" val="919716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66E9A-6AAA-45D6-B2A9-72FA172ACC54}"/>
              </a:ext>
            </a:extLst>
          </p:cNvPr>
          <p:cNvSpPr>
            <a:spLocks noGrp="1"/>
          </p:cNvSpPr>
          <p:nvPr>
            <p:ph type="title"/>
          </p:nvPr>
        </p:nvSpPr>
        <p:spPr>
          <a:xfrm>
            <a:off x="383637" y="87298"/>
            <a:ext cx="8455566" cy="633458"/>
          </a:xfrm>
        </p:spPr>
        <p:txBody>
          <a:bodyPr/>
          <a:lstStyle/>
          <a:p>
            <a:r>
              <a:rPr lang="en-US" dirty="0"/>
              <a:t>Bluetooth (slide 1 of 3)</a:t>
            </a:r>
          </a:p>
        </p:txBody>
      </p:sp>
      <p:sp>
        <p:nvSpPr>
          <p:cNvPr id="6" name="Text Placeholder 5">
            <a:extLst>
              <a:ext uri="{FF2B5EF4-FFF2-40B4-BE49-F238E27FC236}">
                <a16:creationId xmlns:a16="http://schemas.microsoft.com/office/drawing/2014/main" id="{A504DCF2-6D19-42CA-B413-1AE1C23D8611}"/>
              </a:ext>
            </a:extLst>
          </p:cNvPr>
          <p:cNvSpPr>
            <a:spLocks noGrp="1"/>
          </p:cNvSpPr>
          <p:nvPr>
            <p:ph type="body" sz="quarter" idx="13"/>
          </p:nvPr>
        </p:nvSpPr>
        <p:spPr>
          <a:xfrm>
            <a:off x="1742975" y="813817"/>
            <a:ext cx="7054516" cy="880100"/>
          </a:xfrm>
        </p:spPr>
        <p:txBody>
          <a:bodyPr/>
          <a:lstStyle/>
          <a:p>
            <a:r>
              <a:rPr lang="en-US" b="1" dirty="0"/>
              <a:t>Bluetooth</a:t>
            </a:r>
            <a:r>
              <a:rPr lang="en-US" dirty="0"/>
              <a:t>: Short-range radio-based technology, working at up to 10 m (30 feet) at up to 1 Mbps, used to connect peripherals for communication between two devices.</a:t>
            </a:r>
          </a:p>
        </p:txBody>
      </p:sp>
      <p:sp>
        <p:nvSpPr>
          <p:cNvPr id="3" name="Slide Number Placeholder 2">
            <a:extLst>
              <a:ext uri="{FF2B5EF4-FFF2-40B4-BE49-F238E27FC236}">
                <a16:creationId xmlns:a16="http://schemas.microsoft.com/office/drawing/2014/main" id="{2806D8DD-9896-4374-99BE-F68EF1AC50ED}"/>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
        <p:nvSpPr>
          <p:cNvPr id="5" name="Content Placeholder 4">
            <a:extLst>
              <a:ext uri="{FF2B5EF4-FFF2-40B4-BE49-F238E27FC236}">
                <a16:creationId xmlns:a16="http://schemas.microsoft.com/office/drawing/2014/main" id="{CBB2F8F1-7D7C-47A8-B972-5AEC96EED931}"/>
              </a:ext>
            </a:extLst>
          </p:cNvPr>
          <p:cNvSpPr>
            <a:spLocks noGrp="1"/>
          </p:cNvSpPr>
          <p:nvPr>
            <p:ph idx="1"/>
          </p:nvPr>
        </p:nvSpPr>
        <p:spPr>
          <a:xfrm>
            <a:off x="248082" y="1880091"/>
            <a:ext cx="8460152" cy="2225139"/>
          </a:xfrm>
        </p:spPr>
        <p:txBody>
          <a:bodyPr/>
          <a:lstStyle/>
          <a:p>
            <a:r>
              <a:rPr lang="en-US" dirty="0"/>
              <a:t>Latest versions support 24 Mbps data rate.</a:t>
            </a:r>
          </a:p>
          <a:p>
            <a:r>
              <a:rPr lang="en-US" dirty="0"/>
              <a:t>Used for PANs (Personal Area Networks).</a:t>
            </a:r>
          </a:p>
          <a:p>
            <a:pPr lvl="1"/>
            <a:r>
              <a:rPr lang="en-US" dirty="0"/>
              <a:t>Share data with a PC.</a:t>
            </a:r>
          </a:p>
          <a:p>
            <a:pPr lvl="1"/>
            <a:r>
              <a:rPr lang="en-US" dirty="0"/>
              <a:t>Connect to a printer, wireless headset, or other peripheral.</a:t>
            </a:r>
          </a:p>
          <a:p>
            <a:r>
              <a:rPr lang="en-US" dirty="0"/>
              <a:t>Pairing connects the devices.</a:t>
            </a:r>
          </a:p>
          <a:p>
            <a:pPr lvl="1"/>
            <a:r>
              <a:rPr lang="en-US" dirty="0"/>
              <a:t>In iOS, select </a:t>
            </a:r>
            <a:r>
              <a:rPr lang="en-US" b="1" dirty="0"/>
              <a:t>Settings→General→Bluetooth.</a:t>
            </a:r>
            <a:endParaRPr lang="en-US" dirty="0"/>
          </a:p>
          <a:p>
            <a:pPr lvl="1"/>
            <a:r>
              <a:rPr lang="en-US" dirty="0"/>
              <a:t>In Android, access through the notification shade.</a:t>
            </a:r>
          </a:p>
          <a:p>
            <a:pPr lvl="1"/>
            <a:r>
              <a:rPr lang="en-US" dirty="0"/>
              <a:t>In Windows, access through Control Panel, Windows Settings, or the Bluetooth icon in the notification area.</a:t>
            </a:r>
          </a:p>
        </p:txBody>
      </p:sp>
    </p:spTree>
    <p:extLst>
      <p:ext uri="{BB962C8B-B14F-4D97-AF65-F5344CB8AC3E}">
        <p14:creationId xmlns:p14="http://schemas.microsoft.com/office/powerpoint/2010/main" val="39401261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DF929-0C74-47E0-963E-053BB20F7E88}"/>
              </a:ext>
            </a:extLst>
          </p:cNvPr>
          <p:cNvSpPr>
            <a:spLocks noGrp="1"/>
          </p:cNvSpPr>
          <p:nvPr>
            <p:ph type="title"/>
          </p:nvPr>
        </p:nvSpPr>
        <p:spPr/>
        <p:txBody>
          <a:bodyPr/>
          <a:lstStyle/>
          <a:p>
            <a:r>
              <a:rPr lang="en-US" dirty="0"/>
              <a:t>Bluetooth (slide 2 of 3)</a:t>
            </a:r>
          </a:p>
        </p:txBody>
      </p:sp>
      <p:sp>
        <p:nvSpPr>
          <p:cNvPr id="3" name="Slide Number Placeholder 2">
            <a:extLst>
              <a:ext uri="{FF2B5EF4-FFF2-40B4-BE49-F238E27FC236}">
                <a16:creationId xmlns:a16="http://schemas.microsoft.com/office/drawing/2014/main" id="{39CDCBDC-F90E-453C-A0FD-AAB5613540DD}"/>
              </a:ext>
            </a:extLst>
          </p:cNvPr>
          <p:cNvSpPr>
            <a:spLocks noGrp="1"/>
          </p:cNvSpPr>
          <p:nvPr>
            <p:ph type="sldNum" sz="quarter" idx="4"/>
          </p:nvPr>
        </p:nvSpPr>
        <p:spPr/>
        <p:txBody>
          <a:bodyPr/>
          <a:lstStyle/>
          <a:p>
            <a:fld id="{2066355A-084C-D24E-9AD2-7E4FC41EA627}" type="slidenum">
              <a:rPr lang="en-US" smtClean="0"/>
              <a:pPr/>
              <a:t>27</a:t>
            </a:fld>
            <a:endParaRPr lang="en-US" dirty="0"/>
          </a:p>
        </p:txBody>
      </p:sp>
      <p:pic>
        <p:nvPicPr>
          <p:cNvPr id="6" name="Content Placeholder 5">
            <a:extLst>
              <a:ext uri="{FF2B5EF4-FFF2-40B4-BE49-F238E27FC236}">
                <a16:creationId xmlns:a16="http://schemas.microsoft.com/office/drawing/2014/main" id="{CC7C1CA3-ED92-4938-8674-C370723203D7}"/>
              </a:ext>
            </a:extLst>
          </p:cNvPr>
          <p:cNvPicPr>
            <a:picLocks noGrp="1" noChangeAspect="1"/>
          </p:cNvPicPr>
          <p:nvPr>
            <p:ph idx="1"/>
          </p:nvPr>
        </p:nvPicPr>
        <p:blipFill>
          <a:blip r:embed="rId2"/>
          <a:stretch>
            <a:fillRect/>
          </a:stretch>
        </p:blipFill>
        <p:spPr>
          <a:xfrm>
            <a:off x="2057358" y="1285384"/>
            <a:ext cx="5029285" cy="2958495"/>
          </a:xfrm>
        </p:spPr>
      </p:pic>
    </p:spTree>
    <p:extLst>
      <p:ext uri="{BB962C8B-B14F-4D97-AF65-F5344CB8AC3E}">
        <p14:creationId xmlns:p14="http://schemas.microsoft.com/office/powerpoint/2010/main" val="19553659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DF929-0C74-47E0-963E-053BB20F7E88}"/>
              </a:ext>
            </a:extLst>
          </p:cNvPr>
          <p:cNvSpPr>
            <a:spLocks noGrp="1"/>
          </p:cNvSpPr>
          <p:nvPr>
            <p:ph type="title"/>
          </p:nvPr>
        </p:nvSpPr>
        <p:spPr/>
        <p:txBody>
          <a:bodyPr/>
          <a:lstStyle/>
          <a:p>
            <a:r>
              <a:rPr lang="en-US" dirty="0"/>
              <a:t>Bluetooth (slide 3 of 3)</a:t>
            </a:r>
          </a:p>
        </p:txBody>
      </p:sp>
      <p:sp>
        <p:nvSpPr>
          <p:cNvPr id="3" name="Slide Number Placeholder 2">
            <a:extLst>
              <a:ext uri="{FF2B5EF4-FFF2-40B4-BE49-F238E27FC236}">
                <a16:creationId xmlns:a16="http://schemas.microsoft.com/office/drawing/2014/main" id="{39CDCBDC-F90E-453C-A0FD-AAB5613540DD}"/>
              </a:ext>
            </a:extLst>
          </p:cNvPr>
          <p:cNvSpPr>
            <a:spLocks noGrp="1"/>
          </p:cNvSpPr>
          <p:nvPr>
            <p:ph type="sldNum" sz="quarter" idx="4"/>
          </p:nvPr>
        </p:nvSpPr>
        <p:spPr/>
        <p:txBody>
          <a:bodyPr/>
          <a:lstStyle/>
          <a:p>
            <a:fld id="{2066355A-084C-D24E-9AD2-7E4FC41EA627}" type="slidenum">
              <a:rPr lang="en-US" smtClean="0"/>
              <a:pPr/>
              <a:t>28</a:t>
            </a:fld>
            <a:endParaRPr lang="en-US" dirty="0"/>
          </a:p>
        </p:txBody>
      </p:sp>
      <p:pic>
        <p:nvPicPr>
          <p:cNvPr id="6" name="Content Placeholder 5">
            <a:extLst>
              <a:ext uri="{FF2B5EF4-FFF2-40B4-BE49-F238E27FC236}">
                <a16:creationId xmlns:a16="http://schemas.microsoft.com/office/drawing/2014/main" id="{CC7C1CA3-ED92-4938-8674-C370723203D7}"/>
              </a:ext>
            </a:extLst>
          </p:cNvPr>
          <p:cNvPicPr>
            <a:picLocks noGrp="1" noChangeAspect="1"/>
          </p:cNvPicPr>
          <p:nvPr>
            <p:ph idx="1"/>
          </p:nvPr>
        </p:nvPicPr>
        <p:blipFill>
          <a:blip r:embed="rId2"/>
          <a:stretch>
            <a:fillRect/>
          </a:stretch>
        </p:blipFill>
        <p:spPr>
          <a:xfrm>
            <a:off x="2163995" y="988620"/>
            <a:ext cx="4811429" cy="3611429"/>
          </a:xfrm>
        </p:spPr>
      </p:pic>
    </p:spTree>
    <p:extLst>
      <p:ext uri="{BB962C8B-B14F-4D97-AF65-F5344CB8AC3E}">
        <p14:creationId xmlns:p14="http://schemas.microsoft.com/office/powerpoint/2010/main" val="1764192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72F96-170A-45EA-BF92-C1FD647EF7C9}"/>
              </a:ext>
            </a:extLst>
          </p:cNvPr>
          <p:cNvSpPr>
            <a:spLocks noGrp="1"/>
          </p:cNvSpPr>
          <p:nvPr>
            <p:ph type="title"/>
          </p:nvPr>
        </p:nvSpPr>
        <p:spPr/>
        <p:txBody>
          <a:bodyPr/>
          <a:lstStyle/>
          <a:p>
            <a:r>
              <a:rPr lang="en-US" dirty="0"/>
              <a:t>Airplane Mode (slide 1 of 2)</a:t>
            </a:r>
          </a:p>
        </p:txBody>
      </p:sp>
      <p:sp>
        <p:nvSpPr>
          <p:cNvPr id="3" name="Text Placeholder 2">
            <a:extLst>
              <a:ext uri="{FF2B5EF4-FFF2-40B4-BE49-F238E27FC236}">
                <a16:creationId xmlns:a16="http://schemas.microsoft.com/office/drawing/2014/main" id="{099EA821-2038-4B8B-9CA3-E5A46A9B8E88}"/>
              </a:ext>
            </a:extLst>
          </p:cNvPr>
          <p:cNvSpPr>
            <a:spLocks noGrp="1"/>
          </p:cNvSpPr>
          <p:nvPr>
            <p:ph type="body" sz="quarter" idx="13"/>
          </p:nvPr>
        </p:nvSpPr>
        <p:spPr>
          <a:xfrm>
            <a:off x="1752600" y="805284"/>
            <a:ext cx="7054516" cy="2232206"/>
          </a:xfrm>
        </p:spPr>
        <p:txBody>
          <a:bodyPr/>
          <a:lstStyle/>
          <a:p>
            <a:r>
              <a:rPr lang="en-US" b="1" dirty="0"/>
              <a:t>Control Center</a:t>
            </a:r>
            <a:r>
              <a:rPr lang="en-US" dirty="0"/>
              <a:t>: An iOS feature that is accessed by swiping up from the bottom of the display to access iOS feature settings.</a:t>
            </a:r>
          </a:p>
          <a:p>
            <a:r>
              <a:rPr lang="en-US" b="1" dirty="0"/>
              <a:t>Notification shade</a:t>
            </a:r>
            <a:r>
              <a:rPr lang="en-US" dirty="0"/>
              <a:t>: An Android feature that is accessed by swiping down from the top of the display to access Android OS feature settings.</a:t>
            </a:r>
          </a:p>
          <a:p>
            <a:r>
              <a:rPr lang="en-US" b="1" dirty="0"/>
              <a:t>Airplane mode</a:t>
            </a:r>
            <a:r>
              <a:rPr lang="en-US" dirty="0"/>
              <a:t>: A toggle found on mobile devices enabling the user to disable and enable wireless functionality quickly.</a:t>
            </a:r>
          </a:p>
        </p:txBody>
      </p:sp>
      <p:sp>
        <p:nvSpPr>
          <p:cNvPr id="4" name="Slide Number Placeholder 3">
            <a:extLst>
              <a:ext uri="{FF2B5EF4-FFF2-40B4-BE49-F238E27FC236}">
                <a16:creationId xmlns:a16="http://schemas.microsoft.com/office/drawing/2014/main" id="{FF339A48-1451-4AC2-ACEE-52B66C9360AC}"/>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Tree>
    <p:extLst>
      <p:ext uri="{BB962C8B-B14F-4D97-AF65-F5344CB8AC3E}">
        <p14:creationId xmlns:p14="http://schemas.microsoft.com/office/powerpoint/2010/main" val="951157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AD558-2CCF-4FDB-9899-E1E4E6294843}"/>
              </a:ext>
            </a:extLst>
          </p:cNvPr>
          <p:cNvSpPr>
            <a:spLocks noGrp="1"/>
          </p:cNvSpPr>
          <p:nvPr>
            <p:ph type="title"/>
          </p:nvPr>
        </p:nvSpPr>
        <p:spPr/>
        <p:txBody>
          <a:bodyPr/>
          <a:lstStyle/>
          <a:p>
            <a:r>
              <a:rPr lang="en-US" dirty="0"/>
              <a:t>Mobile Devices</a:t>
            </a:r>
          </a:p>
        </p:txBody>
      </p:sp>
      <p:sp>
        <p:nvSpPr>
          <p:cNvPr id="3" name="Slide Number Placeholder 2">
            <a:extLst>
              <a:ext uri="{FF2B5EF4-FFF2-40B4-BE49-F238E27FC236}">
                <a16:creationId xmlns:a16="http://schemas.microsoft.com/office/drawing/2014/main" id="{3BFF6350-D95E-4B9F-8655-9A7988456C93}"/>
              </a:ext>
            </a:extLst>
          </p:cNvPr>
          <p:cNvSpPr>
            <a:spLocks noGrp="1"/>
          </p:cNvSpPr>
          <p:nvPr>
            <p:ph type="sldNum" sz="quarter" idx="4"/>
          </p:nvPr>
        </p:nvSpPr>
        <p:spPr/>
        <p:txBody>
          <a:bodyPr/>
          <a:lstStyle/>
          <a:p>
            <a:fld id="{2066355A-084C-D24E-9AD2-7E4FC41EA627}" type="slidenum">
              <a:rPr lang="en-US" smtClean="0"/>
              <a:pPr/>
              <a:t>3</a:t>
            </a:fld>
            <a:endParaRPr lang="en-US" dirty="0"/>
          </a:p>
        </p:txBody>
      </p:sp>
      <p:sp>
        <p:nvSpPr>
          <p:cNvPr id="4" name="Content Placeholder 3">
            <a:extLst>
              <a:ext uri="{FF2B5EF4-FFF2-40B4-BE49-F238E27FC236}">
                <a16:creationId xmlns:a16="http://schemas.microsoft.com/office/drawing/2014/main" id="{93265D0A-EDBD-443E-ADC5-79363D9EAC82}"/>
              </a:ext>
            </a:extLst>
          </p:cNvPr>
          <p:cNvSpPr>
            <a:spLocks noGrp="1"/>
          </p:cNvSpPr>
          <p:nvPr>
            <p:ph idx="1"/>
          </p:nvPr>
        </p:nvSpPr>
        <p:spPr/>
        <p:txBody>
          <a:bodyPr/>
          <a:lstStyle/>
          <a:p>
            <a:r>
              <a:rPr lang="en-US" dirty="0"/>
              <a:t>Smartphones and tablets used in the workplace need support, too.</a:t>
            </a:r>
          </a:p>
          <a:p>
            <a:r>
              <a:rPr lang="en-US" dirty="0"/>
              <a:t>Mobile OSs (iOS, Android, or Windows Mobile).</a:t>
            </a:r>
          </a:p>
          <a:p>
            <a:r>
              <a:rPr lang="en-US" dirty="0"/>
              <a:t>Store-based software ecosystems.</a:t>
            </a:r>
          </a:p>
        </p:txBody>
      </p:sp>
    </p:spTree>
    <p:extLst>
      <p:ext uri="{BB962C8B-B14F-4D97-AF65-F5344CB8AC3E}">
        <p14:creationId xmlns:p14="http://schemas.microsoft.com/office/powerpoint/2010/main" val="5164109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E7E54-70E7-4D8B-914B-07E5C33762EF}"/>
              </a:ext>
            </a:extLst>
          </p:cNvPr>
          <p:cNvSpPr>
            <a:spLocks noGrp="1"/>
          </p:cNvSpPr>
          <p:nvPr>
            <p:ph type="title"/>
          </p:nvPr>
        </p:nvSpPr>
        <p:spPr/>
        <p:txBody>
          <a:bodyPr/>
          <a:lstStyle/>
          <a:p>
            <a:r>
              <a:rPr lang="en-US" dirty="0"/>
              <a:t>Airplane Mode (slide 2 of 2)</a:t>
            </a:r>
          </a:p>
        </p:txBody>
      </p:sp>
      <p:sp>
        <p:nvSpPr>
          <p:cNvPr id="3" name="Slide Number Placeholder 2">
            <a:extLst>
              <a:ext uri="{FF2B5EF4-FFF2-40B4-BE49-F238E27FC236}">
                <a16:creationId xmlns:a16="http://schemas.microsoft.com/office/drawing/2014/main" id="{C24BE3EA-EEF1-4802-9DB4-3B49819D5317}"/>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
        <p:nvSpPr>
          <p:cNvPr id="5" name="Content Placeholder 7">
            <a:extLst>
              <a:ext uri="{FF2B5EF4-FFF2-40B4-BE49-F238E27FC236}">
                <a16:creationId xmlns:a16="http://schemas.microsoft.com/office/drawing/2014/main" id="{9CAB72F2-3689-4DF7-B2FD-AE29875E24FB}"/>
              </a:ext>
            </a:extLst>
          </p:cNvPr>
          <p:cNvSpPr>
            <a:spLocks noGrp="1"/>
          </p:cNvSpPr>
          <p:nvPr>
            <p:ph idx="1"/>
          </p:nvPr>
        </p:nvSpPr>
        <p:spPr>
          <a:xfrm>
            <a:off x="341313" y="981075"/>
            <a:ext cx="8461375" cy="3567113"/>
          </a:xfrm>
        </p:spPr>
        <p:txBody>
          <a:bodyPr/>
          <a:lstStyle/>
          <a:p>
            <a:r>
              <a:rPr lang="en-US" dirty="0"/>
              <a:t>Disables all wireless features.</a:t>
            </a:r>
          </a:p>
          <a:p>
            <a:pPr lvl="1"/>
            <a:r>
              <a:rPr lang="en-US" dirty="0"/>
              <a:t>Cellular data</a:t>
            </a:r>
          </a:p>
          <a:p>
            <a:pPr lvl="1"/>
            <a:r>
              <a:rPr lang="en-US" dirty="0"/>
              <a:t>Wi-Fi</a:t>
            </a:r>
          </a:p>
          <a:p>
            <a:pPr lvl="1"/>
            <a:r>
              <a:rPr lang="en-US" dirty="0"/>
              <a:t>GPS</a:t>
            </a:r>
          </a:p>
          <a:p>
            <a:pPr lvl="1"/>
            <a:r>
              <a:rPr lang="en-US" dirty="0"/>
              <a:t>Bluetooth</a:t>
            </a:r>
          </a:p>
          <a:p>
            <a:pPr lvl="1"/>
            <a:r>
              <a:rPr lang="en-US" dirty="0"/>
              <a:t>NFC</a:t>
            </a:r>
          </a:p>
        </p:txBody>
      </p:sp>
      <p:pic>
        <p:nvPicPr>
          <p:cNvPr id="6" name="Picture 5">
            <a:extLst>
              <a:ext uri="{FF2B5EF4-FFF2-40B4-BE49-F238E27FC236}">
                <a16:creationId xmlns:a16="http://schemas.microsoft.com/office/drawing/2014/main" id="{9863369D-4D04-4E3D-AE14-7C4F91DF0624}"/>
              </a:ext>
            </a:extLst>
          </p:cNvPr>
          <p:cNvPicPr>
            <a:picLocks noChangeAspect="1"/>
          </p:cNvPicPr>
          <p:nvPr/>
        </p:nvPicPr>
        <p:blipFill>
          <a:blip r:embed="rId2"/>
          <a:stretch>
            <a:fillRect/>
          </a:stretch>
        </p:blipFill>
        <p:spPr>
          <a:xfrm>
            <a:off x="4370156" y="1226759"/>
            <a:ext cx="3642857" cy="3321429"/>
          </a:xfrm>
          <a:prstGeom prst="rect">
            <a:avLst/>
          </a:prstGeom>
        </p:spPr>
      </p:pic>
    </p:spTree>
    <p:extLst>
      <p:ext uri="{BB962C8B-B14F-4D97-AF65-F5344CB8AC3E}">
        <p14:creationId xmlns:p14="http://schemas.microsoft.com/office/powerpoint/2010/main" val="18882592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08203-5D5B-4026-9CD7-500D0FFD9F52}"/>
              </a:ext>
            </a:extLst>
          </p:cNvPr>
          <p:cNvSpPr>
            <a:spLocks noGrp="1"/>
          </p:cNvSpPr>
          <p:nvPr>
            <p:ph type="title"/>
          </p:nvPr>
        </p:nvSpPr>
        <p:spPr/>
        <p:txBody>
          <a:bodyPr/>
          <a:lstStyle/>
          <a:p>
            <a:r>
              <a:rPr lang="en-US" dirty="0"/>
              <a:t>Email Configuration Options (Slide 1 of 4)</a:t>
            </a:r>
          </a:p>
        </p:txBody>
      </p:sp>
      <p:sp>
        <p:nvSpPr>
          <p:cNvPr id="3" name="Slide Number Placeholder 2">
            <a:extLst>
              <a:ext uri="{FF2B5EF4-FFF2-40B4-BE49-F238E27FC236}">
                <a16:creationId xmlns:a16="http://schemas.microsoft.com/office/drawing/2014/main" id="{6912CAFF-90C6-4082-9343-CF98C59EA059}"/>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
        <p:nvSpPr>
          <p:cNvPr id="4" name="Content Placeholder 3">
            <a:extLst>
              <a:ext uri="{FF2B5EF4-FFF2-40B4-BE49-F238E27FC236}">
                <a16:creationId xmlns:a16="http://schemas.microsoft.com/office/drawing/2014/main" id="{B993E2E1-DEDD-44C1-B3EA-AE40AA318602}"/>
              </a:ext>
            </a:extLst>
          </p:cNvPr>
          <p:cNvSpPr>
            <a:spLocks noGrp="1"/>
          </p:cNvSpPr>
          <p:nvPr>
            <p:ph idx="1"/>
          </p:nvPr>
        </p:nvSpPr>
        <p:spPr/>
        <p:txBody>
          <a:bodyPr/>
          <a:lstStyle/>
          <a:p>
            <a:r>
              <a:rPr lang="en-US" dirty="0"/>
              <a:t>Commercial Provider Email Configuration</a:t>
            </a:r>
          </a:p>
        </p:txBody>
      </p:sp>
      <p:pic>
        <p:nvPicPr>
          <p:cNvPr id="6" name="Picture 5">
            <a:extLst>
              <a:ext uri="{FF2B5EF4-FFF2-40B4-BE49-F238E27FC236}">
                <a16:creationId xmlns:a16="http://schemas.microsoft.com/office/drawing/2014/main" id="{F59A68E0-ABBE-4E50-BC80-4C66D387B304}"/>
              </a:ext>
            </a:extLst>
          </p:cNvPr>
          <p:cNvPicPr>
            <a:picLocks noChangeAspect="1"/>
          </p:cNvPicPr>
          <p:nvPr/>
        </p:nvPicPr>
        <p:blipFill>
          <a:blip r:embed="rId2"/>
          <a:stretch>
            <a:fillRect/>
          </a:stretch>
        </p:blipFill>
        <p:spPr>
          <a:xfrm>
            <a:off x="1656938" y="1381411"/>
            <a:ext cx="5825543" cy="3438213"/>
          </a:xfrm>
          <a:prstGeom prst="rect">
            <a:avLst/>
          </a:prstGeom>
        </p:spPr>
      </p:pic>
    </p:spTree>
    <p:extLst>
      <p:ext uri="{BB962C8B-B14F-4D97-AF65-F5344CB8AC3E}">
        <p14:creationId xmlns:p14="http://schemas.microsoft.com/office/powerpoint/2010/main" val="31624410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08203-5D5B-4026-9CD7-500D0FFD9F52}"/>
              </a:ext>
            </a:extLst>
          </p:cNvPr>
          <p:cNvSpPr>
            <a:spLocks noGrp="1"/>
          </p:cNvSpPr>
          <p:nvPr>
            <p:ph type="title"/>
          </p:nvPr>
        </p:nvSpPr>
        <p:spPr/>
        <p:txBody>
          <a:bodyPr/>
          <a:lstStyle/>
          <a:p>
            <a:r>
              <a:rPr lang="en-US" dirty="0"/>
              <a:t>Email Configuration Options (Slide 2 of 4)</a:t>
            </a:r>
          </a:p>
        </p:txBody>
      </p:sp>
      <p:sp>
        <p:nvSpPr>
          <p:cNvPr id="3" name="Slide Number Placeholder 2">
            <a:extLst>
              <a:ext uri="{FF2B5EF4-FFF2-40B4-BE49-F238E27FC236}">
                <a16:creationId xmlns:a16="http://schemas.microsoft.com/office/drawing/2014/main" id="{6912CAFF-90C6-4082-9343-CF98C59EA059}"/>
              </a:ext>
            </a:extLst>
          </p:cNvPr>
          <p:cNvSpPr>
            <a:spLocks noGrp="1"/>
          </p:cNvSpPr>
          <p:nvPr>
            <p:ph type="sldNum" sz="quarter" idx="4"/>
          </p:nvPr>
        </p:nvSpPr>
        <p:spPr/>
        <p:txBody>
          <a:bodyPr/>
          <a:lstStyle/>
          <a:p>
            <a:fld id="{2066355A-084C-D24E-9AD2-7E4FC41EA627}" type="slidenum">
              <a:rPr lang="en-US" smtClean="0"/>
              <a:pPr/>
              <a:t>32</a:t>
            </a:fld>
            <a:endParaRPr lang="en-US" dirty="0"/>
          </a:p>
        </p:txBody>
      </p:sp>
      <p:sp>
        <p:nvSpPr>
          <p:cNvPr id="4" name="Content Placeholder 3">
            <a:extLst>
              <a:ext uri="{FF2B5EF4-FFF2-40B4-BE49-F238E27FC236}">
                <a16:creationId xmlns:a16="http://schemas.microsoft.com/office/drawing/2014/main" id="{B993E2E1-DEDD-44C1-B3EA-AE40AA318602}"/>
              </a:ext>
            </a:extLst>
          </p:cNvPr>
          <p:cNvSpPr>
            <a:spLocks noGrp="1"/>
          </p:cNvSpPr>
          <p:nvPr>
            <p:ph idx="1"/>
          </p:nvPr>
        </p:nvSpPr>
        <p:spPr/>
        <p:txBody>
          <a:bodyPr/>
          <a:lstStyle/>
          <a:p>
            <a:r>
              <a:rPr lang="en-US" dirty="0"/>
              <a:t>Corporate and ISP Email Configuration:</a:t>
            </a:r>
          </a:p>
          <a:p>
            <a:pPr lvl="1"/>
            <a:r>
              <a:rPr lang="en-US" dirty="0"/>
              <a:t>Autodiscover with Exchange and Exchange ActiveSync.</a:t>
            </a:r>
          </a:p>
          <a:p>
            <a:pPr lvl="1"/>
            <a:r>
              <a:rPr lang="en-US" dirty="0"/>
              <a:t>For ISPs and corporate mail gateways that don’t support Autodiscover, manually enter the mail server address information:</a:t>
            </a:r>
          </a:p>
          <a:p>
            <a:pPr lvl="2"/>
            <a:r>
              <a:rPr lang="en-US" dirty="0"/>
              <a:t>Incoming mail server type (IMAP or POP3)</a:t>
            </a:r>
          </a:p>
          <a:p>
            <a:pPr lvl="2"/>
            <a:r>
              <a:rPr lang="en-US" dirty="0"/>
              <a:t>Outgoing mail server type (SMTP)</a:t>
            </a:r>
          </a:p>
          <a:p>
            <a:pPr lvl="2"/>
            <a:r>
              <a:rPr lang="en-US" dirty="0"/>
              <a:t>SSL setting (enable or disable)</a:t>
            </a:r>
          </a:p>
          <a:p>
            <a:pPr lvl="2"/>
            <a:r>
              <a:rPr lang="en-US" dirty="0"/>
              <a:t>Ports</a:t>
            </a:r>
          </a:p>
        </p:txBody>
      </p:sp>
    </p:spTree>
    <p:extLst>
      <p:ext uri="{BB962C8B-B14F-4D97-AF65-F5344CB8AC3E}">
        <p14:creationId xmlns:p14="http://schemas.microsoft.com/office/powerpoint/2010/main" val="28384322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262B0-D893-4064-BC31-8E439F22555F}"/>
              </a:ext>
            </a:extLst>
          </p:cNvPr>
          <p:cNvSpPr>
            <a:spLocks noGrp="1"/>
          </p:cNvSpPr>
          <p:nvPr>
            <p:ph type="title"/>
          </p:nvPr>
        </p:nvSpPr>
        <p:spPr/>
        <p:txBody>
          <a:bodyPr/>
          <a:lstStyle/>
          <a:p>
            <a:r>
              <a:rPr lang="en-US" dirty="0"/>
              <a:t>Email Configuration Options (Slide 3 of 4)</a:t>
            </a:r>
          </a:p>
        </p:txBody>
      </p:sp>
      <p:sp>
        <p:nvSpPr>
          <p:cNvPr id="3" name="Slide Number Placeholder 2">
            <a:extLst>
              <a:ext uri="{FF2B5EF4-FFF2-40B4-BE49-F238E27FC236}">
                <a16:creationId xmlns:a16="http://schemas.microsoft.com/office/drawing/2014/main" id="{0291C9FA-E38C-45FE-B334-AE89F4BD4233}"/>
              </a:ext>
            </a:extLst>
          </p:cNvPr>
          <p:cNvSpPr>
            <a:spLocks noGrp="1"/>
          </p:cNvSpPr>
          <p:nvPr>
            <p:ph type="sldNum" sz="quarter" idx="4"/>
          </p:nvPr>
        </p:nvSpPr>
        <p:spPr/>
        <p:txBody>
          <a:bodyPr/>
          <a:lstStyle/>
          <a:p>
            <a:fld id="{2066355A-084C-D24E-9AD2-7E4FC41EA627}" type="slidenum">
              <a:rPr lang="en-US" smtClean="0"/>
              <a:pPr/>
              <a:t>33</a:t>
            </a:fld>
            <a:endParaRPr lang="en-US" dirty="0"/>
          </a:p>
        </p:txBody>
      </p:sp>
      <p:pic>
        <p:nvPicPr>
          <p:cNvPr id="6" name="Content Placeholder 5">
            <a:extLst>
              <a:ext uri="{FF2B5EF4-FFF2-40B4-BE49-F238E27FC236}">
                <a16:creationId xmlns:a16="http://schemas.microsoft.com/office/drawing/2014/main" id="{B9A7C9B0-CAD4-490A-806F-D430699E0243}"/>
              </a:ext>
            </a:extLst>
          </p:cNvPr>
          <p:cNvPicPr>
            <a:picLocks noGrp="1" noChangeAspect="1"/>
          </p:cNvPicPr>
          <p:nvPr>
            <p:ph idx="1"/>
          </p:nvPr>
        </p:nvPicPr>
        <p:blipFill>
          <a:blip r:embed="rId2"/>
          <a:stretch>
            <a:fillRect/>
          </a:stretch>
        </p:blipFill>
        <p:spPr>
          <a:xfrm>
            <a:off x="1537594" y="981075"/>
            <a:ext cx="6068812" cy="3567112"/>
          </a:xfrm>
        </p:spPr>
      </p:pic>
    </p:spTree>
    <p:extLst>
      <p:ext uri="{BB962C8B-B14F-4D97-AF65-F5344CB8AC3E}">
        <p14:creationId xmlns:p14="http://schemas.microsoft.com/office/powerpoint/2010/main" val="3137668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DFA3F-BB12-4DD4-9DE6-40B06ACB34A8}"/>
              </a:ext>
            </a:extLst>
          </p:cNvPr>
          <p:cNvSpPr>
            <a:spLocks noGrp="1"/>
          </p:cNvSpPr>
          <p:nvPr>
            <p:ph type="title"/>
          </p:nvPr>
        </p:nvSpPr>
        <p:spPr/>
        <p:txBody>
          <a:bodyPr/>
          <a:lstStyle/>
          <a:p>
            <a:r>
              <a:rPr lang="en-US" dirty="0"/>
              <a:t>Email Configuration Options (Slide 4 of 4)</a:t>
            </a:r>
          </a:p>
        </p:txBody>
      </p:sp>
      <p:sp>
        <p:nvSpPr>
          <p:cNvPr id="3" name="Slide Number Placeholder 2">
            <a:extLst>
              <a:ext uri="{FF2B5EF4-FFF2-40B4-BE49-F238E27FC236}">
                <a16:creationId xmlns:a16="http://schemas.microsoft.com/office/drawing/2014/main" id="{6B7466DC-49A4-40A7-88FA-F7224FBD59C5}"/>
              </a:ext>
            </a:extLst>
          </p:cNvPr>
          <p:cNvSpPr>
            <a:spLocks noGrp="1"/>
          </p:cNvSpPr>
          <p:nvPr>
            <p:ph type="sldNum" sz="quarter" idx="4"/>
          </p:nvPr>
        </p:nvSpPr>
        <p:spPr/>
        <p:txBody>
          <a:bodyPr/>
          <a:lstStyle/>
          <a:p>
            <a:fld id="{2066355A-084C-D24E-9AD2-7E4FC41EA627}" type="slidenum">
              <a:rPr lang="en-US" smtClean="0"/>
              <a:pPr/>
              <a:t>34</a:t>
            </a:fld>
            <a:endParaRPr lang="en-US" dirty="0"/>
          </a:p>
        </p:txBody>
      </p:sp>
      <p:sp>
        <p:nvSpPr>
          <p:cNvPr id="5" name="Content Placeholder 4">
            <a:extLst>
              <a:ext uri="{FF2B5EF4-FFF2-40B4-BE49-F238E27FC236}">
                <a16:creationId xmlns:a16="http://schemas.microsoft.com/office/drawing/2014/main" id="{182D760F-A785-4541-A1BF-FEC2DCCDF69D}"/>
              </a:ext>
            </a:extLst>
          </p:cNvPr>
          <p:cNvSpPr>
            <a:spLocks noGrp="1"/>
          </p:cNvSpPr>
          <p:nvPr>
            <p:ph idx="1"/>
          </p:nvPr>
        </p:nvSpPr>
        <p:spPr/>
        <p:txBody>
          <a:bodyPr/>
          <a:lstStyle/>
          <a:p>
            <a:r>
              <a:rPr lang="en-US" dirty="0"/>
              <a:t>S/MIME:</a:t>
            </a:r>
          </a:p>
          <a:p>
            <a:pPr lvl="1"/>
            <a:r>
              <a:rPr lang="en-US" dirty="0"/>
              <a:t>Using secure ports does not provide end-to-end encryption for messages.</a:t>
            </a:r>
          </a:p>
          <a:p>
            <a:pPr lvl="1"/>
            <a:r>
              <a:rPr lang="en-US" dirty="0"/>
              <a:t>Encryption with digital certificates and digital signatures does.</a:t>
            </a:r>
          </a:p>
          <a:p>
            <a:pPr lvl="1"/>
            <a:r>
              <a:rPr lang="en-US" dirty="0"/>
              <a:t>PGP and S/MIME use digital certificates and public/private key pairs.</a:t>
            </a:r>
          </a:p>
          <a:p>
            <a:pPr lvl="2"/>
            <a:r>
              <a:rPr lang="en-US" dirty="0"/>
              <a:t>When you sign a message, your private key validates who you are and the public key related to that private key goes to the recipients. The public key allows the recipient to verify who you are.</a:t>
            </a:r>
          </a:p>
          <a:p>
            <a:pPr lvl="2"/>
            <a:r>
              <a:rPr lang="en-US" dirty="0"/>
              <a:t>When you want to receive secure messages, the sender uses your public key to encrypt the message. Once encrypted, only your private key can decrypt it (your public key cannot be used to reverse the encryption).</a:t>
            </a:r>
          </a:p>
          <a:p>
            <a:pPr lvl="1"/>
            <a:r>
              <a:rPr lang="en-US" dirty="0"/>
              <a:t>Digital and root certificates are often added to the device by using MDM software.</a:t>
            </a:r>
          </a:p>
        </p:txBody>
      </p:sp>
    </p:spTree>
    <p:extLst>
      <p:ext uri="{BB962C8B-B14F-4D97-AF65-F5344CB8AC3E}">
        <p14:creationId xmlns:p14="http://schemas.microsoft.com/office/powerpoint/2010/main" val="41311136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89E89F7-F500-4B4B-8458-535D41448282}"/>
              </a:ext>
            </a:extLst>
          </p:cNvPr>
          <p:cNvSpPr>
            <a:spLocks noGrp="1"/>
          </p:cNvSpPr>
          <p:nvPr>
            <p:ph type="body" sz="quarter" idx="13"/>
          </p:nvPr>
        </p:nvSpPr>
        <p:spPr/>
        <p:txBody>
          <a:bodyPr/>
          <a:lstStyle/>
          <a:p>
            <a:r>
              <a:rPr lang="en-US" dirty="0"/>
              <a:t>Discussing Mobile Device Network Connectivity Configuration</a:t>
            </a:r>
          </a:p>
        </p:txBody>
      </p:sp>
      <p:sp>
        <p:nvSpPr>
          <p:cNvPr id="3" name="Slide Number Placeholder 2">
            <a:extLst>
              <a:ext uri="{FF2B5EF4-FFF2-40B4-BE49-F238E27FC236}">
                <a16:creationId xmlns:a16="http://schemas.microsoft.com/office/drawing/2014/main" id="{116AE8F2-85F5-467E-A7E5-52C4F348F36F}"/>
              </a:ext>
            </a:extLst>
          </p:cNvPr>
          <p:cNvSpPr>
            <a:spLocks noGrp="1"/>
          </p:cNvSpPr>
          <p:nvPr>
            <p:ph type="sldNum" sz="quarter" idx="4"/>
          </p:nvPr>
        </p:nvSpPr>
        <p:spPr/>
        <p:txBody>
          <a:bodyPr/>
          <a:lstStyle/>
          <a:p>
            <a:fld id="{2066355A-084C-D24E-9AD2-7E4FC41EA627}" type="slidenum">
              <a:rPr lang="en-US" smtClean="0"/>
              <a:pPr/>
              <a:t>35</a:t>
            </a:fld>
            <a:endParaRPr lang="en-US" dirty="0"/>
          </a:p>
        </p:txBody>
      </p:sp>
    </p:spTree>
    <p:extLst>
      <p:ext uri="{BB962C8B-B14F-4D97-AF65-F5344CB8AC3E}">
        <p14:creationId xmlns:p14="http://schemas.microsoft.com/office/powerpoint/2010/main" val="40547355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06A360-DD28-4862-97A8-55E390A75806}"/>
              </a:ext>
            </a:extLst>
          </p:cNvPr>
          <p:cNvSpPr>
            <a:spLocks noGrp="1"/>
          </p:cNvSpPr>
          <p:nvPr>
            <p:ph type="body" sz="quarter" idx="13"/>
          </p:nvPr>
        </p:nvSpPr>
        <p:spPr/>
        <p:txBody>
          <a:bodyPr/>
          <a:lstStyle/>
          <a:p>
            <a:r>
              <a:rPr lang="en-US" dirty="0"/>
              <a:t>Configuring Bluetooth</a:t>
            </a:r>
          </a:p>
        </p:txBody>
      </p:sp>
      <p:sp>
        <p:nvSpPr>
          <p:cNvPr id="3" name="Slide Number Placeholder 2">
            <a:extLst>
              <a:ext uri="{FF2B5EF4-FFF2-40B4-BE49-F238E27FC236}">
                <a16:creationId xmlns:a16="http://schemas.microsoft.com/office/drawing/2014/main" id="{81C857EB-F1AF-4DA4-894B-D21D969C99B0}"/>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Tree>
    <p:extLst>
      <p:ext uri="{BB962C8B-B14F-4D97-AF65-F5344CB8AC3E}">
        <p14:creationId xmlns:p14="http://schemas.microsoft.com/office/powerpoint/2010/main" val="774071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B74D36A-4C8D-49ED-8916-3FA31835BC83}"/>
              </a:ext>
            </a:extLst>
          </p:cNvPr>
          <p:cNvSpPr>
            <a:spLocks noGrp="1"/>
          </p:cNvSpPr>
          <p:nvPr>
            <p:ph type="title"/>
          </p:nvPr>
        </p:nvSpPr>
        <p:spPr/>
        <p:txBody>
          <a:bodyPr/>
          <a:lstStyle/>
          <a:p>
            <a:r>
              <a:rPr lang="en-US" dirty="0"/>
              <a:t>Mobile Account Setup</a:t>
            </a:r>
          </a:p>
        </p:txBody>
      </p:sp>
      <p:sp>
        <p:nvSpPr>
          <p:cNvPr id="3" name="Slide Number Placeholder 2">
            <a:extLst>
              <a:ext uri="{FF2B5EF4-FFF2-40B4-BE49-F238E27FC236}">
                <a16:creationId xmlns:a16="http://schemas.microsoft.com/office/drawing/2014/main" id="{9152AD63-BDA3-4F96-81BB-982902125A88}"/>
              </a:ext>
            </a:extLst>
          </p:cNvPr>
          <p:cNvSpPr>
            <a:spLocks noGrp="1"/>
          </p:cNvSpPr>
          <p:nvPr>
            <p:ph type="sldNum" sz="quarter" idx="4"/>
          </p:nvPr>
        </p:nvSpPr>
        <p:spPr/>
        <p:txBody>
          <a:bodyPr/>
          <a:lstStyle/>
          <a:p>
            <a:fld id="{2066355A-084C-D24E-9AD2-7E4FC41EA627}" type="slidenum">
              <a:rPr lang="en-US" smtClean="0"/>
              <a:pPr/>
              <a:t>37</a:t>
            </a:fld>
            <a:endParaRPr lang="en-US" dirty="0"/>
          </a:p>
        </p:txBody>
      </p:sp>
      <p:sp>
        <p:nvSpPr>
          <p:cNvPr id="5" name="Content Placeholder 4">
            <a:extLst>
              <a:ext uri="{FF2B5EF4-FFF2-40B4-BE49-F238E27FC236}">
                <a16:creationId xmlns:a16="http://schemas.microsoft.com/office/drawing/2014/main" id="{D51A655E-3544-4B49-854C-7DAA4B0A880A}"/>
              </a:ext>
            </a:extLst>
          </p:cNvPr>
          <p:cNvSpPr>
            <a:spLocks noGrp="1"/>
          </p:cNvSpPr>
          <p:nvPr>
            <p:ph idx="1"/>
          </p:nvPr>
        </p:nvSpPr>
        <p:spPr>
          <a:xfrm>
            <a:off x="341924" y="980347"/>
            <a:ext cx="5338876" cy="3567590"/>
          </a:xfrm>
        </p:spPr>
        <p:txBody>
          <a:bodyPr/>
          <a:lstStyle/>
          <a:p>
            <a:r>
              <a:rPr lang="en-US" dirty="0"/>
              <a:t>User accounts:</a:t>
            </a:r>
          </a:p>
          <a:p>
            <a:pPr lvl="1"/>
            <a:r>
              <a:rPr lang="en-US" dirty="0"/>
              <a:t>Normally 1 per device, created at initial use.</a:t>
            </a:r>
          </a:p>
          <a:p>
            <a:pPr lvl="1"/>
            <a:r>
              <a:rPr lang="en-US" dirty="0"/>
              <a:t>For iOS: Apple ID.</a:t>
            </a:r>
          </a:p>
          <a:p>
            <a:pPr lvl="1"/>
            <a:r>
              <a:rPr lang="en-US" dirty="0"/>
              <a:t>For Android: Google account, Samsung account, or similar.</a:t>
            </a:r>
          </a:p>
          <a:p>
            <a:pPr lvl="1"/>
            <a:r>
              <a:rPr lang="en-US" dirty="0"/>
              <a:t>Unique ID and credentials required.</a:t>
            </a:r>
          </a:p>
          <a:p>
            <a:pPr lvl="1"/>
            <a:r>
              <a:rPr lang="en-US" dirty="0"/>
              <a:t>Provides access to app store, email, cloud storage.</a:t>
            </a:r>
          </a:p>
          <a:p>
            <a:r>
              <a:rPr lang="en-US" dirty="0"/>
              <a:t>Sub-accounts for additional services and apps:</a:t>
            </a:r>
          </a:p>
          <a:p>
            <a:pPr lvl="1"/>
            <a:r>
              <a:rPr lang="en-US" dirty="0"/>
              <a:t>Corporate email or messaging.</a:t>
            </a:r>
          </a:p>
          <a:p>
            <a:pPr lvl="1"/>
            <a:r>
              <a:rPr lang="en-US" dirty="0"/>
              <a:t>Facebook.</a:t>
            </a:r>
          </a:p>
          <a:p>
            <a:pPr lvl="1"/>
            <a:r>
              <a:rPr lang="en-US" dirty="0"/>
              <a:t>LinkedIn.</a:t>
            </a:r>
          </a:p>
        </p:txBody>
      </p:sp>
      <p:pic>
        <p:nvPicPr>
          <p:cNvPr id="6" name="Picture 5">
            <a:extLst>
              <a:ext uri="{FF2B5EF4-FFF2-40B4-BE49-F238E27FC236}">
                <a16:creationId xmlns:a16="http://schemas.microsoft.com/office/drawing/2014/main" id="{033760E6-407B-4686-91AF-529DF3C2122E}"/>
              </a:ext>
            </a:extLst>
          </p:cNvPr>
          <p:cNvPicPr>
            <a:picLocks noChangeAspect="1"/>
          </p:cNvPicPr>
          <p:nvPr/>
        </p:nvPicPr>
        <p:blipFill>
          <a:blip r:embed="rId2"/>
          <a:stretch>
            <a:fillRect/>
          </a:stretch>
        </p:blipFill>
        <p:spPr>
          <a:xfrm>
            <a:off x="6234929" y="835452"/>
            <a:ext cx="2203742" cy="3917764"/>
          </a:xfrm>
          <a:prstGeom prst="rect">
            <a:avLst/>
          </a:prstGeom>
        </p:spPr>
      </p:pic>
    </p:spTree>
    <p:extLst>
      <p:ext uri="{BB962C8B-B14F-4D97-AF65-F5344CB8AC3E}">
        <p14:creationId xmlns:p14="http://schemas.microsoft.com/office/powerpoint/2010/main" val="13339826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9E106-6666-480A-86D5-E12FB966F391}"/>
              </a:ext>
            </a:extLst>
          </p:cNvPr>
          <p:cNvSpPr>
            <a:spLocks noGrp="1"/>
          </p:cNvSpPr>
          <p:nvPr>
            <p:ph type="title"/>
          </p:nvPr>
        </p:nvSpPr>
        <p:spPr/>
        <p:txBody>
          <a:bodyPr/>
          <a:lstStyle/>
          <a:p>
            <a:r>
              <a:rPr lang="en-US" dirty="0"/>
              <a:t>Mobile Applications and App Stores (slide 1 of 2)</a:t>
            </a:r>
          </a:p>
        </p:txBody>
      </p:sp>
      <p:sp>
        <p:nvSpPr>
          <p:cNvPr id="6" name="Text Placeholder 5">
            <a:extLst>
              <a:ext uri="{FF2B5EF4-FFF2-40B4-BE49-F238E27FC236}">
                <a16:creationId xmlns:a16="http://schemas.microsoft.com/office/drawing/2014/main" id="{3DA19E2A-6A38-4225-B90F-E5A38D3ADEA6}"/>
              </a:ext>
            </a:extLst>
          </p:cNvPr>
          <p:cNvSpPr>
            <a:spLocks noGrp="1"/>
          </p:cNvSpPr>
          <p:nvPr>
            <p:ph type="body" sz="quarter" idx="13"/>
          </p:nvPr>
        </p:nvSpPr>
        <p:spPr/>
        <p:txBody>
          <a:bodyPr/>
          <a:lstStyle/>
          <a:p>
            <a:r>
              <a:rPr lang="en-US" b="1" dirty="0"/>
              <a:t>App</a:t>
            </a:r>
            <a:r>
              <a:rPr lang="en-US" dirty="0"/>
              <a:t>: Installable programs the extend the functionality of a mobile device.</a:t>
            </a:r>
            <a:endParaRPr lang="en-US" b="1" dirty="0"/>
          </a:p>
        </p:txBody>
      </p:sp>
      <p:sp>
        <p:nvSpPr>
          <p:cNvPr id="3" name="Slide Number Placeholder 2">
            <a:extLst>
              <a:ext uri="{FF2B5EF4-FFF2-40B4-BE49-F238E27FC236}">
                <a16:creationId xmlns:a16="http://schemas.microsoft.com/office/drawing/2014/main" id="{472976D8-5CA8-4C33-9F81-29614B63D5FC}"/>
              </a:ext>
            </a:extLst>
          </p:cNvPr>
          <p:cNvSpPr>
            <a:spLocks noGrp="1"/>
          </p:cNvSpPr>
          <p:nvPr>
            <p:ph type="sldNum" sz="quarter" idx="4"/>
          </p:nvPr>
        </p:nvSpPr>
        <p:spPr/>
        <p:txBody>
          <a:bodyPr/>
          <a:lstStyle/>
          <a:p>
            <a:fld id="{2066355A-084C-D24E-9AD2-7E4FC41EA627}" type="slidenum">
              <a:rPr lang="en-US" smtClean="0"/>
              <a:pPr/>
              <a:t>38</a:t>
            </a:fld>
            <a:endParaRPr lang="en-US" dirty="0"/>
          </a:p>
        </p:txBody>
      </p:sp>
      <p:sp>
        <p:nvSpPr>
          <p:cNvPr id="5" name="Content Placeholder 4">
            <a:extLst>
              <a:ext uri="{FF2B5EF4-FFF2-40B4-BE49-F238E27FC236}">
                <a16:creationId xmlns:a16="http://schemas.microsoft.com/office/drawing/2014/main" id="{82F792C1-CE38-425A-85DD-004282C5E423}"/>
              </a:ext>
            </a:extLst>
          </p:cNvPr>
          <p:cNvSpPr>
            <a:spLocks noGrp="1"/>
          </p:cNvSpPr>
          <p:nvPr>
            <p:ph idx="1"/>
          </p:nvPr>
        </p:nvSpPr>
        <p:spPr>
          <a:xfrm>
            <a:off x="341924" y="1696454"/>
            <a:ext cx="3164476" cy="2956575"/>
          </a:xfrm>
        </p:spPr>
        <p:txBody>
          <a:bodyPr/>
          <a:lstStyle/>
          <a:p>
            <a:r>
              <a:rPr lang="en-US" dirty="0"/>
              <a:t>iOS apps:</a:t>
            </a:r>
          </a:p>
          <a:p>
            <a:pPr lvl="1"/>
            <a:r>
              <a:rPr lang="en-US" dirty="0"/>
              <a:t>Get from App Store.</a:t>
            </a:r>
          </a:p>
          <a:p>
            <a:pPr lvl="1"/>
            <a:r>
              <a:rPr lang="en-US" dirty="0"/>
              <a:t>Free or paid.</a:t>
            </a:r>
          </a:p>
          <a:p>
            <a:pPr lvl="1"/>
            <a:r>
              <a:rPr lang="en-US" dirty="0"/>
              <a:t>Walled garden model—all apps reviewed and approved by Apple.</a:t>
            </a:r>
          </a:p>
        </p:txBody>
      </p:sp>
      <p:pic>
        <p:nvPicPr>
          <p:cNvPr id="7" name="Picture 6">
            <a:extLst>
              <a:ext uri="{FF2B5EF4-FFF2-40B4-BE49-F238E27FC236}">
                <a16:creationId xmlns:a16="http://schemas.microsoft.com/office/drawing/2014/main" id="{DE2D926A-171F-451E-90CB-77480BEDEB8A}"/>
              </a:ext>
            </a:extLst>
          </p:cNvPr>
          <p:cNvPicPr>
            <a:picLocks noChangeAspect="1"/>
          </p:cNvPicPr>
          <p:nvPr/>
        </p:nvPicPr>
        <p:blipFill>
          <a:blip r:embed="rId2"/>
          <a:stretch>
            <a:fillRect/>
          </a:stretch>
        </p:blipFill>
        <p:spPr>
          <a:xfrm>
            <a:off x="4934409" y="1516484"/>
            <a:ext cx="3642857" cy="3219048"/>
          </a:xfrm>
          <a:prstGeom prst="rect">
            <a:avLst/>
          </a:prstGeom>
        </p:spPr>
      </p:pic>
    </p:spTree>
    <p:extLst>
      <p:ext uri="{BB962C8B-B14F-4D97-AF65-F5344CB8AC3E}">
        <p14:creationId xmlns:p14="http://schemas.microsoft.com/office/powerpoint/2010/main" val="71060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6E828-1986-4BD3-9CB8-5173E544E20A}"/>
              </a:ext>
            </a:extLst>
          </p:cNvPr>
          <p:cNvSpPr>
            <a:spLocks noGrp="1"/>
          </p:cNvSpPr>
          <p:nvPr>
            <p:ph type="title"/>
          </p:nvPr>
        </p:nvSpPr>
        <p:spPr/>
        <p:txBody>
          <a:bodyPr/>
          <a:lstStyle/>
          <a:p>
            <a:r>
              <a:rPr lang="en-US" dirty="0"/>
              <a:t>Mobile Applications and App Stores (slide 2 of 2)</a:t>
            </a:r>
          </a:p>
        </p:txBody>
      </p:sp>
      <p:sp>
        <p:nvSpPr>
          <p:cNvPr id="3" name="Slide Number Placeholder 2">
            <a:extLst>
              <a:ext uri="{FF2B5EF4-FFF2-40B4-BE49-F238E27FC236}">
                <a16:creationId xmlns:a16="http://schemas.microsoft.com/office/drawing/2014/main" id="{D1DC3E41-C5F2-4CAC-986F-294FA84FF8C5}"/>
              </a:ext>
            </a:extLst>
          </p:cNvPr>
          <p:cNvSpPr>
            <a:spLocks noGrp="1"/>
          </p:cNvSpPr>
          <p:nvPr>
            <p:ph type="sldNum" sz="quarter" idx="4"/>
          </p:nvPr>
        </p:nvSpPr>
        <p:spPr/>
        <p:txBody>
          <a:bodyPr/>
          <a:lstStyle/>
          <a:p>
            <a:fld id="{2066355A-084C-D24E-9AD2-7E4FC41EA627}" type="slidenum">
              <a:rPr lang="en-US" smtClean="0"/>
              <a:pPr/>
              <a:t>39</a:t>
            </a:fld>
            <a:endParaRPr lang="en-US" dirty="0"/>
          </a:p>
        </p:txBody>
      </p:sp>
      <p:sp>
        <p:nvSpPr>
          <p:cNvPr id="4" name="Content Placeholder 3">
            <a:extLst>
              <a:ext uri="{FF2B5EF4-FFF2-40B4-BE49-F238E27FC236}">
                <a16:creationId xmlns:a16="http://schemas.microsoft.com/office/drawing/2014/main" id="{3EC2CA6C-F6B9-4DE0-8777-A5684114E6DA}"/>
              </a:ext>
            </a:extLst>
          </p:cNvPr>
          <p:cNvSpPr>
            <a:spLocks noGrp="1"/>
          </p:cNvSpPr>
          <p:nvPr>
            <p:ph idx="1"/>
          </p:nvPr>
        </p:nvSpPr>
        <p:spPr>
          <a:xfrm>
            <a:off x="341924" y="980347"/>
            <a:ext cx="8658076" cy="3567590"/>
          </a:xfrm>
        </p:spPr>
        <p:txBody>
          <a:bodyPr/>
          <a:lstStyle/>
          <a:p>
            <a:r>
              <a:rPr lang="en-US" dirty="0"/>
              <a:t>Android apps:</a:t>
            </a:r>
          </a:p>
          <a:p>
            <a:pPr lvl="1"/>
            <a:r>
              <a:rPr lang="en-US" dirty="0"/>
              <a:t>Get from Google Play Store or third-party sites.</a:t>
            </a:r>
          </a:p>
          <a:p>
            <a:pPr lvl="1"/>
            <a:r>
              <a:rPr lang="en-US" dirty="0"/>
              <a:t>Free or paid.</a:t>
            </a:r>
          </a:p>
          <a:p>
            <a:pPr lvl="1"/>
            <a:r>
              <a:rPr lang="en-US" dirty="0"/>
              <a:t>More open model for app acquisition: store model, or APKs.</a:t>
            </a:r>
          </a:p>
          <a:p>
            <a:pPr marL="0" indent="0">
              <a:buNone/>
            </a:pPr>
            <a:endParaRPr lang="en-US" dirty="0"/>
          </a:p>
        </p:txBody>
      </p:sp>
      <p:pic>
        <p:nvPicPr>
          <p:cNvPr id="6" name="Picture 5">
            <a:extLst>
              <a:ext uri="{FF2B5EF4-FFF2-40B4-BE49-F238E27FC236}">
                <a16:creationId xmlns:a16="http://schemas.microsoft.com/office/drawing/2014/main" id="{F6E07A00-F32B-4336-84DC-735E803B95D1}"/>
              </a:ext>
            </a:extLst>
          </p:cNvPr>
          <p:cNvPicPr>
            <a:picLocks noChangeAspect="1"/>
          </p:cNvPicPr>
          <p:nvPr/>
        </p:nvPicPr>
        <p:blipFill>
          <a:blip r:embed="rId2"/>
          <a:stretch>
            <a:fillRect/>
          </a:stretch>
        </p:blipFill>
        <p:spPr>
          <a:xfrm>
            <a:off x="2426286" y="2290383"/>
            <a:ext cx="4286848" cy="2529241"/>
          </a:xfrm>
          <a:prstGeom prst="rect">
            <a:avLst/>
          </a:prstGeom>
        </p:spPr>
      </p:pic>
    </p:spTree>
    <p:extLst>
      <p:ext uri="{BB962C8B-B14F-4D97-AF65-F5344CB8AC3E}">
        <p14:creationId xmlns:p14="http://schemas.microsoft.com/office/powerpoint/2010/main" val="927375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9780F-AF60-4172-8077-5FBF11BDF3BB}"/>
              </a:ext>
            </a:extLst>
          </p:cNvPr>
          <p:cNvSpPr>
            <a:spLocks noGrp="1"/>
          </p:cNvSpPr>
          <p:nvPr>
            <p:ph type="title"/>
          </p:nvPr>
        </p:nvSpPr>
        <p:spPr/>
        <p:txBody>
          <a:bodyPr/>
          <a:lstStyle/>
          <a:p>
            <a:r>
              <a:rPr lang="en-US" dirty="0"/>
              <a:t>Smartphones</a:t>
            </a:r>
          </a:p>
        </p:txBody>
      </p:sp>
      <p:sp>
        <p:nvSpPr>
          <p:cNvPr id="3" name="Slide Number Placeholder 2">
            <a:extLst>
              <a:ext uri="{FF2B5EF4-FFF2-40B4-BE49-F238E27FC236}">
                <a16:creationId xmlns:a16="http://schemas.microsoft.com/office/drawing/2014/main" id="{18C02008-8DAC-4D74-AC0F-AEA220C148FD}"/>
              </a:ext>
            </a:extLst>
          </p:cNvPr>
          <p:cNvSpPr>
            <a:spLocks noGrp="1"/>
          </p:cNvSpPr>
          <p:nvPr>
            <p:ph type="sldNum" sz="quarter" idx="4"/>
          </p:nvPr>
        </p:nvSpPr>
        <p:spPr/>
        <p:txBody>
          <a:bodyPr/>
          <a:lstStyle/>
          <a:p>
            <a:fld id="{2066355A-084C-D24E-9AD2-7E4FC41EA627}" type="slidenum">
              <a:rPr lang="en-US" smtClean="0"/>
              <a:pPr/>
              <a:t>4</a:t>
            </a:fld>
            <a:endParaRPr lang="en-US" dirty="0"/>
          </a:p>
        </p:txBody>
      </p:sp>
      <p:sp>
        <p:nvSpPr>
          <p:cNvPr id="4" name="Content Placeholder 3">
            <a:extLst>
              <a:ext uri="{FF2B5EF4-FFF2-40B4-BE49-F238E27FC236}">
                <a16:creationId xmlns:a16="http://schemas.microsoft.com/office/drawing/2014/main" id="{B5151EA9-3CA9-4E0B-AA8D-91DAA3CB91ED}"/>
              </a:ext>
            </a:extLst>
          </p:cNvPr>
          <p:cNvSpPr>
            <a:spLocks noGrp="1"/>
          </p:cNvSpPr>
          <p:nvPr>
            <p:ph idx="1"/>
          </p:nvPr>
        </p:nvSpPr>
        <p:spPr/>
        <p:txBody>
          <a:bodyPr/>
          <a:lstStyle/>
          <a:p>
            <a:r>
              <a:rPr lang="en-US" dirty="0"/>
              <a:t>One-handed operation</a:t>
            </a:r>
          </a:p>
          <a:p>
            <a:r>
              <a:rPr lang="en-US" dirty="0"/>
              <a:t>Touchscreen displays</a:t>
            </a:r>
          </a:p>
          <a:p>
            <a:r>
              <a:rPr lang="en-US" dirty="0"/>
              <a:t>Screen sizes range from 4.5” to 5.7”</a:t>
            </a:r>
          </a:p>
          <a:p>
            <a:r>
              <a:rPr lang="en-US" dirty="0"/>
              <a:t>Multicore CPUs</a:t>
            </a:r>
          </a:p>
          <a:p>
            <a:r>
              <a:rPr lang="en-US" dirty="0"/>
              <a:t>2 to 6 GB system memory</a:t>
            </a:r>
          </a:p>
          <a:p>
            <a:r>
              <a:rPr lang="en-US" dirty="0"/>
              <a:t>16 GB+ flash memory storage</a:t>
            </a:r>
          </a:p>
          <a:p>
            <a:r>
              <a:rPr lang="en-US" dirty="0"/>
              <a:t>Features:</a:t>
            </a:r>
          </a:p>
          <a:p>
            <a:pPr lvl="1"/>
            <a:r>
              <a:rPr lang="en-US" dirty="0"/>
              <a:t>Digital cameras</a:t>
            </a:r>
          </a:p>
          <a:p>
            <a:pPr lvl="1"/>
            <a:r>
              <a:rPr lang="en-US" dirty="0"/>
              <a:t>Input sensors</a:t>
            </a:r>
          </a:p>
          <a:p>
            <a:pPr lvl="1"/>
            <a:r>
              <a:rPr lang="en-US" dirty="0"/>
              <a:t>Networking via Wi-Fi or cellular data</a:t>
            </a:r>
          </a:p>
        </p:txBody>
      </p:sp>
      <p:pic>
        <p:nvPicPr>
          <p:cNvPr id="7" name="Content Placeholder 5">
            <a:extLst>
              <a:ext uri="{FF2B5EF4-FFF2-40B4-BE49-F238E27FC236}">
                <a16:creationId xmlns:a16="http://schemas.microsoft.com/office/drawing/2014/main" id="{E05AEF08-CF4A-4FD0-8A3D-D75D0B26A078}"/>
              </a:ext>
            </a:extLst>
          </p:cNvPr>
          <p:cNvPicPr>
            <a:picLocks noChangeAspect="1"/>
          </p:cNvPicPr>
          <p:nvPr/>
        </p:nvPicPr>
        <p:blipFill>
          <a:blip r:embed="rId2"/>
          <a:stretch>
            <a:fillRect/>
          </a:stretch>
        </p:blipFill>
        <p:spPr>
          <a:xfrm>
            <a:off x="4641905" y="1691113"/>
            <a:ext cx="4065407" cy="2740762"/>
          </a:xfrm>
          <a:prstGeom prst="rect">
            <a:avLst/>
          </a:prstGeom>
        </p:spPr>
      </p:pic>
    </p:spTree>
    <p:extLst>
      <p:ext uri="{BB962C8B-B14F-4D97-AF65-F5344CB8AC3E}">
        <p14:creationId xmlns:p14="http://schemas.microsoft.com/office/powerpoint/2010/main" val="225653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C0276-6747-4408-BA6A-EBB73BE7CEC6}"/>
              </a:ext>
            </a:extLst>
          </p:cNvPr>
          <p:cNvSpPr>
            <a:spLocks noGrp="1"/>
          </p:cNvSpPr>
          <p:nvPr>
            <p:ph type="title"/>
          </p:nvPr>
        </p:nvSpPr>
        <p:spPr>
          <a:xfrm>
            <a:off x="383637" y="173742"/>
            <a:ext cx="8455566" cy="633458"/>
          </a:xfrm>
        </p:spPr>
        <p:txBody>
          <a:bodyPr/>
          <a:lstStyle/>
          <a:p>
            <a:r>
              <a:rPr lang="en-US" dirty="0"/>
              <a:t>Types of Data to Synchronize</a:t>
            </a:r>
          </a:p>
        </p:txBody>
      </p:sp>
      <p:sp>
        <p:nvSpPr>
          <p:cNvPr id="3" name="Text Placeholder 2">
            <a:extLst>
              <a:ext uri="{FF2B5EF4-FFF2-40B4-BE49-F238E27FC236}">
                <a16:creationId xmlns:a16="http://schemas.microsoft.com/office/drawing/2014/main" id="{62CCABB0-29EF-4903-967A-98E378FB63CC}"/>
              </a:ext>
            </a:extLst>
          </p:cNvPr>
          <p:cNvSpPr>
            <a:spLocks noGrp="1"/>
          </p:cNvSpPr>
          <p:nvPr>
            <p:ph type="body" sz="quarter" idx="13"/>
          </p:nvPr>
        </p:nvSpPr>
        <p:spPr>
          <a:xfrm>
            <a:off x="1752600" y="944983"/>
            <a:ext cx="7054516" cy="957389"/>
          </a:xfrm>
        </p:spPr>
        <p:txBody>
          <a:bodyPr/>
          <a:lstStyle/>
          <a:p>
            <a:r>
              <a:rPr lang="en-US" b="1" dirty="0"/>
              <a:t>Mobile device synchronization</a:t>
            </a:r>
            <a:r>
              <a:rPr lang="en-US" dirty="0"/>
              <a:t>: The act of copying data back and forth between devices to keep the information up-to-date on all of the devices.</a:t>
            </a:r>
          </a:p>
        </p:txBody>
      </p:sp>
      <p:sp>
        <p:nvSpPr>
          <p:cNvPr id="4" name="Slide Number Placeholder 3">
            <a:extLst>
              <a:ext uri="{FF2B5EF4-FFF2-40B4-BE49-F238E27FC236}">
                <a16:creationId xmlns:a16="http://schemas.microsoft.com/office/drawing/2014/main" id="{23C08621-A68E-49FA-A997-170476DDD67B}"/>
              </a:ext>
            </a:extLst>
          </p:cNvPr>
          <p:cNvSpPr>
            <a:spLocks noGrp="1"/>
          </p:cNvSpPr>
          <p:nvPr>
            <p:ph type="sldNum" sz="quarter" idx="4"/>
          </p:nvPr>
        </p:nvSpPr>
        <p:spPr/>
        <p:txBody>
          <a:bodyPr/>
          <a:lstStyle/>
          <a:p>
            <a:fld id="{2066355A-084C-D24E-9AD2-7E4FC41EA627}" type="slidenum">
              <a:rPr lang="en-US" smtClean="0"/>
              <a:pPr/>
              <a:t>40</a:t>
            </a:fld>
            <a:endParaRPr lang="en-US" dirty="0"/>
          </a:p>
        </p:txBody>
      </p:sp>
      <p:sp>
        <p:nvSpPr>
          <p:cNvPr id="5" name="Content Placeholder 4">
            <a:extLst>
              <a:ext uri="{FF2B5EF4-FFF2-40B4-BE49-F238E27FC236}">
                <a16:creationId xmlns:a16="http://schemas.microsoft.com/office/drawing/2014/main" id="{6FBC19D0-0425-44DD-8938-11D00DB5B96A}"/>
              </a:ext>
            </a:extLst>
          </p:cNvPr>
          <p:cNvSpPr>
            <a:spLocks noGrp="1"/>
          </p:cNvSpPr>
          <p:nvPr>
            <p:ph idx="1"/>
          </p:nvPr>
        </p:nvSpPr>
        <p:spPr>
          <a:xfrm>
            <a:off x="479302" y="1902372"/>
            <a:ext cx="4323918" cy="2424836"/>
          </a:xfrm>
        </p:spPr>
        <p:txBody>
          <a:bodyPr/>
          <a:lstStyle/>
          <a:p>
            <a:r>
              <a:rPr lang="en-US" dirty="0"/>
              <a:t>Contacts</a:t>
            </a:r>
          </a:p>
          <a:p>
            <a:r>
              <a:rPr lang="en-US" dirty="0"/>
              <a:t>Calendar</a:t>
            </a:r>
          </a:p>
          <a:p>
            <a:r>
              <a:rPr lang="en-US" dirty="0"/>
              <a:t>Email</a:t>
            </a:r>
          </a:p>
          <a:p>
            <a:r>
              <a:rPr lang="en-US" dirty="0"/>
              <a:t>Pictures, music, and video</a:t>
            </a:r>
          </a:p>
          <a:p>
            <a:r>
              <a:rPr lang="en-US" dirty="0"/>
              <a:t>Documents</a:t>
            </a:r>
          </a:p>
          <a:p>
            <a:r>
              <a:rPr lang="en-US" dirty="0"/>
              <a:t>E-books</a:t>
            </a:r>
          </a:p>
          <a:p>
            <a:endParaRPr lang="en-US" dirty="0"/>
          </a:p>
        </p:txBody>
      </p:sp>
      <p:sp>
        <p:nvSpPr>
          <p:cNvPr id="6" name="Content Placeholder 4">
            <a:extLst>
              <a:ext uri="{FF2B5EF4-FFF2-40B4-BE49-F238E27FC236}">
                <a16:creationId xmlns:a16="http://schemas.microsoft.com/office/drawing/2014/main" id="{C5CFF3D1-C58E-4BA1-B16F-67BDBF770174}"/>
              </a:ext>
            </a:extLst>
          </p:cNvPr>
          <p:cNvSpPr txBox="1">
            <a:spLocks/>
          </p:cNvSpPr>
          <p:nvPr/>
        </p:nvSpPr>
        <p:spPr>
          <a:xfrm>
            <a:off x="4541539" y="1897122"/>
            <a:ext cx="4323918" cy="2424836"/>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Location data</a:t>
            </a:r>
          </a:p>
          <a:p>
            <a:r>
              <a:rPr lang="en-US" dirty="0"/>
              <a:t>Social media data</a:t>
            </a:r>
          </a:p>
          <a:p>
            <a:r>
              <a:rPr lang="en-US" dirty="0"/>
              <a:t>Apps</a:t>
            </a:r>
          </a:p>
          <a:p>
            <a:r>
              <a:rPr lang="en-US" dirty="0"/>
              <a:t>Bookmarks</a:t>
            </a:r>
          </a:p>
          <a:p>
            <a:r>
              <a:rPr lang="en-US" dirty="0"/>
              <a:t>Passwords</a:t>
            </a:r>
          </a:p>
        </p:txBody>
      </p:sp>
      <p:pic>
        <p:nvPicPr>
          <p:cNvPr id="8" name="Picture 7">
            <a:extLst>
              <a:ext uri="{FF2B5EF4-FFF2-40B4-BE49-F238E27FC236}">
                <a16:creationId xmlns:a16="http://schemas.microsoft.com/office/drawing/2014/main" id="{8C4C6642-1776-40F3-A26A-DDC1CFF01597}"/>
              </a:ext>
            </a:extLst>
          </p:cNvPr>
          <p:cNvPicPr>
            <a:picLocks noChangeAspect="1"/>
          </p:cNvPicPr>
          <p:nvPr/>
        </p:nvPicPr>
        <p:blipFill rotWithShape="1">
          <a:blip r:embed="rId2"/>
          <a:srcRect t="10390" b="14423"/>
          <a:stretch/>
        </p:blipFill>
        <p:spPr>
          <a:xfrm>
            <a:off x="4259737" y="3311999"/>
            <a:ext cx="4884263" cy="1461292"/>
          </a:xfrm>
          <a:prstGeom prst="rect">
            <a:avLst/>
          </a:prstGeom>
        </p:spPr>
      </p:pic>
    </p:spTree>
    <p:extLst>
      <p:ext uri="{BB962C8B-B14F-4D97-AF65-F5344CB8AC3E}">
        <p14:creationId xmlns:p14="http://schemas.microsoft.com/office/powerpoint/2010/main" val="31071604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FC27-D135-4958-8E6B-D44CA45A0E10}"/>
              </a:ext>
            </a:extLst>
          </p:cNvPr>
          <p:cNvSpPr>
            <a:spLocks noGrp="1"/>
          </p:cNvSpPr>
          <p:nvPr>
            <p:ph type="title"/>
          </p:nvPr>
        </p:nvSpPr>
        <p:spPr/>
        <p:txBody>
          <a:bodyPr/>
          <a:lstStyle/>
          <a:p>
            <a:r>
              <a:rPr lang="en-US" dirty="0"/>
              <a:t>Synchronization Methods (Slide 1 of 3)</a:t>
            </a:r>
          </a:p>
        </p:txBody>
      </p:sp>
      <p:sp>
        <p:nvSpPr>
          <p:cNvPr id="3" name="Slide Number Placeholder 2">
            <a:extLst>
              <a:ext uri="{FF2B5EF4-FFF2-40B4-BE49-F238E27FC236}">
                <a16:creationId xmlns:a16="http://schemas.microsoft.com/office/drawing/2014/main" id="{BC45054B-6DF5-4A39-BA86-55973F37B0F2}"/>
              </a:ext>
            </a:extLst>
          </p:cNvPr>
          <p:cNvSpPr>
            <a:spLocks noGrp="1"/>
          </p:cNvSpPr>
          <p:nvPr>
            <p:ph type="sldNum" sz="quarter" idx="4"/>
          </p:nvPr>
        </p:nvSpPr>
        <p:spPr/>
        <p:txBody>
          <a:bodyPr/>
          <a:lstStyle/>
          <a:p>
            <a:fld id="{2066355A-084C-D24E-9AD2-7E4FC41EA627}" type="slidenum">
              <a:rPr lang="en-US" smtClean="0"/>
              <a:pPr/>
              <a:t>41</a:t>
            </a:fld>
            <a:endParaRPr lang="en-US" dirty="0"/>
          </a:p>
        </p:txBody>
      </p:sp>
      <p:sp>
        <p:nvSpPr>
          <p:cNvPr id="7" name="Content Placeholder 6">
            <a:extLst>
              <a:ext uri="{FF2B5EF4-FFF2-40B4-BE49-F238E27FC236}">
                <a16:creationId xmlns:a16="http://schemas.microsoft.com/office/drawing/2014/main" id="{59D6DBBB-01AD-4D35-9A0E-678D258E0300}"/>
              </a:ext>
            </a:extLst>
          </p:cNvPr>
          <p:cNvSpPr>
            <a:spLocks noGrp="1"/>
          </p:cNvSpPr>
          <p:nvPr>
            <p:ph idx="1"/>
          </p:nvPr>
        </p:nvSpPr>
        <p:spPr/>
        <p:txBody>
          <a:bodyPr/>
          <a:lstStyle/>
          <a:p>
            <a:r>
              <a:rPr lang="en-US" dirty="0"/>
              <a:t>iOS syncs to desktop via iTunes</a:t>
            </a:r>
          </a:p>
          <a:p>
            <a:r>
              <a:rPr lang="en-US" dirty="0"/>
              <a:t>iOS syncs to cloud via iCloud</a:t>
            </a:r>
          </a:p>
        </p:txBody>
      </p:sp>
      <p:pic>
        <p:nvPicPr>
          <p:cNvPr id="8" name="Content Placeholder 5">
            <a:extLst>
              <a:ext uri="{FF2B5EF4-FFF2-40B4-BE49-F238E27FC236}">
                <a16:creationId xmlns:a16="http://schemas.microsoft.com/office/drawing/2014/main" id="{11D88DF5-FDB9-4819-A64B-DFC5897F11DC}"/>
              </a:ext>
            </a:extLst>
          </p:cNvPr>
          <p:cNvPicPr>
            <a:picLocks noChangeAspect="1"/>
          </p:cNvPicPr>
          <p:nvPr/>
        </p:nvPicPr>
        <p:blipFill>
          <a:blip r:embed="rId2"/>
          <a:stretch>
            <a:fillRect/>
          </a:stretch>
        </p:blipFill>
        <p:spPr>
          <a:xfrm>
            <a:off x="3907354" y="1553811"/>
            <a:ext cx="4669912" cy="3160161"/>
          </a:xfrm>
          <a:prstGeom prst="rect">
            <a:avLst/>
          </a:prstGeom>
        </p:spPr>
      </p:pic>
    </p:spTree>
    <p:extLst>
      <p:ext uri="{BB962C8B-B14F-4D97-AF65-F5344CB8AC3E}">
        <p14:creationId xmlns:p14="http://schemas.microsoft.com/office/powerpoint/2010/main" val="2677414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FC27-D135-4958-8E6B-D44CA45A0E10}"/>
              </a:ext>
            </a:extLst>
          </p:cNvPr>
          <p:cNvSpPr>
            <a:spLocks noGrp="1"/>
          </p:cNvSpPr>
          <p:nvPr>
            <p:ph type="title"/>
          </p:nvPr>
        </p:nvSpPr>
        <p:spPr/>
        <p:txBody>
          <a:bodyPr/>
          <a:lstStyle/>
          <a:p>
            <a:r>
              <a:rPr lang="en-US" dirty="0"/>
              <a:t>Synchronization Methods (Slide 2 of 3)</a:t>
            </a:r>
          </a:p>
        </p:txBody>
      </p:sp>
      <p:sp>
        <p:nvSpPr>
          <p:cNvPr id="3" name="Slide Number Placeholder 2">
            <a:extLst>
              <a:ext uri="{FF2B5EF4-FFF2-40B4-BE49-F238E27FC236}">
                <a16:creationId xmlns:a16="http://schemas.microsoft.com/office/drawing/2014/main" id="{BC45054B-6DF5-4A39-BA86-55973F37B0F2}"/>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
        <p:nvSpPr>
          <p:cNvPr id="7" name="Content Placeholder 6">
            <a:extLst>
              <a:ext uri="{FF2B5EF4-FFF2-40B4-BE49-F238E27FC236}">
                <a16:creationId xmlns:a16="http://schemas.microsoft.com/office/drawing/2014/main" id="{59D6DBBB-01AD-4D35-9A0E-678D258E0300}"/>
              </a:ext>
            </a:extLst>
          </p:cNvPr>
          <p:cNvSpPr>
            <a:spLocks noGrp="1"/>
          </p:cNvSpPr>
          <p:nvPr>
            <p:ph idx="1"/>
          </p:nvPr>
        </p:nvSpPr>
        <p:spPr/>
        <p:txBody>
          <a:bodyPr/>
          <a:lstStyle/>
          <a:p>
            <a:r>
              <a:rPr lang="en-US" dirty="0"/>
              <a:t>Android uses the gmail account to sync with cloud storage and Google Play Store.</a:t>
            </a:r>
          </a:p>
          <a:p>
            <a:r>
              <a:rPr lang="en-US" dirty="0"/>
              <a:t>You can connect to a PC via USB to transfer data directly.</a:t>
            </a:r>
          </a:p>
        </p:txBody>
      </p:sp>
      <p:pic>
        <p:nvPicPr>
          <p:cNvPr id="5" name="Picture 4">
            <a:extLst>
              <a:ext uri="{FF2B5EF4-FFF2-40B4-BE49-F238E27FC236}">
                <a16:creationId xmlns:a16="http://schemas.microsoft.com/office/drawing/2014/main" id="{8D0068F5-528A-42CF-B829-5A852D916425}"/>
              </a:ext>
            </a:extLst>
          </p:cNvPr>
          <p:cNvPicPr>
            <a:picLocks noChangeAspect="1"/>
          </p:cNvPicPr>
          <p:nvPr/>
        </p:nvPicPr>
        <p:blipFill>
          <a:blip r:embed="rId2"/>
          <a:stretch>
            <a:fillRect/>
          </a:stretch>
        </p:blipFill>
        <p:spPr>
          <a:xfrm>
            <a:off x="1769647" y="1953675"/>
            <a:ext cx="1646063" cy="2926334"/>
          </a:xfrm>
          <a:prstGeom prst="rect">
            <a:avLst/>
          </a:prstGeom>
        </p:spPr>
      </p:pic>
      <p:pic>
        <p:nvPicPr>
          <p:cNvPr id="6" name="Picture 5">
            <a:extLst>
              <a:ext uri="{FF2B5EF4-FFF2-40B4-BE49-F238E27FC236}">
                <a16:creationId xmlns:a16="http://schemas.microsoft.com/office/drawing/2014/main" id="{3032B7B0-4514-46A9-BB1B-94EE84168507}"/>
              </a:ext>
            </a:extLst>
          </p:cNvPr>
          <p:cNvPicPr>
            <a:picLocks noChangeAspect="1"/>
          </p:cNvPicPr>
          <p:nvPr/>
        </p:nvPicPr>
        <p:blipFill>
          <a:blip r:embed="rId3"/>
          <a:stretch>
            <a:fillRect/>
          </a:stretch>
        </p:blipFill>
        <p:spPr>
          <a:xfrm>
            <a:off x="5131374" y="1953675"/>
            <a:ext cx="1647253" cy="2928450"/>
          </a:xfrm>
          <a:prstGeom prst="rect">
            <a:avLst/>
          </a:prstGeom>
        </p:spPr>
      </p:pic>
    </p:spTree>
    <p:extLst>
      <p:ext uri="{BB962C8B-B14F-4D97-AF65-F5344CB8AC3E}">
        <p14:creationId xmlns:p14="http://schemas.microsoft.com/office/powerpoint/2010/main" val="31664923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ED6C3-995D-4301-A85F-3146A34217D8}"/>
              </a:ext>
            </a:extLst>
          </p:cNvPr>
          <p:cNvSpPr>
            <a:spLocks noGrp="1"/>
          </p:cNvSpPr>
          <p:nvPr>
            <p:ph type="title"/>
          </p:nvPr>
        </p:nvSpPr>
        <p:spPr/>
        <p:txBody>
          <a:bodyPr/>
          <a:lstStyle/>
          <a:p>
            <a:r>
              <a:rPr lang="en-US" dirty="0"/>
              <a:t>Synchronization Methods (Slide 3 of 3)</a:t>
            </a:r>
          </a:p>
        </p:txBody>
      </p:sp>
      <p:sp>
        <p:nvSpPr>
          <p:cNvPr id="3" name="Slide Number Placeholder 2">
            <a:extLst>
              <a:ext uri="{FF2B5EF4-FFF2-40B4-BE49-F238E27FC236}">
                <a16:creationId xmlns:a16="http://schemas.microsoft.com/office/drawing/2014/main" id="{1374B2B0-2446-4981-9A00-79A434C819B0}"/>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
        <p:nvSpPr>
          <p:cNvPr id="4" name="Content Placeholder 3">
            <a:extLst>
              <a:ext uri="{FF2B5EF4-FFF2-40B4-BE49-F238E27FC236}">
                <a16:creationId xmlns:a16="http://schemas.microsoft.com/office/drawing/2014/main" id="{EAAC32D0-05BA-4C7D-8D17-C8F3281CC1CA}"/>
              </a:ext>
            </a:extLst>
          </p:cNvPr>
          <p:cNvSpPr>
            <a:spLocks noGrp="1"/>
          </p:cNvSpPr>
          <p:nvPr>
            <p:ph idx="1"/>
          </p:nvPr>
        </p:nvSpPr>
        <p:spPr/>
        <p:txBody>
          <a:bodyPr/>
          <a:lstStyle/>
          <a:p>
            <a:r>
              <a:rPr lang="en-US" dirty="0"/>
              <a:t>Microsoft synchronization products</a:t>
            </a:r>
          </a:p>
          <a:p>
            <a:pPr lvl="1"/>
            <a:r>
              <a:rPr lang="en-US" dirty="0"/>
              <a:t>OneDrive</a:t>
            </a:r>
          </a:p>
          <a:p>
            <a:pPr lvl="1"/>
            <a:r>
              <a:rPr lang="en-US" dirty="0"/>
              <a:t>Outlook.com</a:t>
            </a:r>
          </a:p>
          <a:p>
            <a:pPr lvl="1"/>
            <a:r>
              <a:rPr lang="en-US" dirty="0"/>
              <a:t>Office 365</a:t>
            </a:r>
          </a:p>
          <a:p>
            <a:r>
              <a:rPr lang="en-US" dirty="0"/>
              <a:t>Third-party synchronization products</a:t>
            </a:r>
          </a:p>
          <a:p>
            <a:pPr lvl="1"/>
            <a:r>
              <a:rPr lang="en-US" dirty="0"/>
              <a:t>Vendor-based cloud services</a:t>
            </a:r>
          </a:p>
          <a:p>
            <a:pPr lvl="1"/>
            <a:r>
              <a:rPr lang="en-US" dirty="0"/>
              <a:t>Dropbox</a:t>
            </a:r>
          </a:p>
          <a:p>
            <a:r>
              <a:rPr lang="en-US" dirty="0"/>
              <a:t>Sync to automobiles.</a:t>
            </a:r>
          </a:p>
          <a:p>
            <a:pPr lvl="1"/>
            <a:r>
              <a:rPr lang="en-US" dirty="0"/>
              <a:t>Newer vehicles use head unit to manage entertainment and navigation.</a:t>
            </a:r>
          </a:p>
          <a:p>
            <a:pPr lvl="1"/>
            <a:r>
              <a:rPr lang="en-US" dirty="0"/>
              <a:t>Smartphone can be attached to head unit.</a:t>
            </a:r>
          </a:p>
          <a:p>
            <a:pPr lvl="1"/>
            <a:r>
              <a:rPr lang="en-US" dirty="0"/>
              <a:t>Apple CarPlay</a:t>
            </a:r>
          </a:p>
          <a:p>
            <a:pPr lvl="1"/>
            <a:r>
              <a:rPr lang="en-US" dirty="0"/>
              <a:t>Android Auto</a:t>
            </a:r>
          </a:p>
        </p:txBody>
      </p:sp>
    </p:spTree>
    <p:extLst>
      <p:ext uri="{BB962C8B-B14F-4D97-AF65-F5344CB8AC3E}">
        <p14:creationId xmlns:p14="http://schemas.microsoft.com/office/powerpoint/2010/main" val="8508565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D87B3-C34C-4BEB-8863-2A0DE5DCEFC8}"/>
              </a:ext>
            </a:extLst>
          </p:cNvPr>
          <p:cNvSpPr>
            <a:spLocks noGrp="1"/>
          </p:cNvSpPr>
          <p:nvPr>
            <p:ph type="title"/>
          </p:nvPr>
        </p:nvSpPr>
        <p:spPr/>
        <p:txBody>
          <a:bodyPr/>
          <a:lstStyle/>
          <a:p>
            <a:r>
              <a:rPr lang="en-US" dirty="0"/>
              <a:t>Mutual Authentication for Multiple Service</a:t>
            </a:r>
          </a:p>
        </p:txBody>
      </p:sp>
      <p:sp>
        <p:nvSpPr>
          <p:cNvPr id="3" name="Text Placeholder 2">
            <a:extLst>
              <a:ext uri="{FF2B5EF4-FFF2-40B4-BE49-F238E27FC236}">
                <a16:creationId xmlns:a16="http://schemas.microsoft.com/office/drawing/2014/main" id="{4D58B96E-D76E-4D00-8026-4E13FFDE6839}"/>
              </a:ext>
            </a:extLst>
          </p:cNvPr>
          <p:cNvSpPr>
            <a:spLocks noGrp="1"/>
          </p:cNvSpPr>
          <p:nvPr>
            <p:ph type="body" sz="quarter" idx="13"/>
          </p:nvPr>
        </p:nvSpPr>
        <p:spPr/>
        <p:txBody>
          <a:bodyPr/>
          <a:lstStyle/>
          <a:p>
            <a:r>
              <a:rPr lang="en-US" b="1" dirty="0"/>
              <a:t>Single Sign On: (SSO) </a:t>
            </a:r>
            <a:r>
              <a:rPr lang="en-US" dirty="0"/>
              <a:t>One service accepts the credentials from another service.  Also known as </a:t>
            </a:r>
            <a:r>
              <a:rPr lang="en-US" b="1" dirty="0"/>
              <a:t>federated identity management</a:t>
            </a:r>
            <a:r>
              <a:rPr lang="en-US" dirty="0"/>
              <a:t>.</a:t>
            </a:r>
          </a:p>
        </p:txBody>
      </p:sp>
      <p:sp>
        <p:nvSpPr>
          <p:cNvPr id="4" name="Slide Number Placeholder 3">
            <a:extLst>
              <a:ext uri="{FF2B5EF4-FFF2-40B4-BE49-F238E27FC236}">
                <a16:creationId xmlns:a16="http://schemas.microsoft.com/office/drawing/2014/main" id="{47B22A42-37CF-4D8B-9984-AF725A54D04D}"/>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
        <p:nvSpPr>
          <p:cNvPr id="5" name="Content Placeholder 4">
            <a:extLst>
              <a:ext uri="{FF2B5EF4-FFF2-40B4-BE49-F238E27FC236}">
                <a16:creationId xmlns:a16="http://schemas.microsoft.com/office/drawing/2014/main" id="{DD4DCD0F-C17C-4DA2-A72F-55B1DF0B7855}"/>
              </a:ext>
            </a:extLst>
          </p:cNvPr>
          <p:cNvSpPr>
            <a:spLocks noGrp="1"/>
          </p:cNvSpPr>
          <p:nvPr>
            <p:ph idx="1"/>
          </p:nvPr>
        </p:nvSpPr>
        <p:spPr>
          <a:xfrm>
            <a:off x="341924" y="1973320"/>
            <a:ext cx="8460152" cy="2595629"/>
          </a:xfrm>
        </p:spPr>
        <p:txBody>
          <a:bodyPr/>
          <a:lstStyle/>
          <a:p>
            <a:r>
              <a:rPr lang="en-US" dirty="0"/>
              <a:t>Sign in once to authenticate to many services</a:t>
            </a:r>
          </a:p>
          <a:p>
            <a:r>
              <a:rPr lang="en-US" dirty="0"/>
              <a:t>Enterprise networks:</a:t>
            </a:r>
          </a:p>
          <a:p>
            <a:pPr lvl="1"/>
            <a:r>
              <a:rPr lang="en-US" dirty="0"/>
              <a:t>Email</a:t>
            </a:r>
          </a:p>
          <a:p>
            <a:pPr lvl="1"/>
            <a:r>
              <a:rPr lang="en-US" dirty="0"/>
              <a:t>Database</a:t>
            </a:r>
          </a:p>
          <a:p>
            <a:pPr lvl="1"/>
            <a:r>
              <a:rPr lang="en-US" dirty="0"/>
              <a:t>Document management system</a:t>
            </a:r>
          </a:p>
          <a:p>
            <a:r>
              <a:rPr lang="en-US" dirty="0"/>
              <a:t>Mobile device apps use device sign-in credentials:</a:t>
            </a:r>
          </a:p>
          <a:p>
            <a:pPr lvl="1"/>
            <a:r>
              <a:rPr lang="en-US" dirty="0"/>
              <a:t>iPhone with an Apple ID</a:t>
            </a:r>
          </a:p>
          <a:p>
            <a:pPr lvl="1"/>
            <a:r>
              <a:rPr lang="en-US" dirty="0"/>
              <a:t>Vendor cloud services</a:t>
            </a:r>
          </a:p>
        </p:txBody>
      </p:sp>
    </p:spTree>
    <p:extLst>
      <p:ext uri="{BB962C8B-B14F-4D97-AF65-F5344CB8AC3E}">
        <p14:creationId xmlns:p14="http://schemas.microsoft.com/office/powerpoint/2010/main" val="26832632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7BD941A-D4E4-478D-A021-DB09F57E87B5}"/>
              </a:ext>
            </a:extLst>
          </p:cNvPr>
          <p:cNvSpPr>
            <a:spLocks noGrp="1"/>
          </p:cNvSpPr>
          <p:nvPr>
            <p:ph type="body" sz="quarter" idx="13"/>
          </p:nvPr>
        </p:nvSpPr>
        <p:spPr/>
        <p:txBody>
          <a:bodyPr/>
          <a:lstStyle/>
          <a:p>
            <a:r>
              <a:rPr lang="en-US" dirty="0"/>
              <a:t>Discussing Mobile App Support</a:t>
            </a:r>
          </a:p>
        </p:txBody>
      </p:sp>
      <p:sp>
        <p:nvSpPr>
          <p:cNvPr id="3" name="Slide Number Placeholder 2">
            <a:extLst>
              <a:ext uri="{FF2B5EF4-FFF2-40B4-BE49-F238E27FC236}">
                <a16:creationId xmlns:a16="http://schemas.microsoft.com/office/drawing/2014/main" id="{33436750-E81D-45B0-8835-1ACB8A46251A}"/>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Tree>
    <p:extLst>
      <p:ext uri="{BB962C8B-B14F-4D97-AF65-F5344CB8AC3E}">
        <p14:creationId xmlns:p14="http://schemas.microsoft.com/office/powerpoint/2010/main" val="11191608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D35D39-7CAB-134B-8E89-D0F1CE1B82CA}"/>
              </a:ext>
            </a:extLst>
          </p:cNvPr>
          <p:cNvSpPr>
            <a:spLocks noGrp="1"/>
          </p:cNvSpPr>
          <p:nvPr>
            <p:ph type="body" sz="quarter" idx="13"/>
          </p:nvPr>
        </p:nvSpPr>
        <p:spPr/>
        <p:txBody>
          <a:bodyPr/>
          <a:lstStyle/>
          <a:p>
            <a:r>
              <a:rPr lang="en-US" dirty="0"/>
              <a:t> In your professional experience, have you supported mobile devices? If not, what kind of experience do you have with them? </a:t>
            </a:r>
            <a:endParaRPr lang="en-US" dirty="0">
              <a:solidFill>
                <a:srgbClr val="45545F"/>
              </a:solidFill>
            </a:endParaRPr>
          </a:p>
          <a:p>
            <a:r>
              <a:rPr lang="en-US" dirty="0"/>
              <a:t>What type of technical support do you think will be expected of an A+ technician as mobile devices become even more prominent within the workplace? </a:t>
            </a:r>
            <a:endParaRPr lang="en-US" dirty="0">
              <a:solidFill>
                <a:srgbClr val="45545F"/>
              </a:solidFill>
            </a:endParaRPr>
          </a:p>
        </p:txBody>
      </p:sp>
      <p:sp>
        <p:nvSpPr>
          <p:cNvPr id="3" name="Slide Number Placeholder 2">
            <a:extLst>
              <a:ext uri="{FF2B5EF4-FFF2-40B4-BE49-F238E27FC236}">
                <a16:creationId xmlns:a16="http://schemas.microsoft.com/office/drawing/2014/main" id="{ABBD8280-5882-AA48-BA86-A9C40DAEB2D9}"/>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Tree>
    <p:extLst>
      <p:ext uri="{BB962C8B-B14F-4D97-AF65-F5344CB8AC3E}">
        <p14:creationId xmlns:p14="http://schemas.microsoft.com/office/powerpoint/2010/main" val="712229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F86E3-AA96-47A8-A136-FF171CBB0F64}"/>
              </a:ext>
            </a:extLst>
          </p:cNvPr>
          <p:cNvSpPr>
            <a:spLocks noGrp="1"/>
          </p:cNvSpPr>
          <p:nvPr>
            <p:ph type="title"/>
          </p:nvPr>
        </p:nvSpPr>
        <p:spPr/>
        <p:txBody>
          <a:bodyPr/>
          <a:lstStyle/>
          <a:p>
            <a:r>
              <a:rPr lang="en-US" dirty="0"/>
              <a:t>Tablets</a:t>
            </a:r>
          </a:p>
        </p:txBody>
      </p:sp>
      <p:sp>
        <p:nvSpPr>
          <p:cNvPr id="3" name="Slide Number Placeholder 2">
            <a:extLst>
              <a:ext uri="{FF2B5EF4-FFF2-40B4-BE49-F238E27FC236}">
                <a16:creationId xmlns:a16="http://schemas.microsoft.com/office/drawing/2014/main" id="{1431B2FA-E6B9-4C11-A28B-958295042699}"/>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4" name="Content Placeholder 3">
            <a:extLst>
              <a:ext uri="{FF2B5EF4-FFF2-40B4-BE49-F238E27FC236}">
                <a16:creationId xmlns:a16="http://schemas.microsoft.com/office/drawing/2014/main" id="{C252987E-B8DC-4A6D-AEC0-C8F3A5D39592}"/>
              </a:ext>
            </a:extLst>
          </p:cNvPr>
          <p:cNvSpPr>
            <a:spLocks noGrp="1"/>
          </p:cNvSpPr>
          <p:nvPr>
            <p:ph idx="1"/>
          </p:nvPr>
        </p:nvSpPr>
        <p:spPr/>
        <p:txBody>
          <a:bodyPr/>
          <a:lstStyle/>
          <a:p>
            <a:r>
              <a:rPr lang="en-US" dirty="0"/>
              <a:t>Usually 7” or 10” screen</a:t>
            </a:r>
          </a:p>
          <a:p>
            <a:r>
              <a:rPr lang="en-US" dirty="0"/>
              <a:t>Might be able to connect to a removable </a:t>
            </a:r>
            <a:br>
              <a:rPr lang="en-US" dirty="0"/>
            </a:br>
            <a:r>
              <a:rPr lang="en-US" dirty="0"/>
              <a:t>physical keyboard</a:t>
            </a:r>
          </a:p>
          <a:p>
            <a:r>
              <a:rPr lang="en-US" dirty="0"/>
              <a:t>Some laptops can also function as a tablet by </a:t>
            </a:r>
            <a:br>
              <a:rPr lang="en-US" dirty="0"/>
            </a:br>
            <a:r>
              <a:rPr lang="en-US" dirty="0"/>
              <a:t>flipping the screen</a:t>
            </a:r>
          </a:p>
          <a:p>
            <a:r>
              <a:rPr lang="en-US" dirty="0"/>
              <a:t>Usually connect to a Wi-Fi network; some have </a:t>
            </a:r>
            <a:br>
              <a:rPr lang="en-US" dirty="0"/>
            </a:br>
            <a:r>
              <a:rPr lang="en-US" dirty="0"/>
              <a:t>cellular option</a:t>
            </a:r>
          </a:p>
          <a:p>
            <a:r>
              <a:rPr lang="en-US" dirty="0"/>
              <a:t>Phablets—cross between a phone and a </a:t>
            </a:r>
            <a:br>
              <a:rPr lang="en-US" dirty="0"/>
            </a:br>
            <a:r>
              <a:rPr lang="en-US" dirty="0"/>
              <a:t>tablet with 5.5” to 7” screen </a:t>
            </a:r>
          </a:p>
        </p:txBody>
      </p:sp>
      <p:pic>
        <p:nvPicPr>
          <p:cNvPr id="7" name="Picture 6">
            <a:extLst>
              <a:ext uri="{FF2B5EF4-FFF2-40B4-BE49-F238E27FC236}">
                <a16:creationId xmlns:a16="http://schemas.microsoft.com/office/drawing/2014/main" id="{53C4BA13-F544-4012-A201-EEBB7B8FF1C5}"/>
              </a:ext>
            </a:extLst>
          </p:cNvPr>
          <p:cNvPicPr>
            <a:picLocks noChangeAspect="1"/>
          </p:cNvPicPr>
          <p:nvPr/>
        </p:nvPicPr>
        <p:blipFill>
          <a:blip r:embed="rId2"/>
          <a:stretch>
            <a:fillRect/>
          </a:stretch>
        </p:blipFill>
        <p:spPr>
          <a:xfrm>
            <a:off x="5657531" y="1233759"/>
            <a:ext cx="3050703" cy="3050703"/>
          </a:xfrm>
          <a:prstGeom prst="rect">
            <a:avLst/>
          </a:prstGeom>
        </p:spPr>
      </p:pic>
    </p:spTree>
    <p:extLst>
      <p:ext uri="{BB962C8B-B14F-4D97-AF65-F5344CB8AC3E}">
        <p14:creationId xmlns:p14="http://schemas.microsoft.com/office/powerpoint/2010/main" val="35430220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EBECE-6B06-43AA-8737-28F0CCC9FEE1}"/>
              </a:ext>
            </a:extLst>
          </p:cNvPr>
          <p:cNvSpPr>
            <a:spLocks noGrp="1"/>
          </p:cNvSpPr>
          <p:nvPr>
            <p:ph type="title"/>
          </p:nvPr>
        </p:nvSpPr>
        <p:spPr/>
        <p:txBody>
          <a:bodyPr/>
          <a:lstStyle/>
          <a:p>
            <a:r>
              <a:rPr lang="en-US" dirty="0"/>
              <a:t>Mobile Devices vs. Laptops</a:t>
            </a:r>
          </a:p>
        </p:txBody>
      </p:sp>
      <p:sp>
        <p:nvSpPr>
          <p:cNvPr id="3" name="Slide Number Placeholder 2">
            <a:extLst>
              <a:ext uri="{FF2B5EF4-FFF2-40B4-BE49-F238E27FC236}">
                <a16:creationId xmlns:a16="http://schemas.microsoft.com/office/drawing/2014/main" id="{4FDA0664-98BC-4991-8081-9AAB52D5E0C8}"/>
              </a:ext>
            </a:extLst>
          </p:cNvPr>
          <p:cNvSpPr>
            <a:spLocks noGrp="1"/>
          </p:cNvSpPr>
          <p:nvPr>
            <p:ph type="sldNum" sz="quarter" idx="4"/>
          </p:nvPr>
        </p:nvSpPr>
        <p:spPr/>
        <p:txBody>
          <a:bodyPr/>
          <a:lstStyle/>
          <a:p>
            <a:fld id="{2066355A-084C-D24E-9AD2-7E4FC41EA627}" type="slidenum">
              <a:rPr lang="en-US" smtClean="0"/>
              <a:pPr/>
              <a:t>6</a:t>
            </a:fld>
            <a:endParaRPr lang="en-US" dirty="0"/>
          </a:p>
        </p:txBody>
      </p:sp>
      <p:graphicFrame>
        <p:nvGraphicFramePr>
          <p:cNvPr id="5" name="Group 64">
            <a:extLst>
              <a:ext uri="{FF2B5EF4-FFF2-40B4-BE49-F238E27FC236}">
                <a16:creationId xmlns:a16="http://schemas.microsoft.com/office/drawing/2014/main" id="{F7C6D1C7-A4A1-47BF-84AE-C0ECD671B19D}"/>
              </a:ext>
            </a:extLst>
          </p:cNvPr>
          <p:cNvGraphicFramePr>
            <a:graphicFrameLocks noGrp="1"/>
          </p:cNvGraphicFramePr>
          <p:nvPr>
            <p:extLst>
              <p:ext uri="{D42A27DB-BD31-4B8C-83A1-F6EECF244321}">
                <p14:modId xmlns:p14="http://schemas.microsoft.com/office/powerpoint/2010/main" val="1503127172"/>
              </p:ext>
            </p:extLst>
          </p:nvPr>
        </p:nvGraphicFramePr>
        <p:xfrm>
          <a:off x="950210" y="708660"/>
          <a:ext cx="7239000" cy="4143401"/>
        </p:xfrm>
        <a:graphic>
          <a:graphicData uri="http://schemas.openxmlformats.org/drawingml/2006/table">
            <a:tbl>
              <a:tblPr/>
              <a:tblGrid>
                <a:gridCol w="1676400">
                  <a:extLst>
                    <a:ext uri="{9D8B030D-6E8A-4147-A177-3AD203B41FA5}">
                      <a16:colId xmlns:a16="http://schemas.microsoft.com/office/drawing/2014/main" val="20000"/>
                    </a:ext>
                  </a:extLst>
                </a:gridCol>
                <a:gridCol w="5562600">
                  <a:extLst>
                    <a:ext uri="{9D8B030D-6E8A-4147-A177-3AD203B41FA5}">
                      <a16:colId xmlns:a16="http://schemas.microsoft.com/office/drawing/2014/main" val="20001"/>
                    </a:ext>
                  </a:extLst>
                </a:gridCol>
              </a:tblGrid>
              <a:tr h="369369">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chemeClr val="bg1"/>
                          </a:solidFill>
                          <a:effectLst/>
                          <a:latin typeface="+mn-lt"/>
                          <a:ea typeface="+mn-ea"/>
                          <a:cs typeface="Calibri"/>
                        </a:rPr>
                        <a:t>Factor</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rgbClr val="007C9E"/>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chemeClr val="bg1"/>
                          </a:solidFill>
                          <a:effectLst/>
                          <a:latin typeface="+mn-lt"/>
                          <a:ea typeface="+mn-ea"/>
                          <a:cs typeface="Calibri"/>
                        </a:rPr>
                        <a:t>Description</a:t>
                      </a:r>
                    </a:p>
                  </a:txBody>
                  <a:tcPr marT="45732" marB="45732"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rgbClr val="007C9E"/>
                    </a:solidFill>
                  </a:tcPr>
                </a:tc>
                <a:extLst>
                  <a:ext uri="{0D108BD9-81ED-4DB2-BD59-A6C34878D82A}">
                    <a16:rowId xmlns:a16="http://schemas.microsoft.com/office/drawing/2014/main" val="10000"/>
                  </a:ext>
                </a:extLst>
              </a:tr>
              <a:tr h="617835">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Processors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7C9E"/>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Mobile devices:</a:t>
                      </a:r>
                    </a:p>
                    <a:p>
                      <a:pPr marL="171450" marR="0" lvl="0" indent="-171450" algn="l" defTabSz="914400" rtl="0" eaLnBrk="1" fontAlgn="base" latinLnBrk="0" hangingPunct="1">
                        <a:lnSpc>
                          <a:spcPct val="100000"/>
                        </a:lnSpc>
                        <a:spcBef>
                          <a:spcPct val="20000"/>
                        </a:spcBef>
                        <a:spcAft>
                          <a:spcPct val="0"/>
                        </a:spcAft>
                        <a:buClr>
                          <a:srgbClr val="007C9E"/>
                        </a:buClr>
                        <a:buSzTx/>
                        <a:buFont typeface="Arial" panose="020B0604020202020204" pitchFamily="34" charset="0"/>
                        <a:buChar char="•"/>
                        <a:tabLst/>
                      </a:pPr>
                      <a:r>
                        <a:rPr kumimoji="0" lang="en-US" sz="1200" b="0" i="0" u="none" strike="noStrike" kern="1200" cap="none" normalizeH="0" baseline="0" dirty="0">
                          <a:ln>
                            <a:noFill/>
                          </a:ln>
                          <a:solidFill>
                            <a:srgbClr val="45545F"/>
                          </a:solidFill>
                          <a:effectLst/>
                          <a:latin typeface="+mn-lt"/>
                          <a:ea typeface="+mn-ea"/>
                          <a:cs typeface="Calibri"/>
                        </a:rPr>
                        <a:t>CPUs and chipsets are based on ARM microarchitecture.</a:t>
                      </a:r>
                    </a:p>
                    <a:p>
                      <a:pPr marL="171450" marR="0" lvl="0" indent="-171450" algn="l" defTabSz="914400" rtl="0" eaLnBrk="1" fontAlgn="base" latinLnBrk="0" hangingPunct="1">
                        <a:lnSpc>
                          <a:spcPct val="100000"/>
                        </a:lnSpc>
                        <a:spcBef>
                          <a:spcPct val="20000"/>
                        </a:spcBef>
                        <a:spcAft>
                          <a:spcPct val="0"/>
                        </a:spcAft>
                        <a:buClr>
                          <a:srgbClr val="007C9E"/>
                        </a:buClr>
                        <a:buSzTx/>
                        <a:buFont typeface="Arial" panose="020B0604020202020204" pitchFamily="34" charset="0"/>
                        <a:buChar char="•"/>
                        <a:tabLst/>
                      </a:pPr>
                      <a:r>
                        <a:rPr kumimoji="0" lang="en-US" sz="1200" b="0" i="0" u="none" strike="noStrike" kern="1200" cap="none" normalizeH="0" baseline="0" dirty="0">
                          <a:ln>
                            <a:noFill/>
                          </a:ln>
                          <a:solidFill>
                            <a:srgbClr val="45545F"/>
                          </a:solidFill>
                          <a:effectLst/>
                          <a:latin typeface="+mn-lt"/>
                          <a:ea typeface="+mn-ea"/>
                          <a:cs typeface="Calibri"/>
                        </a:rPr>
                        <a:t>Dual- and quad-core CPUs are common, with some 64-bit CPUs available.</a:t>
                      </a:r>
                    </a:p>
                    <a:p>
                      <a:pPr marL="171450" marR="0" lvl="0" indent="-171450" algn="l" defTabSz="914400" rtl="0" eaLnBrk="1" fontAlgn="base" latinLnBrk="0" hangingPunct="1">
                        <a:lnSpc>
                          <a:spcPct val="100000"/>
                        </a:lnSpc>
                        <a:spcBef>
                          <a:spcPct val="20000"/>
                        </a:spcBef>
                        <a:spcAft>
                          <a:spcPct val="0"/>
                        </a:spcAft>
                        <a:buClr>
                          <a:srgbClr val="007C9E"/>
                        </a:buClr>
                        <a:buSzTx/>
                        <a:buFont typeface="Arial" panose="020B0604020202020204" pitchFamily="34" charset="0"/>
                        <a:buChar char="•"/>
                        <a:tabLst/>
                      </a:pPr>
                      <a:r>
                        <a:rPr kumimoji="0" lang="en-US" sz="1200" b="0" i="0" u="none" strike="noStrike" kern="1200" cap="none" normalizeH="0" baseline="0" dirty="0">
                          <a:ln>
                            <a:noFill/>
                          </a:ln>
                          <a:solidFill>
                            <a:srgbClr val="45545F"/>
                          </a:solidFill>
                          <a:effectLst/>
                          <a:latin typeface="+mn-lt"/>
                          <a:ea typeface="+mn-ea"/>
                          <a:cs typeface="Calibri"/>
                        </a:rPr>
                        <a:t>Provide more power and thermal efficiency.</a:t>
                      </a:r>
                    </a:p>
                    <a:p>
                      <a:pPr marL="0" marR="0" lvl="0" indent="0" algn="l" defTabSz="914400" rtl="0" eaLnBrk="1" fontAlgn="base" latinLnBrk="0" hangingPunct="1">
                        <a:lnSpc>
                          <a:spcPct val="100000"/>
                        </a:lnSpc>
                        <a:spcBef>
                          <a:spcPct val="20000"/>
                        </a:spcBef>
                        <a:spcAft>
                          <a:spcPct val="0"/>
                        </a:spcAft>
                        <a:buClr>
                          <a:srgbClr val="007C9E"/>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PCs and laptops:</a:t>
                      </a:r>
                    </a:p>
                    <a:p>
                      <a:pPr marL="171450" marR="0" lvl="0" indent="-171450" algn="l" defTabSz="914400" rtl="0" eaLnBrk="1" fontAlgn="base" latinLnBrk="0" hangingPunct="1">
                        <a:lnSpc>
                          <a:spcPct val="100000"/>
                        </a:lnSpc>
                        <a:spcBef>
                          <a:spcPct val="20000"/>
                        </a:spcBef>
                        <a:spcAft>
                          <a:spcPct val="0"/>
                        </a:spcAft>
                        <a:buClr>
                          <a:srgbClr val="007C9E"/>
                        </a:buClr>
                        <a:buSzTx/>
                        <a:buFont typeface="Arial" panose="020B0604020202020204" pitchFamily="34" charset="0"/>
                        <a:buChar char="•"/>
                        <a:tabLst/>
                      </a:pPr>
                      <a:r>
                        <a:rPr kumimoji="0" lang="en-US" sz="1200" b="0" i="0" u="none" strike="noStrike" kern="1200" cap="none" normalizeH="0" baseline="0" dirty="0">
                          <a:ln>
                            <a:noFill/>
                          </a:ln>
                          <a:solidFill>
                            <a:srgbClr val="45545F"/>
                          </a:solidFill>
                          <a:effectLst/>
                          <a:latin typeface="+mn-lt"/>
                          <a:ea typeface="+mn-ea"/>
                          <a:cs typeface="Calibri"/>
                        </a:rPr>
                        <a:t>CPUs and chipsets are based on CISC and RISC microarchitecture.</a:t>
                      </a:r>
                    </a:p>
                    <a:p>
                      <a:pPr marL="171450" marR="0" lvl="0" indent="-171450" algn="l" defTabSz="914400" rtl="0" eaLnBrk="1" fontAlgn="base" latinLnBrk="0" hangingPunct="1">
                        <a:lnSpc>
                          <a:spcPct val="100000"/>
                        </a:lnSpc>
                        <a:spcBef>
                          <a:spcPct val="20000"/>
                        </a:spcBef>
                        <a:spcAft>
                          <a:spcPct val="0"/>
                        </a:spcAft>
                        <a:buClr>
                          <a:srgbClr val="007C9E"/>
                        </a:buClr>
                        <a:buSzTx/>
                        <a:buFont typeface="Arial" panose="020B0604020202020204" pitchFamily="34" charset="0"/>
                        <a:buChar char="•"/>
                        <a:tabLst/>
                      </a:pPr>
                      <a:r>
                        <a:rPr kumimoji="0" lang="en-US" sz="1200" b="0" i="0" u="none" strike="noStrike" kern="1200" cap="none" normalizeH="0" baseline="0" dirty="0">
                          <a:ln>
                            <a:noFill/>
                          </a:ln>
                          <a:solidFill>
                            <a:srgbClr val="45545F"/>
                          </a:solidFill>
                          <a:effectLst/>
                          <a:latin typeface="+mn-lt"/>
                          <a:ea typeface="+mn-ea"/>
                          <a:cs typeface="Calibri"/>
                        </a:rPr>
                        <a:t>Dual- and quad-core CPUs are widespread, with many 64-bit CPUs available.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46185">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System memory</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Tablet RAM is a low power DDR SDRAM variant.</a:t>
                      </a:r>
                    </a:p>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Works similarly to PC/laptop RAM.</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2"/>
                  </a:ext>
                </a:extLst>
              </a:tr>
              <a:tr h="335792">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Storage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SSDs used in mobile devices instead of HDDs.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35792">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Component replacements and upgrades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More FRUs for PCs and laptops. </a:t>
                      </a:r>
                    </a:p>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Tablet components are soldered and glued, making it necessary to replace the entire device.</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889271247"/>
                  </a:ext>
                </a:extLst>
              </a:tr>
              <a:tr h="335792">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1" i="0" u="none" strike="noStrike" kern="1200" cap="none" normalizeH="0" baseline="0" dirty="0">
                          <a:ln>
                            <a:noFill/>
                          </a:ln>
                          <a:solidFill>
                            <a:srgbClr val="45545F"/>
                          </a:solidFill>
                          <a:effectLst/>
                          <a:latin typeface="+mn-lt"/>
                          <a:ea typeface="+mn-ea"/>
                          <a:cs typeface="Calibri"/>
                        </a:rPr>
                        <a:t>OSs</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More OS options for PCs and laptops.</a:t>
                      </a:r>
                    </a:p>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200" b="0" i="0" u="none" strike="noStrike" kern="1200" cap="none" normalizeH="0" baseline="0" dirty="0">
                          <a:ln>
                            <a:noFill/>
                          </a:ln>
                          <a:solidFill>
                            <a:srgbClr val="45545F"/>
                          </a:solidFill>
                          <a:effectLst/>
                          <a:latin typeface="+mn-lt"/>
                          <a:ea typeface="+mn-ea"/>
                          <a:cs typeface="Calibri"/>
                        </a:rPr>
                        <a:t>Mobile devices limited to the mobile OS they were designed to run. </a:t>
                      </a:r>
                    </a:p>
                  </a:txBody>
                  <a:tcPr marT="45732" marB="45732"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rgbClr val="0090B9"/>
                      </a:solidFill>
                      <a:prstDash val="solid"/>
                      <a:round/>
                      <a:headEnd type="none" w="med" len="med"/>
                      <a:tailEnd type="none" w="med" len="med"/>
                    </a:lnT>
                    <a:lnB w="12700" cap="flat" cmpd="sng" algn="ctr">
                      <a:solidFill>
                        <a:srgbClr val="0090B9"/>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97160732"/>
                  </a:ext>
                </a:extLst>
              </a:tr>
            </a:tbl>
          </a:graphicData>
        </a:graphic>
      </p:graphicFrame>
    </p:spTree>
    <p:extLst>
      <p:ext uri="{BB962C8B-B14F-4D97-AF65-F5344CB8AC3E}">
        <p14:creationId xmlns:p14="http://schemas.microsoft.com/office/powerpoint/2010/main" val="1593090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F12A6-E312-4867-803E-E065BB25BC10}"/>
              </a:ext>
            </a:extLst>
          </p:cNvPr>
          <p:cNvSpPr>
            <a:spLocks noGrp="1"/>
          </p:cNvSpPr>
          <p:nvPr>
            <p:ph type="title"/>
          </p:nvPr>
        </p:nvSpPr>
        <p:spPr/>
        <p:txBody>
          <a:bodyPr/>
          <a:lstStyle/>
          <a:p>
            <a:r>
              <a:rPr lang="en-US" dirty="0"/>
              <a:t>Mobile Display/Touch Interface</a:t>
            </a:r>
          </a:p>
        </p:txBody>
      </p:sp>
      <p:sp>
        <p:nvSpPr>
          <p:cNvPr id="6" name="Text Placeholder 5">
            <a:extLst>
              <a:ext uri="{FF2B5EF4-FFF2-40B4-BE49-F238E27FC236}">
                <a16:creationId xmlns:a16="http://schemas.microsoft.com/office/drawing/2014/main" id="{A4753C5F-EA3A-4D04-A4A4-E8CAEB1F1B1A}"/>
              </a:ext>
            </a:extLst>
          </p:cNvPr>
          <p:cNvSpPr>
            <a:spLocks noGrp="1"/>
          </p:cNvSpPr>
          <p:nvPr>
            <p:ph type="body" sz="quarter" idx="13"/>
          </p:nvPr>
        </p:nvSpPr>
        <p:spPr/>
        <p:txBody>
          <a:bodyPr/>
          <a:lstStyle/>
          <a:p>
            <a:r>
              <a:rPr lang="en-US" b="1" dirty="0"/>
              <a:t>Touchscreen: </a:t>
            </a:r>
            <a:r>
              <a:rPr lang="en-US" dirty="0"/>
              <a:t>A display screen combined with a digitizer that is responsive to touch input.</a:t>
            </a:r>
          </a:p>
        </p:txBody>
      </p:sp>
      <p:sp>
        <p:nvSpPr>
          <p:cNvPr id="3" name="Slide Number Placeholder 2">
            <a:extLst>
              <a:ext uri="{FF2B5EF4-FFF2-40B4-BE49-F238E27FC236}">
                <a16:creationId xmlns:a16="http://schemas.microsoft.com/office/drawing/2014/main" id="{A281E9C5-F7F5-4563-97D4-7C719BFDC18C}"/>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5" name="Content Placeholder 4">
            <a:extLst>
              <a:ext uri="{FF2B5EF4-FFF2-40B4-BE49-F238E27FC236}">
                <a16:creationId xmlns:a16="http://schemas.microsoft.com/office/drawing/2014/main" id="{6B9FB8FE-FE82-406E-BDC2-010795AD3BC0}"/>
              </a:ext>
            </a:extLst>
          </p:cNvPr>
          <p:cNvSpPr>
            <a:spLocks noGrp="1"/>
          </p:cNvSpPr>
          <p:nvPr>
            <p:ph idx="1"/>
          </p:nvPr>
        </p:nvSpPr>
        <p:spPr/>
        <p:txBody>
          <a:bodyPr/>
          <a:lstStyle/>
          <a:p>
            <a:r>
              <a:rPr lang="en-US" dirty="0"/>
              <a:t>Capacitive touchscreens support multitouch (sweep, pinch, etc.).</a:t>
            </a:r>
          </a:p>
          <a:p>
            <a:r>
              <a:rPr lang="en-US" dirty="0"/>
              <a:t>Haptic feedback provides a more realistic feel to the user.</a:t>
            </a:r>
          </a:p>
          <a:p>
            <a:r>
              <a:rPr lang="en-US" dirty="0"/>
              <a:t>Protected by scratch- and shock-resistant tempered glass.</a:t>
            </a:r>
          </a:p>
          <a:p>
            <a:r>
              <a:rPr lang="en-US" dirty="0"/>
              <a:t>Screen orientation is changeable.</a:t>
            </a:r>
          </a:p>
        </p:txBody>
      </p:sp>
    </p:spTree>
    <p:extLst>
      <p:ext uri="{BB962C8B-B14F-4D97-AF65-F5344CB8AC3E}">
        <p14:creationId xmlns:p14="http://schemas.microsoft.com/office/powerpoint/2010/main" val="87815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0D561-CD0E-4353-B848-4684982F5464}"/>
              </a:ext>
            </a:extLst>
          </p:cNvPr>
          <p:cNvSpPr>
            <a:spLocks noGrp="1"/>
          </p:cNvSpPr>
          <p:nvPr>
            <p:ph type="title"/>
          </p:nvPr>
        </p:nvSpPr>
        <p:spPr/>
        <p:txBody>
          <a:bodyPr/>
          <a:lstStyle/>
          <a:p>
            <a:r>
              <a:rPr lang="en-US" dirty="0"/>
              <a:t>Mobile Device Form Factors</a:t>
            </a:r>
          </a:p>
        </p:txBody>
      </p:sp>
      <p:sp>
        <p:nvSpPr>
          <p:cNvPr id="4" name="Slide Number Placeholder 3">
            <a:extLst>
              <a:ext uri="{FF2B5EF4-FFF2-40B4-BE49-F238E27FC236}">
                <a16:creationId xmlns:a16="http://schemas.microsoft.com/office/drawing/2014/main" id="{63C40CDA-0046-4530-94F0-A9BDAACCA935}"/>
              </a:ext>
            </a:extLst>
          </p:cNvPr>
          <p:cNvSpPr>
            <a:spLocks noGrp="1"/>
          </p:cNvSpPr>
          <p:nvPr>
            <p:ph type="sldNum" sz="quarter" idx="4"/>
          </p:nvPr>
        </p:nvSpPr>
        <p:spPr/>
        <p:txBody>
          <a:bodyPr/>
          <a:lstStyle/>
          <a:p>
            <a:fld id="{2066355A-084C-D24E-9AD2-7E4FC41EA627}" type="slidenum">
              <a:rPr lang="en-US" smtClean="0"/>
              <a:pPr/>
              <a:t>8</a:t>
            </a:fld>
            <a:endParaRPr lang="en-US" dirty="0"/>
          </a:p>
        </p:txBody>
      </p:sp>
      <p:sp>
        <p:nvSpPr>
          <p:cNvPr id="6" name="Content Placeholder 5">
            <a:extLst>
              <a:ext uri="{FF2B5EF4-FFF2-40B4-BE49-F238E27FC236}">
                <a16:creationId xmlns:a16="http://schemas.microsoft.com/office/drawing/2014/main" id="{685262CF-1E47-42C5-B3E4-F07B671243AD}"/>
              </a:ext>
            </a:extLst>
          </p:cNvPr>
          <p:cNvSpPr>
            <a:spLocks noGrp="1"/>
          </p:cNvSpPr>
          <p:nvPr>
            <p:ph idx="1"/>
          </p:nvPr>
        </p:nvSpPr>
        <p:spPr/>
        <p:txBody>
          <a:bodyPr/>
          <a:lstStyle/>
          <a:p>
            <a:r>
              <a:rPr lang="en-US" dirty="0"/>
              <a:t>Fewer field serviceable parts than PCs and laptops.</a:t>
            </a:r>
          </a:p>
          <a:p>
            <a:r>
              <a:rPr lang="en-US" dirty="0"/>
              <a:t>Return to manufacturer for replacing screens, storage devices, and possibly batteries.</a:t>
            </a:r>
          </a:p>
          <a:p>
            <a:r>
              <a:rPr lang="en-US" dirty="0"/>
              <a:t>Some batteries can be replaced by the user.</a:t>
            </a:r>
          </a:p>
          <a:p>
            <a:r>
              <a:rPr lang="en-US" dirty="0"/>
              <a:t>Some devices will have a SIM card port.</a:t>
            </a:r>
          </a:p>
        </p:txBody>
      </p:sp>
      <p:pic>
        <p:nvPicPr>
          <p:cNvPr id="8" name="Picture 7">
            <a:extLst>
              <a:ext uri="{FF2B5EF4-FFF2-40B4-BE49-F238E27FC236}">
                <a16:creationId xmlns:a16="http://schemas.microsoft.com/office/drawing/2014/main" id="{F4950332-3C4F-4BC6-A95D-C6BB4026F512}"/>
              </a:ext>
            </a:extLst>
          </p:cNvPr>
          <p:cNvPicPr>
            <a:picLocks noChangeAspect="1"/>
          </p:cNvPicPr>
          <p:nvPr/>
        </p:nvPicPr>
        <p:blipFill>
          <a:blip r:embed="rId2"/>
          <a:stretch>
            <a:fillRect/>
          </a:stretch>
        </p:blipFill>
        <p:spPr>
          <a:xfrm>
            <a:off x="4135817" y="2881177"/>
            <a:ext cx="3962408" cy="1716027"/>
          </a:xfrm>
          <a:prstGeom prst="rect">
            <a:avLst/>
          </a:prstGeom>
        </p:spPr>
      </p:pic>
    </p:spTree>
    <p:extLst>
      <p:ext uri="{BB962C8B-B14F-4D97-AF65-F5344CB8AC3E}">
        <p14:creationId xmlns:p14="http://schemas.microsoft.com/office/powerpoint/2010/main" val="4182550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E91F6-6FE6-4E7A-B47F-63A8E605A75F}"/>
              </a:ext>
            </a:extLst>
          </p:cNvPr>
          <p:cNvSpPr>
            <a:spLocks noGrp="1"/>
          </p:cNvSpPr>
          <p:nvPr>
            <p:ph type="title"/>
          </p:nvPr>
        </p:nvSpPr>
        <p:spPr/>
        <p:txBody>
          <a:bodyPr/>
          <a:lstStyle/>
          <a:p>
            <a:r>
              <a:rPr lang="en-US" dirty="0"/>
              <a:t>E-Readers</a:t>
            </a:r>
          </a:p>
        </p:txBody>
      </p:sp>
      <p:sp>
        <p:nvSpPr>
          <p:cNvPr id="5" name="Text Placeholder 4">
            <a:extLst>
              <a:ext uri="{FF2B5EF4-FFF2-40B4-BE49-F238E27FC236}">
                <a16:creationId xmlns:a16="http://schemas.microsoft.com/office/drawing/2014/main" id="{AB734C10-2137-46E4-9CB5-B1C47372507F}"/>
              </a:ext>
            </a:extLst>
          </p:cNvPr>
          <p:cNvSpPr>
            <a:spLocks noGrp="1"/>
          </p:cNvSpPr>
          <p:nvPr>
            <p:ph type="body" sz="quarter" idx="13"/>
          </p:nvPr>
        </p:nvSpPr>
        <p:spPr/>
        <p:txBody>
          <a:bodyPr/>
          <a:lstStyle/>
          <a:p>
            <a:r>
              <a:rPr lang="en-US" b="1" dirty="0"/>
              <a:t>e-reader</a:t>
            </a:r>
            <a:r>
              <a:rPr lang="en-US" dirty="0"/>
              <a:t>: A tablet-sized device designed for reading, rather than for general-purpose computing.</a:t>
            </a:r>
          </a:p>
          <a:p>
            <a:endParaRPr lang="en-US" dirty="0"/>
          </a:p>
        </p:txBody>
      </p:sp>
      <p:sp>
        <p:nvSpPr>
          <p:cNvPr id="3" name="Slide Number Placeholder 2">
            <a:extLst>
              <a:ext uri="{FF2B5EF4-FFF2-40B4-BE49-F238E27FC236}">
                <a16:creationId xmlns:a16="http://schemas.microsoft.com/office/drawing/2014/main" id="{3CB507A7-B144-4C03-B8ED-E7D7DF433E07}"/>
              </a:ext>
            </a:extLst>
          </p:cNvPr>
          <p:cNvSpPr>
            <a:spLocks noGrp="1"/>
          </p:cNvSpPr>
          <p:nvPr>
            <p:ph type="sldNum" sz="quarter" idx="4"/>
          </p:nvPr>
        </p:nvSpPr>
        <p:spPr/>
        <p:txBody>
          <a:bodyPr/>
          <a:lstStyle/>
          <a:p>
            <a:fld id="{2066355A-084C-D24E-9AD2-7E4FC41EA627}" type="slidenum">
              <a:rPr lang="en-US" smtClean="0"/>
              <a:pPr/>
              <a:t>9</a:t>
            </a:fld>
            <a:endParaRPr lang="en-US" dirty="0"/>
          </a:p>
        </p:txBody>
      </p:sp>
      <p:sp>
        <p:nvSpPr>
          <p:cNvPr id="9" name="Content Placeholder 8">
            <a:extLst>
              <a:ext uri="{FF2B5EF4-FFF2-40B4-BE49-F238E27FC236}">
                <a16:creationId xmlns:a16="http://schemas.microsoft.com/office/drawing/2014/main" id="{A71AF542-3F6D-4B14-8F81-A20ED355BF2B}"/>
              </a:ext>
            </a:extLst>
          </p:cNvPr>
          <p:cNvSpPr>
            <a:spLocks noGrp="1"/>
          </p:cNvSpPr>
          <p:nvPr>
            <p:ph idx="1"/>
          </p:nvPr>
        </p:nvSpPr>
        <p:spPr/>
        <p:txBody>
          <a:bodyPr/>
          <a:lstStyle/>
          <a:p>
            <a:r>
              <a:rPr lang="en-US" dirty="0"/>
              <a:t>E-ink technology creates EPD.</a:t>
            </a:r>
          </a:p>
          <a:p>
            <a:r>
              <a:rPr lang="en-US" dirty="0"/>
              <a:t>Low-power, high-contrast display.</a:t>
            </a:r>
          </a:p>
          <a:p>
            <a:r>
              <a:rPr lang="en-US" dirty="0"/>
              <a:t>Backlights often not needed, saving power.</a:t>
            </a:r>
          </a:p>
          <a:p>
            <a:r>
              <a:rPr lang="en-US" dirty="0"/>
              <a:t>USB chargers.</a:t>
            </a:r>
          </a:p>
          <a:p>
            <a:r>
              <a:rPr lang="en-US" dirty="0"/>
              <a:t>Wi-Fi connectivity for downloading e-books.</a:t>
            </a:r>
          </a:p>
          <a:p>
            <a:endParaRPr lang="en-US" dirty="0"/>
          </a:p>
        </p:txBody>
      </p:sp>
      <p:pic>
        <p:nvPicPr>
          <p:cNvPr id="6" name="Picture 5">
            <a:extLst>
              <a:ext uri="{FF2B5EF4-FFF2-40B4-BE49-F238E27FC236}">
                <a16:creationId xmlns:a16="http://schemas.microsoft.com/office/drawing/2014/main" id="{BB613609-7203-4C3D-AFE5-E84DFAF93D15}"/>
              </a:ext>
            </a:extLst>
          </p:cNvPr>
          <p:cNvPicPr>
            <a:picLocks noChangeAspect="1"/>
          </p:cNvPicPr>
          <p:nvPr/>
        </p:nvPicPr>
        <p:blipFill>
          <a:blip r:embed="rId2"/>
          <a:stretch>
            <a:fillRect/>
          </a:stretch>
        </p:blipFill>
        <p:spPr>
          <a:xfrm>
            <a:off x="5279858" y="2668468"/>
            <a:ext cx="3241372" cy="2046910"/>
          </a:xfrm>
          <a:prstGeom prst="rect">
            <a:avLst/>
          </a:prstGeom>
        </p:spPr>
      </p:pic>
    </p:spTree>
    <p:extLst>
      <p:ext uri="{BB962C8B-B14F-4D97-AF65-F5344CB8AC3E}">
        <p14:creationId xmlns:p14="http://schemas.microsoft.com/office/powerpoint/2010/main" val="3731551819"/>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90B9"/>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5899037-AD01-46AD-9EAC-5FEDA1BBA09F}" vid="{3D6D6ED0-3277-4DBA-9565-7A4043132F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 CompTIA Visuals Template v2.2</Template>
  <TotalTime>7654</TotalTime>
  <Words>2011</Words>
  <Application>Microsoft Office PowerPoint</Application>
  <PresentationFormat>On-screen Show (16:9)</PresentationFormat>
  <Paragraphs>314</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Calibri</vt:lpstr>
      <vt:lpstr>Open Sans</vt:lpstr>
      <vt:lpstr>LO-CompTIA</vt:lpstr>
      <vt:lpstr>Supporting and Troubleshooting Mobile Devices</vt:lpstr>
      <vt:lpstr>Supporting and Troubleshooting Mobile Devices</vt:lpstr>
      <vt:lpstr>Mobile Devices</vt:lpstr>
      <vt:lpstr>Smartphones</vt:lpstr>
      <vt:lpstr>Tablets</vt:lpstr>
      <vt:lpstr>Mobile Devices vs. Laptops</vt:lpstr>
      <vt:lpstr>Mobile Display/Touch Interface</vt:lpstr>
      <vt:lpstr>Mobile Device Form Factors</vt:lpstr>
      <vt:lpstr>E-Readers</vt:lpstr>
      <vt:lpstr>Wearable Technology</vt:lpstr>
      <vt:lpstr>GPS Navigation Devices</vt:lpstr>
      <vt:lpstr>PowerPoint Presentation</vt:lpstr>
      <vt:lpstr>Wired Connections for Accessories</vt:lpstr>
      <vt:lpstr>Wireless Connections for Accessories (slide 1 of 2)</vt:lpstr>
      <vt:lpstr>Wireless Connections for Accessories (slide 2 of 2)</vt:lpstr>
      <vt:lpstr>Common Mobile Device Accessories</vt:lpstr>
      <vt:lpstr>PowerPoint Presentation</vt:lpstr>
      <vt:lpstr>Cellular Data Networks (Slide 1 of 4) </vt:lpstr>
      <vt:lpstr>Cellular Data Networks (Slide 2 of 4)</vt:lpstr>
      <vt:lpstr>Cellular Data Networks (Slide 3 of 4) </vt:lpstr>
      <vt:lpstr>Cellular Data Networks (Slide 4 of 4)</vt:lpstr>
      <vt:lpstr>Baseband Updates and Radio Firmware</vt:lpstr>
      <vt:lpstr>Wi-Fi Networks and Hotspots (slide 1 of 2)</vt:lpstr>
      <vt:lpstr>Wi-Fi Networks and Hotspots (slide 2 of 2)</vt:lpstr>
      <vt:lpstr>Mobile VPN Configuration</vt:lpstr>
      <vt:lpstr>Bluetooth (slide 1 of 3)</vt:lpstr>
      <vt:lpstr>Bluetooth (slide 2 of 3)</vt:lpstr>
      <vt:lpstr>Bluetooth (slide 3 of 3)</vt:lpstr>
      <vt:lpstr>Airplane Mode (slide 1 of 2)</vt:lpstr>
      <vt:lpstr>Airplane Mode (slide 2 of 2)</vt:lpstr>
      <vt:lpstr>Email Configuration Options (Slide 1 of 4)</vt:lpstr>
      <vt:lpstr>Email Configuration Options (Slide 2 of 4)</vt:lpstr>
      <vt:lpstr>Email Configuration Options (Slide 3 of 4)</vt:lpstr>
      <vt:lpstr>Email Configuration Options (Slide 4 of 4)</vt:lpstr>
      <vt:lpstr>PowerPoint Presentation</vt:lpstr>
      <vt:lpstr>PowerPoint Presentation</vt:lpstr>
      <vt:lpstr>Mobile Account Setup</vt:lpstr>
      <vt:lpstr>Mobile Applications and App Stores (slide 1 of 2)</vt:lpstr>
      <vt:lpstr>Mobile Applications and App Stores (slide 2 of 2)</vt:lpstr>
      <vt:lpstr>Types of Data to Synchronize</vt:lpstr>
      <vt:lpstr>Synchronization Methods (Slide 1 of 3)</vt:lpstr>
      <vt:lpstr>Synchronization Methods (Slide 2 of 3)</vt:lpstr>
      <vt:lpstr>Synchronization Methods (Slide 3 of 3)</vt:lpstr>
      <vt:lpstr>Mutual Authentication for Multiple Service</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and Troubleshooting Mobile Devices</dc:title>
  <dc:subject/>
  <dc:creator>Gail Sandler</dc:creator>
  <cp:keywords/>
  <dc:description/>
  <cp:lastModifiedBy>Gail Sandler</cp:lastModifiedBy>
  <cp:revision>130</cp:revision>
  <dcterms:created xsi:type="dcterms:W3CDTF">2018-10-03T14:00:24Z</dcterms:created>
  <dcterms:modified xsi:type="dcterms:W3CDTF">2019-01-07T19:44:03Z</dcterms:modified>
  <cp:category/>
</cp:coreProperties>
</file>