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845" r:id="rId1"/>
  </p:sldMasterIdLst>
  <p:notesMasterIdLst>
    <p:notesMasterId r:id="rId94"/>
  </p:notesMasterIdLst>
  <p:handoutMasterIdLst>
    <p:handoutMasterId r:id="rId95"/>
  </p:handoutMasterIdLst>
  <p:sldIdLst>
    <p:sldId id="263" r:id="rId2"/>
    <p:sldId id="264" r:id="rId3"/>
    <p:sldId id="268" r:id="rId4"/>
    <p:sldId id="269" r:id="rId5"/>
    <p:sldId id="271" r:id="rId6"/>
    <p:sldId id="311" r:id="rId7"/>
    <p:sldId id="272" r:id="rId8"/>
    <p:sldId id="312" r:id="rId9"/>
    <p:sldId id="313" r:id="rId10"/>
    <p:sldId id="314" r:id="rId11"/>
    <p:sldId id="274" r:id="rId12"/>
    <p:sldId id="275" r:id="rId13"/>
    <p:sldId id="315" r:id="rId14"/>
    <p:sldId id="316" r:id="rId15"/>
    <p:sldId id="317" r:id="rId16"/>
    <p:sldId id="318" r:id="rId17"/>
    <p:sldId id="319" r:id="rId18"/>
    <p:sldId id="320" r:id="rId19"/>
    <p:sldId id="322" r:id="rId20"/>
    <p:sldId id="321" r:id="rId21"/>
    <p:sldId id="323" r:id="rId22"/>
    <p:sldId id="324" r:id="rId23"/>
    <p:sldId id="285" r:id="rId24"/>
    <p:sldId id="345" r:id="rId25"/>
    <p:sldId id="283" r:id="rId26"/>
    <p:sldId id="342" r:id="rId27"/>
    <p:sldId id="343" r:id="rId28"/>
    <p:sldId id="337" r:id="rId29"/>
    <p:sldId id="344" r:id="rId30"/>
    <p:sldId id="284" r:id="rId31"/>
    <p:sldId id="338" r:id="rId32"/>
    <p:sldId id="339" r:id="rId33"/>
    <p:sldId id="346" r:id="rId34"/>
    <p:sldId id="347" r:id="rId35"/>
    <p:sldId id="348" r:id="rId36"/>
    <p:sldId id="392" r:id="rId37"/>
    <p:sldId id="349" r:id="rId38"/>
    <p:sldId id="393" r:id="rId39"/>
    <p:sldId id="350" r:id="rId40"/>
    <p:sldId id="340" r:id="rId41"/>
    <p:sldId id="341" r:id="rId42"/>
    <p:sldId id="389" r:id="rId43"/>
    <p:sldId id="351" r:id="rId44"/>
    <p:sldId id="352" r:id="rId45"/>
    <p:sldId id="353" r:id="rId46"/>
    <p:sldId id="354" r:id="rId47"/>
    <p:sldId id="286" r:id="rId48"/>
    <p:sldId id="355" r:id="rId49"/>
    <p:sldId id="356" r:id="rId50"/>
    <p:sldId id="360" r:id="rId51"/>
    <p:sldId id="361" r:id="rId52"/>
    <p:sldId id="362" r:id="rId53"/>
    <p:sldId id="364" r:id="rId54"/>
    <p:sldId id="357" r:id="rId55"/>
    <p:sldId id="358" r:id="rId56"/>
    <p:sldId id="365" r:id="rId57"/>
    <p:sldId id="366" r:id="rId58"/>
    <p:sldId id="367" r:id="rId59"/>
    <p:sldId id="390" r:id="rId60"/>
    <p:sldId id="299" r:id="rId61"/>
    <p:sldId id="368" r:id="rId62"/>
    <p:sldId id="369" r:id="rId63"/>
    <p:sldId id="302" r:id="rId64"/>
    <p:sldId id="375" r:id="rId65"/>
    <p:sldId id="376" r:id="rId66"/>
    <p:sldId id="377" r:id="rId67"/>
    <p:sldId id="378" r:id="rId68"/>
    <p:sldId id="379" r:id="rId69"/>
    <p:sldId id="301" r:id="rId70"/>
    <p:sldId id="370" r:id="rId71"/>
    <p:sldId id="380" r:id="rId72"/>
    <p:sldId id="371" r:id="rId73"/>
    <p:sldId id="372" r:id="rId74"/>
    <p:sldId id="373" r:id="rId75"/>
    <p:sldId id="374" r:id="rId76"/>
    <p:sldId id="381" r:id="rId77"/>
    <p:sldId id="391" r:id="rId78"/>
    <p:sldId id="303" r:id="rId79"/>
    <p:sldId id="305" r:id="rId80"/>
    <p:sldId id="306" r:id="rId81"/>
    <p:sldId id="304" r:id="rId82"/>
    <p:sldId id="308" r:id="rId83"/>
    <p:sldId id="309" r:id="rId84"/>
    <p:sldId id="382" r:id="rId85"/>
    <p:sldId id="383" r:id="rId86"/>
    <p:sldId id="384" r:id="rId87"/>
    <p:sldId id="307" r:id="rId88"/>
    <p:sldId id="385" r:id="rId89"/>
    <p:sldId id="386" r:id="rId90"/>
    <p:sldId id="387" r:id="rId91"/>
    <p:sldId id="310" r:id="rId92"/>
    <p:sldId id="363" r:id="rId93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96"/>
      <p:bold r:id="rId97"/>
      <p:italic r:id="rId98"/>
      <p:boldItalic r:id="rId99"/>
    </p:embeddedFont>
    <p:embeddedFont>
      <p:font typeface="Cutive Mono" panose="020B0604020202020204" charset="0"/>
      <p:regular r:id="rId100"/>
    </p:embeddedFont>
    <p:embeddedFont>
      <p:font typeface="Open Sans" panose="020B0604020202020204" charset="0"/>
      <p:regular r:id="rId101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545F"/>
    <a:srgbClr val="004D71"/>
    <a:srgbClr val="B1B7BC"/>
    <a:srgbClr val="1B3764"/>
    <a:srgbClr val="0090B9"/>
    <a:srgbClr val="ED1C24"/>
    <a:srgbClr val="F5A81C"/>
    <a:srgbClr val="01A1DD"/>
    <a:srgbClr val="CFD4D7"/>
    <a:srgbClr val="B0B6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977" autoAdjust="0"/>
    <p:restoredTop sz="98168" autoAdjust="0"/>
  </p:normalViewPr>
  <p:slideViewPr>
    <p:cSldViewPr snapToGrid="0">
      <p:cViewPr varScale="1">
        <p:scale>
          <a:sx n="143" d="100"/>
          <a:sy n="143" d="100"/>
        </p:scale>
        <p:origin x="300" y="10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handoutMaster" Target="handoutMasters/handout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font" Target="fonts/font5.fntdata"/><Relationship Id="rId105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font" Target="fonts/font3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notesMaster" Target="notesMasters/notesMaster1.xml"/><Relationship Id="rId99" Type="http://schemas.openxmlformats.org/officeDocument/2006/relationships/font" Target="fonts/font4.fntdata"/><Relationship Id="rId101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font" Target="fonts/font2.fntdata"/><Relationship Id="rId10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1/7/2019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1/7/2019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EC3F268-D399-CD41-93EB-BC0DC0B74C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23764"/>
            <a:ext cx="9162288" cy="710498"/>
          </a:xfrm>
          <a:prstGeom prst="rect">
            <a:avLst/>
          </a:prstGeom>
        </p:spPr>
      </p:pic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7" y="75202"/>
            <a:ext cx="8455567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>
                <a:solidFill>
                  <a:srgbClr val="ED1C24"/>
                </a:solidFill>
              </a:defRPr>
            </a:lvl1pPr>
          </a:lstStyle>
          <a:p>
            <a:r>
              <a:rPr lang="en-US" dirty="0"/>
              <a:t>Course/Lesson outline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2E793E8-1E1B-7342-97FF-3EBEB6CE2F97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6A4ED92-FF5D-D14E-9468-3074E27957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10937EE-1C4A-CD4A-8D8B-58C6219952E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9"/>
            <a:ext cx="8460152" cy="29900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6" name="Picture 15" descr="CompTIA_logo.wmf">
            <a:extLst>
              <a:ext uri="{FF2B5EF4-FFF2-40B4-BE49-F238E27FC236}">
                <a16:creationId xmlns:a16="http://schemas.microsoft.com/office/drawing/2014/main" id="{B6C7ED59-72C2-324E-AEEB-8DFC1F55737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C98ADF7-7E5E-4A15-BB05-7F41439ECD7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4119153"/>
            <a:ext cx="9162066" cy="715887"/>
          </a:xfrm>
          <a:prstGeom prst="rect">
            <a:avLst/>
          </a:prstGeom>
        </p:spPr>
      </p:pic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DB82BC97-76EF-4163-81C7-3DC96891FAF6}"/>
              </a:ext>
            </a:extLst>
          </p:cNvPr>
          <p:cNvSpPr txBox="1">
            <a:spLocks/>
          </p:cNvSpPr>
          <p:nvPr userDrawn="1"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12" name="Picture 11" descr="CompTIA_logo.wmf">
            <a:extLst>
              <a:ext uri="{FF2B5EF4-FFF2-40B4-BE49-F238E27FC236}">
                <a16:creationId xmlns:a16="http://schemas.microsoft.com/office/drawing/2014/main" id="{F2894567-93D9-45CE-B41E-4E55745D119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697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CE126EC4-13CC-5047-ACF1-7FCEABFB0D5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8"/>
            <a:ext cx="8460152" cy="3701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>
                <a:solidFill>
                  <a:srgbClr val="45545F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7883768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3732324-F386-A84B-A341-691AB7D65C3E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F9B869A-1F05-B84C-AA9E-6A7FD25F6D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5" name="Picture 14" descr="CompTIA_logo.wmf">
            <a:extLst>
              <a:ext uri="{FF2B5EF4-FFF2-40B4-BE49-F238E27FC236}">
                <a16:creationId xmlns:a16="http://schemas.microsoft.com/office/drawing/2014/main" id="{B09C0D39-5E61-CE45-8FB8-F99FF19461E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54BC7E9-A100-5141-83FC-F271A0DDAE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3645" y="3619663"/>
            <a:ext cx="1959429" cy="1073317"/>
          </a:xfrm>
          <a:prstGeom prst="rect">
            <a:avLst/>
          </a:prstGeom>
        </p:spPr>
      </p:pic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6CC3CD41-FA5B-4608-A2B7-E4AAF37FE7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3BD523C-3398-4CFC-901D-BAECA344591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853645" y="3619663"/>
            <a:ext cx="1959429" cy="1073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864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3804EA5-17AD-354B-90BB-56A1A9BBD3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14851"/>
            <a:ext cx="9144000" cy="341951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-1" y="3384616"/>
            <a:ext cx="9143999" cy="458390"/>
          </a:xfrm>
        </p:spPr>
        <p:txBody>
          <a:bodyPr/>
          <a:lstStyle>
            <a:lvl1pPr marL="0" indent="0" algn="ctr">
              <a:buNone/>
              <a:defRPr sz="2100">
                <a:solidFill>
                  <a:srgbClr val="45545F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18807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ED1C24"/>
                </a:solidFill>
                <a:latin typeface="+mn-lt"/>
              </a:rPr>
              <a:t>Activity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84C09B-F43A-F747-800F-F1DE1DE87130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DC713EE-FFB3-8147-9995-551A638CBF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E472390-70FA-EF46-BC95-2AB6BD804B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14851"/>
            <a:ext cx="9144000" cy="341951"/>
          </a:xfrm>
          <a:prstGeom prst="rect">
            <a:avLst/>
          </a:prstGeom>
        </p:spPr>
      </p:pic>
      <p:pic>
        <p:nvPicPr>
          <p:cNvPr id="17" name="Picture 16" descr="CompTIA_logo.wmf">
            <a:extLst>
              <a:ext uri="{FF2B5EF4-FFF2-40B4-BE49-F238E27FC236}">
                <a16:creationId xmlns:a16="http://schemas.microsoft.com/office/drawing/2014/main" id="{EA95763B-85F6-9048-B507-4FD23026F60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30FFAE2-1926-424D-9409-EA1F521618BE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-18288" y="4511039"/>
            <a:ext cx="9180576" cy="34720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3D31B16-7F80-4E40-A64A-D400F2BE5B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56114" y="1288868"/>
            <a:ext cx="3829752" cy="2097826"/>
          </a:xfrm>
          <a:prstGeom prst="rect">
            <a:avLst/>
          </a:prstGeom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2610E215-592B-40F2-9BF9-1BD71C907C56}"/>
              </a:ext>
            </a:extLst>
          </p:cNvPr>
          <p:cNvSpPr txBox="1">
            <a:spLocks/>
          </p:cNvSpPr>
          <p:nvPr userDrawn="1"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D3AAEF9-6972-4874-864B-8A4F7685B9D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514851"/>
            <a:ext cx="9144000" cy="341951"/>
          </a:xfrm>
          <a:prstGeom prst="rect">
            <a:avLst/>
          </a:prstGeom>
        </p:spPr>
      </p:pic>
      <p:pic>
        <p:nvPicPr>
          <p:cNvPr id="15" name="Picture 14" descr="CompTIA_logo.wmf">
            <a:extLst>
              <a:ext uri="{FF2B5EF4-FFF2-40B4-BE49-F238E27FC236}">
                <a16:creationId xmlns:a16="http://schemas.microsoft.com/office/drawing/2014/main" id="{31439FA2-09F0-4550-AE2B-658AE0DD453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sp>
        <p:nvSpPr>
          <p:cNvPr id="18" name="Rectangle: Single Corner Rounded 17">
            <a:extLst>
              <a:ext uri="{FF2B5EF4-FFF2-40B4-BE49-F238E27FC236}">
                <a16:creationId xmlns:a16="http://schemas.microsoft.com/office/drawing/2014/main" id="{62276B64-9BC4-4FAE-8C37-348C7CFABD96}"/>
              </a:ext>
            </a:extLst>
          </p:cNvPr>
          <p:cNvSpPr/>
          <p:nvPr userDrawn="1"/>
        </p:nvSpPr>
        <p:spPr>
          <a:xfrm>
            <a:off x="0" y="4514851"/>
            <a:ext cx="3053731" cy="341951"/>
          </a:xfrm>
          <a:prstGeom prst="round1Rect">
            <a:avLst>
              <a:gd name="adj" fmla="val 0"/>
            </a:avLst>
          </a:prstGeom>
          <a:solidFill>
            <a:srgbClr val="0090B9"/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9" name="Rectangle: Single Corner Rounded 18">
            <a:extLst>
              <a:ext uri="{FF2B5EF4-FFF2-40B4-BE49-F238E27FC236}">
                <a16:creationId xmlns:a16="http://schemas.microsoft.com/office/drawing/2014/main" id="{4DFAF98E-EF9D-4D76-BE9B-FBD2F4070F67}"/>
              </a:ext>
            </a:extLst>
          </p:cNvPr>
          <p:cNvSpPr/>
          <p:nvPr userDrawn="1"/>
        </p:nvSpPr>
        <p:spPr>
          <a:xfrm>
            <a:off x="3053731" y="4514851"/>
            <a:ext cx="3045965" cy="341951"/>
          </a:xfrm>
          <a:prstGeom prst="round1Rect">
            <a:avLst>
              <a:gd name="adj" fmla="val 0"/>
            </a:avLst>
          </a:prstGeom>
          <a:solidFill>
            <a:srgbClr val="B0B6BB"/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20" name="Rectangle: Single Corner Rounded 19">
            <a:extLst>
              <a:ext uri="{FF2B5EF4-FFF2-40B4-BE49-F238E27FC236}">
                <a16:creationId xmlns:a16="http://schemas.microsoft.com/office/drawing/2014/main" id="{03A9FE74-C31C-4CCD-B3AA-E6F1CFE89ED5}"/>
              </a:ext>
            </a:extLst>
          </p:cNvPr>
          <p:cNvSpPr/>
          <p:nvPr userDrawn="1"/>
        </p:nvSpPr>
        <p:spPr>
          <a:xfrm>
            <a:off x="6099696" y="4514851"/>
            <a:ext cx="3045965" cy="341951"/>
          </a:xfrm>
          <a:prstGeom prst="round1Rect">
            <a:avLst>
              <a:gd name="adj" fmla="val 0"/>
            </a:avLst>
          </a:prstGeom>
          <a:solidFill>
            <a:srgbClr val="45545F"/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CAEF2241-1E08-416E-9BF0-F84CE798A885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2656114" y="1288868"/>
            <a:ext cx="3829753" cy="2097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5896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0B532A39-38A8-2A46-94DF-A7FED7B65D5B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3E0E152-89EE-D041-8208-22B1448FC3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1E765CB9-1B51-9D48-955D-6843AA1B95F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6" name="Picture 5" descr="CompTIA_logo.wmf">
            <a:extLst>
              <a:ext uri="{FF2B5EF4-FFF2-40B4-BE49-F238E27FC236}">
                <a16:creationId xmlns:a16="http://schemas.microsoft.com/office/drawing/2014/main" id="{EB19B1C3-1A20-40C3-AD7C-20F04200A6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7913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976531"/>
            <a:ext cx="8460150" cy="3394472"/>
          </a:xfrm>
        </p:spPr>
        <p:txBody>
          <a:bodyPr/>
          <a:lstStyle>
            <a:lvl1pPr>
              <a:spcAft>
                <a:spcPts val="1800"/>
              </a:spcAft>
              <a:buFont typeface="+mj-lt"/>
              <a:buAutoNum type="arabicPeriod"/>
              <a:defRPr sz="1800">
                <a:solidFill>
                  <a:srgbClr val="45545F"/>
                </a:solidFill>
              </a:defRPr>
            </a:lvl1pPr>
            <a:lvl2pPr marL="600075" indent="-257175">
              <a:buFont typeface="+mj-lt"/>
              <a:buAutoNum type="arabicPeriod"/>
              <a:defRPr/>
            </a:lvl2pPr>
            <a:lvl3pPr marL="942975" indent="-257175">
              <a:buFont typeface="+mj-lt"/>
              <a:buAutoNum type="arabicPeriod"/>
              <a:defRPr/>
            </a:lvl3pPr>
            <a:lvl4pPr marL="1371600" indent="-342900">
              <a:buFont typeface="+mj-lt"/>
              <a:buAutoNum type="arabicPeriod"/>
              <a:defRPr/>
            </a:lvl4pPr>
            <a:lvl5pPr marL="1714500" indent="-3429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/>
        </p:nvSpPr>
        <p:spPr>
          <a:xfrm>
            <a:off x="341925" y="218807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ED1C24"/>
                </a:solidFill>
                <a:latin typeface="+mn-lt"/>
              </a:rPr>
              <a:t>Reflective Questions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A600C4-2AD2-7847-84E5-43FA5600D6B7}"/>
              </a:ext>
            </a:extLst>
          </p:cNvPr>
          <p:cNvSpPr txBox="1">
            <a:spLocks/>
          </p:cNvSpPr>
          <p:nvPr/>
        </p:nvSpPr>
        <p:spPr>
          <a:xfrm>
            <a:off x="-402655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5CC41E3-297F-AB42-B4CD-9E84AFB27E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4" name="Picture 13" descr="CompTIA_logo.wmf">
            <a:extLst>
              <a:ext uri="{FF2B5EF4-FFF2-40B4-BE49-F238E27FC236}">
                <a16:creationId xmlns:a16="http://schemas.microsoft.com/office/drawing/2014/main" id="{9EDA33E4-71A4-D841-BB71-AA1209C4CDB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2F70059-50E2-B24D-9AA3-145112C8E8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7759" y="3743863"/>
            <a:ext cx="2696240" cy="140246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DD9D2D8-850B-4A07-A7AE-DC646C2A332A}"/>
              </a:ext>
            </a:extLst>
          </p:cNvPr>
          <p:cNvSpPr txBox="1"/>
          <p:nvPr userDrawn="1"/>
        </p:nvSpPr>
        <p:spPr>
          <a:xfrm>
            <a:off x="341925" y="218807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ED1C24"/>
                </a:solidFill>
                <a:latin typeface="+mn-lt"/>
              </a:rPr>
              <a:t>Reflective Questions</a:t>
            </a:r>
          </a:p>
        </p:txBody>
      </p:sp>
      <p:pic>
        <p:nvPicPr>
          <p:cNvPr id="11" name="Picture 10" descr="CompTIA_logo.wmf">
            <a:extLst>
              <a:ext uri="{FF2B5EF4-FFF2-40B4-BE49-F238E27FC236}">
                <a16:creationId xmlns:a16="http://schemas.microsoft.com/office/drawing/2014/main" id="{4AFF5839-4FF4-4D11-8CC8-D512F948C8C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CC6A1EB-5464-4413-94F2-0DB01E9E087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47759" y="3743863"/>
            <a:ext cx="2696240" cy="1402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4768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17518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rgbClr val="45545F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E3403EC-28B3-2848-96B2-0EB19ACC0D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D192D95-7954-EB43-B134-73EFED82A978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58B37B13-2D80-ED4F-AA57-92F8720DF4E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7" name="Picture 6" descr="CompTIA_logo.wmf">
            <a:extLst>
              <a:ext uri="{FF2B5EF4-FFF2-40B4-BE49-F238E27FC236}">
                <a16:creationId xmlns:a16="http://schemas.microsoft.com/office/drawing/2014/main" id="{C1640226-58A6-4BD5-A94E-E46868F24B0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3192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1800">
                <a:solidFill>
                  <a:srgbClr val="45545F"/>
                </a:solidFill>
              </a:defRPr>
            </a:lvl1pPr>
            <a:lvl2pPr>
              <a:defRPr sz="1600">
                <a:solidFill>
                  <a:srgbClr val="45545F"/>
                </a:solidFill>
              </a:defRPr>
            </a:lvl2pPr>
            <a:lvl3pPr>
              <a:defRPr sz="1400">
                <a:solidFill>
                  <a:srgbClr val="45545F"/>
                </a:solidFill>
              </a:defRPr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>
            <a:noAutofit/>
          </a:bodyPr>
          <a:lstStyle>
            <a:lvl1pPr>
              <a:defRPr sz="1800">
                <a:solidFill>
                  <a:srgbClr val="45545F"/>
                </a:solidFill>
              </a:defRPr>
            </a:lvl1pPr>
            <a:lvl2pPr>
              <a:defRPr sz="1600">
                <a:solidFill>
                  <a:srgbClr val="45545F"/>
                </a:solidFill>
              </a:defRPr>
            </a:lvl2pPr>
            <a:lvl3pPr>
              <a:defRPr sz="1400">
                <a:solidFill>
                  <a:srgbClr val="45545F"/>
                </a:solidFill>
              </a:defRPr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5D94452-C962-A343-85AC-E3B4874697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226F9D-6293-B945-9CB4-7274CE8670A6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953D7D55-FF4B-144A-9A47-F9B21A50C6A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8" name="Picture 7" descr="CompTIA_logo.wmf">
            <a:extLst>
              <a:ext uri="{FF2B5EF4-FFF2-40B4-BE49-F238E27FC236}">
                <a16:creationId xmlns:a16="http://schemas.microsoft.com/office/drawing/2014/main" id="{F9B3A0EF-EB78-4F67-B04B-1B10E83AB7D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6189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>
            <a:noAutofit/>
          </a:bodyPr>
          <a:lstStyle>
            <a:lvl1pPr marL="0" indent="0" algn="l">
              <a:buNone/>
              <a:defRPr sz="1800" b="1">
                <a:solidFill>
                  <a:srgbClr val="45545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>
            <a:noAutofit/>
          </a:bodyPr>
          <a:lstStyle>
            <a:lvl1pPr>
              <a:defRPr sz="1800">
                <a:solidFill>
                  <a:srgbClr val="45545F"/>
                </a:solidFill>
              </a:defRPr>
            </a:lvl1pPr>
            <a:lvl2pPr>
              <a:defRPr sz="1600">
                <a:solidFill>
                  <a:srgbClr val="45545F"/>
                </a:solidFill>
              </a:defRPr>
            </a:lvl2pPr>
            <a:lvl3pPr>
              <a:defRPr sz="1400">
                <a:solidFill>
                  <a:srgbClr val="45545F"/>
                </a:solidFill>
              </a:defRPr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>
            <a:noAutofit/>
          </a:bodyPr>
          <a:lstStyle>
            <a:lvl1pPr marL="0" indent="0">
              <a:buNone/>
              <a:defRPr sz="1800" b="1">
                <a:solidFill>
                  <a:srgbClr val="45545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>
            <a:noAutofit/>
          </a:bodyPr>
          <a:lstStyle>
            <a:lvl1pPr>
              <a:defRPr sz="1800">
                <a:solidFill>
                  <a:srgbClr val="45545F"/>
                </a:solidFill>
              </a:defRPr>
            </a:lvl1pPr>
            <a:lvl2pPr>
              <a:defRPr sz="1600">
                <a:solidFill>
                  <a:srgbClr val="45545F"/>
                </a:solidFill>
              </a:defRPr>
            </a:lvl2pPr>
            <a:lvl3pPr>
              <a:defRPr sz="1400">
                <a:solidFill>
                  <a:srgbClr val="45545F"/>
                </a:solidFill>
              </a:defRPr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65A5C3B-129C-D748-B860-AFF7226C86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F1D68FB8-E621-1848-9493-C38F1D7EBE28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12" name="Picture 11" descr="CompTIA_logo.wmf">
            <a:extLst>
              <a:ext uri="{FF2B5EF4-FFF2-40B4-BE49-F238E27FC236}">
                <a16:creationId xmlns:a16="http://schemas.microsoft.com/office/drawing/2014/main" id="{9E0A0277-6F7D-464A-B7AB-99B78E17BCE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DC82DDBE-904B-4071-B82A-A632ED3114C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0879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80597"/>
            <a:ext cx="7797800" cy="615462"/>
          </a:xfrm>
        </p:spPr>
        <p:txBody>
          <a:bodyPr anchor="ctr" anchorCtr="0">
            <a:noAutofit/>
          </a:bodyPr>
          <a:lstStyle>
            <a:lvl1pPr algn="l">
              <a:defRPr sz="2400"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076327"/>
            <a:ext cx="5111750" cy="3518297"/>
          </a:xfrm>
        </p:spPr>
        <p:txBody>
          <a:bodyPr>
            <a:noAutofit/>
          </a:bodyPr>
          <a:lstStyle>
            <a:lvl1pPr>
              <a:defRPr sz="1800">
                <a:solidFill>
                  <a:srgbClr val="45545F"/>
                </a:solidFill>
              </a:defRPr>
            </a:lvl1pPr>
            <a:lvl2pPr>
              <a:defRPr sz="1600">
                <a:solidFill>
                  <a:srgbClr val="45545F"/>
                </a:solidFill>
              </a:defRPr>
            </a:lvl2pPr>
            <a:lvl3pPr>
              <a:defRPr sz="1400">
                <a:solidFill>
                  <a:srgbClr val="45545F"/>
                </a:solidFill>
              </a:defRPr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800">
                <a:solidFill>
                  <a:srgbClr val="45545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C1949C1-B925-B544-AA5E-2B852777C1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377139-E7E4-3D4D-86BD-7F66AB957479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840D7BB1-77D8-B148-9C19-407AE5F22E9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8" name="Picture 7" descr="CompTIA_logo.wmf">
            <a:extLst>
              <a:ext uri="{FF2B5EF4-FFF2-40B4-BE49-F238E27FC236}">
                <a16:creationId xmlns:a16="http://schemas.microsoft.com/office/drawing/2014/main" id="{3DEB57F6-BEC0-4236-8B2F-769FD1B4D47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1283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717679"/>
            <a:ext cx="5486400" cy="425054"/>
          </a:xfrm>
        </p:spPr>
        <p:txBody>
          <a:bodyPr anchor="b"/>
          <a:lstStyle>
            <a:lvl1pPr algn="l">
              <a:defRPr sz="1800" b="1"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835270"/>
            <a:ext cx="5486400" cy="2827640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rgbClr val="45545F"/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142732"/>
            <a:ext cx="5486400" cy="603647"/>
          </a:xfrm>
        </p:spPr>
        <p:txBody>
          <a:bodyPr/>
          <a:lstStyle>
            <a:lvl1pPr marL="0" indent="0">
              <a:buNone/>
              <a:defRPr sz="1800">
                <a:solidFill>
                  <a:srgbClr val="45545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43D6327-F44D-AF41-80D9-C8F881FE6F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F11E4D-3647-2042-8AA9-4ADEF03A889D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864C3DE1-22DC-4B48-9954-09A38AB51EF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AE695A2A-0661-4546-80ED-758D3F76EC35}"/>
              </a:ext>
            </a:extLst>
          </p:cNvPr>
          <p:cNvSpPr txBox="1">
            <a:spLocks/>
          </p:cNvSpPr>
          <p:nvPr userDrawn="1"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02C8DC3C-72EB-4A90-8F12-F23375EA316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198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7" y="75202"/>
            <a:ext cx="8455567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>
                <a:solidFill>
                  <a:srgbClr val="ED1C24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AD1568E5-94C1-AF4C-A4BA-19730F022926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CD95E9CC-440B-FB49-9F80-F9E9877D32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72C6F783-9286-1544-850A-F82A0510B46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7"/>
            <a:ext cx="8460152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BB89A167-2C0A-E142-A4E6-098E36FF4B2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7" name="Picture 6" descr="CompTIA_logo.wmf">
            <a:extLst>
              <a:ext uri="{FF2B5EF4-FFF2-40B4-BE49-F238E27FC236}">
                <a16:creationId xmlns:a16="http://schemas.microsoft.com/office/drawing/2014/main" id="{191D9821-6CF3-42B2-9526-E4915474D48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9961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rgbClr val="45545F"/>
                </a:solidFill>
              </a:defRPr>
            </a:lvl1pPr>
            <a:lvl2pPr>
              <a:defRPr>
                <a:solidFill>
                  <a:srgbClr val="45545F"/>
                </a:solidFill>
              </a:defRPr>
            </a:lvl2pPr>
            <a:lvl3pPr>
              <a:defRPr>
                <a:solidFill>
                  <a:srgbClr val="45545F"/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B01C9F3-3BDB-EE4F-8A30-9A2C41287F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FBB5713-2AA6-6A44-B019-28FDF5A1CE78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863308DA-D7BC-384E-821F-8A3A2D1C8CE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7" name="Picture 6" descr="CompTIA_logo.wmf">
            <a:extLst>
              <a:ext uri="{FF2B5EF4-FFF2-40B4-BE49-F238E27FC236}">
                <a16:creationId xmlns:a16="http://schemas.microsoft.com/office/drawing/2014/main" id="{E4610CA6-23F9-411D-998D-C532FB2B3B3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9765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908539"/>
            <a:ext cx="2057400" cy="3686084"/>
          </a:xfrm>
        </p:spPr>
        <p:txBody>
          <a:bodyPr vert="eaVert"/>
          <a:lstStyle>
            <a:lvl1pPr>
              <a:defRPr b="1">
                <a:solidFill>
                  <a:srgbClr val="45545F"/>
                </a:solidFill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08539"/>
            <a:ext cx="6019800" cy="3686084"/>
          </a:xfrm>
        </p:spPr>
        <p:txBody>
          <a:bodyPr vert="eaVert"/>
          <a:lstStyle>
            <a:lvl1pPr>
              <a:defRPr>
                <a:solidFill>
                  <a:srgbClr val="45545F"/>
                </a:solidFill>
              </a:defRPr>
            </a:lvl1pPr>
            <a:lvl2pPr>
              <a:defRPr>
                <a:solidFill>
                  <a:srgbClr val="45545F"/>
                </a:solidFill>
              </a:defRPr>
            </a:lvl2pPr>
            <a:lvl3pPr>
              <a:defRPr>
                <a:solidFill>
                  <a:srgbClr val="45545F"/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3BDB5AB-F661-7543-882F-AF797D8A21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8B1C3BD-5CFC-B54B-B06A-247C2168BA59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18730890-2F38-5A47-B746-C8A5D1CBF98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7" name="Picture 6" descr="CompTIA_logo.wmf">
            <a:extLst>
              <a:ext uri="{FF2B5EF4-FFF2-40B4-BE49-F238E27FC236}">
                <a16:creationId xmlns:a16="http://schemas.microsoft.com/office/drawing/2014/main" id="{B97D0C47-0E29-4058-88E4-0EE362E4DF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8535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No Image or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Diagonal Corner Rectangle 8">
            <a:extLst>
              <a:ext uri="{FF2B5EF4-FFF2-40B4-BE49-F238E27FC236}">
                <a16:creationId xmlns:a16="http://schemas.microsoft.com/office/drawing/2014/main" id="{A6D98B26-BAB8-9248-A901-B3CA74DA7FAD}"/>
              </a:ext>
            </a:extLst>
          </p:cNvPr>
          <p:cNvSpPr/>
          <p:nvPr userDrawn="1"/>
        </p:nvSpPr>
        <p:spPr>
          <a:xfrm>
            <a:off x="408561" y="331611"/>
            <a:ext cx="8346333" cy="3443110"/>
          </a:xfrm>
          <a:prstGeom prst="round2DiagRect">
            <a:avLst>
              <a:gd name="adj1" fmla="val 0"/>
              <a:gd name="adj2" fmla="val 11792"/>
            </a:avLst>
          </a:prstGeom>
          <a:solidFill>
            <a:srgbClr val="0090B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FEEEDD-0751-854A-9852-93F3EA0229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366" y="1051278"/>
            <a:ext cx="7981244" cy="1100674"/>
          </a:xfrm>
        </p:spPr>
        <p:txBody>
          <a:bodyPr lIns="0" rIns="0" anchor="b">
            <a:noAutofit/>
          </a:bodyPr>
          <a:lstStyle>
            <a:lvl1pPr algn="l">
              <a:defRPr sz="3600" b="1">
                <a:solidFill>
                  <a:srgbClr val="FFFFF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658038CC-5DF0-1545-A424-EA63B177F1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366" y="2159007"/>
            <a:ext cx="6207634" cy="489656"/>
          </a:xfrm>
        </p:spPr>
        <p:txBody>
          <a:bodyPr lIns="0" rIns="0">
            <a:noAutofit/>
          </a:bodyPr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5" name="Picture 14" descr="CompTIA_logo.wmf">
            <a:extLst>
              <a:ext uri="{FF2B5EF4-FFF2-40B4-BE49-F238E27FC236}">
                <a16:creationId xmlns:a16="http://schemas.microsoft.com/office/drawing/2014/main" id="{859BC51B-7E40-1041-A8C3-D54CE59B1C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7111" y="4369323"/>
            <a:ext cx="1684782" cy="36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1493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7883768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944984"/>
            <a:ext cx="6934200" cy="571500"/>
          </a:xfrm>
        </p:spPr>
        <p:txBody>
          <a:bodyPr/>
          <a:lstStyle>
            <a:lvl1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ED1C24"/>
                </a:solidFill>
                <a:latin typeface="+mn-lt"/>
                <a:ea typeface="+mn-ea"/>
                <a:cs typeface="+mn-cs"/>
              </a:defRPr>
            </a:lvl1pPr>
            <a:lvl2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BBD1DE29-ADE7-384D-809A-A52F9DD45FFD}"/>
              </a:ext>
            </a:extLst>
          </p:cNvPr>
          <p:cNvSpPr txBox="1">
            <a:spLocks/>
          </p:cNvSpPr>
          <p:nvPr userDrawn="1"/>
        </p:nvSpPr>
        <p:spPr>
          <a:xfrm>
            <a:off x="81975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2E180A83-A907-544F-B0AF-DAD9FC2DF7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8B707612-480C-B144-82D3-40F98F576EE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1696453"/>
            <a:ext cx="8460152" cy="29854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20" name="Picture 19" descr="CompTIA_logo.wmf">
            <a:extLst>
              <a:ext uri="{FF2B5EF4-FFF2-40B4-BE49-F238E27FC236}">
                <a16:creationId xmlns:a16="http://schemas.microsoft.com/office/drawing/2014/main" id="{31E12641-FDB9-264E-B844-D1FF43FEA4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22" name="Picture 100" descr="book">
            <a:extLst>
              <a:ext uri="{FF2B5EF4-FFF2-40B4-BE49-F238E27FC236}">
                <a16:creationId xmlns:a16="http://schemas.microsoft.com/office/drawing/2014/main" id="{29E8A41D-6CE0-CC41-8C86-34EFB1EAFD7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851" y="782499"/>
            <a:ext cx="911191" cy="79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2C9C1D8-EBAB-9044-B613-CB1F1A3C1F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938442" y="3143794"/>
            <a:ext cx="2205558" cy="1999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76500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62593A58-0959-CB4D-8C6B-BF10FB4E9B2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8"/>
            <a:ext cx="8460152" cy="3701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>
                <a:solidFill>
                  <a:srgbClr val="45545F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C22BF4-CE2A-B54A-B1D6-2812AD7BCB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15509" y="3683725"/>
            <a:ext cx="1605177" cy="998219"/>
          </a:xfrm>
          <a:prstGeom prst="rect">
            <a:avLst/>
          </a:prstGeom>
        </p:spPr>
      </p:pic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7883768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5727794-1D8F-EE4B-86CA-492FD31C8844}"/>
              </a:ext>
            </a:extLst>
          </p:cNvPr>
          <p:cNvSpPr txBox="1">
            <a:spLocks/>
          </p:cNvSpPr>
          <p:nvPr userDrawn="1"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2E05C79-1716-3D41-94C9-03C7F4E93A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5" name="Picture 14" descr="CompTIA_logo.wmf">
            <a:extLst>
              <a:ext uri="{FF2B5EF4-FFF2-40B4-BE49-F238E27FC236}">
                <a16:creationId xmlns:a16="http://schemas.microsoft.com/office/drawing/2014/main" id="{7C6D3784-9980-4349-B5E5-5AAE6F7E51C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59907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CE126EC4-13CC-5047-ACF1-7FCEABFB0D5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8"/>
            <a:ext cx="8460152" cy="3701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>
                <a:solidFill>
                  <a:srgbClr val="45545F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7883768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3732324-F386-A84B-A341-691AB7D65C3E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F9B869A-1F05-B84C-AA9E-6A7FD25F6D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5" name="Picture 14" descr="CompTIA_logo.wmf">
            <a:extLst>
              <a:ext uri="{FF2B5EF4-FFF2-40B4-BE49-F238E27FC236}">
                <a16:creationId xmlns:a16="http://schemas.microsoft.com/office/drawing/2014/main" id="{B09C0D39-5E61-CE45-8FB8-F99FF19461E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54BC7E9-A100-5141-83FC-F271A0DDAE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53645" y="3619663"/>
            <a:ext cx="1959429" cy="1073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86176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rgbClr val="45545F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E3403EC-28B3-2848-96B2-0EB19ACC0D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D192D95-7954-EB43-B134-73EFED82A978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58B37B13-2D80-ED4F-AA57-92F8720DF4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08752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>
            <a:noAutofit/>
          </a:bodyPr>
          <a:lstStyle>
            <a:lvl1pPr marL="0" indent="0" algn="l">
              <a:buNone/>
              <a:defRPr sz="1800" b="1">
                <a:solidFill>
                  <a:srgbClr val="45545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>
            <a:noAutofit/>
          </a:bodyPr>
          <a:lstStyle>
            <a:lvl1pPr>
              <a:defRPr sz="1800">
                <a:solidFill>
                  <a:srgbClr val="45545F"/>
                </a:solidFill>
              </a:defRPr>
            </a:lvl1pPr>
            <a:lvl2pPr>
              <a:defRPr sz="1600">
                <a:solidFill>
                  <a:srgbClr val="45545F"/>
                </a:solidFill>
              </a:defRPr>
            </a:lvl2pPr>
            <a:lvl3pPr>
              <a:defRPr sz="1400">
                <a:solidFill>
                  <a:srgbClr val="45545F"/>
                </a:solidFill>
              </a:defRPr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>
            <a:noAutofit/>
          </a:bodyPr>
          <a:lstStyle>
            <a:lvl1pPr marL="0" indent="0">
              <a:buNone/>
              <a:defRPr sz="1800" b="1">
                <a:solidFill>
                  <a:srgbClr val="45545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>
            <a:noAutofit/>
          </a:bodyPr>
          <a:lstStyle>
            <a:lvl1pPr>
              <a:defRPr sz="1800">
                <a:solidFill>
                  <a:srgbClr val="45545F"/>
                </a:solidFill>
              </a:defRPr>
            </a:lvl1pPr>
            <a:lvl2pPr>
              <a:defRPr sz="1600">
                <a:solidFill>
                  <a:srgbClr val="45545F"/>
                </a:solidFill>
              </a:defRPr>
            </a:lvl2pPr>
            <a:lvl3pPr>
              <a:defRPr sz="1400">
                <a:solidFill>
                  <a:srgbClr val="45545F"/>
                </a:solidFill>
              </a:defRPr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65A5C3B-129C-D748-B860-AFF7226C86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F1D68FB8-E621-1848-9493-C38F1D7EBE28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12" name="Picture 11" descr="CompTIA_logo.wmf">
            <a:extLst>
              <a:ext uri="{FF2B5EF4-FFF2-40B4-BE49-F238E27FC236}">
                <a16:creationId xmlns:a16="http://schemas.microsoft.com/office/drawing/2014/main" id="{9E0A0277-6F7D-464A-B7AB-99B78E17BC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32148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717679"/>
            <a:ext cx="5486400" cy="425054"/>
          </a:xfrm>
        </p:spPr>
        <p:txBody>
          <a:bodyPr anchor="b"/>
          <a:lstStyle>
            <a:lvl1pPr algn="l">
              <a:defRPr sz="1800" b="1"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835270"/>
            <a:ext cx="5486400" cy="2827640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rgbClr val="45545F"/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142732"/>
            <a:ext cx="5486400" cy="603647"/>
          </a:xfrm>
        </p:spPr>
        <p:txBody>
          <a:bodyPr/>
          <a:lstStyle>
            <a:lvl1pPr marL="0" indent="0">
              <a:buNone/>
              <a:defRPr sz="1800">
                <a:solidFill>
                  <a:srgbClr val="45545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43D6327-F44D-AF41-80D9-C8F881FE6F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F11E4D-3647-2042-8AA9-4ADEF03A889D}"/>
              </a:ext>
            </a:extLst>
          </p:cNvPr>
          <p:cNvSpPr txBox="1">
            <a:spLocks/>
          </p:cNvSpPr>
          <p:nvPr userDrawn="1"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864C3DE1-22DC-4B48-9954-09A38AB51EF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1652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No Image or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Diagonal Corner Rectangle 8">
            <a:extLst>
              <a:ext uri="{FF2B5EF4-FFF2-40B4-BE49-F238E27FC236}">
                <a16:creationId xmlns:a16="http://schemas.microsoft.com/office/drawing/2014/main" id="{A6D98B26-BAB8-9248-A901-B3CA74DA7FAD}"/>
              </a:ext>
            </a:extLst>
          </p:cNvPr>
          <p:cNvSpPr/>
          <p:nvPr/>
        </p:nvSpPr>
        <p:spPr>
          <a:xfrm>
            <a:off x="408561" y="331611"/>
            <a:ext cx="8346333" cy="3443110"/>
          </a:xfrm>
          <a:prstGeom prst="round2DiagRect">
            <a:avLst>
              <a:gd name="adj1" fmla="val 0"/>
              <a:gd name="adj2" fmla="val 11792"/>
            </a:avLst>
          </a:prstGeom>
          <a:solidFill>
            <a:srgbClr val="007C9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FEEEDD-0751-854A-9852-93F3EA0229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366" y="1051278"/>
            <a:ext cx="7981244" cy="1100674"/>
          </a:xfrm>
        </p:spPr>
        <p:txBody>
          <a:bodyPr lIns="0" rIns="0" anchor="b">
            <a:noAutofit/>
          </a:bodyPr>
          <a:lstStyle>
            <a:lvl1pPr algn="l">
              <a:defRPr sz="3600" b="1">
                <a:solidFill>
                  <a:srgbClr val="FFFFF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658038CC-5DF0-1545-A424-EA63B177F1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366" y="2159007"/>
            <a:ext cx="6207634" cy="489656"/>
          </a:xfrm>
        </p:spPr>
        <p:txBody>
          <a:bodyPr lIns="0" rIns="0">
            <a:noAutofit/>
          </a:bodyPr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5" name="Picture 14" descr="CompTIA_logo.wmf">
            <a:extLst>
              <a:ext uri="{FF2B5EF4-FFF2-40B4-BE49-F238E27FC236}">
                <a16:creationId xmlns:a16="http://schemas.microsoft.com/office/drawing/2014/main" id="{859BC51B-7E40-1041-A8C3-D54CE59B1CF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7111" y="4369323"/>
            <a:ext cx="1684782" cy="360426"/>
          </a:xfrm>
          <a:prstGeom prst="rect">
            <a:avLst/>
          </a:prstGeom>
        </p:spPr>
      </p:pic>
      <p:sp>
        <p:nvSpPr>
          <p:cNvPr id="6" name="Round Diagonal Corner Rectangle 8">
            <a:extLst>
              <a:ext uri="{FF2B5EF4-FFF2-40B4-BE49-F238E27FC236}">
                <a16:creationId xmlns:a16="http://schemas.microsoft.com/office/drawing/2014/main" id="{3B193372-CA67-4F7D-9411-80B1157CB9C7}"/>
              </a:ext>
            </a:extLst>
          </p:cNvPr>
          <p:cNvSpPr/>
          <p:nvPr userDrawn="1"/>
        </p:nvSpPr>
        <p:spPr>
          <a:xfrm>
            <a:off x="408561" y="331611"/>
            <a:ext cx="8346333" cy="3443110"/>
          </a:xfrm>
          <a:prstGeom prst="round2DiagRect">
            <a:avLst>
              <a:gd name="adj1" fmla="val 0"/>
              <a:gd name="adj2" fmla="val 11792"/>
            </a:avLst>
          </a:prstGeom>
          <a:solidFill>
            <a:srgbClr val="0090B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 descr="CompTIA_logo.wmf">
            <a:extLst>
              <a:ext uri="{FF2B5EF4-FFF2-40B4-BE49-F238E27FC236}">
                <a16:creationId xmlns:a16="http://schemas.microsoft.com/office/drawing/2014/main" id="{670AFA5F-E8AF-44EC-9256-E4CA64A58B5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7111" y="4369323"/>
            <a:ext cx="1684782" cy="36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3760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FC2B283-1721-A54D-A0F1-D2BEA4930744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-18288" y="4443006"/>
            <a:ext cx="9180576" cy="384048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8455566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solidFill>
                  <a:srgbClr val="ED1C24"/>
                </a:solidFill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FBE5EB6-65FE-0E48-9452-A19FC7E53C3D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99B5762-231E-5D48-BE77-49FAD4EC5C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E834EAB-3654-8444-AD99-93CDAC63F3F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9"/>
            <a:ext cx="8460152" cy="33221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6" name="Picture 15" descr="CompTIA_logo.wmf">
            <a:extLst>
              <a:ext uri="{FF2B5EF4-FFF2-40B4-BE49-F238E27FC236}">
                <a16:creationId xmlns:a16="http://schemas.microsoft.com/office/drawing/2014/main" id="{4944337A-3BE7-674E-B293-3D2844FE50B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7859401-D525-401F-A265-1321F8473B4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9050" y="4444093"/>
            <a:ext cx="9182100" cy="381633"/>
          </a:xfrm>
          <a:prstGeom prst="rect">
            <a:avLst/>
          </a:prstGeom>
        </p:spPr>
      </p:pic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41FC92F9-55DD-4F23-AA9D-739CA31C193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3745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4937C02-723F-7449-9D91-D10D98479B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0148" y="3143794"/>
            <a:ext cx="2193852" cy="1999706"/>
          </a:xfrm>
          <a:prstGeom prst="rect">
            <a:avLst/>
          </a:prstGeom>
        </p:spPr>
      </p:pic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8455566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57115EB-6EB9-AD43-BF51-6238C42B69E2}"/>
              </a:ext>
            </a:extLst>
          </p:cNvPr>
          <p:cNvSpPr txBox="1">
            <a:spLocks/>
          </p:cNvSpPr>
          <p:nvPr/>
        </p:nvSpPr>
        <p:spPr>
          <a:xfrm>
            <a:off x="81975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AD0C0EF-7038-634B-8024-2C277C80B0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ACD82ED-3ACE-6B4E-AED2-34697AE09C3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8"/>
            <a:ext cx="8460152" cy="35892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4" name="Picture 13" descr="CompTIA_logo.wmf">
            <a:extLst>
              <a:ext uri="{FF2B5EF4-FFF2-40B4-BE49-F238E27FC236}">
                <a16:creationId xmlns:a16="http://schemas.microsoft.com/office/drawing/2014/main" id="{356AF006-7545-FE4E-BA37-FA9657065F3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CB4C57C-BE7C-4CE4-BEEB-1CCE8258F0A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938442" y="3143794"/>
            <a:ext cx="2205558" cy="1999706"/>
          </a:xfrm>
          <a:prstGeom prst="rect">
            <a:avLst/>
          </a:prstGeom>
        </p:spPr>
      </p:pic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567CCCCB-8F29-4380-9218-0D66ABECFCA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2749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8455566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944984"/>
            <a:ext cx="7054516" cy="571500"/>
          </a:xfrm>
        </p:spPr>
        <p:txBody>
          <a:bodyPr/>
          <a:lstStyle>
            <a:lvl1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rgbClr val="ED1C24"/>
                </a:solidFill>
                <a:latin typeface="+mn-lt"/>
                <a:ea typeface="+mn-ea"/>
                <a:cs typeface="+mn-cs"/>
              </a:defRPr>
            </a:lvl1pPr>
            <a:lvl2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4186BA-5094-1448-BB57-AB5B0FEA3A02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7DCA484-9C40-334C-AD13-25B14530D4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1C8B6186-7A8B-DC46-9466-DB72DE79C1A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1696454"/>
            <a:ext cx="8460152" cy="29565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7" name="Picture 16" descr="CompTIA_logo.wmf">
            <a:extLst>
              <a:ext uri="{FF2B5EF4-FFF2-40B4-BE49-F238E27FC236}">
                <a16:creationId xmlns:a16="http://schemas.microsoft.com/office/drawing/2014/main" id="{A660B38B-C7D9-D944-83F2-8500759A1BD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18" name="Picture 100" descr="book">
            <a:extLst>
              <a:ext uri="{FF2B5EF4-FFF2-40B4-BE49-F238E27FC236}">
                <a16:creationId xmlns:a16="http://schemas.microsoft.com/office/drawing/2014/main" id="{7659040C-5D30-DA49-B1E6-5E966016CC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851" y="782499"/>
            <a:ext cx="911191" cy="79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D994D9E5-93F0-4EAA-8332-2C1806ADCC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10" name="Picture 100" descr="book">
            <a:extLst>
              <a:ext uri="{FF2B5EF4-FFF2-40B4-BE49-F238E27FC236}">
                <a16:creationId xmlns:a16="http://schemas.microsoft.com/office/drawing/2014/main" id="{D261C292-318C-45A7-BA2A-8B2F45D9B2C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851" y="782499"/>
            <a:ext cx="911191" cy="79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0702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7883768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944984"/>
            <a:ext cx="6934200" cy="571500"/>
          </a:xfrm>
        </p:spPr>
        <p:txBody>
          <a:bodyPr/>
          <a:lstStyle>
            <a:lvl1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ED1C24"/>
                </a:solidFill>
                <a:latin typeface="+mn-lt"/>
                <a:ea typeface="+mn-ea"/>
                <a:cs typeface="+mn-cs"/>
              </a:defRPr>
            </a:lvl1pPr>
            <a:lvl2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BBD1DE29-ADE7-384D-809A-A52F9DD45FFD}"/>
              </a:ext>
            </a:extLst>
          </p:cNvPr>
          <p:cNvSpPr txBox="1">
            <a:spLocks/>
          </p:cNvSpPr>
          <p:nvPr/>
        </p:nvSpPr>
        <p:spPr>
          <a:xfrm>
            <a:off x="81975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2E180A83-A907-544F-B0AF-DAD9FC2DF7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8B707612-480C-B144-82D3-40F98F576EE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1696453"/>
            <a:ext cx="8460152" cy="29854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20" name="Picture 19" descr="CompTIA_logo.wmf">
            <a:extLst>
              <a:ext uri="{FF2B5EF4-FFF2-40B4-BE49-F238E27FC236}">
                <a16:creationId xmlns:a16="http://schemas.microsoft.com/office/drawing/2014/main" id="{31E12641-FDB9-264E-B844-D1FF43FEA4D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22" name="Picture 100" descr="book">
            <a:extLst>
              <a:ext uri="{FF2B5EF4-FFF2-40B4-BE49-F238E27FC236}">
                <a16:creationId xmlns:a16="http://schemas.microsoft.com/office/drawing/2014/main" id="{29E8A41D-6CE0-CC41-8C86-34EFB1EAFD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851" y="782499"/>
            <a:ext cx="911191" cy="79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904E5AC-2C37-054D-B16D-0D8582A5ED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0148" y="3143794"/>
            <a:ext cx="2193852" cy="1999706"/>
          </a:xfrm>
          <a:prstGeom prst="rect">
            <a:avLst/>
          </a:prstGeom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0415E72D-8FE0-46E6-8376-3D1FC3BEEAB7}"/>
              </a:ext>
            </a:extLst>
          </p:cNvPr>
          <p:cNvSpPr txBox="1">
            <a:spLocks/>
          </p:cNvSpPr>
          <p:nvPr userDrawn="1"/>
        </p:nvSpPr>
        <p:spPr>
          <a:xfrm>
            <a:off x="81975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15" name="Picture 14" descr="CompTIA_logo.wmf">
            <a:extLst>
              <a:ext uri="{FF2B5EF4-FFF2-40B4-BE49-F238E27FC236}">
                <a16:creationId xmlns:a16="http://schemas.microsoft.com/office/drawing/2014/main" id="{6117C72B-C360-4A96-95DA-87204376D6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17" name="Picture 100" descr="book">
            <a:extLst>
              <a:ext uri="{FF2B5EF4-FFF2-40B4-BE49-F238E27FC236}">
                <a16:creationId xmlns:a16="http://schemas.microsoft.com/office/drawing/2014/main" id="{74A50F49-2532-49F1-B561-DD46C20CF82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851" y="782499"/>
            <a:ext cx="911191" cy="79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E174143-E916-4E89-88FE-E0550EB6756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938442" y="3143794"/>
            <a:ext cx="2205558" cy="1999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0090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62593A58-0959-CB4D-8C6B-BF10FB4E9B2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8"/>
            <a:ext cx="8460152" cy="3701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>
                <a:solidFill>
                  <a:srgbClr val="45545F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C22BF4-CE2A-B54A-B1D6-2812AD7BCB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5509" y="3683725"/>
            <a:ext cx="1605176" cy="998219"/>
          </a:xfrm>
          <a:prstGeom prst="rect">
            <a:avLst/>
          </a:prstGeom>
        </p:spPr>
      </p:pic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7883768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5727794-1D8F-EE4B-86CA-492FD31C8844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2E05C79-1716-3D41-94C9-03C7F4E93A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5" name="Picture 14" descr="CompTIA_logo.wmf">
            <a:extLst>
              <a:ext uri="{FF2B5EF4-FFF2-40B4-BE49-F238E27FC236}">
                <a16:creationId xmlns:a16="http://schemas.microsoft.com/office/drawing/2014/main" id="{7C6D3784-9980-4349-B5E5-5AAE6F7E51C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95769B7-E700-4EBC-855F-18A816D9C7E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215509" y="3683725"/>
            <a:ext cx="1605177" cy="998219"/>
          </a:xfrm>
          <a:prstGeom prst="rect">
            <a:avLst/>
          </a:prstGeom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85C223F-B584-4087-A20E-4D94218A749C}"/>
              </a:ext>
            </a:extLst>
          </p:cNvPr>
          <p:cNvSpPr txBox="1">
            <a:spLocks/>
          </p:cNvSpPr>
          <p:nvPr userDrawn="1"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13" name="Picture 12" descr="CompTIA_logo.wmf">
            <a:extLst>
              <a:ext uri="{FF2B5EF4-FFF2-40B4-BE49-F238E27FC236}">
                <a16:creationId xmlns:a16="http://schemas.microsoft.com/office/drawing/2014/main" id="{517B4AC3-BFC0-4E7E-B75F-4CE0349768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4005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0E79872-6410-E14A-8678-93C3DB8897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14851"/>
            <a:ext cx="9144000" cy="341951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3384616"/>
            <a:ext cx="8001000" cy="458390"/>
          </a:xfrm>
        </p:spPr>
        <p:txBody>
          <a:bodyPr/>
          <a:lstStyle>
            <a:lvl1pPr marL="0" indent="0" algn="ctr">
              <a:buNone/>
              <a:defRPr sz="2100">
                <a:solidFill>
                  <a:srgbClr val="45545F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18807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ED1C24"/>
                </a:solidFill>
                <a:latin typeface="+mn-lt"/>
              </a:rPr>
              <a:t>Activity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28AF2C-F141-0F46-BA28-178577A16F7B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BA17A01-17DB-2540-9CD7-DEA1D2C76B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F141D98-3766-574F-B382-B3B62F9F06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14851"/>
            <a:ext cx="9144000" cy="341951"/>
          </a:xfrm>
          <a:prstGeom prst="rect">
            <a:avLst/>
          </a:prstGeom>
        </p:spPr>
      </p:pic>
      <p:pic>
        <p:nvPicPr>
          <p:cNvPr id="18" name="Picture 17" descr="CompTIA_logo.wmf">
            <a:extLst>
              <a:ext uri="{FF2B5EF4-FFF2-40B4-BE49-F238E27FC236}">
                <a16:creationId xmlns:a16="http://schemas.microsoft.com/office/drawing/2014/main" id="{1E5018EB-5EA6-DB41-BB6E-BDD87D776FB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4BDA0A4-50B6-2647-8936-3D1D66E5E7A5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-18288" y="4511039"/>
            <a:ext cx="9180576" cy="34720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4A9D3A7-ED76-3242-8569-1F8CBACDFB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78606" y="1406242"/>
            <a:ext cx="3186788" cy="198178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1FC5D0E-7CB0-435A-A616-177289A5772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514851"/>
            <a:ext cx="9144000" cy="341951"/>
          </a:xfrm>
          <a:prstGeom prst="rect">
            <a:avLst/>
          </a:prstGeom>
        </p:spPr>
      </p:pic>
      <p:pic>
        <p:nvPicPr>
          <p:cNvPr id="13" name="Picture 12" descr="CompTIA_logo.wmf">
            <a:extLst>
              <a:ext uri="{FF2B5EF4-FFF2-40B4-BE49-F238E27FC236}">
                <a16:creationId xmlns:a16="http://schemas.microsoft.com/office/drawing/2014/main" id="{8FE7DC19-471A-48D2-952F-72E1D497D70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sp>
        <p:nvSpPr>
          <p:cNvPr id="15" name="Rectangle: Single Corner Rounded 14">
            <a:extLst>
              <a:ext uri="{FF2B5EF4-FFF2-40B4-BE49-F238E27FC236}">
                <a16:creationId xmlns:a16="http://schemas.microsoft.com/office/drawing/2014/main" id="{7A0481C4-9186-4A5F-8E94-A32C03CF7B22}"/>
              </a:ext>
            </a:extLst>
          </p:cNvPr>
          <p:cNvSpPr/>
          <p:nvPr userDrawn="1"/>
        </p:nvSpPr>
        <p:spPr>
          <a:xfrm>
            <a:off x="0" y="4514851"/>
            <a:ext cx="3053731" cy="341951"/>
          </a:xfrm>
          <a:prstGeom prst="round1Rect">
            <a:avLst>
              <a:gd name="adj" fmla="val 0"/>
            </a:avLst>
          </a:prstGeom>
          <a:solidFill>
            <a:srgbClr val="0090B9"/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6" name="Rectangle: Single Corner Rounded 15">
            <a:extLst>
              <a:ext uri="{FF2B5EF4-FFF2-40B4-BE49-F238E27FC236}">
                <a16:creationId xmlns:a16="http://schemas.microsoft.com/office/drawing/2014/main" id="{B1999297-C50E-431E-8B13-EEE39D10A21B}"/>
              </a:ext>
            </a:extLst>
          </p:cNvPr>
          <p:cNvSpPr/>
          <p:nvPr userDrawn="1"/>
        </p:nvSpPr>
        <p:spPr>
          <a:xfrm>
            <a:off x="3053731" y="4514851"/>
            <a:ext cx="3045965" cy="341951"/>
          </a:xfrm>
          <a:prstGeom prst="round1Rect">
            <a:avLst>
              <a:gd name="adj" fmla="val 0"/>
            </a:avLst>
          </a:prstGeom>
          <a:solidFill>
            <a:srgbClr val="B0B6BB"/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9" name="Rectangle: Single Corner Rounded 18">
            <a:extLst>
              <a:ext uri="{FF2B5EF4-FFF2-40B4-BE49-F238E27FC236}">
                <a16:creationId xmlns:a16="http://schemas.microsoft.com/office/drawing/2014/main" id="{BD53A5DE-F1B8-424A-BA46-AD0AC2B01C10}"/>
              </a:ext>
            </a:extLst>
          </p:cNvPr>
          <p:cNvSpPr/>
          <p:nvPr userDrawn="1"/>
        </p:nvSpPr>
        <p:spPr>
          <a:xfrm>
            <a:off x="6099696" y="4514851"/>
            <a:ext cx="3045965" cy="341951"/>
          </a:xfrm>
          <a:prstGeom prst="round1Rect">
            <a:avLst>
              <a:gd name="adj" fmla="val 0"/>
            </a:avLst>
          </a:prstGeom>
          <a:solidFill>
            <a:srgbClr val="45545F"/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AC229BFC-A6C3-414D-8EFB-604DF72BBE2A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2978605" y="1406242"/>
            <a:ext cx="3186790" cy="1981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311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7" y="75202"/>
            <a:ext cx="8455567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980348"/>
            <a:ext cx="8460152" cy="3701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8033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6" r:id="rId1"/>
    <p:sldLayoutId id="2147483847" r:id="rId2"/>
    <p:sldLayoutId id="2147483848" r:id="rId3"/>
    <p:sldLayoutId id="2147483849" r:id="rId4"/>
    <p:sldLayoutId id="2147483850" r:id="rId5"/>
    <p:sldLayoutId id="2147483851" r:id="rId6"/>
    <p:sldLayoutId id="2147483852" r:id="rId7"/>
    <p:sldLayoutId id="2147483853" r:id="rId8"/>
    <p:sldLayoutId id="2147483854" r:id="rId9"/>
    <p:sldLayoutId id="2147483855" r:id="rId10"/>
    <p:sldLayoutId id="2147483856" r:id="rId11"/>
    <p:sldLayoutId id="2147483857" r:id="rId12"/>
    <p:sldLayoutId id="2147483858" r:id="rId13"/>
    <p:sldLayoutId id="2147483859" r:id="rId14"/>
    <p:sldLayoutId id="2147483860" r:id="rId15"/>
    <p:sldLayoutId id="2147483861" r:id="rId16"/>
    <p:sldLayoutId id="2147483862" r:id="rId17"/>
    <p:sldLayoutId id="2147483863" r:id="rId18"/>
    <p:sldLayoutId id="2147483864" r:id="rId19"/>
    <p:sldLayoutId id="2147483865" r:id="rId20"/>
    <p:sldLayoutId id="2147483866" r:id="rId21"/>
    <p:sldLayoutId id="2147483826" r:id="rId22"/>
    <p:sldLayoutId id="2147483830" r:id="rId23"/>
    <p:sldLayoutId id="2147483831" r:id="rId24"/>
    <p:sldLayoutId id="2147483833" r:id="rId25"/>
    <p:sldLayoutId id="2147483838" r:id="rId26"/>
    <p:sldLayoutId id="2147483840" r:id="rId27"/>
    <p:sldLayoutId id="2147483842" r:id="rId28"/>
  </p:sldLayoutIdLst>
  <p:hf hdr="0" ftr="0" dt="0"/>
  <p:txStyles>
    <p:titleStyle>
      <a:lvl1pPr algn="l" defTabSz="342900" rtl="0" eaLnBrk="1" latinLnBrk="0" hangingPunct="1">
        <a:spcBef>
          <a:spcPct val="0"/>
        </a:spcBef>
        <a:buNone/>
        <a:defRPr lang="en-US" sz="2400" b="1" kern="1200" dirty="0">
          <a:solidFill>
            <a:srgbClr val="ED1C24"/>
          </a:solidFill>
          <a:latin typeface="+mn-lt"/>
          <a:ea typeface="+mj-ea"/>
          <a:cs typeface="Open Sans SemiBold" panose="020B0706030804020204" pitchFamily="34" charset="0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Clr>
          <a:srgbClr val="ED1C24"/>
        </a:buClr>
        <a:buFont typeface="Arial"/>
        <a:buChar char="•"/>
        <a:defRPr sz="1800" kern="1200">
          <a:solidFill>
            <a:srgbClr val="45545F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Clr>
          <a:srgbClr val="ED1C24"/>
        </a:buClr>
        <a:buFont typeface="Arial"/>
        <a:buChar char="•"/>
        <a:defRPr sz="1600" kern="1200">
          <a:solidFill>
            <a:srgbClr val="45545F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Clr>
          <a:srgbClr val="ED1C24"/>
        </a:buClr>
        <a:buFont typeface="Arial"/>
        <a:buChar char="•"/>
        <a:defRPr sz="1400" kern="1200">
          <a:solidFill>
            <a:srgbClr val="45545F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B48A97-5BDB-064D-951E-A5634C77D78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Supporting Operating Systems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FC5C12A-9F5E-FB4B-BA5D-049407789BC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07417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A66A1D-22D9-412E-962C-DF4DA4C907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Windows Editions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3249B30-901D-4010-A88D-6423C8A01B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B61856-7440-46F7-AE51-CDAE23BC87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Editions for different markets</a:t>
            </a:r>
          </a:p>
          <a:p>
            <a:r>
              <a:rPr lang="en-US" dirty="0"/>
              <a:t>Windows 7 editions:</a:t>
            </a:r>
          </a:p>
          <a:p>
            <a:pPr lvl="1"/>
            <a:r>
              <a:rPr lang="en-US" dirty="0"/>
              <a:t>Starter</a:t>
            </a:r>
          </a:p>
          <a:p>
            <a:pPr lvl="1"/>
            <a:r>
              <a:rPr lang="en-US" dirty="0"/>
              <a:t>Home Basic</a:t>
            </a:r>
          </a:p>
          <a:p>
            <a:pPr lvl="1"/>
            <a:r>
              <a:rPr lang="en-US" dirty="0"/>
              <a:t>Home Premium</a:t>
            </a:r>
          </a:p>
          <a:p>
            <a:pPr lvl="1"/>
            <a:r>
              <a:rPr lang="en-US" dirty="0"/>
              <a:t>Professional</a:t>
            </a:r>
          </a:p>
          <a:p>
            <a:pPr lvl="1"/>
            <a:r>
              <a:rPr lang="en-US" dirty="0"/>
              <a:t>Enterprise</a:t>
            </a:r>
          </a:p>
          <a:p>
            <a:pPr lvl="1"/>
            <a:r>
              <a:rPr lang="en-US" dirty="0"/>
              <a:t>Ultimate</a:t>
            </a:r>
          </a:p>
          <a:p>
            <a:r>
              <a:rPr lang="en-US" dirty="0"/>
              <a:t>Windows 10 editions:</a:t>
            </a:r>
          </a:p>
          <a:p>
            <a:pPr lvl="1"/>
            <a:r>
              <a:rPr lang="en-US" dirty="0"/>
              <a:t>Home</a:t>
            </a:r>
          </a:p>
          <a:p>
            <a:pPr lvl="1"/>
            <a:r>
              <a:rPr lang="en-US" dirty="0"/>
              <a:t>Pro</a:t>
            </a:r>
          </a:p>
          <a:p>
            <a:pPr lvl="1"/>
            <a:r>
              <a:rPr lang="en-US" dirty="0"/>
              <a:t>Enterprise</a:t>
            </a:r>
          </a:p>
          <a:p>
            <a:pPr lvl="1"/>
            <a:r>
              <a:rPr lang="en-US" dirty="0"/>
              <a:t>Education</a:t>
            </a:r>
          </a:p>
        </p:txBody>
      </p:sp>
    </p:spTree>
    <p:extLst>
      <p:ext uri="{BB962C8B-B14F-4D97-AF65-F5344CB8AC3E}">
        <p14:creationId xmlns:p14="http://schemas.microsoft.com/office/powerpoint/2010/main" val="1654030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768395-6E84-466C-8E9F-DD516CA7F9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Windows in the Corporate World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D357483-5C76-4B61-A073-122B67EDA5F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Domain network: </a:t>
            </a:r>
            <a:r>
              <a:rPr lang="en-US" dirty="0"/>
              <a:t>A group of computers which share a common accounts database, referred to as the directory.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8D7C615-03F8-409E-A21E-305A66F9BD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63A3FC3-5670-4076-8745-8396AC8F4C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Ability to join a domain</a:t>
            </a:r>
          </a:p>
          <a:p>
            <a:r>
              <a:rPr lang="en-US" dirty="0"/>
              <a:t>BitLocker</a:t>
            </a:r>
          </a:p>
          <a:p>
            <a:r>
              <a:rPr lang="en-US" dirty="0"/>
              <a:t>EFS</a:t>
            </a:r>
          </a:p>
          <a:p>
            <a:r>
              <a:rPr lang="en-US" dirty="0"/>
              <a:t>BranchCache</a:t>
            </a:r>
          </a:p>
        </p:txBody>
      </p:sp>
    </p:spTree>
    <p:extLst>
      <p:ext uri="{BB962C8B-B14F-4D97-AF65-F5344CB8AC3E}">
        <p14:creationId xmlns:p14="http://schemas.microsoft.com/office/powerpoint/2010/main" val="1922319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570879-7408-44DE-BF85-D0DDB62B5E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Windows for Personal Use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86C38F3-F795-4F7A-AEDD-A59E880221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42975" y="864617"/>
            <a:ext cx="7054516" cy="571500"/>
          </a:xfrm>
        </p:spPr>
        <p:txBody>
          <a:bodyPr/>
          <a:lstStyle/>
          <a:p>
            <a:r>
              <a:rPr lang="en-US" b="1" dirty="0"/>
              <a:t>Windows Media Center: </a:t>
            </a:r>
            <a:r>
              <a:rPr lang="en-US" dirty="0"/>
              <a:t>An obsolete program included with Windows Vista and Windows 7 that included a broadcast TV schedule that allowed computers equipped with a TV tuner card to view and record TV programs. It also acted as a playback interface for optical discs.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9B67C4A-0407-43CD-AB6E-1A768D5BE3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54416C9-1F32-476B-86AD-2FDA9DCC29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2399323"/>
            <a:ext cx="8460152" cy="2253706"/>
          </a:xfrm>
        </p:spPr>
        <p:txBody>
          <a:bodyPr/>
          <a:lstStyle/>
          <a:p>
            <a:r>
              <a:rPr lang="en-US" dirty="0"/>
              <a:t>Media Center:</a:t>
            </a:r>
          </a:p>
          <a:p>
            <a:pPr lvl="1"/>
            <a:r>
              <a:rPr lang="en-US" dirty="0"/>
              <a:t>Windows 7 Home Premium, Professional, Enterprise, and Ultimate.</a:t>
            </a:r>
          </a:p>
          <a:p>
            <a:pPr lvl="1"/>
            <a:r>
              <a:rPr lang="en-US" dirty="0"/>
              <a:t>Paid add-on in Windows 8.</a:t>
            </a:r>
          </a:p>
          <a:p>
            <a:pPr lvl="1"/>
            <a:r>
              <a:rPr lang="en-US" dirty="0"/>
              <a:t>Discontinued in Windows 10.</a:t>
            </a:r>
          </a:p>
          <a:p>
            <a:r>
              <a:rPr lang="en-US" dirty="0"/>
              <a:t>DVD player available from Microsoft.</a:t>
            </a:r>
          </a:p>
          <a:p>
            <a:r>
              <a:rPr lang="en-US" dirty="0"/>
              <a:t>For playing commercial Blu-ray discs, you’ll need third-party software.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48648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02928-53E2-4588-871B-80EA87FE32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32-Bit and 64-Bit Windows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4298EA8-84BF-413C-B7F4-6A79FFD9A9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31F868-33A8-43D6-83E4-6A1B546769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versions and editions are available as 32-bit or 64-bit software.</a:t>
            </a:r>
          </a:p>
          <a:p>
            <a:r>
              <a:rPr lang="en-US" dirty="0"/>
              <a:t>64-bit Windows can usually run 32-bit apps.</a:t>
            </a:r>
          </a:p>
          <a:p>
            <a:r>
              <a:rPr lang="en-US" dirty="0"/>
              <a:t>32-bit Windows can’t run 64-bit apps.</a:t>
            </a:r>
          </a:p>
          <a:p>
            <a:r>
              <a:rPr lang="en-US" dirty="0"/>
              <a:t>64-bit Windows requires 64-bit device drivers signed by Microsoft.</a:t>
            </a:r>
          </a:p>
          <a:p>
            <a:pPr lvl="1"/>
            <a:r>
              <a:rPr lang="en-US" dirty="0"/>
              <a:t>If no 64-bit driver is available, the hardware can’t be used on a 64-bit Windows installation.</a:t>
            </a:r>
          </a:p>
        </p:txBody>
      </p:sp>
    </p:spTree>
    <p:extLst>
      <p:ext uri="{BB962C8B-B14F-4D97-AF65-F5344CB8AC3E}">
        <p14:creationId xmlns:p14="http://schemas.microsoft.com/office/powerpoint/2010/main" val="39663840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013B1-858D-4E9D-91BE-BC32D0C78E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Windows System Limits (Slide 1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D03CA49-0643-4130-87B8-870E37409F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14</a:t>
            </a:fld>
            <a:endParaRPr lang="en-US" dirty="0"/>
          </a:p>
        </p:txBody>
      </p:sp>
      <p:graphicFrame>
        <p:nvGraphicFramePr>
          <p:cNvPr id="5" name="Group 23">
            <a:extLst>
              <a:ext uri="{FF2B5EF4-FFF2-40B4-BE49-F238E27FC236}">
                <a16:creationId xmlns:a16="http://schemas.microsoft.com/office/drawing/2014/main" id="{C3886270-9DC4-419D-BC87-85E4997301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5441670"/>
              </p:ext>
            </p:extLst>
          </p:nvPr>
        </p:nvGraphicFramePr>
        <p:xfrm>
          <a:off x="950210" y="1415774"/>
          <a:ext cx="7239000" cy="2095882"/>
        </p:xfrm>
        <a:graphic>
          <a:graphicData uri="http://schemas.openxmlformats.org/drawingml/2006/table">
            <a:tbl>
              <a:tblPr/>
              <a:tblGrid>
                <a:gridCol w="1676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06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90650">
                  <a:extLst>
                    <a:ext uri="{9D8B030D-6E8A-4147-A177-3AD203B41FA5}">
                      <a16:colId xmlns:a16="http://schemas.microsoft.com/office/drawing/2014/main" val="1328663828"/>
                    </a:ext>
                  </a:extLst>
                </a:gridCol>
                <a:gridCol w="1390650">
                  <a:extLst>
                    <a:ext uri="{9D8B030D-6E8A-4147-A177-3AD203B41FA5}">
                      <a16:colId xmlns:a16="http://schemas.microsoft.com/office/drawing/2014/main" val="3667511446"/>
                    </a:ext>
                  </a:extLst>
                </a:gridCol>
                <a:gridCol w="1390650">
                  <a:extLst>
                    <a:ext uri="{9D8B030D-6E8A-4147-A177-3AD203B41FA5}">
                      <a16:colId xmlns:a16="http://schemas.microsoft.com/office/drawing/2014/main" val="1865283996"/>
                    </a:ext>
                  </a:extLst>
                </a:gridCol>
              </a:tblGrid>
              <a:tr h="39476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Calibri"/>
                        </a:rPr>
                        <a:t>Feature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/>
                        </a:rPr>
                        <a:t>Windows 10 Home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/>
                        </a:rPr>
                        <a:t>Windows 10 Pro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/>
                        </a:rPr>
                        <a:t>Windows 10 Education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/>
                        </a:rPr>
                        <a:t>Windows 10 Enterprise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96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cs typeface="Calibri"/>
                        </a:rPr>
                        <a:t>SMP (Multiple CPUs)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cs typeface="Calibri"/>
                        </a:rPr>
                        <a:t>No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cs typeface="Calibri"/>
                        </a:rPr>
                        <a:t>2-way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cs typeface="Calibri"/>
                        </a:rPr>
                        <a:t>2-way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cs typeface="Calibri"/>
                        </a:rPr>
                        <a:t>2-way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082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Multicore processors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Yes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Yes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Yes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Yes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896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32-bit memory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4 GB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4 GB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4 GB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4 GB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89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64-bit memory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128 GB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2 TB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2 TB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6 TB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58501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11843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013B1-858D-4E9D-91BE-BC32D0C78E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Windows System Limits (Slide 2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D03CA49-0643-4130-87B8-870E37409F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15</a:t>
            </a:fld>
            <a:endParaRPr lang="en-US" dirty="0"/>
          </a:p>
        </p:txBody>
      </p:sp>
      <p:graphicFrame>
        <p:nvGraphicFramePr>
          <p:cNvPr id="5" name="Group 23">
            <a:extLst>
              <a:ext uri="{FF2B5EF4-FFF2-40B4-BE49-F238E27FC236}">
                <a16:creationId xmlns:a16="http://schemas.microsoft.com/office/drawing/2014/main" id="{C3886270-9DC4-419D-BC87-85E4997301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1111048"/>
              </p:ext>
            </p:extLst>
          </p:nvPr>
        </p:nvGraphicFramePr>
        <p:xfrm>
          <a:off x="1657780" y="1415774"/>
          <a:ext cx="5848350" cy="2095882"/>
        </p:xfrm>
        <a:graphic>
          <a:graphicData uri="http://schemas.openxmlformats.org/drawingml/2006/table">
            <a:tbl>
              <a:tblPr/>
              <a:tblGrid>
                <a:gridCol w="1676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06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90650">
                  <a:extLst>
                    <a:ext uri="{9D8B030D-6E8A-4147-A177-3AD203B41FA5}">
                      <a16:colId xmlns:a16="http://schemas.microsoft.com/office/drawing/2014/main" val="1328663828"/>
                    </a:ext>
                  </a:extLst>
                </a:gridCol>
                <a:gridCol w="1390650">
                  <a:extLst>
                    <a:ext uri="{9D8B030D-6E8A-4147-A177-3AD203B41FA5}">
                      <a16:colId xmlns:a16="http://schemas.microsoft.com/office/drawing/2014/main" val="1865283996"/>
                    </a:ext>
                  </a:extLst>
                </a:gridCol>
              </a:tblGrid>
              <a:tr h="39476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Calibri"/>
                        </a:rPr>
                        <a:t>Feature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/>
                        </a:rPr>
                        <a:t>Windows 8 Core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/>
                        </a:rPr>
                        <a:t>Windows 8 Pro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/>
                        </a:rPr>
                        <a:t>Windows 8 Enterprise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96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cs typeface="Calibri"/>
                        </a:rPr>
                        <a:t>SMP (Multiple CPUs)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cs typeface="Calibri"/>
                        </a:rPr>
                        <a:t>No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cs typeface="Calibri"/>
                        </a:rPr>
                        <a:t>2-way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cs typeface="Calibri"/>
                        </a:rPr>
                        <a:t>2-way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082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Multicore processors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Yes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Yes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Yes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896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32-bit memory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4 GB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4 GB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4 GB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89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64-bit memory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128 GB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512 GB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512 GB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58501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6448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013B1-858D-4E9D-91BE-BC32D0C78E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Windows System Limits (Slide 3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D03CA49-0643-4130-87B8-870E37409F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16</a:t>
            </a:fld>
            <a:endParaRPr lang="en-US" dirty="0"/>
          </a:p>
        </p:txBody>
      </p:sp>
      <p:graphicFrame>
        <p:nvGraphicFramePr>
          <p:cNvPr id="5" name="Group 23">
            <a:extLst>
              <a:ext uri="{FF2B5EF4-FFF2-40B4-BE49-F238E27FC236}">
                <a16:creationId xmlns:a16="http://schemas.microsoft.com/office/drawing/2014/main" id="{C3886270-9DC4-419D-BC87-85E4997301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9000108"/>
              </p:ext>
            </p:extLst>
          </p:nvPr>
        </p:nvGraphicFramePr>
        <p:xfrm>
          <a:off x="1048180" y="1372232"/>
          <a:ext cx="7239002" cy="2766442"/>
        </p:xfrm>
        <a:graphic>
          <a:graphicData uri="http://schemas.openxmlformats.org/drawingml/2006/table">
            <a:tbl>
              <a:tblPr/>
              <a:tblGrid>
                <a:gridCol w="14062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6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6550">
                  <a:extLst>
                    <a:ext uri="{9D8B030D-6E8A-4147-A177-3AD203B41FA5}">
                      <a16:colId xmlns:a16="http://schemas.microsoft.com/office/drawing/2014/main" val="572163675"/>
                    </a:ext>
                  </a:extLst>
                </a:gridCol>
                <a:gridCol w="1232268">
                  <a:extLst>
                    <a:ext uri="{9D8B030D-6E8A-4147-A177-3AD203B41FA5}">
                      <a16:colId xmlns:a16="http://schemas.microsoft.com/office/drawing/2014/main" val="1328663828"/>
                    </a:ext>
                  </a:extLst>
                </a:gridCol>
                <a:gridCol w="1132114">
                  <a:extLst>
                    <a:ext uri="{9D8B030D-6E8A-4147-A177-3AD203B41FA5}">
                      <a16:colId xmlns:a16="http://schemas.microsoft.com/office/drawing/2014/main" val="3667511446"/>
                    </a:ext>
                  </a:extLst>
                </a:gridCol>
                <a:gridCol w="1135268">
                  <a:extLst>
                    <a:ext uri="{9D8B030D-6E8A-4147-A177-3AD203B41FA5}">
                      <a16:colId xmlns:a16="http://schemas.microsoft.com/office/drawing/2014/main" val="1865283996"/>
                    </a:ext>
                  </a:extLst>
                </a:gridCol>
              </a:tblGrid>
              <a:tr h="39476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Calibri"/>
                        </a:rPr>
                        <a:t>Feature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/>
                        </a:rPr>
                        <a:t>Windows 7 Home Basic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/>
                        </a:rPr>
                        <a:t>Windows 7 Home Premium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/>
                        </a:rPr>
                        <a:t>Windows 7 Professional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/>
                        </a:rPr>
                        <a:t>Windows 7 Enterprise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/>
                        </a:rPr>
                        <a:t>Windows 7 Ultimate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9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cs typeface="Calibri" panose="020F0502020204030204" pitchFamily="34" charset="0"/>
                        </a:rPr>
                        <a:t>64-bit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cs typeface="Calibri" panose="020F0502020204030204" pitchFamily="34" charset="0"/>
                        </a:rPr>
                        <a:t>Yes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cs typeface="Calibri" panose="020F0502020204030204" pitchFamily="34" charset="0"/>
                        </a:rPr>
                        <a:t>Yes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cs typeface="Calibri" panose="020F0502020204030204" pitchFamily="34" charset="0"/>
                        </a:rPr>
                        <a:t>Yes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cs typeface="Calibri" panose="020F0502020204030204" pitchFamily="34" charset="0"/>
                        </a:rPr>
                        <a:t>Yes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cs typeface="Calibri" panose="020F0502020204030204" pitchFamily="34" charset="0"/>
                        </a:rPr>
                        <a:t>Yes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7278907"/>
                  </a:ext>
                </a:extLst>
              </a:tr>
              <a:tr h="32896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cs typeface="Calibri" panose="020F0502020204030204" pitchFamily="34" charset="0"/>
                        </a:rPr>
                        <a:t>SMP (Multiple CPUs)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cs typeface="Calibri" panose="020F0502020204030204" pitchFamily="34" charset="0"/>
                        </a:rPr>
                        <a:t>No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cs typeface="Calibri" panose="020F0502020204030204" pitchFamily="34" charset="0"/>
                        </a:rPr>
                        <a:t>No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cs typeface="Calibri" panose="020F0502020204030204" pitchFamily="34" charset="0"/>
                        </a:rPr>
                        <a:t>2-way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cs typeface="Calibri" panose="020F0502020204030204" pitchFamily="34" charset="0"/>
                        </a:rPr>
                        <a:t>2-way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cs typeface="Calibri" panose="020F0502020204030204" pitchFamily="34" charset="0"/>
                        </a:rPr>
                        <a:t>2-way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082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Multicore processors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Yes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Yes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Yes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Yes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Yes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896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32-bit memory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4 GB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4 GB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4 GB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4 GB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4 GB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89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64-bit memory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8 GB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16 GB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192 GB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192 GB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Calibri" panose="020F0502020204030204" pitchFamily="34" charset="0"/>
                        </a:rPr>
                        <a:t>192 GB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58501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57846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04B94-AFFF-4927-97B7-E06234408D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OS Lifecycles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BFC830A-6F61-4E27-B810-36351611A59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End of life system: </a:t>
            </a:r>
            <a:r>
              <a:rPr lang="en-US" dirty="0"/>
              <a:t>A system that is no longer supported by the developer or vendor.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8869EDD-B187-492A-893C-4BF8959066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E38D244-FC91-4EEB-BB05-A770025E95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more security updates.</a:t>
            </a:r>
          </a:p>
          <a:p>
            <a:pPr lvl="1"/>
            <a:r>
              <a:rPr lang="en-US" dirty="0"/>
              <a:t>Critical vulnerability for active systems.</a:t>
            </a:r>
          </a:p>
          <a:p>
            <a:r>
              <a:rPr lang="en-US" dirty="0"/>
              <a:t>Windows support lifecycle policy:</a:t>
            </a:r>
          </a:p>
          <a:p>
            <a:pPr lvl="1"/>
            <a:r>
              <a:rPr lang="en-US" dirty="0"/>
              <a:t>5 years mainstream support per version.</a:t>
            </a:r>
          </a:p>
          <a:p>
            <a:pPr lvl="1"/>
            <a:r>
              <a:rPr lang="en-US" dirty="0"/>
              <a:t>5 years extended support per version.</a:t>
            </a:r>
          </a:p>
          <a:p>
            <a:pPr lvl="1"/>
            <a:r>
              <a:rPr lang="en-US" dirty="0"/>
              <a:t>Dependent on Service Pack applications.</a:t>
            </a:r>
          </a:p>
          <a:p>
            <a:pPr lvl="1"/>
            <a:r>
              <a:rPr lang="en-US" dirty="0"/>
              <a:t>For Windows 10 feature updates, 18 or 30 months depending on edition.</a:t>
            </a:r>
          </a:p>
          <a:p>
            <a:r>
              <a:rPr lang="en-US" dirty="0"/>
              <a:t>Always verify hardware compatibility before installing or upgrading an OS.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49205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8C4BD8-F7DA-4144-B5C0-0CEB8B8707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Apple Operating Systems (Slide 1 of 2)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E306FDB-FAA2-4880-9DFA-3035F3B347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D86379-BE51-4C97-B56B-6744757F9C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Apple Mac OS, OS X, and macOS.</a:t>
            </a:r>
          </a:p>
          <a:p>
            <a:pPr lvl="1"/>
            <a:r>
              <a:rPr lang="en-US" dirty="0"/>
              <a:t>Available only on</a:t>
            </a:r>
            <a:br>
              <a:rPr lang="en-US" dirty="0"/>
            </a:br>
            <a:r>
              <a:rPr lang="en-US" dirty="0"/>
              <a:t>Apple-built computers.</a:t>
            </a:r>
          </a:p>
          <a:p>
            <a:pPr lvl="1"/>
            <a:r>
              <a:rPr lang="en-US" dirty="0"/>
              <a:t>Stable.</a:t>
            </a:r>
          </a:p>
          <a:p>
            <a:pPr lvl="1"/>
            <a:r>
              <a:rPr lang="en-US" dirty="0"/>
              <a:t>Less extra hardware</a:t>
            </a:r>
            <a:br>
              <a:rPr lang="en-US" dirty="0"/>
            </a:br>
            <a:r>
              <a:rPr lang="en-US" dirty="0"/>
              <a:t>available.</a:t>
            </a:r>
          </a:p>
          <a:p>
            <a:pPr lvl="1"/>
            <a:r>
              <a:rPr lang="en-US" dirty="0"/>
              <a:t>Kernel is based on UNIX.</a:t>
            </a:r>
          </a:p>
          <a:p>
            <a:pPr lvl="1"/>
            <a:r>
              <a:rPr lang="en-US" dirty="0"/>
              <a:t>Update limitations </a:t>
            </a:r>
            <a:br>
              <a:rPr lang="en-US" dirty="0"/>
            </a:br>
            <a:r>
              <a:rPr lang="en-US" dirty="0"/>
              <a:t>for new versions </a:t>
            </a:r>
            <a:br>
              <a:rPr lang="en-US" dirty="0"/>
            </a:br>
            <a:r>
              <a:rPr lang="en-US" dirty="0"/>
              <a:t>(support.apple.com).</a:t>
            </a:r>
          </a:p>
          <a:p>
            <a:pPr lvl="1"/>
            <a:r>
              <a:rPr lang="en-US" dirty="0"/>
              <a:t>No end of life.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C7658E7-124F-496F-8F66-11151F744F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1434" y="1540662"/>
            <a:ext cx="48768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2824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B5AB7D-BC17-49F8-AB91-500B8194FB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Apple Operating Systems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7411BFD-EA7C-429D-B413-1B2369BC77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A21995-628D-4E75-A74E-225715F254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Apple iOS.</a:t>
            </a:r>
          </a:p>
          <a:p>
            <a:pPr lvl="1"/>
            <a:r>
              <a:rPr lang="en-US" dirty="0"/>
              <a:t>iPhone and iPad.</a:t>
            </a:r>
          </a:p>
          <a:p>
            <a:pPr lvl="1"/>
            <a:r>
              <a:rPr lang="en-US" dirty="0"/>
              <a:t>Closed source OS based on UNIX.</a:t>
            </a:r>
          </a:p>
          <a:p>
            <a:pPr lvl="1"/>
            <a:r>
              <a:rPr lang="en-US" dirty="0"/>
              <a:t>Not compatible with macOS.</a:t>
            </a:r>
          </a:p>
          <a:p>
            <a:pPr lvl="1"/>
            <a:r>
              <a:rPr lang="en-US" dirty="0"/>
              <a:t>Touch interface.</a:t>
            </a:r>
          </a:p>
          <a:p>
            <a:pPr lvl="2"/>
            <a:r>
              <a:rPr lang="en-US" dirty="0"/>
              <a:t>Fingers or stylus.</a:t>
            </a:r>
          </a:p>
          <a:p>
            <a:pPr lvl="1"/>
            <a:r>
              <a:rPr lang="en-US" dirty="0"/>
              <a:t>Gestures.</a:t>
            </a:r>
          </a:p>
          <a:p>
            <a:pPr lvl="1"/>
            <a:r>
              <a:rPr lang="en-US" dirty="0"/>
              <a:t>Update limitations </a:t>
            </a:r>
            <a:br>
              <a:rPr lang="en-US" dirty="0"/>
            </a:br>
            <a:r>
              <a:rPr lang="en-US" dirty="0"/>
              <a:t>for new versions </a:t>
            </a:r>
            <a:br>
              <a:rPr lang="en-US" dirty="0"/>
            </a:br>
            <a:r>
              <a:rPr lang="en-US" dirty="0"/>
              <a:t>(support.apple.com).</a:t>
            </a:r>
          </a:p>
          <a:p>
            <a:pPr lvl="1"/>
            <a:r>
              <a:rPr lang="en-US" dirty="0"/>
              <a:t>No end of life.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FB2C1DA-56FB-4356-8081-68C62F908C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7273" y="858189"/>
            <a:ext cx="2143125" cy="381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3750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E856E6-6417-3447-82E5-6D8AA1C7D0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Supporting Operating Systems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9B11B57-A0FD-F14B-98F1-108B296729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07B3F2-41E7-A94B-B976-C957B5D732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Identify Common Operating Systems</a:t>
            </a:r>
          </a:p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Use Windows Features and Tools</a:t>
            </a:r>
          </a:p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Manage Files in Windows</a:t>
            </a:r>
          </a:p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Manage Disks in Windows</a:t>
            </a:r>
          </a:p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Manage Devices in Windows</a:t>
            </a:r>
          </a:p>
        </p:txBody>
      </p:sp>
    </p:spTree>
    <p:extLst>
      <p:ext uri="{BB962C8B-B14F-4D97-AF65-F5344CB8AC3E}">
        <p14:creationId xmlns:p14="http://schemas.microsoft.com/office/powerpoint/2010/main" val="13784737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859C8F-2D6A-47B7-8426-8A48578D46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UNIX-Based Operating Systems (Slide 1 of 2)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15ABDB9-05EE-41A7-8A60-6C999D59B55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653718" y="725714"/>
            <a:ext cx="7054516" cy="571500"/>
          </a:xfrm>
        </p:spPr>
        <p:txBody>
          <a:bodyPr/>
          <a:lstStyle/>
          <a:p>
            <a:r>
              <a:rPr lang="en-US" b="1" dirty="0"/>
              <a:t>UNIX: </a:t>
            </a:r>
            <a:r>
              <a:rPr lang="en-US" dirty="0"/>
              <a:t>Family of OSs typically running mission critical applications and infrastructure. </a:t>
            </a:r>
            <a:endParaRPr lang="en-US" b="1" dirty="0"/>
          </a:p>
          <a:p>
            <a:r>
              <a:rPr lang="en-US" b="1" dirty="0"/>
              <a:t>Linux: </a:t>
            </a:r>
            <a:r>
              <a:rPr lang="en-US" dirty="0"/>
              <a:t>An open-source operating system supported by a wide range of hardware and software vendors.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3C1D6E7-91D2-441C-852F-39DBA23EDA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6796116-C6C1-49B7-95FA-9EC42AE292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1990578"/>
            <a:ext cx="8460152" cy="2662451"/>
          </a:xfrm>
        </p:spPr>
        <p:txBody>
          <a:bodyPr/>
          <a:lstStyle/>
          <a:p>
            <a:r>
              <a:rPr lang="en-US" dirty="0"/>
              <a:t>UNIX is portable to different hardware platforms.</a:t>
            </a:r>
          </a:p>
          <a:p>
            <a:r>
              <a:rPr lang="en-US" dirty="0"/>
              <a:t>Several versions/flavors of UNIX.</a:t>
            </a:r>
          </a:p>
          <a:p>
            <a:pPr lvl="1"/>
            <a:r>
              <a:rPr lang="en-US" dirty="0"/>
              <a:t>Often not compatible.</a:t>
            </a:r>
          </a:p>
          <a:p>
            <a:pPr lvl="1"/>
            <a:r>
              <a:rPr lang="en-US" dirty="0"/>
              <a:t>Not always open source.</a:t>
            </a:r>
          </a:p>
          <a:p>
            <a:r>
              <a:rPr lang="en-US" dirty="0"/>
              <a:t>Linux was designed to be open source.</a:t>
            </a:r>
          </a:p>
          <a:p>
            <a:r>
              <a:rPr lang="en-US" dirty="0"/>
              <a:t>Many distributions/distros of Linux.</a:t>
            </a:r>
          </a:p>
          <a:p>
            <a:pPr lvl="1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D00D28A-4573-4C32-A9C7-1008DCF5C5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9334" y="2480401"/>
            <a:ext cx="3048157" cy="2286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839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27A913D6-8F99-411B-8D70-9FA18EC0E5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UNIX-Based Operating Systems (Slide 2 of 2)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DF40E59-C63F-4FFD-8B6C-B496D3FEF70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Chrome OS: </a:t>
            </a:r>
            <a:r>
              <a:rPr lang="en-US" dirty="0"/>
              <a:t>Proprietary OS developed by Google.</a:t>
            </a:r>
          </a:p>
          <a:p>
            <a:r>
              <a:rPr lang="en-US" b="1" dirty="0"/>
              <a:t>Android: </a:t>
            </a:r>
            <a:r>
              <a:rPr lang="en-US" dirty="0"/>
              <a:t>Open-source OS used on smart phones and tablets.</a:t>
            </a: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7880E1-4F25-4A29-B438-E1E0CDD468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F7347081-EBF3-4B06-A8B7-A0561496BD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Chrome OS.</a:t>
            </a:r>
          </a:p>
          <a:p>
            <a:pPr lvl="1"/>
            <a:r>
              <a:rPr lang="en-US" dirty="0"/>
              <a:t>Derived from Linux and Chromium.</a:t>
            </a:r>
          </a:p>
          <a:p>
            <a:pPr lvl="1"/>
            <a:r>
              <a:rPr lang="en-US" dirty="0"/>
              <a:t>Proprietary.</a:t>
            </a:r>
          </a:p>
          <a:p>
            <a:pPr lvl="2"/>
            <a:r>
              <a:rPr lang="en-US" dirty="0"/>
              <a:t>Developed by Google for Chromebook and Chromebox.</a:t>
            </a:r>
          </a:p>
          <a:p>
            <a:pPr lvl="1"/>
            <a:r>
              <a:rPr lang="en-US" dirty="0"/>
              <a:t>Focus is on web apps.</a:t>
            </a:r>
          </a:p>
          <a:p>
            <a:r>
              <a:rPr lang="en-US" dirty="0"/>
              <a:t>Android.</a:t>
            </a:r>
          </a:p>
          <a:p>
            <a:pPr lvl="1"/>
            <a:r>
              <a:rPr lang="en-US" dirty="0"/>
              <a:t>Derived from Linux.</a:t>
            </a:r>
          </a:p>
          <a:p>
            <a:pPr lvl="1"/>
            <a:r>
              <a:rPr lang="en-US" dirty="0"/>
              <a:t>Open source.</a:t>
            </a:r>
          </a:p>
          <a:p>
            <a:pPr lvl="2"/>
            <a:r>
              <a:rPr lang="en-US" dirty="0"/>
              <a:t>Developed by mobile device manufacturers for </a:t>
            </a:r>
            <a:br>
              <a:rPr lang="en-US" dirty="0"/>
            </a:br>
            <a:r>
              <a:rPr lang="en-US" dirty="0"/>
              <a:t>smart phones and tablets.</a:t>
            </a:r>
          </a:p>
          <a:p>
            <a:pPr lvl="1"/>
            <a:r>
              <a:rPr lang="en-US" dirty="0"/>
              <a:t>Versions named after sweets.</a:t>
            </a:r>
          </a:p>
          <a:p>
            <a:pPr lvl="1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91AA585-A21F-4C8C-B5CC-4158D95B29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5589" y="1696454"/>
            <a:ext cx="1716634" cy="3052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6633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66A3A4-08BF-4E3C-8ED5-8B5FBBA5262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Discussing OS Types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3BC5B56-F145-4672-AD21-737D6B91C2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56305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3CA856-CCAE-42F4-AF24-53FF41670E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Windows Settings and Control Panel (Slide 1 of 2)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64BC61-E283-4F78-AFFE-7EDDAD79DF3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00" y="810920"/>
            <a:ext cx="7054516" cy="571500"/>
          </a:xfrm>
        </p:spPr>
        <p:txBody>
          <a:bodyPr/>
          <a:lstStyle/>
          <a:p>
            <a:r>
              <a:rPr lang="en-US" b="1" dirty="0"/>
              <a:t>Control Panel: </a:t>
            </a:r>
            <a:r>
              <a:rPr lang="en-US" dirty="0"/>
              <a:t>Management interface for configuring Windows settings.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1FBD927-56A4-4CFF-8B58-C904A6C379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E31062-C2C4-4E18-AC64-1CDAF0A580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Windows 7 Control Panel:</a:t>
            </a:r>
          </a:p>
          <a:p>
            <a:pPr lvl="1"/>
            <a:r>
              <a:rPr lang="en-US" dirty="0"/>
              <a:t>1: Task groups</a:t>
            </a:r>
          </a:p>
          <a:p>
            <a:pPr lvl="1"/>
            <a:r>
              <a:rPr lang="en-US" dirty="0"/>
              <a:t>2: Configuration applets</a:t>
            </a:r>
          </a:p>
          <a:p>
            <a:pPr lvl="1"/>
            <a:r>
              <a:rPr lang="en-US" dirty="0"/>
              <a:t>3: Navigation breadcrumb</a:t>
            </a:r>
          </a:p>
          <a:p>
            <a:pPr lvl="1"/>
            <a:r>
              <a:rPr lang="en-US" dirty="0"/>
              <a:t>4: Search box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6E93D54-A7CA-4322-80D9-7A1F7C1DD2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4197" y="1295955"/>
            <a:ext cx="4813069" cy="3470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518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70B2DA-F127-4E84-BDAB-E10B5CA398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Windows Settings and Control Panel (Slide 2 of 2)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5C32E9F-5A16-4CBF-9515-595FFFBA5B9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00" y="859640"/>
            <a:ext cx="7054516" cy="571500"/>
          </a:xfrm>
        </p:spPr>
        <p:txBody>
          <a:bodyPr/>
          <a:lstStyle/>
          <a:p>
            <a:r>
              <a:rPr lang="en-US" b="1" dirty="0"/>
              <a:t>Windows Settings: </a:t>
            </a:r>
            <a:r>
              <a:rPr lang="en-US" dirty="0"/>
              <a:t>An app for configuring and managing the Windows 10 computer.</a:t>
            </a:r>
            <a:r>
              <a:rPr lang="en-US" b="1" dirty="0"/>
              <a:t>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98CAFC8-8119-4C43-81AD-4DC992D910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9312B0-71EC-48DA-A2AE-442694D34E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1830566"/>
            <a:ext cx="8460152" cy="2956575"/>
          </a:xfrm>
        </p:spPr>
        <p:txBody>
          <a:bodyPr/>
          <a:lstStyle/>
          <a:p>
            <a:r>
              <a:rPr lang="en-US" dirty="0"/>
              <a:t>Windows Settings:</a:t>
            </a:r>
          </a:p>
          <a:p>
            <a:pPr lvl="1"/>
            <a:r>
              <a:rPr lang="en-US" dirty="0"/>
              <a:t>Touchscreen enabled</a:t>
            </a:r>
          </a:p>
          <a:p>
            <a:pPr lvl="1"/>
            <a:r>
              <a:rPr lang="en-US" dirty="0"/>
              <a:t>Most (but not all) configuration </a:t>
            </a:r>
            <a:br>
              <a:rPr lang="en-US" dirty="0"/>
            </a:br>
            <a:r>
              <a:rPr lang="en-US" dirty="0"/>
              <a:t>settings are here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0CBD9C0-16C0-4DA0-9567-A9BEEEB84B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7742" y="1337947"/>
            <a:ext cx="4009524" cy="3428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8398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9633EF-DAF9-40DA-854C-A548F80760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User Accounts (Slide 1 of 3)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6A7EAD8-2771-4078-BCCA-69660BC9F55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User account:</a:t>
            </a:r>
            <a:r>
              <a:rPr lang="en-US" dirty="0"/>
              <a:t> A logon ID used to access a Windows computer.</a:t>
            </a:r>
            <a:endParaRPr lang="en-US" b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85BDC0F-FD94-4164-95DB-395CC7E2ED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77E65F4-13F2-4F1A-8BF5-D2F68B3200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Protection through authentication.</a:t>
            </a:r>
          </a:p>
          <a:p>
            <a:r>
              <a:rPr lang="en-US" dirty="0"/>
              <a:t>Profile contains settings and default document folders.</a:t>
            </a:r>
          </a:p>
          <a:p>
            <a:r>
              <a:rPr lang="en-US" dirty="0"/>
              <a:t>Administrator and standard user accounts.</a:t>
            </a:r>
          </a:p>
          <a:p>
            <a:r>
              <a:rPr lang="en-US" dirty="0"/>
              <a:t>Local and Microsoft accounts.</a:t>
            </a:r>
          </a:p>
        </p:txBody>
      </p:sp>
    </p:spTree>
    <p:extLst>
      <p:ext uri="{BB962C8B-B14F-4D97-AF65-F5344CB8AC3E}">
        <p14:creationId xmlns:p14="http://schemas.microsoft.com/office/powerpoint/2010/main" val="40630546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DDE161-C7E4-4192-A415-6246E6AB7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User Accounts (Slide 2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931F135-B5FF-4344-9443-2B48E09F3A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3418B0-C7A2-459A-A541-78261B017C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Windows 7 User Accounts applet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424F4D1-725C-421C-B3A7-19F430E1E7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236" y="1396163"/>
            <a:ext cx="6053030" cy="3352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3556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3DD8D-79CC-4D13-943F-9657136FA7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User Accounts (Slide 3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AF09009-2D1A-46A4-A426-28AD4042DC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84C8A8-FAD3-4198-A8BF-4B9CC17DF2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Windows 8 and 10 use Windows </a:t>
            </a:r>
            <a:br>
              <a:rPr lang="en-US" dirty="0"/>
            </a:br>
            <a:r>
              <a:rPr lang="en-US" dirty="0"/>
              <a:t>Settings to create user accounts.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8E50064-A09D-42EF-A1EF-1C5B273A2D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0123" y="1040732"/>
            <a:ext cx="3737143" cy="361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76824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1CD98F-AE90-473F-BFF3-F64A758EF3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UAC (Slide 1 of 2)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AF49E3-CEB3-4F08-B0EC-DACAB0710FE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00" y="871832"/>
            <a:ext cx="7054516" cy="571500"/>
          </a:xfrm>
        </p:spPr>
        <p:txBody>
          <a:bodyPr/>
          <a:lstStyle/>
          <a:p>
            <a:r>
              <a:rPr lang="en-US" b="1" dirty="0"/>
              <a:t>UAC: (User Account Control) </a:t>
            </a:r>
            <a:r>
              <a:rPr lang="en-US" dirty="0"/>
              <a:t>Windows security system to restrict abuse of administrator privileges.</a:t>
            </a: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63E2A8-E09F-4C33-8CA7-77A3BC5D1E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9A531A1-280B-4D3B-A927-14B196A9A0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Secure Desktop Mode:</a:t>
            </a:r>
          </a:p>
          <a:p>
            <a:pPr lvl="1"/>
            <a:r>
              <a:rPr lang="en-US" dirty="0"/>
              <a:t>Security Shield icon: </a:t>
            </a:r>
            <a:br>
              <a:rPr lang="en-US" dirty="0"/>
            </a:br>
            <a:endParaRPr lang="en-US" dirty="0"/>
          </a:p>
          <a:p>
            <a:pPr lvl="1"/>
            <a:r>
              <a:rPr lang="en-US" dirty="0"/>
              <a:t>Confirmation of administrative </a:t>
            </a:r>
            <a:br>
              <a:rPr lang="en-US" dirty="0"/>
            </a:br>
            <a:r>
              <a:rPr lang="en-US" dirty="0"/>
              <a:t>rights usage.</a:t>
            </a:r>
          </a:p>
          <a:p>
            <a:pPr lvl="1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5FC7AFF-D566-4CAE-B8CD-5366784AD7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5538" y="1632896"/>
            <a:ext cx="4853665" cy="320561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AA3888E-4568-4C67-9E23-FAB9F5EF8B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7348" y="2332849"/>
            <a:ext cx="1257143" cy="1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04893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A8EB65-C839-4141-9B9B-B67A3E9DF1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UAC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D161460-D9C5-4C6D-8759-3DCBA8F5A8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EBC396-9DF3-47B6-9D30-DC87A2BC9B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UAC configuration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7D9C9A4-ACBE-4DEA-8D7A-8E70420AB1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3786" y="1050277"/>
            <a:ext cx="4983480" cy="3663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052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8F5AB4-4744-4E2F-AEF1-63DDE78639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an Operating System?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B62177C-5436-4D46-BD6E-33CDEAF980B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42975" y="796491"/>
            <a:ext cx="7054516" cy="571500"/>
          </a:xfrm>
        </p:spPr>
        <p:txBody>
          <a:bodyPr/>
          <a:lstStyle/>
          <a:p>
            <a:r>
              <a:rPr lang="en-US" b="1" dirty="0"/>
              <a:t>Operating system: </a:t>
            </a:r>
            <a:r>
              <a:rPr lang="en-US" dirty="0"/>
              <a:t>A software package that enables a PC to function by performing tasks such as recognizing keyboard input, sending output to a monitor, and controlling peripherals.</a:t>
            </a:r>
            <a:endParaRPr lang="en-US" b="1" i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1CFC1A7-49BC-4B30-844A-2DF79AA648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A0D45BD-C96B-4CE9-95D9-18CC609DD2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1852246"/>
            <a:ext cx="8460152" cy="2800783"/>
          </a:xfrm>
        </p:spPr>
        <p:txBody>
          <a:bodyPr/>
          <a:lstStyle/>
          <a:p>
            <a:r>
              <a:rPr lang="en-US" dirty="0"/>
              <a:t>Enables hardware, software, and users to communicate.</a:t>
            </a:r>
          </a:p>
          <a:p>
            <a:r>
              <a:rPr lang="en-US" dirty="0"/>
              <a:t>Handles basic system functions:</a:t>
            </a:r>
          </a:p>
          <a:p>
            <a:pPr lvl="1"/>
            <a:r>
              <a:rPr lang="en-US" dirty="0"/>
              <a:t>Hardware interfaces</a:t>
            </a:r>
          </a:p>
          <a:p>
            <a:pPr lvl="1"/>
            <a:r>
              <a:rPr lang="en-US" dirty="0"/>
              <a:t>Input/output</a:t>
            </a:r>
          </a:p>
          <a:p>
            <a:r>
              <a:rPr lang="en-US" dirty="0"/>
              <a:t>Consists of core files (kernel), device drivers, and programs.</a:t>
            </a:r>
          </a:p>
          <a:p>
            <a:r>
              <a:rPr lang="en-US" dirty="0"/>
              <a:t>Command-line interface or GUI.</a:t>
            </a:r>
          </a:p>
          <a:p>
            <a:r>
              <a:rPr lang="en-US" dirty="0"/>
              <a:t>Desktop styles are a big part of customer preference for one OS or OS version over another.</a:t>
            </a:r>
          </a:p>
        </p:txBody>
      </p:sp>
    </p:spTree>
    <p:extLst>
      <p:ext uri="{BB962C8B-B14F-4D97-AF65-F5344CB8AC3E}">
        <p14:creationId xmlns:p14="http://schemas.microsoft.com/office/powerpoint/2010/main" val="402098819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3F3948-2142-4156-A309-6B3C995415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Administrative Tools (Slide 1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57AA30A-0CC3-4218-B001-286BCFDF4B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30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01FE1CD-A4A3-45EA-A32B-DB42E7CE71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0260" y="1227582"/>
            <a:ext cx="4983480" cy="2688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56505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89CBD1-161F-4912-A04C-BD0D590BA6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Administrative Tools (Slide 2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583AF68-161C-4CC9-AE9F-4BEE076E91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51D636A-0E91-4B17-BC77-262525F03C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Component Services</a:t>
            </a:r>
          </a:p>
          <a:p>
            <a:r>
              <a:rPr lang="en-US" dirty="0"/>
              <a:t>Computer Management</a:t>
            </a:r>
          </a:p>
          <a:p>
            <a:r>
              <a:rPr lang="en-US" dirty="0"/>
              <a:t>Data Sources</a:t>
            </a:r>
          </a:p>
          <a:p>
            <a:r>
              <a:rPr lang="en-US" dirty="0"/>
              <a:t>Event Viewer</a:t>
            </a:r>
          </a:p>
          <a:p>
            <a:r>
              <a:rPr lang="en-US" dirty="0"/>
              <a:t>Local Security Policy</a:t>
            </a:r>
          </a:p>
          <a:p>
            <a:r>
              <a:rPr lang="en-US" dirty="0"/>
              <a:t>Print Management</a:t>
            </a:r>
          </a:p>
          <a:p>
            <a:r>
              <a:rPr lang="en-US" dirty="0"/>
              <a:t>Reliability and </a:t>
            </a:r>
            <a:br>
              <a:rPr lang="en-US" dirty="0"/>
            </a:br>
            <a:r>
              <a:rPr lang="en-US" dirty="0"/>
              <a:t>Performance</a:t>
            </a:r>
            <a:br>
              <a:rPr lang="en-US" dirty="0"/>
            </a:br>
            <a:r>
              <a:rPr lang="en-US" dirty="0"/>
              <a:t>Monitoring</a:t>
            </a:r>
          </a:p>
          <a:p>
            <a:r>
              <a:rPr lang="en-US" dirty="0"/>
              <a:t>Services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A3E5563-2BC4-4F4F-A3A4-09274FD8F8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5805" y="1662491"/>
            <a:ext cx="5521461" cy="2500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59895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89CBD1-161F-4912-A04C-BD0D590BA6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Administrative Tools (Slide 3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583AF68-161C-4CC9-AE9F-4BEE076E91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32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1385F3C-431F-4983-A2C1-A9F9ED3C87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9710" y="901001"/>
            <a:ext cx="5820000" cy="378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22563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B9497A-A295-4959-818E-23E83E7AAA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Access Options for System Tools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AD11112-414B-46E4-9827-981CA1FC05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4C0CF3-FAEE-480A-A009-1B9CB880D3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Computer or This PC</a:t>
            </a:r>
          </a:p>
          <a:p>
            <a:r>
              <a:rPr lang="en-US" dirty="0"/>
              <a:t>WinX/Power Users menu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177BE4A-3B1C-48F3-A6FA-1A365CC356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6591" y="1208458"/>
            <a:ext cx="2140738" cy="3505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25887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B9497A-A295-4959-818E-23E83E7AAA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Access Options for System Tools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AD11112-414B-46E4-9827-981CA1FC05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4C0CF3-FAEE-480A-A009-1B9CB880D3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Instant Search box and Run command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en-US" dirty="0"/>
          </a:p>
          <a:p>
            <a:r>
              <a:rPr lang="en-US" dirty="0"/>
              <a:t>Management consoles:</a:t>
            </a:r>
          </a:p>
          <a:p>
            <a:pPr lvl="1"/>
            <a:r>
              <a:rPr lang="en-US" dirty="0"/>
              <a:t>devmgmt.msc</a:t>
            </a:r>
          </a:p>
          <a:p>
            <a:pPr lvl="1"/>
            <a:r>
              <a:rPr lang="en-US" dirty="0"/>
              <a:t>diskmgmt.msc</a:t>
            </a:r>
          </a:p>
          <a:p>
            <a:pPr lvl="1"/>
            <a:r>
              <a:rPr lang="en-US" dirty="0"/>
              <a:t>compmgmt.msc</a:t>
            </a:r>
            <a:br>
              <a:rPr lang="en-US" dirty="0"/>
            </a:b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68F6F7F-FCF6-4E11-8351-E092EC81AB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5229" y="1452231"/>
            <a:ext cx="3934374" cy="2019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14225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21351D-5C14-481D-892C-57B04EC1D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Command Line Tools (Slide 1 of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C1B83C8-AA67-457F-9537-DEEF960C14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35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174693D-501C-4D59-9D7C-2BE05C2118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952" y="900986"/>
            <a:ext cx="7038095" cy="1780952"/>
          </a:xfrm>
          <a:prstGeom prst="rect">
            <a:avLst/>
          </a:prstGeom>
        </p:spPr>
      </p:pic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ADAB872E-B75F-4F49-B5F1-87336A1E5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2874263"/>
            <a:ext cx="8460152" cy="1673673"/>
          </a:xfrm>
        </p:spPr>
        <p:txBody>
          <a:bodyPr/>
          <a:lstStyle/>
          <a:p>
            <a:r>
              <a:rPr lang="en-US" dirty="0"/>
              <a:t>Some commands require elevated privileges.</a:t>
            </a:r>
          </a:p>
        </p:txBody>
      </p:sp>
    </p:spTree>
    <p:extLst>
      <p:ext uri="{BB962C8B-B14F-4D97-AF65-F5344CB8AC3E}">
        <p14:creationId xmlns:p14="http://schemas.microsoft.com/office/powerpoint/2010/main" val="320424720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7F7E1F-2E82-4C63-AC6D-6A8DB69C4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Command Line Tools (Slide 2 of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CDE9A38-1647-4520-9DD1-F9E2CDBD43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26E2A6D-B851-4AB7-AE5E-93ECF8B2A2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Run as administrator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754EA12-13AD-4495-BF15-A7217D013F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2192" y="1056113"/>
            <a:ext cx="2140511" cy="3416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94427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88D799-E09F-408F-A271-A12033B316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Command Line Tools (Slide 3 of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940E46B-DA48-4FEF-9038-52DF73A8E0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8A7A9E0-85C7-4C71-9D7F-A6D0FB1D9D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2706623"/>
            <a:ext cx="8460152" cy="1841313"/>
          </a:xfrm>
        </p:spPr>
        <p:txBody>
          <a:bodyPr/>
          <a:lstStyle/>
          <a:p>
            <a:r>
              <a:rPr lang="en-US" dirty="0"/>
              <a:t>Command syntax: </a:t>
            </a:r>
            <a:r>
              <a:rPr lang="en-US" dirty="0">
                <a:latin typeface="Cutive Mono" panose="020B0604020202020204" charset="0"/>
              </a:rPr>
              <a:t>command /switches arguments</a:t>
            </a:r>
          </a:p>
          <a:p>
            <a:r>
              <a:rPr lang="en-US" dirty="0"/>
              <a:t>Getting Help</a:t>
            </a:r>
          </a:p>
          <a:p>
            <a:r>
              <a:rPr lang="en-US" dirty="0"/>
              <a:t>Text editors</a:t>
            </a:r>
          </a:p>
          <a:p>
            <a:r>
              <a:rPr lang="en-US" dirty="0"/>
              <a:t>Run command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63E928A-0F6F-4727-95FC-F18287F910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680" y="790798"/>
            <a:ext cx="7038095" cy="17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31446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EB3BA5-5EAA-49FA-B144-634CD0582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Command Line Tools (Slide 4 of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A97DF40-C3FE-4A27-91D1-19262873B2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38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10F3A67-6E45-4EF0-A252-CE7D00EEE5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4472" y="708660"/>
            <a:ext cx="5630476" cy="4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37139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7D946E-0604-4A68-B562-4B0B08463F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Windows Shutdown Options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039F020-CB92-4F22-B806-85D9600018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39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C2C5D8-701C-4B04-B473-0DCA854836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Shut down</a:t>
            </a:r>
          </a:p>
          <a:p>
            <a:r>
              <a:rPr lang="en-US" dirty="0"/>
              <a:t>Standby/Sleep</a:t>
            </a:r>
          </a:p>
          <a:p>
            <a:r>
              <a:rPr lang="en-US" dirty="0"/>
              <a:t>Hibernate</a:t>
            </a:r>
          </a:p>
          <a:p>
            <a:r>
              <a:rPr lang="en-US" dirty="0"/>
              <a:t>Log off</a:t>
            </a:r>
          </a:p>
          <a:p>
            <a:r>
              <a:rPr lang="en-US" dirty="0"/>
              <a:t>Switch user</a:t>
            </a:r>
          </a:p>
          <a:p>
            <a:r>
              <a:rPr lang="en-US" dirty="0"/>
              <a:t>Lock</a:t>
            </a:r>
          </a:p>
          <a:p>
            <a:r>
              <a:rPr lang="en-US" dirty="0"/>
              <a:t>Restart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733CE2E-F495-4246-B059-9FBFA41FB0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6558" y="1511326"/>
            <a:ext cx="2047619" cy="14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7400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A9AD1C-EAEA-4DDC-841A-53AD983FB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OS Types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5FDDDA8-2D2A-45EA-A54E-64E2AFD475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</a:t>
            </a:fld>
            <a:endParaRPr lang="en-US" dirty="0"/>
          </a:p>
        </p:txBody>
      </p:sp>
      <p:graphicFrame>
        <p:nvGraphicFramePr>
          <p:cNvPr id="7" name="Group 23">
            <a:extLst>
              <a:ext uri="{FF2B5EF4-FFF2-40B4-BE49-F238E27FC236}">
                <a16:creationId xmlns:a16="http://schemas.microsoft.com/office/drawing/2014/main" id="{9FAA2A58-B06D-4768-91A8-67601FD475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6923424"/>
              </p:ext>
            </p:extLst>
          </p:nvPr>
        </p:nvGraphicFramePr>
        <p:xfrm>
          <a:off x="958105" y="878307"/>
          <a:ext cx="7239000" cy="1967094"/>
        </p:xfrm>
        <a:graphic>
          <a:graphicData uri="http://schemas.openxmlformats.org/drawingml/2006/table">
            <a:tbl>
              <a:tblPr/>
              <a:tblGrid>
                <a:gridCol w="1676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476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Calibri"/>
                        </a:rPr>
                        <a:t>Market Section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96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cs typeface="Calibri"/>
                        </a:rPr>
                        <a:t>Business client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cs typeface="Calibri"/>
                        </a:rPr>
                        <a:t>OS designed to work as a client on business networks.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89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NOS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lt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OS designed to run on servers on business networks.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9706699"/>
                  </a:ext>
                </a:extLst>
              </a:tr>
              <a:tr h="32896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Home client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OS designed to work on standalone or workgroup PCs in a home or small office environment.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89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Cell phone/Tablet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OS designed to work with a handheld portable device. For this section, the OSs must have a touch-operated interface.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33485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104325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434B8-1139-49CC-8C3C-E993372D0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Windows Registry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7AEE4DE-44B0-4B98-9E2A-718302F510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40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46270BE-9145-432A-9080-FC913E1455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Registry</a:t>
            </a:r>
          </a:p>
          <a:p>
            <a:pPr lvl="1"/>
            <a:r>
              <a:rPr lang="en-US" dirty="0"/>
              <a:t>Stores configuration </a:t>
            </a:r>
            <a:br>
              <a:rPr lang="en-US" dirty="0"/>
            </a:br>
            <a:r>
              <a:rPr lang="en-US" dirty="0"/>
              <a:t>information for hardware, </a:t>
            </a:r>
            <a:br>
              <a:rPr lang="en-US" dirty="0"/>
            </a:br>
            <a:r>
              <a:rPr lang="en-US" dirty="0"/>
              <a:t>OS, and apps.</a:t>
            </a:r>
          </a:p>
          <a:p>
            <a:pPr lvl="1"/>
            <a:r>
              <a:rPr lang="en-US" dirty="0"/>
              <a:t>Structure:</a:t>
            </a:r>
          </a:p>
          <a:p>
            <a:pPr lvl="2"/>
            <a:r>
              <a:rPr lang="en-US" dirty="0"/>
              <a:t>Root keys</a:t>
            </a:r>
          </a:p>
          <a:p>
            <a:pPr lvl="2"/>
            <a:r>
              <a:rPr lang="en-US" dirty="0"/>
              <a:t>Subkeys</a:t>
            </a:r>
          </a:p>
          <a:p>
            <a:pPr lvl="2"/>
            <a:r>
              <a:rPr lang="en-US" dirty="0"/>
              <a:t>Values</a:t>
            </a:r>
          </a:p>
          <a:p>
            <a:pPr lvl="2"/>
            <a:r>
              <a:rPr lang="en-US" dirty="0"/>
              <a:t>Hives</a:t>
            </a:r>
          </a:p>
          <a:p>
            <a:r>
              <a:rPr lang="en-US" dirty="0"/>
              <a:t>Registry Editor (</a:t>
            </a:r>
            <a:r>
              <a:rPr lang="en-US" dirty="0">
                <a:latin typeface="Cutive Mono" panose="020B0604020202020204" charset="0"/>
              </a:rPr>
              <a:t>regedit</a:t>
            </a:r>
            <a:r>
              <a:rPr lang="en-US" dirty="0"/>
              <a:t>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D9F198E-EB9B-46B5-8C33-05417F4E7A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2728" y="1040732"/>
            <a:ext cx="5274286" cy="35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91528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304B88-0695-47C4-A870-A5E826DB5C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Windows Registry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10E1A6B-EB53-4FF3-B636-6079F4D9F4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5" name="Content Placeholder 6">
            <a:extLst>
              <a:ext uri="{FF2B5EF4-FFF2-40B4-BE49-F238E27FC236}">
                <a16:creationId xmlns:a16="http://schemas.microsoft.com/office/drawing/2014/main" id="{C96F6E44-3F4A-4B7D-9157-39C2DFB5A6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Registration files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EAFCD50-E8B4-41DD-A439-C4C2E1B12C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3766" y="918104"/>
            <a:ext cx="4350476" cy="39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91606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05D6A12-445E-4BA4-9B1B-2A877E95252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Discussing Windows Features and Tools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A0C0487-8C1F-4F3A-B28A-F784B985B2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661936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FF792F-3A65-4880-895F-0B80D8DBF55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Using Windows Features and Tools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643AE73-83D2-4EB2-941F-3B7D4C5E95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420451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87AA6C-C31B-4702-9D58-A402A9E204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Windows File and Folder Management Tools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C30AB71-6207-4B56-82EA-8B8A217C11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44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95589E1-7582-442B-9647-A774D235A7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3043" y="911001"/>
            <a:ext cx="6193333" cy="3766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72230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93659D-F6CC-4D29-BBFA-8242B13E74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Hierarchies in Windows Versions (Slide 1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B02F652-AD6E-473D-BA31-D8260E2970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A1C7172-3ADD-492B-8449-AA27E0BA33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Windows 7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BAAA2B7-7DEB-405D-B9A7-DBFD378655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6711" y="980347"/>
            <a:ext cx="5700555" cy="3833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60897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0920B4-C394-4EDF-9744-2AB676C5B4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Hierarchies in Windows Versions (Slide 2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EF70E9F-F513-4A1D-82BF-D702BA3669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46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745F82-466A-4162-A3E0-2BAAD5F9F7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Windows 8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6AB53DF-B8F8-4800-A691-B794070A86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3574" y="917056"/>
            <a:ext cx="4953692" cy="3962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94174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70B5D3-99CD-4F16-A902-A32BBA1EC8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Hierarchies in Windows Versions (Slide 3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1035A1C-6472-4EB2-8738-6649744112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47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0D0909B-F0D4-4E78-B66C-41CC0B3DC2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8082" y="980347"/>
            <a:ext cx="8460152" cy="3567590"/>
          </a:xfrm>
        </p:spPr>
        <p:txBody>
          <a:bodyPr/>
          <a:lstStyle/>
          <a:p>
            <a:r>
              <a:rPr lang="en-US" dirty="0"/>
              <a:t>Windows 10</a:t>
            </a:r>
          </a:p>
          <a:p>
            <a:pPr lvl="1"/>
            <a:r>
              <a:rPr lang="en-US" dirty="0"/>
              <a:t>Quick access</a:t>
            </a:r>
          </a:p>
          <a:p>
            <a:pPr lvl="1"/>
            <a:r>
              <a:rPr lang="en-US" dirty="0"/>
              <a:t>Desktop</a:t>
            </a:r>
          </a:p>
          <a:p>
            <a:pPr lvl="2"/>
            <a:r>
              <a:rPr lang="en-US" dirty="0"/>
              <a:t>OneDrive</a:t>
            </a:r>
          </a:p>
          <a:p>
            <a:pPr lvl="2"/>
            <a:r>
              <a:rPr lang="en-US" dirty="0"/>
              <a:t>User account</a:t>
            </a:r>
          </a:p>
          <a:p>
            <a:pPr lvl="2"/>
            <a:r>
              <a:rPr lang="en-US" dirty="0"/>
              <a:t>This PC</a:t>
            </a:r>
          </a:p>
          <a:p>
            <a:pPr lvl="2"/>
            <a:r>
              <a:rPr lang="en-US" dirty="0"/>
              <a:t>Libraries</a:t>
            </a:r>
          </a:p>
          <a:p>
            <a:pPr lvl="2"/>
            <a:r>
              <a:rPr lang="en-US" dirty="0"/>
              <a:t>Network</a:t>
            </a:r>
          </a:p>
          <a:p>
            <a:pPr lvl="2"/>
            <a:r>
              <a:rPr lang="en-US" dirty="0"/>
              <a:t>Control Panel</a:t>
            </a:r>
          </a:p>
          <a:p>
            <a:pPr lvl="2"/>
            <a:r>
              <a:rPr lang="en-US" dirty="0"/>
              <a:t>Recycle Bin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6B4FF47-2557-4B42-B369-667F3E1D34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1760" y="1018144"/>
            <a:ext cx="2800000" cy="35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45411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AAEE45-A102-4747-B4B4-E03B9C89ED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Drives, Folders, and Files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E89E75F-6E79-48B6-8B0A-5358C36C3E1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42975" y="767588"/>
            <a:ext cx="7054516" cy="571500"/>
          </a:xfrm>
        </p:spPr>
        <p:txBody>
          <a:bodyPr/>
          <a:lstStyle/>
          <a:p>
            <a:r>
              <a:rPr lang="en-US" b="1" dirty="0"/>
              <a:t>Root directory: </a:t>
            </a:r>
            <a:r>
              <a:rPr lang="en-US" dirty="0"/>
              <a:t>Top of the file directory structure on a drive.</a:t>
            </a:r>
          </a:p>
          <a:p>
            <a:r>
              <a:rPr lang="en-US" b="1" dirty="0"/>
              <a:t>File extension: </a:t>
            </a:r>
            <a:r>
              <a:rPr lang="en-US" dirty="0"/>
              <a:t>Characters at the end of a file name; used by an OS to identify the application that is associated with a file.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7009470-9384-4CE8-8E50-1AF70B3BAB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48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BF1F14-A13F-4DDE-95E4-A61AC62681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Local drives.</a:t>
            </a:r>
          </a:p>
          <a:p>
            <a:r>
              <a:rPr lang="en-US" dirty="0"/>
              <a:t>Folder creation rules:</a:t>
            </a:r>
          </a:p>
          <a:p>
            <a:pPr lvl="1"/>
            <a:r>
              <a:rPr lang="en-US" dirty="0"/>
              <a:t>Unique names within a folder.</a:t>
            </a:r>
          </a:p>
          <a:p>
            <a:pPr lvl="1"/>
            <a:r>
              <a:rPr lang="en-US" dirty="0"/>
              <a:t>No reserved characters </a:t>
            </a:r>
            <a:br>
              <a:rPr lang="en-US" dirty="0"/>
            </a:br>
            <a:r>
              <a:rPr lang="en-US" dirty="0"/>
              <a:t>\ / : * ? &lt; &gt; |</a:t>
            </a:r>
          </a:p>
          <a:p>
            <a:pPr lvl="1"/>
            <a:r>
              <a:rPr lang="en-US" dirty="0"/>
              <a:t>Full path: no more than 260 </a:t>
            </a:r>
            <a:br>
              <a:rPr lang="en-US" dirty="0"/>
            </a:br>
            <a:r>
              <a:rPr lang="en-US" dirty="0"/>
              <a:t>characters.</a:t>
            </a:r>
          </a:p>
          <a:p>
            <a:r>
              <a:rPr lang="en-US" dirty="0"/>
              <a:t>File creation.</a:t>
            </a:r>
          </a:p>
          <a:p>
            <a:pPr lvl="1"/>
            <a:r>
              <a:rPr lang="en-US" dirty="0"/>
              <a:t>Text or binary data.</a:t>
            </a:r>
          </a:p>
          <a:p>
            <a:pPr lvl="1"/>
            <a:r>
              <a:rPr lang="en-US" dirty="0"/>
              <a:t>File name extensions.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A17720B-7618-479F-91A4-D7BE9ECCF8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5257" y="2229859"/>
            <a:ext cx="4572009" cy="1889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74798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861878-2393-4D48-A4BD-BD471FF8A2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Files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7EA724D-2331-44BF-9716-9CF9A0FA213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00" y="884024"/>
            <a:ext cx="6934200" cy="571500"/>
          </a:xfrm>
        </p:spPr>
        <p:txBody>
          <a:bodyPr/>
          <a:lstStyle/>
          <a:p>
            <a:r>
              <a:rPr lang="en-US" b="1" dirty="0"/>
              <a:t>System files: </a:t>
            </a:r>
            <a:r>
              <a:rPr lang="en-US" dirty="0"/>
              <a:t>The files necessary for the operating system to function properly.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65B2997-416E-4D3D-A6B2-FB57200701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49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A3D7CFB-08E9-43AD-8B43-B71BE3BACC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System files and folders in a typical Windows installation:</a:t>
            </a:r>
          </a:p>
          <a:p>
            <a:pPr lvl="1"/>
            <a:r>
              <a:rPr lang="en-US" dirty="0"/>
              <a:t>Windows</a:t>
            </a:r>
          </a:p>
          <a:p>
            <a:pPr lvl="1"/>
            <a:r>
              <a:rPr lang="en-US" dirty="0"/>
              <a:t>Program Files/Program Files (x86)</a:t>
            </a:r>
          </a:p>
          <a:p>
            <a:pPr lvl="1"/>
            <a:r>
              <a:rPr lang="en-US" dirty="0"/>
              <a:t>Users</a:t>
            </a:r>
          </a:p>
          <a:p>
            <a:pPr lvl="1"/>
            <a:r>
              <a:rPr lang="en-US" dirty="0"/>
              <a:t>bootmgr</a:t>
            </a:r>
          </a:p>
          <a:p>
            <a:pPr lvl="1"/>
            <a:r>
              <a:rPr lang="en-US" dirty="0"/>
              <a:t>pagefile.sys</a:t>
            </a:r>
          </a:p>
          <a:p>
            <a:pPr lvl="1"/>
            <a:r>
              <a:rPr lang="en-US" dirty="0"/>
              <a:t>hiberfil.sys</a:t>
            </a:r>
          </a:p>
        </p:txBody>
      </p:sp>
    </p:spTree>
    <p:extLst>
      <p:ext uri="{BB962C8B-B14F-4D97-AF65-F5344CB8AC3E}">
        <p14:creationId xmlns:p14="http://schemas.microsoft.com/office/powerpoint/2010/main" val="30732829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C3626B-E5E1-4306-8FA5-64A27A434D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Compatibility Issues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67BBC7-B517-4E29-B61E-C9F6C51863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7B7AF0-88E6-4AC5-A90F-294E687DB2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Running applications on different operating systems is not always a solution.</a:t>
            </a:r>
          </a:p>
          <a:p>
            <a:pPr lvl="1"/>
            <a:r>
              <a:rPr lang="en-US" dirty="0"/>
              <a:t>Developers create platform-specific versions of apps.</a:t>
            </a:r>
          </a:p>
          <a:p>
            <a:r>
              <a:rPr lang="en-US" dirty="0"/>
              <a:t>OS updates are affected by compatibility issues.</a:t>
            </a:r>
          </a:p>
          <a:p>
            <a:pPr lvl="1"/>
            <a:r>
              <a:rPr lang="en-US" dirty="0"/>
              <a:t>New code in an OS might cause an app or device driver to stop working.</a:t>
            </a:r>
          </a:p>
          <a:p>
            <a:pPr lvl="1"/>
            <a:r>
              <a:rPr lang="en-US" dirty="0"/>
              <a:t>Extensive testing before adoption in some business environments.</a:t>
            </a:r>
          </a:p>
          <a:p>
            <a:r>
              <a:rPr lang="en-US" dirty="0"/>
              <a:t>Web apps partially mitigate the OS update concerns.</a:t>
            </a:r>
          </a:p>
          <a:p>
            <a:r>
              <a:rPr lang="en-US" dirty="0"/>
              <a:t>Different OSs might communicate over a network differently.</a:t>
            </a:r>
          </a:p>
          <a:p>
            <a:pPr lvl="1"/>
            <a:r>
              <a:rPr lang="en-US" dirty="0"/>
              <a:t>Common network protocols must be supported for global communication.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496327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CB87D196-32C2-4A9C-9FD8-C22D63CDEA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File Attributes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DFC653C-841D-4A39-863F-E020837D88D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42975" y="804307"/>
            <a:ext cx="7054516" cy="571500"/>
          </a:xfrm>
        </p:spPr>
        <p:txBody>
          <a:bodyPr/>
          <a:lstStyle/>
          <a:p>
            <a:r>
              <a:rPr lang="en-US" b="1" dirty="0"/>
              <a:t>Attribute: </a:t>
            </a:r>
            <a:r>
              <a:rPr lang="en-US" dirty="0"/>
              <a:t>A characteristic that can be associated with a file or folder that provides the operating system with important information about the file or folder and how it is intended to be used by system users.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70FDE2-E3F3-4E24-ADFE-064E846FF4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50</a:t>
            </a:fld>
            <a:endParaRPr lang="en-US" dirty="0"/>
          </a:p>
        </p:txBody>
      </p:sp>
      <p:graphicFrame>
        <p:nvGraphicFramePr>
          <p:cNvPr id="5" name="Group 23">
            <a:extLst>
              <a:ext uri="{FF2B5EF4-FFF2-40B4-BE49-F238E27FC236}">
                <a16:creationId xmlns:a16="http://schemas.microsoft.com/office/drawing/2014/main" id="{5D9F3935-8C08-4F31-9205-0BBB03670A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6949617"/>
              </p:ext>
            </p:extLst>
          </p:nvPr>
        </p:nvGraphicFramePr>
        <p:xfrm>
          <a:off x="950208" y="2144361"/>
          <a:ext cx="7239000" cy="1967094"/>
        </p:xfrm>
        <a:graphic>
          <a:graphicData uri="http://schemas.openxmlformats.org/drawingml/2006/table">
            <a:tbl>
              <a:tblPr/>
              <a:tblGrid>
                <a:gridCol w="21365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024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476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Calibri"/>
                        </a:rPr>
                        <a:t>Attribute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/>
                        </a:rPr>
                        <a:t>Usage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96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Read-only (R)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Prevents changes being saved back to the file. The user will be prompted to create another file containing the modified data.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896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Hidden (H)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Specifies whether the file is visible in the default view (it is possible to adjust Windows to display hidden files and folders, though).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89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System (S)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Specifies that the file should not be accessible to ordinary users.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738382"/>
                  </a:ext>
                </a:extLst>
              </a:tr>
              <a:tr h="3289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Archive (A)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Shows whether a file has changed since the last backup.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44067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047136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FAB312-4DD5-4964-999F-B9C02B1E4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Permissions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BC8850A-2BD6-429C-9372-928FADEEED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51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B9E24A-93B8-43B9-AAB4-E52DA24E27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Needed to view, create, modify, and delete files </a:t>
            </a:r>
            <a:br>
              <a:rPr lang="en-US" dirty="0"/>
            </a:br>
            <a:r>
              <a:rPr lang="en-US" dirty="0"/>
              <a:t>or folders.</a:t>
            </a:r>
          </a:p>
          <a:p>
            <a:pPr lvl="1"/>
            <a:r>
              <a:rPr lang="en-US" dirty="0"/>
              <a:t>Full control</a:t>
            </a:r>
          </a:p>
          <a:p>
            <a:pPr lvl="1"/>
            <a:r>
              <a:rPr lang="en-US" dirty="0"/>
              <a:t>Modify</a:t>
            </a:r>
          </a:p>
          <a:p>
            <a:pPr lvl="1"/>
            <a:r>
              <a:rPr lang="en-US" dirty="0"/>
              <a:t>Read/list/execute</a:t>
            </a:r>
          </a:p>
          <a:p>
            <a:pPr lvl="1"/>
            <a:r>
              <a:rPr lang="en-US" dirty="0"/>
              <a:t>Write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6B284C9-4E84-427D-91CC-67CD6863C7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1552" y="980347"/>
            <a:ext cx="2765714" cy="380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34857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157D22-3BD6-4B5D-A429-06CE48F771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Folder Options (Slide 1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85B204B-4DB4-4597-8EBB-041D00D43B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F63B12-3636-485D-8F16-9C4E9733F0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Windows 7 </a:t>
            </a:r>
            <a:r>
              <a:rPr lang="en-US" b="1" dirty="0"/>
              <a:t>General</a:t>
            </a:r>
            <a:r>
              <a:rPr lang="en-US" dirty="0"/>
              <a:t> tab provides options</a:t>
            </a:r>
            <a:br>
              <a:rPr lang="en-US" dirty="0"/>
            </a:br>
            <a:r>
              <a:rPr lang="en-US" dirty="0"/>
              <a:t>for layout of Explorer windows.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2632C69-6B77-4803-9DB4-6B497E5526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9325" y="1048242"/>
            <a:ext cx="3017941" cy="3665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33910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157D22-3BD6-4B5D-A429-06CE48F771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Folder Options (Slide 2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85B204B-4DB4-4597-8EBB-041D00D43B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F63B12-3636-485D-8F16-9C4E9733F0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Windows 7 </a:t>
            </a:r>
            <a:r>
              <a:rPr lang="en-US" b="1" dirty="0"/>
              <a:t>View</a:t>
            </a:r>
            <a:r>
              <a:rPr lang="en-US" dirty="0"/>
              <a:t> tab controls how files </a:t>
            </a:r>
            <a:br>
              <a:rPr lang="en-US" dirty="0"/>
            </a:br>
            <a:r>
              <a:rPr lang="en-US" dirty="0"/>
              <a:t>and folders are shown.</a:t>
            </a:r>
          </a:p>
          <a:p>
            <a:pPr lvl="1"/>
            <a:r>
              <a:rPr lang="en-US" dirty="0"/>
              <a:t>Hide extensions for known file types.</a:t>
            </a:r>
          </a:p>
          <a:p>
            <a:pPr lvl="1"/>
            <a:r>
              <a:rPr lang="en-US" dirty="0"/>
              <a:t>Hidden files and folders.</a:t>
            </a:r>
          </a:p>
          <a:p>
            <a:pPr lvl="1"/>
            <a:r>
              <a:rPr lang="en-US" dirty="0"/>
              <a:t>Hide protected operating system files.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5174D06-4A12-4C7E-97A0-AEEC869657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9325" y="1040732"/>
            <a:ext cx="3017941" cy="3665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25657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3ACA72-C10B-424E-BAFF-31D2A7271C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Folder Options (Slide 3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4135EA1-A8DF-4B0F-909F-33CECF7177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B69EEF-D582-4043-89A5-6157A08083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Windows 10 </a:t>
            </a:r>
            <a:r>
              <a:rPr lang="en-US" b="1" dirty="0"/>
              <a:t>View</a:t>
            </a:r>
            <a:r>
              <a:rPr lang="en-US" dirty="0"/>
              <a:t> menu provides similar functionality.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AFC62BA-D73B-4376-A044-86A7F568D8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0662" y="1439624"/>
            <a:ext cx="5398095" cy="33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70685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74DA76-40E2-49EB-8A9A-27EF9118CA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Directory Navigation at the Command Prompt (Slide 1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D31B7D-FDFC-4F8E-8CB1-228D6E3BEF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CBDE0D-C0C4-4F07-824B-728A2CFCCC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Command prompt shows your location in the directory structure.</a:t>
            </a:r>
          </a:p>
          <a:p>
            <a:pPr lvl="1"/>
            <a:r>
              <a:rPr lang="en-US" dirty="0"/>
              <a:t>If you are at C:\, the command prompt is </a:t>
            </a:r>
            <a:r>
              <a:rPr lang="en-US" dirty="0">
                <a:latin typeface="Cutive Mono" panose="020B0604020202020204" charset="0"/>
              </a:rPr>
              <a:t>C:\&gt;</a:t>
            </a:r>
            <a:endParaRPr lang="en-US" dirty="0"/>
          </a:p>
          <a:p>
            <a:r>
              <a:rPr lang="en-US" dirty="0"/>
              <a:t>Default drives:</a:t>
            </a:r>
          </a:p>
          <a:p>
            <a:pPr lvl="1"/>
            <a:r>
              <a:rPr lang="en-US" dirty="0"/>
              <a:t>Standard user: </a:t>
            </a:r>
            <a:r>
              <a:rPr lang="en-US" dirty="0">
                <a:latin typeface="Cutive Mono" panose="020B0604020202020204" charset="0"/>
              </a:rPr>
              <a:t>C:\%HomePath%</a:t>
            </a:r>
            <a:endParaRPr lang="en-US" dirty="0"/>
          </a:p>
          <a:p>
            <a:pPr lvl="1"/>
            <a:r>
              <a:rPr lang="en-US" dirty="0"/>
              <a:t>Administrator: </a:t>
            </a:r>
            <a:r>
              <a:rPr lang="en-US" dirty="0">
                <a:latin typeface="Cutive Mono" panose="020B0604020202020204" charset="0"/>
              </a:rPr>
              <a:t>C:\Windows\System32</a:t>
            </a:r>
          </a:p>
          <a:p>
            <a:pPr marL="342900" lvl="1" indent="0">
              <a:buNone/>
            </a:pP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170A074-BBE1-4F21-BC7E-829CB9F48F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2446" y="2592737"/>
            <a:ext cx="4514528" cy="228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95859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3EA8F8-67CE-4978-A7C9-9C020BE419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Directory Navigation at the Command Prompt (Slide 2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4FDD80E-8269-4B0F-A291-BBEE36A7FE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56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4C2AE9-9518-4FDA-8001-89B47161EC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Changing the current directory with the </a:t>
            </a:r>
            <a:r>
              <a:rPr lang="en-US" dirty="0">
                <a:latin typeface="Cutive Mono" panose="020B0604020202020204" charset="0"/>
              </a:rPr>
              <a:t>cd</a:t>
            </a:r>
            <a:r>
              <a:rPr lang="en-US" dirty="0"/>
              <a:t> command.</a:t>
            </a:r>
          </a:p>
          <a:p>
            <a:pPr lvl="1"/>
            <a:r>
              <a:rPr lang="en-US" dirty="0"/>
              <a:t>Full path</a:t>
            </a:r>
          </a:p>
          <a:p>
            <a:pPr lvl="1"/>
            <a:r>
              <a:rPr lang="en-US" dirty="0"/>
              <a:t>Subdirectory</a:t>
            </a:r>
          </a:p>
          <a:p>
            <a:pPr lvl="1"/>
            <a:r>
              <a:rPr lang="en-US" dirty="0"/>
              <a:t>Parent directory</a:t>
            </a:r>
          </a:p>
          <a:p>
            <a:pPr lvl="1"/>
            <a:r>
              <a:rPr lang="en-US" dirty="0"/>
              <a:t>Drive root</a:t>
            </a: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911075A-F4AC-40CB-8450-07B0155B30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7806" y="1828000"/>
            <a:ext cx="5159460" cy="261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76735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3A98A2-B31B-442B-805C-B6248C2CA3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Directory Navigation at the Command Prompt (Slide 3 of 3)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275360-5E87-4470-B65B-2524AAD44C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00" y="884024"/>
            <a:ext cx="7054516" cy="571500"/>
          </a:xfrm>
        </p:spPr>
        <p:txBody>
          <a:bodyPr/>
          <a:lstStyle/>
          <a:p>
            <a:r>
              <a:rPr lang="en-US" b="1" dirty="0"/>
              <a:t>Wildcard: </a:t>
            </a:r>
            <a:r>
              <a:rPr lang="en-US" dirty="0"/>
              <a:t>A special character that is used to substitute characters in a string.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EB9EFDB-C4BA-44CE-A997-F89855D0CA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57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AC7C48-312F-4083-940D-246B494575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Listing files and directories with the </a:t>
            </a:r>
            <a:r>
              <a:rPr lang="en-US" dirty="0">
                <a:latin typeface="Cutive Mono" panose="020B0604020202020204" charset="0"/>
              </a:rPr>
              <a:t>dir</a:t>
            </a:r>
            <a:r>
              <a:rPr lang="en-US" dirty="0"/>
              <a:t> command.</a:t>
            </a:r>
          </a:p>
          <a:p>
            <a:pPr lvl="1"/>
            <a:r>
              <a:rPr lang="en-US" dirty="0"/>
              <a:t>Switches</a:t>
            </a:r>
          </a:p>
          <a:p>
            <a:r>
              <a:rPr lang="en-US" dirty="0"/>
              <a:t>Wildcards:</a:t>
            </a:r>
          </a:p>
          <a:p>
            <a:pPr lvl="1"/>
            <a:r>
              <a:rPr lang="en-US" dirty="0"/>
              <a:t>Question mark</a:t>
            </a:r>
          </a:p>
          <a:p>
            <a:pPr lvl="1"/>
            <a:r>
              <a:rPr lang="en-US" dirty="0"/>
              <a:t>Asterisk</a:t>
            </a:r>
          </a:p>
          <a:p>
            <a:pPr marL="342900" lvl="1" indent="0">
              <a:buNone/>
            </a:pP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D0E4A23-1C41-41DF-B401-8DC9120E78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5622" y="2152494"/>
            <a:ext cx="5159460" cy="261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99460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0CE09-E8F9-4F2D-B2DF-B3C6392E6A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File Management at the Command Prompt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BDC4C9B-CCD2-41CB-B585-66439EAC6A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58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82B6F1-5DBE-4EDD-AA03-5286344DB6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Moving and copying files</a:t>
            </a:r>
          </a:p>
          <a:p>
            <a:r>
              <a:rPr lang="en-US" dirty="0"/>
              <a:t>Copying directory structures</a:t>
            </a:r>
          </a:p>
          <a:p>
            <a:r>
              <a:rPr lang="en-US" dirty="0"/>
              <a:t>Renaming files</a:t>
            </a:r>
          </a:p>
          <a:p>
            <a:r>
              <a:rPr lang="en-US" dirty="0"/>
              <a:t>Deleting files</a:t>
            </a:r>
          </a:p>
          <a:p>
            <a:r>
              <a:rPr lang="en-US" dirty="0"/>
              <a:t>Creating directories</a:t>
            </a:r>
          </a:p>
          <a:p>
            <a:r>
              <a:rPr lang="en-US" dirty="0"/>
              <a:t>Removing directories</a:t>
            </a: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B665C37-3173-49E6-A8F1-3AE109246C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4373" y="1663270"/>
            <a:ext cx="3050703" cy="3050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5901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8C52B89-3F6E-40F3-95A8-DAAE69AEED7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Discussing File Management in Windows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228575D-F314-448D-B76E-3507D76534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78454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7A88EB6-A849-4C93-BEAC-1EBD96E537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Microsoft Windows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D186FE0-674F-4831-90D9-EFADABFB875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42975" y="708660"/>
            <a:ext cx="7054516" cy="571500"/>
          </a:xfrm>
        </p:spPr>
        <p:txBody>
          <a:bodyPr/>
          <a:lstStyle/>
          <a:p>
            <a:r>
              <a:rPr lang="en-US" b="1" dirty="0"/>
              <a:t>Microsoft Windows: </a:t>
            </a:r>
            <a:r>
              <a:rPr lang="en-US" dirty="0"/>
              <a:t>A GUI-based OS for home and business users that has been developed into client and server versions.</a:t>
            </a:r>
          </a:p>
          <a:p>
            <a:r>
              <a:rPr lang="en-US" b="1" dirty="0"/>
              <a:t>Shell: </a:t>
            </a:r>
            <a:r>
              <a:rPr lang="en-US" dirty="0"/>
              <a:t>An OS component that interacts directly with users and functions as the command interpreter for operating systems.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0A0EB06-9AE2-4D0D-9FAB-0E60EDEEC3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FA5AE7D-35FC-4083-AF6B-0FB1097626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1913618"/>
            <a:ext cx="8460152" cy="2956575"/>
          </a:xfrm>
        </p:spPr>
        <p:txBody>
          <a:bodyPr/>
          <a:lstStyle/>
          <a:p>
            <a:r>
              <a:rPr lang="en-US" dirty="0"/>
              <a:t>Dominant OS for commercial PCs.</a:t>
            </a:r>
          </a:p>
          <a:p>
            <a:r>
              <a:rPr lang="en-US" dirty="0"/>
              <a:t>Different versions provide different features or user interface elements.</a:t>
            </a:r>
          </a:p>
          <a:p>
            <a:r>
              <a:rPr lang="en-US" dirty="0"/>
              <a:t>Interface components for:</a:t>
            </a:r>
          </a:p>
          <a:p>
            <a:pPr lvl="1"/>
            <a:r>
              <a:rPr lang="en-US" dirty="0"/>
              <a:t>General use.</a:t>
            </a:r>
          </a:p>
          <a:p>
            <a:pPr lvl="1"/>
            <a:r>
              <a:rPr lang="en-US" dirty="0"/>
              <a:t>Technical configuration.</a:t>
            </a:r>
          </a:p>
          <a:p>
            <a:pPr lvl="1"/>
            <a:r>
              <a:rPr lang="en-US" dirty="0"/>
              <a:t>Troubleshooting.</a:t>
            </a:r>
          </a:p>
          <a:p>
            <a:r>
              <a:rPr lang="en-US" dirty="0"/>
              <a:t>The desktop is the top level of the interface.</a:t>
            </a:r>
          </a:p>
          <a:p>
            <a:pPr lvl="1"/>
            <a:r>
              <a:rPr lang="en-US" dirty="0"/>
              <a:t>Can contain icons for opening apps and data files.</a:t>
            </a:r>
          </a:p>
          <a:p>
            <a:pPr lvl="1"/>
            <a:r>
              <a:rPr lang="en-US" dirty="0"/>
              <a:t>Contains app launch and control tools (Start Menu/Screen and the taskbar).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74968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C23745-F6D3-4EBF-8BB6-1A972D5C90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Disk Partitions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146578F-DA34-4766-973A-AE620C5EEC3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00" y="847448"/>
            <a:ext cx="7054516" cy="571500"/>
          </a:xfrm>
        </p:spPr>
        <p:txBody>
          <a:bodyPr/>
          <a:lstStyle/>
          <a:p>
            <a:r>
              <a:rPr lang="en-US" b="1" dirty="0"/>
              <a:t>Partitioning: </a:t>
            </a:r>
            <a:r>
              <a:rPr lang="en-US" dirty="0"/>
              <a:t>The act of dividing a physical disk into logically separate storage areas, often referred to as drives.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1D5E786-0A7C-4B3A-8043-BFC124820A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60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013BC70-B6FF-4831-812F-FFC6D3F859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MBR or GPT contains partition information.</a:t>
            </a:r>
          </a:p>
          <a:p>
            <a:r>
              <a:rPr lang="en-US" dirty="0"/>
              <a:t>Basic or dynamic.</a:t>
            </a:r>
          </a:p>
          <a:p>
            <a:r>
              <a:rPr lang="en-US" dirty="0"/>
              <a:t>MBR-style partitioning:</a:t>
            </a:r>
          </a:p>
          <a:p>
            <a:pPr lvl="1"/>
            <a:r>
              <a:rPr lang="en-US" dirty="0"/>
              <a:t>Up to 4 primary partitions; 1 partition can be active or bootable.</a:t>
            </a:r>
          </a:p>
          <a:p>
            <a:pPr lvl="1"/>
            <a:r>
              <a:rPr lang="en-US" dirty="0"/>
              <a:t>Boot sectors.</a:t>
            </a:r>
          </a:p>
          <a:p>
            <a:pPr lvl="1"/>
            <a:r>
              <a:rPr lang="en-US" dirty="0"/>
              <a:t>System partition and boot partition.</a:t>
            </a:r>
          </a:p>
          <a:p>
            <a:r>
              <a:rPr lang="en-US" dirty="0"/>
              <a:t>GPT-style partitioning:</a:t>
            </a:r>
          </a:p>
          <a:p>
            <a:pPr lvl="1"/>
            <a:r>
              <a:rPr lang="en-US" dirty="0"/>
              <a:t>Required for 64-bit Windows on UEFI firmware.</a:t>
            </a:r>
          </a:p>
          <a:p>
            <a:pPr lvl="1"/>
            <a:r>
              <a:rPr lang="en-US" dirty="0"/>
              <a:t>Supports up to 128 primary partitions.</a:t>
            </a:r>
          </a:p>
          <a:p>
            <a:pPr lvl="1"/>
            <a:r>
              <a:rPr lang="en-US" dirty="0"/>
              <a:t>Larger partitions and backups, plus a protective MBR for backward compatibility.</a:t>
            </a:r>
          </a:p>
        </p:txBody>
      </p:sp>
    </p:spTree>
    <p:extLst>
      <p:ext uri="{BB962C8B-B14F-4D97-AF65-F5344CB8AC3E}">
        <p14:creationId xmlns:p14="http://schemas.microsoft.com/office/powerpoint/2010/main" val="64084658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CC2605-0DB6-4D5F-B405-7BDEBA9898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File Systems (Slide 1 of 2)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168B5C-DD1E-413C-8BE6-1586AD6AF3A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00" y="859639"/>
            <a:ext cx="6934200" cy="751469"/>
          </a:xfrm>
        </p:spPr>
        <p:txBody>
          <a:bodyPr/>
          <a:lstStyle/>
          <a:p>
            <a:r>
              <a:rPr lang="en-US" b="1" dirty="0"/>
              <a:t>Sector: </a:t>
            </a:r>
            <a:r>
              <a:rPr lang="en-US" dirty="0"/>
              <a:t>A uniformly sized subdivision of a drive track.</a:t>
            </a:r>
          </a:p>
          <a:p>
            <a:r>
              <a:rPr lang="en-US" b="1" dirty="0"/>
              <a:t>Cluster: </a:t>
            </a:r>
            <a:r>
              <a:rPr lang="en-US" dirty="0"/>
              <a:t>A group of sectors.</a:t>
            </a:r>
            <a:endParaRPr lang="en-US" b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76CFC2D-236A-461D-B982-33548612C1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61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B8D867-624A-49B8-9BC8-B118F5B478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High-level formatting prepares the partition for the OS.</a:t>
            </a:r>
          </a:p>
          <a:p>
            <a:r>
              <a:rPr lang="en-US" dirty="0"/>
              <a:t>Sectors and clusters:</a:t>
            </a:r>
          </a:p>
          <a:p>
            <a:pPr lvl="1"/>
            <a:r>
              <a:rPr lang="en-US" dirty="0"/>
              <a:t>Sectors were traditionally 512 bytes.</a:t>
            </a:r>
          </a:p>
          <a:p>
            <a:pPr lvl="1"/>
            <a:r>
              <a:rPr lang="en-US" dirty="0"/>
              <a:t>Clusters are groups of 2, 4, or 8 sectors.</a:t>
            </a:r>
          </a:p>
          <a:p>
            <a:pPr lvl="1"/>
            <a:r>
              <a:rPr lang="en-US" dirty="0"/>
              <a:t>Some sectors now 4K.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434301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493CE-F259-4075-AA4A-B708C23D9F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File Systems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638DE67-D7FB-4C38-9E33-4E167237D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11A37A-CD64-4DEB-BB97-9C2EF3F5D1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17288"/>
            <a:ext cx="8460152" cy="3589247"/>
          </a:xfrm>
        </p:spPr>
        <p:txBody>
          <a:bodyPr/>
          <a:lstStyle/>
          <a:p>
            <a:r>
              <a:rPr lang="en-US" dirty="0"/>
              <a:t>NTFS developed for Windows.</a:t>
            </a:r>
          </a:p>
          <a:p>
            <a:pPr lvl="1"/>
            <a:r>
              <a:rPr lang="en-US" dirty="0"/>
              <a:t>Recovery</a:t>
            </a:r>
          </a:p>
          <a:p>
            <a:pPr lvl="1"/>
            <a:r>
              <a:rPr lang="en-US" dirty="0"/>
              <a:t>Security</a:t>
            </a:r>
          </a:p>
          <a:p>
            <a:pPr lvl="1"/>
            <a:r>
              <a:rPr lang="en-US" dirty="0"/>
              <a:t>POSIX compliance</a:t>
            </a:r>
          </a:p>
          <a:p>
            <a:pPr lvl="1"/>
            <a:r>
              <a:rPr lang="en-US" dirty="0"/>
              <a:t>Compression</a:t>
            </a:r>
          </a:p>
          <a:p>
            <a:pPr lvl="1"/>
            <a:r>
              <a:rPr lang="en-US" dirty="0"/>
              <a:t>Indexing</a:t>
            </a:r>
          </a:p>
          <a:p>
            <a:pPr lvl="1"/>
            <a:r>
              <a:rPr lang="en-US" dirty="0"/>
              <a:t>Dynamic disks</a:t>
            </a:r>
          </a:p>
          <a:p>
            <a:r>
              <a:rPr lang="en-US" dirty="0"/>
              <a:t>FAT file systems named for the File Allocation Table.</a:t>
            </a:r>
          </a:p>
          <a:p>
            <a:pPr lvl="1"/>
            <a:r>
              <a:rPr lang="en-US" dirty="0"/>
              <a:t>FAT16</a:t>
            </a:r>
          </a:p>
          <a:p>
            <a:pPr lvl="1"/>
            <a:r>
              <a:rPr lang="en-US" dirty="0"/>
              <a:t>FAT32</a:t>
            </a:r>
          </a:p>
          <a:p>
            <a:pPr lvl="1"/>
            <a:r>
              <a:rPr lang="en-US" dirty="0"/>
              <a:t>exFAT</a:t>
            </a:r>
          </a:p>
          <a:p>
            <a:r>
              <a:rPr lang="en-US" dirty="0"/>
              <a:t>CDFS</a:t>
            </a:r>
          </a:p>
          <a:p>
            <a:r>
              <a:rPr lang="en-US" dirty="0"/>
              <a:t>UDF (ISO 13346)</a:t>
            </a:r>
          </a:p>
        </p:txBody>
      </p:sp>
    </p:spTree>
    <p:extLst>
      <p:ext uri="{BB962C8B-B14F-4D97-AF65-F5344CB8AC3E}">
        <p14:creationId xmlns:p14="http://schemas.microsoft.com/office/powerpoint/2010/main" val="176483459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34C349-B512-40D8-BC4B-4B1C41F220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Windows Disk Management Console (Slide 1 of 6)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719C607-109D-4999-857C-E0B3352ABE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A67C847-BC01-43BE-ABE5-414FC69CF3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Disk Management console.</a:t>
            </a:r>
          </a:p>
          <a:p>
            <a:pPr lvl="1"/>
            <a:r>
              <a:rPr lang="en-US" dirty="0"/>
              <a:t>Drives in the top pane.</a:t>
            </a:r>
          </a:p>
          <a:p>
            <a:pPr lvl="1"/>
            <a:r>
              <a:rPr lang="en-US" dirty="0"/>
              <a:t>Disks in the bottom pane.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0A9D33F-DFE7-4C6B-A664-D40AF1240A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0354" y="1087208"/>
            <a:ext cx="4526912" cy="3732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48178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1931CF-2ADE-4F94-BD27-7FBEC0E57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Windows Disk Management Console (Slide 2 of 6)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F10D9AF-7925-4BB7-809B-E9EF6EE257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7C08D5-C0E9-4212-B22E-212731E756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Disk initialization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15FE2CE-6D8D-4270-A6AE-8AEFE92FE0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2996" y="1547143"/>
            <a:ext cx="3953427" cy="3000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16784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80FD0F-4CF6-494E-89BF-3F4872582D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Windows Disk Management Console (Slide 3 of 6)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B727408-7D83-475E-8AA5-F02EE5A483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EF44C3-D67D-47D6-8E89-909839229B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Drive addition and drive letter assignment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53C15E1-AF7C-4B86-8AC0-F4D2065192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4907" y="1499511"/>
            <a:ext cx="3909606" cy="3048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94115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A5F3E5-4CBD-4668-894A-91E056376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Windows Disk Management Console (Slide 4 of 6)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259C9E5-1687-4987-8CCE-02F2A990F0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66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10B07A-5D3F-42A9-BDD0-655DBD7807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Drive letter and mount point assignment.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4657238-6901-4157-8056-00A8B423D7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4907" y="1499616"/>
            <a:ext cx="3909606" cy="3048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8186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6E5ABA-036E-44B5-8732-AE6FBE4E35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Windows Disk Management Console (Slide 5 of 6)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BE79D3D-9D87-4812-A280-38332A291F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67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108D70-CDB8-4463-8AC5-35ECD82C23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Drive formatting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15AB9D3-4674-4506-96FE-997D6C92E8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4907" y="1499511"/>
            <a:ext cx="3909606" cy="3048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41250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88605F-B2FC-4BB3-B3A5-79C09CBAE2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Windows Disk Management Console (Slide 6 of 6)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9F5DA35-6489-45F4-AD5F-9D61B6033C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68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3F97EE-C937-43BE-9A16-D7D1D531C5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Partition splits and extensions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9A3B809-EE81-41B7-A126-D0F408498F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9156" y="1045719"/>
            <a:ext cx="4528110" cy="3733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8919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E34E34-D5D3-4F67-8C7A-5334959788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Disk Arrays (Slide 1 of 2)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BF713B9-07F2-4037-ADD0-4E3674EE47B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00" y="884024"/>
            <a:ext cx="7054516" cy="571500"/>
          </a:xfrm>
        </p:spPr>
        <p:txBody>
          <a:bodyPr/>
          <a:lstStyle/>
          <a:p>
            <a:r>
              <a:rPr lang="en-US" b="1" dirty="0"/>
              <a:t>Array:</a:t>
            </a:r>
            <a:r>
              <a:rPr lang="en-US" dirty="0"/>
              <a:t> (RAID) A set of vendor-independent specifications for fault-tolerant configurations on multiple-disk systems.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EAB47E9-C1A1-4054-8151-BD8F28D505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69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4A3F0A3-0217-490B-9D01-CA45EA6E79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Fixed disks are required.</a:t>
            </a:r>
          </a:p>
          <a:p>
            <a:r>
              <a:rPr lang="en-US" dirty="0"/>
              <a:t>Dynamic volume types:</a:t>
            </a:r>
          </a:p>
          <a:p>
            <a:pPr lvl="1"/>
            <a:r>
              <a:rPr lang="en-US" dirty="0"/>
              <a:t>Simple</a:t>
            </a:r>
          </a:p>
          <a:p>
            <a:pPr lvl="1"/>
            <a:r>
              <a:rPr lang="en-US" dirty="0"/>
              <a:t>Spanned</a:t>
            </a:r>
          </a:p>
          <a:p>
            <a:pPr lvl="1"/>
            <a:r>
              <a:rPr lang="en-US" dirty="0"/>
              <a:t>Striped</a:t>
            </a:r>
          </a:p>
          <a:p>
            <a:pPr lvl="1"/>
            <a:r>
              <a:rPr lang="en-US" dirty="0"/>
              <a:t>Mirrored</a:t>
            </a:r>
          </a:p>
          <a:p>
            <a:pPr lvl="1"/>
            <a:r>
              <a:rPr lang="en-US" dirty="0"/>
              <a:t>RAID 5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593074E-1D89-40DC-AEAB-86773716CA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3841" y="1746213"/>
            <a:ext cx="3773425" cy="3111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6437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97EC61-40DD-4DA6-96FB-AB95FE8878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Microsoft Windows Versions (Slide 1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344F817-E7BE-47EF-87A3-F89D57D5DB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2E4462-13C5-43D1-95A0-789DD04DA1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Windows 10</a:t>
            </a:r>
          </a:p>
          <a:p>
            <a:pPr lvl="1"/>
            <a:r>
              <a:rPr lang="en-US" dirty="0"/>
              <a:t>Current version</a:t>
            </a:r>
          </a:p>
          <a:p>
            <a:pPr lvl="1"/>
            <a:r>
              <a:rPr lang="en-US" dirty="0"/>
              <a:t>Combines legacy and touch-</a:t>
            </a:r>
            <a:br>
              <a:rPr lang="en-US" dirty="0"/>
            </a:br>
            <a:r>
              <a:rPr lang="en-US" dirty="0"/>
              <a:t>enabled controls</a:t>
            </a:r>
          </a:p>
          <a:p>
            <a:pPr lvl="1"/>
            <a:r>
              <a:rPr lang="en-US" b="1" dirty="0"/>
              <a:t>Start</a:t>
            </a:r>
            <a:r>
              <a:rPr lang="en-US" dirty="0"/>
              <a:t> button</a:t>
            </a:r>
          </a:p>
          <a:p>
            <a:pPr lvl="1"/>
            <a:r>
              <a:rPr lang="en-US" dirty="0"/>
              <a:t>Feature updates</a:t>
            </a:r>
          </a:p>
          <a:p>
            <a:pPr lvl="1"/>
            <a:r>
              <a:rPr lang="en-US" dirty="0"/>
              <a:t>Quality updates</a:t>
            </a:r>
          </a:p>
          <a:p>
            <a:pPr lvl="1"/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68281D1-3684-45DA-9748-CEF6B8B44C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0013" y="1055862"/>
            <a:ext cx="4877481" cy="3658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092156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0F7329E-3509-47F6-B02D-82681D6D38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Disk Arrays (Slide 2 of 2)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876354-81BE-4F4A-9B48-DE2A4A2BE7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70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30CE9BC-2057-4342-8CFF-0F3798019B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Volume management</a:t>
            </a:r>
          </a:p>
          <a:p>
            <a:pPr lvl="1"/>
            <a:r>
              <a:rPr lang="en-US" dirty="0"/>
              <a:t>Breaking the mirror.</a:t>
            </a:r>
          </a:p>
          <a:p>
            <a:pPr lvl="1"/>
            <a:r>
              <a:rPr lang="en-US" dirty="0"/>
              <a:t>Removing the mirror.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C322330-5F8F-4352-B59A-759484E316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0344" y="1040732"/>
            <a:ext cx="4566922" cy="3743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54502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13217-B8AB-4601-A480-9ACA6A97ED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Drive Status Indicators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88B2AEA-1BE7-488E-961E-A344CEE99B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71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A61C29-DCB5-4051-ACD5-9F4243608A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Disk status indicators:</a:t>
            </a:r>
          </a:p>
          <a:p>
            <a:pPr lvl="1"/>
            <a:r>
              <a:rPr lang="en-US" dirty="0"/>
              <a:t>Online</a:t>
            </a:r>
          </a:p>
          <a:p>
            <a:pPr lvl="1"/>
            <a:r>
              <a:rPr lang="en-US" dirty="0"/>
              <a:t>Not Initialized</a:t>
            </a:r>
          </a:p>
          <a:p>
            <a:pPr lvl="1"/>
            <a:r>
              <a:rPr lang="en-US" dirty="0"/>
              <a:t>Unreadable</a:t>
            </a:r>
          </a:p>
          <a:p>
            <a:pPr lvl="1"/>
            <a:r>
              <a:rPr lang="en-US" dirty="0"/>
              <a:t>Foreign</a:t>
            </a:r>
          </a:p>
          <a:p>
            <a:pPr lvl="1"/>
            <a:r>
              <a:rPr lang="en-US" dirty="0"/>
              <a:t>Offline/Missing</a:t>
            </a:r>
          </a:p>
          <a:p>
            <a:r>
              <a:rPr lang="en-US" dirty="0"/>
              <a:t>Volume/Partition status indicators:</a:t>
            </a:r>
          </a:p>
          <a:p>
            <a:pPr lvl="1"/>
            <a:r>
              <a:rPr lang="en-US" dirty="0"/>
              <a:t>Healthy</a:t>
            </a:r>
          </a:p>
          <a:p>
            <a:pPr lvl="1"/>
            <a:r>
              <a:rPr lang="en-US" dirty="0"/>
              <a:t>Failed/Unknown</a:t>
            </a:r>
          </a:p>
          <a:p>
            <a:pPr lvl="1"/>
            <a:r>
              <a:rPr lang="en-US" dirty="0"/>
              <a:t>Failed Redundancy</a:t>
            </a:r>
          </a:p>
          <a:p>
            <a:pPr lvl="1"/>
            <a:r>
              <a:rPr lang="en-US" dirty="0"/>
              <a:t>Regenerating</a:t>
            </a:r>
          </a:p>
          <a:p>
            <a:pPr lvl="1"/>
            <a:r>
              <a:rPr lang="en-US" dirty="0"/>
              <a:t>Resynching</a:t>
            </a:r>
          </a:p>
          <a:p>
            <a:pPr lvl="1"/>
            <a:r>
              <a:rPr lang="en-US" dirty="0"/>
              <a:t>Formatting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F8059EF-3F50-4FD0-9A1F-66DFE26136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6734" y="1080353"/>
            <a:ext cx="3810532" cy="3467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009016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BC06E5-7EAE-40B9-B3EC-1EC45552E9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Storage Spaces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F7A1165-AB3B-4749-8B91-3A471FB8E7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72</a:t>
            </a:fld>
            <a:endParaRPr lang="en-US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8FAC3320-6A4B-46C9-A117-B6E64BE416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Windows 8/10 feature for configuring disk arrays.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DD4CEBB-24D1-404D-8530-330F999D5D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2124" y="1489410"/>
            <a:ext cx="5275172" cy="3224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668983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48611F-5288-4168-A8E5-DA97CCF8A8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Storage Spaces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0CCAF59-E8E9-4567-A7EF-AE045606E6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73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FCFA77E-3B47-4A21-A184-250DC2B56A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2433" y="708660"/>
            <a:ext cx="4614554" cy="4107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89163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01687C1-021D-4C72-88A8-C8ADE744EA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Mount Points and Disk Images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26C6546-20CE-4497-9E76-04B380B1A5A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00" y="884024"/>
            <a:ext cx="7054516" cy="571500"/>
          </a:xfrm>
        </p:spPr>
        <p:txBody>
          <a:bodyPr/>
          <a:lstStyle/>
          <a:p>
            <a:r>
              <a:rPr lang="en-US" b="1" dirty="0"/>
              <a:t>Mount point: </a:t>
            </a:r>
            <a:r>
              <a:rPr lang="en-US" dirty="0"/>
              <a:t>A partition or volume mapped to a folder in another file system rather than allocated a drive letter.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7FFBE3A-0B88-407F-8B25-AEAFE7F2EB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74</a:t>
            </a:fld>
            <a:endParaRPr lang="en-US" dirty="0"/>
          </a:p>
        </p:txBody>
      </p:sp>
      <p:sp>
        <p:nvSpPr>
          <p:cNvPr id="14" name="Content Placeholder 8">
            <a:extLst>
              <a:ext uri="{FF2B5EF4-FFF2-40B4-BE49-F238E27FC236}">
                <a16:creationId xmlns:a16="http://schemas.microsoft.com/office/drawing/2014/main" id="{49A2EA0F-CD5C-4715-9F3F-3F293E0689B2}"/>
              </a:ext>
            </a:extLst>
          </p:cNvPr>
          <p:cNvSpPr txBox="1">
            <a:spLocks/>
          </p:cNvSpPr>
          <p:nvPr/>
        </p:nvSpPr>
        <p:spPr>
          <a:xfrm>
            <a:off x="341924" y="1775309"/>
            <a:ext cx="8460152" cy="25897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Mount points provide access </a:t>
            </a:r>
            <a:br>
              <a:rPr lang="en-US" dirty="0"/>
            </a:br>
            <a:r>
              <a:rPr lang="en-US" dirty="0"/>
              <a:t>to other file systems.</a:t>
            </a:r>
          </a:p>
          <a:p>
            <a:r>
              <a:rPr lang="en-US" dirty="0"/>
              <a:t>Disk images provide access to</a:t>
            </a:r>
            <a:br>
              <a:rPr lang="en-US" dirty="0"/>
            </a:br>
            <a:r>
              <a:rPr lang="en-US" dirty="0"/>
              <a:t>virtual machines.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815EE55-D1EA-4C68-8FA6-E137512225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2504" y="1775309"/>
            <a:ext cx="4464762" cy="30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786945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5DFC5CCB-F63A-455C-90FE-0EE4212CD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Disk and Volume Management at the Command Prompt (Slide 1 of 2)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D5AA24-504C-4C5E-B000-E20AF4CAFC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75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DA2DA93-6F4D-450A-8888-4FC594E5D6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>
                <a:latin typeface="Cutive Mono" panose="020B0604020202020204" charset="0"/>
              </a:rPr>
              <a:t>diskpart</a:t>
            </a:r>
            <a:r>
              <a:rPr lang="en-US" dirty="0"/>
              <a:t> command</a:t>
            </a:r>
          </a:p>
          <a:p>
            <a:r>
              <a:rPr lang="en-US" dirty="0"/>
              <a:t>Basic process:</a:t>
            </a:r>
          </a:p>
          <a:p>
            <a:pPr lvl="1"/>
            <a:r>
              <a:rPr lang="en-US" dirty="0"/>
              <a:t>Run </a:t>
            </a:r>
            <a:r>
              <a:rPr lang="en-US" dirty="0">
                <a:latin typeface="Cutive Mono" panose="020B0604020202020204" charset="0"/>
              </a:rPr>
              <a:t>diskpart</a:t>
            </a:r>
          </a:p>
          <a:p>
            <a:pPr lvl="1"/>
            <a:r>
              <a:rPr lang="en-US" dirty="0"/>
              <a:t>Enter </a:t>
            </a:r>
            <a:r>
              <a:rPr lang="en-US" dirty="0">
                <a:latin typeface="Cutive Mono" panose="020B0604020202020204" charset="0"/>
              </a:rPr>
              <a:t>select disk 0</a:t>
            </a:r>
          </a:p>
          <a:p>
            <a:pPr lvl="1"/>
            <a:r>
              <a:rPr lang="en-US" dirty="0"/>
              <a:t>Enter </a:t>
            </a:r>
            <a:r>
              <a:rPr lang="en-US" dirty="0">
                <a:latin typeface="Cutive Mono" panose="020B0604020202020204" charset="0"/>
              </a:rPr>
              <a:t>detail disk</a:t>
            </a:r>
          </a:p>
          <a:p>
            <a:pPr lvl="1"/>
            <a:r>
              <a:rPr lang="en-US" dirty="0"/>
              <a:t>Enter </a:t>
            </a:r>
            <a:r>
              <a:rPr lang="en-US" dirty="0">
                <a:latin typeface="Cutive Mono" panose="020B0604020202020204" charset="0"/>
              </a:rPr>
              <a:t>select partition </a:t>
            </a:r>
            <a:br>
              <a:rPr lang="en-US" dirty="0">
                <a:latin typeface="Cutive Mono" panose="020B0604020202020204" charset="0"/>
              </a:rPr>
            </a:br>
            <a:r>
              <a:rPr lang="en-US" dirty="0">
                <a:latin typeface="Cutive Mono" panose="020B0604020202020204" charset="0"/>
              </a:rPr>
              <a:t>(volume) 0</a:t>
            </a:r>
          </a:p>
          <a:p>
            <a:pPr lvl="1"/>
            <a:r>
              <a:rPr lang="en-US" dirty="0"/>
              <a:t>Enter </a:t>
            </a:r>
            <a:r>
              <a:rPr lang="en-US" dirty="0">
                <a:latin typeface="Cutive Mono" panose="020B0604020202020204" charset="0"/>
              </a:rPr>
              <a:t>detail partition </a:t>
            </a:r>
            <a:br>
              <a:rPr lang="en-US" dirty="0">
                <a:latin typeface="Cutive Mono" panose="020B0604020202020204" charset="0"/>
              </a:rPr>
            </a:br>
            <a:r>
              <a:rPr lang="en-US" dirty="0">
                <a:latin typeface="Cutive Mono" panose="020B0604020202020204" charset="0"/>
              </a:rPr>
              <a:t>(volume)</a:t>
            </a:r>
          </a:p>
          <a:p>
            <a:pPr lvl="1"/>
            <a:r>
              <a:rPr lang="en-US" dirty="0"/>
              <a:t>Enter </a:t>
            </a:r>
            <a:r>
              <a:rPr lang="en-US" dirty="0">
                <a:latin typeface="Cutive Mono" panose="020B0604020202020204" charset="0"/>
              </a:rPr>
              <a:t>exit</a:t>
            </a:r>
          </a:p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F485692-1EF6-42F1-9755-B14C139202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9743" y="1487322"/>
            <a:ext cx="5159460" cy="261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586296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5DFC5CCB-F63A-455C-90FE-0EE4212CD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Disk and Volume Management at the Command Prompt (Slide 2 of 2)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D5AA24-504C-4C5E-B000-E20AF4CAFC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76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DA2DA93-6F4D-450A-8888-4FC594E5D6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>
                <a:latin typeface="Cutive Mono" panose="020B0604020202020204" charset="0"/>
              </a:rPr>
              <a:t>format</a:t>
            </a:r>
            <a:r>
              <a:rPr lang="en-US" dirty="0"/>
              <a:t> command:</a:t>
            </a:r>
          </a:p>
          <a:p>
            <a:pPr lvl="1"/>
            <a:r>
              <a:rPr lang="en-US" dirty="0"/>
              <a:t>Formats a drive and removes all existing data.</a:t>
            </a:r>
          </a:p>
          <a:p>
            <a:pPr lvl="1"/>
            <a:r>
              <a:rPr lang="en-US" dirty="0"/>
              <a:t>Syntax: </a:t>
            </a:r>
            <a:r>
              <a:rPr lang="en-US" dirty="0">
                <a:latin typeface="Cutive Mono" panose="020B0604020202020204" charset="0"/>
              </a:rPr>
              <a:t>format </a:t>
            </a:r>
            <a:r>
              <a:rPr lang="en-US" i="1" dirty="0">
                <a:latin typeface="Cutive Mono" panose="020B0604020202020204" charset="0"/>
              </a:rPr>
              <a:t>volume</a:t>
            </a:r>
            <a:r>
              <a:rPr lang="en-US" dirty="0">
                <a:latin typeface="Cutive Mono" panose="020B0604020202020204" charset="0"/>
              </a:rPr>
              <a:t> switches</a:t>
            </a:r>
          </a:p>
        </p:txBody>
      </p:sp>
      <p:graphicFrame>
        <p:nvGraphicFramePr>
          <p:cNvPr id="5" name="Group 23">
            <a:extLst>
              <a:ext uri="{FF2B5EF4-FFF2-40B4-BE49-F238E27FC236}">
                <a16:creationId xmlns:a16="http://schemas.microsoft.com/office/drawing/2014/main" id="{C0717CE7-4C1B-475E-B7E0-C64F4062CB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3316435"/>
              </p:ext>
            </p:extLst>
          </p:nvPr>
        </p:nvGraphicFramePr>
        <p:xfrm>
          <a:off x="1052702" y="1942384"/>
          <a:ext cx="7239000" cy="2762640"/>
        </p:xfrm>
        <a:graphic>
          <a:graphicData uri="http://schemas.openxmlformats.org/drawingml/2006/table">
            <a:tbl>
              <a:tblPr/>
              <a:tblGrid>
                <a:gridCol w="21365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024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476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Calibri"/>
                        </a:rPr>
                        <a:t>Switch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/>
                        </a:rPr>
                        <a:t>Use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96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/fs: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cs typeface="Calibri"/>
                        </a:rPr>
                        <a:t>Specify the file system  (NTFS, FAT, or FAT32).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896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/v: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Enter a label for the volume.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89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/q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Perform a quick format (does not scan for bad sectors).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8797424"/>
                  </a:ext>
                </a:extLst>
              </a:tr>
              <a:tr h="4665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/a: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Specify the size of allocation units (512, 1024, 2048, 4096, 8192, 16K, 32K, 64K).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9087237"/>
                  </a:ext>
                </a:extLst>
              </a:tr>
              <a:tr h="3289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/x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Force the volume to dismount. This will cause file errors for users with files open on the volume.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409327"/>
                  </a:ext>
                </a:extLst>
              </a:tr>
              <a:tr h="3289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/c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Enable file compression if using NTFS. Avoid enabling compression on the drive root, especially if the drive contains system files.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46387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6800760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662BE9D-956F-41A9-9860-43DCEC9F569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Discussing Windows Disk Management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2AE9DAC-9FEF-4C3F-9641-123DEF3335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3926792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107BC3D-7535-474F-907D-2919A647A5F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Managing Files, Folders, and Disks in Windows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4051E8F-5719-4934-BF4B-F66808C755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187490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4CCDCE-83EC-480B-A7B3-AA0FE7424B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Power Options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DF0D09A-12BB-4C34-93FC-2CDAA97D4F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79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8AA611-26E4-4D19-921D-A27383544B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Power management depends on hardware, firmware, and OS.</a:t>
            </a:r>
          </a:p>
          <a:p>
            <a:r>
              <a:rPr lang="en-US" dirty="0"/>
              <a:t>ACPI power levels:</a:t>
            </a:r>
          </a:p>
          <a:p>
            <a:pPr lvl="1"/>
            <a:r>
              <a:rPr lang="en-US" dirty="0"/>
              <a:t>Standby/Suspend to RAM.</a:t>
            </a:r>
          </a:p>
          <a:p>
            <a:pPr lvl="1"/>
            <a:r>
              <a:rPr lang="en-US" dirty="0"/>
              <a:t>Hibernate/Suspend to Disk.</a:t>
            </a:r>
          </a:p>
          <a:p>
            <a:r>
              <a:rPr lang="en-US" dirty="0"/>
              <a:t>Windows sleep and hybrid </a:t>
            </a:r>
            <a:br>
              <a:rPr lang="en-US" dirty="0"/>
            </a:br>
            <a:r>
              <a:rPr lang="en-US" dirty="0"/>
              <a:t>modes.</a:t>
            </a:r>
          </a:p>
          <a:p>
            <a:r>
              <a:rPr lang="en-US" dirty="0"/>
              <a:t>Power Options applet.</a:t>
            </a:r>
          </a:p>
          <a:p>
            <a:pPr lvl="1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3B6E6C6-79A0-46BC-A0F4-36CD33BC01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1196" y="1679837"/>
            <a:ext cx="5068007" cy="3034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3917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E95261-992B-4D29-B92F-8492FE0B54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Microsoft Windows Versions (Slide 2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2DFB9B9-9258-42AD-B2D4-128FBDAAF6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066B0D-3EB7-4BFF-97FB-ABCFFE993A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Windows 10 Mobile</a:t>
            </a:r>
          </a:p>
          <a:p>
            <a:pPr lvl="1"/>
            <a:r>
              <a:rPr lang="en-US" dirty="0"/>
              <a:t>Consistent user interface and code </a:t>
            </a:r>
            <a:br>
              <a:rPr lang="en-US" dirty="0"/>
            </a:br>
            <a:r>
              <a:rPr lang="en-US" dirty="0"/>
              <a:t>base for all devices.</a:t>
            </a:r>
          </a:p>
          <a:p>
            <a:pPr lvl="1"/>
            <a:r>
              <a:rPr lang="en-US" dirty="0"/>
              <a:t>Ships on Windows 10 Mobile smart-</a:t>
            </a:r>
            <a:br>
              <a:rPr lang="en-US" dirty="0"/>
            </a:br>
            <a:r>
              <a:rPr lang="en-US" dirty="0"/>
              <a:t>phones and Surface tablets.</a:t>
            </a:r>
          </a:p>
          <a:p>
            <a:r>
              <a:rPr lang="en-US" dirty="0"/>
              <a:t>Windows 8/8.1</a:t>
            </a:r>
          </a:p>
          <a:p>
            <a:pPr lvl="1"/>
            <a:r>
              <a:rPr lang="en-US" dirty="0"/>
              <a:t>First version to support touch-</a:t>
            </a:r>
            <a:br>
              <a:rPr lang="en-US" dirty="0"/>
            </a:br>
            <a:r>
              <a:rPr lang="en-US" dirty="0"/>
              <a:t>screens.</a:t>
            </a:r>
          </a:p>
          <a:p>
            <a:pPr lvl="1"/>
            <a:r>
              <a:rPr lang="en-US" dirty="0"/>
              <a:t>Start Screen and charms.</a:t>
            </a:r>
          </a:p>
          <a:p>
            <a:endParaRPr lang="en-US" b="1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56A4FC8-0B77-45FF-B9ED-FC1B3D4342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0055" y="1045409"/>
            <a:ext cx="4379148" cy="350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007482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FE2D07-0943-43A6-BDB4-DCEE42E069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Display and Sound Devices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71B619D-BCA6-4606-B5E6-75F574267B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80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9DF808-DEFB-44F1-BD51-57B7544CA8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Personalization settings in Control Panel or Windows Settings.</a:t>
            </a:r>
          </a:p>
          <a:p>
            <a:pPr lvl="1"/>
            <a:r>
              <a:rPr lang="en-US" dirty="0"/>
              <a:t>Display resolution.</a:t>
            </a:r>
          </a:p>
          <a:p>
            <a:pPr lvl="1"/>
            <a:r>
              <a:rPr lang="en-US" dirty="0"/>
              <a:t>Color depth and refresh rate.</a:t>
            </a:r>
          </a:p>
          <a:p>
            <a:r>
              <a:rPr lang="en-US" dirty="0"/>
              <a:t>Sound applet for sound settings.</a:t>
            </a:r>
          </a:p>
          <a:p>
            <a:pPr marL="342900" lvl="1" indent="0">
              <a:buNone/>
            </a:pP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E672CE7-FDDC-45EC-A81B-A43329C548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8727" y="1493434"/>
            <a:ext cx="4410476" cy="332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896045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4B2DB9-1A5A-405D-B1FE-49FA2DEB79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Hardware Device Configuration and Management (Slide 1 of 4)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D6D34D1-DC1A-4DF6-BFC7-3B7FD8E63F8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00" y="859640"/>
            <a:ext cx="6934200" cy="571500"/>
          </a:xfrm>
        </p:spPr>
        <p:txBody>
          <a:bodyPr/>
          <a:lstStyle/>
          <a:p>
            <a:r>
              <a:rPr lang="en-US" b="1" dirty="0"/>
              <a:t>Plug and Play: </a:t>
            </a:r>
            <a:r>
              <a:rPr lang="en-US" dirty="0"/>
              <a:t>Universal Plug-and-Play (UPnP) is a protocol framework allowing network devices to autoconfigure services, such as allowing a games console to request appropriate settings from a firewall.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5B6A5E7-4C68-4030-BC68-DE28A78C76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81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B825CA9-3F76-4C93-9080-623B4A38D0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2085327"/>
            <a:ext cx="8460152" cy="1272298"/>
          </a:xfrm>
        </p:spPr>
        <p:txBody>
          <a:bodyPr/>
          <a:lstStyle/>
          <a:p>
            <a:r>
              <a:rPr lang="en-US" dirty="0"/>
              <a:t>Windows automatically detects new or changed hardware, finds drivers, and installs and configures the device.</a:t>
            </a:r>
          </a:p>
          <a:p>
            <a:r>
              <a:rPr lang="en-US" dirty="0"/>
              <a:t>Minimal user input includes installing vendor’s driver.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962866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0A5F28-CE49-4362-BFE7-3AE8894DFD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927" y="92294"/>
            <a:ext cx="8455567" cy="633458"/>
          </a:xfrm>
        </p:spPr>
        <p:txBody>
          <a:bodyPr/>
          <a:lstStyle/>
          <a:p>
            <a:r>
              <a:rPr lang="en-US" dirty="0"/>
              <a:t>Hardware Device Configuration and Management (Slide 2 of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8E85763-9EA0-4D37-9238-2DD86F74A3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9175B3-3BFE-4197-AD7A-F61576892C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Add Hardware Wizard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7C40763-E0FD-4410-9BAA-B4F2FAA717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4885" y="980347"/>
            <a:ext cx="4152381" cy="32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248473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5EF5FB-8000-4B42-8825-963C66360E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927" y="92294"/>
            <a:ext cx="8455567" cy="633458"/>
          </a:xfrm>
        </p:spPr>
        <p:txBody>
          <a:bodyPr/>
          <a:lstStyle/>
          <a:p>
            <a:r>
              <a:rPr lang="en-US" dirty="0"/>
              <a:t>Hardware Device Configuration and Management (Slide 3 of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4F143C5-4CD5-42B8-9D00-47C2C58485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FA3854-5126-401A-BB1D-F0FD232DED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Devices and Printers:</a:t>
            </a:r>
          </a:p>
          <a:p>
            <a:pPr lvl="1"/>
            <a:r>
              <a:rPr lang="en-US" dirty="0"/>
              <a:t>Windows 7 and 8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CF17585-BAAD-4BAC-8787-7552637D87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9743" y="794730"/>
            <a:ext cx="5037523" cy="4016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903201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5EF5FB-8000-4B42-8825-963C66360E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927" y="92294"/>
            <a:ext cx="8455567" cy="633458"/>
          </a:xfrm>
        </p:spPr>
        <p:txBody>
          <a:bodyPr/>
          <a:lstStyle/>
          <a:p>
            <a:r>
              <a:rPr lang="en-US" dirty="0"/>
              <a:t>Hardware Device Configuration and Management (Slide 4 of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4F143C5-4CD5-42B8-9D00-47C2C58485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FA3854-5126-401A-BB1D-F0FD232DED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Devices page in Windows </a:t>
            </a:r>
            <a:br>
              <a:rPr lang="en-US" dirty="0"/>
            </a:br>
            <a:r>
              <a:rPr lang="en-US" dirty="0"/>
              <a:t>Settings:</a:t>
            </a:r>
          </a:p>
          <a:p>
            <a:pPr lvl="1"/>
            <a:r>
              <a:rPr lang="en-US" dirty="0"/>
              <a:t>Windows 10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A380556-EC1E-400C-9D81-5F88A877BA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5837" y="980347"/>
            <a:ext cx="4811429" cy="3891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500574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5EF5FB-8000-4B42-8825-963C66360E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Device Manager (Slide 1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4F143C5-4CD5-42B8-9D00-47C2C58485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FA3854-5126-401A-BB1D-F0FD232DED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Device Manager:</a:t>
            </a:r>
          </a:p>
          <a:p>
            <a:pPr lvl="1"/>
            <a:r>
              <a:rPr lang="en-US" dirty="0"/>
              <a:t>Verification of </a:t>
            </a:r>
            <a:br>
              <a:rPr lang="en-US" dirty="0"/>
            </a:br>
            <a:r>
              <a:rPr lang="en-US" dirty="0"/>
              <a:t>installation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9D20B7F-C142-4AB3-8B6A-7C74B7EB9F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0632" y="858580"/>
            <a:ext cx="5578571" cy="402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904719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5EF5FB-8000-4B42-8825-963C66360E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Device Manager (Slide 2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4F143C5-4CD5-42B8-9D00-47C2C58485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86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FA3854-5126-401A-BB1D-F0FD232DED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Device Manager:</a:t>
            </a:r>
          </a:p>
          <a:p>
            <a:pPr lvl="1"/>
            <a:r>
              <a:rPr lang="en-US" dirty="0"/>
              <a:t>Troubleshooting</a:t>
            </a:r>
          </a:p>
          <a:p>
            <a:pPr lvl="1"/>
            <a:r>
              <a:rPr lang="en-US" dirty="0"/>
              <a:t>Updates</a:t>
            </a:r>
          </a:p>
          <a:p>
            <a:pPr lvl="1"/>
            <a:r>
              <a:rPr lang="en-US" dirty="0"/>
              <a:t>Device properties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0A44671-A822-4B7B-BC24-B6C19D6D20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0632" y="751478"/>
            <a:ext cx="5578571" cy="40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038979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8FF403-23BD-4DFB-B319-80E4DDE5BE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Device Manager (Slide 3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49B2D84-F251-42D6-BC8B-78BBB56818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87</a:t>
            </a:fld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A02357-B6BF-450C-B204-713336B0630B}"/>
              </a:ext>
            </a:extLst>
          </p:cNvPr>
          <p:cNvSpPr txBox="1">
            <a:spLocks/>
          </p:cNvSpPr>
          <p:nvPr/>
        </p:nvSpPr>
        <p:spPr>
          <a:xfrm>
            <a:off x="341924" y="980347"/>
            <a:ext cx="8460152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Safely Remove Hardware icon</a:t>
            </a:r>
          </a:p>
          <a:p>
            <a:pPr lvl="1"/>
            <a:r>
              <a:rPr lang="en-US" dirty="0"/>
              <a:t>Stop or eject a device.</a:t>
            </a:r>
          </a:p>
          <a:p>
            <a:r>
              <a:rPr lang="en-US" dirty="0"/>
              <a:t>Device Manager </a:t>
            </a:r>
          </a:p>
          <a:p>
            <a:pPr lvl="1"/>
            <a:r>
              <a:rPr lang="en-US" dirty="0"/>
              <a:t>Uninstall a device.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6ADC9F6-3829-44D9-9D75-FF9271E455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732" y="1313139"/>
            <a:ext cx="4834762" cy="354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944925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5EF5FB-8000-4B42-8825-963C66360E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Hardware Diagnostics (Slide 1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4F143C5-4CD5-42B8-9D00-47C2C58485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88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FA3854-5126-401A-BB1D-F0FD232DED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Troubleshooting app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94FB00C-B9B7-4825-88FA-013B8C3889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5113" y="980347"/>
            <a:ext cx="5212381" cy="386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679495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5EF5FB-8000-4B42-8825-963C66360E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Hardware Diagnostics (Slide 2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4F143C5-4CD5-42B8-9D00-47C2C58485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89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FA3854-5126-401A-BB1D-F0FD232DED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System Information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0E9A9FF-9DCF-4043-B862-53F0B3BDBD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203" y="1241271"/>
            <a:ext cx="5840000" cy="3306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9005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7E31D2-83EC-49E6-ABA3-F69BF2694F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Microsoft Windows Versions (Slide 3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4068D43-7D98-4623-B1E8-5B966AADAA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2A8728-082E-471A-ACAE-E901BFDBD1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Windows 7</a:t>
            </a:r>
          </a:p>
          <a:p>
            <a:pPr lvl="1"/>
            <a:r>
              <a:rPr lang="en-US" dirty="0"/>
              <a:t>Start Menu interface</a:t>
            </a:r>
          </a:p>
          <a:p>
            <a:r>
              <a:rPr lang="en-US" dirty="0"/>
              <a:t>Windows Vista</a:t>
            </a:r>
          </a:p>
          <a:p>
            <a:r>
              <a:rPr lang="en-US" dirty="0"/>
              <a:t>Windows XP</a:t>
            </a:r>
          </a:p>
          <a:p>
            <a:pPr lvl="1"/>
            <a:r>
              <a:rPr lang="en-US" dirty="0"/>
              <a:t>No longer supported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1F554F2-5BAD-49F9-9BBA-12B7B0C8D1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1722" y="980347"/>
            <a:ext cx="4877481" cy="3658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091145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3D1C0C-AD12-4BCA-84E5-3A3105B646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Hardware Diagnostics (Slide 3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F18CB74-9E61-40E5-A20F-317547535F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90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EDDE32-6F43-40EE-9EE4-EFE9604B6B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DirectX Diagnostic Tool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DDEB5DD-8F56-49F1-81D6-E7FB38FF91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3933" y="1040732"/>
            <a:ext cx="4853333" cy="355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615279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3F77892-1FE3-4366-9DA5-4999B1454B5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Discussing Windows Device Management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0DB6DD4-D996-4A93-B5F0-28AC7E14B1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91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5305298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3D35D39-7CAB-134B-8E89-D0F1CE1B82C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Which versions of Windows do you expect to support?</a:t>
            </a:r>
          </a:p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Which Windows features and tools do you think you will use </a:t>
            </a:r>
            <a:r>
              <a:rPr lang="en-US">
                <a:solidFill>
                  <a:schemeClr val="tx1">
                    <a:lumMod val="85000"/>
                    <a:lumOff val="15000"/>
                  </a:schemeClr>
                </a:solidFill>
              </a:rPr>
              <a:t>most often and 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why?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BBD8280-5882-AA48-BA86-A9C40DAEB2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92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6482919"/>
      </p:ext>
    </p:extLst>
  </p:cSld>
  <p:clrMapOvr>
    <a:masterClrMapping/>
  </p:clrMapOvr>
</p:sld>
</file>

<file path=ppt/theme/theme1.xml><?xml version="1.0" encoding="utf-8"?>
<a:theme xmlns:a="http://schemas.openxmlformats.org/drawingml/2006/main" name="LO-CompTIA">
  <a:themeElements>
    <a:clrScheme name="CompTIA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007C9E"/>
      </a:accent1>
      <a:accent2>
        <a:srgbClr val="004D71"/>
      </a:accent2>
      <a:accent3>
        <a:srgbClr val="45545F"/>
      </a:accent3>
      <a:accent4>
        <a:srgbClr val="AFB6BA"/>
      </a:accent4>
      <a:accent5>
        <a:srgbClr val="F26C23"/>
      </a:accent5>
      <a:accent6>
        <a:srgbClr val="B24EC3"/>
      </a:accent6>
      <a:hlink>
        <a:srgbClr val="009DDC"/>
      </a:hlink>
      <a:folHlink>
        <a:srgbClr val="009DDC"/>
      </a:folHlink>
    </a:clrScheme>
    <a:fontScheme name="Open Sans">
      <a:majorFont>
        <a:latin typeface="Open Sans Semibold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A73B4614-A704-0542-87E6-5897E6E538EB}" vid="{7EAF2078-CBFB-A14D-8A0C-8040B93EE74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 CompTIA Visuals Template v2.3</Template>
  <TotalTime>8328</TotalTime>
  <Words>3006</Words>
  <Application>Microsoft Office PowerPoint</Application>
  <PresentationFormat>On-screen Show (16:9)</PresentationFormat>
  <Paragraphs>655</Paragraphs>
  <Slides>92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92</vt:i4>
      </vt:variant>
    </vt:vector>
  </HeadingPairs>
  <TitlesOfParts>
    <vt:vector size="97" baseType="lpstr">
      <vt:lpstr>Cutive Mono</vt:lpstr>
      <vt:lpstr>Arial</vt:lpstr>
      <vt:lpstr>Calibri</vt:lpstr>
      <vt:lpstr>Open Sans</vt:lpstr>
      <vt:lpstr>LO-CompTIA</vt:lpstr>
      <vt:lpstr>Supporting Operating Systems</vt:lpstr>
      <vt:lpstr>Supporting Operating Systems</vt:lpstr>
      <vt:lpstr>What Is an Operating System?</vt:lpstr>
      <vt:lpstr>OS Types</vt:lpstr>
      <vt:lpstr>Compatibility Issues</vt:lpstr>
      <vt:lpstr>Microsoft Windows</vt:lpstr>
      <vt:lpstr>Microsoft Windows Versions (Slide 1 of 3)</vt:lpstr>
      <vt:lpstr>Microsoft Windows Versions (Slide 2 of 3)</vt:lpstr>
      <vt:lpstr>Microsoft Windows Versions (Slide 3 of 3)</vt:lpstr>
      <vt:lpstr>Windows Editions</vt:lpstr>
      <vt:lpstr>Windows in the Corporate World</vt:lpstr>
      <vt:lpstr>Windows for Personal Use</vt:lpstr>
      <vt:lpstr>32-Bit and 64-Bit Windows</vt:lpstr>
      <vt:lpstr>Windows System Limits (Slide 1 of 3)</vt:lpstr>
      <vt:lpstr>Windows System Limits (Slide 2 of 3)</vt:lpstr>
      <vt:lpstr>Windows System Limits (Slide 3 of 3)</vt:lpstr>
      <vt:lpstr>OS Lifecycles</vt:lpstr>
      <vt:lpstr>Apple Operating Systems (Slide 1 of 2) </vt:lpstr>
      <vt:lpstr>Apple Operating Systems (Slide 2 of 2)</vt:lpstr>
      <vt:lpstr>UNIX-Based Operating Systems (Slide 1 of 2)</vt:lpstr>
      <vt:lpstr>UNIX-Based Operating Systems (Slide 2 of 2)</vt:lpstr>
      <vt:lpstr>PowerPoint Presentation</vt:lpstr>
      <vt:lpstr>Windows Settings and Control Panel (Slide 1 of 2)</vt:lpstr>
      <vt:lpstr>Windows Settings and Control Panel (Slide 2 of 2)</vt:lpstr>
      <vt:lpstr>User Accounts (Slide 1 of 3)</vt:lpstr>
      <vt:lpstr>User Accounts (Slide 2 of 3)</vt:lpstr>
      <vt:lpstr>User Accounts (Slide 3 of 3)</vt:lpstr>
      <vt:lpstr>UAC (Slide 1 of 2)</vt:lpstr>
      <vt:lpstr>UAC (Slide 2 of 2)</vt:lpstr>
      <vt:lpstr>Administrative Tools (Slide 1 of 3)</vt:lpstr>
      <vt:lpstr>Administrative Tools (Slide 2 of 3)</vt:lpstr>
      <vt:lpstr>Administrative Tools (Slide 3 of 3)</vt:lpstr>
      <vt:lpstr>Access Options for System Tools (Slide 1 of 2)</vt:lpstr>
      <vt:lpstr>Access Options for System Tools (Slide 2 of 2)</vt:lpstr>
      <vt:lpstr>Command Line Tools (Slide 1 of 4)</vt:lpstr>
      <vt:lpstr>Command Line Tools (Slide 2 of 4)</vt:lpstr>
      <vt:lpstr>Command Line Tools (Slide 3 of 4)</vt:lpstr>
      <vt:lpstr>Command Line Tools (Slide 4 of 4)</vt:lpstr>
      <vt:lpstr>Windows Shutdown Options</vt:lpstr>
      <vt:lpstr>The Windows Registry (Slide 1 of 2)</vt:lpstr>
      <vt:lpstr>The Windows Registry (Slide 2 of 2)</vt:lpstr>
      <vt:lpstr>PowerPoint Presentation</vt:lpstr>
      <vt:lpstr>PowerPoint Presentation</vt:lpstr>
      <vt:lpstr>Windows File and Folder Management Tools</vt:lpstr>
      <vt:lpstr>System Hierarchies in Windows Versions (Slide 1 of 3)</vt:lpstr>
      <vt:lpstr>System Hierarchies in Windows Versions (Slide 2 of 3)</vt:lpstr>
      <vt:lpstr>System Hierarchies in Windows Versions (Slide 3 of 3)</vt:lpstr>
      <vt:lpstr>Drives, Folders, and Files</vt:lpstr>
      <vt:lpstr>System Files</vt:lpstr>
      <vt:lpstr>File Attributes</vt:lpstr>
      <vt:lpstr>Permissions </vt:lpstr>
      <vt:lpstr>Folder Options (Slide 1 of 3)</vt:lpstr>
      <vt:lpstr>Folder Options (Slide 2 of 3)</vt:lpstr>
      <vt:lpstr>Folder Options (Slide 3 of 3)</vt:lpstr>
      <vt:lpstr>Directory Navigation at the Command Prompt (Slide 1 of 3)</vt:lpstr>
      <vt:lpstr>Directory Navigation at the Command Prompt (Slide 2 of 3)</vt:lpstr>
      <vt:lpstr>Directory Navigation at the Command Prompt (Slide 3 of 3)</vt:lpstr>
      <vt:lpstr>File Management at the Command Prompt</vt:lpstr>
      <vt:lpstr>PowerPoint Presentation</vt:lpstr>
      <vt:lpstr>Disk Partitions</vt:lpstr>
      <vt:lpstr>File Systems (Slide 1 of 2)</vt:lpstr>
      <vt:lpstr>File Systems (Slide 2 of 2)</vt:lpstr>
      <vt:lpstr>The Windows Disk Management Console (Slide 1 of 6)</vt:lpstr>
      <vt:lpstr>The Windows Disk Management Console (Slide 2 of 6)</vt:lpstr>
      <vt:lpstr>The Windows Disk Management Console (Slide 3 of 6)</vt:lpstr>
      <vt:lpstr>The Windows Disk Management Console (Slide 4 of 6)</vt:lpstr>
      <vt:lpstr>The Windows Disk Management Console (Slide 5 of 6)</vt:lpstr>
      <vt:lpstr>The Windows Disk Management Console (Slide 6 of 6)</vt:lpstr>
      <vt:lpstr>Disk Arrays (Slide 1 of 2)</vt:lpstr>
      <vt:lpstr>Disk Arrays (Slide 2 of 2)</vt:lpstr>
      <vt:lpstr>Drive Status Indicators</vt:lpstr>
      <vt:lpstr>Storage Spaces (Slide 1 of 2)</vt:lpstr>
      <vt:lpstr>Storage Spaces (Slide 2 of 2)</vt:lpstr>
      <vt:lpstr>Mount Points and Disk Images</vt:lpstr>
      <vt:lpstr>Disk and Volume Management at the Command Prompt (Slide 1 of 2)</vt:lpstr>
      <vt:lpstr>Disk and Volume Management at the Command Prompt (Slide 2 of 2)</vt:lpstr>
      <vt:lpstr>PowerPoint Presentation</vt:lpstr>
      <vt:lpstr>PowerPoint Presentation</vt:lpstr>
      <vt:lpstr>Power Options</vt:lpstr>
      <vt:lpstr>Display and Sound Devices</vt:lpstr>
      <vt:lpstr>Hardware Device Configuration and Management (Slide 1 of 4)</vt:lpstr>
      <vt:lpstr>Hardware Device Configuration and Management (Slide 2 of 4)</vt:lpstr>
      <vt:lpstr>Hardware Device Configuration and Management (Slide 3 of 4)</vt:lpstr>
      <vt:lpstr>Hardware Device Configuration and Management (Slide 4 of 4)</vt:lpstr>
      <vt:lpstr>Device Manager (Slide 1 of 3)</vt:lpstr>
      <vt:lpstr>Device Manager (Slide 2 of 3)</vt:lpstr>
      <vt:lpstr>Device Manager (Slide 3 of 3)</vt:lpstr>
      <vt:lpstr>Hardware Diagnostics (Slide 1 of 3)</vt:lpstr>
      <vt:lpstr>Hardware Diagnostics (Slide 2 of 3)</vt:lpstr>
      <vt:lpstr>Hardware Diagnostics (Slide 3 of 3)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Supporting Operating Systems</dc:title>
  <dc:subject/>
  <dc:creator>Pam Taylor</dc:creator>
  <cp:keywords/>
  <dc:description/>
  <cp:lastModifiedBy>Gail Sandler</cp:lastModifiedBy>
  <cp:revision>163</cp:revision>
  <dcterms:created xsi:type="dcterms:W3CDTF">2018-10-12T21:04:26Z</dcterms:created>
  <dcterms:modified xsi:type="dcterms:W3CDTF">2019-01-07T11:20:00Z</dcterms:modified>
  <cp:category/>
</cp:coreProperties>
</file>