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823" r:id="rId1"/>
  </p:sldMasterIdLst>
  <p:notesMasterIdLst>
    <p:notesMasterId r:id="rId95"/>
  </p:notesMasterIdLst>
  <p:handoutMasterIdLst>
    <p:handoutMasterId r:id="rId96"/>
  </p:handoutMasterIdLst>
  <p:sldIdLst>
    <p:sldId id="263" r:id="rId2"/>
    <p:sldId id="264" r:id="rId3"/>
    <p:sldId id="291" r:id="rId4"/>
    <p:sldId id="399" r:id="rId5"/>
    <p:sldId id="401" r:id="rId6"/>
    <p:sldId id="403" r:id="rId7"/>
    <p:sldId id="404" r:id="rId8"/>
    <p:sldId id="283" r:id="rId9"/>
    <p:sldId id="405" r:id="rId10"/>
    <p:sldId id="406" r:id="rId11"/>
    <p:sldId id="286" r:id="rId12"/>
    <p:sldId id="407" r:id="rId13"/>
    <p:sldId id="292" r:id="rId14"/>
    <p:sldId id="293" r:id="rId15"/>
    <p:sldId id="295" r:id="rId16"/>
    <p:sldId id="408" r:id="rId17"/>
    <p:sldId id="409" r:id="rId18"/>
    <p:sldId id="410" r:id="rId19"/>
    <p:sldId id="411" r:id="rId20"/>
    <p:sldId id="412" r:id="rId21"/>
    <p:sldId id="413" r:id="rId22"/>
    <p:sldId id="414" r:id="rId23"/>
    <p:sldId id="284" r:id="rId24"/>
    <p:sldId id="367" r:id="rId25"/>
    <p:sldId id="368" r:id="rId26"/>
    <p:sldId id="370" r:id="rId27"/>
    <p:sldId id="371" r:id="rId28"/>
    <p:sldId id="395" r:id="rId29"/>
    <p:sldId id="280" r:id="rId30"/>
    <p:sldId id="282" r:id="rId31"/>
    <p:sldId id="281" r:id="rId32"/>
    <p:sldId id="372" r:id="rId33"/>
    <p:sldId id="373" r:id="rId34"/>
    <p:sldId id="375" r:id="rId35"/>
    <p:sldId id="285" r:id="rId36"/>
    <p:sldId id="287" r:id="rId37"/>
    <p:sldId id="288" r:id="rId38"/>
    <p:sldId id="289" r:id="rId39"/>
    <p:sldId id="290" r:id="rId40"/>
    <p:sldId id="415" r:id="rId41"/>
    <p:sldId id="296" r:id="rId42"/>
    <p:sldId id="297" r:id="rId43"/>
    <p:sldId id="299" r:id="rId44"/>
    <p:sldId id="304" r:id="rId45"/>
    <p:sldId id="305" r:id="rId46"/>
    <p:sldId id="307" r:id="rId47"/>
    <p:sldId id="308" r:id="rId48"/>
    <p:sldId id="311" r:id="rId49"/>
    <p:sldId id="314" r:id="rId50"/>
    <p:sldId id="315" r:id="rId51"/>
    <p:sldId id="316" r:id="rId52"/>
    <p:sldId id="318" r:id="rId53"/>
    <p:sldId id="320" r:id="rId54"/>
    <p:sldId id="326" r:id="rId55"/>
    <p:sldId id="327" r:id="rId56"/>
    <p:sldId id="328" r:id="rId57"/>
    <p:sldId id="332" r:id="rId58"/>
    <p:sldId id="334" r:id="rId59"/>
    <p:sldId id="336" r:id="rId60"/>
    <p:sldId id="337" r:id="rId61"/>
    <p:sldId id="338" r:id="rId62"/>
    <p:sldId id="339" r:id="rId63"/>
    <p:sldId id="341" r:id="rId64"/>
    <p:sldId id="342" r:id="rId65"/>
    <p:sldId id="391" r:id="rId66"/>
    <p:sldId id="343" r:id="rId67"/>
    <p:sldId id="392" r:id="rId68"/>
    <p:sldId id="345" r:id="rId69"/>
    <p:sldId id="396" r:id="rId70"/>
    <p:sldId id="346" r:id="rId71"/>
    <p:sldId id="348" r:id="rId72"/>
    <p:sldId id="349" r:id="rId73"/>
    <p:sldId id="350" r:id="rId74"/>
    <p:sldId id="356" r:id="rId75"/>
    <p:sldId id="355" r:id="rId76"/>
    <p:sldId id="357" r:id="rId77"/>
    <p:sldId id="379" r:id="rId78"/>
    <p:sldId id="393" r:id="rId79"/>
    <p:sldId id="360" r:id="rId80"/>
    <p:sldId id="381" r:id="rId81"/>
    <p:sldId id="362" r:id="rId82"/>
    <p:sldId id="394" r:id="rId83"/>
    <p:sldId id="361" r:id="rId84"/>
    <p:sldId id="382" r:id="rId85"/>
    <p:sldId id="383" r:id="rId86"/>
    <p:sldId id="385" r:id="rId87"/>
    <p:sldId id="397" r:id="rId88"/>
    <p:sldId id="389" r:id="rId89"/>
    <p:sldId id="363" r:id="rId90"/>
    <p:sldId id="364" r:id="rId91"/>
    <p:sldId id="365" r:id="rId92"/>
    <p:sldId id="366" r:id="rId93"/>
    <p:sldId id="267" r:id="rId94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97"/>
      <p:bold r:id="rId98"/>
      <p:italic r:id="rId99"/>
      <p:boldItalic r:id="rId100"/>
    </p:embeddedFont>
    <p:embeddedFont>
      <p:font typeface="Cutive Mono" panose="020B0604020202020204" charset="0"/>
      <p:regular r:id="rId101"/>
    </p:embeddedFont>
    <p:embeddedFont>
      <p:font typeface="Open Sans" panose="020B0604020202020204" charset="0"/>
      <p:regular r:id="rId10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C9E"/>
    <a:srgbClr val="45545F"/>
    <a:srgbClr val="004D71"/>
    <a:srgbClr val="B1B7BC"/>
    <a:srgbClr val="1B3764"/>
    <a:srgbClr val="0090B9"/>
    <a:srgbClr val="ED1C24"/>
    <a:srgbClr val="F5A81C"/>
    <a:srgbClr val="01A1DD"/>
    <a:srgbClr val="CFD4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08" autoAdjust="0"/>
    <p:restoredTop sz="98168" autoAdjust="0"/>
  </p:normalViewPr>
  <p:slideViewPr>
    <p:cSldViewPr snapToGrid="0">
      <p:cViewPr varScale="1">
        <p:scale>
          <a:sx n="140" d="100"/>
          <a:sy n="140" d="100"/>
        </p:scale>
        <p:origin x="912" y="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font" Target="fonts/font6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font" Target="fonts/font4.fntdata"/><Relationship Id="rId105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font" Target="fonts/font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font" Target="fonts/font3.fntdata"/><Relationship Id="rId10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1.fntdata"/><Relationship Id="rId10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1/7/2019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1/7/2019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EC3F268-D399-CD41-93EB-BC0DC0B74C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123764"/>
            <a:ext cx="9162288" cy="710498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solidFill>
                  <a:srgbClr val="ED1C24"/>
                </a:solidFill>
              </a:defRPr>
            </a:lvl1pPr>
          </a:lstStyle>
          <a:p>
            <a:r>
              <a:rPr lang="en-US" dirty="0"/>
              <a:t>Course/Lesson outline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2E793E8-1E1B-7342-97FF-3EBEB6CE2F97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6A4ED92-FF5D-D14E-9468-3074E27957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10937EE-1C4A-CD4A-8D8B-58C6219952E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9"/>
            <a:ext cx="8460152" cy="29900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B6C7ED59-72C2-324E-AEEB-8DFC1F5573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247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E126EC4-13CC-5047-ACF1-7FCEABFB0D5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3732324-F386-A84B-A341-691AB7D65C3E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F9B869A-1F05-B84C-AA9E-6A7FD25F6D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B09C0D39-5E61-CE45-8FB8-F99FF19461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54BC7E9-A100-5141-83FC-F271A0DDAE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3645" y="3619663"/>
            <a:ext cx="1959429" cy="1073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861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3804EA5-17AD-354B-90BB-56A1A9BBD3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-1" y="3384616"/>
            <a:ext cx="9143999" cy="458390"/>
          </a:xfrm>
        </p:spPr>
        <p:txBody>
          <a:bodyPr/>
          <a:lstStyle>
            <a:lvl1pPr marL="0" indent="0" algn="ctr">
              <a:buNone/>
              <a:defRPr sz="2100"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4C09B-F43A-F747-800F-F1DE1DE87130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DC713EE-FFB3-8147-9995-551A638CBF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E472390-70FA-EF46-BC95-2AB6BD804B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pic>
        <p:nvPicPr>
          <p:cNvPr id="17" name="Picture 16" descr="CompTIA_logo.wmf">
            <a:extLst>
              <a:ext uri="{FF2B5EF4-FFF2-40B4-BE49-F238E27FC236}">
                <a16:creationId xmlns:a16="http://schemas.microsoft.com/office/drawing/2014/main" id="{EA95763B-85F6-9048-B507-4FD23026F6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30FFAE2-1926-424D-9409-EA1F521618BE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8288" y="4511039"/>
            <a:ext cx="9180576" cy="34720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3D31B16-7F80-4E40-A64A-D400F2BE5BD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656114" y="1288868"/>
            <a:ext cx="3829752" cy="209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0358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0B532A39-38A8-2A46-94DF-A7FED7B65D5B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3E0E152-89EE-D041-8208-22B1448FC3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1E765CB9-1B51-9D48-955D-6843AA1B95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614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976531"/>
            <a:ext cx="8460150" cy="3394472"/>
          </a:xfrm>
        </p:spPr>
        <p:txBody>
          <a:bodyPr/>
          <a:lstStyle>
            <a:lvl1pPr>
              <a:spcAft>
                <a:spcPts val="1800"/>
              </a:spcAft>
              <a:buFont typeface="+mj-lt"/>
              <a:buAutoNum type="arabicPeriod"/>
              <a:defRPr sz="1800">
                <a:solidFill>
                  <a:srgbClr val="45545F"/>
                </a:solidFill>
              </a:defRPr>
            </a:lvl1pPr>
            <a:lvl2pPr marL="600075" indent="-257175">
              <a:buFont typeface="+mj-lt"/>
              <a:buAutoNum type="arabicPeriod"/>
              <a:defRPr/>
            </a:lvl2pPr>
            <a:lvl3pPr marL="942975" indent="-257175">
              <a:buFont typeface="+mj-lt"/>
              <a:buAutoNum type="arabicPeriod"/>
              <a:defRPr/>
            </a:lvl3pPr>
            <a:lvl4pPr marL="1371600" indent="-342900">
              <a:buFont typeface="+mj-lt"/>
              <a:buAutoNum type="arabicPeriod"/>
              <a:defRPr/>
            </a:lvl4pPr>
            <a:lvl5pPr marL="1714500" indent="-3429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Reflective Questions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A600C4-2AD2-7847-84E5-43FA5600D6B7}"/>
              </a:ext>
            </a:extLst>
          </p:cNvPr>
          <p:cNvSpPr txBox="1">
            <a:spLocks/>
          </p:cNvSpPr>
          <p:nvPr/>
        </p:nvSpPr>
        <p:spPr>
          <a:xfrm>
            <a:off x="-402655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5CC41E3-297F-AB42-B4CD-9E84AFB27E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9EDA33E4-71A4-D841-BB71-AA1209C4CD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2F70059-50E2-B24D-9AA3-145112C8E86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47759" y="3743863"/>
            <a:ext cx="2696240" cy="1402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894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7521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E3403EC-28B3-2848-96B2-0EB19ACC0D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D192D95-7954-EB43-B134-73EFED82A97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58B37B13-2D80-ED4F-AA57-92F8720DF4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0875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5D94452-C962-A343-85AC-E3B4874697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226F9D-6293-B945-9CB4-7274CE8670A6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953D7D55-FF4B-144A-9A47-F9B21A50C6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2979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Autofit/>
          </a:bodyPr>
          <a:lstStyle>
            <a:lvl1pPr marL="0" indent="0" algn="l">
              <a:buNone/>
              <a:defRPr sz="1800" b="1">
                <a:solidFill>
                  <a:srgbClr val="45545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rgbClr val="45545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65A5C3B-129C-D748-B860-AFF7226C86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1D68FB8-E621-1848-9493-C38F1D7EBE2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2" name="Picture 11" descr="CompTIA_logo.wmf">
            <a:extLst>
              <a:ext uri="{FF2B5EF4-FFF2-40B4-BE49-F238E27FC236}">
                <a16:creationId xmlns:a16="http://schemas.microsoft.com/office/drawing/2014/main" id="{9E0A0277-6F7D-464A-B7AB-99B78E17BC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3214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80597"/>
            <a:ext cx="7797800" cy="615462"/>
          </a:xfrm>
        </p:spPr>
        <p:txBody>
          <a:bodyPr anchor="ctr" anchorCtr="0">
            <a:noAutofit/>
          </a:bodyPr>
          <a:lstStyle>
            <a:lvl1pPr algn="l">
              <a:defRPr sz="2400"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076327"/>
            <a:ext cx="5111750" cy="3518297"/>
          </a:xfrm>
        </p:spPr>
        <p:txBody>
          <a:bodyPr>
            <a:noAutofit/>
          </a:bodyPr>
          <a:lstStyle>
            <a:lvl1pPr>
              <a:defRPr sz="1800">
                <a:solidFill>
                  <a:srgbClr val="45545F"/>
                </a:solidFill>
              </a:defRPr>
            </a:lvl1pPr>
            <a:lvl2pPr>
              <a:defRPr sz="1600">
                <a:solidFill>
                  <a:srgbClr val="45545F"/>
                </a:solidFill>
              </a:defRPr>
            </a:lvl2pPr>
            <a:lvl3pPr>
              <a:defRPr sz="1400">
                <a:solidFill>
                  <a:srgbClr val="45545F"/>
                </a:solidFill>
              </a:defRPr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C1949C1-B925-B544-AA5E-2B852777C1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377139-E7E4-3D4D-86BD-7F66AB957479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840D7BB1-77D8-B148-9C19-407AE5F22E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6157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717679"/>
            <a:ext cx="5486400" cy="425054"/>
          </a:xfrm>
        </p:spPr>
        <p:txBody>
          <a:bodyPr anchor="b"/>
          <a:lstStyle>
            <a:lvl1pPr algn="l">
              <a:defRPr sz="1800" b="1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35270"/>
            <a:ext cx="5486400" cy="2827640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142732"/>
            <a:ext cx="5486400" cy="603647"/>
          </a:xfrm>
        </p:spPr>
        <p:txBody>
          <a:bodyPr/>
          <a:lstStyle>
            <a:lvl1pPr marL="0" indent="0">
              <a:buNone/>
              <a:defRPr sz="1800">
                <a:solidFill>
                  <a:srgbClr val="45545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43D6327-F44D-AF41-80D9-C8F881FE6F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11E4D-3647-2042-8AA9-4ADEF03A889D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864C3DE1-22DC-4B48-9954-09A38AB51E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165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solidFill>
                  <a:srgbClr val="ED1C24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D1568E5-94C1-AF4C-A4BA-19730F022926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D95E9CC-440B-FB49-9F80-F9E9877D32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2C6F783-9286-1544-850A-F82A0510B46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7"/>
            <a:ext cx="8460152" cy="35675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0" name="Picture 9" descr="CompTIA_logo.wmf">
            <a:extLst>
              <a:ext uri="{FF2B5EF4-FFF2-40B4-BE49-F238E27FC236}">
                <a16:creationId xmlns:a16="http://schemas.microsoft.com/office/drawing/2014/main" id="{BB89A167-2C0A-E142-A4E6-098E36FF4B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1601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45545F"/>
                </a:solidFill>
              </a:defRPr>
            </a:lvl1pPr>
            <a:lvl2pPr>
              <a:defRPr>
                <a:solidFill>
                  <a:srgbClr val="45545F"/>
                </a:solidFill>
              </a:defRPr>
            </a:lvl2pPr>
            <a:lvl3pPr>
              <a:defRPr>
                <a:solidFill>
                  <a:srgbClr val="45545F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B01C9F3-3BDB-EE4F-8A30-9A2C41287F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FBB5713-2AA6-6A44-B019-28FDF5A1CE78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863308DA-D7BC-384E-821F-8A3A2D1C8C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2100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908539"/>
            <a:ext cx="2057400" cy="3686084"/>
          </a:xfrm>
        </p:spPr>
        <p:txBody>
          <a:bodyPr vert="eaVert"/>
          <a:lstStyle>
            <a:lvl1pPr>
              <a:defRPr b="1">
                <a:solidFill>
                  <a:srgbClr val="45545F"/>
                </a:solidFill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08539"/>
            <a:ext cx="6019800" cy="3686084"/>
          </a:xfrm>
        </p:spPr>
        <p:txBody>
          <a:bodyPr vert="eaVert"/>
          <a:lstStyle>
            <a:lvl1pPr>
              <a:defRPr>
                <a:solidFill>
                  <a:srgbClr val="45545F"/>
                </a:solidFill>
              </a:defRPr>
            </a:lvl1pPr>
            <a:lvl2pPr>
              <a:defRPr>
                <a:solidFill>
                  <a:srgbClr val="45545F"/>
                </a:solidFill>
              </a:defRPr>
            </a:lvl2pPr>
            <a:lvl3pPr>
              <a:defRPr>
                <a:solidFill>
                  <a:srgbClr val="45545F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3BDB5AB-F661-7543-882F-AF797D8A21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8B1C3BD-5CFC-B54B-B06A-247C2168BA59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pic>
        <p:nvPicPr>
          <p:cNvPr id="9" name="Picture 8" descr="CompTIA_logo.wmf">
            <a:extLst>
              <a:ext uri="{FF2B5EF4-FFF2-40B4-BE49-F238E27FC236}">
                <a16:creationId xmlns:a16="http://schemas.microsoft.com/office/drawing/2014/main" id="{18730890-2F38-5A47-B746-C8A5D1CBF9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279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No Image or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A6D98B26-BAB8-9248-A901-B3CA74DA7FAD}"/>
              </a:ext>
            </a:extLst>
          </p:cNvPr>
          <p:cNvSpPr/>
          <p:nvPr userDrawn="1"/>
        </p:nvSpPr>
        <p:spPr>
          <a:xfrm>
            <a:off x="408561" y="331611"/>
            <a:ext cx="8346333" cy="3443110"/>
          </a:xfrm>
          <a:prstGeom prst="round2DiagRect">
            <a:avLst>
              <a:gd name="adj1" fmla="val 0"/>
              <a:gd name="adj2" fmla="val 11792"/>
            </a:avLst>
          </a:prstGeom>
          <a:solidFill>
            <a:srgbClr val="007C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FEEEDD-0751-854A-9852-93F3EA0229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366" y="1051278"/>
            <a:ext cx="7981244" cy="1100674"/>
          </a:xfrm>
        </p:spPr>
        <p:txBody>
          <a:bodyPr lIns="0" rIns="0" anchor="b">
            <a:noAutofit/>
          </a:bodyPr>
          <a:lstStyle>
            <a:lvl1pPr algn="l">
              <a:defRPr sz="3600" b="1">
                <a:solidFill>
                  <a:srgbClr val="FFFFF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658038CC-5DF0-1545-A424-EA63B177F1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366" y="2159007"/>
            <a:ext cx="6207634" cy="489656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859BC51B-7E40-1041-A8C3-D54CE59B1C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111" y="4369323"/>
            <a:ext cx="1684782" cy="36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149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C2B283-1721-A54D-A0F1-D2BEA493074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288" y="4443006"/>
            <a:ext cx="9180576" cy="384048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solidFill>
                  <a:srgbClr val="ED1C24"/>
                </a:solidFill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FBE5EB6-65FE-0E48-9452-A19FC7E53C3D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99B5762-231E-5D48-BE77-49FAD4EC5C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834EAB-3654-8444-AD99-93CDAC63F3F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9"/>
            <a:ext cx="8460152" cy="33221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6" name="Picture 15" descr="CompTIA_logo.wmf">
            <a:extLst>
              <a:ext uri="{FF2B5EF4-FFF2-40B4-BE49-F238E27FC236}">
                <a16:creationId xmlns:a16="http://schemas.microsoft.com/office/drawing/2014/main" id="{4944337A-3BE7-674E-B293-3D2844FE50B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49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4937C02-723F-7449-9D91-D10D98479B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50148" y="3143794"/>
            <a:ext cx="2193852" cy="1999706"/>
          </a:xfrm>
          <a:prstGeom prst="rect">
            <a:avLst/>
          </a:prstGeom>
        </p:spPr>
      </p:pic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57115EB-6EB9-AD43-BF51-6238C42B69E2}"/>
              </a:ext>
            </a:extLst>
          </p:cNvPr>
          <p:cNvSpPr txBox="1">
            <a:spLocks/>
          </p:cNvSpPr>
          <p:nvPr/>
        </p:nvSpPr>
        <p:spPr>
          <a:xfrm>
            <a:off x="81975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AD0C0EF-7038-634B-8024-2C277C80B0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ACD82ED-3ACE-6B4E-AED2-34697AE09C3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5892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4" name="Picture 13" descr="CompTIA_logo.wmf">
            <a:extLst>
              <a:ext uri="{FF2B5EF4-FFF2-40B4-BE49-F238E27FC236}">
                <a16:creationId xmlns:a16="http://schemas.microsoft.com/office/drawing/2014/main" id="{356AF006-7545-FE4E-BA37-FA9657065F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924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8455566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944984"/>
            <a:ext cx="7054516" cy="571500"/>
          </a:xfrm>
        </p:spPr>
        <p:txBody>
          <a:bodyPr/>
          <a:lstStyle>
            <a:lvl1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4186BA-5094-1448-BB57-AB5B0FEA3A02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7DCA484-9C40-334C-AD13-25B14530D4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C8B6186-7A8B-DC46-9466-DB72DE79C1A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696454"/>
            <a:ext cx="8460152" cy="29565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17" name="Picture 16" descr="CompTIA_logo.wmf">
            <a:extLst>
              <a:ext uri="{FF2B5EF4-FFF2-40B4-BE49-F238E27FC236}">
                <a16:creationId xmlns:a16="http://schemas.microsoft.com/office/drawing/2014/main" id="{A660B38B-C7D9-D944-83F2-8500759A1B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8" name="Picture 100" descr="book">
            <a:extLst>
              <a:ext uri="{FF2B5EF4-FFF2-40B4-BE49-F238E27FC236}">
                <a16:creationId xmlns:a16="http://schemas.microsoft.com/office/drawing/2014/main" id="{7659040C-5D30-DA49-B1E6-5E966016CCA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51" y="782499"/>
            <a:ext cx="911191" cy="79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4969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944984"/>
            <a:ext cx="6934200" cy="571500"/>
          </a:xfrm>
        </p:spPr>
        <p:txBody>
          <a:bodyPr/>
          <a:lstStyle>
            <a:lvl1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ED1C24"/>
                </a:solidFill>
                <a:latin typeface="+mn-lt"/>
                <a:ea typeface="+mn-ea"/>
                <a:cs typeface="+mn-cs"/>
              </a:defRPr>
            </a:lvl1pPr>
            <a:lvl2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3429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35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BD1DE29-ADE7-384D-809A-A52F9DD45FFD}"/>
              </a:ext>
            </a:extLst>
          </p:cNvPr>
          <p:cNvSpPr txBox="1">
            <a:spLocks/>
          </p:cNvSpPr>
          <p:nvPr userDrawn="1"/>
        </p:nvSpPr>
        <p:spPr>
          <a:xfrm>
            <a:off x="81975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2E180A83-A907-544F-B0AF-DAD9FC2DF7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B707612-480C-B144-82D3-40F98F576EE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1696453"/>
            <a:ext cx="8460152" cy="29854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20" name="Picture 19" descr="CompTIA_logo.wmf">
            <a:extLst>
              <a:ext uri="{FF2B5EF4-FFF2-40B4-BE49-F238E27FC236}">
                <a16:creationId xmlns:a16="http://schemas.microsoft.com/office/drawing/2014/main" id="{31E12641-FDB9-264E-B844-D1FF43FEA4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22" name="Picture 100" descr="book">
            <a:extLst>
              <a:ext uri="{FF2B5EF4-FFF2-40B4-BE49-F238E27FC236}">
                <a16:creationId xmlns:a16="http://schemas.microsoft.com/office/drawing/2014/main" id="{29E8A41D-6CE0-CC41-8C86-34EFB1EAFD7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51" y="782499"/>
            <a:ext cx="911191" cy="79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904E5AC-2C37-054D-B16D-0D8582A5ED6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950148" y="3143794"/>
            <a:ext cx="2193852" cy="199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765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2593A58-0959-CB4D-8C6B-BF10FB4E9B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C22BF4-CE2A-B54A-B1D6-2812AD7BCB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15509" y="3683725"/>
            <a:ext cx="1605176" cy="998219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75202"/>
            <a:ext cx="7883768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b="1">
                <a:latin typeface="+mn-lt"/>
              </a:defRPr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727794-1D8F-EE4B-86CA-492FD31C8844}"/>
              </a:ext>
            </a:extLst>
          </p:cNvPr>
          <p:cNvSpPr txBox="1">
            <a:spLocks/>
          </p:cNvSpPr>
          <p:nvPr userDrawn="1"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2E05C79-1716-3D41-94C9-03C7F4E93A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CompTIA_logo.wmf">
            <a:extLst>
              <a:ext uri="{FF2B5EF4-FFF2-40B4-BE49-F238E27FC236}">
                <a16:creationId xmlns:a16="http://schemas.microsoft.com/office/drawing/2014/main" id="{7C6D3784-9980-4349-B5E5-5AAE6F7E51C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599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0E79872-6410-E14A-8678-93C3DB8897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3384616"/>
            <a:ext cx="8001000" cy="458390"/>
          </a:xfrm>
        </p:spPr>
        <p:txBody>
          <a:bodyPr/>
          <a:lstStyle>
            <a:lvl1pPr marL="0" indent="0" algn="ctr">
              <a:buNone/>
              <a:defRPr sz="2100">
                <a:solidFill>
                  <a:srgbClr val="45545F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18807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ED1C24"/>
                </a:solidFill>
                <a:latin typeface="+mn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28AF2C-F141-0F46-BA28-178577A16F7B}"/>
              </a:ext>
            </a:extLst>
          </p:cNvPr>
          <p:cNvSpPr txBox="1">
            <a:spLocks/>
          </p:cNvSpPr>
          <p:nvPr/>
        </p:nvSpPr>
        <p:spPr>
          <a:xfrm>
            <a:off x="3543702" y="4880968"/>
            <a:ext cx="4999948" cy="205383"/>
          </a:xfrm>
          <a:prstGeom prst="rect">
            <a:avLst/>
          </a:prstGeom>
        </p:spPr>
        <p:txBody>
          <a:bodyPr vert="horz" lIns="0" tIns="34290" rIns="0" bIns="3429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69727B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tabLst/>
            </a:pPr>
            <a:r>
              <a:rPr lang="en-US" sz="675" dirty="0"/>
              <a:t>Copyright (c) 2018 CompTIA Properties, LLC. All Rights Reserved.  |  CompTIA.org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BA17A01-17DB-2540-9CD7-DEA1D2C76B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77266" y="4880009"/>
            <a:ext cx="261937" cy="20538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75">
                <a:solidFill>
                  <a:srgbClr val="69727B"/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F141D98-3766-574F-B382-B3B62F9F0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514851"/>
            <a:ext cx="9144000" cy="341951"/>
          </a:xfrm>
          <a:prstGeom prst="rect">
            <a:avLst/>
          </a:prstGeom>
        </p:spPr>
      </p:pic>
      <p:pic>
        <p:nvPicPr>
          <p:cNvPr id="18" name="Picture 17" descr="CompTIA_logo.wmf">
            <a:extLst>
              <a:ext uri="{FF2B5EF4-FFF2-40B4-BE49-F238E27FC236}">
                <a16:creationId xmlns:a16="http://schemas.microsoft.com/office/drawing/2014/main" id="{1E5018EB-5EA6-DB41-BB6E-BDD87D776F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1" y="4940322"/>
            <a:ext cx="612648" cy="13106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4BDA0A4-50B6-2647-8936-3D1D66E5E7A5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8288" y="4511039"/>
            <a:ext cx="9180576" cy="34720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4A9D3A7-ED76-3242-8569-1F8CBACDFB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978606" y="1406242"/>
            <a:ext cx="3186788" cy="198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957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7" y="75202"/>
            <a:ext cx="8455567" cy="6334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980348"/>
            <a:ext cx="8460152" cy="37015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887200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  <p:sldLayoutId id="2147483835" r:id="rId12"/>
    <p:sldLayoutId id="2147483836" r:id="rId13"/>
    <p:sldLayoutId id="2147483837" r:id="rId14"/>
    <p:sldLayoutId id="2147483838" r:id="rId15"/>
    <p:sldLayoutId id="2147483839" r:id="rId16"/>
    <p:sldLayoutId id="2147483840" r:id="rId17"/>
    <p:sldLayoutId id="2147483841" r:id="rId18"/>
    <p:sldLayoutId id="2147483842" r:id="rId19"/>
    <p:sldLayoutId id="2147483843" r:id="rId20"/>
    <p:sldLayoutId id="2147483844" r:id="rId21"/>
  </p:sldLayoutIdLst>
  <p:hf hdr="0" ftr="0" dt="0"/>
  <p:txStyles>
    <p:titleStyle>
      <a:lvl1pPr algn="l" defTabSz="342900" rtl="0" eaLnBrk="1" latinLnBrk="0" hangingPunct="1">
        <a:spcBef>
          <a:spcPct val="0"/>
        </a:spcBef>
        <a:buNone/>
        <a:defRPr lang="en-US" sz="2400" b="1" kern="1200" dirty="0">
          <a:solidFill>
            <a:srgbClr val="ED1C24"/>
          </a:solidFill>
          <a:latin typeface="+mn-lt"/>
          <a:ea typeface="+mj-ea"/>
          <a:cs typeface="Open Sans SemiBold" panose="020B0706030804020204" pitchFamily="34" charset="0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800" kern="1200">
          <a:solidFill>
            <a:srgbClr val="45545F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600" kern="1200">
          <a:solidFill>
            <a:srgbClr val="45545F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Clr>
          <a:srgbClr val="ED1C24"/>
        </a:buClr>
        <a:buFont typeface="Arial"/>
        <a:buChar char="•"/>
        <a:defRPr sz="1400" kern="1200">
          <a:solidFill>
            <a:srgbClr val="45545F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B48A97-5BDB-064D-951E-A5634C77D78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Implementing Operational Procedures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C5C12A-9F5E-FB4B-BA5D-049407789B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7417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6E961-890B-4EEE-B6C3-3D0A76D25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 Voltage Device Safety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9ECDA0D-7717-4742-8B0B-BB95A69110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27791E-72B9-4D1B-BE79-1BFBF4BDE6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Most PC circuits are low voltage/low current.</a:t>
            </a:r>
          </a:p>
          <a:p>
            <a:r>
              <a:rPr lang="en-US" dirty="0"/>
              <a:t>There are notable exceptions.</a:t>
            </a:r>
          </a:p>
          <a:p>
            <a:pPr lvl="1"/>
            <a:r>
              <a:rPr lang="en-US" dirty="0"/>
              <a:t>Power supplies.</a:t>
            </a:r>
          </a:p>
          <a:p>
            <a:pPr lvl="1"/>
            <a:r>
              <a:rPr lang="en-US" dirty="0"/>
              <a:t>CRT monitors.</a:t>
            </a:r>
          </a:p>
          <a:p>
            <a:pPr lvl="1"/>
            <a:r>
              <a:rPr lang="en-US" dirty="0"/>
              <a:t>LCD display inverter card.</a:t>
            </a:r>
          </a:p>
          <a:p>
            <a:pPr lvl="1"/>
            <a:r>
              <a:rPr lang="en-US" dirty="0"/>
              <a:t>Laser printers.</a:t>
            </a:r>
          </a:p>
          <a:p>
            <a:r>
              <a:rPr lang="en-US" dirty="0"/>
              <a:t>Do not open units that are marked with High </a:t>
            </a:r>
            <a:br>
              <a:rPr lang="en-US" dirty="0"/>
            </a:br>
            <a:r>
              <a:rPr lang="en-US" dirty="0"/>
              <a:t>Voltage warnings unless you’re specifically </a:t>
            </a:r>
            <a:br>
              <a:rPr lang="en-US" dirty="0"/>
            </a:br>
            <a:r>
              <a:rPr lang="en-US" dirty="0"/>
              <a:t>trained for servicing them.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0CD1EBC-0874-47BE-9524-11E3F8BE68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1552" y="2764142"/>
            <a:ext cx="2485714" cy="17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4036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3B8D04-C4CE-47D9-B8D7-482F55228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Electrical Fire Safety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687A94D-7D2B-42A2-93FB-D0599ED2A9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D5EA51-B2A5-4B36-94C4-CCB22416FB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excessive current flows through a cable, the cable gets hot.</a:t>
            </a:r>
          </a:p>
          <a:p>
            <a:r>
              <a:rPr lang="en-US" dirty="0"/>
              <a:t>Adjacent flammable materials could ignite.</a:t>
            </a:r>
          </a:p>
          <a:p>
            <a:r>
              <a:rPr lang="en-US" dirty="0"/>
              <a:t>Use fire extinguishers designed for electrical fires.</a:t>
            </a:r>
          </a:p>
          <a:p>
            <a:pPr lvl="1"/>
            <a:r>
              <a:rPr lang="en-US" dirty="0"/>
              <a:t>CO</a:t>
            </a:r>
            <a:r>
              <a:rPr lang="en-US" baseline="-25000" dirty="0"/>
              <a:t>2</a:t>
            </a:r>
            <a:r>
              <a:rPr lang="en-US" dirty="0"/>
              <a:t> extinguishers with a black label are optimal.</a:t>
            </a:r>
          </a:p>
          <a:p>
            <a:pPr lvl="1"/>
            <a:r>
              <a:rPr lang="en-US" dirty="0"/>
              <a:t>Dry powder extinguishers can damage electronic equipment.</a:t>
            </a:r>
          </a:p>
          <a:p>
            <a:r>
              <a:rPr lang="en-US" dirty="0"/>
              <a:t>Be sure to cut the power supply.</a:t>
            </a:r>
          </a:p>
          <a:p>
            <a:r>
              <a:rPr lang="en-US" dirty="0"/>
              <a:t>Know where the master switches are for the buildings </a:t>
            </a:r>
            <a:br>
              <a:rPr lang="en-US" dirty="0"/>
            </a:br>
            <a:r>
              <a:rPr lang="en-US" dirty="0"/>
              <a:t>you work in.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529E694-2E72-4BAA-B41B-9275566CB1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832" y="2571750"/>
            <a:ext cx="1905434" cy="1905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4047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A5F8B-8A71-4BBE-93BB-442502EEA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Working Safely with Electrical Systems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2988B7C-3A5B-492F-A7A6-67C1404947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857C57-C36F-4602-9CCF-2A504972FB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6"/>
            <a:ext cx="8460152" cy="3728287"/>
          </a:xfrm>
        </p:spPr>
        <p:txBody>
          <a:bodyPr/>
          <a:lstStyle/>
          <a:p>
            <a:r>
              <a:rPr lang="en-US" dirty="0"/>
              <a:t>Be aware of risks and safety practices.</a:t>
            </a:r>
          </a:p>
          <a:p>
            <a:r>
              <a:rPr lang="en-US" dirty="0"/>
              <a:t>Avoid repair work when you are not 100%.</a:t>
            </a:r>
          </a:p>
          <a:p>
            <a:r>
              <a:rPr lang="en-US" dirty="0"/>
              <a:t>Don’t assume—check things for yourself.</a:t>
            </a:r>
          </a:p>
          <a:p>
            <a:r>
              <a:rPr lang="en-US" dirty="0"/>
              <a:t>Cut power to circuits before handling them.</a:t>
            </a:r>
          </a:p>
          <a:p>
            <a:r>
              <a:rPr lang="en-US" dirty="0"/>
              <a:t>Press and hold the PC power button to dissipate residual power.</a:t>
            </a:r>
          </a:p>
          <a:p>
            <a:r>
              <a:rPr lang="en-US" dirty="0"/>
              <a:t>Use a multimeter to check live parts for voltage.</a:t>
            </a:r>
          </a:p>
          <a:p>
            <a:r>
              <a:rPr lang="en-US" dirty="0"/>
              <a:t>Use insulated tools and never grip tools by their metal parts.</a:t>
            </a:r>
          </a:p>
          <a:p>
            <a:r>
              <a:rPr lang="en-US" dirty="0"/>
              <a:t>Never touch a circuit with both hands. (Hand in pocket rule.)</a:t>
            </a:r>
          </a:p>
          <a:p>
            <a:r>
              <a:rPr lang="en-US" dirty="0"/>
              <a:t>Keep your hands and the surrounding area dry.</a:t>
            </a:r>
          </a:p>
          <a:p>
            <a:r>
              <a:rPr lang="en-US" dirty="0"/>
              <a:t>Clean up spills and make sure you aren’t walking on a wet floor.</a:t>
            </a:r>
          </a:p>
          <a:p>
            <a:r>
              <a:rPr lang="en-US" dirty="0"/>
              <a:t>Avoid wearing jewelry or other items that hang from the neck or wrists.</a:t>
            </a:r>
          </a:p>
          <a:p>
            <a:pPr marL="3429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4809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DC573-C99D-4210-92D6-4CE6C4825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Environmental Safety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C48C391-4D5A-4B63-919D-2E28D04595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13</a:t>
            </a:fld>
            <a:endParaRPr lang="en-US" dirty="0"/>
          </a:p>
        </p:txBody>
      </p:sp>
      <p:graphicFrame>
        <p:nvGraphicFramePr>
          <p:cNvPr id="5" name="Group 64">
            <a:extLst>
              <a:ext uri="{FF2B5EF4-FFF2-40B4-BE49-F238E27FC236}">
                <a16:creationId xmlns:a16="http://schemas.microsoft.com/office/drawing/2014/main" id="{3B315A55-E745-4F58-9B0D-50A914BCA2B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49749" y="1413538"/>
          <a:ext cx="7239000" cy="1700460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93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Category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0B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78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Trip hazards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Caused by objects being placed in pathways where people walk.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Cables, boxes, furniture, etc.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6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Lifting and carrying risks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Lifting heavy objects can cause back injuries.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Dropped objects can cause leg or foot injuries.</a:t>
                      </a:r>
                    </a:p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Bulky objects can also cause problems.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29816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46604-BBB9-46CD-9BA4-FAA560495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Toxic Waste Handling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29FDDA-F0EE-4F17-921D-AC6DAF4621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277288-338B-4DEA-BAAE-B2078DCBAE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Contaminants can be:</a:t>
            </a:r>
          </a:p>
          <a:p>
            <a:pPr lvl="1"/>
            <a:r>
              <a:rPr lang="en-US" dirty="0"/>
              <a:t>Gaseous</a:t>
            </a:r>
          </a:p>
          <a:p>
            <a:pPr lvl="1"/>
            <a:r>
              <a:rPr lang="en-US" dirty="0"/>
              <a:t>Particulate</a:t>
            </a:r>
          </a:p>
          <a:p>
            <a:pPr lvl="1"/>
            <a:r>
              <a:rPr lang="en-US" dirty="0"/>
              <a:t>Organic</a:t>
            </a:r>
          </a:p>
          <a:p>
            <a:pPr lvl="1"/>
            <a:r>
              <a:rPr lang="en-US" dirty="0"/>
              <a:t>Poisonous</a:t>
            </a:r>
          </a:p>
          <a:p>
            <a:pPr lvl="1"/>
            <a:r>
              <a:rPr lang="en-US" dirty="0"/>
              <a:t>Corrosive</a:t>
            </a:r>
          </a:p>
          <a:p>
            <a:r>
              <a:rPr lang="en-US" dirty="0"/>
              <a:t>Devices to be careful around:</a:t>
            </a:r>
          </a:p>
          <a:p>
            <a:pPr lvl="1"/>
            <a:r>
              <a:rPr lang="en-US" dirty="0"/>
              <a:t>CRT monitors</a:t>
            </a:r>
          </a:p>
          <a:p>
            <a:pPr lvl="1"/>
            <a:r>
              <a:rPr lang="en-US" dirty="0"/>
              <a:t>Batteries</a:t>
            </a:r>
          </a:p>
          <a:p>
            <a:pPr lvl="1"/>
            <a:r>
              <a:rPr lang="en-US" dirty="0"/>
              <a:t>Electronic devices (PCs, cell phones, </a:t>
            </a:r>
            <a:br>
              <a:rPr lang="en-US" dirty="0"/>
            </a:br>
            <a:r>
              <a:rPr lang="en-US" dirty="0"/>
              <a:t>and tablets)</a:t>
            </a:r>
          </a:p>
          <a:p>
            <a:pPr lvl="1"/>
            <a:r>
              <a:rPr lang="en-US" dirty="0"/>
              <a:t>Toner kits and cartridges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A170CA0-69E2-4813-8C29-2771558523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2741" y="1065723"/>
            <a:ext cx="3457143" cy="10571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7B6C6FB-C8D3-4CEB-9378-226884C7E2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2741" y="2268780"/>
            <a:ext cx="3457143" cy="10571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980C7D6-A240-4499-B066-26B522573D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3217" y="3471837"/>
            <a:ext cx="3466667" cy="10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125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44FF1F-6D3E-468A-8198-3D138F708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82880"/>
            <a:ext cx="8455567" cy="633458"/>
          </a:xfrm>
        </p:spPr>
        <p:txBody>
          <a:bodyPr/>
          <a:lstStyle/>
          <a:p>
            <a:r>
              <a:rPr lang="en-US" dirty="0"/>
              <a:t>Guidelines for Working Safely Among Environmental Hazards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EF0298F-CDB6-4F73-A6D8-2A40CE3B53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5CB0F2-9991-4BEF-847C-71523D7C51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Secure cables with ties or other cable management products.</a:t>
            </a:r>
          </a:p>
          <a:p>
            <a:r>
              <a:rPr lang="en-US" dirty="0"/>
              <a:t>Keep devices and other objects out of walkways and away from desk edges.</a:t>
            </a:r>
          </a:p>
          <a:p>
            <a:r>
              <a:rPr lang="en-US" dirty="0"/>
              <a:t>Consider weight limitations as you lift or carry items.</a:t>
            </a:r>
          </a:p>
          <a:p>
            <a:r>
              <a:rPr lang="en-US" dirty="0"/>
              <a:t>If necessary, use protective clothing.</a:t>
            </a:r>
          </a:p>
          <a:p>
            <a:r>
              <a:rPr lang="en-US" dirty="0"/>
              <a:t>To lift heavy objects:</a:t>
            </a:r>
          </a:p>
          <a:p>
            <a:pPr lvl="1"/>
            <a:r>
              <a:rPr lang="en-US" dirty="0"/>
              <a:t>Plant your feet around the object with one foot slightly toward your destination.</a:t>
            </a:r>
          </a:p>
          <a:p>
            <a:pPr lvl="1"/>
            <a:r>
              <a:rPr lang="en-US" dirty="0"/>
              <a:t>Bend at the knees while keeping your back straight and chin up.</a:t>
            </a:r>
          </a:p>
          <a:p>
            <a:pPr lvl="1"/>
            <a:r>
              <a:rPr lang="en-US" dirty="0"/>
              <a:t>Get a firm grip and lift smoothly by straightening your legs.</a:t>
            </a:r>
          </a:p>
          <a:p>
            <a:pPr lvl="1"/>
            <a:r>
              <a:rPr lang="en-US" dirty="0"/>
              <a:t>As you carry the object, keep your back straight.</a:t>
            </a:r>
          </a:p>
          <a:p>
            <a:pPr marL="3429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1086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5E868-C059-4999-ACD3-9B7E8ED35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5" y="182880"/>
            <a:ext cx="8455566" cy="633458"/>
          </a:xfrm>
        </p:spPr>
        <p:txBody>
          <a:bodyPr/>
          <a:lstStyle/>
          <a:p>
            <a:r>
              <a:rPr lang="en-US" dirty="0"/>
              <a:t>Guidelines for Working Safely Among Environmental Hazards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E669EB8-43B9-4E2F-9861-46506CE477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330C56-8616-42EF-BA21-CF45D42FC6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lower heavy objects, reverse the lifting process. Don’t trap your fingers or lower the object onto your feet.</a:t>
            </a:r>
          </a:p>
          <a:p>
            <a:r>
              <a:rPr lang="en-US" dirty="0"/>
              <a:t>Ask a colleague for assistance or use a cart for bulky or excessively heavy items.</a:t>
            </a:r>
          </a:p>
          <a:p>
            <a:r>
              <a:rPr lang="en-US" dirty="0"/>
              <a:t>To work with toxic materials:</a:t>
            </a:r>
          </a:p>
          <a:p>
            <a:pPr lvl="1"/>
            <a:r>
              <a:rPr lang="en-US" dirty="0"/>
              <a:t>Don’t disassemble or stack CRT monitors.</a:t>
            </a:r>
          </a:p>
          <a:p>
            <a:pPr lvl="1"/>
            <a:r>
              <a:rPr lang="en-US" dirty="0"/>
              <a:t>Use gloves and goggles when working with corrosive materials.</a:t>
            </a:r>
          </a:p>
          <a:p>
            <a:pPr lvl="1"/>
            <a:r>
              <a:rPr lang="en-US" dirty="0"/>
              <a:t>Use air filter masks when working with toner.</a:t>
            </a:r>
          </a:p>
        </p:txBody>
      </p:sp>
    </p:spTree>
    <p:extLst>
      <p:ext uri="{BB962C8B-B14F-4D97-AF65-F5344CB8AC3E}">
        <p14:creationId xmlns:p14="http://schemas.microsoft.com/office/powerpoint/2010/main" val="19670786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FD4CFC-F3B2-4649-B64A-C4E075F4C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ESD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7F6B97B-0CDF-4B64-BE68-66C1E4277BB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74034" y="784859"/>
            <a:ext cx="6934200" cy="888913"/>
          </a:xfrm>
        </p:spPr>
        <p:txBody>
          <a:bodyPr/>
          <a:lstStyle/>
          <a:p>
            <a:r>
              <a:rPr lang="en-US" b="1" dirty="0"/>
              <a:t>Electrostatic discharge (ESD)</a:t>
            </a:r>
            <a:r>
              <a:rPr lang="en-US" dirty="0"/>
              <a:t>: A situation that occurs when electrons rush from one statically charged body to another with an unequal charge, following the path of least resistance.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A93F583-E393-40AC-A974-04E32F8B9B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D82A60-4D16-4806-97E5-D9D7C3DA4F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051" y="1757928"/>
            <a:ext cx="8460152" cy="2985451"/>
          </a:xfrm>
        </p:spPr>
        <p:txBody>
          <a:bodyPr/>
          <a:lstStyle/>
          <a:p>
            <a:r>
              <a:rPr lang="en-US" dirty="0"/>
              <a:t>Caused by excessive static electricity.</a:t>
            </a:r>
          </a:p>
          <a:p>
            <a:r>
              <a:rPr lang="en-US" dirty="0"/>
              <a:t>High voltage, but low current.</a:t>
            </a:r>
          </a:p>
          <a:p>
            <a:pPr lvl="1"/>
            <a:r>
              <a:rPr lang="en-US" dirty="0"/>
              <a:t>Less dangerous to humans than to electronics.</a:t>
            </a:r>
          </a:p>
          <a:p>
            <a:pPr lvl="1"/>
            <a:r>
              <a:rPr lang="en-US" dirty="0"/>
              <a:t>People feel ESD at 2,500V; equipment can be damaged by as little as 100V.</a:t>
            </a:r>
          </a:p>
          <a:p>
            <a:r>
              <a:rPr lang="en-US" dirty="0"/>
              <a:t>ESD generators:</a:t>
            </a:r>
          </a:p>
          <a:p>
            <a:pPr lvl="1"/>
            <a:r>
              <a:rPr lang="en-US" dirty="0"/>
              <a:t>Synthetic clothing.</a:t>
            </a:r>
          </a:p>
          <a:p>
            <a:pPr lvl="1"/>
            <a:r>
              <a:rPr lang="en-US" dirty="0"/>
              <a:t>Low humidity.</a:t>
            </a:r>
          </a:p>
          <a:p>
            <a:pPr lvl="1"/>
            <a:r>
              <a:rPr lang="en-US" dirty="0"/>
              <a:t>Cooler temperatures.</a:t>
            </a:r>
          </a:p>
        </p:txBody>
      </p:sp>
    </p:spTree>
    <p:extLst>
      <p:ext uri="{BB962C8B-B14F-4D97-AF65-F5344CB8AC3E}">
        <p14:creationId xmlns:p14="http://schemas.microsoft.com/office/powerpoint/2010/main" val="3889534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811C04D-A34E-456E-9BA4-ADFB858E6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 Handling (Slide 1 of 3)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A9F6D61-5023-4F54-925C-BE30C2F5EC2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900534"/>
            <a:ext cx="6934200" cy="571500"/>
          </a:xfrm>
        </p:spPr>
        <p:txBody>
          <a:bodyPr/>
          <a:lstStyle/>
          <a:p>
            <a:r>
              <a:rPr lang="en-US" b="1" dirty="0"/>
              <a:t>Self-grounding</a:t>
            </a:r>
            <a:r>
              <a:rPr lang="en-US" dirty="0"/>
              <a:t>: The act of touching a grounded object before touching electronic equipment.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B5B221-4A79-4492-B2A1-74D5106335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D465968-1752-40FD-99C9-26911C7269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Using ESD wrist or leg strap.</a:t>
            </a:r>
          </a:p>
          <a:p>
            <a:pPr lvl="1"/>
            <a:r>
              <a:rPr lang="en-US" dirty="0"/>
              <a:t>More effective than self-grounding.</a:t>
            </a:r>
          </a:p>
          <a:p>
            <a:pPr lvl="1"/>
            <a:r>
              <a:rPr lang="en-US" dirty="0"/>
              <a:t>Use the grounding plug or clip to attach to a ground point.</a:t>
            </a:r>
          </a:p>
          <a:p>
            <a:r>
              <a:rPr lang="en-US" dirty="0"/>
              <a:t>Using ESD service mats or smocks.</a:t>
            </a:r>
          </a:p>
          <a:p>
            <a:r>
              <a:rPr lang="en-US" dirty="0"/>
              <a:t>Using antistatic bags.</a:t>
            </a:r>
          </a:p>
        </p:txBody>
      </p:sp>
    </p:spTree>
    <p:extLst>
      <p:ext uri="{BB962C8B-B14F-4D97-AF65-F5344CB8AC3E}">
        <p14:creationId xmlns:p14="http://schemas.microsoft.com/office/powerpoint/2010/main" val="16337184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BCF5A-AACE-4AB9-A069-B91BE29FA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 Handling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8409D2F-448C-4D84-B520-98B35F4B17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9BA9E7-9485-4CB6-A417-8A767D0876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397" y="843445"/>
            <a:ext cx="5202625" cy="3901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643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856E6-6417-3447-82E5-6D8AA1C7D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Implementing Operational Procedures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B11B57-A0FD-F14B-98F1-108B296729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7B3F2-41E7-A94B-B976-C957B5D732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Use Appropriate Safety Procedures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Environmental Impacts and Controls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Create and Maintain Documentation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Use Basic Change Management Best Practices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Implement Disaster Prevention and Recovery Methods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Basic Scripting Concepts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Professionalism and Communication</a:t>
            </a:r>
          </a:p>
        </p:txBody>
      </p:sp>
    </p:spTree>
    <p:extLst>
      <p:ext uri="{BB962C8B-B14F-4D97-AF65-F5344CB8AC3E}">
        <p14:creationId xmlns:p14="http://schemas.microsoft.com/office/powerpoint/2010/main" val="13784737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DE9421-D5F1-4D05-8F96-0999C66F51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 Handling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97D7BD3-C250-4AF4-A2EB-592D86C275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B4A8660-07A6-47C1-A3A7-EE343EAE27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091" y="809572"/>
            <a:ext cx="6095238" cy="396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059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C3D6AA-2130-4F62-AFBE-A9C9551D2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Protecting Components from ESD Damage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671081-2837-4306-AEED-7F3EE1AC90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C5A020-0655-4516-9969-E61835BAE7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proper component handling and storage procedures whenever you are performing PC maintenance work. </a:t>
            </a:r>
          </a:p>
          <a:p>
            <a:r>
              <a:rPr lang="en-US" dirty="0"/>
              <a:t>To protect components and equipment from ESD damage: </a:t>
            </a:r>
          </a:p>
          <a:p>
            <a:pPr lvl="1"/>
            <a:r>
              <a:rPr lang="en-US" dirty="0"/>
              <a:t>Drain your body and clothing of static electricity before you start work. </a:t>
            </a:r>
          </a:p>
          <a:p>
            <a:pPr lvl="1"/>
            <a:r>
              <a:rPr lang="en-US" dirty="0"/>
              <a:t>If possible, work in an uncarpeted area. </a:t>
            </a:r>
          </a:p>
          <a:p>
            <a:pPr lvl="1"/>
            <a:r>
              <a:rPr lang="en-US" dirty="0"/>
              <a:t>The simplest (but least effective) means of self-grounding is to touch an unpainted metal part of the PC. </a:t>
            </a:r>
          </a:p>
          <a:p>
            <a:pPr lvl="1"/>
            <a:r>
              <a:rPr lang="en-US" dirty="0"/>
              <a:t>Try to handle vulnerable components by their edges, and avoid touching the surfaces of the chips themselves. </a:t>
            </a:r>
          </a:p>
          <a:p>
            <a:r>
              <a:rPr lang="en-US" dirty="0"/>
              <a:t>Use ESD wrist or ankle straps and dissipative floor mats.</a:t>
            </a:r>
          </a:p>
        </p:txBody>
      </p:sp>
    </p:spTree>
    <p:extLst>
      <p:ext uri="{BB962C8B-B14F-4D97-AF65-F5344CB8AC3E}">
        <p14:creationId xmlns:p14="http://schemas.microsoft.com/office/powerpoint/2010/main" val="39396739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854C02-FF60-4404-BB98-B7AA4AAA3A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Implementing an Anti-ESD Service Kit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AA95955-9E3E-44DF-91AD-72A6E50B60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0242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9218F-F2D8-4F53-A235-75F652D5C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Issues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71FED68-CEA0-4449-B25B-0541CDDDEA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797844"/>
            <a:ext cx="7054516" cy="571500"/>
          </a:xfrm>
        </p:spPr>
        <p:txBody>
          <a:bodyPr/>
          <a:lstStyle/>
          <a:p>
            <a:r>
              <a:rPr lang="en-US" b="1" dirty="0"/>
              <a:t>Surge</a:t>
            </a:r>
            <a:r>
              <a:rPr lang="en-US" dirty="0"/>
              <a:t>: Abrupt, but brief change in the value of the voltage.</a:t>
            </a:r>
          </a:p>
          <a:p>
            <a:r>
              <a:rPr lang="en-US" b="1" dirty="0"/>
              <a:t>Spike</a:t>
            </a:r>
            <a:r>
              <a:rPr lang="en-US" dirty="0"/>
              <a:t>: A powerful surge, such as that caused by lightning.</a:t>
            </a:r>
          </a:p>
          <a:p>
            <a:r>
              <a:rPr lang="en-US" b="1" dirty="0"/>
              <a:t>Sag</a:t>
            </a:r>
            <a:r>
              <a:rPr lang="en-US" dirty="0"/>
              <a:t>: Power supply to components briefly dips below required levels.</a:t>
            </a:r>
          </a:p>
          <a:p>
            <a:r>
              <a:rPr lang="en-US" b="1" dirty="0"/>
              <a:t>Brownout</a:t>
            </a:r>
            <a:r>
              <a:rPr lang="en-US" dirty="0"/>
              <a:t>: Power from the wall socket is insufficient to allow devices to function correctly.</a:t>
            </a:r>
          </a:p>
          <a:p>
            <a:r>
              <a:rPr lang="en-US" b="1" dirty="0"/>
              <a:t>Blackout</a:t>
            </a:r>
            <a:r>
              <a:rPr lang="en-US" dirty="0"/>
              <a:t>: Complete loss of electrical power. 	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D637F4-313F-45DA-B8E9-854E64A595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85AD4DC-D9A1-4F2D-9317-45468282DD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3230952"/>
            <a:ext cx="8460152" cy="1498691"/>
          </a:xfrm>
        </p:spPr>
        <p:txBody>
          <a:bodyPr/>
          <a:lstStyle/>
          <a:p>
            <a:r>
              <a:rPr lang="en-US" dirty="0"/>
              <a:t>Caused by building power failures, not the computer’s power system.</a:t>
            </a:r>
          </a:p>
        </p:txBody>
      </p:sp>
    </p:spTree>
    <p:extLst>
      <p:ext uri="{BB962C8B-B14F-4D97-AF65-F5344CB8AC3E}">
        <p14:creationId xmlns:p14="http://schemas.microsoft.com/office/powerpoint/2010/main" val="5647980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9218F-F2D8-4F53-A235-75F652D5C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Protection Controls (Slide 1 of 5)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9D4B9C1-9D9C-4196-8864-38BA5ADB56A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42975" y="783287"/>
            <a:ext cx="7054516" cy="571500"/>
          </a:xfrm>
        </p:spPr>
        <p:txBody>
          <a:bodyPr/>
          <a:lstStyle/>
          <a:p>
            <a:r>
              <a:rPr lang="en-US" b="1" dirty="0"/>
              <a:t>Surge protector: </a:t>
            </a:r>
            <a:r>
              <a:rPr lang="en-US" dirty="0"/>
              <a:t>A device intended to protect electrical devices against the damaging effects of a power spike.</a:t>
            </a:r>
          </a:p>
          <a:p>
            <a:r>
              <a:rPr lang="en-US" b="1" dirty="0"/>
              <a:t>Line conditioner: </a:t>
            </a:r>
            <a:r>
              <a:rPr lang="en-US" dirty="0"/>
              <a:t>A device that adjusts voltages in under-voltage and over-voltage conditions to maintain a 120 V output.</a:t>
            </a:r>
          </a:p>
          <a:p>
            <a:r>
              <a:rPr lang="en-US" b="1" dirty="0"/>
              <a:t>Power Distribution Unit (PDU): </a:t>
            </a:r>
            <a:r>
              <a:rPr lang="en-US" dirty="0"/>
              <a:t>A device designed to provide power to other devices that require it.</a:t>
            </a:r>
          </a:p>
          <a:p>
            <a:r>
              <a:rPr lang="en-US" b="1" dirty="0"/>
              <a:t>Uninterruptible Power Supply (UPS): </a:t>
            </a:r>
            <a:r>
              <a:rPr lang="en-US" dirty="0"/>
              <a:t>A battery powered device designed to provide an alternative AC power supply during a power failure.</a:t>
            </a:r>
          </a:p>
          <a:p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D637F4-313F-45DA-B8E9-854E64A595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90546EB-5656-450E-8846-10D6BC617D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3545057"/>
            <a:ext cx="8460152" cy="1107971"/>
          </a:xfrm>
        </p:spPr>
        <p:txBody>
          <a:bodyPr/>
          <a:lstStyle/>
          <a:p>
            <a:r>
              <a:rPr lang="en-US" dirty="0"/>
              <a:t>Devices require stable power supply</a:t>
            </a:r>
          </a:p>
          <a:p>
            <a:r>
              <a:rPr lang="en-US" dirty="0"/>
              <a:t>Electrical events can crash devices</a:t>
            </a:r>
          </a:p>
          <a:p>
            <a:r>
              <a:rPr lang="en-US" dirty="0"/>
              <a:t>Use power protection devices to mitigate issues</a:t>
            </a:r>
          </a:p>
        </p:txBody>
      </p:sp>
    </p:spTree>
    <p:extLst>
      <p:ext uri="{BB962C8B-B14F-4D97-AF65-F5344CB8AC3E}">
        <p14:creationId xmlns:p14="http://schemas.microsoft.com/office/powerpoint/2010/main" val="40235714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9218F-F2D8-4F53-A235-75F652D5C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Protection Controls (Slide 2 of 5)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D637F4-313F-45DA-B8E9-854E64A595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90546EB-5656-450E-8846-10D6BC617D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342" y="750700"/>
            <a:ext cx="8460152" cy="356759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Surge protectors:</a:t>
            </a:r>
          </a:p>
          <a:p>
            <a:r>
              <a:rPr lang="en-US" dirty="0"/>
              <a:t>Low cost</a:t>
            </a:r>
          </a:p>
          <a:p>
            <a:r>
              <a:rPr lang="en-US" dirty="0"/>
              <a:t>Protect one or two devices</a:t>
            </a:r>
          </a:p>
          <a:p>
            <a:r>
              <a:rPr lang="en-US" dirty="0"/>
              <a:t>Rated by various standards</a:t>
            </a:r>
          </a:p>
          <a:p>
            <a:pPr lvl="1"/>
            <a:r>
              <a:rPr lang="en-US" dirty="0"/>
              <a:t>UL 1449</a:t>
            </a:r>
          </a:p>
          <a:p>
            <a:r>
              <a:rPr lang="en-US" dirty="0"/>
              <a:t>Characteristics:</a:t>
            </a:r>
          </a:p>
          <a:p>
            <a:pPr lvl="1"/>
            <a:r>
              <a:rPr lang="en-US" dirty="0"/>
              <a:t>Clamping voltage</a:t>
            </a:r>
          </a:p>
          <a:p>
            <a:pPr lvl="1"/>
            <a:r>
              <a:rPr lang="en-US" dirty="0"/>
              <a:t>Joules rating</a:t>
            </a:r>
          </a:p>
          <a:p>
            <a:pPr lvl="1"/>
            <a:r>
              <a:rPr lang="en-US" dirty="0"/>
              <a:t>Amperage</a:t>
            </a:r>
          </a:p>
          <a:p>
            <a:pPr marL="0" indent="0">
              <a:buNone/>
            </a:pPr>
            <a:r>
              <a:rPr lang="en-US" b="1" dirty="0"/>
              <a:t>Line conditioners:</a:t>
            </a:r>
          </a:p>
          <a:p>
            <a:r>
              <a:rPr lang="en-US" dirty="0"/>
              <a:t>Protect from surges or brownouts</a:t>
            </a:r>
          </a:p>
          <a:p>
            <a:r>
              <a:rPr lang="en-US" dirty="0"/>
              <a:t>Cannot protect from blackouts</a:t>
            </a:r>
          </a:p>
        </p:txBody>
      </p:sp>
    </p:spTree>
    <p:extLst>
      <p:ext uri="{BB962C8B-B14F-4D97-AF65-F5344CB8AC3E}">
        <p14:creationId xmlns:p14="http://schemas.microsoft.com/office/powerpoint/2010/main" val="2560746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9218F-F2D8-4F53-A235-75F652D5C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Protection Controls (Slide 3 of 5)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D637F4-313F-45DA-B8E9-854E64A595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90546EB-5656-450E-8846-10D6BC617D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342" y="708660"/>
            <a:ext cx="8460152" cy="356759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Battery backups and UPS:</a:t>
            </a:r>
          </a:p>
          <a:p>
            <a:r>
              <a:rPr lang="en-US" dirty="0"/>
              <a:t>Power redundancy:</a:t>
            </a:r>
          </a:p>
          <a:p>
            <a:pPr lvl="1"/>
            <a:r>
              <a:rPr lang="en-US" dirty="0"/>
              <a:t>Protection against blackouts</a:t>
            </a:r>
          </a:p>
          <a:p>
            <a:pPr lvl="1"/>
            <a:r>
              <a:rPr lang="en-US" dirty="0"/>
              <a:t>Battery backups provide temporary power at the </a:t>
            </a:r>
            <a:br>
              <a:rPr lang="en-US" dirty="0"/>
            </a:br>
            <a:r>
              <a:rPr lang="en-US" dirty="0"/>
              <a:t>component level</a:t>
            </a:r>
          </a:p>
          <a:p>
            <a:pPr lvl="1"/>
            <a:r>
              <a:rPr lang="en-US" dirty="0"/>
              <a:t>UPSs provide temporary power at the system </a:t>
            </a:r>
            <a:br>
              <a:rPr lang="en-US" dirty="0"/>
            </a:br>
            <a:r>
              <a:rPr lang="en-US" dirty="0"/>
              <a:t>level</a:t>
            </a:r>
          </a:p>
          <a:p>
            <a:r>
              <a:rPr lang="en-US" dirty="0"/>
              <a:t>Length of protection depends on load and </a:t>
            </a:r>
            <a:br>
              <a:rPr lang="en-US" dirty="0"/>
            </a:br>
            <a:r>
              <a:rPr lang="en-US" dirty="0"/>
              <a:t>battery capacity</a:t>
            </a:r>
          </a:p>
          <a:p>
            <a:r>
              <a:rPr lang="en-US" dirty="0"/>
              <a:t>Allows time to: </a:t>
            </a:r>
          </a:p>
          <a:p>
            <a:pPr lvl="1"/>
            <a:r>
              <a:rPr lang="en-US" dirty="0"/>
              <a:t>Switch to alternate power source</a:t>
            </a:r>
          </a:p>
          <a:p>
            <a:pPr lvl="1"/>
            <a:r>
              <a:rPr lang="en-US" dirty="0"/>
              <a:t>Shut down device properly</a:t>
            </a:r>
          </a:p>
          <a:p>
            <a:pPr lvl="1"/>
            <a:r>
              <a:rPr lang="en-US" dirty="0"/>
              <a:t>Save files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1BEBA46-61BC-4A00-9358-B7849CFD01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456" b="12328"/>
          <a:stretch/>
        </p:blipFill>
        <p:spPr>
          <a:xfrm>
            <a:off x="5669277" y="2166424"/>
            <a:ext cx="3169926" cy="2511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4896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9218F-F2D8-4F53-A235-75F652D5C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Protection Controls (Slide 4 of 5)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D637F4-313F-45DA-B8E9-854E64A595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90546EB-5656-450E-8846-10D6BC617D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341" y="752204"/>
            <a:ext cx="4553636" cy="2196559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UPS sizing:</a:t>
            </a:r>
          </a:p>
          <a:p>
            <a:r>
              <a:rPr lang="en-US" dirty="0"/>
              <a:t>Considerations when purchasing UPS:</a:t>
            </a:r>
          </a:p>
          <a:p>
            <a:pPr lvl="1"/>
            <a:r>
              <a:rPr lang="en-US" dirty="0"/>
              <a:t>Reliability</a:t>
            </a:r>
          </a:p>
          <a:p>
            <a:pPr lvl="1"/>
            <a:r>
              <a:rPr lang="en-US" dirty="0"/>
              <a:t>Cost</a:t>
            </a:r>
          </a:p>
          <a:p>
            <a:pPr lvl="1"/>
            <a:r>
              <a:rPr lang="en-US" dirty="0"/>
              <a:t>Uptime</a:t>
            </a:r>
            <a:br>
              <a:rPr lang="en-US" dirty="0"/>
            </a:br>
            <a:br>
              <a:rPr lang="en-US" dirty="0"/>
            </a:b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B888AC-8258-450A-97DF-B047D98685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048" y="2340000"/>
            <a:ext cx="3677163" cy="247208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E0AFACA-638F-4766-B163-2C65162EEE09}"/>
              </a:ext>
            </a:extLst>
          </p:cNvPr>
          <p:cNvSpPr txBox="1"/>
          <p:nvPr/>
        </p:nvSpPr>
        <p:spPr>
          <a:xfrm>
            <a:off x="4508205" y="1531088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9046D584-D05B-4F9B-806A-1B00E1822198}"/>
              </a:ext>
            </a:extLst>
          </p:cNvPr>
          <p:cNvSpPr txBox="1">
            <a:spLocks/>
          </p:cNvSpPr>
          <p:nvPr/>
        </p:nvSpPr>
        <p:spPr>
          <a:xfrm>
            <a:off x="2687136" y="752204"/>
            <a:ext cx="4553636" cy="21965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endParaRPr lang="en-US" b="1" dirty="0"/>
          </a:p>
          <a:p>
            <a:endParaRPr lang="en-US" dirty="0"/>
          </a:p>
          <a:p>
            <a:pPr lvl="1"/>
            <a:r>
              <a:rPr lang="en-US" dirty="0"/>
              <a:t>Maintenance</a:t>
            </a:r>
          </a:p>
          <a:p>
            <a:pPr lvl="1"/>
            <a:r>
              <a:rPr lang="en-US" dirty="0"/>
              <a:t>System performance and features</a:t>
            </a:r>
            <a:br>
              <a:rPr lang="en-US" dirty="0"/>
            </a:br>
            <a:br>
              <a:rPr lang="en-US" dirty="0"/>
            </a:b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6D6405C-87DB-4B8F-9A04-4C6FA708D5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5312" y="2475559"/>
            <a:ext cx="4700672" cy="2200963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3260400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4DCBC6-14CA-4D20-8C99-72B54798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Protection Controls (Slide 5 of 5)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81FAD6-25DD-4F94-8ABE-DFCB9FEFF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BFB224-7EF2-4089-92AC-5EFBB27B11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Maximum power rating determined by battery specs and power handling of inverter and circuitry</a:t>
            </a:r>
          </a:p>
          <a:p>
            <a:r>
              <a:rPr lang="en-US" dirty="0"/>
              <a:t>UPS rated according to maximum VA it can supply:</a:t>
            </a:r>
          </a:p>
          <a:p>
            <a:pPr lvl="1"/>
            <a:r>
              <a:rPr lang="en-US" dirty="0"/>
              <a:t>Total watts needed by devices, multiply by 1.67</a:t>
            </a:r>
          </a:p>
          <a:p>
            <a:pPr lvl="1"/>
            <a:r>
              <a:rPr lang="en-US" dirty="0"/>
              <a:t>Vendor configuration wizard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4585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10C6E-B1E9-480B-BEC3-AECA5AB08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Environmental Impacts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AF9B553-A2B2-45C1-8834-3803A28261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47010"/>
            <a:ext cx="6934200" cy="571500"/>
          </a:xfrm>
        </p:spPr>
        <p:txBody>
          <a:bodyPr/>
          <a:lstStyle/>
          <a:p>
            <a:r>
              <a:rPr lang="en-US" b="1" dirty="0"/>
              <a:t>Mean Time Between Failures (MTBF): </a:t>
            </a:r>
            <a:r>
              <a:rPr lang="en-US" dirty="0"/>
              <a:t>The rating on a device or component that predicts the expected time between failures.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AF9D5F0-906F-44AF-8103-079066EDDD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ADAAF93-3588-44AA-BFEC-5E4D0A10BE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Environment affects:</a:t>
            </a:r>
          </a:p>
          <a:p>
            <a:pPr lvl="1"/>
            <a:r>
              <a:rPr lang="en-US" dirty="0"/>
              <a:t>Operation</a:t>
            </a:r>
          </a:p>
          <a:p>
            <a:pPr lvl="1"/>
            <a:r>
              <a:rPr lang="en-US" dirty="0"/>
              <a:t>Lifespan</a:t>
            </a:r>
          </a:p>
          <a:p>
            <a:r>
              <a:rPr lang="en-US" dirty="0"/>
              <a:t>Keep away from:</a:t>
            </a:r>
          </a:p>
          <a:p>
            <a:pPr lvl="1"/>
            <a:r>
              <a:rPr lang="en-US" dirty="0"/>
              <a:t>Extreme temperatures</a:t>
            </a:r>
          </a:p>
          <a:p>
            <a:pPr lvl="1"/>
            <a:r>
              <a:rPr lang="en-US" dirty="0"/>
              <a:t>Dampness and dust</a:t>
            </a:r>
          </a:p>
          <a:p>
            <a:r>
              <a:rPr lang="en-US" dirty="0"/>
              <a:t>Regularly inspect and clean surroundings</a:t>
            </a:r>
          </a:p>
        </p:txBody>
      </p:sp>
    </p:spTree>
    <p:extLst>
      <p:ext uri="{BB962C8B-B14F-4D97-AF65-F5344CB8AC3E}">
        <p14:creationId xmlns:p14="http://schemas.microsoft.com/office/powerpoint/2010/main" val="326483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8F960-4F6B-4E04-BFDA-8EFC308C2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Local Government Regulations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3DA6BA-DC32-4892-8F2B-AE8C7891EC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382D88-8DB7-4728-A20C-DC6AB129EF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Types of regulations:</a:t>
            </a:r>
          </a:p>
          <a:p>
            <a:pPr lvl="1"/>
            <a:r>
              <a:rPr lang="en-US" dirty="0"/>
              <a:t>Health and safety laws.</a:t>
            </a:r>
          </a:p>
          <a:p>
            <a:pPr lvl="1"/>
            <a:r>
              <a:rPr lang="en-US" dirty="0"/>
              <a:t>Building codes.</a:t>
            </a:r>
          </a:p>
          <a:p>
            <a:pPr lvl="1"/>
            <a:r>
              <a:rPr lang="en-US" dirty="0"/>
              <a:t>Environmental regulations.</a:t>
            </a:r>
          </a:p>
          <a:p>
            <a:r>
              <a:rPr lang="en-US" dirty="0"/>
              <a:t>OSHA is a prime example of safety regulations for US-based operations.</a:t>
            </a:r>
          </a:p>
          <a:p>
            <a:pPr lvl="1"/>
            <a:r>
              <a:rPr lang="en-US" dirty="0"/>
              <a:t>Workplace free from recognized hazards.</a:t>
            </a:r>
          </a:p>
          <a:p>
            <a:pPr lvl="1"/>
            <a:r>
              <a:rPr lang="en-US" dirty="0"/>
              <a:t>Personal protective equipment.</a:t>
            </a:r>
          </a:p>
          <a:p>
            <a:pPr lvl="1"/>
            <a:r>
              <a:rPr lang="en-US" dirty="0"/>
              <a:t>Communication (labels, MSDSs, and hazmat training).</a:t>
            </a:r>
          </a:p>
          <a:p>
            <a:r>
              <a:rPr lang="en-US" dirty="0"/>
              <a:t>Employers and employees both have responsibilities.</a:t>
            </a:r>
          </a:p>
          <a:p>
            <a:pPr lvl="1"/>
            <a:r>
              <a:rPr lang="en-US" dirty="0"/>
              <a:t>Employers provide a safe workplace.</a:t>
            </a:r>
          </a:p>
          <a:p>
            <a:pPr lvl="1"/>
            <a:r>
              <a:rPr lang="en-US" dirty="0"/>
              <a:t>Employee actions promote safety of themselves and others.</a:t>
            </a:r>
          </a:p>
        </p:txBody>
      </p:sp>
    </p:spTree>
    <p:extLst>
      <p:ext uri="{BB962C8B-B14F-4D97-AF65-F5344CB8AC3E}">
        <p14:creationId xmlns:p14="http://schemas.microsoft.com/office/powerpoint/2010/main" val="32180704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E4CFA-CF8F-4EFF-BCE2-1E80E7BBD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Dust and Debris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DDDDDF-5F4B-4E1C-AC87-2183E308DB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903121-9821-4292-8631-CECB15ED4A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Dust/airborne particles:</a:t>
            </a:r>
          </a:p>
          <a:p>
            <a:pPr lvl="1"/>
            <a:r>
              <a:rPr lang="en-US" dirty="0"/>
              <a:t>Drawn in through ventilation holes</a:t>
            </a:r>
          </a:p>
          <a:p>
            <a:pPr lvl="1"/>
            <a:r>
              <a:rPr lang="en-US" dirty="0"/>
              <a:t>Can prevent heat dissipation</a:t>
            </a:r>
          </a:p>
          <a:p>
            <a:pPr lvl="1"/>
            <a:r>
              <a:rPr lang="en-US" dirty="0"/>
              <a:t>Can clog keyboards and mice</a:t>
            </a:r>
          </a:p>
          <a:p>
            <a:pPr lvl="1"/>
            <a:r>
              <a:rPr lang="en-US" dirty="0"/>
              <a:t>Can make displays hard to read</a:t>
            </a:r>
          </a:p>
          <a:p>
            <a:r>
              <a:rPr lang="en-US" dirty="0"/>
              <a:t>Control dust by:</a:t>
            </a:r>
          </a:p>
          <a:p>
            <a:pPr lvl="1"/>
            <a:r>
              <a:rPr lang="en-US" dirty="0"/>
              <a:t>Cleaning devices</a:t>
            </a:r>
          </a:p>
          <a:p>
            <a:pPr lvl="1"/>
            <a:r>
              <a:rPr lang="en-US" dirty="0"/>
              <a:t>Maintaining HVAC filters</a:t>
            </a:r>
          </a:p>
          <a:p>
            <a:pPr lvl="1"/>
            <a:r>
              <a:rPr lang="en-US" dirty="0"/>
              <a:t>Maintaining fan inlet air and dust filters</a:t>
            </a:r>
          </a:p>
          <a:p>
            <a:pPr lvl="1"/>
            <a:r>
              <a:rPr lang="en-US" dirty="0"/>
              <a:t>If necessary, placing a system in enclosure with its own air filters and fans</a:t>
            </a:r>
          </a:p>
        </p:txBody>
      </p:sp>
    </p:spTree>
    <p:extLst>
      <p:ext uri="{BB962C8B-B14F-4D97-AF65-F5344CB8AC3E}">
        <p14:creationId xmlns:p14="http://schemas.microsoft.com/office/powerpoint/2010/main" val="30779800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C03FF-6FD3-4E2D-B87E-4FBEB37666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Temperature, Humidity, and Ventilation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AB2092-6D20-422A-A0B8-963FA0A865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0AD843E-F691-4874-BBD0-183CBA6958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Excessive heat affects computer reliability:</a:t>
            </a:r>
          </a:p>
          <a:p>
            <a:pPr lvl="1"/>
            <a:r>
              <a:rPr lang="en-US" dirty="0"/>
              <a:t>Direct sunlight</a:t>
            </a:r>
          </a:p>
          <a:p>
            <a:pPr lvl="1"/>
            <a:r>
              <a:rPr lang="en-US" dirty="0"/>
              <a:t>Placement near a heat source</a:t>
            </a:r>
          </a:p>
          <a:p>
            <a:pPr lvl="1"/>
            <a:r>
              <a:rPr lang="en-US" dirty="0"/>
              <a:t>Airflow</a:t>
            </a:r>
          </a:p>
          <a:p>
            <a:r>
              <a:rPr lang="en-US" dirty="0"/>
              <a:t>Humidity levels:</a:t>
            </a:r>
          </a:p>
          <a:p>
            <a:pPr lvl="1"/>
            <a:r>
              <a:rPr lang="en-US" dirty="0"/>
              <a:t>High can cause condensation</a:t>
            </a:r>
          </a:p>
          <a:p>
            <a:pPr lvl="1"/>
            <a:r>
              <a:rPr lang="en-US" dirty="0"/>
              <a:t>Low can cause ESD risks</a:t>
            </a:r>
          </a:p>
          <a:p>
            <a:pPr lvl="1"/>
            <a:r>
              <a:rPr lang="en-US" dirty="0"/>
              <a:t>Strive for around 50% relative humidity</a:t>
            </a:r>
          </a:p>
          <a:p>
            <a:pPr lvl="1"/>
            <a:r>
              <a:rPr lang="en-US" dirty="0"/>
              <a:t>Allow moved equipment to adjust to room temperature before running</a:t>
            </a:r>
          </a:p>
          <a:p>
            <a:r>
              <a:rPr lang="en-US" dirty="0"/>
              <a:t>Make sure HVAC system adequately maintains proper temperature, humidity, and ventilation.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01587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D463A-1F51-4B56-BE29-1279DC69C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Preventive Maintenance (Slide 1 of 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613146-9CF1-4B3F-8A7C-9E519A231A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43C7CD-603B-49CD-845B-A1B6EC94E7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Daily:</a:t>
            </a:r>
          </a:p>
          <a:p>
            <a:pPr lvl="1"/>
            <a:r>
              <a:rPr lang="en-US" dirty="0"/>
              <a:t>No ventilation slot obstructions</a:t>
            </a:r>
          </a:p>
          <a:p>
            <a:pPr lvl="1"/>
            <a:r>
              <a:rPr lang="en-US" dirty="0"/>
              <a:t>Equipment is installed securely</a:t>
            </a:r>
          </a:p>
          <a:p>
            <a:pPr lvl="1"/>
            <a:r>
              <a:rPr lang="en-US" dirty="0"/>
              <a:t>No liquid hazards</a:t>
            </a:r>
          </a:p>
          <a:p>
            <a:r>
              <a:rPr lang="en-US" dirty="0"/>
              <a:t>Weekly:</a:t>
            </a:r>
          </a:p>
          <a:p>
            <a:pPr lvl="1"/>
            <a:r>
              <a:rPr lang="en-US" dirty="0"/>
              <a:t>Clean exterior of monitor and system unit</a:t>
            </a:r>
          </a:p>
          <a:p>
            <a:pPr lvl="1"/>
            <a:r>
              <a:rPr lang="en-US" dirty="0"/>
              <a:t>Clean keyboard and mouse</a:t>
            </a:r>
          </a:p>
          <a:p>
            <a:r>
              <a:rPr lang="en-US" dirty="0"/>
              <a:t>Monthly:</a:t>
            </a:r>
          </a:p>
          <a:p>
            <a:pPr lvl="1"/>
            <a:r>
              <a:rPr lang="en-US" dirty="0"/>
              <a:t>Check that fans are functioning correctly</a:t>
            </a:r>
          </a:p>
          <a:p>
            <a:pPr lvl="1"/>
            <a:r>
              <a:rPr lang="en-US" dirty="0"/>
              <a:t>Check cable connections</a:t>
            </a:r>
          </a:p>
        </p:txBody>
      </p:sp>
    </p:spTree>
    <p:extLst>
      <p:ext uri="{BB962C8B-B14F-4D97-AF65-F5344CB8AC3E}">
        <p14:creationId xmlns:p14="http://schemas.microsoft.com/office/powerpoint/2010/main" val="25874069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D463A-1F51-4B56-BE29-1279DC69C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Preventive Maintenance (Slide 2 of 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613146-9CF1-4B3F-8A7C-9E519A231A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43C7CD-603B-49CD-845B-A1B6EC94E7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Wear a mask and gloves when you are:</a:t>
            </a:r>
          </a:p>
          <a:p>
            <a:pPr lvl="1"/>
            <a:r>
              <a:rPr lang="en-US" dirty="0"/>
              <a:t>Using compressed air.</a:t>
            </a:r>
          </a:p>
          <a:p>
            <a:pPr lvl="1"/>
            <a:r>
              <a:rPr lang="en-US" dirty="0"/>
              <a:t>Working around toner spills or in a dusty environment.</a:t>
            </a:r>
          </a:p>
          <a:p>
            <a:r>
              <a:rPr lang="en-US" dirty="0"/>
              <a:t>Compressed air dislodges dust from hard to reach areas.</a:t>
            </a:r>
          </a:p>
          <a:p>
            <a:pPr lvl="1"/>
            <a:r>
              <a:rPr lang="en-US" dirty="0"/>
              <a:t>Be aware of risk of contaminating the environment with dust.</a:t>
            </a:r>
          </a:p>
          <a:p>
            <a:pPr lvl="1"/>
            <a:r>
              <a:rPr lang="en-US" dirty="0"/>
              <a:t>Use in a controlled work area.</a:t>
            </a:r>
          </a:p>
          <a:p>
            <a:pPr lvl="1"/>
            <a:r>
              <a:rPr lang="en-US" dirty="0"/>
              <a:t>Use air filter mask and safety goggles.</a:t>
            </a:r>
          </a:p>
          <a:p>
            <a:r>
              <a:rPr lang="en-US" dirty="0"/>
              <a:t>Use vacuums with caution.</a:t>
            </a:r>
          </a:p>
          <a:p>
            <a:pPr lvl="1"/>
            <a:r>
              <a:rPr lang="en-US" dirty="0"/>
              <a:t>For removing dust from inside a system unit, use a PC vacuum or one with a natural bristle brush.</a:t>
            </a:r>
          </a:p>
          <a:p>
            <a:pPr lvl="1"/>
            <a:r>
              <a:rPr lang="en-US" dirty="0"/>
              <a:t>Do not use home appliances due to ESD.</a:t>
            </a:r>
          </a:p>
          <a:p>
            <a:pPr lvl="1"/>
            <a:r>
              <a:rPr lang="en-US" dirty="0"/>
              <a:t>For toner spills, verify the vacuum is labeled “toner safe.”</a:t>
            </a:r>
          </a:p>
          <a:p>
            <a:pPr lvl="2"/>
            <a:r>
              <a:rPr lang="en-US" dirty="0"/>
              <a:t>Alternatively, use a toner cloth.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277166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D463A-1F51-4B56-BE29-1279DC69C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Peripheral Device and Laptop Maintenance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613146-9CF1-4B3F-8A7C-9E519A231A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43C7CD-603B-49CD-845B-A1B6EC94E7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Clean peripherals with wipes or cloths and cleaning solutions designed for PC components:</a:t>
            </a:r>
          </a:p>
          <a:p>
            <a:pPr lvl="1"/>
            <a:r>
              <a:rPr lang="en-US" dirty="0"/>
              <a:t>Mice</a:t>
            </a:r>
          </a:p>
          <a:p>
            <a:pPr lvl="1"/>
            <a:r>
              <a:rPr lang="en-US" dirty="0"/>
              <a:t>Keyboard</a:t>
            </a:r>
          </a:p>
          <a:p>
            <a:pPr lvl="1"/>
            <a:r>
              <a:rPr lang="en-US" dirty="0"/>
              <a:t>Displays</a:t>
            </a:r>
          </a:p>
          <a:p>
            <a:r>
              <a:rPr lang="en-US" dirty="0"/>
              <a:t>Laptop maintenance:</a:t>
            </a:r>
          </a:p>
          <a:p>
            <a:pPr lvl="1"/>
            <a:r>
              <a:rPr lang="en-US" dirty="0"/>
              <a:t>Keep vents clear of dust and debris</a:t>
            </a:r>
          </a:p>
          <a:p>
            <a:pPr lvl="1"/>
            <a:r>
              <a:rPr lang="en-US" dirty="0"/>
              <a:t>Use on a flat surface to allow airflow</a:t>
            </a:r>
          </a:p>
          <a:p>
            <a:pPr lvl="1"/>
            <a:r>
              <a:rPr lang="en-US" dirty="0"/>
              <a:t>If used on a lap, use a chiller pad or mat to allow airflow</a:t>
            </a:r>
          </a:p>
          <a:p>
            <a:pPr lvl="1"/>
            <a:r>
              <a:rPr lang="en-US" dirty="0"/>
              <a:t>Use compressed air to clean keyboard</a:t>
            </a:r>
          </a:p>
          <a:p>
            <a:pPr lvl="1"/>
            <a:r>
              <a:rPr lang="en-US" dirty="0"/>
              <a:t>Use soft cloth and approved cleaner for screen, touchpad, and case</a:t>
            </a:r>
          </a:p>
        </p:txBody>
      </p:sp>
    </p:spTree>
    <p:extLst>
      <p:ext uri="{BB962C8B-B14F-4D97-AF65-F5344CB8AC3E}">
        <p14:creationId xmlns:p14="http://schemas.microsoft.com/office/powerpoint/2010/main" val="24075855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CC4D1F-FE75-4784-8076-75EB43F7C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Disposal, Recycling, and Compliance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FBAE83-E501-4C7B-A9B0-82AB84E67E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E76EA0-6406-46A0-B226-B500F8D02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Disposal or recycling is inevitable; the key is to avoid environmental damage in doing so.</a:t>
            </a:r>
          </a:p>
          <a:p>
            <a:r>
              <a:rPr lang="en-US" dirty="0"/>
              <a:t>OSHA-compliant employers must provide:</a:t>
            </a:r>
          </a:p>
          <a:p>
            <a:pPr lvl="1"/>
            <a:r>
              <a:rPr lang="en-US" dirty="0"/>
              <a:t>Workplace free of recognized hazards.</a:t>
            </a:r>
          </a:p>
          <a:p>
            <a:pPr lvl="1"/>
            <a:r>
              <a:rPr lang="en-US" dirty="0"/>
              <a:t>Personal protective equipment.</a:t>
            </a:r>
          </a:p>
          <a:p>
            <a:pPr lvl="1"/>
            <a:r>
              <a:rPr lang="en-US" dirty="0"/>
              <a:t>Labeling, MSDS, and hazmat training.</a:t>
            </a:r>
          </a:p>
          <a:p>
            <a:r>
              <a:rPr lang="en-US" dirty="0"/>
              <a:t>Your responsibility:</a:t>
            </a:r>
          </a:p>
          <a:p>
            <a:pPr lvl="1"/>
            <a:r>
              <a:rPr lang="en-US" dirty="0"/>
              <a:t>Be informed of potential hazards.</a:t>
            </a:r>
          </a:p>
          <a:p>
            <a:pPr lvl="1"/>
            <a:r>
              <a:rPr lang="en-US" dirty="0"/>
              <a:t>Always use safe practices.</a:t>
            </a:r>
          </a:p>
          <a:p>
            <a:r>
              <a:rPr lang="en-US" dirty="0"/>
              <a:t>Environmental protection:</a:t>
            </a:r>
          </a:p>
          <a:p>
            <a:pPr lvl="1"/>
            <a:r>
              <a:rPr lang="en-US" dirty="0"/>
              <a:t>Comply with environmental control requirements.</a:t>
            </a:r>
          </a:p>
          <a:p>
            <a:pPr lvl="1"/>
            <a:r>
              <a:rPr lang="en-US" dirty="0"/>
              <a:t>MSDS documentation for identifying potentially hazardous substances.</a:t>
            </a:r>
          </a:p>
          <a:p>
            <a:pPr lvl="1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F7B3CF-9B91-47C1-B5D1-70F61332D5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8637" y="1997116"/>
            <a:ext cx="3778857" cy="1933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5034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C30BF5-7B1D-42FD-8C32-AA529AE1692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Environmental Impacts and Controls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18F4D9-B19A-4C03-976C-92C4AFE49C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14351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58EC0-2A92-4093-AAC2-9B6E9B3D5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Equipment Inventory (Slide 1 of 2)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496D934-1329-4773-B8B5-74B5918C751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770808"/>
            <a:ext cx="7054516" cy="571500"/>
          </a:xfrm>
        </p:spPr>
        <p:txBody>
          <a:bodyPr/>
          <a:lstStyle/>
          <a:p>
            <a:r>
              <a:rPr lang="en-US" b="1" dirty="0"/>
              <a:t>Asset: </a:t>
            </a:r>
            <a:r>
              <a:rPr lang="en-US" dirty="0"/>
              <a:t>Hardware and software items found in an organization.</a:t>
            </a:r>
            <a:endParaRPr lang="en-US" b="1" dirty="0"/>
          </a:p>
          <a:p>
            <a:r>
              <a:rPr lang="en-US" b="1" dirty="0"/>
              <a:t>Asset management:  </a:t>
            </a:r>
            <a:r>
              <a:rPr lang="en-US" dirty="0"/>
              <a:t>A set of policies that includes information about the financial and contractual specifications of all hardware and software components present in an organization's inventory.</a:t>
            </a:r>
            <a:endParaRPr lang="en-US" b="1" dirty="0"/>
          </a:p>
          <a:p>
            <a:r>
              <a:rPr lang="en-US" b="1" dirty="0"/>
              <a:t>Radio Frequency ID tag (RFID tag): </a:t>
            </a:r>
            <a:r>
              <a:rPr lang="en-US" dirty="0"/>
              <a:t>A tag that can be read by using a radio transmitter/receiver device.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FA37E79-3B9C-49B5-B64E-C4537CFAB9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C492A8-1A6C-41DC-AC19-F8646112B6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2895600"/>
            <a:ext cx="8460152" cy="1757429"/>
          </a:xfrm>
        </p:spPr>
        <p:txBody>
          <a:bodyPr/>
          <a:lstStyle/>
          <a:p>
            <a:r>
              <a:rPr lang="en-US" dirty="0"/>
              <a:t>Well-documented inventory is crucial:</a:t>
            </a:r>
          </a:p>
          <a:p>
            <a:pPr lvl="1"/>
            <a:r>
              <a:rPr lang="en-US" dirty="0"/>
              <a:t>All hardware deployed</a:t>
            </a:r>
          </a:p>
          <a:p>
            <a:pPr lvl="1"/>
            <a:r>
              <a:rPr lang="en-US" dirty="0"/>
              <a:t>Spare systems and components</a:t>
            </a:r>
          </a:p>
          <a:p>
            <a:pPr lvl="1"/>
            <a:r>
              <a:rPr lang="en-US" dirty="0"/>
              <a:t>Network appliances and infrastructure</a:t>
            </a:r>
          </a:p>
          <a:p>
            <a:pPr lvl="1"/>
            <a:r>
              <a:rPr lang="en-US" dirty="0"/>
              <a:t>Software</a:t>
            </a:r>
          </a:p>
          <a:p>
            <a:r>
              <a:rPr lang="en-US" dirty="0"/>
              <a:t>Asset management database</a:t>
            </a:r>
          </a:p>
        </p:txBody>
      </p:sp>
    </p:spTree>
    <p:extLst>
      <p:ext uri="{BB962C8B-B14F-4D97-AF65-F5344CB8AC3E}">
        <p14:creationId xmlns:p14="http://schemas.microsoft.com/office/powerpoint/2010/main" val="347816053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C7831B-395D-4F61-8153-F588E4480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Equipment Inventory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F29ADD5-D72F-46F0-9092-EEE6801C7D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E3F7C5-E87D-4886-A030-EF2766F459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Typical assets:</a:t>
            </a:r>
          </a:p>
          <a:p>
            <a:r>
              <a:rPr lang="en-US" dirty="0"/>
              <a:t>Standard and specialty workstations</a:t>
            </a:r>
          </a:p>
          <a:p>
            <a:r>
              <a:rPr lang="en-US" dirty="0"/>
              <a:t>Servers</a:t>
            </a:r>
          </a:p>
          <a:p>
            <a:r>
              <a:rPr lang="en-US" dirty="0"/>
              <a:t>Connectivity and backup hardware</a:t>
            </a:r>
          </a:p>
          <a:p>
            <a:r>
              <a:rPr lang="en-US" dirty="0"/>
              <a:t>Operating system software</a:t>
            </a:r>
          </a:p>
          <a:p>
            <a:r>
              <a:rPr lang="en-US" dirty="0"/>
              <a:t>Productivity and application software</a:t>
            </a:r>
          </a:p>
          <a:p>
            <a:r>
              <a:rPr lang="en-US" dirty="0"/>
              <a:t>Maintenance utilities</a:t>
            </a:r>
          </a:p>
          <a:p>
            <a:r>
              <a:rPr lang="en-US" dirty="0"/>
              <a:t>Backup documentation</a:t>
            </a:r>
          </a:p>
          <a:p>
            <a:r>
              <a:rPr lang="en-US" dirty="0"/>
              <a:t>Overall asset inventory</a:t>
            </a:r>
          </a:p>
        </p:txBody>
      </p:sp>
    </p:spTree>
    <p:extLst>
      <p:ext uri="{BB962C8B-B14F-4D97-AF65-F5344CB8AC3E}">
        <p14:creationId xmlns:p14="http://schemas.microsoft.com/office/powerpoint/2010/main" val="12610685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3E29F6-33FF-4344-92A3-99BC62CC6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Topology Diagrams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7CF31C-2A8B-471B-9858-1C4D692E27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653718" y="647111"/>
            <a:ext cx="7054516" cy="571500"/>
          </a:xfrm>
        </p:spPr>
        <p:txBody>
          <a:bodyPr/>
          <a:lstStyle/>
          <a:p>
            <a:r>
              <a:rPr lang="en-US" b="1" dirty="0"/>
              <a:t>Network topology: </a:t>
            </a:r>
            <a:r>
              <a:rPr lang="en-US" dirty="0"/>
              <a:t>Physical or logical shape or structure of the network.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BB7280D-6526-4D43-962D-A48953B213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39</a:t>
            </a:fld>
            <a:endParaRPr lang="en-US" dirty="0"/>
          </a:p>
        </p:txBody>
      </p:sp>
      <p:pic>
        <p:nvPicPr>
          <p:cNvPr id="6" name="Content Placeholder 8">
            <a:extLst>
              <a:ext uri="{FF2B5EF4-FFF2-40B4-BE49-F238E27FC236}">
                <a16:creationId xmlns:a16="http://schemas.microsoft.com/office/drawing/2014/main" id="{C12F9B79-DB7A-41AD-B822-B4A724C276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21580" y="1790520"/>
            <a:ext cx="5096256" cy="2781300"/>
          </a:xfrm>
        </p:spPr>
      </p:pic>
    </p:spTree>
    <p:extLst>
      <p:ext uri="{BB962C8B-B14F-4D97-AF65-F5344CB8AC3E}">
        <p14:creationId xmlns:p14="http://schemas.microsoft.com/office/powerpoint/2010/main" val="21673081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46F7F-EF3C-4CAB-965E-085E56D33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Health and Safety Procedures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0304014-C846-48C9-B4A5-14CAD756A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FF770C-7883-443E-ABE2-6F84618A0B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 what to do in an emergency.</a:t>
            </a:r>
          </a:p>
          <a:p>
            <a:r>
              <a:rPr lang="en-US" dirty="0"/>
              <a:t>Identify responsible persons (first responders, etc.).</a:t>
            </a:r>
          </a:p>
          <a:p>
            <a:r>
              <a:rPr lang="en-US" dirty="0"/>
              <a:t>Identify hazardous areas and what precautions to take.</a:t>
            </a:r>
          </a:p>
          <a:p>
            <a:r>
              <a:rPr lang="en-US" dirty="0"/>
              <a:t>Describe best practices for use and care of workplace and equipment.</a:t>
            </a:r>
          </a:p>
          <a:p>
            <a:r>
              <a:rPr lang="en-US" dirty="0"/>
              <a:t>Establish incident reporting procedures.</a:t>
            </a:r>
          </a:p>
        </p:txBody>
      </p:sp>
    </p:spTree>
    <p:extLst>
      <p:ext uri="{BB962C8B-B14F-4D97-AF65-F5344CB8AC3E}">
        <p14:creationId xmlns:p14="http://schemas.microsoft.com/office/powerpoint/2010/main" val="326658660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182E56-C592-4CBB-A9D3-8C32EF11C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Schematic Block Diagram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9D9D17-F8B1-4100-8474-38415B38751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Schematic: </a:t>
            </a:r>
            <a:r>
              <a:rPr lang="en-US" dirty="0"/>
              <a:t>A simplified representation of a system.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9C634C-7CBB-4E9E-8A0E-0EF410CC00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204EBFC-DB63-4584-8C1E-1F67897003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Show the general placement of equipment and rooms</a:t>
            </a:r>
          </a:p>
          <a:p>
            <a:r>
              <a:rPr lang="en-US" dirty="0"/>
              <a:t>Show device and port IDs</a:t>
            </a:r>
          </a:p>
          <a:p>
            <a:r>
              <a:rPr lang="en-US" dirty="0"/>
              <a:t>Can represent the logical structure of the network</a:t>
            </a:r>
          </a:p>
          <a:p>
            <a:pPr lvl="1"/>
            <a:r>
              <a:rPr lang="en-US" dirty="0"/>
              <a:t>Security zones</a:t>
            </a:r>
          </a:p>
          <a:p>
            <a:pPr lvl="1"/>
            <a:r>
              <a:rPr lang="en-US" dirty="0"/>
              <a:t>VLANs</a:t>
            </a:r>
          </a:p>
          <a:p>
            <a:pPr lvl="1"/>
            <a:r>
              <a:rPr lang="en-US" dirty="0"/>
              <a:t>Subnets</a:t>
            </a:r>
          </a:p>
          <a:p>
            <a:r>
              <a:rPr lang="en-US" dirty="0"/>
              <a:t>Can be drawn manually or compiled automatically</a:t>
            </a:r>
          </a:p>
        </p:txBody>
      </p:sp>
    </p:spTree>
    <p:extLst>
      <p:ext uri="{BB962C8B-B14F-4D97-AF65-F5344CB8AC3E}">
        <p14:creationId xmlns:p14="http://schemas.microsoft.com/office/powerpoint/2010/main" val="38740743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11846-BAD3-4C1F-BFBA-11AF3F250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 Documentation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1CFA27-DD29-4B75-B09B-CBCB8F3053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BFECA9-C1CB-420B-9CD3-2E75EA8654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User and Installation manuals</a:t>
            </a:r>
          </a:p>
          <a:p>
            <a:r>
              <a:rPr lang="en-US" dirty="0"/>
              <a:t>Internet and web-based resources</a:t>
            </a:r>
          </a:p>
          <a:p>
            <a:pPr lvl="1"/>
            <a:r>
              <a:rPr lang="en-US" dirty="0"/>
              <a:t>Knowledge bases</a:t>
            </a:r>
          </a:p>
          <a:p>
            <a:pPr lvl="1"/>
            <a:r>
              <a:rPr lang="en-US" dirty="0"/>
              <a:t>Wikis</a:t>
            </a:r>
          </a:p>
          <a:p>
            <a:pPr lvl="1"/>
            <a:r>
              <a:rPr lang="en-US" dirty="0"/>
              <a:t>Articles</a:t>
            </a:r>
          </a:p>
          <a:p>
            <a:pPr lvl="1"/>
            <a:r>
              <a:rPr lang="en-US" dirty="0"/>
              <a:t>Quick reference materials</a:t>
            </a:r>
          </a:p>
          <a:p>
            <a:r>
              <a:rPr lang="en-US" dirty="0"/>
              <a:t>Training materials</a:t>
            </a:r>
          </a:p>
        </p:txBody>
      </p:sp>
    </p:spTree>
    <p:extLst>
      <p:ext uri="{BB962C8B-B14F-4D97-AF65-F5344CB8AC3E}">
        <p14:creationId xmlns:p14="http://schemas.microsoft.com/office/powerpoint/2010/main" val="141057788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FD1054E-8FDC-4550-BE3E-72668301C6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Incident Documentation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A8F119F-1C2B-41D5-B0CF-35A0243EB0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84687" y="797273"/>
            <a:ext cx="7054516" cy="571500"/>
          </a:xfrm>
        </p:spPr>
        <p:txBody>
          <a:bodyPr/>
          <a:lstStyle/>
          <a:p>
            <a:r>
              <a:rPr lang="en-US" b="1" dirty="0"/>
              <a:t>Incident management: </a:t>
            </a:r>
            <a:r>
              <a:rPr lang="en-US" dirty="0"/>
              <a:t>A set of practices and procedures that govern how an organization will respond to an incident in progress.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84F178-42BB-4B45-A421-340B2BCC40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3318BD8-57B0-4EAC-9BD0-5C5364480C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Job ID</a:t>
            </a:r>
          </a:p>
          <a:p>
            <a:r>
              <a:rPr lang="en-US" dirty="0"/>
              <a:t>Contact</a:t>
            </a:r>
          </a:p>
          <a:p>
            <a:r>
              <a:rPr lang="en-US" dirty="0"/>
              <a:t>Priority</a:t>
            </a:r>
          </a:p>
          <a:p>
            <a:r>
              <a:rPr lang="en-US" dirty="0"/>
              <a:t>Problem description</a:t>
            </a:r>
          </a:p>
          <a:p>
            <a:r>
              <a:rPr lang="en-US" dirty="0"/>
              <a:t>Asset</a:t>
            </a:r>
          </a:p>
          <a:p>
            <a:r>
              <a:rPr lang="en-US" dirty="0"/>
              <a:t>Details</a:t>
            </a:r>
          </a:p>
          <a:p>
            <a:r>
              <a:rPr lang="en-US" dirty="0"/>
              <a:t>Follow up</a:t>
            </a:r>
          </a:p>
          <a:p>
            <a:r>
              <a:rPr lang="en-US" dirty="0"/>
              <a:t>Dates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03B6C49E-9B3C-4534-BA0A-50561FEA47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647" y="1647836"/>
            <a:ext cx="4347619" cy="305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9703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4E59A-EA5A-48EB-80EE-81BDC69B2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Organizational Policies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96C26D-BFBC-4EC4-94C4-8339E3B3BA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770808"/>
            <a:ext cx="7054516" cy="2092130"/>
          </a:xfrm>
        </p:spPr>
        <p:txBody>
          <a:bodyPr/>
          <a:lstStyle/>
          <a:p>
            <a:r>
              <a:rPr lang="en-US" b="1" dirty="0"/>
              <a:t>Standard</a:t>
            </a:r>
            <a:r>
              <a:rPr lang="en-US" dirty="0"/>
              <a:t>: A measure for evaluating compliance with a policy.</a:t>
            </a:r>
          </a:p>
          <a:p>
            <a:r>
              <a:rPr lang="en-US" b="1" dirty="0"/>
              <a:t>Procedure</a:t>
            </a:r>
            <a:r>
              <a:rPr lang="en-US" dirty="0"/>
              <a:t>: Inflexible, step-by-step listing of actions that must be completed for any given task. Also referred to as </a:t>
            </a:r>
            <a:r>
              <a:rPr lang="en-US" b="1" dirty="0"/>
              <a:t>Standard Operating Procedure</a:t>
            </a:r>
            <a:r>
              <a:rPr lang="en-US" dirty="0"/>
              <a:t>.</a:t>
            </a:r>
          </a:p>
          <a:p>
            <a:r>
              <a:rPr lang="en-US" b="1" dirty="0"/>
              <a:t>Guidelines</a:t>
            </a:r>
            <a:r>
              <a:rPr lang="en-US" dirty="0"/>
              <a:t>: For areas of policy where there are no procedures, or where it is appropriate to deviate from a specified procedure.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243435-FBCB-4A67-8B2B-A8F931D675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82845EE-319F-4C33-AE6F-EEE5C10113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2786732"/>
            <a:ext cx="4230076" cy="1992097"/>
          </a:xfrm>
        </p:spPr>
        <p:txBody>
          <a:bodyPr/>
          <a:lstStyle/>
          <a:p>
            <a:r>
              <a:rPr lang="en-US" dirty="0"/>
              <a:t>Enforcement matters!</a:t>
            </a:r>
          </a:p>
          <a:p>
            <a:r>
              <a:rPr lang="en-US" dirty="0"/>
              <a:t>Personnel management policies:</a:t>
            </a:r>
          </a:p>
          <a:p>
            <a:pPr lvl="1"/>
            <a:r>
              <a:rPr lang="en-US" dirty="0"/>
              <a:t>Recruitment and hiring</a:t>
            </a:r>
          </a:p>
          <a:p>
            <a:pPr lvl="1"/>
            <a:r>
              <a:rPr lang="en-US" dirty="0"/>
              <a:t>Operation </a:t>
            </a:r>
          </a:p>
          <a:p>
            <a:pPr lvl="1"/>
            <a:r>
              <a:rPr lang="en-US" dirty="0"/>
              <a:t>Termination or separation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3F6D23AF-65EE-43FB-AAC3-739F2982BFCB}"/>
              </a:ext>
            </a:extLst>
          </p:cNvPr>
          <p:cNvSpPr txBox="1">
            <a:spLocks/>
          </p:cNvSpPr>
          <p:nvPr/>
        </p:nvSpPr>
        <p:spPr>
          <a:xfrm>
            <a:off x="4576471" y="2786728"/>
            <a:ext cx="4230076" cy="19920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Password policies</a:t>
            </a:r>
          </a:p>
          <a:p>
            <a:r>
              <a:rPr lang="en-US" dirty="0"/>
              <a:t>Acceptable use policy (AUP):</a:t>
            </a:r>
          </a:p>
          <a:p>
            <a:pPr lvl="1"/>
            <a:r>
              <a:rPr lang="en-US" dirty="0"/>
              <a:t>Rules of behavior</a:t>
            </a:r>
          </a:p>
          <a:p>
            <a:pPr lvl="1"/>
            <a:r>
              <a:rPr lang="en-US" dirty="0"/>
              <a:t>Use of work devices for personal use </a:t>
            </a:r>
          </a:p>
          <a:p>
            <a:pPr lvl="1"/>
            <a:r>
              <a:rPr lang="en-US" dirty="0"/>
              <a:t>Use of personal devices at work</a:t>
            </a:r>
          </a:p>
        </p:txBody>
      </p:sp>
    </p:spTree>
    <p:extLst>
      <p:ext uri="{BB962C8B-B14F-4D97-AF65-F5344CB8AC3E}">
        <p14:creationId xmlns:p14="http://schemas.microsoft.com/office/powerpoint/2010/main" val="215351495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0D43BF-9B71-48A7-82C4-F35109A23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62290"/>
            <a:ext cx="8455567" cy="633458"/>
          </a:xfrm>
        </p:spPr>
        <p:txBody>
          <a:bodyPr/>
          <a:lstStyle/>
          <a:p>
            <a:r>
              <a:rPr lang="en-US" dirty="0"/>
              <a:t>Guidelines for Creating and Maintaining Documentation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8AA6BD-4BBE-498E-8F05-28855DB13D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D4E7A8-D04C-47A0-9F76-D70F53E023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Keep accurate records for hardware and software:</a:t>
            </a:r>
          </a:p>
          <a:p>
            <a:pPr lvl="1"/>
            <a:r>
              <a:rPr lang="en-US" dirty="0"/>
              <a:t>Deployed hardware (complete systems and components).</a:t>
            </a:r>
          </a:p>
          <a:p>
            <a:pPr lvl="1"/>
            <a:r>
              <a:rPr lang="en-US" dirty="0"/>
              <a:t>Deployed software (applications and OSs).</a:t>
            </a:r>
          </a:p>
          <a:p>
            <a:pPr lvl="1"/>
            <a:r>
              <a:rPr lang="en-US" dirty="0"/>
              <a:t>Spare hardware (complete systems and components).</a:t>
            </a:r>
          </a:p>
          <a:p>
            <a:pPr lvl="1"/>
            <a:r>
              <a:rPr lang="en-US" dirty="0"/>
              <a:t>Software that is not currently installed (applications and OSs).</a:t>
            </a:r>
          </a:p>
          <a:p>
            <a:r>
              <a:rPr lang="en-US" dirty="0"/>
              <a:t>Use asset tags to track equipment.</a:t>
            </a:r>
          </a:p>
          <a:p>
            <a:r>
              <a:rPr lang="en-US" dirty="0"/>
              <a:t>Asset records should be linked to the appropriate vendor documentation.</a:t>
            </a:r>
          </a:p>
          <a:p>
            <a:r>
              <a:rPr lang="en-US" dirty="0"/>
              <a:t>Document network components (physical and logical topology).</a:t>
            </a:r>
          </a:p>
          <a:p>
            <a:r>
              <a:rPr lang="en-US" dirty="0"/>
              <a:t>Maintain a library of reference documentation, including:</a:t>
            </a:r>
          </a:p>
          <a:p>
            <a:pPr lvl="1"/>
            <a:r>
              <a:rPr lang="en-US" dirty="0"/>
              <a:t>User and installation manuals.</a:t>
            </a:r>
          </a:p>
          <a:p>
            <a:pPr lvl="1"/>
            <a:r>
              <a:rPr lang="en-US" dirty="0"/>
              <a:t>Links to Internet and web-based resources.</a:t>
            </a:r>
          </a:p>
          <a:p>
            <a:pPr lvl="1"/>
            <a:r>
              <a:rPr lang="en-US" dirty="0"/>
              <a:t>Training materials.</a:t>
            </a:r>
          </a:p>
        </p:txBody>
      </p:sp>
    </p:spTree>
    <p:extLst>
      <p:ext uri="{BB962C8B-B14F-4D97-AF65-F5344CB8AC3E}">
        <p14:creationId xmlns:p14="http://schemas.microsoft.com/office/powerpoint/2010/main" val="24618948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8DDB60-1BA3-4FBF-AFB5-FA1C94B6FA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5" y="271144"/>
            <a:ext cx="8455566" cy="633458"/>
          </a:xfrm>
        </p:spPr>
        <p:txBody>
          <a:bodyPr/>
          <a:lstStyle/>
          <a:p>
            <a:r>
              <a:rPr lang="en-US" dirty="0"/>
              <a:t>Guidelines for Creating and Maintaining Documentation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AA38306-2D9F-4C17-AD9D-A267C824B3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E7CE3D-EBE3-4CCE-B5A6-6554F408A1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Document incidents through the use of standardized incident reports.</a:t>
            </a:r>
          </a:p>
          <a:p>
            <a:r>
              <a:rPr lang="en-US" dirty="0"/>
              <a:t>Create and maintain organizational policies, including:</a:t>
            </a:r>
          </a:p>
          <a:p>
            <a:pPr lvl="1"/>
            <a:r>
              <a:rPr lang="en-US" dirty="0"/>
              <a:t>Personnel management policies.</a:t>
            </a:r>
          </a:p>
          <a:p>
            <a:pPr lvl="1"/>
            <a:r>
              <a:rPr lang="en-US" dirty="0"/>
              <a:t>Policy for handling confidential information.</a:t>
            </a:r>
          </a:p>
          <a:p>
            <a:pPr lvl="1"/>
            <a:r>
              <a:rPr lang="en-US" dirty="0"/>
              <a:t>Acceptable use policies.</a:t>
            </a:r>
          </a:p>
          <a:p>
            <a:pPr lvl="1"/>
            <a:r>
              <a:rPr lang="en-US" dirty="0"/>
              <a:t>Documentation of expectations of privacy.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292636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4DEC514-1295-4110-923D-4F505B92ECD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Documentation Creation and Maintenance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EC0EC3-DDC0-4912-AD40-6B0C848A93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89298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9BDBE-A2DB-4456-8FB2-05727A651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 Management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7F1E63-A93D-4D71-9E9F-84F2057E06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14352"/>
            <a:ext cx="7054516" cy="571500"/>
          </a:xfrm>
        </p:spPr>
        <p:txBody>
          <a:bodyPr/>
          <a:lstStyle/>
          <a:p>
            <a:r>
              <a:rPr lang="en-US" b="1" dirty="0"/>
              <a:t>Configuration management</a:t>
            </a:r>
            <a:r>
              <a:rPr lang="en-US" dirty="0"/>
              <a:t>: The practice of identifying all component of the ICT infrastructure and their properties.</a:t>
            </a:r>
          </a:p>
          <a:p>
            <a:r>
              <a:rPr lang="en-US" b="1" dirty="0"/>
              <a:t>Change management</a:t>
            </a:r>
            <a:r>
              <a:rPr lang="en-US" dirty="0"/>
              <a:t>: The practice of adopting policies to reduce the risk of infrastructure changes affecting service or operations.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725D30A-CBFA-4A16-8895-798DC9FAF2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D3CD0B-40C1-4B06-9340-971D07247C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2438393"/>
            <a:ext cx="4099447" cy="1931600"/>
          </a:xfrm>
        </p:spPr>
        <p:txBody>
          <a:bodyPr/>
          <a:lstStyle/>
          <a:p>
            <a:r>
              <a:rPr lang="en-US" dirty="0"/>
              <a:t>ITIL configuration management model:</a:t>
            </a:r>
          </a:p>
          <a:p>
            <a:pPr lvl="1"/>
            <a:r>
              <a:rPr lang="en-US" dirty="0"/>
              <a:t>Service assets</a:t>
            </a:r>
          </a:p>
          <a:p>
            <a:pPr lvl="1"/>
            <a:r>
              <a:rPr lang="en-US" dirty="0"/>
              <a:t>CIs</a:t>
            </a:r>
          </a:p>
          <a:p>
            <a:pPr lvl="1"/>
            <a:r>
              <a:rPr lang="en-US" dirty="0"/>
              <a:t>Baselines</a:t>
            </a:r>
          </a:p>
          <a:p>
            <a:pPr lvl="1"/>
            <a:r>
              <a:rPr lang="en-US" dirty="0"/>
              <a:t>CMS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363245AA-A021-4729-8801-19F8955FA1A0}"/>
              </a:ext>
            </a:extLst>
          </p:cNvPr>
          <p:cNvSpPr txBox="1">
            <a:spLocks/>
          </p:cNvSpPr>
          <p:nvPr/>
        </p:nvSpPr>
        <p:spPr>
          <a:xfrm>
            <a:off x="4608787" y="2438393"/>
            <a:ext cx="4099447" cy="1931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8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6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Clr>
                <a:srgbClr val="ED1C24"/>
              </a:buClr>
              <a:buFont typeface="Arial"/>
              <a:buChar char="•"/>
              <a:defRPr sz="1400" kern="1200">
                <a:solidFill>
                  <a:srgbClr val="45545F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Documenting changes:</a:t>
            </a:r>
          </a:p>
          <a:p>
            <a:pPr lvl="1"/>
            <a:r>
              <a:rPr lang="en-US" dirty="0"/>
              <a:t>Configuration information</a:t>
            </a:r>
          </a:p>
          <a:p>
            <a:pPr lvl="1"/>
            <a:r>
              <a:rPr lang="en-US" dirty="0"/>
              <a:t>List of patches applied</a:t>
            </a:r>
          </a:p>
          <a:p>
            <a:pPr lvl="1"/>
            <a:r>
              <a:rPr lang="en-US" dirty="0"/>
              <a:t>Backup records</a:t>
            </a:r>
          </a:p>
          <a:p>
            <a:pPr lvl="1"/>
            <a:r>
              <a:rPr lang="en-US" dirty="0"/>
              <a:t>Details of suspected breaches</a:t>
            </a:r>
          </a:p>
          <a:p>
            <a:pPr lvl="1"/>
            <a:r>
              <a:rPr lang="en-US" dirty="0"/>
              <a:t>Hash result printouts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67945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CE77B3-3C9C-4DAA-BBCC-DE97E724C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Documented Business Processes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7B4765C-3095-4D08-93A3-5492AFDCEB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9BDD57-F230-4FEA-84A4-19C65CB4E9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Level and degree of documentation varies by organizational needs</a:t>
            </a:r>
          </a:p>
          <a:p>
            <a:r>
              <a:rPr lang="en-US" dirty="0"/>
              <a:t>At a minimum:</a:t>
            </a:r>
          </a:p>
          <a:p>
            <a:pPr lvl="1"/>
            <a:r>
              <a:rPr lang="en-US" dirty="0"/>
              <a:t>Document systems for new employees </a:t>
            </a:r>
          </a:p>
          <a:p>
            <a:pPr lvl="1"/>
            <a:r>
              <a:rPr lang="en-US" dirty="0"/>
              <a:t>Changes to the systems when an employee leaves</a:t>
            </a:r>
          </a:p>
          <a:p>
            <a:pPr lvl="1"/>
            <a:r>
              <a:rPr lang="en-US" dirty="0"/>
              <a:t>Document how tasks are completed </a:t>
            </a:r>
          </a:p>
          <a:p>
            <a:r>
              <a:rPr lang="en-US" dirty="0"/>
              <a:t>SOPs and work instructions</a:t>
            </a:r>
          </a:p>
          <a:p>
            <a:r>
              <a:rPr lang="en-US" dirty="0"/>
              <a:t>Change management documentation</a:t>
            </a:r>
          </a:p>
          <a:p>
            <a:pPr lvl="1"/>
            <a:r>
              <a:rPr lang="en-US" dirty="0"/>
              <a:t>RFCs</a:t>
            </a:r>
          </a:p>
          <a:p>
            <a:r>
              <a:rPr lang="en-US" dirty="0"/>
              <a:t>Change Advisory Board</a:t>
            </a:r>
          </a:p>
        </p:txBody>
      </p:sp>
    </p:spTree>
    <p:extLst>
      <p:ext uri="{BB962C8B-B14F-4D97-AF65-F5344CB8AC3E}">
        <p14:creationId xmlns:p14="http://schemas.microsoft.com/office/powerpoint/2010/main" val="176488328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1FF1FC-76D7-4562-801C-08DCE79424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 for Instituting Change to Operational Policies and Procedures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4B1A35-148A-4C0F-8F7D-4981FBF9F4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D584C7-3273-4EDF-A8DB-A116DC1568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Implementation of changes should be carefully planned</a:t>
            </a:r>
          </a:p>
          <a:p>
            <a:r>
              <a:rPr lang="en-US" dirty="0"/>
              <a:t>Organizations should attempt a trial implementation for major changes</a:t>
            </a:r>
          </a:p>
          <a:p>
            <a:r>
              <a:rPr lang="en-US" dirty="0"/>
              <a:t>Create a rollback or remediation plan</a:t>
            </a:r>
          </a:p>
          <a:p>
            <a:r>
              <a:rPr lang="en-US" dirty="0"/>
              <a:t>Schedule changes to have minimal impact on workflow </a:t>
            </a:r>
          </a:p>
          <a:p>
            <a:r>
              <a:rPr lang="en-US" dirty="0"/>
              <a:t>After the change is implemented, assess its impact</a:t>
            </a:r>
          </a:p>
          <a:p>
            <a:r>
              <a:rPr lang="en-US" dirty="0"/>
              <a:t>Review the process and document the outcomes</a:t>
            </a:r>
          </a:p>
          <a:p>
            <a:pPr lvl="1"/>
            <a:r>
              <a:rPr lang="en-US" dirty="0"/>
              <a:t>Can be used to improve the process for future change management projects</a:t>
            </a:r>
          </a:p>
        </p:txBody>
      </p:sp>
    </p:spTree>
    <p:extLst>
      <p:ext uri="{BB962C8B-B14F-4D97-AF65-F5344CB8AC3E}">
        <p14:creationId xmlns:p14="http://schemas.microsoft.com/office/powerpoint/2010/main" val="1306395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A7389-C91C-45C7-BDAE-BFD38303E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Emergency Procedures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ACDEE36-8E97-46D5-876D-79A1BB3FB0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9F09B2-D6B1-4B48-9A7E-D4529F400D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Raise the alarm and contact emergency services.</a:t>
            </a:r>
          </a:p>
          <a:p>
            <a:pPr lvl="1"/>
            <a:r>
              <a:rPr lang="en-US" dirty="0"/>
              <a:t>Description of emergency.</a:t>
            </a:r>
          </a:p>
          <a:p>
            <a:pPr lvl="1"/>
            <a:r>
              <a:rPr lang="en-US" dirty="0"/>
              <a:t>Location of emergency.</a:t>
            </a:r>
          </a:p>
          <a:p>
            <a:r>
              <a:rPr lang="en-US" dirty="0"/>
              <a:t>If possible, secure the scene.</a:t>
            </a:r>
          </a:p>
          <a:p>
            <a:pPr lvl="1"/>
            <a:r>
              <a:rPr lang="en-US" dirty="0"/>
              <a:t>Escape routes for fire situations.</a:t>
            </a:r>
          </a:p>
          <a:p>
            <a:pPr lvl="1"/>
            <a:r>
              <a:rPr lang="en-US" dirty="0"/>
              <a:t>Disconnect power for electrical shock situations.</a:t>
            </a:r>
          </a:p>
          <a:p>
            <a:r>
              <a:rPr lang="en-US" dirty="0"/>
              <a:t>If you have training, try to start handling the incident.</a:t>
            </a:r>
          </a:p>
          <a:p>
            <a:pPr lvl="1"/>
            <a:r>
              <a:rPr lang="en-US" dirty="0"/>
              <a:t>Give first aid.</a:t>
            </a:r>
          </a:p>
          <a:p>
            <a:pPr lvl="1"/>
            <a:r>
              <a:rPr lang="en-US" dirty="0"/>
              <a:t>Use firefighting equipment.</a:t>
            </a:r>
          </a:p>
          <a:p>
            <a:r>
              <a:rPr lang="en-US" dirty="0"/>
              <a:t>Keep calm, and don’t act rashly!</a:t>
            </a:r>
          </a:p>
        </p:txBody>
      </p:sp>
    </p:spTree>
    <p:extLst>
      <p:ext uri="{BB962C8B-B14F-4D97-AF65-F5344CB8AC3E}">
        <p14:creationId xmlns:p14="http://schemas.microsoft.com/office/powerpoint/2010/main" val="87251501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64A90E-2182-4487-BDB8-D01A360C47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73176"/>
            <a:ext cx="8455567" cy="633458"/>
          </a:xfrm>
        </p:spPr>
        <p:txBody>
          <a:bodyPr/>
          <a:lstStyle/>
          <a:p>
            <a:r>
              <a:rPr lang="en-US" dirty="0"/>
              <a:t>Guidelines for Using Change Management Best Practices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FD3F682-92D2-47CB-BBE8-0600E80590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EC2F6F-A97A-48B4-9B32-BE19134BEF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 a separate document for each item: </a:t>
            </a:r>
          </a:p>
          <a:p>
            <a:pPr lvl="1"/>
            <a:r>
              <a:rPr lang="en-US" dirty="0"/>
              <a:t>Describe its initial state </a:t>
            </a:r>
          </a:p>
          <a:p>
            <a:pPr lvl="1"/>
            <a:r>
              <a:rPr lang="en-US" dirty="0"/>
              <a:t>Identify all subsequent changes</a:t>
            </a:r>
          </a:p>
          <a:p>
            <a:r>
              <a:rPr lang="en-US" dirty="0"/>
              <a:t>ITIL configuration management includes documenting:</a:t>
            </a:r>
          </a:p>
          <a:p>
            <a:pPr lvl="1"/>
            <a:r>
              <a:rPr lang="en-US" dirty="0"/>
              <a:t>Service assets</a:t>
            </a:r>
          </a:p>
          <a:p>
            <a:pPr lvl="1"/>
            <a:r>
              <a:rPr lang="en-US" dirty="0"/>
              <a:t>CIs</a:t>
            </a:r>
          </a:p>
          <a:p>
            <a:pPr lvl="1"/>
            <a:r>
              <a:rPr lang="en-US" dirty="0"/>
              <a:t>Configuration Management Database (CMDB)</a:t>
            </a:r>
          </a:p>
          <a:p>
            <a:pPr lvl="1"/>
            <a:r>
              <a:rPr lang="en-US" dirty="0"/>
              <a:t>Baselines</a:t>
            </a:r>
          </a:p>
          <a:p>
            <a:pPr lvl="1"/>
            <a:r>
              <a:rPr lang="en-US" dirty="0"/>
              <a:t>Configuration Management System</a:t>
            </a:r>
          </a:p>
          <a:p>
            <a:r>
              <a:rPr lang="en-US" dirty="0"/>
              <a:t>Use RFCs to document the need or desire for a change.</a:t>
            </a:r>
          </a:p>
          <a:p>
            <a:pPr lvl="1"/>
            <a:r>
              <a:rPr lang="en-US" dirty="0"/>
              <a:t>RFCs should be considered at the appropriate level and affected stakeholders should be notified.  </a:t>
            </a:r>
          </a:p>
        </p:txBody>
      </p:sp>
    </p:spTree>
    <p:extLst>
      <p:ext uri="{BB962C8B-B14F-4D97-AF65-F5344CB8AC3E}">
        <p14:creationId xmlns:p14="http://schemas.microsoft.com/office/powerpoint/2010/main" val="51270857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F43F9C-4F8E-4E24-8963-E1AE00C0C2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62290"/>
            <a:ext cx="8455567" cy="633458"/>
          </a:xfrm>
        </p:spPr>
        <p:txBody>
          <a:bodyPr/>
          <a:lstStyle/>
          <a:p>
            <a:r>
              <a:rPr lang="en-US" dirty="0"/>
              <a:t>Guidelines for Using Change Management Best Practices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C3B16DC-F13C-452E-A01C-E5C3329E8A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BAE5FF-3451-44E6-BB30-E4FDCEA394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Major or significant changes:</a:t>
            </a:r>
          </a:p>
          <a:p>
            <a:pPr lvl="1"/>
            <a:r>
              <a:rPr lang="en-US" dirty="0"/>
              <a:t>Could be managed as a separate project.</a:t>
            </a:r>
          </a:p>
          <a:p>
            <a:pPr lvl="1"/>
            <a:r>
              <a:rPr lang="en-US" dirty="0"/>
              <a:t>Might require approval through a Change Advisory Board.</a:t>
            </a:r>
          </a:p>
          <a:p>
            <a:r>
              <a:rPr lang="en-US" dirty="0"/>
              <a:t>Follow documented SOPs and Work Instructions.</a:t>
            </a:r>
          </a:p>
          <a:p>
            <a:r>
              <a:rPr lang="en-US" dirty="0"/>
              <a:t>Implementation of changes should be carefully planned.</a:t>
            </a:r>
          </a:p>
          <a:p>
            <a:pPr lvl="1"/>
            <a:r>
              <a:rPr lang="en-US" dirty="0"/>
              <a:t>How will the change affect dependent components?</a:t>
            </a:r>
          </a:p>
          <a:p>
            <a:r>
              <a:rPr lang="en-US" dirty="0"/>
              <a:t>For most significant or major changes, use trial implementations.</a:t>
            </a:r>
          </a:p>
          <a:p>
            <a:r>
              <a:rPr lang="en-US" dirty="0"/>
              <a:t>Always have a rollback (or remediation) plan.</a:t>
            </a:r>
          </a:p>
          <a:p>
            <a:r>
              <a:rPr lang="en-US" dirty="0"/>
              <a:t>Schedule changes to minimize system downtime.</a:t>
            </a:r>
          </a:p>
          <a:p>
            <a:r>
              <a:rPr lang="en-US" dirty="0"/>
              <a:t>When the change has been implemented:</a:t>
            </a:r>
          </a:p>
          <a:p>
            <a:pPr lvl="1"/>
            <a:r>
              <a:rPr lang="en-US" dirty="0"/>
              <a:t>Assess its impact, and review the process to identify any outcomes that could help future change management projects.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557134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672645-E2CA-424C-A566-60143902100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Change Management Best Practices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574C712-7250-4718-B444-C184F421B1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1626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3BFE1-4FBE-49B0-960F-6AFB6CA9EB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Disaster Prevention and Recovery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99821A3-D5BF-414E-A907-34B27595A3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03466"/>
            <a:ext cx="6934200" cy="571500"/>
          </a:xfrm>
        </p:spPr>
        <p:txBody>
          <a:bodyPr/>
          <a:lstStyle/>
          <a:p>
            <a:r>
              <a:rPr lang="en-US" b="1" dirty="0"/>
              <a:t>Disaster Recovery Plan (DRP): </a:t>
            </a:r>
            <a:r>
              <a:rPr lang="en-US" dirty="0"/>
              <a:t>A documented and resourced plan showing actions and responsibilities to be used in response to critical incidents.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B04A10-C4FC-4A7A-B98F-5CA7BA6DBA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449621-62A1-4D4B-AF30-4C5F915CE8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 scenarios for natural and man-made disasters and options for protecting systems. </a:t>
            </a:r>
          </a:p>
          <a:p>
            <a:r>
              <a:rPr lang="en-US" dirty="0"/>
              <a:t>Identify tasks, resources, and responsibilities for responding to a disaster.</a:t>
            </a:r>
          </a:p>
          <a:p>
            <a:r>
              <a:rPr lang="en-US" dirty="0"/>
              <a:t>Train staff in the disaster planning procedures and how to react well to change.</a:t>
            </a:r>
          </a:p>
        </p:txBody>
      </p:sp>
    </p:spTree>
    <p:extLst>
      <p:ext uri="{BB962C8B-B14F-4D97-AF65-F5344CB8AC3E}">
        <p14:creationId xmlns:p14="http://schemas.microsoft.com/office/powerpoint/2010/main" val="134111029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2D93CB-3852-4A5C-ABC3-E2C79A408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Backup and Restoration (Slide 1 of 4)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934F35-4155-4042-B302-4A61493396E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31498" y="811341"/>
            <a:ext cx="7285892" cy="571500"/>
          </a:xfrm>
        </p:spPr>
        <p:txBody>
          <a:bodyPr/>
          <a:lstStyle/>
          <a:p>
            <a:r>
              <a:rPr lang="en-US" b="1" dirty="0"/>
              <a:t>Data backup: </a:t>
            </a:r>
            <a:r>
              <a:rPr lang="en-US" dirty="0"/>
              <a:t>A system maintenance task that enables you to store copies of critical data for safekeeping. </a:t>
            </a:r>
          </a:p>
          <a:p>
            <a:r>
              <a:rPr lang="en-US" b="1" dirty="0"/>
              <a:t>Data restoration: </a:t>
            </a:r>
            <a:r>
              <a:rPr lang="en-US" dirty="0"/>
              <a:t>A system recovery task that enables you to access and restore the backed-up data.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937F02-8E74-433D-A9AE-4D31727A37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AA015E-1ECC-41E5-972F-35CFBD3B51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2158927"/>
            <a:ext cx="8460152" cy="1839491"/>
          </a:xfrm>
        </p:spPr>
        <p:txBody>
          <a:bodyPr/>
          <a:lstStyle/>
          <a:p>
            <a:r>
              <a:rPr lang="en-US" dirty="0"/>
              <a:t>Create data backups by:</a:t>
            </a:r>
          </a:p>
          <a:p>
            <a:pPr lvl="1"/>
            <a:r>
              <a:rPr lang="en-US" dirty="0"/>
              <a:t>Copying files and folders to local or network locations. </a:t>
            </a:r>
          </a:p>
          <a:p>
            <a:pPr lvl="1"/>
            <a:r>
              <a:rPr lang="en-US" dirty="0"/>
              <a:t>Using dedicated backup software and hardware.</a:t>
            </a:r>
          </a:p>
          <a:p>
            <a:r>
              <a:rPr lang="en-US" dirty="0"/>
              <a:t>Levels:</a:t>
            </a:r>
          </a:p>
          <a:p>
            <a:pPr lvl="1"/>
            <a:r>
              <a:rPr lang="en-US" dirty="0"/>
              <a:t>File</a:t>
            </a:r>
          </a:p>
          <a:p>
            <a:pPr lvl="1"/>
            <a:r>
              <a:rPr lang="en-US" dirty="0"/>
              <a:t>Image</a:t>
            </a:r>
          </a:p>
          <a:p>
            <a:pPr lvl="1"/>
            <a:r>
              <a:rPr lang="en-US" dirty="0"/>
              <a:t>Critical applications</a:t>
            </a:r>
          </a:p>
          <a:p>
            <a:r>
              <a:rPr lang="en-US" dirty="0"/>
              <a:t>When you use cloud storage, the service provider does the backups.</a:t>
            </a:r>
          </a:p>
        </p:txBody>
      </p:sp>
    </p:spTree>
    <p:extLst>
      <p:ext uri="{BB962C8B-B14F-4D97-AF65-F5344CB8AC3E}">
        <p14:creationId xmlns:p14="http://schemas.microsoft.com/office/powerpoint/2010/main" val="148317488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60979-AA4C-44E8-B533-1AFC2F1F3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Backup and Restoration (Slide 2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1F3EDD-D92E-40DD-A85D-5E1451F20D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7D6AB49-7FA1-4296-9692-2F341CF664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342" y="1010539"/>
            <a:ext cx="8460152" cy="356759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Backup management:</a:t>
            </a:r>
          </a:p>
          <a:p>
            <a:r>
              <a:rPr lang="en-US" dirty="0"/>
              <a:t>Plan execution and frequency of backups.</a:t>
            </a:r>
          </a:p>
          <a:p>
            <a:r>
              <a:rPr lang="en-US" dirty="0"/>
              <a:t>Identify the recovery window via business continuity planning.</a:t>
            </a:r>
          </a:p>
          <a:p>
            <a:r>
              <a:rPr lang="en-US" dirty="0"/>
              <a:t>Long- and short-term </a:t>
            </a:r>
            <a:br>
              <a:rPr lang="en-US" dirty="0"/>
            </a:br>
            <a:r>
              <a:rPr lang="en-US" dirty="0"/>
              <a:t>retention.</a:t>
            </a:r>
          </a:p>
        </p:txBody>
      </p:sp>
      <p:pic>
        <p:nvPicPr>
          <p:cNvPr id="9" name="Content Placeholder 5">
            <a:extLst>
              <a:ext uri="{FF2B5EF4-FFF2-40B4-BE49-F238E27FC236}">
                <a16:creationId xmlns:a16="http://schemas.microsoft.com/office/drawing/2014/main" id="{5D842919-C7DC-4626-8C3C-69C7A6B977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4091" y="2210021"/>
            <a:ext cx="4870159" cy="25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31618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D78389-043E-47B7-BDBB-F1510329FB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Backup and Restoration (Slide 3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6275440-A3F5-441C-B197-C3F9967F1B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9E0EA3-C60C-426D-B4B8-C17B3D1248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051" y="732842"/>
            <a:ext cx="8460152" cy="356759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Backup types</a:t>
            </a:r>
          </a:p>
          <a:p>
            <a:endParaRPr lang="en-US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15E14802-3C3F-41F5-9F1D-5C202FC18FDD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448759" y="1083725"/>
          <a:ext cx="8461376" cy="187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760">
                  <a:extLst>
                    <a:ext uri="{9D8B030D-6E8A-4147-A177-3AD203B41FA5}">
                      <a16:colId xmlns:a16="http://schemas.microsoft.com/office/drawing/2014/main" val="3139554352"/>
                    </a:ext>
                  </a:extLst>
                </a:gridCol>
                <a:gridCol w="3054928">
                  <a:extLst>
                    <a:ext uri="{9D8B030D-6E8A-4147-A177-3AD203B41FA5}">
                      <a16:colId xmlns:a16="http://schemas.microsoft.com/office/drawing/2014/main" val="4221289811"/>
                    </a:ext>
                  </a:extLst>
                </a:gridCol>
                <a:gridCol w="2115344">
                  <a:extLst>
                    <a:ext uri="{9D8B030D-6E8A-4147-A177-3AD203B41FA5}">
                      <a16:colId xmlns:a16="http://schemas.microsoft.com/office/drawing/2014/main" val="3216744374"/>
                    </a:ext>
                  </a:extLst>
                </a:gridCol>
                <a:gridCol w="2115344">
                  <a:extLst>
                    <a:ext uri="{9D8B030D-6E8A-4147-A177-3AD203B41FA5}">
                      <a16:colId xmlns:a16="http://schemas.microsoft.com/office/drawing/2014/main" val="8559925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Data Selection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Backup/Restore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Archive/Attribute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50526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Full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 selected data no matter when it was previously backed 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High/low (one media set)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Cleared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79827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Incremental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New files and files modified since last backup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Low/high (multiple sets)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Cleared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71689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Differential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 data modified since the last full backup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Moderate/moderate (no more than 2 sets)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Not cleared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2830506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9494914-D66B-43EA-8C12-85BACA2D0FBF}"/>
              </a:ext>
            </a:extLst>
          </p:cNvPr>
          <p:cNvSpPr txBox="1"/>
          <p:nvPr/>
        </p:nvSpPr>
        <p:spPr>
          <a:xfrm>
            <a:off x="448759" y="2971207"/>
            <a:ext cx="8319512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 defTabSz="342900">
              <a:spcBef>
                <a:spcPct val="20000"/>
              </a:spcBef>
              <a:buClr>
                <a:srgbClr val="ED1C24"/>
              </a:buClr>
              <a:buFont typeface="Arial"/>
              <a:buChar char="•"/>
            </a:pPr>
            <a:r>
              <a:rPr lang="en-US" dirty="0">
                <a:solidFill>
                  <a:srgbClr val="45545F"/>
                </a:solidFill>
              </a:rPr>
              <a:t>Using a full daily backup means that only one media set is needed to restore the system.</a:t>
            </a:r>
          </a:p>
          <a:p>
            <a:pPr marL="257175" indent="-257175" defTabSz="342900">
              <a:spcBef>
                <a:spcPct val="20000"/>
              </a:spcBef>
              <a:buClr>
                <a:srgbClr val="ED1C24"/>
              </a:buClr>
              <a:buFont typeface="Arial"/>
              <a:buChar char="•"/>
            </a:pPr>
            <a:r>
              <a:rPr lang="en-US" dirty="0">
                <a:solidFill>
                  <a:srgbClr val="45545F"/>
                </a:solidFill>
              </a:rPr>
              <a:t>Using an incremental backup means that it takes less time to back up, but you might need to restore several media sets for full recovery.</a:t>
            </a:r>
          </a:p>
          <a:p>
            <a:pPr marL="257175" indent="-257175" defTabSz="342900">
              <a:spcBef>
                <a:spcPct val="20000"/>
              </a:spcBef>
              <a:buClr>
                <a:srgbClr val="ED1C24"/>
              </a:buClr>
              <a:buFont typeface="Arial"/>
              <a:buChar char="•"/>
            </a:pPr>
            <a:r>
              <a:rPr lang="en-US" dirty="0">
                <a:solidFill>
                  <a:srgbClr val="45545F"/>
                </a:solidFill>
              </a:rPr>
              <a:t>Using a differential backup means the time needed for restoring and backing up is roughly equal.</a:t>
            </a:r>
          </a:p>
        </p:txBody>
      </p:sp>
    </p:spTree>
    <p:extLst>
      <p:ext uri="{BB962C8B-B14F-4D97-AF65-F5344CB8AC3E}">
        <p14:creationId xmlns:p14="http://schemas.microsoft.com/office/powerpoint/2010/main" val="57815452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0E681-8F3A-4E33-AF51-6581D2D7C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Backup and Restoration (Slide 4 of 4)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7F9A0D-526F-481C-99FC-CD9E627317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271AB4-5AC9-46A9-B20B-C4FC6D1393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882373"/>
            <a:ext cx="8460152" cy="356759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Recovery images</a:t>
            </a:r>
          </a:p>
          <a:p>
            <a:r>
              <a:rPr lang="en-US" dirty="0"/>
              <a:t>Windows computers come with a recovery image, but the image does not get updated unless you do it.</a:t>
            </a:r>
          </a:p>
          <a:p>
            <a:r>
              <a:rPr lang="en-US" dirty="0"/>
              <a:t>Custom recovery image should contain current OS state plus all desktop apps installed at the boot partition.</a:t>
            </a:r>
          </a:p>
          <a:p>
            <a:r>
              <a:rPr lang="en-US" dirty="0"/>
              <a:t>Any changes to apps or configuration requires a new recovery image to be created.</a:t>
            </a:r>
          </a:p>
          <a:p>
            <a:r>
              <a:rPr lang="en-US" dirty="0"/>
              <a:t>Use recovery images to restore a PC’s or VM’s functionality (OS and apps).</a:t>
            </a:r>
          </a:p>
          <a:p>
            <a:r>
              <a:rPr lang="en-US" dirty="0"/>
              <a:t>Use file-level backups to restore user profile information and data.</a:t>
            </a:r>
          </a:p>
        </p:txBody>
      </p:sp>
    </p:spTree>
    <p:extLst>
      <p:ext uri="{BB962C8B-B14F-4D97-AF65-F5344CB8AC3E}">
        <p14:creationId xmlns:p14="http://schemas.microsoft.com/office/powerpoint/2010/main" val="106586650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925BB-C1F9-4505-867E-0F3D50C75F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 Testing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898220B-EFE2-40DD-9458-1CBC732520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5ACE3A-8330-4C5C-AE3E-636CBE5EC3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Try restoring some of the backed-up data into a test directory.</a:t>
            </a:r>
          </a:p>
          <a:p>
            <a:pPr lvl="1"/>
            <a:r>
              <a:rPr lang="en-US" dirty="0"/>
              <a:t>Make sure you don't overwrite any data when testing.</a:t>
            </a:r>
          </a:p>
          <a:p>
            <a:r>
              <a:rPr lang="en-US" dirty="0"/>
              <a:t>Configure the backup software to verify after it writes</a:t>
            </a:r>
          </a:p>
          <a:p>
            <a:r>
              <a:rPr lang="en-US" dirty="0"/>
              <a:t>Verify that the backup contains all the required files.</a:t>
            </a:r>
          </a:p>
          <a:p>
            <a:r>
              <a:rPr lang="en-US" dirty="0"/>
              <a:t>Test backup devices and media on a regular basis.</a:t>
            </a:r>
          </a:p>
        </p:txBody>
      </p:sp>
    </p:spTree>
    <p:extLst>
      <p:ext uri="{BB962C8B-B14F-4D97-AF65-F5344CB8AC3E}">
        <p14:creationId xmlns:p14="http://schemas.microsoft.com/office/powerpoint/2010/main" val="68990397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2587E-5AF3-4BCE-885F-35E931D35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Off-site and Local Storage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0338EA-6DC9-4EA2-B5EE-5CC519B70C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892003-3263-486D-8B7A-2BFE650427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Backups are usually stored offsite. </a:t>
            </a:r>
          </a:p>
          <a:p>
            <a:pPr lvl="1"/>
            <a:r>
              <a:rPr lang="en-US" dirty="0"/>
              <a:t>In case of disaster at the server, the backup media is not lost as well.</a:t>
            </a:r>
          </a:p>
          <a:p>
            <a:pPr lvl="1"/>
            <a:r>
              <a:rPr lang="en-US" dirty="0"/>
              <a:t>Safety deposit box or with a firm that specializes in securely storing backups.</a:t>
            </a:r>
          </a:p>
          <a:p>
            <a:r>
              <a:rPr lang="en-US" dirty="0"/>
              <a:t>Keep a backup set on site for instant access</a:t>
            </a:r>
          </a:p>
          <a:p>
            <a:pPr lvl="1"/>
            <a:r>
              <a:rPr lang="en-US" dirty="0"/>
              <a:t>In case of accidentally deleted or corrupted files.</a:t>
            </a:r>
          </a:p>
          <a:p>
            <a:pPr lvl="1"/>
            <a:r>
              <a:rPr lang="en-US" dirty="0"/>
              <a:t>Consider using a fire-proof safe.</a:t>
            </a:r>
          </a:p>
          <a:p>
            <a:r>
              <a:rPr lang="en-US" dirty="0"/>
              <a:t>Environmental considerations must be taken into account. </a:t>
            </a:r>
          </a:p>
          <a:p>
            <a:pPr lvl="1"/>
            <a:r>
              <a:rPr lang="en-US" dirty="0"/>
              <a:t>Do not store backups where there is high heat or humidity. </a:t>
            </a:r>
          </a:p>
          <a:p>
            <a:pPr lvl="1"/>
            <a:r>
              <a:rPr lang="en-US" dirty="0"/>
              <a:t>Do not store backups near magnetic equipment.</a:t>
            </a:r>
          </a:p>
        </p:txBody>
      </p:sp>
    </p:spTree>
    <p:extLst>
      <p:ext uri="{BB962C8B-B14F-4D97-AF65-F5344CB8AC3E}">
        <p14:creationId xmlns:p14="http://schemas.microsoft.com/office/powerpoint/2010/main" val="40342875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8FE1E8-AD9B-4D70-947A-898C4FD6E8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Electrical Hazards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A2C9472-C04C-440A-B847-7A51FAEB75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5AA55B-5DAA-47CF-AA7F-7B09CD2BCD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Most prevalent physical hazard for IT equipment and personnel.</a:t>
            </a:r>
          </a:p>
          <a:p>
            <a:r>
              <a:rPr lang="en-US" dirty="0"/>
              <a:t>For humans, electrical shock can cause:</a:t>
            </a:r>
          </a:p>
          <a:p>
            <a:pPr lvl="1"/>
            <a:r>
              <a:rPr lang="en-US" dirty="0"/>
              <a:t>Muscle spasms</a:t>
            </a:r>
          </a:p>
          <a:p>
            <a:pPr lvl="1"/>
            <a:r>
              <a:rPr lang="en-US" dirty="0"/>
              <a:t>Burns</a:t>
            </a:r>
          </a:p>
          <a:p>
            <a:pPr lvl="1"/>
            <a:r>
              <a:rPr lang="en-US" dirty="0"/>
              <a:t>Paralysis</a:t>
            </a:r>
          </a:p>
          <a:p>
            <a:pPr lvl="1"/>
            <a:r>
              <a:rPr lang="en-US" dirty="0"/>
              <a:t>Cardiac arrest</a:t>
            </a:r>
          </a:p>
          <a:p>
            <a:pPr lvl="1"/>
            <a:r>
              <a:rPr lang="en-US" dirty="0"/>
              <a:t>Collateral injuries</a:t>
            </a:r>
          </a:p>
          <a:p>
            <a:pPr lvl="1"/>
            <a:r>
              <a:rPr lang="en-US" dirty="0"/>
              <a:t>Death by electrocution</a:t>
            </a:r>
          </a:p>
          <a:p>
            <a:r>
              <a:rPr lang="en-US" dirty="0"/>
              <a:t>Keep equipment away from conductors.</a:t>
            </a:r>
          </a:p>
          <a:p>
            <a:pPr lvl="1"/>
            <a:r>
              <a:rPr lang="en-US" dirty="0"/>
              <a:t>Metal</a:t>
            </a:r>
          </a:p>
          <a:p>
            <a:pPr lvl="1"/>
            <a:r>
              <a:rPr lang="en-US" dirty="0"/>
              <a:t>Liquid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FE545E5-EE39-48A6-8F38-13A3390DA8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337" y="2681224"/>
            <a:ext cx="953345" cy="9533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BD5C749-4B30-478E-9AEE-5B423DA815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4003" y="2631817"/>
            <a:ext cx="953345" cy="953345"/>
          </a:xfrm>
          <a:prstGeom prst="rect">
            <a:avLst/>
          </a:prstGeom>
        </p:spPr>
      </p:pic>
      <p:sp>
        <p:nvSpPr>
          <p:cNvPr id="8" name="Lightning Bolt 7">
            <a:extLst>
              <a:ext uri="{FF2B5EF4-FFF2-40B4-BE49-F238E27FC236}">
                <a16:creationId xmlns:a16="http://schemas.microsoft.com/office/drawing/2014/main" id="{04EE4903-5B22-48F9-9D7D-EDE361E94027}"/>
              </a:ext>
            </a:extLst>
          </p:cNvPr>
          <p:cNvSpPr/>
          <p:nvPr/>
        </p:nvSpPr>
        <p:spPr>
          <a:xfrm>
            <a:off x="7391654" y="2210382"/>
            <a:ext cx="468086" cy="543913"/>
          </a:xfrm>
          <a:prstGeom prst="lightningBolt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9" name="Lightning Bolt 8">
            <a:extLst>
              <a:ext uri="{FF2B5EF4-FFF2-40B4-BE49-F238E27FC236}">
                <a16:creationId xmlns:a16="http://schemas.microsoft.com/office/drawing/2014/main" id="{EFB19277-0209-45D8-9C9A-C8E4A32FBD34}"/>
              </a:ext>
            </a:extLst>
          </p:cNvPr>
          <p:cNvSpPr/>
          <p:nvPr/>
        </p:nvSpPr>
        <p:spPr>
          <a:xfrm>
            <a:off x="6027905" y="2220229"/>
            <a:ext cx="468086" cy="543913"/>
          </a:xfrm>
          <a:prstGeom prst="lightningBolt">
            <a:avLst/>
          </a:prstGeom>
          <a:noFill/>
          <a:ln w="2857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8186311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A489B-1A36-4C30-8B12-33433628A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Off-site and Local Storage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19700BE-04E6-4F3C-81C1-A4AF89AC77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05E3A2-F8E2-4768-939E-8D48326184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Backup storage security:</a:t>
            </a:r>
          </a:p>
          <a:p>
            <a:r>
              <a:rPr lang="en-US" dirty="0"/>
              <a:t>Authentication of users and backup clients to the backup server. </a:t>
            </a:r>
          </a:p>
          <a:p>
            <a:r>
              <a:rPr lang="en-US" dirty="0"/>
              <a:t>Role based access control lists for all backup and recovery operations. </a:t>
            </a:r>
          </a:p>
          <a:p>
            <a:r>
              <a:rPr lang="en-US" dirty="0"/>
              <a:t>Data encryption options for both backup transmission and storage. </a:t>
            </a:r>
          </a:p>
          <a:p>
            <a:r>
              <a:rPr lang="en-US" dirty="0"/>
              <a:t>Backup of remote clients to a centralized location behind firewalls. </a:t>
            </a:r>
          </a:p>
          <a:p>
            <a:r>
              <a:rPr lang="en-US" dirty="0"/>
              <a:t>Default data storage locations must be standardized. </a:t>
            </a:r>
          </a:p>
          <a:p>
            <a:r>
              <a:rPr lang="en-US" dirty="0"/>
              <a:t>Create a policy that defines where documents are backed up from. </a:t>
            </a:r>
          </a:p>
          <a:p>
            <a:r>
              <a:rPr lang="en-US" dirty="0"/>
              <a:t>Use segregation of duties enforced by policy for all personnel handling backup data. </a:t>
            </a:r>
          </a:p>
          <a:p>
            <a:r>
              <a:rPr lang="en-US" dirty="0"/>
              <a:t>Document all access, testing, backup, and restore cycles.</a:t>
            </a:r>
          </a:p>
        </p:txBody>
      </p:sp>
    </p:spTree>
    <p:extLst>
      <p:ext uri="{BB962C8B-B14F-4D97-AF65-F5344CB8AC3E}">
        <p14:creationId xmlns:p14="http://schemas.microsoft.com/office/powerpoint/2010/main" val="280280089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F7DF0A-EAAB-480D-8837-92518E4891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Account Recovery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1E8816E-C724-4044-9EE6-F47D11B3FA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0D65C8-1F8F-4A94-8EBB-188A4078A2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Different things can happen to prevent logon.</a:t>
            </a:r>
          </a:p>
          <a:p>
            <a:pPr lvl="1"/>
            <a:r>
              <a:rPr lang="en-US" dirty="0"/>
              <a:t>Mistyped or forgotten password.</a:t>
            </a:r>
          </a:p>
          <a:p>
            <a:pPr lvl="1"/>
            <a:r>
              <a:rPr lang="en-US" dirty="0"/>
              <a:t>Error processing smart card or biometric credentials.</a:t>
            </a:r>
          </a:p>
          <a:p>
            <a:r>
              <a:rPr lang="en-US" dirty="0"/>
              <a:t>Many systems support account recovery through the use of challenge questions.</a:t>
            </a:r>
          </a:p>
          <a:p>
            <a:r>
              <a:rPr lang="en-US" dirty="0"/>
              <a:t>If account recovery methods don’t work, you might need to re-create the account. </a:t>
            </a:r>
          </a:p>
          <a:p>
            <a:pPr lvl="1"/>
            <a:r>
              <a:rPr lang="en-US" dirty="0"/>
              <a:t>You will need to import backed-up data to the new account.</a:t>
            </a:r>
          </a:p>
          <a:p>
            <a:pPr lvl="1"/>
            <a:r>
              <a:rPr lang="en-US" dirty="0"/>
              <a:t>You will also need to reconfigure file permissions and group memberships.</a:t>
            </a:r>
          </a:p>
        </p:txBody>
      </p:sp>
    </p:spTree>
    <p:extLst>
      <p:ext uri="{BB962C8B-B14F-4D97-AF65-F5344CB8AC3E}">
        <p14:creationId xmlns:p14="http://schemas.microsoft.com/office/powerpoint/2010/main" val="233373907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50EB-144E-4B46-A224-2127BF75C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636" y="248642"/>
            <a:ext cx="8455567" cy="633458"/>
          </a:xfrm>
        </p:spPr>
        <p:txBody>
          <a:bodyPr/>
          <a:lstStyle/>
          <a:p>
            <a:r>
              <a:rPr lang="en-US" dirty="0"/>
              <a:t>Guidelines for Implementing Disaster Recovery and Prevention Methods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8B8FBDE-9854-44F1-A1BA-0ED69903BE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E4282C-F6FD-4322-95DE-05065BEDC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342" y="1010539"/>
            <a:ext cx="8460152" cy="3567590"/>
          </a:xfrm>
        </p:spPr>
        <p:txBody>
          <a:bodyPr/>
          <a:lstStyle/>
          <a:p>
            <a:r>
              <a:rPr lang="en-US" dirty="0"/>
              <a:t>A DRP should:</a:t>
            </a:r>
          </a:p>
          <a:p>
            <a:pPr lvl="1"/>
            <a:r>
              <a:rPr lang="en-US" dirty="0"/>
              <a:t>Identify scenarios for natural and man-made disaster.</a:t>
            </a:r>
          </a:p>
          <a:p>
            <a:pPr lvl="1"/>
            <a:r>
              <a:rPr lang="en-US" dirty="0"/>
              <a:t>Identify options for protecting systems. </a:t>
            </a:r>
          </a:p>
          <a:p>
            <a:pPr lvl="1"/>
            <a:r>
              <a:rPr lang="en-US" dirty="0"/>
              <a:t>Identify tasks, resources, and responsibilities for responding to a disaster.</a:t>
            </a:r>
          </a:p>
          <a:p>
            <a:pPr lvl="1"/>
            <a:r>
              <a:rPr lang="en-US" dirty="0"/>
              <a:t>Train staff in the disaster response procedures and how to react to change.</a:t>
            </a:r>
          </a:p>
          <a:p>
            <a:r>
              <a:rPr lang="en-US" dirty="0"/>
              <a:t>Perform backups of data and configuration files on a regular basis.</a:t>
            </a:r>
          </a:p>
          <a:p>
            <a:pPr lvl="1"/>
            <a:r>
              <a:rPr lang="en-US" dirty="0"/>
              <a:t>Determine the frequency of backups. </a:t>
            </a:r>
          </a:p>
          <a:p>
            <a:pPr lvl="1"/>
            <a:r>
              <a:rPr lang="en-US" dirty="0"/>
              <a:t>Determine short-term and long-term data retention needs.</a:t>
            </a:r>
          </a:p>
          <a:p>
            <a:pPr lvl="1"/>
            <a:r>
              <a:rPr lang="en-US" dirty="0"/>
              <a:t>Determine if you need to perform full, incremental, or differential backups. </a:t>
            </a:r>
          </a:p>
          <a:p>
            <a:r>
              <a:rPr lang="en-US" dirty="0"/>
              <a:t>Create custom recovery images for restoring PCs and VMs.</a:t>
            </a:r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21121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56A01-DA28-422D-812D-C8FC84D91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Implementing Disaster Recovery and Prevention Methods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2E5C9D2-8DD2-4066-967E-D219AB90D7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CAB619-F2CB-4B10-9B13-993E18A564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Remember, restoring data from backup provides data that is only as current as the last backup.</a:t>
            </a:r>
          </a:p>
          <a:p>
            <a:r>
              <a:rPr lang="en-US" dirty="0"/>
              <a:t>Test backups after they are created. </a:t>
            </a:r>
          </a:p>
          <a:p>
            <a:r>
              <a:rPr lang="en-US" dirty="0"/>
              <a:t>Determine where backups will be stored both locally and offsite. </a:t>
            </a:r>
          </a:p>
          <a:p>
            <a:r>
              <a:rPr lang="en-US" dirty="0"/>
              <a:t>Document the account recovery methods that will be needed for any systems, applications, or websites used by the organization.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827969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E0FD9B3-8CF7-47A6-88AD-C0D13D9BD2E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Disaster Prevention and Recovery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1DE268F-467B-4D40-8AB8-CE951D2578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71987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C411EFB-EC2C-4091-8855-8C4740A377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Configuring Windows Backup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134B62F-48C2-4498-B75B-52673D1938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791427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CCE3E-92FF-4C2E-8B44-5ED1ABDF94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Script Files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99D87B-3D64-4D17-A9DE-EE0AF05343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653718" y="809407"/>
            <a:ext cx="7054516" cy="1291536"/>
          </a:xfrm>
        </p:spPr>
        <p:txBody>
          <a:bodyPr/>
          <a:lstStyle/>
          <a:p>
            <a:r>
              <a:rPr lang="en-US" b="1" dirty="0"/>
              <a:t>Script file: </a:t>
            </a:r>
            <a:r>
              <a:rPr lang="en-US" dirty="0"/>
              <a:t>A text document containing OS commands or instructions from a scripting language.</a:t>
            </a:r>
            <a:endParaRPr lang="en-US" b="1" dirty="0"/>
          </a:p>
          <a:p>
            <a:r>
              <a:rPr lang="en-US" b="1" dirty="0"/>
              <a:t>Scripting language: </a:t>
            </a:r>
            <a:r>
              <a:rPr lang="en-US" dirty="0"/>
              <a:t>A programming language that is not compiled, and must be run within a particular environment.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06A305-C22C-43A7-ABB7-8A6EB2D44F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66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9552035-F7C4-4A72-BA3C-56E8A99286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2201690"/>
            <a:ext cx="8460152" cy="2451339"/>
          </a:xfrm>
        </p:spPr>
        <p:txBody>
          <a:bodyPr/>
          <a:lstStyle/>
          <a:p>
            <a:r>
              <a:rPr lang="en-US" dirty="0"/>
              <a:t>You may need a command interpreter to execute the script.</a:t>
            </a:r>
          </a:p>
          <a:p>
            <a:r>
              <a:rPr lang="en-US" dirty="0"/>
              <a:t>You can open scripts in text editors or IDEs.</a:t>
            </a:r>
          </a:p>
          <a:p>
            <a:pPr lvl="1"/>
            <a:r>
              <a:rPr lang="en-US" dirty="0"/>
              <a:t>IDEs are designed to support scripting</a:t>
            </a:r>
          </a:p>
          <a:p>
            <a:pPr lvl="1"/>
            <a:r>
              <a:rPr lang="en-US" dirty="0"/>
              <a:t>Autocomplete</a:t>
            </a:r>
          </a:p>
          <a:p>
            <a:pPr lvl="1"/>
            <a:r>
              <a:rPr lang="en-US" dirty="0"/>
              <a:t>Debugging tools</a:t>
            </a:r>
          </a:p>
        </p:txBody>
      </p:sp>
    </p:spTree>
    <p:extLst>
      <p:ext uri="{BB962C8B-B14F-4D97-AF65-F5344CB8AC3E}">
        <p14:creationId xmlns:p14="http://schemas.microsoft.com/office/powerpoint/2010/main" val="350511966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9A7E960-9E62-4E89-93FB-583310DFB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Scripting Languages (Slide 1 of 7)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16428B-45A2-4DC0-868D-2126D127EE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67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3736D47-AEC2-4523-AEDF-DBC01329DB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860601"/>
            <a:ext cx="8460152" cy="3567590"/>
          </a:xfrm>
        </p:spPr>
        <p:txBody>
          <a:bodyPr/>
          <a:lstStyle/>
          <a:p>
            <a:r>
              <a:rPr lang="en-US" dirty="0"/>
              <a:t>Types of instruction sets:</a:t>
            </a:r>
          </a:p>
          <a:p>
            <a:pPr lvl="1"/>
            <a:r>
              <a:rPr lang="en-US" dirty="0"/>
              <a:t>Compiled programs (CPU performs instructions)</a:t>
            </a:r>
          </a:p>
          <a:p>
            <a:pPr lvl="1"/>
            <a:r>
              <a:rPr lang="en-US" dirty="0"/>
              <a:t>Scripts (OS or command interpreter performs instructions)</a:t>
            </a:r>
          </a:p>
          <a:p>
            <a:r>
              <a:rPr lang="en-US" dirty="0"/>
              <a:t>File extensions differ for each scripting language:</a:t>
            </a:r>
          </a:p>
          <a:p>
            <a:pPr lvl="1"/>
            <a:r>
              <a:rPr lang="en-US" dirty="0"/>
              <a:t>Windows batch file: .bat</a:t>
            </a:r>
          </a:p>
          <a:p>
            <a:pPr lvl="1"/>
            <a:r>
              <a:rPr lang="en-US" dirty="0"/>
              <a:t>PowerShell script: .ps1</a:t>
            </a:r>
          </a:p>
          <a:p>
            <a:pPr lvl="1"/>
            <a:r>
              <a:rPr lang="en-US" dirty="0"/>
              <a:t>Linux shell script: .sh</a:t>
            </a:r>
          </a:p>
          <a:p>
            <a:pPr lvl="1"/>
            <a:r>
              <a:rPr lang="en-US" dirty="0"/>
              <a:t>VBScript file: .vbs</a:t>
            </a:r>
          </a:p>
          <a:p>
            <a:pPr lvl="1"/>
            <a:r>
              <a:rPr lang="en-US" dirty="0"/>
              <a:t>JavaScript file: .js</a:t>
            </a:r>
          </a:p>
          <a:p>
            <a:pPr lvl="1"/>
            <a:r>
              <a:rPr lang="en-US" dirty="0"/>
              <a:t>Python script: .py</a:t>
            </a:r>
          </a:p>
          <a:p>
            <a:r>
              <a:rPr lang="en-US" dirty="0"/>
              <a:t>Scripts often used for smaller, repetitive tasks</a:t>
            </a:r>
          </a:p>
        </p:txBody>
      </p:sp>
    </p:spTree>
    <p:extLst>
      <p:ext uri="{BB962C8B-B14F-4D97-AF65-F5344CB8AC3E}">
        <p14:creationId xmlns:p14="http://schemas.microsoft.com/office/powerpoint/2010/main" val="7505127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0565B-25EE-4E5E-92D1-8B4EF1AD8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Scripting Languages (Slide 2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F0CB3AF-99C7-4A6D-B951-3C3C6E13DD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97B956-CD2C-484A-8ECF-8E1620E99F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Batch files</a:t>
            </a:r>
          </a:p>
          <a:p>
            <a:r>
              <a:rPr lang="en-US" dirty="0"/>
              <a:t>Stored in a .BAT file</a:t>
            </a:r>
          </a:p>
          <a:p>
            <a:r>
              <a:rPr lang="en-US" dirty="0"/>
              <a:t>Usually run end to end</a:t>
            </a:r>
          </a:p>
          <a:p>
            <a:pPr lvl="1"/>
            <a:r>
              <a:rPr lang="en-US" dirty="0"/>
              <a:t>Limited branching</a:t>
            </a:r>
          </a:p>
          <a:p>
            <a:pPr lvl="1"/>
            <a:r>
              <a:rPr lang="en-US" dirty="0"/>
              <a:t>Limited user input</a:t>
            </a:r>
          </a:p>
          <a:p>
            <a:pPr marL="0" indent="0">
              <a:buNone/>
            </a:pPr>
            <a:br>
              <a:rPr lang="en-US" b="1" dirty="0"/>
            </a:br>
            <a:endParaRPr lang="en-US" dirty="0"/>
          </a:p>
        </p:txBody>
      </p:sp>
      <p:pic>
        <p:nvPicPr>
          <p:cNvPr id="7" name="Content Placeholder 5">
            <a:extLst>
              <a:ext uri="{FF2B5EF4-FFF2-40B4-BE49-F238E27FC236}">
                <a16:creationId xmlns:a16="http://schemas.microsoft.com/office/drawing/2014/main" id="{BFB48AD6-69B1-4C7C-B7B3-D6835EE3D6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2933" y="1041562"/>
            <a:ext cx="4794561" cy="280923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DFCAB2D-2FCA-4E67-84AB-A9283EF4270C}"/>
              </a:ext>
            </a:extLst>
          </p:cNvPr>
          <p:cNvSpPr/>
          <p:nvPr/>
        </p:nvSpPr>
        <p:spPr>
          <a:xfrm>
            <a:off x="4002933" y="2571751"/>
            <a:ext cx="4794561" cy="1279878"/>
          </a:xfrm>
          <a:prstGeom prst="rect">
            <a:avLst/>
          </a:prstGeom>
          <a:solidFill>
            <a:schemeClr val="bg1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0884353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0565B-25EE-4E5E-92D1-8B4EF1AD8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Scripting Languages (Slide 3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F0CB3AF-99C7-4A6D-B951-3C3C6E13DD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97B956-CD2C-484A-8ECF-8E1620E99F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Windows PowerShell</a:t>
            </a:r>
          </a:p>
          <a:p>
            <a:r>
              <a:rPr lang="en-US" dirty="0"/>
              <a:t>Perform administrative </a:t>
            </a:r>
            <a:br>
              <a:rPr lang="en-US" dirty="0"/>
            </a:br>
            <a:r>
              <a:rPr lang="en-US" dirty="0"/>
              <a:t>tasks</a:t>
            </a:r>
          </a:p>
          <a:p>
            <a:r>
              <a:rPr lang="en-US" dirty="0"/>
              <a:t>Can use PowerShell ISE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DFCAB2D-2FCA-4E67-84AB-A9283EF4270C}"/>
              </a:ext>
            </a:extLst>
          </p:cNvPr>
          <p:cNvSpPr/>
          <p:nvPr/>
        </p:nvSpPr>
        <p:spPr>
          <a:xfrm>
            <a:off x="4002933" y="2571751"/>
            <a:ext cx="4794561" cy="1279878"/>
          </a:xfrm>
          <a:prstGeom prst="rect">
            <a:avLst/>
          </a:prstGeom>
          <a:solidFill>
            <a:schemeClr val="bg1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522B599-BBD9-47B8-880A-4DAD96125B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0621" y="969451"/>
            <a:ext cx="5377613" cy="3910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2744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FF39E59-A075-49DD-BE83-5DFDDFEBB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Fuses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ECC32D3-CAC8-449A-9EDF-AF4A85B6268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84687" y="786876"/>
            <a:ext cx="7054516" cy="924144"/>
          </a:xfrm>
        </p:spPr>
        <p:txBody>
          <a:bodyPr/>
          <a:lstStyle/>
          <a:p>
            <a:r>
              <a:rPr lang="en-US" b="1" dirty="0"/>
              <a:t>Fuse</a:t>
            </a:r>
            <a:r>
              <a:rPr lang="en-US" dirty="0"/>
              <a:t>: A circuit breaker designed to protect the device and users of the device from faulty wiring or supply of power (overcurrent protection).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72AB340-04AE-40E0-BA14-BF2C48CD7D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84027E-EB41-4C26-8DDE-EEB779512E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821500"/>
            <a:ext cx="8460152" cy="2956575"/>
          </a:xfrm>
        </p:spPr>
        <p:txBody>
          <a:bodyPr/>
          <a:lstStyle/>
          <a:p>
            <a:r>
              <a:rPr lang="en-US" dirty="0"/>
              <a:t>Electrical problems blow fuses to prevent further damage.</a:t>
            </a:r>
          </a:p>
          <a:p>
            <a:pPr lvl="1"/>
            <a:r>
              <a:rPr lang="en-US" dirty="0"/>
              <a:t>Separates a device from the power source.</a:t>
            </a:r>
          </a:p>
          <a:p>
            <a:r>
              <a:rPr lang="en-US" dirty="0"/>
              <a:t>Ratings: 3A, 5A, 13A.</a:t>
            </a:r>
          </a:p>
          <a:p>
            <a:pPr lvl="1"/>
            <a:r>
              <a:rPr lang="en-US" dirty="0"/>
              <a:t>Most computer equipment is 3A or 5A.</a:t>
            </a:r>
          </a:p>
          <a:p>
            <a:pPr lvl="1"/>
            <a:r>
              <a:rPr lang="en-US" dirty="0"/>
              <a:t>Use fuses rated for the equipment.</a:t>
            </a:r>
          </a:p>
          <a:p>
            <a:r>
              <a:rPr lang="en-US" dirty="0"/>
              <a:t>Power strips connect multiple devices to a power source.</a:t>
            </a:r>
          </a:p>
          <a:p>
            <a:pPr lvl="1"/>
            <a:r>
              <a:rPr lang="en-US" dirty="0"/>
              <a:t>Don’t daisy chain them!</a:t>
            </a:r>
          </a:p>
          <a:p>
            <a:pPr lvl="1"/>
            <a:r>
              <a:rPr lang="en-US" dirty="0"/>
              <a:t>Total power draw should not exceed maximum load (12A).</a:t>
            </a:r>
          </a:p>
        </p:txBody>
      </p:sp>
    </p:spTree>
    <p:extLst>
      <p:ext uri="{BB962C8B-B14F-4D97-AF65-F5344CB8AC3E}">
        <p14:creationId xmlns:p14="http://schemas.microsoft.com/office/powerpoint/2010/main" val="360546223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D2C4A-C3D7-4905-BF1A-C1F386502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Scripting Languages (Slide 4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2BA0D3F-585B-4AFF-B542-AAD9A17D11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4315B8-83CA-4E41-8DCF-3D44FD27A8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8460152" cy="356759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Linux shell scripts:</a:t>
            </a:r>
          </a:p>
          <a:p>
            <a:r>
              <a:rPr lang="en-US" dirty="0"/>
              <a:t>Equivalent of batch files</a:t>
            </a:r>
          </a:p>
          <a:p>
            <a:r>
              <a:rPr lang="en-US" dirty="0"/>
              <a:t>Starts with a line to designate the interpreter</a:t>
            </a:r>
          </a:p>
          <a:p>
            <a:r>
              <a:rPr lang="en-US" dirty="0"/>
              <a:t>Automates commands for:</a:t>
            </a:r>
          </a:p>
          <a:p>
            <a:pPr lvl="1"/>
            <a:r>
              <a:rPr lang="en-US" dirty="0"/>
              <a:t>System administration</a:t>
            </a:r>
          </a:p>
          <a:p>
            <a:pPr lvl="1"/>
            <a:r>
              <a:rPr lang="en-US" dirty="0"/>
              <a:t>Troubleshooting</a:t>
            </a:r>
          </a:p>
          <a:p>
            <a:pPr lvl="1"/>
            <a:r>
              <a:rPr lang="en-US" dirty="0"/>
              <a:t>Simple applications</a:t>
            </a:r>
          </a:p>
          <a:p>
            <a:pPr lvl="1"/>
            <a:r>
              <a:rPr lang="en-US" dirty="0"/>
              <a:t>Manipulation of text or files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9A2850E-E692-4493-A5D5-A641B8403D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2684"/>
            <a:ext cx="9144000" cy="145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66192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1B356-167F-4168-9A3C-F9570550E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Scripting Languages (Slide 5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6B78B2-1CA5-4799-ABC9-CB10C78C13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71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505E9D7-9C3B-4DCE-B7D5-EBB8BCA6F8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827943"/>
            <a:ext cx="4293381" cy="356759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VBScript:</a:t>
            </a:r>
          </a:p>
          <a:p>
            <a:r>
              <a:rPr lang="en-US" dirty="0"/>
              <a:t>Used for administrative tasks</a:t>
            </a:r>
          </a:p>
          <a:p>
            <a:r>
              <a:rPr lang="en-US" dirty="0"/>
              <a:t>Run from command line </a:t>
            </a:r>
            <a:br>
              <a:rPr lang="en-US" dirty="0"/>
            </a:br>
            <a:r>
              <a:rPr lang="en-US" dirty="0"/>
              <a:t>or Windows GUI</a:t>
            </a:r>
          </a:p>
          <a:p>
            <a:r>
              <a:rPr lang="en-US" dirty="0"/>
              <a:t>Must run within host </a:t>
            </a:r>
            <a:br>
              <a:rPr lang="en-US" dirty="0"/>
            </a:br>
            <a:r>
              <a:rPr lang="en-US" dirty="0"/>
              <a:t>environment</a:t>
            </a:r>
          </a:p>
          <a:p>
            <a:pPr lvl="1"/>
            <a:r>
              <a:rPr lang="en-US" dirty="0"/>
              <a:t>Internet Explorer</a:t>
            </a:r>
          </a:p>
          <a:p>
            <a:pPr lvl="1"/>
            <a:r>
              <a:rPr lang="en-US" dirty="0"/>
              <a:t>IIS</a:t>
            </a:r>
          </a:p>
          <a:p>
            <a:pPr lvl="1"/>
            <a:r>
              <a:rPr lang="en-US" dirty="0"/>
              <a:t>Windows Script Host </a:t>
            </a:r>
            <a:br>
              <a:rPr lang="en-US" dirty="0"/>
            </a:br>
            <a:r>
              <a:rPr lang="en-US" dirty="0"/>
              <a:t>(WSH)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1C418BF-108B-46C6-8B16-744A37C24F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674" y="1603385"/>
            <a:ext cx="5409529" cy="3108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60492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3EEA21-ECD6-4102-8FE2-4862B4CF7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Scripting Languages (Slide 6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24597B9-FC9B-4455-96E2-B1F8C1FAA3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B06F72-A577-4A1A-B7AE-74B51729DB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3772876" cy="356759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JavaScript:</a:t>
            </a:r>
          </a:p>
          <a:p>
            <a:r>
              <a:rPr lang="en-US" dirty="0"/>
              <a:t>Used for interactive web-based content and web apps</a:t>
            </a:r>
          </a:p>
          <a:p>
            <a:r>
              <a:rPr lang="en-US" dirty="0"/>
              <a:t>Automatically executed by placing the script in web page HTML code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2223BA-038E-4FA3-B07D-79343ACBFA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478" y="1113753"/>
            <a:ext cx="4553725" cy="3692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47578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C48F8E-065E-4BAB-BB46-ADC740D9E5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Scripting Languages (Slide 7 of 7)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74E5121-6234-44EF-BAFB-2D05A47195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58EE40-1080-42E6-8DE0-A9EC9D2C73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980347"/>
            <a:ext cx="3848743" cy="356759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Python:</a:t>
            </a:r>
          </a:p>
          <a:p>
            <a:r>
              <a:rPr lang="en-US" dirty="0"/>
              <a:t>General purpose programming language</a:t>
            </a:r>
          </a:p>
          <a:p>
            <a:r>
              <a:rPr lang="en-US" dirty="0"/>
              <a:t>Designed to be easy to read and program</a:t>
            </a:r>
          </a:p>
          <a:p>
            <a:r>
              <a:rPr lang="en-US" dirty="0"/>
              <a:t>Code runs in an interpreter</a:t>
            </a:r>
          </a:p>
          <a:p>
            <a:pPr lvl="1"/>
            <a:r>
              <a:rPr lang="en-US" dirty="0"/>
              <a:t>Windows default is CPython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3656FB9-2792-49E8-B69A-44ABE365A4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7867" y="1371001"/>
            <a:ext cx="4953333" cy="284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30105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18104-0CD2-4C16-A3FD-CD20DACE2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Script Constructs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F15C1F-B674-41BD-8A3B-0CD641056D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74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7D8D41-A279-48E0-9546-0BEAED2304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Each script language has its own structure and syntax.</a:t>
            </a:r>
          </a:p>
          <a:p>
            <a:r>
              <a:rPr lang="en-US" dirty="0"/>
              <a:t>Similarities occur, but using the correct syntax for a particular language decreases the chances of errors.</a:t>
            </a:r>
          </a:p>
        </p:txBody>
      </p:sp>
    </p:spTree>
    <p:extLst>
      <p:ext uri="{BB962C8B-B14F-4D97-AF65-F5344CB8AC3E}">
        <p14:creationId xmlns:p14="http://schemas.microsoft.com/office/powerpoint/2010/main" val="68773141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02DF6-1AF2-48A1-A80D-1C11C8790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Comment Syntax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09DABDF-8413-4EB3-AA13-4AE2FEDCCE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75</a:t>
            </a:fld>
            <a:endParaRPr lang="en-US" dirty="0"/>
          </a:p>
        </p:txBody>
      </p:sp>
      <p:graphicFrame>
        <p:nvGraphicFramePr>
          <p:cNvPr id="5" name="Group 64">
            <a:extLst>
              <a:ext uri="{FF2B5EF4-FFF2-40B4-BE49-F238E27FC236}">
                <a16:creationId xmlns:a16="http://schemas.microsoft.com/office/drawing/2014/main" id="{128C55E0-D69E-4BCC-ACB3-2952B303D7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2993052"/>
              </p:ext>
            </p:extLst>
          </p:nvPr>
        </p:nvGraphicFramePr>
        <p:xfrm>
          <a:off x="950210" y="902569"/>
          <a:ext cx="7239000" cy="2771978"/>
        </p:xfrm>
        <a:graphic>
          <a:graphicData uri="http://schemas.openxmlformats.org/drawingml/2006/table">
            <a:tbl>
              <a:tblPr/>
              <a:tblGrid>
                <a:gridCol w="20662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727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93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Scripting Language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C9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Comment Syntax</a:t>
                      </a: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C9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78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Windows batch file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C9E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Cutive Mono" panose="020B0604020202020204" charset="0"/>
                          <a:ea typeface="+mn-ea"/>
                          <a:cs typeface="Calibri"/>
                        </a:rPr>
                        <a:t>Rem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 Comment text is added here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C9E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Or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7C9E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Cutive Mono" panose="020B0604020202020204" charset="0"/>
                          <a:ea typeface="+mn-ea"/>
                          <a:cs typeface="Calibri"/>
                        </a:rPr>
                        <a:t>::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 Comment text is added here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6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PowerShell script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Cutive Mono" panose="020B0604020202020204" charset="0"/>
                          <a:ea typeface="+mn-ea"/>
                          <a:cs typeface="Calibri"/>
                        </a:rPr>
                        <a:t>#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 Comment text is added here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Bash shell script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Cutive Mono" panose="020B0604020202020204" charset="0"/>
                          <a:ea typeface="+mn-ea"/>
                          <a:cs typeface="Calibri"/>
                        </a:rPr>
                        <a:t>#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 Comment text is added here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5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VBScript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Cutive Mono" panose="020B0604020202020204" charset="0"/>
                          <a:ea typeface="+mn-ea"/>
                          <a:cs typeface="Calibri"/>
                        </a:rPr>
                        <a:t>‘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 Comment text is added here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814677"/>
                  </a:ext>
                </a:extLst>
              </a:tr>
              <a:tr h="335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JavaScript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Cutive Mono" panose="020B0604020202020204" charset="0"/>
                          <a:ea typeface="+mn-ea"/>
                          <a:cs typeface="Calibri"/>
                        </a:rPr>
                        <a:t>//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 Comment text is added here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8673627"/>
                  </a:ext>
                </a:extLst>
              </a:tr>
              <a:tr h="335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Python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90B9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Cutive Mono" panose="020B0604020202020204" charset="0"/>
                          <a:ea typeface="+mn-ea"/>
                          <a:cs typeface="Calibri"/>
                        </a:rPr>
                        <a:t>#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5545F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 Comment text is added here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0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92586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983963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75E79-C47B-4A01-B383-B6A7C6AF6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Identifiers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D53BF7-2B28-44BC-ACE2-4F45EB6D5F3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89650" y="894526"/>
            <a:ext cx="6858000" cy="745088"/>
          </a:xfrm>
        </p:spPr>
        <p:txBody>
          <a:bodyPr/>
          <a:lstStyle/>
          <a:p>
            <a:r>
              <a:rPr lang="en-US" b="1" dirty="0"/>
              <a:t>Identifier: </a:t>
            </a:r>
            <a:r>
              <a:rPr lang="en-US" dirty="0"/>
              <a:t>A computer programming component used to access program elements such as a stored value.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0F86974-5112-43C5-A786-6E71653967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76</a:t>
            </a:fld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F79CEA82-B1E0-44A4-BD99-0DC18786D9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051" y="1803535"/>
            <a:ext cx="8460152" cy="2057143"/>
          </a:xfrm>
        </p:spPr>
        <p:txBody>
          <a:bodyPr/>
          <a:lstStyle/>
          <a:p>
            <a:r>
              <a:rPr lang="en-US" dirty="0"/>
              <a:t>Labels for program components.</a:t>
            </a:r>
          </a:p>
          <a:p>
            <a:r>
              <a:rPr lang="en-US" dirty="0"/>
              <a:t>Identifiers that store data are either variables or constants.</a:t>
            </a:r>
          </a:p>
          <a:p>
            <a:r>
              <a:rPr lang="en-US" dirty="0"/>
              <a:t>Variables contain values that can change during program execution.</a:t>
            </a:r>
          </a:p>
          <a:p>
            <a:r>
              <a:rPr lang="en-US" dirty="0"/>
              <a:t>Constants contain values that do not change during program execution.</a:t>
            </a:r>
          </a:p>
        </p:txBody>
      </p:sp>
    </p:spTree>
    <p:extLst>
      <p:ext uri="{BB962C8B-B14F-4D97-AF65-F5344CB8AC3E}">
        <p14:creationId xmlns:p14="http://schemas.microsoft.com/office/powerpoint/2010/main" val="319394854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CADC79-5845-45C3-8DCE-2C44EC85E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Environment Variables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717CBF-2594-44F3-B1A5-0498EE13BC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29374"/>
            <a:ext cx="7054516" cy="571500"/>
          </a:xfrm>
        </p:spPr>
        <p:txBody>
          <a:bodyPr/>
          <a:lstStyle/>
          <a:p>
            <a:r>
              <a:rPr lang="en-US" b="1" dirty="0"/>
              <a:t>Environment variable</a:t>
            </a:r>
            <a:r>
              <a:rPr lang="en-US" dirty="0"/>
              <a:t>: A storage location in the OS command shell.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F4F9AE2-82A2-459B-9A16-80D20BE394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ADA672-F833-400C-95EC-43A53522CA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1696454"/>
            <a:ext cx="8460152" cy="3183555"/>
          </a:xfrm>
        </p:spPr>
        <p:txBody>
          <a:bodyPr/>
          <a:lstStyle/>
          <a:p>
            <a:r>
              <a:rPr lang="en-US" dirty="0"/>
              <a:t>Shell recognizes some variables and replaces with correct path.</a:t>
            </a:r>
          </a:p>
          <a:p>
            <a:r>
              <a:rPr lang="en-US" dirty="0"/>
              <a:t>Common environment variables include:</a:t>
            </a:r>
          </a:p>
          <a:p>
            <a:pPr lvl="1"/>
            <a:r>
              <a:rPr lang="en-US" dirty="0"/>
              <a:t>%SystemDrive%—for example, "C:"</a:t>
            </a:r>
          </a:p>
          <a:p>
            <a:pPr lvl="1"/>
            <a:r>
              <a:rPr lang="en-US" dirty="0"/>
              <a:t>%SystemRoot%—for example, "C:\Windows“</a:t>
            </a:r>
          </a:p>
          <a:p>
            <a:pPr lvl="1"/>
            <a:r>
              <a:rPr lang="en-US" dirty="0"/>
              <a:t>%UserName%—for example, "George“</a:t>
            </a:r>
          </a:p>
          <a:p>
            <a:pPr lvl="1"/>
            <a:r>
              <a:rPr lang="en-US" dirty="0"/>
              <a:t>%HomeDrive%—for example, "C:“</a:t>
            </a:r>
          </a:p>
          <a:p>
            <a:pPr lvl="1"/>
            <a:r>
              <a:rPr lang="en-US" dirty="0"/>
              <a:t>%HomePath%—for example, "\Users\George“</a:t>
            </a:r>
          </a:p>
          <a:p>
            <a:r>
              <a:rPr lang="en-US" dirty="0"/>
              <a:t>View Windows environment variables with the </a:t>
            </a:r>
            <a:r>
              <a:rPr lang="en-US" dirty="0">
                <a:latin typeface="Cutive Mono" panose="020B0604020202020204" charset="0"/>
              </a:rPr>
              <a:t>set</a:t>
            </a:r>
            <a:r>
              <a:rPr lang="en-US" dirty="0"/>
              <a:t> command or through </a:t>
            </a:r>
            <a:r>
              <a:rPr lang="en-US" b="1" dirty="0"/>
              <a:t>System Properties→Advanced</a:t>
            </a:r>
            <a:r>
              <a:rPr lang="en-US" dirty="0"/>
              <a:t>.</a:t>
            </a:r>
          </a:p>
          <a:p>
            <a:r>
              <a:rPr lang="en-US" dirty="0"/>
              <a:t>View Linux environment variables with the </a:t>
            </a:r>
            <a:r>
              <a:rPr lang="en-US" dirty="0">
                <a:latin typeface="Cutive Mono" panose="020B0604020202020204" charset="0"/>
              </a:rPr>
              <a:t>printenv</a:t>
            </a:r>
            <a:r>
              <a:rPr lang="en-US" dirty="0"/>
              <a:t> or </a:t>
            </a:r>
            <a:r>
              <a:rPr lang="en-US" dirty="0">
                <a:latin typeface="Cutive Mono" panose="020B0604020202020204" charset="0"/>
              </a:rPr>
              <a:t>env</a:t>
            </a:r>
            <a:r>
              <a:rPr lang="en-US" b="1" dirty="0"/>
              <a:t> </a:t>
            </a:r>
            <a:r>
              <a:rPr lang="en-US" dirty="0"/>
              <a:t>command.</a:t>
            </a:r>
          </a:p>
        </p:txBody>
      </p:sp>
    </p:spTree>
    <p:extLst>
      <p:ext uri="{BB962C8B-B14F-4D97-AF65-F5344CB8AC3E}">
        <p14:creationId xmlns:p14="http://schemas.microsoft.com/office/powerpoint/2010/main" val="279197032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770FA1-3A20-4C34-8030-BC590F4D1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Branches and Loops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C49B10-6BAD-498A-9BB0-98EB59221C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29374"/>
            <a:ext cx="7054516" cy="571500"/>
          </a:xfrm>
        </p:spPr>
        <p:txBody>
          <a:bodyPr/>
          <a:lstStyle/>
          <a:p>
            <a:r>
              <a:rPr lang="en-US" b="1" dirty="0"/>
              <a:t>Branch</a:t>
            </a:r>
            <a:r>
              <a:rPr lang="en-US" dirty="0"/>
              <a:t>: A programming technique used to control flow based on a logical condition and implemented with if or goto statements.</a:t>
            </a:r>
          </a:p>
          <a:p>
            <a:r>
              <a:rPr lang="en-US" b="1" dirty="0"/>
              <a:t>Loop</a:t>
            </a:r>
            <a:r>
              <a:rPr lang="en-US" dirty="0"/>
              <a:t>: A programming technique used to repeat a task until a logical condition is met and implemented with for or while statements.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221003-4146-4AD2-AB59-06A024A8F1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78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B0ED1C5-5838-4F3C-92FD-2623930696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4" y="2333297"/>
            <a:ext cx="8460152" cy="2319732"/>
          </a:xfrm>
        </p:spPr>
        <p:txBody>
          <a:bodyPr/>
          <a:lstStyle/>
          <a:p>
            <a:r>
              <a:rPr lang="en-US" dirty="0"/>
              <a:t>Most scripts run from top to bottom unless you specify otherwise.</a:t>
            </a:r>
          </a:p>
          <a:p>
            <a:r>
              <a:rPr lang="en-US" dirty="0"/>
              <a:t>You can specify logical conditions to change the order of execution.</a:t>
            </a:r>
          </a:p>
          <a:p>
            <a:pPr lvl="1"/>
            <a:r>
              <a:rPr lang="en-US" dirty="0"/>
              <a:t>Branches provide flow control</a:t>
            </a:r>
          </a:p>
          <a:p>
            <a:pPr lvl="1"/>
            <a:r>
              <a:rPr lang="en-US" dirty="0"/>
              <a:t>Loops provide repetition</a:t>
            </a:r>
          </a:p>
          <a:p>
            <a:r>
              <a:rPr lang="en-US" dirty="0"/>
              <a:t>Comparison operators help define the condition.</a:t>
            </a:r>
          </a:p>
          <a:p>
            <a:r>
              <a:rPr lang="en-US" dirty="0"/>
              <a:t>Logical operators enable testing multiple conditions simultaneously.</a:t>
            </a:r>
          </a:p>
        </p:txBody>
      </p:sp>
    </p:spTree>
    <p:extLst>
      <p:ext uri="{BB962C8B-B14F-4D97-AF65-F5344CB8AC3E}">
        <p14:creationId xmlns:p14="http://schemas.microsoft.com/office/powerpoint/2010/main" val="396894118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ABBF16-C2DB-48E2-9340-7C0C8CEE9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Data Types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C207259-CF02-4C47-97EE-81D78E8B9E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79</a:t>
            </a:fld>
            <a:endParaRPr lang="en-US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DCCE2A6A-BD80-4C34-8975-85089279FCF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7314797"/>
              </p:ext>
            </p:extLst>
          </p:nvPr>
        </p:nvGraphicFramePr>
        <p:xfrm>
          <a:off x="336118" y="708660"/>
          <a:ext cx="8461376" cy="4119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4014">
                  <a:extLst>
                    <a:ext uri="{9D8B030D-6E8A-4147-A177-3AD203B41FA5}">
                      <a16:colId xmlns:a16="http://schemas.microsoft.com/office/drawing/2014/main" val="874850661"/>
                    </a:ext>
                  </a:extLst>
                </a:gridCol>
                <a:gridCol w="6357362">
                  <a:extLst>
                    <a:ext uri="{9D8B030D-6E8A-4147-A177-3AD203B41FA5}">
                      <a16:colId xmlns:a16="http://schemas.microsoft.com/office/drawing/2014/main" val="36391527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Data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Description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86966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Integers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Whole numbers.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For example: 5, 21, or 65536.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An integer data type consumes 1 to 8 bytes of computer storage.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91512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Floating Point Numbers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Supports decimal fractions such as 4.1, 26.4, or 5.62.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Consumes between 4 and 8 bytes of storage.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Can store a whole number too (4.0, for instance).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2565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Boolean Values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Indicates that something is either TRUE or FALSE (with a 1 or 0).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Consumes a single bit of storage.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54089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Characters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A single textual character.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For example: a, D, 7, $, @, #.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These consume one byte of storage.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Numbers cannot be used in computation.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95068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Strings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A string of text characters.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For example: XYZ, Hello world.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Storage size varies. Generally string length is determined when you define the data type.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13701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5799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1931866-155B-43E8-B41C-7F94B54EFF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Equipment Grounding (Slide 1 of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6C3EC9F-5138-4992-B2FF-030167F37B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Ground</a:t>
            </a:r>
            <a:r>
              <a:rPr lang="en-US" dirty="0"/>
              <a:t>: A safe path for electrical current to flow away in the event that a device or cable is faulty.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32361A6-A889-4C99-A7C7-5BAE876651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4575E8-46FB-4728-8EF6-D50BB953AE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Creates a path of least resistance for electrical current to flow away and cause no damage.</a:t>
            </a:r>
          </a:p>
          <a:p>
            <a:r>
              <a:rPr lang="en-US" dirty="0"/>
              <a:t>Ground achieved for most PCs by connecting the power cord to an electrical outlet.</a:t>
            </a:r>
          </a:p>
          <a:p>
            <a:r>
              <a:rPr lang="en-US" dirty="0"/>
              <a:t>You might need to establish ground for equipment racks or </a:t>
            </a:r>
            <a:br>
              <a:rPr lang="en-US" dirty="0"/>
            </a:br>
            <a:r>
              <a:rPr lang="en-US" dirty="0"/>
              <a:t>other systems.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934197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D9ABA17-9BCE-4F5D-8019-663F41475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Data Types (Slide 2 of 2)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3C1A607-EEDB-47F6-B6D7-7F6BB09132F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52600" y="871414"/>
            <a:ext cx="7054516" cy="571500"/>
          </a:xfrm>
        </p:spPr>
        <p:txBody>
          <a:bodyPr/>
          <a:lstStyle/>
          <a:p>
            <a:r>
              <a:rPr lang="en-US" b="1" dirty="0"/>
              <a:t>Escape character: </a:t>
            </a:r>
            <a:r>
              <a:rPr lang="en-US" dirty="0"/>
              <a:t>A character used to allow alternate use of a reserved character within a particular programming language.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1D3DE5D-8FFC-45C2-ABD9-827BDD2977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80</a:t>
            </a:fld>
            <a:endParaRPr lang="en-US" dirty="0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897C988B-E923-4207-AD39-CBA890531325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437180" y="1606072"/>
          <a:ext cx="8461376" cy="32739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7481">
                  <a:extLst>
                    <a:ext uri="{9D8B030D-6E8A-4147-A177-3AD203B41FA5}">
                      <a16:colId xmlns:a16="http://schemas.microsoft.com/office/drawing/2014/main" val="1928781451"/>
                    </a:ext>
                  </a:extLst>
                </a:gridCol>
                <a:gridCol w="6143895">
                  <a:extLst>
                    <a:ext uri="{9D8B030D-6E8A-4147-A177-3AD203B41FA5}">
                      <a16:colId xmlns:a16="http://schemas.microsoft.com/office/drawing/2014/main" val="28335908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Scripting Language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Escape Character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6426147"/>
                  </a:ext>
                </a:extLst>
              </a:tr>
              <a:tr h="309562">
                <a:tc>
                  <a:txBody>
                    <a:bodyPr/>
                    <a:lstStyle/>
                    <a:p>
                      <a:r>
                        <a:rPr lang="en-US" dirty="0"/>
                        <a:t>Batch 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%%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8567848"/>
                  </a:ext>
                </a:extLst>
              </a:tr>
              <a:tr h="314569">
                <a:tc>
                  <a:txBody>
                    <a:bodyPr/>
                    <a:lstStyle/>
                    <a:p>
                      <a:r>
                        <a:rPr lang="en-US" dirty="0"/>
                        <a:t>PowerShell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There are different escape characters for different circumstances. </a:t>
                      </a:r>
                    </a:p>
                    <a:p>
                      <a:r>
                        <a:rPr lang="en-US" dirty="0"/>
                        <a:t>--%</a:t>
                      </a:r>
                    </a:p>
                    <a:p>
                      <a:r>
                        <a:rPr lang="en-US" dirty="0"/>
                        <a:t>`</a:t>
                      </a:r>
                    </a:p>
                    <a:p>
                      <a:r>
                        <a:rPr lang="en-US" dirty="0"/>
                        <a:t>\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75691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VBScript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To escape a single quote, enter two single quotes: ''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To escape a double quote, enter two double quotes: ""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Use the Escape(charString) function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7988436"/>
                  </a:ext>
                </a:extLst>
              </a:tr>
              <a:tr h="262010">
                <a:tc>
                  <a:txBody>
                    <a:bodyPr/>
                    <a:lstStyle/>
                    <a:p>
                      <a:r>
                        <a:rPr lang="en-US" dirty="0"/>
                        <a:t>Linux Bash Shell script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dirty="0"/>
                        <a:t>\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5297815"/>
                  </a:ext>
                </a:extLst>
              </a:tr>
              <a:tr h="302455">
                <a:tc>
                  <a:txBody>
                    <a:bodyPr/>
                    <a:lstStyle/>
                    <a:p>
                      <a:r>
                        <a:rPr lang="en-US" dirty="0"/>
                        <a:t>Python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dirty="0"/>
                        <a:t>\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4915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JavaScript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dirty="0"/>
                        <a:t>\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9557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741060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F8B26CA-A666-4E99-AAF1-D33C5F589B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Scripting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C492A1A-F31A-4018-A75C-287070937D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512574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304F34-BF1F-422E-A12B-464047E53D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Using Windows PowerShell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14CE97-5519-4927-8DB7-34A7E82865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397165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51015-2E94-4A9B-961A-5B79CFA8C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Service Attitude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0AA0C9-14E9-4F1C-92D9-287D5F8BCC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C3A261-0600-49E6-8E7F-D1DAF521E9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 a good communicator:</a:t>
            </a:r>
          </a:p>
          <a:p>
            <a:pPr lvl="1"/>
            <a:r>
              <a:rPr lang="en-US" dirty="0"/>
              <a:t>Competent technicians with poor communication skills do not impress customers</a:t>
            </a:r>
          </a:p>
          <a:p>
            <a:r>
              <a:rPr lang="en-US" dirty="0"/>
              <a:t>Customers are any users or clients of a support service</a:t>
            </a:r>
          </a:p>
          <a:p>
            <a:r>
              <a:rPr lang="en-US" dirty="0"/>
              <a:t>Good customer service:</a:t>
            </a:r>
          </a:p>
          <a:p>
            <a:pPr lvl="1"/>
            <a:r>
              <a:rPr lang="en-US" dirty="0"/>
              <a:t>Be positive</a:t>
            </a:r>
          </a:p>
          <a:p>
            <a:pPr lvl="1"/>
            <a:r>
              <a:rPr lang="en-US" dirty="0"/>
              <a:t>Be clear, concise, and direct</a:t>
            </a:r>
          </a:p>
          <a:p>
            <a:pPr lvl="1"/>
            <a:r>
              <a:rPr lang="en-US" dirty="0"/>
              <a:t>Be consistent, fair, and respectful</a:t>
            </a:r>
          </a:p>
        </p:txBody>
      </p:sp>
    </p:spTree>
    <p:extLst>
      <p:ext uri="{BB962C8B-B14F-4D97-AF65-F5344CB8AC3E}">
        <p14:creationId xmlns:p14="http://schemas.microsoft.com/office/powerpoint/2010/main" val="350576431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51015-2E94-4A9B-961A-5B79CFA8C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Communication Skills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0AA0C9-14E9-4F1C-92D9-287D5F8BCC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C3A261-0600-49E6-8E7F-D1DAF521E9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proper language. </a:t>
            </a:r>
          </a:p>
          <a:p>
            <a:pPr lvl="1"/>
            <a:r>
              <a:rPr lang="en-US" dirty="0"/>
              <a:t>Avoid the use of jargon, acronyms, and slang when applicable.</a:t>
            </a:r>
          </a:p>
          <a:p>
            <a:r>
              <a:rPr lang="en-US" dirty="0"/>
              <a:t>Actively listen to the customer. </a:t>
            </a:r>
          </a:p>
          <a:p>
            <a:pPr lvl="1"/>
            <a:r>
              <a:rPr lang="en-US" dirty="0"/>
              <a:t>Avoid interrupting.</a:t>
            </a:r>
          </a:p>
          <a:p>
            <a:pPr lvl="1"/>
            <a:r>
              <a:rPr lang="en-US" dirty="0"/>
              <a:t>Use open and closed questions to </a:t>
            </a:r>
            <a:br>
              <a:rPr lang="en-US" dirty="0"/>
            </a:br>
            <a:r>
              <a:rPr lang="en-US" dirty="0"/>
              <a:t>elicit information.</a:t>
            </a:r>
          </a:p>
          <a:p>
            <a:r>
              <a:rPr lang="en-US" dirty="0"/>
              <a:t>Provide feedback to gain rapport.</a:t>
            </a:r>
          </a:p>
          <a:p>
            <a:pPr lvl="1"/>
            <a:r>
              <a:rPr lang="en-US" dirty="0"/>
              <a:t>Avoid implying blame or responsibility.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D4A2147-0AD0-41E1-AC5A-8D92324F0A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5826" y="2071352"/>
            <a:ext cx="3962408" cy="2642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86839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EC6821-7F8D-4763-A577-E102F230D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Professionalism (Slide 1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B1ACA2D-5A6F-4F12-96F9-A50200EE2B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0D1E7A-1530-4C95-96CC-D6C15DC0F2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7" y="519547"/>
            <a:ext cx="6746448" cy="3567590"/>
          </a:xfrm>
        </p:spPr>
        <p:txBody>
          <a:bodyPr/>
          <a:lstStyle/>
          <a:p>
            <a:r>
              <a:rPr lang="en-US" dirty="0"/>
              <a:t>Proper documentation helps you set realistic expectations.</a:t>
            </a:r>
          </a:p>
          <a:p>
            <a:pPr lvl="1"/>
            <a:r>
              <a:rPr lang="en-US" dirty="0"/>
              <a:t>Contact information</a:t>
            </a:r>
          </a:p>
          <a:p>
            <a:pPr lvl="1"/>
            <a:r>
              <a:rPr lang="en-US" dirty="0"/>
              <a:t>Hours of operation</a:t>
            </a:r>
          </a:p>
          <a:p>
            <a:pPr lvl="1"/>
            <a:r>
              <a:rPr lang="en-US" dirty="0"/>
              <a:t>Items that are supported</a:t>
            </a:r>
          </a:p>
          <a:p>
            <a:pPr lvl="1"/>
            <a:r>
              <a:rPr lang="en-US" dirty="0"/>
              <a:t>How long to resolve incidents</a:t>
            </a:r>
          </a:p>
          <a:p>
            <a:pPr lvl="1"/>
            <a:r>
              <a:rPr lang="en-US" dirty="0"/>
              <a:t>When an item will be replaced rather than repaired</a:t>
            </a:r>
          </a:p>
          <a:p>
            <a:r>
              <a:rPr lang="en-US" dirty="0"/>
              <a:t>Problem management</a:t>
            </a:r>
          </a:p>
          <a:p>
            <a:pPr lvl="1"/>
            <a:r>
              <a:rPr lang="en-US" dirty="0"/>
              <a:t>Clarify customer expectations of what will</a:t>
            </a:r>
            <a:br>
              <a:rPr lang="en-US" dirty="0"/>
            </a:br>
            <a:r>
              <a:rPr lang="en-US" dirty="0"/>
              <a:t> be done and when </a:t>
            </a:r>
          </a:p>
          <a:p>
            <a:pPr lvl="1"/>
            <a:r>
              <a:rPr lang="en-US" dirty="0"/>
              <a:t>Address customer concerns about cost or</a:t>
            </a:r>
            <a:br>
              <a:rPr lang="en-US" dirty="0"/>
            </a:br>
            <a:r>
              <a:rPr lang="en-US" dirty="0"/>
              <a:t> impact on business processes</a:t>
            </a:r>
          </a:p>
          <a:p>
            <a:pPr lvl="1"/>
            <a:r>
              <a:rPr lang="en-US" dirty="0"/>
              <a:t>Your constraints regarding time, parts, costs,</a:t>
            </a:r>
            <a:br>
              <a:rPr lang="en-US" dirty="0"/>
            </a:br>
            <a:r>
              <a:rPr lang="en-US" dirty="0"/>
              <a:t> contractual obligations, etc.</a:t>
            </a:r>
          </a:p>
          <a:p>
            <a:pPr lvl="1"/>
            <a:r>
              <a:rPr lang="en-US" dirty="0"/>
              <a:t>Reach a course of action that is realistic and </a:t>
            </a:r>
            <a:br>
              <a:rPr lang="en-US" dirty="0"/>
            </a:br>
            <a:r>
              <a:rPr lang="en-US" dirty="0"/>
              <a:t>achievable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44242F-9AE1-4656-BC5A-B05908423C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6647" y="2473577"/>
            <a:ext cx="3301587" cy="220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19260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EC6821-7F8D-4763-A577-E102F230D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Professionalism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B1ACA2D-5A6F-4F12-96F9-A50200EE2B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86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1D6E856-CC54-4FAB-8174-404BDD17ED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051" y="708660"/>
            <a:ext cx="8460152" cy="3567590"/>
          </a:xfrm>
        </p:spPr>
        <p:txBody>
          <a:bodyPr/>
          <a:lstStyle/>
          <a:p>
            <a:r>
              <a:rPr lang="en-US" dirty="0"/>
              <a:t>Use a ticketing system to support proper documentation of all support requests.</a:t>
            </a:r>
          </a:p>
          <a:p>
            <a:pPr lvl="1"/>
            <a:r>
              <a:rPr lang="en-US" dirty="0"/>
              <a:t>Use proper spelling and grammar.</a:t>
            </a:r>
          </a:p>
          <a:p>
            <a:pPr lvl="1"/>
            <a:r>
              <a:rPr lang="en-US" dirty="0"/>
              <a:t>Be clear in case others need to use</a:t>
            </a:r>
            <a:br>
              <a:rPr lang="en-US" dirty="0"/>
            </a:br>
            <a:r>
              <a:rPr lang="en-US" dirty="0"/>
              <a:t> the information to resolve the issue.</a:t>
            </a:r>
          </a:p>
          <a:p>
            <a:pPr lvl="1"/>
            <a:r>
              <a:rPr lang="en-US" dirty="0"/>
              <a:t>Be aware that the customer might</a:t>
            </a:r>
            <a:br>
              <a:rPr lang="en-US" dirty="0"/>
            </a:br>
            <a:r>
              <a:rPr lang="en-US" dirty="0"/>
              <a:t> receive the contents of the ticket.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45A4AFB-EC0C-4D3E-B9EE-2AD52A4B76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2092" y="1050961"/>
            <a:ext cx="4022857" cy="382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366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EC6821-7F8D-4763-A577-E102F230D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Professionalism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B1ACA2D-5A6F-4F12-96F9-A50200EE2B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87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1D6E856-CC54-4FAB-8174-404BDD17ED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Strive for resolution in one service call.</a:t>
            </a:r>
          </a:p>
          <a:p>
            <a:pPr lvl="1"/>
            <a:r>
              <a:rPr lang="en-US" dirty="0"/>
              <a:t>When this is not possible, manage customer expectations.</a:t>
            </a:r>
          </a:p>
          <a:p>
            <a:r>
              <a:rPr lang="en-US" dirty="0"/>
              <a:t>When the issue is resolved, communicate the general cause and solution to the customer and thank them for their assistance.</a:t>
            </a:r>
          </a:p>
          <a:p>
            <a:r>
              <a:rPr lang="en-US" dirty="0"/>
              <a:t>Prioritize your work.</a:t>
            </a:r>
          </a:p>
          <a:p>
            <a:r>
              <a:rPr lang="en-US" dirty="0"/>
              <a:t>Be punctual and accountable.</a:t>
            </a:r>
          </a:p>
          <a:p>
            <a:r>
              <a:rPr lang="en-US" dirty="0"/>
              <a:t>Be flexible, and seek compromise when necessary.</a:t>
            </a:r>
          </a:p>
        </p:txBody>
      </p:sp>
    </p:spTree>
    <p:extLst>
      <p:ext uri="{BB962C8B-B14F-4D97-AF65-F5344CB8AC3E}">
        <p14:creationId xmlns:p14="http://schemas.microsoft.com/office/powerpoint/2010/main" val="345033681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87E533-468B-4367-A207-8406D86F3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Respect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006792A-410B-4C7C-857E-BC5FC41809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387C79-A755-4386-BAE5-24CC37523C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342" y="708660"/>
            <a:ext cx="8460152" cy="3567590"/>
          </a:xfrm>
        </p:spPr>
        <p:txBody>
          <a:bodyPr/>
          <a:lstStyle/>
          <a:p>
            <a:r>
              <a:rPr lang="en-US" dirty="0"/>
              <a:t>Avoid distractions during a service call:</a:t>
            </a:r>
          </a:p>
          <a:p>
            <a:pPr lvl="1"/>
            <a:r>
              <a:rPr lang="en-US" dirty="0"/>
              <a:t>Don’t take personal calls or use texting</a:t>
            </a:r>
          </a:p>
          <a:p>
            <a:pPr lvl="1"/>
            <a:r>
              <a:rPr lang="en-US" dirty="0"/>
              <a:t>Don’t post on social media</a:t>
            </a:r>
          </a:p>
          <a:p>
            <a:r>
              <a:rPr lang="en-US" dirty="0"/>
              <a:t>Be respectful of property and confidentiality:</a:t>
            </a:r>
          </a:p>
          <a:p>
            <a:pPr lvl="1"/>
            <a:r>
              <a:rPr lang="en-US" dirty="0"/>
              <a:t>Don’t use customer equipment or services without permission</a:t>
            </a:r>
          </a:p>
          <a:p>
            <a:pPr lvl="1"/>
            <a:r>
              <a:rPr lang="en-US" dirty="0"/>
              <a:t>Don’t help yourself to food or drink, and don’t snoop</a:t>
            </a:r>
          </a:p>
          <a:p>
            <a:pPr lvl="1"/>
            <a:r>
              <a:rPr lang="en-US" dirty="0"/>
              <a:t>Ask before using the restroom</a:t>
            </a:r>
          </a:p>
          <a:p>
            <a:pPr lvl="1"/>
            <a:r>
              <a:rPr lang="en-US" dirty="0"/>
              <a:t>Notify customers if confidential materials are in sight so they can deal with them</a:t>
            </a:r>
          </a:p>
          <a:p>
            <a:pPr lvl="1"/>
            <a:r>
              <a:rPr lang="en-US" dirty="0"/>
              <a:t>Maintain a tidy work environment</a:t>
            </a:r>
          </a:p>
          <a:p>
            <a:r>
              <a:rPr lang="en-US" dirty="0"/>
              <a:t>Be culturally sensitive:</a:t>
            </a:r>
          </a:p>
          <a:p>
            <a:pPr lvl="1"/>
            <a:r>
              <a:rPr lang="en-US" dirty="0"/>
              <a:t>Don’t make assumptions</a:t>
            </a:r>
          </a:p>
          <a:p>
            <a:pPr lvl="1"/>
            <a:r>
              <a:rPr lang="en-US" dirty="0"/>
              <a:t>If language or accents are making things difficult:</a:t>
            </a:r>
          </a:p>
          <a:p>
            <a:pPr lvl="2"/>
            <a:r>
              <a:rPr lang="en-US" dirty="0"/>
              <a:t>Use questions, summaries, restatements</a:t>
            </a:r>
          </a:p>
          <a:p>
            <a:pPr lvl="2"/>
            <a:r>
              <a:rPr lang="en-US" dirty="0"/>
              <a:t>Use visual aids or demonstrations</a:t>
            </a:r>
          </a:p>
        </p:txBody>
      </p:sp>
    </p:spTree>
    <p:extLst>
      <p:ext uri="{BB962C8B-B14F-4D97-AF65-F5344CB8AC3E}">
        <p14:creationId xmlns:p14="http://schemas.microsoft.com/office/powerpoint/2010/main" val="418233820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CCFC49-F997-4849-9BD3-B3EADCD99E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Complaints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EB131FF-A4CC-4DD4-ACEE-FB2FCDC8CC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B8A0A7-4638-46AF-AA38-34DF00497A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7" y="787955"/>
            <a:ext cx="8460152" cy="3567590"/>
          </a:xfrm>
        </p:spPr>
        <p:txBody>
          <a:bodyPr/>
          <a:lstStyle/>
          <a:p>
            <a:r>
              <a:rPr lang="en-US" dirty="0"/>
              <a:t>Maintain a positive attitude</a:t>
            </a:r>
          </a:p>
          <a:p>
            <a:r>
              <a:rPr lang="en-US" dirty="0"/>
              <a:t>Be accurate and honest</a:t>
            </a:r>
          </a:p>
          <a:p>
            <a:r>
              <a:rPr lang="en-US" dirty="0"/>
              <a:t>When dealing with a difficult customer:</a:t>
            </a:r>
          </a:p>
          <a:p>
            <a:pPr lvl="1"/>
            <a:r>
              <a:rPr lang="en-US" dirty="0"/>
              <a:t>Identify signs that a customer is becoming angry</a:t>
            </a:r>
          </a:p>
          <a:p>
            <a:pPr lvl="1"/>
            <a:r>
              <a:rPr lang="en-US" dirty="0"/>
              <a:t>Don’t take complaints personally</a:t>
            </a:r>
          </a:p>
          <a:p>
            <a:pPr lvl="1"/>
            <a:r>
              <a:rPr lang="en-US" dirty="0"/>
              <a:t>Listen and let the customer explain the </a:t>
            </a:r>
            <a:br>
              <a:rPr lang="en-US" dirty="0"/>
            </a:br>
            <a:r>
              <a:rPr lang="en-US" dirty="0"/>
              <a:t>problem</a:t>
            </a:r>
          </a:p>
          <a:p>
            <a:pPr lvl="1"/>
            <a:r>
              <a:rPr lang="en-US" dirty="0"/>
              <a:t>Hang up if the customer is abusive or </a:t>
            </a:r>
            <a:br>
              <a:rPr lang="en-US" dirty="0"/>
            </a:br>
            <a:r>
              <a:rPr lang="en-US" dirty="0"/>
              <a:t>threatening</a:t>
            </a:r>
          </a:p>
          <a:p>
            <a:pPr lvl="2"/>
            <a:r>
              <a:rPr lang="en-US" dirty="0"/>
              <a:t>Issue a caution first</a:t>
            </a:r>
          </a:p>
          <a:p>
            <a:pPr lvl="2"/>
            <a:r>
              <a:rPr lang="en-US" dirty="0"/>
              <a:t>Warn them about their behavior</a:t>
            </a:r>
          </a:p>
          <a:p>
            <a:pPr lvl="2"/>
            <a:r>
              <a:rPr lang="en-US" dirty="0"/>
              <a:t>End the call if they don’t act reasonably</a:t>
            </a:r>
          </a:p>
          <a:p>
            <a:r>
              <a:rPr lang="en-US" dirty="0"/>
              <a:t>Be professional</a:t>
            </a:r>
          </a:p>
          <a:p>
            <a:pPr lvl="1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D825F8E-B50E-4EC2-B63C-E922014B51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8836" y="2164836"/>
            <a:ext cx="3962408" cy="2642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787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F255900-110A-4517-95ED-288EDD21F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Equipment Grounding (Slide 2 of 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2BF5FA-8874-4FC0-A734-C095529AB5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1BEFA0F-A0AA-4B0E-9A92-7EF938981D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0112" y="912386"/>
            <a:ext cx="5679196" cy="376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72453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8022CA-BF94-4012-847A-E28C42A1D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222342"/>
            <a:ext cx="8455567" cy="633458"/>
          </a:xfrm>
        </p:spPr>
        <p:txBody>
          <a:bodyPr/>
          <a:lstStyle/>
          <a:p>
            <a:r>
              <a:rPr lang="en-US" dirty="0"/>
              <a:t>Guidelines for Communicating with Customers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923C5F-25BD-422D-9F5A-10D8CA5DF6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A0DA22-1FDB-43F7-8A3D-BCD3904FFB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051" y="998155"/>
            <a:ext cx="8460152" cy="3567590"/>
          </a:xfrm>
        </p:spPr>
        <p:txBody>
          <a:bodyPr/>
          <a:lstStyle/>
          <a:p>
            <a:r>
              <a:rPr lang="en-US" dirty="0"/>
              <a:t>Use proper language: </a:t>
            </a:r>
          </a:p>
          <a:p>
            <a:pPr lvl="1"/>
            <a:r>
              <a:rPr lang="en-US" dirty="0"/>
              <a:t>Avoid jargon, acronyms, and slang, whenever possible.</a:t>
            </a:r>
          </a:p>
          <a:p>
            <a:r>
              <a:rPr lang="en-US" dirty="0"/>
              <a:t>Maintain a positive attitude and project confidence.</a:t>
            </a:r>
          </a:p>
          <a:p>
            <a:r>
              <a:rPr lang="en-US" dirty="0"/>
              <a:t>Actively listen, take notes, and avoid interrupting the customer.</a:t>
            </a:r>
          </a:p>
          <a:p>
            <a:r>
              <a:rPr lang="en-US" dirty="0"/>
              <a:t>Be culturally sensitive.</a:t>
            </a:r>
          </a:p>
          <a:p>
            <a:r>
              <a:rPr lang="en-US" dirty="0"/>
              <a:t>Use appropriate professional titles, when applicable.</a:t>
            </a:r>
          </a:p>
          <a:p>
            <a:r>
              <a:rPr lang="en-US" dirty="0"/>
              <a:t>Be on time, and if you will be late, be sure to contact the customer.</a:t>
            </a:r>
          </a:p>
          <a:p>
            <a:r>
              <a:rPr lang="en-US" dirty="0"/>
              <a:t>Avoid distractions.</a:t>
            </a:r>
          </a:p>
        </p:txBody>
      </p:sp>
    </p:spTree>
    <p:extLst>
      <p:ext uri="{BB962C8B-B14F-4D97-AF65-F5344CB8AC3E}">
        <p14:creationId xmlns:p14="http://schemas.microsoft.com/office/powerpoint/2010/main" val="374340332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694163-AE41-4C79-898A-5C6AD12D7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927" y="169792"/>
            <a:ext cx="8455567" cy="633458"/>
          </a:xfrm>
        </p:spPr>
        <p:txBody>
          <a:bodyPr/>
          <a:lstStyle/>
          <a:p>
            <a:r>
              <a:rPr lang="en-US" dirty="0"/>
              <a:t>Guidelines for Communicating with Customers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026D3FC-633D-4704-B0F3-229AB65247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91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D91A15-231D-47F5-A2A1-C851E1A2F9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342" y="945606"/>
            <a:ext cx="8460152" cy="3567590"/>
          </a:xfrm>
        </p:spPr>
        <p:txBody>
          <a:bodyPr/>
          <a:lstStyle/>
          <a:p>
            <a:r>
              <a:rPr lang="en-US" dirty="0"/>
              <a:t>When dealing with difficult customers or situations:</a:t>
            </a:r>
          </a:p>
          <a:p>
            <a:pPr lvl="1"/>
            <a:r>
              <a:rPr lang="en-US" dirty="0"/>
              <a:t>Do not argue with customers or be defensive.</a:t>
            </a:r>
          </a:p>
          <a:p>
            <a:pPr lvl="1"/>
            <a:r>
              <a:rPr lang="en-US" dirty="0"/>
              <a:t>Avoid dismissing customer problems.</a:t>
            </a:r>
          </a:p>
          <a:p>
            <a:pPr lvl="1"/>
            <a:r>
              <a:rPr lang="en-US" dirty="0"/>
              <a:t>Avoid being judgmental.</a:t>
            </a:r>
          </a:p>
          <a:p>
            <a:pPr lvl="1"/>
            <a:r>
              <a:rPr lang="en-US" dirty="0"/>
              <a:t>Clarify customer statements.</a:t>
            </a:r>
          </a:p>
          <a:p>
            <a:pPr lvl="1"/>
            <a:r>
              <a:rPr lang="en-US" dirty="0"/>
              <a:t>Do not disclose experiences via social media outlets.</a:t>
            </a:r>
          </a:p>
          <a:p>
            <a:r>
              <a:rPr lang="en-US" dirty="0"/>
              <a:t>Set and meet expectations, adhere to the prescribed timeline, and communicate status with the customer.</a:t>
            </a:r>
          </a:p>
          <a:p>
            <a:pPr lvl="1"/>
            <a:r>
              <a:rPr lang="en-US" dirty="0"/>
              <a:t>If necessary, offer different repair or replacement options.</a:t>
            </a:r>
          </a:p>
          <a:p>
            <a:pPr lvl="1"/>
            <a:r>
              <a:rPr lang="en-US" dirty="0"/>
              <a:t>Provide proper documentation on the services provided.</a:t>
            </a:r>
          </a:p>
          <a:p>
            <a:pPr lvl="1"/>
            <a:r>
              <a:rPr lang="en-US" dirty="0"/>
              <a:t>Follow up with customers and users at a later date to verify satisfaction.</a:t>
            </a:r>
          </a:p>
          <a:p>
            <a:r>
              <a:rPr lang="en-US" dirty="0"/>
              <a:t> Deal appropriately with customers’ confidential and private materials. </a:t>
            </a:r>
          </a:p>
        </p:txBody>
      </p:sp>
    </p:spTree>
    <p:extLst>
      <p:ext uri="{BB962C8B-B14F-4D97-AF65-F5344CB8AC3E}">
        <p14:creationId xmlns:p14="http://schemas.microsoft.com/office/powerpoint/2010/main" val="304861155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C216D41-64FA-4EC8-B1C9-7B6677F845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Discussing Customer Service and Communication Skills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79F8DC7-7DAE-4A78-8AB0-835AFD34D2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69342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D35D39-7CAB-134B-8E89-D0F1CE1B82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Which of the best practices discussed in this lesson apply in your workplace? </a:t>
            </a:r>
          </a:p>
          <a:p>
            <a:r>
              <a:rPr lang="en-US" dirty="0"/>
              <a:t>How do you think the scripting concepts discussed in this lesson will help you at your workplace?</a:t>
            </a:r>
            <a:endParaRPr lang="en-US" dirty="0">
              <a:solidFill>
                <a:srgbClr val="45545F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BD8280-5882-AA48-BA86-A9C40DAEB2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229857"/>
      </p:ext>
    </p:extLst>
  </p:cSld>
  <p:clrMapOvr>
    <a:masterClrMapping/>
  </p:clrMapOvr>
</p:sld>
</file>

<file path=ppt/theme/theme1.xml><?xml version="1.0" encoding="utf-8"?>
<a:theme xmlns:a="http://schemas.openxmlformats.org/drawingml/2006/main" name="LO-CompTIA">
  <a:themeElements>
    <a:clrScheme name="CompTIA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7C9E"/>
      </a:accent1>
      <a:accent2>
        <a:srgbClr val="004D71"/>
      </a:accent2>
      <a:accent3>
        <a:srgbClr val="45545F"/>
      </a:accent3>
      <a:accent4>
        <a:srgbClr val="AFB6BA"/>
      </a:accent4>
      <a:accent5>
        <a:srgbClr val="F26C23"/>
      </a:accent5>
      <a:accent6>
        <a:srgbClr val="B24EC3"/>
      </a:accent6>
      <a:hlink>
        <a:srgbClr val="009DDC"/>
      </a:hlink>
      <a:folHlink>
        <a:srgbClr val="009DDC"/>
      </a:folHlink>
    </a:clrScheme>
    <a:fontScheme name="Open Sans">
      <a:majorFont>
        <a:latin typeface="Open Sans Semibold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A73B4614-A704-0542-87E6-5897E6E538EB}" vid="{7EAF2078-CBFB-A14D-8A0C-8040B93EE74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 CompTIA Visuals Template v2.3</Template>
  <TotalTime>198</TotalTime>
  <Words>5410</Words>
  <Application>Microsoft Office PowerPoint</Application>
  <PresentationFormat>On-screen Show (16:9)</PresentationFormat>
  <Paragraphs>869</Paragraphs>
  <Slides>93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93</vt:i4>
      </vt:variant>
    </vt:vector>
  </HeadingPairs>
  <TitlesOfParts>
    <vt:vector size="98" baseType="lpstr">
      <vt:lpstr>Cutive Mono</vt:lpstr>
      <vt:lpstr>Arial</vt:lpstr>
      <vt:lpstr>Calibri</vt:lpstr>
      <vt:lpstr>Open Sans</vt:lpstr>
      <vt:lpstr>LO-CompTIA</vt:lpstr>
      <vt:lpstr>Implementing Operational Procedures</vt:lpstr>
      <vt:lpstr>Implementing Operational Procedures</vt:lpstr>
      <vt:lpstr>Local Government Regulations</vt:lpstr>
      <vt:lpstr>Health and Safety Procedures</vt:lpstr>
      <vt:lpstr>General Emergency Procedures</vt:lpstr>
      <vt:lpstr>Electrical Hazards</vt:lpstr>
      <vt:lpstr>Fuses</vt:lpstr>
      <vt:lpstr>Equipment Grounding (Slide 1 of 2)</vt:lpstr>
      <vt:lpstr>Equipment Grounding (Slide 2 of 2)</vt:lpstr>
      <vt:lpstr>High Voltage Device Safety</vt:lpstr>
      <vt:lpstr>Electrical Fire Safety</vt:lpstr>
      <vt:lpstr>Guidelines for Working Safely with Electrical Systems</vt:lpstr>
      <vt:lpstr>Environmental Safety</vt:lpstr>
      <vt:lpstr>Toxic Waste Handling</vt:lpstr>
      <vt:lpstr>Guidelines for Working Safely Among Environmental Hazards (Slide 1 of 2)</vt:lpstr>
      <vt:lpstr>Guidelines for Working Safely Among Environmental Hazards (Slide 2 of 2)</vt:lpstr>
      <vt:lpstr>ESD</vt:lpstr>
      <vt:lpstr>Component Handling (Slide 1 of 3)</vt:lpstr>
      <vt:lpstr>Component Handling (Slide 2 of 3)</vt:lpstr>
      <vt:lpstr>Component Handling (Slide 3 of 3)</vt:lpstr>
      <vt:lpstr>Guidelines for Protecting Components from ESD Damage</vt:lpstr>
      <vt:lpstr>PowerPoint Presentation</vt:lpstr>
      <vt:lpstr>Power Issues</vt:lpstr>
      <vt:lpstr>Power Protection Controls (Slide 1 of 5)</vt:lpstr>
      <vt:lpstr>Power Protection Controls (Slide 2 of 5)</vt:lpstr>
      <vt:lpstr>Power Protection Controls (Slide 3 of 5)</vt:lpstr>
      <vt:lpstr>Power Protection Controls (Slide 4 of 5)</vt:lpstr>
      <vt:lpstr>Power Protection Controls (Slide 5 of 5)</vt:lpstr>
      <vt:lpstr>Environmental Impacts</vt:lpstr>
      <vt:lpstr>Dust and Debris</vt:lpstr>
      <vt:lpstr>Temperature, Humidity, and Ventilation</vt:lpstr>
      <vt:lpstr>General Preventive Maintenance (Slide 1 of 2)</vt:lpstr>
      <vt:lpstr>General Preventive Maintenance (Slide 2 of 2)</vt:lpstr>
      <vt:lpstr>Peripheral Device and Laptop Maintenance</vt:lpstr>
      <vt:lpstr>Disposal, Recycling, and Compliance</vt:lpstr>
      <vt:lpstr>PowerPoint Presentation</vt:lpstr>
      <vt:lpstr>Equipment Inventory (Slide 1 of 2)</vt:lpstr>
      <vt:lpstr>Equipment Inventory (Slide 2 of 2)</vt:lpstr>
      <vt:lpstr>Network Topology Diagrams</vt:lpstr>
      <vt:lpstr>Schematic Block Diagram</vt:lpstr>
      <vt:lpstr>Reference Documentation</vt:lpstr>
      <vt:lpstr>Incident Documentation</vt:lpstr>
      <vt:lpstr>Organizational Policies </vt:lpstr>
      <vt:lpstr>Guidelines for Creating and Maintaining Documentation (Slide 1 of 2)</vt:lpstr>
      <vt:lpstr>Guidelines for Creating and Maintaining Documentation (Slide 2 of 2)</vt:lpstr>
      <vt:lpstr>PowerPoint Presentation</vt:lpstr>
      <vt:lpstr>Change Management</vt:lpstr>
      <vt:lpstr>Documented Business Processes</vt:lpstr>
      <vt:lpstr>Process for Instituting Change to Operational Policies and Procedures</vt:lpstr>
      <vt:lpstr>Guidelines for Using Change Management Best Practices (Slide 1 of 2)</vt:lpstr>
      <vt:lpstr>Guidelines for Using Change Management Best Practices (Slide 2 of 2)</vt:lpstr>
      <vt:lpstr>PowerPoint Presentation</vt:lpstr>
      <vt:lpstr>Disaster Prevention and Recovery</vt:lpstr>
      <vt:lpstr>Data Backup and Restoration (Slide 1 of 4)</vt:lpstr>
      <vt:lpstr>Data Backup and Restoration (Slide 2 of 4)</vt:lpstr>
      <vt:lpstr>Data Backup and Restoration (Slide 3 of 4)</vt:lpstr>
      <vt:lpstr>Data Backup and Restoration (Slide 4 of 4)</vt:lpstr>
      <vt:lpstr>Backup Testing</vt:lpstr>
      <vt:lpstr>Off-site and Local Storage (Slide 1 of 2)</vt:lpstr>
      <vt:lpstr>Off-site and Local Storage (Slide 2 of 2)</vt:lpstr>
      <vt:lpstr>Account Recovery</vt:lpstr>
      <vt:lpstr>Guidelines for Implementing Disaster Recovery and Prevention Methods (Slide 1 of 2)</vt:lpstr>
      <vt:lpstr>Guidelines for Implementing Disaster Recovery and Prevention Methods (Slide 2 of 2)</vt:lpstr>
      <vt:lpstr>PowerPoint Presentation</vt:lpstr>
      <vt:lpstr>PowerPoint Presentation</vt:lpstr>
      <vt:lpstr>Script Files</vt:lpstr>
      <vt:lpstr>Scripting Languages (Slide 1 of 7)</vt:lpstr>
      <vt:lpstr>Scripting Languages (Slide 2 of 7)</vt:lpstr>
      <vt:lpstr>Scripting Languages (Slide 3 of 7)</vt:lpstr>
      <vt:lpstr>Scripting Languages (Slide 4 of 7)</vt:lpstr>
      <vt:lpstr>Scripting Languages (Slide 5 of 7)</vt:lpstr>
      <vt:lpstr>Scripting Languages (Slide 6 of 7)</vt:lpstr>
      <vt:lpstr>Scripting Languages (Slide 7 of 7)</vt:lpstr>
      <vt:lpstr>Basic Script Constructs</vt:lpstr>
      <vt:lpstr>Comment Syntax</vt:lpstr>
      <vt:lpstr>Identifiers</vt:lpstr>
      <vt:lpstr>Environment Variables</vt:lpstr>
      <vt:lpstr>Branches and Loops</vt:lpstr>
      <vt:lpstr>Basic Data Types (Slide 1 of 2)</vt:lpstr>
      <vt:lpstr>Basic Data Types (Slide 2 of 2)</vt:lpstr>
      <vt:lpstr>PowerPoint Presentation</vt:lpstr>
      <vt:lpstr>PowerPoint Presentation</vt:lpstr>
      <vt:lpstr>Customer Service Attitude</vt:lpstr>
      <vt:lpstr>Communication Skills</vt:lpstr>
      <vt:lpstr>Professionalism (Slide 1 of 3)</vt:lpstr>
      <vt:lpstr>Professionalism (Slide 2 of 3)</vt:lpstr>
      <vt:lpstr>Professionalism (Slide 3 of 3)</vt:lpstr>
      <vt:lpstr>Respect</vt:lpstr>
      <vt:lpstr>Customer Complaints</vt:lpstr>
      <vt:lpstr>Guidelines for Communicating with Customers (Slide 1 of 2)</vt:lpstr>
      <vt:lpstr>Guidelines for Communicating with Customers (Slide 2 of 2)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Fonts and Visual Themes</dc:title>
  <dc:subject/>
  <dc:creator>Pam Taylor</dc:creator>
  <cp:keywords/>
  <dc:description/>
  <cp:lastModifiedBy>Gail Sandler</cp:lastModifiedBy>
  <cp:revision>42</cp:revision>
  <dcterms:created xsi:type="dcterms:W3CDTF">2018-12-05T18:59:47Z</dcterms:created>
  <dcterms:modified xsi:type="dcterms:W3CDTF">2019-01-07T12:57:12Z</dcterms:modified>
  <cp:category/>
</cp:coreProperties>
</file>