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78"/>
  </p:notesMasterIdLst>
  <p:handoutMasterIdLst>
    <p:handoutMasterId r:id="rId79"/>
  </p:handoutMasterIdLst>
  <p:sldIdLst>
    <p:sldId id="280" r:id="rId2"/>
    <p:sldId id="281" r:id="rId3"/>
    <p:sldId id="282" r:id="rId4"/>
    <p:sldId id="354" r:id="rId5"/>
    <p:sldId id="355" r:id="rId6"/>
    <p:sldId id="356" r:id="rId7"/>
    <p:sldId id="283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300" r:id="rId21"/>
    <p:sldId id="381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82" r:id="rId35"/>
    <p:sldId id="314" r:id="rId36"/>
    <p:sldId id="315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84" r:id="rId49"/>
    <p:sldId id="328" r:id="rId50"/>
    <p:sldId id="385" r:id="rId51"/>
    <p:sldId id="329" r:id="rId52"/>
    <p:sldId id="330" r:id="rId53"/>
    <p:sldId id="331" r:id="rId54"/>
    <p:sldId id="332" r:id="rId55"/>
    <p:sldId id="333" r:id="rId56"/>
    <p:sldId id="334" r:id="rId57"/>
    <p:sldId id="336" r:id="rId58"/>
    <p:sldId id="335" r:id="rId59"/>
    <p:sldId id="337" r:id="rId60"/>
    <p:sldId id="338" r:id="rId61"/>
    <p:sldId id="339" r:id="rId62"/>
    <p:sldId id="340" r:id="rId63"/>
    <p:sldId id="341" r:id="rId64"/>
    <p:sldId id="342" r:id="rId65"/>
    <p:sldId id="343" r:id="rId66"/>
    <p:sldId id="344" r:id="rId67"/>
    <p:sldId id="345" r:id="rId68"/>
    <p:sldId id="346" r:id="rId69"/>
    <p:sldId id="347" r:id="rId70"/>
    <p:sldId id="348" r:id="rId71"/>
    <p:sldId id="349" r:id="rId72"/>
    <p:sldId id="350" r:id="rId73"/>
    <p:sldId id="351" r:id="rId74"/>
    <p:sldId id="383" r:id="rId75"/>
    <p:sldId id="352" r:id="rId76"/>
    <p:sldId id="357" r:id="rId7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0"/>
      <p:bold r:id="rId81"/>
      <p:italic r:id="rId82"/>
      <p:boldItalic r:id="rId83"/>
    </p:embeddedFont>
    <p:embeddedFont>
      <p:font typeface="Cutive Mono" panose="020B0604020202020204" charset="0"/>
      <p:regular r:id="rId84"/>
    </p:embeddedFont>
    <p:embeddedFont>
      <p:font typeface="Open Sans" panose="020B0604020202020204" charset="0"/>
      <p:regular r:id="rId8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8168" autoAdjust="0"/>
  </p:normalViewPr>
  <p:slideViewPr>
    <p:cSldViewPr snapToGrid="0">
      <p:cViewPr varScale="1">
        <p:scale>
          <a:sx n="140" d="100"/>
          <a:sy n="140" d="100"/>
        </p:scale>
        <p:origin x="732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font" Target="fonts/font5.fntdata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2.fntdata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Maintaining and Troubleshooting Microsoft Windows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374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BA244-96B6-4877-83B1-85EFA5F0E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and Print Services (Slide 1 of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C3133-57BE-42A3-9686-DAA1736D8C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88676"/>
            <a:ext cx="7054516" cy="571500"/>
          </a:xfrm>
        </p:spPr>
        <p:txBody>
          <a:bodyPr/>
          <a:lstStyle/>
          <a:p>
            <a:r>
              <a:rPr lang="en-US" b="1" dirty="0"/>
              <a:t>Service: </a:t>
            </a:r>
            <a:r>
              <a:rPr lang="en-US" dirty="0"/>
              <a:t>Windows machines run services to provide functions.</a:t>
            </a:r>
          </a:p>
          <a:p>
            <a:r>
              <a:rPr lang="en-US" b="1" dirty="0"/>
              <a:t>Background: </a:t>
            </a:r>
            <a:r>
              <a:rPr lang="en-US" dirty="0"/>
              <a:t>A process that runs without a window and does not require any sort of user interaction.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8461D5-6CA7-4203-83EC-6C22E8022C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00AAEA-064A-4BA2-BDCD-945AD9D36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884931"/>
            <a:ext cx="8460152" cy="2956575"/>
          </a:xfrm>
        </p:spPr>
        <p:txBody>
          <a:bodyPr/>
          <a:lstStyle/>
          <a:p>
            <a:r>
              <a:rPr lang="en-US" dirty="0"/>
              <a:t>Services provide functionality to Windows such as:</a:t>
            </a:r>
          </a:p>
          <a:p>
            <a:pPr lvl="1"/>
            <a:r>
              <a:rPr lang="en-US" dirty="0"/>
              <a:t>Logon</a:t>
            </a:r>
          </a:p>
          <a:p>
            <a:pPr lvl="1"/>
            <a:r>
              <a:rPr lang="en-US" dirty="0"/>
              <a:t>Network browsing</a:t>
            </a:r>
          </a:p>
          <a:p>
            <a:pPr lvl="1"/>
            <a:r>
              <a:rPr lang="en-US" dirty="0"/>
              <a:t>Indexing files</a:t>
            </a:r>
          </a:p>
          <a:p>
            <a:r>
              <a:rPr lang="en-US" dirty="0"/>
              <a:t>Services may be installed by: </a:t>
            </a:r>
          </a:p>
          <a:p>
            <a:pPr lvl="1"/>
            <a:r>
              <a:rPr lang="en-US" dirty="0"/>
              <a:t>Windows</a:t>
            </a:r>
          </a:p>
          <a:p>
            <a:pPr lvl="1"/>
            <a:r>
              <a:rPr lang="en-US" dirty="0"/>
              <a:t>An application</a:t>
            </a:r>
          </a:p>
          <a:p>
            <a:pPr lvl="2"/>
            <a:r>
              <a:rPr lang="en-US" dirty="0"/>
              <a:t>Anti-virus</a:t>
            </a:r>
          </a:p>
          <a:p>
            <a:pPr lvl="2"/>
            <a:r>
              <a:rPr lang="en-US" dirty="0"/>
              <a:t>Database</a:t>
            </a:r>
          </a:p>
          <a:p>
            <a:pPr lvl="2"/>
            <a:r>
              <a:rPr lang="en-US" dirty="0"/>
              <a:t>Backup software</a:t>
            </a:r>
          </a:p>
        </p:txBody>
      </p:sp>
    </p:spTree>
    <p:extLst>
      <p:ext uri="{BB962C8B-B14F-4D97-AF65-F5344CB8AC3E}">
        <p14:creationId xmlns:p14="http://schemas.microsoft.com/office/powerpoint/2010/main" val="2422930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FADE-1B62-4AC6-BF17-00AA9AFC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and Print Services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3A8108-4C07-419F-A801-A7EBC741A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A65C0EE-E8AA-4D79-8E18-ABE4ABB3A2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9241" y="873826"/>
            <a:ext cx="7140937" cy="3841016"/>
          </a:xfrm>
        </p:spPr>
      </p:pic>
    </p:spTree>
    <p:extLst>
      <p:ext uri="{BB962C8B-B14F-4D97-AF65-F5344CB8AC3E}">
        <p14:creationId xmlns:p14="http://schemas.microsoft.com/office/powerpoint/2010/main" val="4282084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FADE-1B62-4AC6-BF17-00AA9AFC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and Print Services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3A8108-4C07-419F-A801-A7EBC741A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A65C0EE-E8AA-4D79-8E18-ABE4ABB3A2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3043" y="843858"/>
            <a:ext cx="5973334" cy="3900952"/>
          </a:xfrm>
        </p:spPr>
      </p:pic>
    </p:spTree>
    <p:extLst>
      <p:ext uri="{BB962C8B-B14F-4D97-AF65-F5344CB8AC3E}">
        <p14:creationId xmlns:p14="http://schemas.microsoft.com/office/powerpoint/2010/main" val="2804952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DFADE-1B62-4AC6-BF17-00AA9AFC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and Print Services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3A8108-4C07-419F-A801-A7EBC741A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A65C0EE-E8AA-4D79-8E18-ABE4ABB3A2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6259" y="936700"/>
            <a:ext cx="4486901" cy="3715268"/>
          </a:xfrm>
        </p:spPr>
      </p:pic>
    </p:spTree>
    <p:extLst>
      <p:ext uri="{BB962C8B-B14F-4D97-AF65-F5344CB8AC3E}">
        <p14:creationId xmlns:p14="http://schemas.microsoft.com/office/powerpoint/2010/main" val="469006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1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2372E-ED0D-4F06-94D2-95B8BAD94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end unresponsive application.</a:t>
            </a:r>
          </a:p>
          <a:p>
            <a:pPr lvl="1"/>
            <a:r>
              <a:rPr lang="en-US" dirty="0"/>
              <a:t>User can end items they started.</a:t>
            </a:r>
          </a:p>
          <a:p>
            <a:pPr lvl="1"/>
            <a:r>
              <a:rPr lang="en-US" dirty="0"/>
              <a:t>Administrative user must end items not started by the user.</a:t>
            </a:r>
          </a:p>
          <a:p>
            <a:r>
              <a:rPr lang="en-US" dirty="0"/>
              <a:t>Can monitor system key resources.</a:t>
            </a:r>
          </a:p>
          <a:p>
            <a:r>
              <a:rPr lang="en-US" dirty="0"/>
              <a:t>Open using:</a:t>
            </a:r>
          </a:p>
          <a:p>
            <a:pPr lvl="1"/>
            <a:r>
              <a:rPr lang="en-US" b="1" dirty="0"/>
              <a:t>Ctrl+Shift+Esc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Ctrl+Alt+Delete</a:t>
            </a:r>
            <a:r>
              <a:rPr lang="en-US" dirty="0"/>
              <a:t>, then select </a:t>
            </a:r>
            <a:r>
              <a:rPr lang="en-US" b="1" dirty="0"/>
              <a:t>Task Manager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Right-click the taskbar and select</a:t>
            </a:r>
            <a:r>
              <a:rPr lang="en-US" b="1" dirty="0"/>
              <a:t> Task Manager</a:t>
            </a:r>
            <a:r>
              <a:rPr lang="en-US" dirty="0"/>
              <a:t>.</a:t>
            </a:r>
          </a:p>
          <a:p>
            <a:r>
              <a:rPr lang="en-US" dirty="0"/>
              <a:t>Significant differences between Windows 7 and Windows 8.1/10.</a:t>
            </a:r>
          </a:p>
          <a:p>
            <a:pPr marL="3429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561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2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13F783F-628A-4BF6-943C-ED42969EA7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009" y="708660"/>
            <a:ext cx="3532363" cy="3935327"/>
          </a:xfrm>
        </p:spPr>
      </p:pic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B6D3DA7B-3AA2-48BD-B3E3-96B158DC9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629" y="1323801"/>
            <a:ext cx="3486637" cy="249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237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3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F0323E02-5648-4F6B-B285-21D96F6EDA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6734" y="825631"/>
            <a:ext cx="3534229" cy="3937406"/>
          </a:xfrm>
        </p:spPr>
      </p:pic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66F24FCD-C94D-4262-8BFE-BE980FB1A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3038" y="825631"/>
            <a:ext cx="3534228" cy="393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3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4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D874F919-8D62-4AF3-B92C-AC06808474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441" y="708660"/>
            <a:ext cx="3534228" cy="3937404"/>
          </a:xfrm>
        </p:spPr>
      </p:pic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999F95CF-421F-46CD-8234-76ECD4E97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332" y="708660"/>
            <a:ext cx="3534227" cy="393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36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5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1768246A-CC56-4935-AC2A-988C09086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229" y="817668"/>
            <a:ext cx="4122857" cy="3670952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23F936-6256-4E47-9D6A-CA653AC5B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5808" y="817668"/>
            <a:ext cx="4085714" cy="346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514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6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49DC3032-0F90-43ED-BEA5-452D6F895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6191" y="981075"/>
            <a:ext cx="4400000" cy="3726666"/>
          </a:xfrm>
        </p:spPr>
      </p:pic>
    </p:spTree>
    <p:extLst>
      <p:ext uri="{BB962C8B-B14F-4D97-AF65-F5344CB8AC3E}">
        <p14:creationId xmlns:p14="http://schemas.microsoft.com/office/powerpoint/2010/main" val="204204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Maintaining and Troubleshooting Microsoft Windows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Manage Windows Applications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 Windows Performance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Windows</a:t>
            </a:r>
          </a:p>
        </p:txBody>
      </p:sp>
    </p:spTree>
    <p:extLst>
      <p:ext uri="{BB962C8B-B14F-4D97-AF65-F5344CB8AC3E}">
        <p14:creationId xmlns:p14="http://schemas.microsoft.com/office/powerpoint/2010/main" val="17566186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34BFB-F63D-40E4-88B5-D9DC35F1D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Task Manager (Slide 7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008957-2262-45AC-A884-87F892261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BE27EA-5BDB-48DD-BB7C-1EC9E646E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utive Mono" panose="020B0604020202020204" charset="0"/>
              </a:rPr>
              <a:t>tasklist</a:t>
            </a:r>
          </a:p>
          <a:p>
            <a:pPr lvl="1"/>
            <a:r>
              <a:rPr lang="en-US" sz="1800" dirty="0">
                <a:latin typeface="Cutive Mono" panose="020B0604020202020204" charset="0"/>
                <a:cs typeface="Cutive Mono" panose="020B0604020202020204" charset="0"/>
              </a:rPr>
              <a:t>tasklist /fi “memusage gt 150000”</a:t>
            </a:r>
          </a:p>
          <a:p>
            <a:pPr lvl="2"/>
            <a:r>
              <a:rPr lang="en-US" dirty="0"/>
              <a:t>Shows processes using more than 150 MB</a:t>
            </a:r>
          </a:p>
          <a:p>
            <a:pPr lvl="1"/>
            <a:r>
              <a:rPr lang="en-US" sz="1800" dirty="0">
                <a:latin typeface="Cutive Mono" panose="020B0604020202020204" charset="0"/>
              </a:rPr>
              <a:t>tasklist /sv</a:t>
            </a:r>
          </a:p>
          <a:p>
            <a:pPr lvl="2"/>
            <a:r>
              <a:rPr lang="en-US" dirty="0"/>
              <a:t>Shows list of services within each process</a:t>
            </a:r>
          </a:p>
          <a:p>
            <a:r>
              <a:rPr lang="en-US" dirty="0">
                <a:latin typeface="Cutive Mono" panose="020B0604020202020204" charset="0"/>
              </a:rPr>
              <a:t>taskkill</a:t>
            </a:r>
          </a:p>
          <a:p>
            <a:pPr lvl="1"/>
            <a:r>
              <a:rPr lang="en-US" sz="1800" dirty="0">
                <a:latin typeface="Cutive Mono" panose="020B0604020202020204" charset="0"/>
              </a:rPr>
              <a:t>taskkill /pid </a:t>
            </a:r>
            <a:r>
              <a:rPr lang="en-US" sz="1800" i="1" dirty="0">
                <a:latin typeface="Cutive Mono" panose="020B0604020202020204" charset="0"/>
              </a:rPr>
              <a:t>process_id</a:t>
            </a:r>
          </a:p>
          <a:p>
            <a:pPr lvl="1"/>
            <a:r>
              <a:rPr lang="en-US" sz="1800" dirty="0">
                <a:latin typeface="Cutive Mono" panose="020B0604020202020204" charset="0"/>
              </a:rPr>
              <a:t>taskkill /im </a:t>
            </a:r>
            <a:r>
              <a:rPr lang="en-US" sz="1800" i="1" dirty="0">
                <a:latin typeface="Cutive Mono" panose="020B0604020202020204" charset="0"/>
              </a:rPr>
              <a:t>image_name</a:t>
            </a:r>
          </a:p>
          <a:p>
            <a:pPr lvl="1"/>
            <a:r>
              <a:rPr lang="en-US" dirty="0"/>
              <a:t>Use </a:t>
            </a:r>
            <a:r>
              <a:rPr lang="en-US" sz="1800" dirty="0">
                <a:latin typeface="Cutive Mono" panose="020B0604020202020204" charset="0"/>
              </a:rPr>
              <a:t>/t </a:t>
            </a:r>
            <a:r>
              <a:rPr lang="en-US" dirty="0"/>
              <a:t>option to halt all child processes</a:t>
            </a:r>
          </a:p>
          <a:p>
            <a:pPr lvl="1"/>
            <a:r>
              <a:rPr lang="en-US" dirty="0"/>
              <a:t>Use </a:t>
            </a:r>
            <a:r>
              <a:rPr lang="en-US" sz="1800" dirty="0">
                <a:latin typeface="Cutive Mono" panose="020B0604020202020204" charset="0"/>
              </a:rPr>
              <a:t>/f </a:t>
            </a:r>
            <a:r>
              <a:rPr lang="en-US" dirty="0"/>
              <a:t>option to terminate without user notification</a:t>
            </a:r>
          </a:p>
          <a:p>
            <a:pPr lvl="1"/>
            <a:r>
              <a:rPr lang="en-US" dirty="0"/>
              <a:t>Open an administrative level command prompt to terminate Explorer</a:t>
            </a:r>
          </a:p>
          <a:p>
            <a:pPr lvl="1"/>
            <a:endParaRPr lang="en-US" dirty="0"/>
          </a:p>
          <a:p>
            <a:pPr marL="85725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715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C07E99-6C17-42BE-8C43-A834C54578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Application Management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04049E-6C3E-4980-A0CC-3B462447D8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474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54863F-CCB7-48B8-90CA-B63C0D7963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Windows Applications and 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D46331-F6FD-48E3-B110-C655B68C8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934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340E6-9A6F-4688-AC8E-BD5B725C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Properties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B09DF1-1843-4748-B558-250AFA112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43A9FF-C705-4C64-9FB7-63F570C4AF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2337" y="845534"/>
            <a:ext cx="5334745" cy="3734321"/>
          </a:xfrm>
        </p:spPr>
      </p:pic>
    </p:spTree>
    <p:extLst>
      <p:ext uri="{BB962C8B-B14F-4D97-AF65-F5344CB8AC3E}">
        <p14:creationId xmlns:p14="http://schemas.microsoft.com/office/powerpoint/2010/main" val="1570631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340E6-9A6F-4688-AC8E-BD5B725C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Properties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B09DF1-1843-4748-B558-250AFA112E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243A9FF-C705-4C64-9FB7-63F570C4AF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4417" y="991961"/>
            <a:ext cx="4010585" cy="3767664"/>
          </a:xfrm>
        </p:spPr>
      </p:pic>
    </p:spTree>
    <p:extLst>
      <p:ext uri="{BB962C8B-B14F-4D97-AF65-F5344CB8AC3E}">
        <p14:creationId xmlns:p14="http://schemas.microsoft.com/office/powerpoint/2010/main" val="38742686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59AE2-ED8C-4FE0-94FD-DED7C7ED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System Properties (Slide 1 of 3)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C1A189E-ECB2-4E58-9B5F-D516C7EDB2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31959"/>
            <a:ext cx="7054516" cy="571500"/>
          </a:xfrm>
        </p:spPr>
        <p:txBody>
          <a:bodyPr/>
          <a:lstStyle/>
          <a:p>
            <a:r>
              <a:rPr lang="en-US" b="1" dirty="0"/>
              <a:t>Remote Assistance</a:t>
            </a:r>
            <a:r>
              <a:rPr lang="en-US" dirty="0"/>
              <a:t>: A Windows remote support feature allowing a user to invite a technical support professional to help them over a network using chat.</a:t>
            </a:r>
          </a:p>
          <a:p>
            <a:r>
              <a:rPr lang="en-US" b="1" dirty="0"/>
              <a:t>Remote Desktop</a:t>
            </a:r>
            <a:r>
              <a:rPr lang="en-US" dirty="0"/>
              <a:t>: A Windows feature that allows a remote user to initiate a connection at any time.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ABFEE0-07D3-486D-9B11-EBCBD35E25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1849153-AC0A-4D28-B12D-9A0ED0F45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427514"/>
            <a:ext cx="8460152" cy="2225515"/>
          </a:xfrm>
        </p:spPr>
        <p:txBody>
          <a:bodyPr/>
          <a:lstStyle/>
          <a:p>
            <a:r>
              <a:rPr lang="en-US" dirty="0"/>
              <a:t>Remote settings</a:t>
            </a:r>
          </a:p>
          <a:p>
            <a:r>
              <a:rPr lang="en-US" dirty="0"/>
              <a:t>System protection</a:t>
            </a:r>
          </a:p>
          <a:p>
            <a:r>
              <a:rPr lang="en-US" dirty="0"/>
              <a:t>Advanced settings</a:t>
            </a:r>
          </a:p>
        </p:txBody>
      </p:sp>
    </p:spTree>
    <p:extLst>
      <p:ext uri="{BB962C8B-B14F-4D97-AF65-F5344CB8AC3E}">
        <p14:creationId xmlns:p14="http://schemas.microsoft.com/office/powerpoint/2010/main" val="3488774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59AE2-ED8C-4FE0-94FD-DED7C7ED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System Properties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ABFEE0-07D3-486D-9B11-EBCBD35E25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D8B15E3-11C1-4270-B8F7-22D24712B0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1589" y="1041540"/>
            <a:ext cx="3140278" cy="3567113"/>
          </a:xfrm>
        </p:spPr>
      </p:pic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B15AC6A7-D5A9-42BB-8BB5-2B7526262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66" y="1041540"/>
            <a:ext cx="3139047" cy="35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973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59AE2-ED8C-4FE0-94FD-DED7C7ED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System Properties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ABFEE0-07D3-486D-9B11-EBCBD35E25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B67F7-7F9C-4214-8A76-53620D9AD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Performance options:</a:t>
            </a:r>
          </a:p>
          <a:p>
            <a:pPr lvl="1"/>
            <a:r>
              <a:rPr lang="en-US" dirty="0"/>
              <a:t>Configure desktop visual effects</a:t>
            </a:r>
          </a:p>
          <a:p>
            <a:pPr lvl="1"/>
            <a:r>
              <a:rPr lang="en-US" dirty="0"/>
              <a:t>Virtual Memory </a:t>
            </a:r>
          </a:p>
          <a:p>
            <a:pPr lvl="1"/>
            <a:r>
              <a:rPr lang="en-US" dirty="0"/>
              <a:t>Foreground/Background processing </a:t>
            </a:r>
            <a:br>
              <a:rPr lang="en-US" dirty="0"/>
            </a:br>
            <a:r>
              <a:rPr lang="en-US" dirty="0"/>
              <a:t>priority </a:t>
            </a:r>
          </a:p>
          <a:p>
            <a:r>
              <a:rPr lang="en-US" dirty="0"/>
              <a:t>Startup and recovery options</a:t>
            </a:r>
          </a:p>
          <a:p>
            <a:r>
              <a:rPr lang="en-US" dirty="0"/>
              <a:t>Environment variables</a:t>
            </a:r>
          </a:p>
          <a:p>
            <a:r>
              <a:rPr lang="en-US" dirty="0"/>
              <a:t>User Profiles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A95742-8A43-4724-AE29-EA9748E76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0" y="1127461"/>
            <a:ext cx="4148571" cy="342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74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C6E8D-2D0D-42CD-8567-742F4D42E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1D56E-02BF-430D-9BA6-062A493D8B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43544"/>
            <a:ext cx="7054516" cy="571500"/>
          </a:xfrm>
        </p:spPr>
        <p:txBody>
          <a:bodyPr/>
          <a:lstStyle/>
          <a:p>
            <a:r>
              <a:rPr lang="en-US" b="1" dirty="0"/>
              <a:t>Virtual memory </a:t>
            </a:r>
            <a:r>
              <a:rPr lang="en-US" dirty="0"/>
              <a:t>or </a:t>
            </a:r>
            <a:r>
              <a:rPr lang="en-US" b="1" dirty="0"/>
              <a:t>Pagefile: </a:t>
            </a:r>
            <a:r>
              <a:rPr lang="en-US" dirty="0"/>
              <a:t>An area on the hard disk allocated to contain pages of memory that is used when there is not sufficient physical RAM available.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5409A-40C8-44F2-85B4-9346E9DC8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AF23AC-4080-4180-9597-B14E30067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69821"/>
            <a:ext cx="8460152" cy="2402198"/>
          </a:xfrm>
        </p:spPr>
        <p:txBody>
          <a:bodyPr/>
          <a:lstStyle/>
          <a:p>
            <a:r>
              <a:rPr lang="en-US" dirty="0"/>
              <a:t>Windows sets appropriate </a:t>
            </a:r>
            <a:br>
              <a:rPr lang="en-US" dirty="0"/>
            </a:br>
            <a:r>
              <a:rPr lang="en-US" dirty="0"/>
              <a:t>level for pagefile. </a:t>
            </a:r>
          </a:p>
          <a:p>
            <a:r>
              <a:rPr lang="en-US" dirty="0"/>
              <a:t>Each physical disk has a </a:t>
            </a:r>
            <a:br>
              <a:rPr lang="en-US" dirty="0"/>
            </a:br>
            <a:r>
              <a:rPr lang="en-US" dirty="0" err="1"/>
              <a:t>pagefile</a:t>
            </a:r>
            <a:r>
              <a:rPr lang="en-US" dirty="0"/>
              <a:t>.</a:t>
            </a:r>
          </a:p>
          <a:p>
            <a:r>
              <a:rPr lang="en-US" dirty="0"/>
              <a:t>Pagefile doesn’t have to </a:t>
            </a:r>
            <a:br>
              <a:rPr lang="en-US" dirty="0"/>
            </a:br>
            <a:r>
              <a:rPr lang="en-US" dirty="0"/>
              <a:t>use contiguous disk space.</a:t>
            </a:r>
          </a:p>
          <a:p>
            <a:r>
              <a:rPr lang="en-US" dirty="0"/>
              <a:t>Virtual memory is not as </a:t>
            </a:r>
            <a:br>
              <a:rPr lang="en-US" dirty="0"/>
            </a:br>
            <a:r>
              <a:rPr lang="en-US" dirty="0"/>
              <a:t>fast as physical memory.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76899AD-75B5-425E-B7E1-13D8D31D6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18" y="1985931"/>
            <a:ext cx="5029285" cy="289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639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3AB9B-8741-445F-9224-2BB43A1EF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Memory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C2E6B-724C-4DFB-BF19-5E5154810D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4F30E3-1E03-4CDD-A531-F7BF21F39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020" y="593343"/>
            <a:ext cx="7220000" cy="428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06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18D22-6E2A-40DB-852D-F93AC14D6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B77C89-BE3C-4365-8C08-6B3592625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6054F7-CEA9-4130-B935-733A6A479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48417"/>
            <a:ext cx="8460152" cy="4022264"/>
          </a:xfrm>
        </p:spPr>
        <p:txBody>
          <a:bodyPr/>
          <a:lstStyle/>
          <a:p>
            <a:r>
              <a:rPr lang="en-US" dirty="0"/>
              <a:t>OS requirements:</a:t>
            </a:r>
          </a:p>
          <a:p>
            <a:pPr lvl="1"/>
            <a:r>
              <a:rPr lang="en-US" dirty="0"/>
              <a:t>Software build for macOS will not run on Windows.</a:t>
            </a:r>
          </a:p>
          <a:p>
            <a:pPr lvl="1"/>
            <a:r>
              <a:rPr lang="en-US" dirty="0"/>
              <a:t>Some applications might not be supported in newer operating systems.</a:t>
            </a:r>
          </a:p>
          <a:p>
            <a:r>
              <a:rPr lang="en-US" dirty="0"/>
              <a:t>System requirements:</a:t>
            </a:r>
          </a:p>
          <a:p>
            <a:pPr lvl="1"/>
            <a:r>
              <a:rPr lang="en-US" dirty="0"/>
              <a:t>CPU speed</a:t>
            </a:r>
          </a:p>
          <a:p>
            <a:pPr lvl="1"/>
            <a:r>
              <a:rPr lang="en-US" dirty="0"/>
              <a:t>GPU speed</a:t>
            </a:r>
          </a:p>
          <a:p>
            <a:pPr lvl="1"/>
            <a:r>
              <a:rPr lang="en-US" dirty="0"/>
              <a:t>RAM</a:t>
            </a:r>
          </a:p>
          <a:p>
            <a:pPr lvl="1"/>
            <a:r>
              <a:rPr lang="en-US" dirty="0"/>
              <a:t>Disk space</a:t>
            </a:r>
          </a:p>
          <a:p>
            <a:r>
              <a:rPr lang="en-US" dirty="0"/>
              <a:t>Installation and deployment:</a:t>
            </a:r>
          </a:p>
          <a:p>
            <a:pPr lvl="1"/>
            <a:r>
              <a:rPr lang="en-US" dirty="0"/>
              <a:t>Distribute on CD/DVD, run from a USB drive, or download from the Internet.</a:t>
            </a:r>
          </a:p>
          <a:p>
            <a:r>
              <a:rPr lang="en-US" dirty="0"/>
              <a:t>Permissions and other security considerations:</a:t>
            </a:r>
          </a:p>
          <a:p>
            <a:pPr lvl="1"/>
            <a:r>
              <a:rPr lang="en-US" dirty="0"/>
              <a:t>To run an application, the user needs to be granted read/execute permission.</a:t>
            </a:r>
          </a:p>
          <a:p>
            <a:pPr lvl="1"/>
            <a:r>
              <a:rPr lang="en-US" dirty="0"/>
              <a:t>Ensure that software is only installed from trusted sources.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411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9E80-E776-4E76-A253-67201E055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Performance Management Tools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56CE2-7888-4D99-A1E1-7C81E0DBE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3D48D3-587A-497B-89B6-8FD9C06C7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 Manager</a:t>
            </a:r>
          </a:p>
          <a:p>
            <a:r>
              <a:rPr lang="en-US" dirty="0"/>
              <a:t>Resource Monitor</a:t>
            </a:r>
          </a:p>
          <a:p>
            <a:r>
              <a:rPr lang="en-US" dirty="0"/>
              <a:t>Reliability Monitor</a:t>
            </a:r>
          </a:p>
          <a:p>
            <a:r>
              <a:rPr lang="en-US" dirty="0"/>
              <a:t>Performance Monitor</a:t>
            </a:r>
          </a:p>
        </p:txBody>
      </p:sp>
    </p:spTree>
    <p:extLst>
      <p:ext uri="{BB962C8B-B14F-4D97-AF65-F5344CB8AC3E}">
        <p14:creationId xmlns:p14="http://schemas.microsoft.com/office/powerpoint/2010/main" val="60744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9E80-E776-4E76-A253-67201E055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Performance Management Tools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56CE2-7888-4D99-A1E1-7C81E0DBE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5FE7EAF-453B-4310-AD88-70E7BDF410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7778" y="708660"/>
            <a:ext cx="5603863" cy="4018682"/>
          </a:xfrm>
        </p:spPr>
      </p:pic>
    </p:spTree>
    <p:extLst>
      <p:ext uri="{BB962C8B-B14F-4D97-AF65-F5344CB8AC3E}">
        <p14:creationId xmlns:p14="http://schemas.microsoft.com/office/powerpoint/2010/main" val="14160851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9E80-E776-4E76-A253-67201E055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4" y="75202"/>
            <a:ext cx="8024153" cy="633458"/>
          </a:xfrm>
        </p:spPr>
        <p:txBody>
          <a:bodyPr/>
          <a:lstStyle/>
          <a:p>
            <a:r>
              <a:rPr lang="en-US" dirty="0"/>
              <a:t>Windows Performance Management Tools (Slide 3 of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C1327-6078-4FA2-8497-20644C8574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68782"/>
            <a:ext cx="6934200" cy="571500"/>
          </a:xfrm>
        </p:spPr>
        <p:txBody>
          <a:bodyPr/>
          <a:lstStyle/>
          <a:p>
            <a:r>
              <a:rPr lang="en-US" b="1" dirty="0"/>
              <a:t>Objects: </a:t>
            </a:r>
            <a:r>
              <a:rPr lang="en-US" dirty="0"/>
              <a:t>A data structure in Windows that represents system resources.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56CE2-7888-4D99-A1E1-7C81E0DBE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467C6-33E5-4225-B629-5C2F5C30E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Objects:</a:t>
            </a:r>
          </a:p>
          <a:p>
            <a:pPr lvl="1"/>
            <a:r>
              <a:rPr lang="en-US" dirty="0"/>
              <a:t>Processor</a:t>
            </a:r>
          </a:p>
          <a:p>
            <a:pPr lvl="1"/>
            <a:r>
              <a:rPr lang="en-US" dirty="0"/>
              <a:t>Physical Disk</a:t>
            </a:r>
          </a:p>
          <a:p>
            <a:pPr lvl="1"/>
            <a:r>
              <a:rPr lang="en-US" dirty="0"/>
              <a:t>Memory </a:t>
            </a:r>
          </a:p>
          <a:p>
            <a:pPr lvl="1"/>
            <a:r>
              <a:rPr lang="en-US" dirty="0"/>
              <a:t>Paging File</a:t>
            </a:r>
          </a:p>
          <a:p>
            <a:r>
              <a:rPr lang="en-US" dirty="0"/>
              <a:t>Counters for each object</a:t>
            </a:r>
          </a:p>
          <a:p>
            <a:r>
              <a:rPr lang="en-US" dirty="0"/>
              <a:t>Instances for multiple objects</a:t>
            </a:r>
          </a:p>
        </p:txBody>
      </p:sp>
    </p:spTree>
    <p:extLst>
      <p:ext uri="{BB962C8B-B14F-4D97-AF65-F5344CB8AC3E}">
        <p14:creationId xmlns:p14="http://schemas.microsoft.com/office/powerpoint/2010/main" val="1838244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9E80-E776-4E76-A253-67201E055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Performance Management Tools (Slide 4 of 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C1327-6078-4FA2-8497-20644C8574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36125"/>
            <a:ext cx="7054516" cy="571500"/>
          </a:xfrm>
        </p:spPr>
        <p:txBody>
          <a:bodyPr/>
          <a:lstStyle/>
          <a:p>
            <a:r>
              <a:rPr lang="en-US" b="1" dirty="0"/>
              <a:t>Data Collector Sets: </a:t>
            </a:r>
            <a:r>
              <a:rPr lang="en-US" dirty="0"/>
              <a:t>Windows log files that record information for viewing in real time or at a later dat</a:t>
            </a:r>
            <a:r>
              <a:rPr lang="en-US" b="1" dirty="0"/>
              <a:t>e. </a:t>
            </a:r>
          </a:p>
          <a:p>
            <a:r>
              <a:rPr lang="en-US" b="1" dirty="0"/>
              <a:t>Counter logs: </a:t>
            </a:r>
            <a:r>
              <a:rPr lang="en-US" dirty="0"/>
              <a:t>Windows log files that allow you to collect statistics about </a:t>
            </a:r>
            <a:r>
              <a:rPr lang="en-US" u="sng" dirty="0"/>
              <a:t>resources</a:t>
            </a:r>
            <a:r>
              <a:rPr lang="en-US" dirty="0"/>
              <a:t> and can be used to determine system health and performance.</a:t>
            </a:r>
          </a:p>
          <a:p>
            <a:r>
              <a:rPr lang="en-US" b="1" dirty="0"/>
              <a:t>Trace logs: </a:t>
            </a:r>
            <a:r>
              <a:rPr lang="en-US" dirty="0"/>
              <a:t>Windows log files that allow you to collect statistics about </a:t>
            </a:r>
            <a:r>
              <a:rPr lang="en-US" u="sng" dirty="0"/>
              <a:t>services</a:t>
            </a:r>
            <a:r>
              <a:rPr lang="en-US" dirty="0"/>
              <a:t>, including extensions to Event Viewer to log data that would otherwise be inaccessible.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C56CE2-7888-4D99-A1E1-7C81E0DBE6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8777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F83DC0-9635-469B-BD1C-1794770225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Performance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67620E-E2D9-456B-9AF1-65DC6FD74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6252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C77F1-28BD-4D83-9370-D8BA4D697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Viewer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599392-EA67-4F5B-A3DB-5309F1C3BF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8BC5BFC-35AE-47D9-A4D8-6084EDEB5E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8281" y="893858"/>
            <a:ext cx="6202857" cy="3800952"/>
          </a:xfrm>
        </p:spPr>
      </p:pic>
    </p:spTree>
    <p:extLst>
      <p:ext uri="{BB962C8B-B14F-4D97-AF65-F5344CB8AC3E}">
        <p14:creationId xmlns:p14="http://schemas.microsoft.com/office/powerpoint/2010/main" val="2665831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C77F1-28BD-4D83-9370-D8BA4D697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Viewer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599392-EA67-4F5B-A3DB-5309F1C3BF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6487CF-1DB4-4712-A10A-6AFCCE8C9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Principal Windows log files:</a:t>
            </a:r>
          </a:p>
          <a:p>
            <a:pPr lvl="1"/>
            <a:r>
              <a:rPr lang="en-US" dirty="0"/>
              <a:t>System Log</a:t>
            </a:r>
          </a:p>
          <a:p>
            <a:pPr lvl="1"/>
            <a:r>
              <a:rPr lang="en-US" dirty="0"/>
              <a:t>Security Log</a:t>
            </a:r>
          </a:p>
          <a:p>
            <a:pPr lvl="1"/>
            <a:r>
              <a:rPr lang="en-US" dirty="0"/>
              <a:t>Application Log</a:t>
            </a:r>
          </a:p>
          <a:p>
            <a:pPr lvl="1"/>
            <a:r>
              <a:rPr lang="en-US" dirty="0"/>
              <a:t>Setup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9C2B855-8120-404C-8125-46284BB97369}"/>
              </a:ext>
            </a:extLst>
          </p:cNvPr>
          <p:cNvSpPr txBox="1">
            <a:spLocks/>
          </p:cNvSpPr>
          <p:nvPr/>
        </p:nvSpPr>
        <p:spPr>
          <a:xfrm>
            <a:off x="4569710" y="980347"/>
            <a:ext cx="370756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Event types:</a:t>
            </a:r>
          </a:p>
          <a:p>
            <a:pPr lvl="1"/>
            <a:r>
              <a:rPr lang="en-US" dirty="0"/>
              <a:t>Information</a:t>
            </a:r>
          </a:p>
          <a:p>
            <a:pPr lvl="1"/>
            <a:r>
              <a:rPr lang="en-US" dirty="0"/>
              <a:t>Warning</a:t>
            </a:r>
          </a:p>
          <a:p>
            <a:pPr lvl="1"/>
            <a:r>
              <a:rPr lang="en-US" dirty="0"/>
              <a:t>Error</a:t>
            </a:r>
          </a:p>
          <a:p>
            <a:pPr lvl="1"/>
            <a:r>
              <a:rPr lang="en-US" dirty="0"/>
              <a:t>Critical</a:t>
            </a:r>
          </a:p>
          <a:p>
            <a:pPr lvl="1"/>
            <a:r>
              <a:rPr lang="en-US" dirty="0"/>
              <a:t>Successful Audit</a:t>
            </a:r>
          </a:p>
          <a:p>
            <a:pPr lvl="1"/>
            <a:r>
              <a:rPr lang="en-US" dirty="0"/>
              <a:t>Failure Audit</a:t>
            </a:r>
          </a:p>
        </p:txBody>
      </p:sp>
    </p:spTree>
    <p:extLst>
      <p:ext uri="{BB962C8B-B14F-4D97-AF65-F5344CB8AC3E}">
        <p14:creationId xmlns:p14="http://schemas.microsoft.com/office/powerpoint/2010/main" val="2709553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B489-AC21-4155-AECF-7CEEB7383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System Configuration Utility (Slide 1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F779EC-DBC2-40A9-B437-067BD1BAE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C5A99FA-68FA-48FE-8219-C2156010B5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0662" y="961001"/>
            <a:ext cx="5438095" cy="3666667"/>
          </a:xfrm>
        </p:spPr>
      </p:pic>
    </p:spTree>
    <p:extLst>
      <p:ext uri="{BB962C8B-B14F-4D97-AF65-F5344CB8AC3E}">
        <p14:creationId xmlns:p14="http://schemas.microsoft.com/office/powerpoint/2010/main" val="3721738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B489-AC21-4155-AECF-7CEEB7383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System Configuration Utility (Slide 2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F779EC-DBC2-40A9-B437-067BD1BAE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F3DE69-7C90-4823-B2A0-CC1C29F0C6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0662" y="961001"/>
            <a:ext cx="5438095" cy="3666667"/>
          </a:xfrm>
        </p:spPr>
      </p:pic>
    </p:spTree>
    <p:extLst>
      <p:ext uri="{BB962C8B-B14F-4D97-AF65-F5344CB8AC3E}">
        <p14:creationId xmlns:p14="http://schemas.microsoft.com/office/powerpoint/2010/main" val="15763608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B489-AC21-4155-AECF-7CEEB7383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System Configuration Utility (Slide 3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F779EC-DBC2-40A9-B437-067BD1BAE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B207C23-6179-407B-AE14-68471F7AB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0662" y="961001"/>
            <a:ext cx="5438095" cy="3666667"/>
          </a:xfrm>
        </p:spPr>
      </p:pic>
    </p:spTree>
    <p:extLst>
      <p:ext uri="{BB962C8B-B14F-4D97-AF65-F5344CB8AC3E}">
        <p14:creationId xmlns:p14="http://schemas.microsoft.com/office/powerpoint/2010/main" val="383779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18D22-6E2A-40DB-852D-F93AC14D6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Programs and Features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B77C89-BE3C-4365-8C08-6B3592625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6054F7-CEA9-4130-B935-733A6A479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Applications install to the Program Files directory.</a:t>
            </a:r>
          </a:p>
          <a:p>
            <a:pPr lvl="1"/>
            <a:r>
              <a:rPr lang="en-US" dirty="0"/>
              <a:t>Data files install to the user home directory or All Users directory.</a:t>
            </a:r>
          </a:p>
          <a:p>
            <a:r>
              <a:rPr lang="en-US" dirty="0"/>
              <a:t>64-bit Windows and 32-bit Applications.</a:t>
            </a:r>
          </a:p>
          <a:p>
            <a:pPr lvl="1"/>
            <a:r>
              <a:rPr lang="en-US" dirty="0"/>
              <a:t>Applications are installed to the Program Files (x86) directory.</a:t>
            </a:r>
          </a:p>
          <a:p>
            <a:pPr lvl="1"/>
            <a:r>
              <a:rPr lang="en-US" dirty="0"/>
              <a:t>64-bit shared system files are stored in %SystemRoot%\system32.</a:t>
            </a:r>
          </a:p>
          <a:p>
            <a:pPr lvl="1"/>
            <a:r>
              <a:rPr lang="en-US" dirty="0"/>
              <a:t>32-bit shared system files are stored in %SystemRoot%\syswow64.</a:t>
            </a:r>
          </a:p>
          <a:p>
            <a:r>
              <a:rPr lang="en-US" dirty="0"/>
              <a:t>Use setup app for the program to install it.</a:t>
            </a:r>
          </a:p>
          <a:p>
            <a:pPr lvl="1"/>
            <a:r>
              <a:rPr lang="en-US" dirty="0"/>
              <a:t>Exit other applications.</a:t>
            </a:r>
          </a:p>
          <a:p>
            <a:pPr lvl="1"/>
            <a:r>
              <a:rPr lang="en-US" dirty="0"/>
              <a:t>Might need to disable anti-virus software during installation.</a:t>
            </a:r>
          </a:p>
          <a:p>
            <a:r>
              <a:rPr lang="en-US" dirty="0"/>
              <a:t>Use Programs and Features to repair or uninstall applications.</a:t>
            </a:r>
          </a:p>
        </p:txBody>
      </p:sp>
    </p:spTree>
    <p:extLst>
      <p:ext uri="{BB962C8B-B14F-4D97-AF65-F5344CB8AC3E}">
        <p14:creationId xmlns:p14="http://schemas.microsoft.com/office/powerpoint/2010/main" val="30214625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B489-AC21-4155-AECF-7CEEB7383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System Configuration Utility (Slide 4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F779EC-DBC2-40A9-B437-067BD1BAE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9BB9709-B503-4B98-B50A-2BAAF55726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3258" y="931937"/>
            <a:ext cx="5572903" cy="3724795"/>
          </a:xfrm>
        </p:spPr>
      </p:pic>
    </p:spTree>
    <p:extLst>
      <p:ext uri="{BB962C8B-B14F-4D97-AF65-F5344CB8AC3E}">
        <p14:creationId xmlns:p14="http://schemas.microsoft.com/office/powerpoint/2010/main" val="27673938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FB489-AC21-4155-AECF-7CEEB7383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System Configuration Utility (Slide 5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F779EC-DBC2-40A9-B437-067BD1BAE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3BBB545-5E10-4573-A507-1EBF21708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0662" y="961001"/>
            <a:ext cx="5438095" cy="3666667"/>
          </a:xfrm>
        </p:spPr>
      </p:pic>
    </p:spTree>
    <p:extLst>
      <p:ext uri="{BB962C8B-B14F-4D97-AF65-F5344CB8AC3E}">
        <p14:creationId xmlns:p14="http://schemas.microsoft.com/office/powerpoint/2010/main" val="32075334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51A41-344A-4273-A30F-BF57A6D2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0853"/>
            <a:ext cx="8455567" cy="633458"/>
          </a:xfrm>
        </p:spPr>
        <p:txBody>
          <a:bodyPr/>
          <a:lstStyle/>
          <a:p>
            <a:r>
              <a:rPr lang="en-US" dirty="0"/>
              <a:t>Troubleshooting Tips for Windows System Issues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3542C8-A00D-4F8F-9FD8-68E975E51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64A05-9D43-49C1-BA03-4FF38C801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slow performance check:</a:t>
            </a:r>
          </a:p>
          <a:p>
            <a:pPr lvl="1"/>
            <a:r>
              <a:rPr lang="en-US" dirty="0"/>
              <a:t>Wait for these processes to complete.</a:t>
            </a:r>
          </a:p>
          <a:p>
            <a:pPr lvl="1"/>
            <a:r>
              <a:rPr lang="en-US" dirty="0"/>
              <a:t>If the process or system continues to be unresponsive, you can either restart the service or kill the task process. </a:t>
            </a:r>
          </a:p>
          <a:p>
            <a:pPr lvl="1"/>
            <a:r>
              <a:rPr lang="en-US" dirty="0"/>
              <a:t>If killing the process doesn't restore system performance, try restarting the computer.</a:t>
            </a:r>
          </a:p>
          <a:p>
            <a:pPr lvl="1"/>
            <a:r>
              <a:rPr lang="en-US" dirty="0"/>
              <a:t>If the service or process becomes unresponsive again after restarting, disable it and check with the software vendor for any known problems.</a:t>
            </a:r>
          </a:p>
        </p:txBody>
      </p:sp>
    </p:spTree>
    <p:extLst>
      <p:ext uri="{BB962C8B-B14F-4D97-AF65-F5344CB8AC3E}">
        <p14:creationId xmlns:p14="http://schemas.microsoft.com/office/powerpoint/2010/main" val="4493001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51A41-344A-4273-A30F-BF57A6D2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Troubleshooting Tips for Windows System Issues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3542C8-A00D-4F8F-9FD8-68E975E51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64A05-9D43-49C1-BA03-4FF38C801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these troubleshooting techniques and solutions:</a:t>
            </a:r>
          </a:p>
          <a:p>
            <a:pPr lvl="1"/>
            <a:r>
              <a:rPr lang="en-US" dirty="0"/>
              <a:t>Apply updates.</a:t>
            </a:r>
          </a:p>
          <a:p>
            <a:pPr lvl="1"/>
            <a:r>
              <a:rPr lang="en-US" dirty="0"/>
              <a:t>Defragment the hard drive.</a:t>
            </a:r>
          </a:p>
          <a:p>
            <a:pPr lvl="1"/>
            <a:r>
              <a:rPr lang="en-US" dirty="0"/>
              <a:t>Examine power management issues.</a:t>
            </a:r>
          </a:p>
          <a:p>
            <a:pPr lvl="1"/>
            <a:r>
              <a:rPr lang="en-US" dirty="0"/>
              <a:t>Check for underpowered components.</a:t>
            </a:r>
          </a:p>
          <a:p>
            <a:pPr lvl="1"/>
            <a:r>
              <a:rPr lang="en-US" dirty="0"/>
              <a:t>Disable application startup.</a:t>
            </a:r>
          </a:p>
          <a:p>
            <a:pPr lvl="1"/>
            <a:r>
              <a:rPr lang="en-US" dirty="0"/>
              <a:t>Disable Windows services and/or applications.</a:t>
            </a:r>
          </a:p>
          <a:p>
            <a:pPr lvl="1"/>
            <a:r>
              <a:rPr lang="en-US" dirty="0"/>
              <a:t>Perform a security scan.</a:t>
            </a:r>
          </a:p>
          <a:p>
            <a:pPr lvl="1"/>
            <a:r>
              <a:rPr lang="en-US" dirty="0"/>
              <a:t>Check the configuration of anti-virus software.</a:t>
            </a:r>
          </a:p>
        </p:txBody>
      </p:sp>
    </p:spTree>
    <p:extLst>
      <p:ext uri="{BB962C8B-B14F-4D97-AF65-F5344CB8AC3E}">
        <p14:creationId xmlns:p14="http://schemas.microsoft.com/office/powerpoint/2010/main" val="19996587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51A41-344A-4273-A30F-BF57A6D2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Troubleshooting Tips for Windows System Issues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3542C8-A00D-4F8F-9FD8-68E975E51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64A05-9D43-49C1-BA03-4FF38C8016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 service fails to start:</a:t>
            </a:r>
          </a:p>
          <a:p>
            <a:pPr lvl="1"/>
            <a:r>
              <a:rPr lang="en-US" dirty="0"/>
              <a:t>Try to start the service manually.</a:t>
            </a:r>
          </a:p>
          <a:p>
            <a:pPr lvl="1"/>
            <a:r>
              <a:rPr lang="en-US" dirty="0"/>
              <a:t>Verify the service has sufficient privileges.</a:t>
            </a:r>
          </a:p>
          <a:p>
            <a:pPr lvl="1"/>
            <a:r>
              <a:rPr lang="en-US" dirty="0"/>
              <a:t>Verify any dependent services are started.</a:t>
            </a:r>
          </a:p>
          <a:p>
            <a:pPr lvl="1"/>
            <a:r>
              <a:rPr lang="en-US" dirty="0"/>
              <a:t>Check system files and scan for malware.</a:t>
            </a:r>
          </a:p>
          <a:p>
            <a:pPr lvl="1"/>
            <a:r>
              <a:rPr lang="en-US" dirty="0"/>
              <a:t>Try reinstalling affected application.</a:t>
            </a:r>
          </a:p>
          <a:p>
            <a:pPr lvl="1"/>
            <a:r>
              <a:rPr lang="en-US" dirty="0"/>
              <a:t>Re-register software component using regsvr32.</a:t>
            </a:r>
          </a:p>
          <a:p>
            <a:pPr lvl="1"/>
            <a:r>
              <a:rPr lang="en-US" dirty="0"/>
              <a:t>Check whether the service is supposed to run.</a:t>
            </a:r>
          </a:p>
        </p:txBody>
      </p:sp>
    </p:spTree>
    <p:extLst>
      <p:ext uri="{BB962C8B-B14F-4D97-AF65-F5344CB8AC3E}">
        <p14:creationId xmlns:p14="http://schemas.microsoft.com/office/powerpoint/2010/main" val="13893350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DA992-D324-483D-8FDB-F76B734D6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Tips for Application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CFDEFC-EB9F-4B3F-B737-236F923911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7479FF-6936-4C6F-AF0A-5FEB1F29C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an application crashes:</a:t>
            </a:r>
          </a:p>
          <a:p>
            <a:pPr lvl="1"/>
            <a:r>
              <a:rPr lang="en-US" dirty="0"/>
              <a:t>Try to preserve any data being processed.</a:t>
            </a:r>
          </a:p>
          <a:p>
            <a:pPr lvl="1"/>
            <a:r>
              <a:rPr lang="en-US" dirty="0"/>
              <a:t>Give the process time to become responsive again.</a:t>
            </a:r>
          </a:p>
          <a:p>
            <a:pPr lvl="1"/>
            <a:r>
              <a:rPr lang="en-US" dirty="0"/>
              <a:t>If necessary, kill the process.</a:t>
            </a:r>
          </a:p>
          <a:p>
            <a:pPr lvl="2"/>
            <a:r>
              <a:rPr lang="en-US" dirty="0"/>
              <a:t>Try to recover data from temporary files or folders if necessary.</a:t>
            </a:r>
          </a:p>
          <a:p>
            <a:pPr lvl="1"/>
            <a:r>
              <a:rPr lang="en-US" dirty="0"/>
              <a:t>Attempt to identify whether the cause is in the data file.</a:t>
            </a:r>
          </a:p>
          <a:p>
            <a:pPr lvl="1"/>
            <a:r>
              <a:rPr lang="en-US" dirty="0"/>
              <a:t>If you can’t determine the cause, try to uninstall then reinstall the application.</a:t>
            </a:r>
          </a:p>
          <a:p>
            <a:pPr lvl="1"/>
            <a:r>
              <a:rPr lang="en-US" dirty="0"/>
              <a:t>If available, in Programs and Features, use the </a:t>
            </a:r>
            <a:r>
              <a:rPr lang="en-US" b="1" dirty="0"/>
              <a:t>Repair </a:t>
            </a:r>
            <a:r>
              <a:rPr lang="en-US" dirty="0"/>
              <a:t>option.</a:t>
            </a:r>
          </a:p>
        </p:txBody>
      </p:sp>
    </p:spTree>
    <p:extLst>
      <p:ext uri="{BB962C8B-B14F-4D97-AF65-F5344CB8AC3E}">
        <p14:creationId xmlns:p14="http://schemas.microsoft.com/office/powerpoint/2010/main" val="8042479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DA992-D324-483D-8FDB-F76B734D6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Tips for Application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CFDEFC-EB9F-4B3F-B737-236F923911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7479FF-6936-4C6F-AF0A-5FEB1F29C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are having printing issues:</a:t>
            </a:r>
          </a:p>
          <a:p>
            <a:pPr lvl="1"/>
            <a:r>
              <a:rPr lang="en-US" dirty="0"/>
              <a:t>Use the printer's property dialog to try printing a test page. </a:t>
            </a:r>
          </a:p>
          <a:p>
            <a:pPr lvl="1"/>
            <a:r>
              <a:rPr lang="en-US" dirty="0"/>
              <a:t>Open the print queue and check for stalled print jobs.</a:t>
            </a:r>
          </a:p>
          <a:p>
            <a:pPr lvl="1"/>
            <a:r>
              <a:rPr lang="en-US" dirty="0"/>
              <a:t>Restart the print spooler service.</a:t>
            </a:r>
          </a:p>
          <a:p>
            <a:pPr lvl="1"/>
            <a:r>
              <a:rPr lang="en-US" dirty="0"/>
              <a:t>Check for any driver updates or known issues.</a:t>
            </a:r>
          </a:p>
          <a:p>
            <a:pPr lvl="1"/>
            <a:r>
              <a:rPr lang="en-US" dirty="0"/>
              <a:t>Check permissions configured on the printer.</a:t>
            </a:r>
          </a:p>
          <a:p>
            <a:pPr lvl="1"/>
            <a:r>
              <a:rPr lang="en-US" dirty="0"/>
              <a:t>Check for disk problems on the partition hosting the spool folder.</a:t>
            </a:r>
          </a:p>
        </p:txBody>
      </p:sp>
    </p:spTree>
    <p:extLst>
      <p:ext uri="{BB962C8B-B14F-4D97-AF65-F5344CB8AC3E}">
        <p14:creationId xmlns:p14="http://schemas.microsoft.com/office/powerpoint/2010/main" val="27864940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3F85F-AEB9-46AB-AB0E-34BB4EEDE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 Screens and Spontaneous Shutdowns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54BCE4-7DE4-4626-8DDB-1F37BE3010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944984"/>
            <a:ext cx="7044891" cy="571500"/>
          </a:xfrm>
        </p:spPr>
        <p:txBody>
          <a:bodyPr/>
          <a:lstStyle/>
          <a:p>
            <a:r>
              <a:rPr lang="en-US" b="1" dirty="0"/>
              <a:t>BSoD: </a:t>
            </a:r>
            <a:r>
              <a:rPr lang="en-US" dirty="0"/>
              <a:t>This indicates an error from which the system cannot recover.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A9D51B-6B3F-41F8-8CAF-9D9DCC0879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62A440-561D-43D3-9209-75D2E5FBC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102338"/>
            <a:ext cx="8460152" cy="2550691"/>
          </a:xfrm>
        </p:spPr>
        <p:txBody>
          <a:bodyPr/>
          <a:lstStyle/>
          <a:p>
            <a:r>
              <a:rPr lang="en-US" dirty="0"/>
              <a:t>Use System Restore</a:t>
            </a:r>
          </a:p>
          <a:p>
            <a:pPr lvl="1"/>
            <a:r>
              <a:rPr lang="en-US" dirty="0"/>
              <a:t>Safe Mode</a:t>
            </a:r>
          </a:p>
          <a:p>
            <a:pPr lvl="1"/>
            <a:r>
              <a:rPr lang="en-US" dirty="0"/>
              <a:t>Rollback Driver</a:t>
            </a:r>
          </a:p>
          <a:p>
            <a:r>
              <a:rPr lang="en-US" dirty="0"/>
              <a:t>Remove new hardware or program</a:t>
            </a:r>
          </a:p>
          <a:p>
            <a:r>
              <a:rPr lang="en-US" dirty="0"/>
              <a:t>Check seating of hardware and cables</a:t>
            </a:r>
          </a:p>
          <a:p>
            <a:r>
              <a:rPr lang="en-US" dirty="0"/>
              <a:t>Run diagnostics, </a:t>
            </a:r>
            <a:r>
              <a:rPr lang="en-US" dirty="0">
                <a:latin typeface="Cutive Mono" panose="020B0604020202020204" charset="0"/>
              </a:rPr>
              <a:t>chkdsk</a:t>
            </a:r>
            <a:r>
              <a:rPr lang="en-US" dirty="0"/>
              <a:t>, scan for malware</a:t>
            </a:r>
          </a:p>
          <a:p>
            <a:r>
              <a:rPr lang="en-US" dirty="0"/>
              <a:t>Record stop error code and search Microsoft Knowledge Base for known fixes and troubleshooting tips</a:t>
            </a:r>
          </a:p>
        </p:txBody>
      </p:sp>
    </p:spTree>
    <p:extLst>
      <p:ext uri="{BB962C8B-B14F-4D97-AF65-F5344CB8AC3E}">
        <p14:creationId xmlns:p14="http://schemas.microsoft.com/office/powerpoint/2010/main" val="33279498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DCF995-B19D-403F-85AA-1772A8070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Blue Screens and Spontaneous Shutdowns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BCB9E-C2A6-4D78-B64F-0AA64D6577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B7C474-8F80-420A-8BF5-621A5B07E7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853" y="708660"/>
            <a:ext cx="5485714" cy="4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667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38EEB-D643-48CB-8D9E-5DA76B672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Tips for File and Memory Corruption (Slide 1 of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E6B08-BF37-46D7-8AF4-BEE4950235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Windows Resource Protection</a:t>
            </a:r>
            <a:r>
              <a:rPr lang="en-US" dirty="0"/>
              <a:t>: A Windows feature that prevents essential system files, folders, and registry keys from being replaced to help prevent application and OS failure.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FEBF9B-9264-450F-98BA-661C7B76C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85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18D22-6E2A-40DB-852D-F93AC14D6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Programs and Features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B77C89-BE3C-4365-8C08-6B3592625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6054F7-CEA9-4130-B935-733A6A4791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Programs and Features to:</a:t>
            </a:r>
          </a:p>
          <a:p>
            <a:pPr lvl="1"/>
            <a:r>
              <a:rPr lang="en-US" dirty="0"/>
              <a:t>Repair or uninstall applications.</a:t>
            </a:r>
          </a:p>
          <a:p>
            <a:pPr lvl="1"/>
            <a:r>
              <a:rPr lang="en-US" dirty="0"/>
              <a:t>Enable or disable optional Windows components.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0286F4-F8A9-4D12-A9BC-E751B190D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757" y="2015814"/>
            <a:ext cx="3161905" cy="28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2386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7E142-6EAD-4C1A-9354-13D598DA6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Troubleshooting Tips for File and Memory Corruption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E49BB-047B-4DA8-B81B-C82FC92D4A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1C83FD7A-A43B-4909-83B6-0ACFA2EAE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082" y="1097718"/>
            <a:ext cx="8460152" cy="1503946"/>
          </a:xfrm>
        </p:spPr>
        <p:txBody>
          <a:bodyPr/>
          <a:lstStyle/>
          <a:p>
            <a:r>
              <a:rPr lang="en-US" dirty="0"/>
              <a:t>System File Checker</a:t>
            </a:r>
          </a:p>
          <a:p>
            <a:pPr lvl="1"/>
            <a:r>
              <a:rPr lang="en-US" dirty="0"/>
              <a:t>sfc /scannow</a:t>
            </a:r>
          </a:p>
          <a:p>
            <a:pPr lvl="1"/>
            <a:r>
              <a:rPr lang="en-US" dirty="0"/>
              <a:t>sfc /scanonce</a:t>
            </a:r>
          </a:p>
          <a:p>
            <a:pPr lvl="1"/>
            <a:r>
              <a:rPr lang="en-US" dirty="0"/>
              <a:t>sfc /scanboot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62564C-7D8A-43A9-9E0B-27DF50E5F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567" y="894840"/>
            <a:ext cx="4926667" cy="390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190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7E142-6EAD-4C1A-9354-13D598DA6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Troubleshooting Tips for File and Memory Corruption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E49BB-047B-4DA8-B81B-C82FC92D4A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DC2B53A-50B2-4870-920A-3F3F1281C5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857152"/>
            <a:ext cx="5363810" cy="4022857"/>
          </a:xfrm>
        </p:spPr>
      </p:pic>
    </p:spTree>
    <p:extLst>
      <p:ext uri="{BB962C8B-B14F-4D97-AF65-F5344CB8AC3E}">
        <p14:creationId xmlns:p14="http://schemas.microsoft.com/office/powerpoint/2010/main" val="41948595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10AE2B-E819-4E64-9D9E-6A6077390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Troubleshooting Tips for Boot Problems (Slide 1 of 2)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EDF7982-0804-4F57-BE01-549D6F31F5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36124"/>
            <a:ext cx="6934200" cy="571500"/>
          </a:xfrm>
        </p:spPr>
        <p:txBody>
          <a:bodyPr/>
          <a:lstStyle/>
          <a:p>
            <a:r>
              <a:rPr lang="en-US" b="1" dirty="0"/>
              <a:t>POST: </a:t>
            </a:r>
            <a:r>
              <a:rPr lang="en-US" dirty="0"/>
              <a:t>A hardware checking routine built into the PC firmware. </a:t>
            </a:r>
          </a:p>
          <a:p>
            <a:r>
              <a:rPr lang="en-US" b="1" dirty="0"/>
              <a:t>MBR: </a:t>
            </a:r>
            <a:r>
              <a:rPr lang="en-US" dirty="0"/>
              <a:t>Sector on a hard disk storing information about partitions configured on the disk.</a:t>
            </a:r>
          </a:p>
          <a:p>
            <a:r>
              <a:rPr lang="en-US" b="1" dirty="0"/>
              <a:t>Boot sector </a:t>
            </a:r>
            <a:r>
              <a:rPr lang="en-US" dirty="0"/>
              <a:t>or </a:t>
            </a:r>
            <a:r>
              <a:rPr lang="en-US" b="1" dirty="0"/>
              <a:t>VBR: </a:t>
            </a:r>
            <a:r>
              <a:rPr lang="en-US" dirty="0"/>
              <a:t>Loads the boot manager, which for Windows is bootmgr.exe. </a:t>
            </a:r>
          </a:p>
          <a:p>
            <a:r>
              <a:rPr lang="en-US" b="1" dirty="0"/>
              <a:t>BCD: </a:t>
            </a:r>
            <a:r>
              <a:rPr lang="en-US" dirty="0"/>
              <a:t>Windows stores information about operating systems installed on the computer in a boot configuration data store.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AC3C1E-29DD-4477-BC68-E10282CAB2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824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A4D4B-4639-4CCA-9700-671D7CCB8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Tips for Boot Problems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3353A6-B464-4D61-A39E-0942AB5242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25391B-574E-4255-972F-ED5817A87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Boot process</a:t>
            </a:r>
          </a:p>
          <a:p>
            <a:pPr lvl="1"/>
            <a:r>
              <a:rPr lang="en-US" dirty="0"/>
              <a:t>Verify the boot process is functioning normally</a:t>
            </a:r>
          </a:p>
          <a:p>
            <a:r>
              <a:rPr lang="en-US" dirty="0"/>
              <a:t>Failure to boot/Invalid boot disk</a:t>
            </a:r>
          </a:p>
          <a:p>
            <a:r>
              <a:rPr lang="en-US" dirty="0"/>
              <a:t>No OS Found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bootrec /fixmbt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bootrec /fixboot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bootrec /rebuildbcd</a:t>
            </a:r>
          </a:p>
          <a:p>
            <a:r>
              <a:rPr lang="en-US" dirty="0"/>
              <a:t>Graphical interface fails to load/Black screen</a:t>
            </a:r>
          </a:p>
          <a:p>
            <a:pPr lvl="1"/>
            <a:r>
              <a:rPr lang="en-US" dirty="0"/>
              <a:t>Try pressing Windows+Ctrl+Shift+B to test whether the system is responsive</a:t>
            </a:r>
          </a:p>
          <a:p>
            <a:r>
              <a:rPr lang="en-US" dirty="0"/>
              <a:t>Slow boot/Slow profile load</a:t>
            </a:r>
          </a:p>
          <a:p>
            <a:pPr lvl="1"/>
            <a:r>
              <a:rPr lang="en-US" dirty="0"/>
              <a:t>Check for corrupt profile</a:t>
            </a:r>
          </a:p>
          <a:p>
            <a:pPr marL="4286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5518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8616-5B11-447D-B332-BE69A8AA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Safe Boot (Slide 1 of 4)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0ECF09-F501-4117-892E-426B064C5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2562BB8-C9C2-4125-AC69-582260E1E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Safe Mode loads only basic drivers and services needed to start the system.</a:t>
            </a:r>
          </a:p>
          <a:p>
            <a:r>
              <a:rPr lang="en-US" dirty="0"/>
              <a:t>You can add in drivers and app services one by one to see where a problem occurs.</a:t>
            </a:r>
          </a:p>
          <a:p>
            <a:r>
              <a:rPr lang="en-US" dirty="0"/>
              <a:t>It’s also helpful when you are running analysis and recovery tools.</a:t>
            </a:r>
          </a:p>
          <a:p>
            <a:r>
              <a:rPr lang="en-US" dirty="0"/>
              <a:t>Default display resolution for Safe Mode is SVGA (800x600).</a:t>
            </a:r>
          </a:p>
          <a:p>
            <a:r>
              <a:rPr lang="en-US" dirty="0"/>
              <a:t>Different ways to access Safe Mode:</a:t>
            </a:r>
          </a:p>
          <a:p>
            <a:pPr lvl="1"/>
            <a:r>
              <a:rPr lang="en-US" b="1" dirty="0"/>
              <a:t>System Configuration </a:t>
            </a:r>
            <a:r>
              <a:rPr lang="en-US" dirty="0"/>
              <a:t>utility if you can sign on to Windows.</a:t>
            </a:r>
          </a:p>
          <a:p>
            <a:pPr lvl="1"/>
            <a:r>
              <a:rPr lang="en-US" b="1" dirty="0"/>
              <a:t>Advanced Boot Options </a:t>
            </a:r>
            <a:r>
              <a:rPr lang="en-US" dirty="0"/>
              <a:t>menu in Windows 7.</a:t>
            </a:r>
          </a:p>
          <a:p>
            <a:pPr lvl="1"/>
            <a:r>
              <a:rPr lang="en-US" b="1" dirty="0" err="1"/>
              <a:t>Power→Shift</a:t>
            </a:r>
            <a:r>
              <a:rPr lang="en-US" dirty="0"/>
              <a:t> + </a:t>
            </a:r>
            <a:r>
              <a:rPr lang="en-US" b="1" dirty="0"/>
              <a:t>Restart</a:t>
            </a:r>
            <a:r>
              <a:rPr lang="en-US" dirty="0"/>
              <a:t> in Windows 8 and 10.</a:t>
            </a:r>
          </a:p>
        </p:txBody>
      </p:sp>
    </p:spTree>
    <p:extLst>
      <p:ext uri="{BB962C8B-B14F-4D97-AF65-F5344CB8AC3E}">
        <p14:creationId xmlns:p14="http://schemas.microsoft.com/office/powerpoint/2010/main" val="941497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8616-5B11-447D-B332-BE69A8AA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Boot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0ECF09-F501-4117-892E-426B064C5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A27EDB-DE38-4B5A-AD42-04F824D4E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782906"/>
            <a:ext cx="5363810" cy="4022857"/>
          </a:xfrm>
        </p:spPr>
      </p:pic>
    </p:spTree>
    <p:extLst>
      <p:ext uri="{BB962C8B-B14F-4D97-AF65-F5344CB8AC3E}">
        <p14:creationId xmlns:p14="http://schemas.microsoft.com/office/powerpoint/2010/main" val="8060615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8616-5B11-447D-B332-BE69A8AA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Boot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0ECF09-F501-4117-892E-426B064C5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A27EDB-DE38-4B5A-AD42-04F824D4E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1533497"/>
            <a:ext cx="5363810" cy="2521674"/>
          </a:xfrm>
        </p:spPr>
      </p:pic>
    </p:spTree>
    <p:extLst>
      <p:ext uri="{BB962C8B-B14F-4D97-AF65-F5344CB8AC3E}">
        <p14:creationId xmlns:p14="http://schemas.microsoft.com/office/powerpoint/2010/main" val="37387531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8616-5B11-447D-B332-BE69A8AA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 Boot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0ECF09-F501-4117-892E-426B064C5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A27EDB-DE38-4B5A-AD42-04F824D4E7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733153"/>
            <a:ext cx="5363810" cy="4022857"/>
          </a:xfrm>
        </p:spPr>
      </p:pic>
    </p:spTree>
    <p:extLst>
      <p:ext uri="{BB962C8B-B14F-4D97-AF65-F5344CB8AC3E}">
        <p14:creationId xmlns:p14="http://schemas.microsoft.com/office/powerpoint/2010/main" val="42823512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12688-AE2E-481D-923E-1F6075A36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WinRE and Startup Repair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910740-A7F9-4EF7-AB5A-29B63A583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AF54BD4-AAC7-46FC-A12D-BCD40ACD7F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5917" y="965446"/>
            <a:ext cx="4545680" cy="3390476"/>
          </a:xfrm>
        </p:spPr>
      </p:pic>
    </p:spTree>
    <p:extLst>
      <p:ext uri="{BB962C8B-B14F-4D97-AF65-F5344CB8AC3E}">
        <p14:creationId xmlns:p14="http://schemas.microsoft.com/office/powerpoint/2010/main" val="27106023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12688-AE2E-481D-923E-1F6075A36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WinRE and Startup Repair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910740-A7F9-4EF7-AB5A-29B63A583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AF54BD4-AAC7-46FC-A12D-BCD40ACD7F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708660"/>
            <a:ext cx="5363810" cy="4022857"/>
          </a:xfrm>
        </p:spPr>
      </p:pic>
    </p:spTree>
    <p:extLst>
      <p:ext uri="{BB962C8B-B14F-4D97-AF65-F5344CB8AC3E}">
        <p14:creationId xmlns:p14="http://schemas.microsoft.com/office/powerpoint/2010/main" val="1428685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18D22-6E2A-40DB-852D-F93AC14D6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Programs and Features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B77C89-BE3C-4365-8C08-6B3592625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5DFCA8-41B5-4053-AB43-75C275117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662" y="763858"/>
            <a:ext cx="6438095" cy="406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9513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2686B-F956-46E0-B10E-4F14EF0C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Restore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03DC84-488E-4DC7-8D4D-E7219D5C3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F031BB0-564B-4995-B6F2-F41C2AC0B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3043" y="872703"/>
            <a:ext cx="5493334" cy="3870476"/>
          </a:xfrm>
        </p:spPr>
      </p:pic>
    </p:spTree>
    <p:extLst>
      <p:ext uri="{BB962C8B-B14F-4D97-AF65-F5344CB8AC3E}">
        <p14:creationId xmlns:p14="http://schemas.microsoft.com/office/powerpoint/2010/main" val="42899381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2686B-F956-46E0-B10E-4F14EF0C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Restore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03DC84-488E-4DC7-8D4D-E7219D5C3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F031BB0-564B-4995-B6F2-F41C2AC0B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8757" y="936477"/>
            <a:ext cx="4581905" cy="3715715"/>
          </a:xfrm>
        </p:spPr>
      </p:pic>
    </p:spTree>
    <p:extLst>
      <p:ext uri="{BB962C8B-B14F-4D97-AF65-F5344CB8AC3E}">
        <p14:creationId xmlns:p14="http://schemas.microsoft.com/office/powerpoint/2010/main" val="47350903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2686B-F956-46E0-B10E-4F14EF0C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Restore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03DC84-488E-4DC7-8D4D-E7219D5C3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F031BB0-564B-4995-B6F2-F41C2AC0B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6376" y="954334"/>
            <a:ext cx="5766667" cy="3680000"/>
          </a:xfrm>
        </p:spPr>
      </p:pic>
    </p:spTree>
    <p:extLst>
      <p:ext uri="{BB962C8B-B14F-4D97-AF65-F5344CB8AC3E}">
        <p14:creationId xmlns:p14="http://schemas.microsoft.com/office/powerpoint/2010/main" val="20640460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2686B-F956-46E0-B10E-4F14EF0C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Restore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03DC84-488E-4DC7-8D4D-E7219D5C3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F031BB0-564B-4995-B6F2-F41C2AC0B0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6376" y="887668"/>
            <a:ext cx="5206667" cy="3813333"/>
          </a:xfrm>
        </p:spPr>
      </p:pic>
    </p:spTree>
    <p:extLst>
      <p:ext uri="{BB962C8B-B14F-4D97-AF65-F5344CB8AC3E}">
        <p14:creationId xmlns:p14="http://schemas.microsoft.com/office/powerpoint/2010/main" val="15418937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1485A-BC27-428E-9CC4-EB2769789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Repair and Reinstall (Slide 1 of 4)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2A8AD7-16E5-4A18-8178-7CF3AF21E6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47010"/>
            <a:ext cx="7054516" cy="571500"/>
          </a:xfrm>
        </p:spPr>
        <p:txBody>
          <a:bodyPr/>
          <a:lstStyle/>
          <a:p>
            <a:r>
              <a:rPr lang="en-US" b="1" dirty="0"/>
              <a:t>Image: </a:t>
            </a:r>
            <a:r>
              <a:rPr lang="en-US" dirty="0"/>
              <a:t>A duplicate of an operating system installation (including installed software, settings, and user data).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9CD757-F366-4780-A666-90ED4A9458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CDD866-8FE7-4EFE-975E-4B55ACDB3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Restore</a:t>
            </a:r>
          </a:p>
          <a:p>
            <a:r>
              <a:rPr lang="en-US" dirty="0"/>
              <a:t>System Repair</a:t>
            </a:r>
          </a:p>
          <a:p>
            <a:r>
              <a:rPr lang="en-US" dirty="0"/>
              <a:t>Recovery Image</a:t>
            </a:r>
          </a:p>
          <a:p>
            <a:pPr lvl="1"/>
            <a:r>
              <a:rPr lang="en-US" dirty="0"/>
              <a:t>Removable hard drive</a:t>
            </a:r>
          </a:p>
          <a:p>
            <a:pPr lvl="1"/>
            <a:r>
              <a:rPr lang="en-US" dirty="0"/>
              <a:t>2:1 compression is ideal but may be lower</a:t>
            </a:r>
          </a:p>
          <a:p>
            <a:pPr lvl="1"/>
            <a:r>
              <a:rPr lang="en-US" dirty="0"/>
              <a:t>Keep image up-to-date or use with separate data backup</a:t>
            </a:r>
          </a:p>
          <a:p>
            <a:pPr lvl="1"/>
            <a:r>
              <a:rPr lang="en-US" dirty="0"/>
              <a:t>Use with Advanced Boot Option or System Image Recovery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740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5C0A-D9FC-44E4-8A8D-9E312B11B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Repair and Reinstall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BF2958-2B80-41A5-9923-8660CA3E8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A785490-7D60-4FFF-B3FE-794B74D7C1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1719996"/>
            <a:ext cx="5363810" cy="2148676"/>
          </a:xfrm>
        </p:spPr>
      </p:pic>
    </p:spTree>
    <p:extLst>
      <p:ext uri="{BB962C8B-B14F-4D97-AF65-F5344CB8AC3E}">
        <p14:creationId xmlns:p14="http://schemas.microsoft.com/office/powerpoint/2010/main" val="204191022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5C0A-D9FC-44E4-8A8D-9E312B11B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Repair and Reinstall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BF2958-2B80-41A5-9923-8660CA3E8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A785490-7D60-4FFF-B3FE-794B74D7C1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1685849"/>
            <a:ext cx="5363810" cy="2216971"/>
          </a:xfrm>
        </p:spPr>
      </p:pic>
    </p:spTree>
    <p:extLst>
      <p:ext uri="{BB962C8B-B14F-4D97-AF65-F5344CB8AC3E}">
        <p14:creationId xmlns:p14="http://schemas.microsoft.com/office/powerpoint/2010/main" val="199167884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5C0A-D9FC-44E4-8A8D-9E312B11B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Repair and Reinstall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BF2958-2B80-41A5-9923-8660CA3E8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A785490-7D60-4FFF-B3FE-794B74D7C1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7805" y="1595419"/>
            <a:ext cx="5363810" cy="2249339"/>
          </a:xfrm>
        </p:spPr>
      </p:pic>
    </p:spTree>
    <p:extLst>
      <p:ext uri="{BB962C8B-B14F-4D97-AF65-F5344CB8AC3E}">
        <p14:creationId xmlns:p14="http://schemas.microsoft.com/office/powerpoint/2010/main" val="241153905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1 of 6)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Examine log files and Event Viewer to get information about what has happened on the system.</a:t>
            </a:r>
          </a:p>
          <a:p>
            <a:r>
              <a:rPr lang="en-US" dirty="0"/>
              <a:t>Use the System Configuration Utility to modify system settings and files that affect the way the computer boots and loads Windows.</a:t>
            </a:r>
          </a:p>
          <a:p>
            <a:r>
              <a:rPr lang="en-US" dirty="0"/>
              <a:t>Use Task Manager to attempt to locate a reason for slow system performance.</a:t>
            </a:r>
          </a:p>
          <a:p>
            <a:r>
              <a:rPr lang="en-US" dirty="0"/>
              <a:t>Use Event Viewer to attempt to determine why a service fails to start.</a:t>
            </a:r>
          </a:p>
        </p:txBody>
      </p:sp>
    </p:spTree>
    <p:extLst>
      <p:ext uri="{BB962C8B-B14F-4D97-AF65-F5344CB8AC3E}">
        <p14:creationId xmlns:p14="http://schemas.microsoft.com/office/powerpoint/2010/main" val="422706552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2 of 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an application crashes:</a:t>
            </a:r>
          </a:p>
          <a:p>
            <a:pPr lvl="1"/>
            <a:r>
              <a:rPr lang="en-US" dirty="0"/>
              <a:t>Try to preserve any data that was being processed.</a:t>
            </a:r>
          </a:p>
          <a:p>
            <a:pPr lvl="1"/>
            <a:r>
              <a:rPr lang="en-US" dirty="0"/>
              <a:t>See if the process will become responsive again or if you need to kill the process.</a:t>
            </a:r>
          </a:p>
          <a:p>
            <a:pPr lvl="1"/>
            <a:r>
              <a:rPr lang="en-US" dirty="0"/>
              <a:t>Attempt to recover data from temporary files or folders if the process was killed.</a:t>
            </a:r>
          </a:p>
          <a:p>
            <a:pPr lvl="1"/>
            <a:r>
              <a:rPr lang="en-US" dirty="0"/>
              <a:t>Examine Event Viewer logs.</a:t>
            </a:r>
          </a:p>
          <a:p>
            <a:pPr lvl="1"/>
            <a:r>
              <a:rPr lang="en-US" dirty="0"/>
              <a:t>If the application repeatedly crashes, uninstall then reinstall the application or if available, use the Repair option in Programs and Features.</a:t>
            </a:r>
          </a:p>
        </p:txBody>
      </p:sp>
    </p:spTree>
    <p:extLst>
      <p:ext uri="{BB962C8B-B14F-4D97-AF65-F5344CB8AC3E}">
        <p14:creationId xmlns:p14="http://schemas.microsoft.com/office/powerpoint/2010/main" val="4284834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5147A-E6AF-4A51-91EA-FC1DC15AD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Configuration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1DF01-36FC-4177-AEED-3D139EDDB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6F80A5-1169-480E-AE98-B05453ABC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Configuration is specific to each program.</a:t>
            </a:r>
          </a:p>
          <a:p>
            <a:r>
              <a:rPr lang="en-US" dirty="0"/>
              <a:t>Configuration might be through:</a:t>
            </a:r>
          </a:p>
          <a:p>
            <a:pPr lvl="1"/>
            <a:r>
              <a:rPr lang="en-US" b="1" dirty="0"/>
              <a:t>File→Options</a:t>
            </a:r>
          </a:p>
          <a:p>
            <a:pPr lvl="1"/>
            <a:r>
              <a:rPr lang="en-US" b="1" dirty="0"/>
              <a:t>Edit→Preferences</a:t>
            </a:r>
          </a:p>
          <a:p>
            <a:pPr lvl="1"/>
            <a:r>
              <a:rPr lang="en-US" b="1" dirty="0"/>
              <a:t>Help</a:t>
            </a:r>
            <a:r>
              <a:rPr lang="en-US" dirty="0"/>
              <a:t> menu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6FBBCBDC-C404-4BB9-A435-125B72443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541" y="1419768"/>
            <a:ext cx="4662662" cy="329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19355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3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there are printing issues not related to printer hardware or network connectivity, examine Windows settings and check the following:</a:t>
            </a:r>
          </a:p>
          <a:p>
            <a:pPr lvl="1"/>
            <a:r>
              <a:rPr lang="en-US" dirty="0"/>
              <a:t>Use the printer's property dialog box to try printing a test page. If this is successful, there must be an application or file-specific problem.</a:t>
            </a:r>
          </a:p>
          <a:p>
            <a:pPr lvl="1"/>
            <a:r>
              <a:rPr lang="en-US" dirty="0"/>
              <a:t>Open the print queue and check for stalled print jobs.</a:t>
            </a:r>
          </a:p>
          <a:p>
            <a:pPr lvl="1"/>
            <a:r>
              <a:rPr lang="en-US" dirty="0"/>
              <a:t>Restart the print spooler service.</a:t>
            </a:r>
          </a:p>
          <a:p>
            <a:pPr lvl="1"/>
            <a:r>
              <a:rPr lang="en-US" dirty="0"/>
              <a:t>Check for any driver updates or known issues.</a:t>
            </a:r>
          </a:p>
          <a:p>
            <a:pPr lvl="1"/>
            <a:r>
              <a:rPr lang="en-US" dirty="0"/>
              <a:t>Check permissions configured on the printer.</a:t>
            </a:r>
          </a:p>
          <a:p>
            <a:pPr lvl="1"/>
            <a:r>
              <a:rPr lang="en-US" dirty="0"/>
              <a:t>Check for disk problems on the partition hosting the spool folder.</a:t>
            </a:r>
          </a:p>
        </p:txBody>
      </p:sp>
    </p:spTree>
    <p:extLst>
      <p:ext uri="{BB962C8B-B14F-4D97-AF65-F5344CB8AC3E}">
        <p14:creationId xmlns:p14="http://schemas.microsoft.com/office/powerpoint/2010/main" val="407641466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4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user experiences frequent BSoDs:</a:t>
            </a:r>
          </a:p>
          <a:p>
            <a:pPr lvl="1"/>
            <a:r>
              <a:rPr lang="en-US" dirty="0"/>
              <a:t>Use System Restore or, (if you can boot to Safe Mode), Rollback Driver.</a:t>
            </a:r>
          </a:p>
          <a:p>
            <a:pPr lvl="1"/>
            <a:r>
              <a:rPr lang="en-US" dirty="0"/>
              <a:t>Remove a recently added hardware device or uninstall a recently installed program.</a:t>
            </a:r>
          </a:p>
          <a:p>
            <a:pPr lvl="1"/>
            <a:r>
              <a:rPr lang="en-US" dirty="0"/>
              <a:t>Check seating of hardware components and cables.</a:t>
            </a:r>
          </a:p>
          <a:p>
            <a:pPr lvl="1"/>
            <a:r>
              <a:rPr lang="en-US" dirty="0"/>
              <a:t>Run hardware diagnostics, </a:t>
            </a:r>
            <a:r>
              <a:rPr lang="en-US" dirty="0">
                <a:latin typeface="Cutive Mono" panose="020B0604020202020204" charset="0"/>
                <a:cs typeface="Courier New" panose="02070309020205020404" pitchFamily="49" charset="0"/>
              </a:rPr>
              <a:t>chkdsk</a:t>
            </a:r>
            <a:r>
              <a:rPr lang="en-US" dirty="0"/>
              <a:t>, and scan for malware.</a:t>
            </a:r>
          </a:p>
          <a:p>
            <a:pPr lvl="1"/>
            <a:r>
              <a:rPr lang="en-US" dirty="0"/>
              <a:t>Make a note of the stop error code and search the Microsoft Knowledge Base for known fixes and troubleshooting tips. </a:t>
            </a:r>
          </a:p>
        </p:txBody>
      </p:sp>
    </p:spTree>
    <p:extLst>
      <p:ext uri="{BB962C8B-B14F-4D97-AF65-F5344CB8AC3E}">
        <p14:creationId xmlns:p14="http://schemas.microsoft.com/office/powerpoint/2010/main" val="398847900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5 of 6)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user experiences file or memory corruption:</a:t>
            </a:r>
          </a:p>
          <a:p>
            <a:pPr lvl="1"/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sfc</a:t>
            </a:r>
            <a:r>
              <a:rPr lang="en-US" dirty="0"/>
              <a:t> to verify system files and restore them from cache if corrupt or damaged.</a:t>
            </a:r>
          </a:p>
          <a:p>
            <a:pPr lvl="1"/>
            <a:r>
              <a:rPr lang="en-US" dirty="0"/>
              <a:t>Use the Windows Memory Diagnostics tool to test memory chips for errors.</a:t>
            </a:r>
          </a:p>
          <a:p>
            <a:r>
              <a:rPr lang="en-US" dirty="0"/>
              <a:t>If the user is experiencing boot problems, determine the failure point.</a:t>
            </a:r>
          </a:p>
          <a:p>
            <a:r>
              <a:rPr lang="en-US" dirty="0"/>
              <a:t>Try booting into Safe Mode to troubleshoot by loading only minimal required components.</a:t>
            </a:r>
          </a:p>
          <a:p>
            <a:r>
              <a:rPr lang="en-US" dirty="0"/>
              <a:t>Try booting from the product media, a repair disc, or a recovery partition.</a:t>
            </a:r>
          </a:p>
          <a:p>
            <a:r>
              <a:rPr lang="en-US" dirty="0"/>
              <a:t>Use System Restore to rollback system configuration changes.</a:t>
            </a:r>
          </a:p>
        </p:txBody>
      </p:sp>
    </p:spTree>
    <p:extLst>
      <p:ext uri="{BB962C8B-B14F-4D97-AF65-F5344CB8AC3E}">
        <p14:creationId xmlns:p14="http://schemas.microsoft.com/office/powerpoint/2010/main" val="272861935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CCE26-A906-41A2-8164-8C3B88097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Troubleshooting Windows Issues (Slide 6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CF31E1-0A5A-40BE-8389-B00A2F93A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190FBC-F87A-4A89-A17E-6A533A639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Rollback updates that are causing issues by uninstalling them.</a:t>
            </a:r>
          </a:p>
          <a:p>
            <a:pPr lvl="1"/>
            <a:r>
              <a:rPr lang="en-US" dirty="0"/>
              <a:t>Open Programs and Features.</a:t>
            </a:r>
          </a:p>
          <a:p>
            <a:pPr lvl="1"/>
            <a:r>
              <a:rPr lang="en-US" dirty="0"/>
              <a:t>Select View installed updates.</a:t>
            </a:r>
          </a:p>
          <a:p>
            <a:pPr lvl="1"/>
            <a:r>
              <a:rPr lang="en-US" dirty="0"/>
              <a:t>Select the update that is causing the problem, then select the Uninstall button.</a:t>
            </a:r>
          </a:p>
          <a:p>
            <a:r>
              <a:rPr lang="en-US" dirty="0"/>
              <a:t>Rollback troublesome device drivers.</a:t>
            </a:r>
          </a:p>
          <a:p>
            <a:pPr lvl="1"/>
            <a:r>
              <a:rPr lang="en-US" dirty="0"/>
              <a:t>Open Device Manager.</a:t>
            </a:r>
          </a:p>
          <a:p>
            <a:pPr lvl="1"/>
            <a:r>
              <a:rPr lang="en-US" dirty="0"/>
              <a:t>Right-click the device having the problem and select Properties.</a:t>
            </a:r>
          </a:p>
          <a:p>
            <a:pPr lvl="1"/>
            <a:r>
              <a:rPr lang="en-US" dirty="0"/>
              <a:t>Select the Driver tab.</a:t>
            </a:r>
          </a:p>
          <a:p>
            <a:pPr lvl="1"/>
            <a:r>
              <a:rPr lang="en-US" dirty="0"/>
              <a:t>Select the Roll Back Driver button.</a:t>
            </a:r>
          </a:p>
          <a:p>
            <a:r>
              <a:rPr lang="en-US" dirty="0"/>
              <a:t>If all else fails, determine whether you need to perform a system restore or reinstall Windows.</a:t>
            </a:r>
          </a:p>
        </p:txBody>
      </p:sp>
    </p:spTree>
    <p:extLst>
      <p:ext uri="{BB962C8B-B14F-4D97-AF65-F5344CB8AC3E}">
        <p14:creationId xmlns:p14="http://schemas.microsoft.com/office/powerpoint/2010/main" val="21532077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54D6E-C7DB-4701-9E29-4B32FCD1D9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</a:t>
            </a:r>
            <a:r>
              <a:rPr lang="en-US"/>
              <a:t>Windows Troubleshooting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196FB4-DD92-46E1-83AF-E6CBA5F3BD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53454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DAEC82-698E-4E01-8909-664FADF812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Windows Troubleshooting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E8E67C-5286-4DBB-BC7E-B1728D52C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97121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Windows performance management tools would you expect to use most in your workplace?</a:t>
            </a:r>
            <a:endParaRPr lang="en-US" dirty="0">
              <a:solidFill>
                <a:srgbClr val="45545F"/>
              </a:solidFill>
            </a:endParaRPr>
          </a:p>
          <a:p>
            <a:r>
              <a:rPr lang="en-US" dirty="0"/>
              <a:t>Have you ever recovered a severely compromised Windows system? If so, then describe your experience.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55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5147A-E6AF-4A51-91EA-FC1DC15AD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Configuration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1DF01-36FC-4177-AEED-3D139EDDB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A41321-ABD8-4668-A9B5-0A155320C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6853" y="855287"/>
            <a:ext cx="2765714" cy="3878095"/>
          </a:xfrm>
        </p:spPr>
      </p:pic>
    </p:spTree>
    <p:extLst>
      <p:ext uri="{BB962C8B-B14F-4D97-AF65-F5344CB8AC3E}">
        <p14:creationId xmlns:p14="http://schemas.microsoft.com/office/powerpoint/2010/main" val="1222060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5147A-E6AF-4A51-91EA-FC1DC15AD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Configuration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1DF01-36FC-4177-AEED-3D139EDDB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A41321-ABD8-4668-A9B5-0A155320C8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8876" y="773800"/>
            <a:ext cx="6301667" cy="4041069"/>
          </a:xfrm>
        </p:spPr>
      </p:pic>
    </p:spTree>
    <p:extLst>
      <p:ext uri="{BB962C8B-B14F-4D97-AF65-F5344CB8AC3E}">
        <p14:creationId xmlns:p14="http://schemas.microsoft.com/office/powerpoint/2010/main" val="3838393192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1391</TotalTime>
  <Words>2615</Words>
  <Application>Microsoft Office PowerPoint</Application>
  <PresentationFormat>On-screen Show (16:9)</PresentationFormat>
  <Paragraphs>383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1" baseType="lpstr">
      <vt:lpstr>Cutive Mono</vt:lpstr>
      <vt:lpstr>Arial</vt:lpstr>
      <vt:lpstr>Calibri</vt:lpstr>
      <vt:lpstr>Open Sans</vt:lpstr>
      <vt:lpstr>LO-CompTIA</vt:lpstr>
      <vt:lpstr>Maintaining and Troubleshooting Microsoft Windows</vt:lpstr>
      <vt:lpstr>Maintaining and Troubleshooting Microsoft Windows</vt:lpstr>
      <vt:lpstr>Application Installation and Configuration</vt:lpstr>
      <vt:lpstr>Windows Programs and Features (Slide 1 of 3)</vt:lpstr>
      <vt:lpstr>Windows Programs and Features (Slide 2 of 3)</vt:lpstr>
      <vt:lpstr>Windows Programs and Features (Slide 3 of 3)</vt:lpstr>
      <vt:lpstr>Software Configuration (Slide 1 of 3)</vt:lpstr>
      <vt:lpstr>Software Configuration (Slide 2 of 3)</vt:lpstr>
      <vt:lpstr>Software Configuration (Slide 3 of 3)</vt:lpstr>
      <vt:lpstr>Application and Print Services (Slide 1 of 4)</vt:lpstr>
      <vt:lpstr>Application and Print Services (Slide 2 of 4)</vt:lpstr>
      <vt:lpstr>Application and Print Services (Slide 3 of 4)</vt:lpstr>
      <vt:lpstr>Application and Print Services (Slide 4 of 4)</vt:lpstr>
      <vt:lpstr>Task Manager (Slide 1 of 7)</vt:lpstr>
      <vt:lpstr>Task Manager (Slide 2 of 7)</vt:lpstr>
      <vt:lpstr>Task Manager (Slide 3 of 7)</vt:lpstr>
      <vt:lpstr>Task Manager (Slide 4 of 7)</vt:lpstr>
      <vt:lpstr>Task Manager (Slide 5 of 7)</vt:lpstr>
      <vt:lpstr>Task Manager (Slide 6 of 7)</vt:lpstr>
      <vt:lpstr>Task Manager (Slide 7 of 7)</vt:lpstr>
      <vt:lpstr>PowerPoint Presentation</vt:lpstr>
      <vt:lpstr>PowerPoint Presentation</vt:lpstr>
      <vt:lpstr>System Properties (Slide 1 of 2)</vt:lpstr>
      <vt:lpstr>System Properties (Slide 2 of 2)</vt:lpstr>
      <vt:lpstr>Advanced System Properties (Slide 1 of 3)</vt:lpstr>
      <vt:lpstr>Advanced System Properties (Slide 2 of 3)</vt:lpstr>
      <vt:lpstr>Advanced System Properties (Slide 3 of 3)</vt:lpstr>
      <vt:lpstr>Virtual Memory (Slide 1 of 2)</vt:lpstr>
      <vt:lpstr>Virtual Memory (Slide 2 of 2)</vt:lpstr>
      <vt:lpstr>Windows Performance Management Tools (Slide 1 of 4)</vt:lpstr>
      <vt:lpstr>Windows Performance Management Tools (Slide 2 of 4)</vt:lpstr>
      <vt:lpstr>Windows Performance Management Tools (Slide 3 of 4)</vt:lpstr>
      <vt:lpstr>Windows Performance Management Tools (Slide 4 of 4)</vt:lpstr>
      <vt:lpstr>PowerPoint Presentation</vt:lpstr>
      <vt:lpstr>Event Viewer (Slide 1 of 2)</vt:lpstr>
      <vt:lpstr>Event Viewer (Slide 2 of 2)</vt:lpstr>
      <vt:lpstr>The System Configuration Utility (Slide 1 of 5)</vt:lpstr>
      <vt:lpstr>The System Configuration Utility (Slide 2 of 5)</vt:lpstr>
      <vt:lpstr>The System Configuration Utility (Slide 3 of 5)</vt:lpstr>
      <vt:lpstr>The System Configuration Utility (Slide 4 of 5)</vt:lpstr>
      <vt:lpstr>The System Configuration Utility (Slide 5 of 5)</vt:lpstr>
      <vt:lpstr>Troubleshooting Tips for Windows System Issues (Slide 1 of 3)</vt:lpstr>
      <vt:lpstr>Troubleshooting Tips for Windows System Issues (Slide 2 of 3)</vt:lpstr>
      <vt:lpstr>Troubleshooting Tips for Windows System Issues (Slide 3 of 3)</vt:lpstr>
      <vt:lpstr>Troubleshooting Tips for Application Issues (Slide 1 of 2)</vt:lpstr>
      <vt:lpstr>Troubleshooting Tips for Application Issues (Slide 2 of 2)</vt:lpstr>
      <vt:lpstr>Blue Screens and Spontaneous Shutdowns (Slide 1 of 2)</vt:lpstr>
      <vt:lpstr>Blue Screens and Spontaneous Shutdowns (Slide 2 of 2)</vt:lpstr>
      <vt:lpstr>Troubleshooting Tips for File and Memory Corruption (Slide 1 of 3)</vt:lpstr>
      <vt:lpstr>Troubleshooting Tips for File and Memory Corruption (Slide 2 of 3)</vt:lpstr>
      <vt:lpstr>Troubleshooting Tips for File and Memory Corruption (Slide 3 of 3)</vt:lpstr>
      <vt:lpstr>Troubleshooting Tips for Boot Problems (Slide 1 of 2)</vt:lpstr>
      <vt:lpstr>Troubleshooting Tips for Boot Problems (Slide 2 of 2)</vt:lpstr>
      <vt:lpstr>Safe Boot (Slide 1 of 4)</vt:lpstr>
      <vt:lpstr>Safe Boot (Slide 2 of 4)</vt:lpstr>
      <vt:lpstr>Safe Boot (Slide 3 of 4)</vt:lpstr>
      <vt:lpstr>Safe Boot (Slide 4 of 4)</vt:lpstr>
      <vt:lpstr>WinRE and Startup Repair (Slide 1 of 2)</vt:lpstr>
      <vt:lpstr>WinRE and Startup Repair (Slide 2 of 2)</vt:lpstr>
      <vt:lpstr>System Restore (Slide 1 of 4)</vt:lpstr>
      <vt:lpstr>System Restore (Slide 2 of 4)</vt:lpstr>
      <vt:lpstr>System Restore (Slide 3 of 4)</vt:lpstr>
      <vt:lpstr>System Restore (Slide 4 of 4)</vt:lpstr>
      <vt:lpstr>System Repair and Reinstall (Slide 1 of 4)</vt:lpstr>
      <vt:lpstr>System Repair and Reinstall (Slide 2 of 4)</vt:lpstr>
      <vt:lpstr>System Repair and Reinstall (Slide 3 of 4)</vt:lpstr>
      <vt:lpstr>System Repair and Reinstall (Slide 4 of 4)</vt:lpstr>
      <vt:lpstr>Guidelines for Troubleshooting Windows Issues (Slide 1 of 6) </vt:lpstr>
      <vt:lpstr>Guidelines for Troubleshooting Windows Issues (Slide 2 of  6)</vt:lpstr>
      <vt:lpstr>Guidelines for Troubleshooting Windows Issues (Slide 3 of 6)</vt:lpstr>
      <vt:lpstr>Guidelines for Troubleshooting Windows Issues (Slide 4 of 6)</vt:lpstr>
      <vt:lpstr>Guidelines for Troubleshooting Windows Issues (Slide 5 of 6) </vt:lpstr>
      <vt:lpstr>Guidelines for Troubleshooting Windows Issues (Slide 6 of 6)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Maintaining and Troubleshooting Microsoft Windows</dc:title>
  <dc:subject/>
  <dc:creator>Pam Taylor</dc:creator>
  <cp:keywords/>
  <dc:description/>
  <cp:lastModifiedBy>Gail Sandler</cp:lastModifiedBy>
  <cp:revision>33</cp:revision>
  <dcterms:created xsi:type="dcterms:W3CDTF">2018-11-02T12:37:32Z</dcterms:created>
  <dcterms:modified xsi:type="dcterms:W3CDTF">2019-01-07T11:43:15Z</dcterms:modified>
  <cp:category/>
</cp:coreProperties>
</file>