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823" r:id="rId1"/>
  </p:sldMasterIdLst>
  <p:notesMasterIdLst>
    <p:notesMasterId r:id="rId92"/>
  </p:notesMasterIdLst>
  <p:handoutMasterIdLst>
    <p:handoutMasterId r:id="rId93"/>
  </p:handoutMasterIdLst>
  <p:sldIdLst>
    <p:sldId id="263" r:id="rId2"/>
    <p:sldId id="264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339" r:id="rId11"/>
    <p:sldId id="340" r:id="rId12"/>
    <p:sldId id="341" r:id="rId13"/>
    <p:sldId id="287" r:id="rId14"/>
    <p:sldId id="288" r:id="rId15"/>
    <p:sldId id="342" r:id="rId16"/>
    <p:sldId id="289" r:id="rId17"/>
    <p:sldId id="343" r:id="rId18"/>
    <p:sldId id="344" r:id="rId19"/>
    <p:sldId id="374" r:id="rId20"/>
    <p:sldId id="290" r:id="rId21"/>
    <p:sldId id="291" r:id="rId22"/>
    <p:sldId id="292" r:id="rId23"/>
    <p:sldId id="345" r:id="rId24"/>
    <p:sldId id="293" r:id="rId25"/>
    <p:sldId id="346" r:id="rId26"/>
    <p:sldId id="294" r:id="rId27"/>
    <p:sldId id="295" r:id="rId28"/>
    <p:sldId id="296" r:id="rId29"/>
    <p:sldId id="297" r:id="rId30"/>
    <p:sldId id="298" r:id="rId31"/>
    <p:sldId id="299" r:id="rId32"/>
    <p:sldId id="300" r:id="rId33"/>
    <p:sldId id="365" r:id="rId34"/>
    <p:sldId id="366" r:id="rId35"/>
    <p:sldId id="367" r:id="rId36"/>
    <p:sldId id="372" r:id="rId37"/>
    <p:sldId id="375" r:id="rId38"/>
    <p:sldId id="305" r:id="rId39"/>
    <p:sldId id="368" r:id="rId40"/>
    <p:sldId id="306" r:id="rId41"/>
    <p:sldId id="369" r:id="rId42"/>
    <p:sldId id="307" r:id="rId43"/>
    <p:sldId id="308" r:id="rId44"/>
    <p:sldId id="309" r:id="rId45"/>
    <p:sldId id="310" r:id="rId46"/>
    <p:sldId id="311" r:id="rId47"/>
    <p:sldId id="347" r:id="rId48"/>
    <p:sldId id="312" r:id="rId49"/>
    <p:sldId id="348" r:id="rId50"/>
    <p:sldId id="313" r:id="rId51"/>
    <p:sldId id="349" r:id="rId52"/>
    <p:sldId id="314" r:id="rId53"/>
    <p:sldId id="350" r:id="rId54"/>
    <p:sldId id="355" r:id="rId55"/>
    <p:sldId id="351" r:id="rId56"/>
    <p:sldId id="352" r:id="rId57"/>
    <p:sldId id="353" r:id="rId58"/>
    <p:sldId id="354" r:id="rId59"/>
    <p:sldId id="376" r:id="rId60"/>
    <p:sldId id="316" r:id="rId61"/>
    <p:sldId id="317" r:id="rId62"/>
    <p:sldId id="318" r:id="rId63"/>
    <p:sldId id="319" r:id="rId64"/>
    <p:sldId id="373" r:id="rId65"/>
    <p:sldId id="320" r:id="rId66"/>
    <p:sldId id="321" r:id="rId67"/>
    <p:sldId id="370" r:id="rId68"/>
    <p:sldId id="322" r:id="rId69"/>
    <p:sldId id="371" r:id="rId70"/>
    <p:sldId id="323" r:id="rId71"/>
    <p:sldId id="324" r:id="rId72"/>
    <p:sldId id="325" r:id="rId73"/>
    <p:sldId id="326" r:id="rId74"/>
    <p:sldId id="364" r:id="rId75"/>
    <p:sldId id="327" r:id="rId76"/>
    <p:sldId id="363" r:id="rId77"/>
    <p:sldId id="328" r:id="rId78"/>
    <p:sldId id="362" r:id="rId79"/>
    <p:sldId id="329" r:id="rId80"/>
    <p:sldId id="360" r:id="rId81"/>
    <p:sldId id="361" r:id="rId82"/>
    <p:sldId id="330" r:id="rId83"/>
    <p:sldId id="331" r:id="rId84"/>
    <p:sldId id="356" r:id="rId85"/>
    <p:sldId id="357" r:id="rId86"/>
    <p:sldId id="358" r:id="rId87"/>
    <p:sldId id="359" r:id="rId88"/>
    <p:sldId id="377" r:id="rId89"/>
    <p:sldId id="333" r:id="rId90"/>
    <p:sldId id="267" r:id="rId9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94"/>
      <p:bold r:id="rId95"/>
      <p:italic r:id="rId96"/>
      <p:boldItalic r:id="rId97"/>
    </p:embeddedFont>
    <p:embeddedFont>
      <p:font typeface="Cutive Mono" panose="020B0604020202020204" charset="0"/>
      <p:regular r:id="rId98"/>
    </p:embeddedFont>
    <p:embeddedFont>
      <p:font typeface="Open Sans" panose="020B0604020202020204" charset="0"/>
      <p:regular r:id="rId9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545F"/>
    <a:srgbClr val="004D71"/>
    <a:srgbClr val="B1B7BC"/>
    <a:srgbClr val="1B3764"/>
    <a:srgbClr val="0090B9"/>
    <a:srgbClr val="ED1C24"/>
    <a:srgbClr val="F5A81C"/>
    <a:srgbClr val="01A1DD"/>
    <a:srgbClr val="CFD4D7"/>
    <a:srgbClr val="B0B6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7" autoAdjust="0"/>
    <p:restoredTop sz="98168" autoAdjust="0"/>
  </p:normalViewPr>
  <p:slideViewPr>
    <p:cSldViewPr snapToGrid="0">
      <p:cViewPr varScale="1">
        <p:scale>
          <a:sx n="84" d="100"/>
          <a:sy n="84" d="100"/>
        </p:scale>
        <p:origin x="1038" y="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font" Target="fonts/font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handoutMaster" Target="handoutMasters/handoutMaster1.xml"/><Relationship Id="rId98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font" Target="fonts/font1.fntdata"/><Relationship Id="rId99" Type="http://schemas.openxmlformats.org/officeDocument/2006/relationships/font" Target="fonts/font6.fntdata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4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D013135-8067-FC44-8783-E914A1B202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119153"/>
            <a:ext cx="9162066" cy="715887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Course/Lesson outline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E793E8-1E1B-7342-97FF-3EBEB6CE2F97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6A4ED92-FF5D-D14E-9468-3074E27957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10937EE-1C4A-CD4A-8D8B-58C6219952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2990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B6C7ED59-72C2-324E-AEEB-8DFC1F5573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247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126EC4-13CC-5047-ACF1-7FCEABFB0D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3732324-F386-A84B-A341-691AB7D65C3E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9B869A-1F05-B84C-AA9E-6A7FD25F6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B09C0D39-5E61-CE45-8FB8-F99FF19461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54BC7E9-A100-5141-83FC-F271A0DDAE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3645" y="3619663"/>
            <a:ext cx="1959429" cy="107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861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3804EA5-17AD-354B-90BB-56A1A9BBD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3384616"/>
            <a:ext cx="9143999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4C09B-F43A-F747-800F-F1DE1DE87130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DC713EE-FFB3-8147-9995-551A638CBF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E472390-70FA-EF46-BC95-2AB6BD804B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EA95763B-85F6-9048-B507-4FD23026F6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sp>
        <p:nvSpPr>
          <p:cNvPr id="12" name="Rectangle: Single Corner Rounded 11">
            <a:extLst>
              <a:ext uri="{FF2B5EF4-FFF2-40B4-BE49-F238E27FC236}">
                <a16:creationId xmlns:a16="http://schemas.microsoft.com/office/drawing/2014/main" id="{383114E0-FC38-4C53-8D64-670EC726FF74}"/>
              </a:ext>
            </a:extLst>
          </p:cNvPr>
          <p:cNvSpPr/>
          <p:nvPr userDrawn="1"/>
        </p:nvSpPr>
        <p:spPr>
          <a:xfrm>
            <a:off x="0" y="4514851"/>
            <a:ext cx="3053731" cy="341951"/>
          </a:xfrm>
          <a:prstGeom prst="round1Rect">
            <a:avLst>
              <a:gd name="adj" fmla="val 0"/>
            </a:avLst>
          </a:prstGeom>
          <a:solidFill>
            <a:srgbClr val="0090B9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4" name="Rectangle: Single Corner Rounded 13">
            <a:extLst>
              <a:ext uri="{FF2B5EF4-FFF2-40B4-BE49-F238E27FC236}">
                <a16:creationId xmlns:a16="http://schemas.microsoft.com/office/drawing/2014/main" id="{484E03A7-4EDE-483C-942F-5E9B803F5272}"/>
              </a:ext>
            </a:extLst>
          </p:cNvPr>
          <p:cNvSpPr/>
          <p:nvPr userDrawn="1"/>
        </p:nvSpPr>
        <p:spPr>
          <a:xfrm>
            <a:off x="3053731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B0B6BB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5" name="Rectangle: Single Corner Rounded 14">
            <a:extLst>
              <a:ext uri="{FF2B5EF4-FFF2-40B4-BE49-F238E27FC236}">
                <a16:creationId xmlns:a16="http://schemas.microsoft.com/office/drawing/2014/main" id="{0AB6119D-6996-4C9C-AF34-D187DFFEF8E3}"/>
              </a:ext>
            </a:extLst>
          </p:cNvPr>
          <p:cNvSpPr/>
          <p:nvPr userDrawn="1"/>
        </p:nvSpPr>
        <p:spPr>
          <a:xfrm>
            <a:off x="6099696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45545F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D31B16-7F80-4E40-A64A-D400F2BE5B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656114" y="1288868"/>
            <a:ext cx="3829753" cy="209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035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B532A39-38A8-2A46-94DF-A7FED7B65D5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E0E152-89EE-D041-8208-22B1448FC3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E765CB9-1B51-9D48-955D-6843AA1B95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614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976531"/>
            <a:ext cx="8460150" cy="3394472"/>
          </a:xfrm>
        </p:spPr>
        <p:txBody>
          <a:bodyPr/>
          <a:lstStyle>
            <a:lvl1pPr>
              <a:spcAft>
                <a:spcPts val="1800"/>
              </a:spcAft>
              <a:buFont typeface="+mj-lt"/>
              <a:buAutoNum type="arabicPeriod"/>
              <a:defRPr sz="1800">
                <a:solidFill>
                  <a:srgbClr val="45545F"/>
                </a:solidFill>
              </a:defRPr>
            </a:lvl1pPr>
            <a:lvl2pPr marL="600075" indent="-257175">
              <a:buFont typeface="+mj-lt"/>
              <a:buAutoNum type="arabicPeriod"/>
              <a:defRPr/>
            </a:lvl2pPr>
            <a:lvl3pPr marL="942975" indent="-257175">
              <a:buFont typeface="+mj-lt"/>
              <a:buAutoNum type="arabicPeriod"/>
              <a:defRPr/>
            </a:lvl3pPr>
            <a:lvl4pPr marL="1371600" indent="-342900">
              <a:buFont typeface="+mj-lt"/>
              <a:buAutoNum type="arabicPeriod"/>
              <a:defRPr/>
            </a:lvl4pPr>
            <a:lvl5pPr marL="17145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Reflective Questions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600C4-2AD2-7847-84E5-43FA5600D6B7}"/>
              </a:ext>
            </a:extLst>
          </p:cNvPr>
          <p:cNvSpPr txBox="1">
            <a:spLocks/>
          </p:cNvSpPr>
          <p:nvPr/>
        </p:nvSpPr>
        <p:spPr>
          <a:xfrm>
            <a:off x="-402655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CC41E3-297F-AB42-B4CD-9E84AFB27E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9EDA33E4-71A4-D841-BB71-AA1209C4CD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2F70059-50E2-B24D-9AA3-145112C8E8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47759" y="3743863"/>
            <a:ext cx="2696240" cy="140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9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52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E3403EC-28B3-2848-96B2-0EB19ACC0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192D95-7954-EB43-B134-73EFED82A9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58B37B13-2D80-ED4F-AA57-92F8720DF4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0875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D94452-C962-A343-85AC-E3B4874697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26F9D-6293-B945-9CB4-7274CE8670A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953D7D55-FF4B-144A-9A47-F9B21A50C6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2979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Autofit/>
          </a:bodyPr>
          <a:lstStyle>
            <a:lvl1pPr marL="0" indent="0" algn="l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5A5C3B-129C-D748-B860-AFF7226C8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1D68FB8-E621-1848-9493-C38F1D7EBE2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9E0A0277-6F7D-464A-B7AB-99B78E17BC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321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80597"/>
            <a:ext cx="7797800" cy="615462"/>
          </a:xfrm>
        </p:spPr>
        <p:txBody>
          <a:bodyPr anchor="ctr" anchorCtr="0">
            <a:noAutofit/>
          </a:bodyPr>
          <a:lstStyle>
            <a:lvl1pPr algn="l">
              <a:defRPr sz="2400"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076327"/>
            <a:ext cx="5111750" cy="3518297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1949C1-B925-B544-AA5E-2B852777C1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77139-E7E4-3D4D-86BD-7F66AB95747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40D7BB1-77D8-B148-9C19-407AE5F22E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157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717679"/>
            <a:ext cx="5486400" cy="425054"/>
          </a:xfrm>
        </p:spPr>
        <p:txBody>
          <a:bodyPr anchor="b"/>
          <a:lstStyle>
            <a:lvl1pPr algn="l">
              <a:defRPr sz="18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35270"/>
            <a:ext cx="5486400" cy="2827640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142732"/>
            <a:ext cx="5486400" cy="60364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3D6327-F44D-AF41-80D9-C8F881FE6F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11E4D-3647-2042-8AA9-4ADEF03A889D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64C3DE1-22DC-4B48-9954-09A38AB51E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65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D1568E5-94C1-AF4C-A4BA-19730F02292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D95E9CC-440B-FB49-9F80-F9E9877D32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2C6F783-9286-1544-850A-F82A0510B46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7"/>
            <a:ext cx="8460152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BB89A167-2C0A-E142-A4E6-098E36FF4B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601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01C9F3-3BDB-EE4F-8A30-9A2C41287F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FBB5713-2AA6-6A44-B019-28FDF5A1CE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863308DA-D7BC-384E-821F-8A3A2D1C8C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2100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908539"/>
            <a:ext cx="2057400" cy="3686084"/>
          </a:xfrm>
        </p:spPr>
        <p:txBody>
          <a:bodyPr vert="eaVert"/>
          <a:lstStyle>
            <a:lvl1pPr>
              <a:defRPr b="1">
                <a:solidFill>
                  <a:srgbClr val="45545F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08539"/>
            <a:ext cx="6019800" cy="3686084"/>
          </a:xfrm>
        </p:spPr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BDB5AB-F661-7543-882F-AF797D8A21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B1C3BD-5CFC-B54B-B06A-247C2168BA5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8730890-2F38-5A47-B746-C8A5D1CBF9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279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Image o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A6D98B26-BAB8-9248-A901-B3CA74DA7FAD}"/>
              </a:ext>
            </a:extLst>
          </p:cNvPr>
          <p:cNvSpPr/>
          <p:nvPr userDrawn="1"/>
        </p:nvSpPr>
        <p:spPr>
          <a:xfrm>
            <a:off x="408561" y="331611"/>
            <a:ext cx="8346333" cy="344311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0090B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FEEEDD-0751-854A-9852-93F3EA0229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366" y="1051278"/>
            <a:ext cx="7981244" cy="1100674"/>
          </a:xfrm>
        </p:spPr>
        <p:txBody>
          <a:bodyPr lIns="0" rIns="0" anchor="b">
            <a:noAutofit/>
          </a:bodyPr>
          <a:lstStyle>
            <a:lvl1pPr algn="l">
              <a:defRPr sz="3600" b="1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658038CC-5DF0-1545-A424-EA63B177F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366" y="2159007"/>
            <a:ext cx="6207634" cy="489656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859BC51B-7E40-1041-A8C3-D54CE59B1C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4369323"/>
            <a:ext cx="1684782" cy="36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49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65A69C4-6D06-0244-8E5D-808032E5A6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4444093"/>
            <a:ext cx="9182100" cy="381633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ED1C24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FBE5EB6-65FE-0E48-9452-A19FC7E53C3D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9B5762-231E-5D48-BE77-49FAD4EC5C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834EAB-3654-8444-AD99-93CDAC63F3F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3322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4944337A-3BE7-674E-B293-3D2844FE50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49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937C02-723F-7449-9D91-D10D98479B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38442" y="3143794"/>
            <a:ext cx="2205558" cy="1999706"/>
          </a:xfrm>
          <a:prstGeom prst="rect">
            <a:avLst/>
          </a:prstGeom>
        </p:spPr>
      </p:pic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7115EB-6EB9-AD43-BF51-6238C42B69E2}"/>
              </a:ext>
            </a:extLst>
          </p:cNvPr>
          <p:cNvSpPr txBox="1">
            <a:spLocks/>
          </p:cNvSpPr>
          <p:nvPr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D0C0EF-7038-634B-8024-2C277C80B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ACD82ED-3ACE-6B4E-AED2-34697AE09C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5892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356AF006-7545-FE4E-BA37-FA9657065F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924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7054516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186BA-5094-1448-BB57-AB5B0FEA3A02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7DCA484-9C40-334C-AD13-25B14530D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C8B6186-7A8B-DC46-9466-DB72DE79C1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4"/>
            <a:ext cx="8460152" cy="29565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A660B38B-C7D9-D944-83F2-8500759A1B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8" name="Picture 100" descr="book">
            <a:extLst>
              <a:ext uri="{FF2B5EF4-FFF2-40B4-BE49-F238E27FC236}">
                <a16:creationId xmlns:a16="http://schemas.microsoft.com/office/drawing/2014/main" id="{7659040C-5D30-DA49-B1E6-5E966016CCA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969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6934200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D1DE29-ADE7-384D-809A-A52F9DD45FFD}"/>
              </a:ext>
            </a:extLst>
          </p:cNvPr>
          <p:cNvSpPr txBox="1">
            <a:spLocks/>
          </p:cNvSpPr>
          <p:nvPr userDrawn="1"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E180A83-A907-544F-B0AF-DAD9FC2DF7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B707612-480C-B144-82D3-40F98F576EE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3"/>
            <a:ext cx="8460152" cy="2985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20" name="Picture 19" descr="CompTIA_logo.wmf">
            <a:extLst>
              <a:ext uri="{FF2B5EF4-FFF2-40B4-BE49-F238E27FC236}">
                <a16:creationId xmlns:a16="http://schemas.microsoft.com/office/drawing/2014/main" id="{31E12641-FDB9-264E-B844-D1FF43FEA4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22" name="Picture 100" descr="book">
            <a:extLst>
              <a:ext uri="{FF2B5EF4-FFF2-40B4-BE49-F238E27FC236}">
                <a16:creationId xmlns:a16="http://schemas.microsoft.com/office/drawing/2014/main" id="{29E8A41D-6CE0-CC41-8C86-34EFB1EAFD7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2C9C1D8-EBAB-9044-B613-CB1F1A3C1F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38442" y="3143794"/>
            <a:ext cx="2205558" cy="199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65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593A58-0959-CB4D-8C6B-BF10FB4E9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C22BF4-CE2A-B54A-B1D6-2812AD7BCB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5509" y="3683725"/>
            <a:ext cx="1605177" cy="998219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27794-1D8F-EE4B-86CA-492FD31C8844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E05C79-1716-3D41-94C9-03C7F4E93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7C6D3784-9980-4349-B5E5-5AAE6F7E51C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599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E79872-6410-E14A-8678-93C3DB889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3384616"/>
            <a:ext cx="8001000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28AF2C-F141-0F46-BA28-178577A16F7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BA17A01-17DB-2540-9CD7-DEA1D2C76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F141D98-3766-574F-B382-B3B62F9F0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8" name="Picture 17" descr="CompTIA_logo.wmf">
            <a:extLst>
              <a:ext uri="{FF2B5EF4-FFF2-40B4-BE49-F238E27FC236}">
                <a16:creationId xmlns:a16="http://schemas.microsoft.com/office/drawing/2014/main" id="{1E5018EB-5EA6-DB41-BB6E-BDD87D776F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sp>
        <p:nvSpPr>
          <p:cNvPr id="13" name="Rectangle: Single Corner Rounded 12">
            <a:extLst>
              <a:ext uri="{FF2B5EF4-FFF2-40B4-BE49-F238E27FC236}">
                <a16:creationId xmlns:a16="http://schemas.microsoft.com/office/drawing/2014/main" id="{C7E459F2-B99C-4C05-8D53-77B50604130A}"/>
              </a:ext>
            </a:extLst>
          </p:cNvPr>
          <p:cNvSpPr/>
          <p:nvPr userDrawn="1"/>
        </p:nvSpPr>
        <p:spPr>
          <a:xfrm>
            <a:off x="0" y="4514851"/>
            <a:ext cx="3053731" cy="341951"/>
          </a:xfrm>
          <a:prstGeom prst="round1Rect">
            <a:avLst>
              <a:gd name="adj" fmla="val 0"/>
            </a:avLst>
          </a:prstGeom>
          <a:solidFill>
            <a:srgbClr val="0090B9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5" name="Rectangle: Single Corner Rounded 14">
            <a:extLst>
              <a:ext uri="{FF2B5EF4-FFF2-40B4-BE49-F238E27FC236}">
                <a16:creationId xmlns:a16="http://schemas.microsoft.com/office/drawing/2014/main" id="{DCE2423F-8819-4DED-BA22-825194AE4CB2}"/>
              </a:ext>
            </a:extLst>
          </p:cNvPr>
          <p:cNvSpPr/>
          <p:nvPr userDrawn="1"/>
        </p:nvSpPr>
        <p:spPr>
          <a:xfrm>
            <a:off x="3053731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B0B6BB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6" name="Rectangle: Single Corner Rounded 15">
            <a:extLst>
              <a:ext uri="{FF2B5EF4-FFF2-40B4-BE49-F238E27FC236}">
                <a16:creationId xmlns:a16="http://schemas.microsoft.com/office/drawing/2014/main" id="{7E02DDA3-7125-40DC-9F6A-502DDA1156BA}"/>
              </a:ext>
            </a:extLst>
          </p:cNvPr>
          <p:cNvSpPr/>
          <p:nvPr userDrawn="1"/>
        </p:nvSpPr>
        <p:spPr>
          <a:xfrm>
            <a:off x="6099696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45545F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A9D3A7-ED76-3242-8569-1F8CBACDFB9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78605" y="1406242"/>
            <a:ext cx="3186790" cy="198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57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8720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837" r:id="rId14"/>
    <p:sldLayoutId id="2147483838" r:id="rId15"/>
    <p:sldLayoutId id="2147483839" r:id="rId16"/>
    <p:sldLayoutId id="2147483840" r:id="rId17"/>
    <p:sldLayoutId id="2147483841" r:id="rId18"/>
    <p:sldLayoutId id="2147483842" r:id="rId19"/>
    <p:sldLayoutId id="2147483843" r:id="rId20"/>
    <p:sldLayoutId id="2147483844" r:id="rId21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lang="en-US" sz="2400" b="1" kern="1200" dirty="0">
          <a:solidFill>
            <a:srgbClr val="ED1C24"/>
          </a:solidFill>
          <a:latin typeface="+mn-lt"/>
          <a:ea typeface="+mj-ea"/>
          <a:cs typeface="Open Sans SemiBold" panose="020B0706030804020204" pitchFamily="34" charset="0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800" kern="1200">
          <a:solidFill>
            <a:srgbClr val="45545F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600" kern="1200">
          <a:solidFill>
            <a:srgbClr val="45545F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400" kern="1200">
          <a:solidFill>
            <a:srgbClr val="45545F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48A97-5BDB-064D-951E-A5634C77D7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Configuring and Troubleshooting Networks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C5C12A-9F5E-FB4B-BA5D-049407789B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741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77181-C1A5-4C65-9681-3BA9C4A50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Network Connections in Windows 7 and Windows 8 </a:t>
            </a:r>
            <a:br>
              <a:rPr lang="en-US" dirty="0"/>
            </a:br>
            <a:r>
              <a:rPr lang="en-US" dirty="0"/>
              <a:t>(Slide 2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305206-3867-4427-85A7-B1D1FABF09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AA5D08-D8F8-4A17-9611-38D34ADE9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3" y="980347"/>
            <a:ext cx="4347307" cy="3567590"/>
          </a:xfrm>
        </p:spPr>
        <p:txBody>
          <a:bodyPr/>
          <a:lstStyle/>
          <a:p>
            <a:r>
              <a:rPr lang="en-US" dirty="0"/>
              <a:t>Access adapter properties </a:t>
            </a:r>
          </a:p>
          <a:p>
            <a:r>
              <a:rPr lang="en-US" dirty="0"/>
              <a:t>Wired/wireless adapter names vary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10BE93-7BF0-4AF7-8BC6-4FADD16B38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3190" y="1754981"/>
            <a:ext cx="5525042" cy="298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164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77181-C1A5-4C65-9681-3BA9C4A50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Network Connections in Windows 7 and Windows 8 </a:t>
            </a:r>
            <a:br>
              <a:rPr lang="en-US" dirty="0"/>
            </a:br>
            <a:r>
              <a:rPr lang="en-US" dirty="0"/>
              <a:t>(Slide 3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305206-3867-4427-85A7-B1D1FABF09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AA5D08-D8F8-4A17-9611-38D34ADE9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800308" cy="3567590"/>
          </a:xfrm>
        </p:spPr>
        <p:txBody>
          <a:bodyPr/>
          <a:lstStyle/>
          <a:p>
            <a:r>
              <a:rPr lang="en-US" dirty="0"/>
              <a:t>Change properties or view status</a:t>
            </a:r>
          </a:p>
          <a:p>
            <a:r>
              <a:rPr lang="en-US" dirty="0"/>
              <a:t>Configure client, protocol, service</a:t>
            </a:r>
          </a:p>
          <a:p>
            <a:r>
              <a:rPr lang="en-US" dirty="0"/>
              <a:t>Default bindings include Microsoft clients, IPv4 and IPv6, and link-layer discovery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10BE93-7BF0-4AF7-8BC6-4FADD16B38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1770" y="980347"/>
            <a:ext cx="3026707" cy="380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0250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77181-C1A5-4C65-9681-3BA9C4A50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Network Connections in Windows 7 and Windows 8 </a:t>
            </a:r>
            <a:br>
              <a:rPr lang="en-US" dirty="0"/>
            </a:br>
            <a:r>
              <a:rPr lang="en-US" dirty="0"/>
              <a:t>(Slide 4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305206-3867-4427-85A7-B1D1FABF09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AA5D08-D8F8-4A17-9611-38D34ADE9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800308" cy="3567590"/>
          </a:xfrm>
        </p:spPr>
        <p:txBody>
          <a:bodyPr/>
          <a:lstStyle/>
          <a:p>
            <a:r>
              <a:rPr lang="en-US" dirty="0"/>
              <a:t>To join WLAN, select network from list in notification area</a:t>
            </a:r>
          </a:p>
          <a:p>
            <a:r>
              <a:rPr lang="en-US" dirty="0"/>
              <a:t>Can connect automatically </a:t>
            </a:r>
          </a:p>
          <a:p>
            <a:r>
              <a:rPr lang="en-US" dirty="0"/>
              <a:t>Can configure manually if network not broadcasting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10BE93-7BF0-4AF7-8BC6-4FADD16B38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8371" y="1200997"/>
            <a:ext cx="4679863" cy="350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4930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2C987-C8A2-4FA0-80C0-CDB3A5BAA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Connections in Windows 10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6A5B3D7-CCE7-4461-83CC-875DE56E75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98B9EA-7B28-4BFD-A36F-0D678AFB0D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4024" y="980347"/>
            <a:ext cx="4038052" cy="3567590"/>
          </a:xfrm>
        </p:spPr>
        <p:txBody>
          <a:bodyPr/>
          <a:lstStyle/>
          <a:p>
            <a:r>
              <a:rPr lang="en-US" dirty="0"/>
              <a:t>Settings: Network &amp; Internet</a:t>
            </a:r>
          </a:p>
          <a:p>
            <a:r>
              <a:rPr lang="en-US" dirty="0"/>
              <a:t>Use to access Network and Sharing Center and Network Connections applets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D3C06A-70E3-4818-8A46-A704D7BF06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463" y="716857"/>
            <a:ext cx="2682800" cy="416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7624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772471-7DB4-4AB1-A360-42BB5D108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 Address Configuration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41FC86-D34C-442A-ABEB-D85D7BF851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735BE2-F57D-49E1-A2F9-F48D399144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147780" cy="3567590"/>
          </a:xfrm>
        </p:spPr>
        <p:txBody>
          <a:bodyPr/>
          <a:lstStyle/>
          <a:p>
            <a:r>
              <a:rPr lang="en-US" dirty="0"/>
              <a:t>Configure wired and wireless through connection’s Properties</a:t>
            </a:r>
          </a:p>
          <a:p>
            <a:r>
              <a:rPr lang="en-US" dirty="0"/>
              <a:t>Default is dynamic IP </a:t>
            </a:r>
          </a:p>
          <a:p>
            <a:r>
              <a:rPr lang="en-US" dirty="0"/>
              <a:t>Can configure a static IP address manually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8532BB-43B4-4293-B6FA-77E9DBF9A8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499" y="980347"/>
            <a:ext cx="3340712" cy="3719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5916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772471-7DB4-4AB1-A360-42BB5D108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 Address Configuration (Slide 2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41FC86-D34C-442A-ABEB-D85D7BF851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735BE2-F57D-49E1-A2F9-F48D399144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147780" cy="3567590"/>
          </a:xfrm>
        </p:spPr>
        <p:txBody>
          <a:bodyPr/>
          <a:lstStyle/>
          <a:p>
            <a:r>
              <a:rPr lang="en-US" dirty="0"/>
              <a:t>Select “Obtain an IP address automatically” for DHCP/APIPA</a:t>
            </a:r>
          </a:p>
          <a:p>
            <a:r>
              <a:rPr lang="en-US" dirty="0"/>
              <a:t>Can set up alternate configuration if desired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8532BB-43B4-4293-B6FA-77E9DBF9A8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0030" y="980347"/>
            <a:ext cx="3342181" cy="3721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7798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BA6BA-347D-4D3A-9003-8D27E6DE0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Network Connections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8B23D3-DD15-4721-810C-5D1A956236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810A71-47F1-414F-AFBA-134B754807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496" y="980347"/>
            <a:ext cx="4833580" cy="3567590"/>
          </a:xfrm>
        </p:spPr>
        <p:txBody>
          <a:bodyPr/>
          <a:lstStyle/>
          <a:p>
            <a:r>
              <a:rPr lang="en-US" dirty="0"/>
              <a:t>SOHO router is typical; usually combines several functions</a:t>
            </a:r>
          </a:p>
          <a:p>
            <a:r>
              <a:rPr lang="en-US" dirty="0"/>
              <a:t>Other connection options include dial-up</a:t>
            </a:r>
          </a:p>
          <a:p>
            <a:r>
              <a:rPr lang="en-US" dirty="0"/>
              <a:t>Analog modem connects to ISP</a:t>
            </a:r>
          </a:p>
          <a:p>
            <a:r>
              <a:rPr lang="en-US" dirty="0"/>
              <a:t>Use Set Up a Connection or Network to configure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5397AD-F10A-4D27-8253-1EC8B37FB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25" y="1090593"/>
            <a:ext cx="3429477" cy="2501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8231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BA6BA-347D-4D3A-9003-8D27E6DE0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Network Connections (Slide 2 of 3)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8B23D3-DD15-4721-810C-5D1A956236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810A71-47F1-414F-AFBA-134B754807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496" y="980347"/>
            <a:ext cx="4833580" cy="3567590"/>
          </a:xfrm>
        </p:spPr>
        <p:txBody>
          <a:bodyPr/>
          <a:lstStyle/>
          <a:p>
            <a:r>
              <a:rPr lang="en-US" dirty="0"/>
              <a:t>WAN cellular connects to a cell provider’s network</a:t>
            </a:r>
          </a:p>
          <a:p>
            <a:r>
              <a:rPr lang="en-US" dirty="0"/>
              <a:t>Can be USB or internal</a:t>
            </a:r>
          </a:p>
          <a:p>
            <a:r>
              <a:rPr lang="en-US" dirty="0"/>
              <a:t>Install vendor software, plug in adapter, use software to view and configure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5397AD-F10A-4D27-8253-1EC8B37FB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25" y="1094704"/>
            <a:ext cx="3749971" cy="3054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7075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BA6BA-347D-4D3A-9003-8D27E6DE0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Network Connections (Slide 3 of 3)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8B23D3-DD15-4721-810C-5D1A956236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810A71-47F1-414F-AFBA-134B754807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496" y="980347"/>
            <a:ext cx="4833580" cy="3567590"/>
          </a:xfrm>
        </p:spPr>
        <p:txBody>
          <a:bodyPr/>
          <a:lstStyle/>
          <a:p>
            <a:r>
              <a:rPr lang="en-US" dirty="0"/>
              <a:t>VPN tunnels privately through network</a:t>
            </a:r>
          </a:p>
          <a:p>
            <a:r>
              <a:rPr lang="en-US" dirty="0"/>
              <a:t>Windows supports several types; can configure in Network Connections</a:t>
            </a:r>
          </a:p>
          <a:p>
            <a:r>
              <a:rPr lang="en-US" dirty="0"/>
              <a:t>Click network status icon to access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5397AD-F10A-4D27-8253-1EC8B37FB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25" y="1090593"/>
            <a:ext cx="3429477" cy="2501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3747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49655E-E3F3-4728-BB0D-FBFC85285B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Network Connection Configuration Settings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3E684F-6667-4759-B8DF-19BEE4CBF3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3220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856E6-6417-3447-82E5-6D8AA1C7D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Configuring and Troubleshooting Networks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B11B57-A0FD-F14B-98F1-108B296729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7B3F2-41E7-A94B-B976-C957B5D732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Configure Network Connection Settings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Install and Configure SOHO Networks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Configure SOHO Network Security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Configure Remote Access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Troubleshoot Network Connections</a:t>
            </a:r>
          </a:p>
        </p:txBody>
      </p:sp>
    </p:spTree>
    <p:extLst>
      <p:ext uri="{BB962C8B-B14F-4D97-AF65-F5344CB8AC3E}">
        <p14:creationId xmlns:p14="http://schemas.microsoft.com/office/powerpoint/2010/main" val="13784737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EB65DCB-0865-490E-89E9-D26B9B6A1B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Configuring Network Connection Settings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FBF8AA2-FAF4-45CB-9E37-35253CC578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2889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10796-1BF0-4DFB-BBE2-3F3B1C2DE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SOHO Networks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F53D9D-F059-4B57-A235-819A771C6C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46AE6E-700C-4BB3-A906-D4EF9B0CC5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321516" cy="3567590"/>
          </a:xfrm>
        </p:spPr>
        <p:txBody>
          <a:bodyPr/>
          <a:lstStyle/>
          <a:p>
            <a:r>
              <a:rPr lang="en-US" dirty="0"/>
              <a:t>Business network; may use centralized server as well as clients.</a:t>
            </a:r>
          </a:p>
          <a:p>
            <a:r>
              <a:rPr lang="en-US" dirty="0"/>
              <a:t>Often uses single Internet device for connectivity.</a:t>
            </a:r>
          </a:p>
          <a:p>
            <a:r>
              <a:rPr lang="en-US" dirty="0"/>
              <a:t>May be home/residential network as well.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42210E-CE24-49BC-A740-E6D36440A9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4193" y="1014851"/>
            <a:ext cx="4023428" cy="250254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34903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538DF-A922-478E-9E4F-10F23AF16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SOHO Network Hardware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FC8298-5928-4AA5-94EA-770EFA0F74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6DE64B-7BBA-44E3-AC14-55B89D3FF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DSL or cable modem installed on customer premises.</a:t>
            </a:r>
          </a:p>
          <a:p>
            <a:r>
              <a:rPr lang="en-US" dirty="0"/>
              <a:t>Bundles several device types: modem, router, switch, access point.</a:t>
            </a:r>
          </a:p>
          <a:p>
            <a:r>
              <a:rPr lang="en-US" dirty="0"/>
              <a:t>On DSL, RJ-11 port connects to phone jack; voice/data splitter usually part of modern socket.</a:t>
            </a:r>
          </a:p>
        </p:txBody>
      </p:sp>
    </p:spTree>
    <p:extLst>
      <p:ext uri="{BB962C8B-B14F-4D97-AF65-F5344CB8AC3E}">
        <p14:creationId xmlns:p14="http://schemas.microsoft.com/office/powerpoint/2010/main" val="21713638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538DF-A922-478E-9E4F-10F23AF16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SOHO Network Hardware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FC8298-5928-4AA5-94EA-770EFA0F74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6DE64B-7BBA-44E3-AC14-55B89D3FFD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5464" y="980347"/>
            <a:ext cx="3840480" cy="1744565"/>
          </a:xfrm>
        </p:spPr>
        <p:txBody>
          <a:bodyPr/>
          <a:lstStyle/>
          <a:p>
            <a:r>
              <a:rPr lang="en-US" dirty="0"/>
              <a:t>On DSL, RJ-11 port connects to phone jack. </a:t>
            </a:r>
          </a:p>
          <a:p>
            <a:r>
              <a:rPr lang="en-US" dirty="0"/>
              <a:t>Voice/data splitter usually part of modern socket.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796B93-5B7C-403F-AE67-2325BB370D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908" y="1340848"/>
            <a:ext cx="3377629" cy="246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476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5FAA2-EB68-4CA7-9856-5C8D8F7ED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SOHO Network Configuration (Slide 1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4929AA-CA27-4F4E-9BCD-660AFED3BD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2F3ED9-4196-49C5-9605-3D41590A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230076" cy="3567590"/>
          </a:xfrm>
        </p:spPr>
        <p:txBody>
          <a:bodyPr/>
          <a:lstStyle/>
          <a:p>
            <a:r>
              <a:rPr lang="en-US" dirty="0"/>
              <a:t>Connect device to SOHO appliance to configure.</a:t>
            </a:r>
          </a:p>
          <a:p>
            <a:r>
              <a:rPr lang="en-US" dirty="0"/>
              <a:t>Access management interface through browser.</a:t>
            </a:r>
          </a:p>
          <a:p>
            <a:r>
              <a:rPr lang="en-US" dirty="0"/>
              <a:t>Change default password!</a:t>
            </a:r>
          </a:p>
          <a:p>
            <a:r>
              <a:rPr lang="en-US" dirty="0"/>
              <a:t>Follow wizard interface to configure Internet access.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68A882-E022-44B2-810C-DF0723591F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2073" y="980347"/>
            <a:ext cx="4016161" cy="2705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8338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5FAA2-EB68-4CA7-9856-5C8D8F7ED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SOHO Network Configuration (Slide 2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4929AA-CA27-4F4E-9BCD-660AFED3BD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2F3ED9-4196-49C5-9605-3D41590A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768570" cy="3567590"/>
          </a:xfrm>
        </p:spPr>
        <p:txBody>
          <a:bodyPr/>
          <a:lstStyle/>
          <a:p>
            <a:r>
              <a:rPr lang="en-US" dirty="0"/>
              <a:t>View line status and system log in management console.</a:t>
            </a:r>
          </a:p>
          <a:p>
            <a:r>
              <a:rPr lang="en-US" dirty="0"/>
              <a:t>Helpful for troubleshooting.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68A882-E022-44B2-810C-DF0723591F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462" y="1046414"/>
            <a:ext cx="4466771" cy="271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821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E591B-73BF-4823-9B87-9DAD4E310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Wireless Settings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4EAC04E-CA4A-4DAD-90BE-BABF993FF3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2A87B6-70CD-4C14-ABAE-E154BC65EA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074628" cy="3567590"/>
          </a:xfrm>
        </p:spPr>
        <p:txBody>
          <a:bodyPr/>
          <a:lstStyle/>
          <a:p>
            <a:r>
              <a:rPr lang="en-US" dirty="0"/>
              <a:t>Configure wireless settings; most hosts connect wirelessly.</a:t>
            </a:r>
          </a:p>
          <a:p>
            <a:r>
              <a:rPr lang="en-US" dirty="0"/>
              <a:t>May be part of setup wizard; can use management software directly.</a:t>
            </a:r>
          </a:p>
          <a:p>
            <a:r>
              <a:rPr lang="en-US" dirty="0"/>
              <a:t>Adjust settings as appropriate:</a:t>
            </a:r>
          </a:p>
          <a:p>
            <a:pPr lvl="1"/>
            <a:r>
              <a:rPr lang="en-US" dirty="0"/>
              <a:t>Frequency band (2.4 GHz or 5 GHz)</a:t>
            </a:r>
          </a:p>
          <a:p>
            <a:pPr lvl="1"/>
            <a:r>
              <a:rPr lang="en-US" dirty="0"/>
              <a:t>SSID (name for WAN)</a:t>
            </a:r>
          </a:p>
          <a:p>
            <a:pPr lvl="1"/>
            <a:r>
              <a:rPr lang="en-US" dirty="0"/>
              <a:t>Security and encryption</a:t>
            </a:r>
          </a:p>
          <a:p>
            <a:pPr lvl="1"/>
            <a:r>
              <a:rPr lang="en-US" dirty="0"/>
              <a:t>Password (pre-shared key)</a:t>
            </a:r>
          </a:p>
          <a:p>
            <a:pPr lvl="1"/>
            <a:r>
              <a:rPr lang="en-US" dirty="0"/>
              <a:t>802.11 mode</a:t>
            </a:r>
          </a:p>
          <a:p>
            <a:pPr lvl="1"/>
            <a:r>
              <a:rPr lang="en-US" dirty="0"/>
              <a:t>Channel/channel width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B10F0E-21AF-4C3B-8ABF-C0539FA3F6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710" y="1055389"/>
            <a:ext cx="3981610" cy="303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342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123F1-5E58-4F71-B352-0E990738D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DHCP and IP Address Configuration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0812AE-5F8B-4E5E-BB55-58ED929941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EDEAB9A-6CA8-400F-A9F9-A58F5F0126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0228" y="980347"/>
            <a:ext cx="3800308" cy="3567590"/>
          </a:xfrm>
        </p:spPr>
        <p:txBody>
          <a:bodyPr/>
          <a:lstStyle/>
          <a:p>
            <a:r>
              <a:rPr lang="en-US" dirty="0"/>
              <a:t>May need to adjust DHCP server settings</a:t>
            </a:r>
          </a:p>
          <a:p>
            <a:r>
              <a:rPr lang="en-US" dirty="0"/>
              <a:t>Enabled by default</a:t>
            </a:r>
          </a:p>
          <a:p>
            <a:r>
              <a:rPr lang="en-US" dirty="0"/>
              <a:t>If you disable, IP addresses must be assigned manually</a:t>
            </a:r>
          </a:p>
          <a:p>
            <a:r>
              <a:rPr lang="en-US" dirty="0"/>
              <a:t>Easy for attacker to determine scope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FF5B0E6-7AD5-453E-86F4-7D79CC6ED6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27" y="1116901"/>
            <a:ext cx="4530479" cy="303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3142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05CFD7-B888-4B9B-A13C-F4EC23421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WPS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35DC9C-1AA1-4F94-8436-A48B1765C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6A49E20B-F0CC-4888-8475-1AE9188E4C7C}"/>
              </a:ext>
            </a:extLst>
          </p:cNvPr>
          <p:cNvSpPr txBox="1">
            <a:spLocks/>
          </p:cNvSpPr>
          <p:nvPr/>
        </p:nvSpPr>
        <p:spPr>
          <a:xfrm>
            <a:off x="4764024" y="980347"/>
            <a:ext cx="4096512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Simplifies secure access point setup.</a:t>
            </a:r>
          </a:p>
          <a:p>
            <a:r>
              <a:rPr lang="en-US" dirty="0"/>
              <a:t>AP and all adapters must be WPS-capable.</a:t>
            </a:r>
          </a:p>
          <a:p>
            <a:r>
              <a:rPr lang="en-US" dirty="0"/>
              <a:t>Pushbutton on device typically causes device and AP to associate automatically over WPA2.</a:t>
            </a:r>
          </a:p>
          <a:p>
            <a:r>
              <a:rPr lang="en-US" dirty="0"/>
              <a:t>Generates random SSID and passphrase.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9F1569-7A60-43A1-89CA-49B555F7AA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95" y="1028353"/>
            <a:ext cx="4366201" cy="332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9439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FBC7D-3ADE-4AE8-A801-5DA8EC8DF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Point Placement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BF2CD9-350A-4871-A3BD-6503F1BC73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CE62C0-DEAF-4D7E-B57B-0E2EE28C3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8460152" cy="1808573"/>
          </a:xfrm>
        </p:spPr>
        <p:txBody>
          <a:bodyPr/>
          <a:lstStyle/>
          <a:p>
            <a:r>
              <a:rPr lang="en-US" dirty="0"/>
              <a:t>Correct antenna and access point placement helps ensure robust network.</a:t>
            </a:r>
          </a:p>
          <a:p>
            <a:r>
              <a:rPr lang="en-US" dirty="0"/>
              <a:t>AP placement may be constrained by provider’s cabling location.</a:t>
            </a:r>
          </a:p>
          <a:p>
            <a:r>
              <a:rPr lang="en-US" dirty="0"/>
              <a:t>Can use extenders.</a:t>
            </a:r>
          </a:p>
          <a:p>
            <a:r>
              <a:rPr lang="en-US" dirty="0"/>
              <a:t>Site survey can help identify dead zones.</a:t>
            </a:r>
          </a:p>
        </p:txBody>
      </p:sp>
      <p:pic>
        <p:nvPicPr>
          <p:cNvPr id="5" name="Picture 6" descr="Wireless Wi-Fi router 2">
            <a:extLst>
              <a:ext uri="{FF2B5EF4-FFF2-40B4-BE49-F238E27FC236}">
                <a16:creationId xmlns:a16="http://schemas.microsoft.com/office/drawing/2014/main" id="{4E8F1F82-6027-47CC-9880-7570226A17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762" y="2571750"/>
            <a:ext cx="1705356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845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64D88-262E-4F6B-A5CC-7CD6B1888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NIC Properties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C51EAC-A206-4878-8ED5-39EE9319CD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5DBBA3-BC96-432A-AC5F-507866A1A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8460152" cy="802733"/>
          </a:xfrm>
        </p:spPr>
        <p:txBody>
          <a:bodyPr/>
          <a:lstStyle/>
          <a:p>
            <a:r>
              <a:rPr lang="en-US" dirty="0"/>
              <a:t>Computer’s network adapter connects to a network appliance</a:t>
            </a:r>
          </a:p>
          <a:p>
            <a:r>
              <a:rPr lang="en-US" dirty="0"/>
              <a:t>Card settings should be configured to match network</a:t>
            </a:r>
          </a:p>
        </p:txBody>
      </p:sp>
      <p:pic>
        <p:nvPicPr>
          <p:cNvPr id="2050" name="Picture 2" descr="Laptop">
            <a:extLst>
              <a:ext uri="{FF2B5EF4-FFF2-40B4-BE49-F238E27FC236}">
                <a16:creationId xmlns:a16="http://schemas.microsoft.com/office/drawing/2014/main" id="{FAFB03A5-2EC8-478A-BA23-6318C9D958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0" y="2117678"/>
            <a:ext cx="2427732" cy="242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Wireless Wi-Fi network">
            <a:extLst>
              <a:ext uri="{FF2B5EF4-FFF2-40B4-BE49-F238E27FC236}">
                <a16:creationId xmlns:a16="http://schemas.microsoft.com/office/drawing/2014/main" id="{8D2870C5-AAE3-4629-91F4-1D62F1BDCB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138" y="2350008"/>
            <a:ext cx="2058242" cy="2058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Wireless Wi-Fi router 2">
            <a:extLst>
              <a:ext uri="{FF2B5EF4-FFF2-40B4-BE49-F238E27FC236}">
                <a16:creationId xmlns:a16="http://schemas.microsoft.com/office/drawing/2014/main" id="{82E269DA-1A98-4993-B6D6-705AA3F528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1626" y="2350008"/>
            <a:ext cx="1705356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29289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4BD82-1134-48B8-AF9F-B1BE41DE7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Channel Selection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443DA0-0BCF-48C9-A981-E46E20A218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1D7610-F72D-473D-A33F-7AA4CB798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8066580" cy="1868361"/>
          </a:xfrm>
        </p:spPr>
        <p:txBody>
          <a:bodyPr/>
          <a:lstStyle/>
          <a:p>
            <a:r>
              <a:rPr lang="en-US" dirty="0"/>
              <a:t>In US, 2.4 GHz band subdivided into 11 channels at 5 MHz intervals.</a:t>
            </a:r>
          </a:p>
          <a:p>
            <a:r>
              <a:rPr lang="en-US" dirty="0"/>
              <a:t>Best to allow 25 MHz spacing for channels in active use.</a:t>
            </a:r>
          </a:p>
          <a:p>
            <a:r>
              <a:rPr lang="en-US" dirty="0"/>
              <a:t>No more than 3 nearby APs can have non-overlapping channels.</a:t>
            </a:r>
          </a:p>
          <a:p>
            <a:r>
              <a:rPr lang="en-US" dirty="0"/>
              <a:t>Newer APs detect least-congested channel at boot; may need to adjust.</a:t>
            </a:r>
          </a:p>
          <a:p>
            <a:r>
              <a:rPr lang="en-US" dirty="0"/>
              <a:t>Use spectrum analyzer to find least busy channels.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84FF09A-3747-4146-AA8D-A89B51338F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590" y="2685497"/>
            <a:ext cx="7814820" cy="206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1698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0FDE0B-F7F3-41C9-A46C-061D78F8B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Radio Power Levels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32A775-669A-40DF-A66A-A54445767E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695C24-8F1A-440C-AE78-71C1DE9C3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6824" y="980347"/>
            <a:ext cx="4495252" cy="3567590"/>
          </a:xfrm>
        </p:spPr>
        <p:txBody>
          <a:bodyPr/>
          <a:lstStyle/>
          <a:p>
            <a:r>
              <a:rPr lang="en-US" dirty="0"/>
              <a:t>Can turn down AP power to prevent war driving.</a:t>
            </a:r>
          </a:p>
          <a:p>
            <a:r>
              <a:rPr lang="en-US" dirty="0"/>
              <a:t>Need to ensure enough coverage for legitimate users.</a:t>
            </a:r>
          </a:p>
          <a:p>
            <a:r>
              <a:rPr lang="en-US" dirty="0"/>
              <a:t>May expose to “evil twin” attack if a rogue AP is detected first.</a:t>
            </a:r>
          </a:p>
          <a:p>
            <a:r>
              <a:rPr lang="en-US" dirty="0"/>
              <a:t>Increasing power may also cause signal bouncing.</a:t>
            </a:r>
          </a:p>
          <a:p>
            <a:r>
              <a:rPr lang="en-US" dirty="0"/>
              <a:t>Client must match AP.</a:t>
            </a:r>
          </a:p>
          <a:p>
            <a:r>
              <a:rPr lang="en-US" dirty="0"/>
              <a:t>Best to allow autonegotiation.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45BF6F-68B8-4D59-9541-AAB439B6CD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24" y="1067212"/>
            <a:ext cx="3950636" cy="300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7482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CA279C-1916-4FB7-8CEA-DA52337A9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Wi-Fi Security Protocols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939F6D7-F4F7-4F6B-AFEC-D8488E752C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9B941D-C2F6-4BDE-9AA3-01FA7AFCF6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Wi-Fi requires careful security configuration</a:t>
            </a:r>
          </a:p>
          <a:p>
            <a:r>
              <a:rPr lang="en-US" dirty="0"/>
              <a:t>Media “unguided;” RF scanner can intercept signals </a:t>
            </a:r>
          </a:p>
          <a:p>
            <a:r>
              <a:rPr lang="en-US" dirty="0"/>
              <a:t>Encryption is crucial </a:t>
            </a:r>
          </a:p>
          <a:p>
            <a:r>
              <a:rPr lang="en-US" dirty="0"/>
              <a:t>Cipher scrambles message; key decodes message</a:t>
            </a:r>
          </a:p>
          <a:p>
            <a:r>
              <a:rPr lang="en-US" dirty="0"/>
              <a:t>Keep key secure</a:t>
            </a:r>
          </a:p>
        </p:txBody>
      </p:sp>
      <p:pic>
        <p:nvPicPr>
          <p:cNvPr id="5" name="Picture 4" descr="Wireless Wi-Fi network">
            <a:extLst>
              <a:ext uri="{FF2B5EF4-FFF2-40B4-BE49-F238E27FC236}">
                <a16:creationId xmlns:a16="http://schemas.microsoft.com/office/drawing/2014/main" id="{E1662231-D95F-42F5-A705-1B0AC922A7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050" y="2286000"/>
            <a:ext cx="2058242" cy="2058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Lock locked">
            <a:extLst>
              <a:ext uri="{FF2B5EF4-FFF2-40B4-BE49-F238E27FC236}">
                <a16:creationId xmlns:a16="http://schemas.microsoft.com/office/drawing/2014/main" id="{38B841F2-E32D-4651-B7ED-4E489E2907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266" y="2882646"/>
            <a:ext cx="1392174" cy="139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20492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4DC05-7459-4A9B-A782-48CAB4D8D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Wi-Fi Security Protocols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06071A-7054-4029-9530-30F7591DB1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33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B2EA800B-BA5B-4C4B-83DA-B5B2679BB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629641"/>
              </p:ext>
            </p:extLst>
          </p:nvPr>
        </p:nvGraphicFramePr>
        <p:xfrm>
          <a:off x="521208" y="1308075"/>
          <a:ext cx="8075294" cy="2479592"/>
        </p:xfrm>
        <a:graphic>
          <a:graphicData uri="http://schemas.openxmlformats.org/drawingml/2006/table">
            <a:tbl>
              <a:tblPr/>
              <a:tblGrid>
                <a:gridCol w="23833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1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Security Protocol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WEP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Legacy encryption system based on RC4 cipher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64-bit or 128-bit key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Flaw in key production method; easy for attacker to generate key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Deprecated and should not be used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WPA</a:t>
                      </a:r>
                      <a:b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</a:b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WPA2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Based on RC4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Adds TKIP to fix security problem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WPA2 developed to meet 802.11i security standards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Use WPA2 whenever possible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If not supported by devices, use WPA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98352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4DC05-7459-4A9B-A782-48CAB4D8D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Wi-Fi Authentication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06071A-7054-4029-9530-30F7591DB1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34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B2EA800B-BA5B-4C4B-83DA-B5B2679BB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721281"/>
              </p:ext>
            </p:extLst>
          </p:nvPr>
        </p:nvGraphicFramePr>
        <p:xfrm>
          <a:off x="521208" y="1244067"/>
          <a:ext cx="8075294" cy="2589320"/>
        </p:xfrm>
        <a:graphic>
          <a:graphicData uri="http://schemas.openxmlformats.org/drawingml/2006/table">
            <a:tbl>
              <a:tblPr/>
              <a:tblGrid>
                <a:gridCol w="23833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1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Authentication Mode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Personal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Based on pre-shared key generated from passphrase.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Cannot completely secure distribution of key; on home network may not be secure passphrase; all users share key (no accounting); hard to change key.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Simple setup.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Only choice for WEP; can use with WPA/WPA2 on SOHO networks or workgroups.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Enterprise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Enterprise mode authentication in WPA/WPA2.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Authentication passed to RADIUS server.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Suitable for server-/domain-based networks.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56807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4DC05-7459-4A9B-A782-48CAB4D8D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SOHO Security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06071A-7054-4029-9530-30F7591DB1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35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B2EA800B-BA5B-4C4B-83DA-B5B2679BB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699026"/>
              </p:ext>
            </p:extLst>
          </p:nvPr>
        </p:nvGraphicFramePr>
        <p:xfrm>
          <a:off x="521208" y="1106907"/>
          <a:ext cx="8075294" cy="3319367"/>
        </p:xfrm>
        <a:graphic>
          <a:graphicData uri="http://schemas.openxmlformats.org/drawingml/2006/table">
            <a:tbl>
              <a:tblPr/>
              <a:tblGrid>
                <a:gridCol w="1837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3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Security Issue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SSID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Simple name to identify the WAN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Change default SSID 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Do not use personal information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Disable SSID broadcast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Enable encryption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Physical Security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Restrict physical access to enterprise routers and switches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Attacker with physical access could reset to defaults, gain access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08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Updating Firmware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Keep Internet appliance firmware and driver up to date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Make sure power stays on during update process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9025147"/>
                  </a:ext>
                </a:extLst>
              </a:tr>
              <a:tr h="5908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Static IP Addresses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Static IP assignments will not deter a determined attack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Router/modem must have static IP to function as DHCP server/default gateway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04681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54200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7A067-F7A6-4E5A-8C99-FCFFFF298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Latency and Jitter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3C46DC-8F2A-4888-B483-675A8276AA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Quality of Service (QoS)</a:t>
            </a:r>
            <a:r>
              <a:rPr lang="en-US" dirty="0"/>
              <a:t>: Using a network protocol to prioritize types of traffic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63560E-91D7-4FE0-A8D5-ACC72E0463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DC361E9-3DE7-4749-8381-474FC20308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3" y="1696453"/>
            <a:ext cx="8497279" cy="3183556"/>
          </a:xfrm>
        </p:spPr>
        <p:txBody>
          <a:bodyPr/>
          <a:lstStyle/>
          <a:p>
            <a:r>
              <a:rPr lang="en-US" dirty="0"/>
              <a:t>Modern networks provide two-way communications (VoIP, video conferencing, gaming).</a:t>
            </a:r>
          </a:p>
          <a:p>
            <a:r>
              <a:rPr lang="en-US" dirty="0"/>
              <a:t>Standard protocols sensitive to data loss, not delivery delay (latency/jitter).</a:t>
            </a:r>
          </a:p>
          <a:p>
            <a:r>
              <a:rPr lang="en-US" dirty="0"/>
              <a:t>Real-time data applications sensitive to latency and jitter, not packet loss.</a:t>
            </a:r>
          </a:p>
          <a:p>
            <a:pPr lvl="1"/>
            <a:r>
              <a:rPr lang="en-US" dirty="0"/>
              <a:t>Latency: the time for a signal to reach recipient</a:t>
            </a:r>
          </a:p>
          <a:p>
            <a:pPr lvl="1"/>
            <a:r>
              <a:rPr lang="en-US" dirty="0"/>
              <a:t>Jitter: variation in delay (congestion, configuration problems). </a:t>
            </a:r>
          </a:p>
          <a:p>
            <a:r>
              <a:rPr lang="en-US" dirty="0"/>
              <a:t>QoS: </a:t>
            </a:r>
          </a:p>
          <a:p>
            <a:pPr lvl="1"/>
            <a:r>
              <a:rPr lang="en-US" dirty="0"/>
              <a:t>Hard to guarantee on Internet. </a:t>
            </a:r>
          </a:p>
          <a:p>
            <a:pPr lvl="1"/>
            <a:r>
              <a:rPr lang="en-US" dirty="0"/>
              <a:t>Can be deployed on enterprise networks.</a:t>
            </a:r>
          </a:p>
          <a:p>
            <a:pPr lvl="1"/>
            <a:r>
              <a:rPr lang="en-US" dirty="0"/>
              <a:t>On SOHO network, may be able to configure on router/modem.</a:t>
            </a:r>
          </a:p>
        </p:txBody>
      </p:sp>
    </p:spTree>
    <p:extLst>
      <p:ext uri="{BB962C8B-B14F-4D97-AF65-F5344CB8AC3E}">
        <p14:creationId xmlns:p14="http://schemas.microsoft.com/office/powerpoint/2010/main" val="16909296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6F2D8AF-BD68-4C47-B1C0-127D52B14A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SOHO Network Installation and Configuration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67B509-F363-496E-A2E7-93BCCCCC1E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783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F70E5-DDBB-4DCD-BEFB-0E9A23D6F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Firewalls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FBEE12-C3A4-4938-A8F6-C68A59B6D3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D23B5F-6E3D-4716-9A5F-CDE40AAF1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8460152" cy="2658965"/>
          </a:xfrm>
        </p:spPr>
        <p:txBody>
          <a:bodyPr/>
          <a:lstStyle/>
          <a:p>
            <a:r>
              <a:rPr lang="en-US" dirty="0"/>
              <a:t>Many types and implementations</a:t>
            </a:r>
          </a:p>
          <a:p>
            <a:r>
              <a:rPr lang="en-US" dirty="0"/>
              <a:t>Primary distinction:</a:t>
            </a:r>
          </a:p>
          <a:p>
            <a:pPr lvl="1"/>
            <a:r>
              <a:rPr lang="en-US" dirty="0"/>
              <a:t>Network firewall: </a:t>
            </a:r>
          </a:p>
          <a:p>
            <a:pPr lvl="2"/>
            <a:r>
              <a:rPr lang="en-US" dirty="0"/>
              <a:t>Inline on the network</a:t>
            </a:r>
          </a:p>
          <a:p>
            <a:pPr lvl="2"/>
            <a:r>
              <a:rPr lang="en-US" dirty="0"/>
              <a:t>Inspects all traffic</a:t>
            </a:r>
          </a:p>
          <a:p>
            <a:pPr lvl="1"/>
            <a:r>
              <a:rPr lang="en-US" dirty="0"/>
              <a:t>Host firewall:</a:t>
            </a:r>
          </a:p>
          <a:p>
            <a:pPr lvl="2"/>
            <a:r>
              <a:rPr lang="en-US" dirty="0"/>
              <a:t>Installed on host</a:t>
            </a:r>
          </a:p>
          <a:p>
            <a:pPr lvl="2"/>
            <a:r>
              <a:rPr lang="en-US" dirty="0"/>
              <a:t>Inspects traffic to that host</a:t>
            </a:r>
          </a:p>
        </p:txBody>
      </p:sp>
      <p:pic>
        <p:nvPicPr>
          <p:cNvPr id="16386" name="Picture 2" descr="Firewall 2">
            <a:extLst>
              <a:ext uri="{FF2B5EF4-FFF2-40B4-BE49-F238E27FC236}">
                <a16:creationId xmlns:a16="http://schemas.microsoft.com/office/drawing/2014/main" id="{68DC100C-1DB5-49D9-ADBB-7A58C03187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274" y="1399032"/>
            <a:ext cx="3022092" cy="3022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77551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0B387-84E5-4E13-B7DF-9D90C09FA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Firewalls (Slide 2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444E73-C18F-4058-96BA-0CB6BF312A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39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6E5DB780-3F94-460B-AEFC-45E6CE9278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464770"/>
              </p:ext>
            </p:extLst>
          </p:nvPr>
        </p:nvGraphicFramePr>
        <p:xfrm>
          <a:off x="521208" y="1106907"/>
          <a:ext cx="8075294" cy="3101384"/>
        </p:xfrm>
        <a:graphic>
          <a:graphicData uri="http://schemas.openxmlformats.org/drawingml/2006/table">
            <a:tbl>
              <a:tblPr/>
              <a:tblGrid>
                <a:gridCol w="1837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3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Firewall Type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Packet Filtering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Earliest type; all firewalls capable of this function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Inspects IP packet headers, accepts or drops based on rules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Filtering rules based on:</a:t>
                      </a:r>
                    </a:p>
                    <a:p>
                      <a:pPr marL="628650" marR="0" lvl="1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IP filtering</a:t>
                      </a:r>
                    </a:p>
                    <a:p>
                      <a:pPr marL="628650" marR="0" lvl="1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Protocol ID/type</a:t>
                      </a:r>
                    </a:p>
                    <a:p>
                      <a:pPr marL="628650" marR="0" lvl="1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Port filtering/security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Configure ACL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Host Firewall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Software on individual host; may be in addition to network firewall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Can do packet filtering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Can also grant/deny access based on software programs, services/processes, and users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Two firewalls increase security; more complex to configure and troubleshoot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7089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53711-885E-4216-8A3E-006193CD4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Wired Network Cards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7A5462-EE19-4434-B224-C7444D1BFD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2A72EA-B971-4D6E-B8F5-5E024A86EB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891748" cy="3567590"/>
          </a:xfrm>
        </p:spPr>
        <p:txBody>
          <a:bodyPr/>
          <a:lstStyle/>
          <a:p>
            <a:r>
              <a:rPr lang="en-US" dirty="0"/>
              <a:t>Ethernet adapter and switch must have same media type:</a:t>
            </a:r>
          </a:p>
          <a:p>
            <a:pPr lvl="1"/>
            <a:r>
              <a:rPr lang="en-US" dirty="0"/>
              <a:t>Signaling speed</a:t>
            </a:r>
          </a:p>
          <a:p>
            <a:pPr lvl="1"/>
            <a:r>
              <a:rPr lang="en-US" dirty="0"/>
              <a:t>Half/full duplex</a:t>
            </a:r>
          </a:p>
          <a:p>
            <a:r>
              <a:rPr lang="en-US" dirty="0"/>
              <a:t>Most will auto-negotiate; can be configured</a:t>
            </a:r>
          </a:p>
          <a:p>
            <a:r>
              <a:rPr lang="en-US" dirty="0"/>
              <a:t>Most settings can be left at default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4DA46E-A943-4F8A-9B70-B4AE8EF815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5741" y="975735"/>
            <a:ext cx="3208007" cy="357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8517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AD68D-F930-4529-A686-CC37DF044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Firewall Settings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85B254-0D68-414B-BD45-9A5C820024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40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82629FF3-3A2F-4940-B6C2-0618FA7426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646658"/>
              </p:ext>
            </p:extLst>
          </p:nvPr>
        </p:nvGraphicFramePr>
        <p:xfrm>
          <a:off x="521208" y="1106907"/>
          <a:ext cx="8075294" cy="3222322"/>
        </p:xfrm>
        <a:graphic>
          <a:graphicData uri="http://schemas.openxmlformats.org/drawingml/2006/table">
            <a:tbl>
              <a:tblPr/>
              <a:tblGrid>
                <a:gridCol w="1837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3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Firewall Setting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Disabling Ports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Only enable required services; can remove service at the host.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May want service available locally but not on Internet.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Configure firewall ACL to block the port, or block by default rule.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MAC Filtering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Firewalls, switches, and APs can whitelist/blacklist MAC addresses.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Can be time-consuming, but good security option for SOHO networks.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08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Content Filtering /</a:t>
                      </a:r>
                      <a:b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</a:b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Parental Controls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Blocks websites and services based on keywords, ratings, or classification.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Can restrict times.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ISP-enforced filters cannot distinguish account types.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Filters can also be enforced by OS.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9025147"/>
                  </a:ext>
                </a:extLst>
              </a:tr>
              <a:tr h="5908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Whitelists /</a:t>
                      </a:r>
                      <a:b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</a:b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Blacklists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Blacklists document URLs known to harbor specific undesired content.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Whitelists document sites that will be accessible even if filter is applied.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04681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9996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DBE70-BE1A-4F97-A529-6F02530B6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Firewall Settings (Slide 2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0B8EEF3-7632-4838-9E39-33AB0FBB4C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234155-18A9-4258-AABE-E6A7FC994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831" y="990273"/>
            <a:ext cx="4899757" cy="372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2789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F6DDD-1D57-4E63-9629-33CC9B928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D40889-2A74-421D-9611-C0EFD9AB63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69704B-81F1-4BC1-A4D4-58F830CC2E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315676" cy="3567590"/>
          </a:xfrm>
        </p:spPr>
        <p:txBody>
          <a:bodyPr/>
          <a:lstStyle/>
          <a:p>
            <a:r>
              <a:rPr lang="en-US" dirty="0"/>
              <a:t>All routers/modems use NAT/NAPT</a:t>
            </a:r>
          </a:p>
          <a:p>
            <a:r>
              <a:rPr lang="en-US" dirty="0"/>
              <a:t>Router has single public address; clients use local private addresses </a:t>
            </a:r>
          </a:p>
          <a:p>
            <a:r>
              <a:rPr lang="en-US" dirty="0"/>
              <a:t>Router translates between Internet and host</a:t>
            </a:r>
          </a:p>
          <a:p>
            <a:r>
              <a:rPr lang="en-US" dirty="0"/>
              <a:t>Usually auto-configured</a:t>
            </a:r>
          </a:p>
          <a:p>
            <a:r>
              <a:rPr lang="en-US" dirty="0"/>
              <a:t>Some protocols may need ALG to open ports dynamically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C77E1-7A10-4C3B-889E-F3D2E8932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424" y="997599"/>
            <a:ext cx="4483810" cy="341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55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75B69-8D41-45DF-BB9F-0BE64C84E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 Forwarding and Port Triggering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17401F-0492-42F9-A571-8AECC2D578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442388-F07A-488C-B4C5-B03356CA96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0068" y="971721"/>
            <a:ext cx="4385524" cy="3567590"/>
          </a:xfrm>
        </p:spPr>
        <p:txBody>
          <a:bodyPr/>
          <a:lstStyle/>
          <a:p>
            <a:r>
              <a:rPr lang="en-US" dirty="0"/>
              <a:t>Internet hosts only see router’s public address.</a:t>
            </a:r>
          </a:p>
          <a:p>
            <a:r>
              <a:rPr lang="en-US" dirty="0"/>
              <a:t>Configure port forwarding/DNAT if running an Internet-facing service on your internal network.</a:t>
            </a:r>
          </a:p>
          <a:p>
            <a:r>
              <a:rPr lang="en-US" dirty="0"/>
              <a:t>Router transmits Internet requests to a given port to a designated internal host.</a:t>
            </a:r>
          </a:p>
          <a:p>
            <a:r>
              <a:rPr lang="en-US" dirty="0"/>
              <a:t>Port triggering is for applications using multiple ports.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C98C4E-4AEF-47B5-9C1C-6847A221E8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24" y="1059280"/>
            <a:ext cx="4047439" cy="307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017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AB12D-15E5-478B-8FB1-5BD95FAE9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DMZ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97C586-CDC1-4822-B35D-B9AFC310D3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4835B0-7F6A-4000-A451-4CB0170B7A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227786" cy="3567590"/>
          </a:xfrm>
        </p:spPr>
        <p:txBody>
          <a:bodyPr/>
          <a:lstStyle/>
          <a:p>
            <a:r>
              <a:rPr lang="en-US" dirty="0"/>
              <a:t>If internal server is exposed to Internet, consider local network security; compromised server can expose LAN to attacks.</a:t>
            </a:r>
          </a:p>
          <a:p>
            <a:r>
              <a:rPr lang="en-US" dirty="0"/>
              <a:t>Enterprise networks use DMZ; hosts in DMZ are not trusted by local network.</a:t>
            </a:r>
          </a:p>
          <a:p>
            <a:r>
              <a:rPr lang="en-US" dirty="0"/>
              <a:t>Traffic from Internet cannot access local network through DMZ.</a:t>
            </a:r>
          </a:p>
          <a:p>
            <a:r>
              <a:rPr lang="en-US" dirty="0"/>
              <a:t>SOHO vendors’ “DMZ” = LAN computer that receives all Internet communications not forwarded to other hosts.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A7C463-EB6C-40B9-AE19-33545D2DB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712" y="2090642"/>
            <a:ext cx="4390376" cy="157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277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BC3AA-796C-4101-8C3D-815F0981A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Universal Plug-and-Play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B7D70FF-1EDF-48CF-AB28-050B91613E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863341-C324-4337-B173-F62405BF50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0792" y="980347"/>
            <a:ext cx="4443984" cy="3567590"/>
          </a:xfrm>
        </p:spPr>
        <p:txBody>
          <a:bodyPr/>
          <a:lstStyle/>
          <a:p>
            <a:r>
              <a:rPr lang="en-US" dirty="0"/>
              <a:t>Users may be tempted to turn off firewall if configuration is complex. Services requiring complex configuration can use UPnP to instruct firewall with correct configuration.</a:t>
            </a:r>
          </a:p>
          <a:p>
            <a:r>
              <a:rPr lang="en-US" dirty="0"/>
              <a:t>Does have security vulnerabilities: </a:t>
            </a:r>
          </a:p>
          <a:p>
            <a:pPr lvl="1"/>
            <a:r>
              <a:rPr lang="en-US" dirty="0"/>
              <a:t>Use only if required.</a:t>
            </a:r>
          </a:p>
          <a:p>
            <a:pPr lvl="1"/>
            <a:r>
              <a:rPr lang="en-US" dirty="0"/>
              <a:t>Don’t let UPnP accept Internet requests.</a:t>
            </a:r>
          </a:p>
          <a:p>
            <a:pPr lvl="1"/>
            <a:r>
              <a:rPr lang="en-US" dirty="0"/>
              <a:t>Keep firmware, security advisories up to date.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73FCAC-33D3-4670-BD29-ECF000B05A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79" y="1660468"/>
            <a:ext cx="3429477" cy="1822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67340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1A876-1C63-43B4-ABBF-674A9B962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Firewall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B1F5A1-1453-4866-91D0-4BBFFF7FB1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215247-A65B-468A-8655-32716E2136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736299" cy="3567590"/>
          </a:xfrm>
        </p:spPr>
        <p:txBody>
          <a:bodyPr/>
          <a:lstStyle/>
          <a:p>
            <a:r>
              <a:rPr lang="en-US" dirty="0"/>
              <a:t>Each version has become more advanced</a:t>
            </a:r>
          </a:p>
          <a:p>
            <a:r>
              <a:rPr lang="en-US" dirty="0"/>
              <a:t>Configure in Control Panel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2AADC9-03A6-41B7-A478-A9D4CA0FF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5778" y="1285695"/>
            <a:ext cx="3429479" cy="25721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D4EDF4-0B78-42D4-9101-2BCA747986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2064" y="1094207"/>
            <a:ext cx="4293192" cy="310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32554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1A876-1C63-43B4-ABBF-674A9B962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Firewall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B1F5A1-1453-4866-91D0-4BBFFF7FB1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215247-A65B-468A-8655-32716E2136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129492" cy="3567590"/>
          </a:xfrm>
        </p:spPr>
        <p:txBody>
          <a:bodyPr/>
          <a:lstStyle/>
          <a:p>
            <a:r>
              <a:rPr lang="en-US" dirty="0"/>
              <a:t>Can configure exceptions</a:t>
            </a:r>
          </a:p>
          <a:p>
            <a:r>
              <a:rPr lang="en-US" dirty="0"/>
              <a:t>Use Windows Defender Security Center on Windows 10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2AADC9-03A6-41B7-A478-A9D4CA0FF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4886" y="980347"/>
            <a:ext cx="3762806" cy="332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3949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E41EA-3D5C-4F95-9D65-4E0A34781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Firewall with Advanced Security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DE9F2D6-6B72-458E-9A25-BF1B0019B3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2BDFA6BA-8F32-48FD-BA92-656845AA2721}"/>
              </a:ext>
            </a:extLst>
          </p:cNvPr>
          <p:cNvSpPr txBox="1">
            <a:spLocks/>
          </p:cNvSpPr>
          <p:nvPr/>
        </p:nvSpPr>
        <p:spPr>
          <a:xfrm>
            <a:off x="4151376" y="980347"/>
            <a:ext cx="4242815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Add-in to basic firewall</a:t>
            </a:r>
          </a:p>
          <a:p>
            <a:r>
              <a:rPr lang="en-US" dirty="0"/>
              <a:t>Can configure outbound filtering, IPSec, monitoring</a:t>
            </a:r>
          </a:p>
          <a:p>
            <a:r>
              <a:rPr lang="en-US" dirty="0"/>
              <a:t>Configure in Group Policy on domain, in management console in workgroup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ED8EAE-F981-4EA9-AE5D-E73E636B8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28" y="980347"/>
            <a:ext cx="3317954" cy="369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80420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E41EA-3D5C-4F95-9D65-4E0A34781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Firewall with Advanced Security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DE9F2D6-6B72-458E-9A25-BF1B0019B3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2BDFA6BA-8F32-48FD-BA92-656845AA2721}"/>
              </a:ext>
            </a:extLst>
          </p:cNvPr>
          <p:cNvSpPr txBox="1">
            <a:spLocks/>
          </p:cNvSpPr>
          <p:nvPr/>
        </p:nvSpPr>
        <p:spPr>
          <a:xfrm>
            <a:off x="4151376" y="980347"/>
            <a:ext cx="4242815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Configure inbound and outbound rules as appropriate</a:t>
            </a:r>
          </a:p>
          <a:p>
            <a:r>
              <a:rPr lang="en-US" dirty="0"/>
              <a:t>Rules can use various triggers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ED8EAE-F981-4EA9-AE5D-E73E636B8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181" y="1060507"/>
            <a:ext cx="3870815" cy="254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3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1686B-C1AF-4A72-8CC4-B1392C1DF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QoS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EA7820-814E-489D-837A-CEE89966A4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18264F-AE3A-4F26-B0AB-28E8207C50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Network protocol that prioritizes some types of traffic.</a:t>
            </a:r>
          </a:p>
          <a:p>
            <a:r>
              <a:rPr lang="en-US" dirty="0"/>
              <a:t>Can help ensure real-time applications such as VoIP or video conference have priority.</a:t>
            </a:r>
          </a:p>
          <a:p>
            <a:r>
              <a:rPr lang="en-US" dirty="0"/>
              <a:t>QoS usually configured on managed switches.</a:t>
            </a:r>
          </a:p>
          <a:p>
            <a:r>
              <a:rPr lang="en-US" dirty="0"/>
              <a:t>May need to enable QoS protocol on adapter.</a:t>
            </a:r>
          </a:p>
        </p:txBody>
      </p:sp>
    </p:spTree>
    <p:extLst>
      <p:ext uri="{BB962C8B-B14F-4D97-AF65-F5344CB8AC3E}">
        <p14:creationId xmlns:p14="http://schemas.microsoft.com/office/powerpoint/2010/main" val="147299269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4522C-55F6-41D1-AA99-F6097F603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Location Awareness (Slide 1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03841D-4B12-486E-B436-BF6CC2ADAF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00163C38-18D8-4DC9-A478-AFC9565813EA}"/>
              </a:ext>
            </a:extLst>
          </p:cNvPr>
          <p:cNvSpPr txBox="1">
            <a:spLocks/>
          </p:cNvSpPr>
          <p:nvPr/>
        </p:nvSpPr>
        <p:spPr>
          <a:xfrm>
            <a:off x="341927" y="9803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Firewall settings can be applied depending on connected network.</a:t>
            </a:r>
          </a:p>
          <a:p>
            <a:r>
              <a:rPr lang="en-US" dirty="0"/>
              <a:t>Displays dialog when new network is detected.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6AE8FA-E698-4251-86E0-6FD1F9C22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311" y="1087161"/>
            <a:ext cx="3989183" cy="335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67499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4522C-55F6-41D1-AA99-F6097F603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Location Awareness (Slide 2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03841D-4B12-486E-B436-BF6CC2ADAF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00163C38-18D8-4DC9-A478-AFC9565813EA}"/>
              </a:ext>
            </a:extLst>
          </p:cNvPr>
          <p:cNvSpPr txBox="1">
            <a:spLocks/>
          </p:cNvSpPr>
          <p:nvPr/>
        </p:nvSpPr>
        <p:spPr>
          <a:xfrm>
            <a:off x="341927" y="980347"/>
            <a:ext cx="3876390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Set location (Home, Work, Public, Domain).</a:t>
            </a:r>
          </a:p>
          <a:p>
            <a:r>
              <a:rPr lang="en-US" dirty="0"/>
              <a:t>Use Network and Sharing Center to change location.</a:t>
            </a:r>
          </a:p>
          <a:p>
            <a:r>
              <a:rPr lang="en-US" dirty="0"/>
              <a:t>In Windows 8/Windows 10, networks are either public or private.</a:t>
            </a:r>
          </a:p>
          <a:p>
            <a:r>
              <a:rPr lang="en-US" dirty="0"/>
              <a:t>Change using Settings app.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6AE8FA-E698-4251-86E0-6FD1F9C22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8316" y="1033184"/>
            <a:ext cx="4579177" cy="3434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970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D5E8C-129A-4158-9C5F-419AC36C8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Browser Configuration (Slide 1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B2E81-9764-458E-A061-9E1C69C82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4871A01-8FD0-46A3-AC02-DE494664800A}"/>
              </a:ext>
            </a:extLst>
          </p:cNvPr>
          <p:cNvSpPr txBox="1">
            <a:spLocks/>
          </p:cNvSpPr>
          <p:nvPr/>
        </p:nvSpPr>
        <p:spPr>
          <a:xfrm>
            <a:off x="341927" y="9803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6A09E2-34E2-43DC-BACA-A18235E90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6949" y="974251"/>
            <a:ext cx="2789446" cy="3567589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F322CF5-424F-49C0-A5D3-50DE6CBFEB15}"/>
              </a:ext>
            </a:extLst>
          </p:cNvPr>
          <p:cNvSpPr txBox="1">
            <a:spLocks/>
          </p:cNvSpPr>
          <p:nvPr/>
        </p:nvSpPr>
        <p:spPr>
          <a:xfrm>
            <a:off x="494327" y="11327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8092291-981F-4CD7-999F-09218D916F36}"/>
              </a:ext>
            </a:extLst>
          </p:cNvPr>
          <p:cNvSpPr txBox="1">
            <a:spLocks/>
          </p:cNvSpPr>
          <p:nvPr/>
        </p:nvSpPr>
        <p:spPr>
          <a:xfrm>
            <a:off x="646727" y="974251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Browser is very important software, for browsing and as app interface.</a:t>
            </a:r>
          </a:p>
          <a:p>
            <a:r>
              <a:rPr lang="en-US" dirty="0"/>
              <a:t>Internet Explorer has been dominant, but other browsers have similar configurations.</a:t>
            </a:r>
          </a:p>
          <a:p>
            <a:r>
              <a:rPr lang="en-US" dirty="0"/>
              <a:t>General settings include home pages, browsing history, etc.</a:t>
            </a:r>
          </a:p>
          <a:p>
            <a:r>
              <a:rPr lang="en-US" dirty="0"/>
              <a:t>Clear browsing history on public computer.</a:t>
            </a:r>
          </a:p>
        </p:txBody>
      </p:sp>
    </p:spTree>
    <p:extLst>
      <p:ext uri="{BB962C8B-B14F-4D97-AF65-F5344CB8AC3E}">
        <p14:creationId xmlns:p14="http://schemas.microsoft.com/office/powerpoint/2010/main" val="2575857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D5E8C-129A-4158-9C5F-419AC36C8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Browser Configuration (Slide 2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B2E81-9764-458E-A061-9E1C69C82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4871A01-8FD0-46A3-AC02-DE494664800A}"/>
              </a:ext>
            </a:extLst>
          </p:cNvPr>
          <p:cNvSpPr txBox="1">
            <a:spLocks/>
          </p:cNvSpPr>
          <p:nvPr/>
        </p:nvSpPr>
        <p:spPr>
          <a:xfrm>
            <a:off x="341927" y="9803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6A09E2-34E2-43DC-BACA-A18235E90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8" y="974251"/>
            <a:ext cx="2788328" cy="3566159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F322CF5-424F-49C0-A5D3-50DE6CBFEB15}"/>
              </a:ext>
            </a:extLst>
          </p:cNvPr>
          <p:cNvSpPr txBox="1">
            <a:spLocks/>
          </p:cNvSpPr>
          <p:nvPr/>
        </p:nvSpPr>
        <p:spPr>
          <a:xfrm>
            <a:off x="494327" y="11327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8092291-981F-4CD7-999F-09218D916F36}"/>
              </a:ext>
            </a:extLst>
          </p:cNvPr>
          <p:cNvSpPr txBox="1">
            <a:spLocks/>
          </p:cNvSpPr>
          <p:nvPr/>
        </p:nvSpPr>
        <p:spPr>
          <a:xfrm>
            <a:off x="646727" y="974251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Configure connections:</a:t>
            </a:r>
          </a:p>
          <a:p>
            <a:pPr lvl="1"/>
            <a:r>
              <a:rPr lang="en-US" dirty="0"/>
              <a:t>Dial-up</a:t>
            </a:r>
          </a:p>
          <a:p>
            <a:pPr lvl="1"/>
            <a:r>
              <a:rPr lang="en-US" dirty="0"/>
              <a:t>Router</a:t>
            </a:r>
          </a:p>
        </p:txBody>
      </p:sp>
    </p:spTree>
    <p:extLst>
      <p:ext uri="{BB962C8B-B14F-4D97-AF65-F5344CB8AC3E}">
        <p14:creationId xmlns:p14="http://schemas.microsoft.com/office/powerpoint/2010/main" val="108983987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D5E8C-129A-4158-9C5F-419AC36C8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Browser Configuration (Slide 3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B2E81-9764-458E-A061-9E1C69C82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4871A01-8FD0-46A3-AC02-DE494664800A}"/>
              </a:ext>
            </a:extLst>
          </p:cNvPr>
          <p:cNvSpPr txBox="1">
            <a:spLocks/>
          </p:cNvSpPr>
          <p:nvPr/>
        </p:nvSpPr>
        <p:spPr>
          <a:xfrm>
            <a:off x="341927" y="9803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6A09E2-34E2-43DC-BACA-A18235E90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3211" y="974251"/>
            <a:ext cx="3753374" cy="3286584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F322CF5-424F-49C0-A5D3-50DE6CBFEB15}"/>
              </a:ext>
            </a:extLst>
          </p:cNvPr>
          <p:cNvSpPr txBox="1">
            <a:spLocks/>
          </p:cNvSpPr>
          <p:nvPr/>
        </p:nvSpPr>
        <p:spPr>
          <a:xfrm>
            <a:off x="494327" y="11327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8092291-981F-4CD7-999F-09218D916F36}"/>
              </a:ext>
            </a:extLst>
          </p:cNvPr>
          <p:cNvSpPr txBox="1">
            <a:spLocks/>
          </p:cNvSpPr>
          <p:nvPr/>
        </p:nvSpPr>
        <p:spPr>
          <a:xfrm>
            <a:off x="646727" y="974251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Configure proxy: </a:t>
            </a:r>
          </a:p>
          <a:p>
            <a:pPr lvl="1"/>
            <a:r>
              <a:rPr lang="en-US" dirty="0"/>
              <a:t>User machines send requests to proxy server, which sends to Internet.</a:t>
            </a:r>
          </a:p>
          <a:p>
            <a:pPr lvl="1"/>
            <a:r>
              <a:rPr lang="en-US" dirty="0"/>
              <a:t>May also perform caching for improved performance.</a:t>
            </a:r>
          </a:p>
          <a:p>
            <a:r>
              <a:rPr lang="en-US" dirty="0"/>
              <a:t>Use LAN Settings to configure proxy address.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87567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D5E8C-129A-4158-9C5F-419AC36C8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Browser Configuration (Slide 4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B2E81-9764-458E-A061-9E1C69C82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4871A01-8FD0-46A3-AC02-DE494664800A}"/>
              </a:ext>
            </a:extLst>
          </p:cNvPr>
          <p:cNvSpPr txBox="1">
            <a:spLocks/>
          </p:cNvSpPr>
          <p:nvPr/>
        </p:nvSpPr>
        <p:spPr>
          <a:xfrm>
            <a:off x="341927" y="9803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6A09E2-34E2-43DC-BACA-A18235E90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8" y="974251"/>
            <a:ext cx="2788328" cy="3566159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F322CF5-424F-49C0-A5D3-50DE6CBFEB15}"/>
              </a:ext>
            </a:extLst>
          </p:cNvPr>
          <p:cNvSpPr txBox="1">
            <a:spLocks/>
          </p:cNvSpPr>
          <p:nvPr/>
        </p:nvSpPr>
        <p:spPr>
          <a:xfrm>
            <a:off x="494327" y="11327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8092291-981F-4CD7-999F-09218D916F36}"/>
              </a:ext>
            </a:extLst>
          </p:cNvPr>
          <p:cNvSpPr txBox="1">
            <a:spLocks/>
          </p:cNvSpPr>
          <p:nvPr/>
        </p:nvSpPr>
        <p:spPr>
          <a:xfrm>
            <a:off x="646727" y="974251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Security settings protect system from malicious content on web pages.</a:t>
            </a:r>
          </a:p>
          <a:p>
            <a:r>
              <a:rPr lang="en-US" dirty="0"/>
              <a:t>In Windows, configure by security zone.</a:t>
            </a:r>
          </a:p>
        </p:txBody>
      </p:sp>
    </p:spTree>
    <p:extLst>
      <p:ext uri="{BB962C8B-B14F-4D97-AF65-F5344CB8AC3E}">
        <p14:creationId xmlns:p14="http://schemas.microsoft.com/office/powerpoint/2010/main" val="366753467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D5E8C-129A-4158-9C5F-419AC36C8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Browser Configuration (Slide 5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B2E81-9764-458E-A061-9E1C69C82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4871A01-8FD0-46A3-AC02-DE494664800A}"/>
              </a:ext>
            </a:extLst>
          </p:cNvPr>
          <p:cNvSpPr txBox="1">
            <a:spLocks/>
          </p:cNvSpPr>
          <p:nvPr/>
        </p:nvSpPr>
        <p:spPr>
          <a:xfrm>
            <a:off x="341927" y="9803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6A09E2-34E2-43DC-BACA-A18235E90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8" y="971838"/>
            <a:ext cx="2788328" cy="3566159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F322CF5-424F-49C0-A5D3-50DE6CBFEB15}"/>
              </a:ext>
            </a:extLst>
          </p:cNvPr>
          <p:cNvSpPr txBox="1">
            <a:spLocks/>
          </p:cNvSpPr>
          <p:nvPr/>
        </p:nvSpPr>
        <p:spPr>
          <a:xfrm>
            <a:off x="494327" y="11327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8092291-981F-4CD7-999F-09218D916F36}"/>
              </a:ext>
            </a:extLst>
          </p:cNvPr>
          <p:cNvSpPr txBox="1">
            <a:spLocks/>
          </p:cNvSpPr>
          <p:nvPr/>
        </p:nvSpPr>
        <p:spPr>
          <a:xfrm>
            <a:off x="646727" y="974251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Privacy settings control use of cookies</a:t>
            </a:r>
          </a:p>
          <a:p>
            <a:pPr lvl="1"/>
            <a:r>
              <a:rPr lang="en-US" dirty="0"/>
              <a:t>Text files containing session data</a:t>
            </a:r>
          </a:p>
          <a:p>
            <a:r>
              <a:rPr lang="en-US" dirty="0"/>
              <a:t>Configure pop-up blocker</a:t>
            </a:r>
          </a:p>
        </p:txBody>
      </p:sp>
    </p:spTree>
    <p:extLst>
      <p:ext uri="{BB962C8B-B14F-4D97-AF65-F5344CB8AC3E}">
        <p14:creationId xmlns:p14="http://schemas.microsoft.com/office/powerpoint/2010/main" val="411386856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D5E8C-129A-4158-9C5F-419AC36C8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Browser Configuration (Slide 6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B2E81-9764-458E-A061-9E1C69C82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4871A01-8FD0-46A3-AC02-DE494664800A}"/>
              </a:ext>
            </a:extLst>
          </p:cNvPr>
          <p:cNvSpPr txBox="1">
            <a:spLocks/>
          </p:cNvSpPr>
          <p:nvPr/>
        </p:nvSpPr>
        <p:spPr>
          <a:xfrm>
            <a:off x="341927" y="9803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6A09E2-34E2-43DC-BACA-A18235E90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8" y="971838"/>
            <a:ext cx="2788328" cy="3566159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F322CF5-424F-49C0-A5D3-50DE6CBFEB15}"/>
              </a:ext>
            </a:extLst>
          </p:cNvPr>
          <p:cNvSpPr txBox="1">
            <a:spLocks/>
          </p:cNvSpPr>
          <p:nvPr/>
        </p:nvSpPr>
        <p:spPr>
          <a:xfrm>
            <a:off x="494327" y="11327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8092291-981F-4CD7-999F-09218D916F36}"/>
              </a:ext>
            </a:extLst>
          </p:cNvPr>
          <p:cNvSpPr txBox="1">
            <a:spLocks/>
          </p:cNvSpPr>
          <p:nvPr/>
        </p:nvSpPr>
        <p:spPr>
          <a:xfrm>
            <a:off x="646727" y="974251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Check or set default browser</a:t>
            </a:r>
          </a:p>
          <a:p>
            <a:r>
              <a:rPr lang="en-US" dirty="0"/>
              <a:t>Manage add-ons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03140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D5E8C-129A-4158-9C5F-419AC36C8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Browser Configuration (Slide 7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B2E81-9764-458E-A061-9E1C69C82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4871A01-8FD0-46A3-AC02-DE494664800A}"/>
              </a:ext>
            </a:extLst>
          </p:cNvPr>
          <p:cNvSpPr txBox="1">
            <a:spLocks/>
          </p:cNvSpPr>
          <p:nvPr/>
        </p:nvSpPr>
        <p:spPr>
          <a:xfrm>
            <a:off x="341927" y="9803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6A09E2-34E2-43DC-BACA-A18235E90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286" y="974251"/>
            <a:ext cx="2788328" cy="3566159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F322CF5-424F-49C0-A5D3-50DE6CBFEB15}"/>
              </a:ext>
            </a:extLst>
          </p:cNvPr>
          <p:cNvSpPr txBox="1">
            <a:spLocks/>
          </p:cNvSpPr>
          <p:nvPr/>
        </p:nvSpPr>
        <p:spPr>
          <a:xfrm>
            <a:off x="494327" y="11327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8092291-981F-4CD7-999F-09218D916F36}"/>
              </a:ext>
            </a:extLst>
          </p:cNvPr>
          <p:cNvSpPr txBox="1">
            <a:spLocks/>
          </p:cNvSpPr>
          <p:nvPr/>
        </p:nvSpPr>
        <p:spPr>
          <a:xfrm>
            <a:off x="646727" y="974251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Various advanced settings and options</a:t>
            </a:r>
          </a:p>
          <a:p>
            <a:r>
              <a:rPr lang="en-US" dirty="0"/>
              <a:t>Resetting the browser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01191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A93DC0-CB20-40BF-8BAC-9641358CC0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SOHO Network Security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F97273-3857-42D6-90BA-9887CBE393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3642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261D7-7C35-4D98-ABFB-5974DC123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Onboard Network Cards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044530-5CF9-48B9-9453-B6795BADC3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87A593-C8C5-4E7F-82B4-80C6BF4E8F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8460152" cy="1506822"/>
          </a:xfrm>
        </p:spPr>
        <p:txBody>
          <a:bodyPr/>
          <a:lstStyle/>
          <a:p>
            <a:r>
              <a:rPr lang="en-US" dirty="0"/>
              <a:t>Most computers have built-in Gigabit Ethernet adapter.</a:t>
            </a:r>
          </a:p>
          <a:p>
            <a:r>
              <a:rPr lang="en-US" dirty="0"/>
              <a:t>Uses RJ-45 port/twisted-pair cabling.</a:t>
            </a:r>
          </a:p>
          <a:p>
            <a:r>
              <a:rPr lang="en-US" dirty="0"/>
              <a:t>Check system setup if issues or to disable if installing a plug-in card.</a:t>
            </a:r>
          </a:p>
          <a:p>
            <a:endParaRPr lang="en-US" dirty="0"/>
          </a:p>
        </p:txBody>
      </p:sp>
      <p:pic>
        <p:nvPicPr>
          <p:cNvPr id="2050" name="Picture 2" descr="Network card">
            <a:extLst>
              <a:ext uri="{FF2B5EF4-FFF2-40B4-BE49-F238E27FC236}">
                <a16:creationId xmlns:a16="http://schemas.microsoft.com/office/drawing/2014/main" id="{37BEBE57-8AF8-41D4-B5FB-FDD8486D9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184" y="2205990"/>
            <a:ext cx="2352294" cy="2352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59834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72C41-2709-4D2B-8AE4-DE167C46F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Remote Access Tools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CD8762D-81E7-4A71-AD10-1BEF4F6EA0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60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CE38C41C-397E-4EA2-84F3-4390210BE6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378972"/>
              </p:ext>
            </p:extLst>
          </p:nvPr>
        </p:nvGraphicFramePr>
        <p:xfrm>
          <a:off x="521208" y="1106907"/>
          <a:ext cx="8075294" cy="2443016"/>
        </p:xfrm>
        <a:graphic>
          <a:graphicData uri="http://schemas.openxmlformats.org/drawingml/2006/table">
            <a:tbl>
              <a:tblPr/>
              <a:tblGrid>
                <a:gridCol w="1837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3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Tool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Remote Desktop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Allows user to connect to desktop remotely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Desktop machine = terminal server; connecting machine = Windows terminal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Good for home workers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Can also be used for troubleshooting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TCP port 3389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Remote Assistance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Allows user to request help from technician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Helper can join user session, take control of desktop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Port assigned dynamically from ephemeral range; intended for local support, not to pass through firewalls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519269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C5A4C-379B-4A31-A540-8E7CB25AC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Settings Configuration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6E4B68-2A37-467C-B735-F8A9FABBFD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626102-4FC8-4247-AD8A-44EF7DDDA0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0" y="980347"/>
            <a:ext cx="4230076" cy="3567590"/>
          </a:xfrm>
        </p:spPr>
        <p:txBody>
          <a:bodyPr/>
          <a:lstStyle/>
          <a:p>
            <a:r>
              <a:rPr lang="en-US" dirty="0"/>
              <a:t>Remote Assistance allowed by default; Remote Desktop is not</a:t>
            </a:r>
          </a:p>
          <a:p>
            <a:r>
              <a:rPr lang="en-US" dirty="0"/>
              <a:t>Configure in System Properties/Remote Settings</a:t>
            </a:r>
          </a:p>
          <a:p>
            <a:r>
              <a:rPr lang="en-US" dirty="0"/>
              <a:t>Choose RDP client options, including NLA</a:t>
            </a:r>
          </a:p>
          <a:p>
            <a:r>
              <a:rPr lang="en-US" dirty="0"/>
              <a:t>RDP authentication/session data always encrypted</a:t>
            </a:r>
          </a:p>
          <a:p>
            <a:r>
              <a:rPr lang="en-US" dirty="0"/>
              <a:t>Define which users can connect remotely (local or domain accounts)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2A4FDC-E6AE-4BEA-92C3-95207DBDD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909" y="1066239"/>
            <a:ext cx="2977021" cy="3312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65721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E2C41-B553-4CE2-898E-7DA5CEE7E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Credential Guard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36D166-F5FD-4140-88D2-10D30F51A0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669B06-691E-420A-B2D9-F6F72E13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8460152" cy="1591403"/>
          </a:xfrm>
        </p:spPr>
        <p:txBody>
          <a:bodyPr/>
          <a:lstStyle/>
          <a:p>
            <a:r>
              <a:rPr lang="en-US" dirty="0"/>
              <a:t>Remote Desktop credentials are vulnerable on machine compromised by malware.</a:t>
            </a:r>
          </a:p>
          <a:p>
            <a:r>
              <a:rPr lang="en-US" dirty="0"/>
              <a:t>RDPRA Mode and Remote Credential Guard mitigate this risk.</a:t>
            </a:r>
          </a:p>
        </p:txBody>
      </p:sp>
      <p:pic>
        <p:nvPicPr>
          <p:cNvPr id="17412" name="Picture 4" descr="Malware virus computer alert">
            <a:extLst>
              <a:ext uri="{FF2B5EF4-FFF2-40B4-BE49-F238E27FC236}">
                <a16:creationId xmlns:a16="http://schemas.microsoft.com/office/drawing/2014/main" id="{06D82510-2971-4219-AA72-7F7FCE2076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282" y="2139348"/>
            <a:ext cx="2300063" cy="23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Incorrect x inverse">
            <a:extLst>
              <a:ext uri="{FF2B5EF4-FFF2-40B4-BE49-F238E27FC236}">
                <a16:creationId xmlns:a16="http://schemas.microsoft.com/office/drawing/2014/main" id="{0EA135E3-A0FE-4EE2-86E0-C9DC48F274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278" y="3091019"/>
            <a:ext cx="1072134" cy="1072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26438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1774B-F919-4B15-95DB-D54E442609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Remote Assistance Process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BC5DFB-8FEB-45B2-B040-0AE6080591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5A17D05B-3820-41E0-AA08-7020A50A6D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0" y="980347"/>
            <a:ext cx="4230076" cy="3567590"/>
          </a:xfrm>
        </p:spPr>
        <p:txBody>
          <a:bodyPr/>
          <a:lstStyle/>
          <a:p>
            <a:r>
              <a:rPr lang="en-US" dirty="0"/>
              <a:t>Remote Assistance request placed with Remote Assistance tool (file, email, or Easy Connect).</a:t>
            </a:r>
          </a:p>
          <a:p>
            <a:r>
              <a:rPr lang="en-US" dirty="0"/>
              <a:t>Helper opens invitation file and waits for user to accept offer.</a:t>
            </a:r>
          </a:p>
          <a:p>
            <a:r>
              <a:rPr lang="en-US" dirty="0"/>
              <a:t>Remote Desktop window and chat tool open.</a:t>
            </a:r>
          </a:p>
          <a:p>
            <a:r>
              <a:rPr lang="en-US" dirty="0"/>
              <a:t>Remote Assistance session encrypted, same as RDP.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0DE3FA7-8E05-4DC5-9926-51E9EF7E69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841" y="1164713"/>
            <a:ext cx="4028505" cy="3096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06732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1774B-F919-4B15-95DB-D54E442609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Desktop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BC5DFB-8FEB-45B2-B040-0AE6080591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64</a:t>
            </a:fld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5A17D05B-3820-41E0-AA08-7020A50A6D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6382" y="980347"/>
            <a:ext cx="4941112" cy="3567590"/>
          </a:xfrm>
        </p:spPr>
        <p:txBody>
          <a:bodyPr/>
          <a:lstStyle/>
          <a:p>
            <a:r>
              <a:rPr lang="en-US" dirty="0"/>
              <a:t>Open via the Communications menu in Accessories or by typing </a:t>
            </a:r>
            <a:r>
              <a:rPr lang="en-US" dirty="0">
                <a:latin typeface="Cutive Mono" panose="020B0604020202020204" charset="0"/>
              </a:rPr>
              <a:t>mstsc</a:t>
            </a:r>
            <a:r>
              <a:rPr lang="en-US" dirty="0"/>
              <a:t> at a command prompt.</a:t>
            </a:r>
          </a:p>
          <a:p>
            <a:r>
              <a:rPr lang="en-US" dirty="0"/>
              <a:t>Enter the server's computer name or IP address to connect.</a:t>
            </a:r>
          </a:p>
          <a:p>
            <a:r>
              <a:rPr lang="en-US" dirty="0"/>
              <a:t>You will need to define logon credentials.</a:t>
            </a:r>
          </a:p>
          <a:p>
            <a:r>
              <a:rPr lang="en-US" dirty="0"/>
              <a:t>Use the format </a:t>
            </a:r>
            <a:r>
              <a:rPr lang="en-US" i="1" dirty="0"/>
              <a:t>ComputerOrDomainName\UserName</a:t>
            </a:r>
          </a:p>
          <a:p>
            <a:r>
              <a:rPr lang="en-US" dirty="0"/>
              <a:t>No one else can use the target system while in remote mode.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0DE3FA7-8E05-4DC5-9926-51E9EF7E69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1" y="975753"/>
            <a:ext cx="3041734" cy="347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68914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5D34D-DA57-4087-A41B-620B05F93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Access Technologies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32FA617-FC33-4209-8AF5-F5FA6F7991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BDAE60-5A3C-4BD6-A1F9-8CB1FBB9AB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Remote Desktop and Remote Assistance are Microsoft technologies.</a:t>
            </a:r>
          </a:p>
          <a:p>
            <a:r>
              <a:rPr lang="en-US" dirty="0"/>
              <a:t>Can connect from Linux, macOS, iOS, or Android to Windows RDP server using </a:t>
            </a:r>
            <a:r>
              <a:rPr lang="en-US" dirty="0">
                <a:latin typeface="Cutive Mono" panose="020B0604020202020204" charset="0"/>
              </a:rPr>
              <a:t>mstsc</a:t>
            </a:r>
            <a:r>
              <a:rPr lang="en-US" dirty="0"/>
              <a:t> client.</a:t>
            </a:r>
          </a:p>
          <a:p>
            <a:r>
              <a:rPr lang="en-US" dirty="0"/>
              <a:t>Use other protocols and software for incoming connections to non-Windows devices.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85499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A0CFE1-4B6D-4EC0-A65D-0DC5823EB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Telnet (Slide 1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E9E947D-CD4B-49AF-BED0-6983B52150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0FC119-A09C-4823-909C-07559CDA13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Command-line terminal emulation protocol and program</a:t>
            </a:r>
          </a:p>
          <a:p>
            <a:r>
              <a:rPr lang="en-US" dirty="0"/>
              <a:t>Host runs Telnet Daemon on TCP port 23</a:t>
            </a:r>
          </a:p>
          <a:p>
            <a:r>
              <a:rPr lang="en-US" dirty="0"/>
              <a:t>Client uses Telnet program</a:t>
            </a:r>
          </a:p>
          <a:p>
            <a:r>
              <a:rPr lang="en-US" dirty="0"/>
              <a:t>Once connected, can use same commands as local user </a:t>
            </a:r>
          </a:p>
          <a:p>
            <a:r>
              <a:rPr lang="en-US" dirty="0"/>
              <a:t>Common commands: </a:t>
            </a:r>
            <a:r>
              <a:rPr lang="en-US" dirty="0">
                <a:latin typeface="Cutive Mono" panose="020B0604020202020204" charset="0"/>
              </a:rPr>
              <a:t>open HostPort; ?; status; close; quit</a:t>
            </a:r>
            <a:endParaRPr lang="en-US" dirty="0"/>
          </a:p>
          <a:p>
            <a:r>
              <a:rPr lang="en-US" dirty="0"/>
              <a:t>Troubleshooting for SMTP or HTTP</a:t>
            </a:r>
          </a:p>
          <a:p>
            <a:r>
              <a:rPr lang="en-US" dirty="0"/>
              <a:t>Remote router or switch configuration</a:t>
            </a:r>
          </a:p>
        </p:txBody>
      </p:sp>
    </p:spTree>
    <p:extLst>
      <p:ext uri="{BB962C8B-B14F-4D97-AF65-F5344CB8AC3E}">
        <p14:creationId xmlns:p14="http://schemas.microsoft.com/office/powerpoint/2010/main" val="300191504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984EC-FA9E-40F8-8255-86CA48BD0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Telnet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048158-A2B1-43E8-856F-31F53835BE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BF14DB-EA64-41ED-B81F-2A8D0C0D4E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900" y="1107174"/>
            <a:ext cx="6226199" cy="3126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9727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9740E-DF80-485B-80A4-B27C901E6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SSH (Slide 1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F6EFBD-35CF-4660-AD0A-7F9072FDA0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1F7E7F-9F92-4E3C-BABA-429C612FD4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864316" cy="3567590"/>
          </a:xfrm>
        </p:spPr>
        <p:txBody>
          <a:bodyPr/>
          <a:lstStyle/>
          <a:p>
            <a:r>
              <a:rPr lang="en-US" dirty="0"/>
              <a:t>Replaces unsecure administration and file copy programs (Telnet, FTP)</a:t>
            </a:r>
          </a:p>
          <a:p>
            <a:r>
              <a:rPr lang="en-US" dirty="0"/>
              <a:t>Uses TCP port 22</a:t>
            </a:r>
          </a:p>
          <a:p>
            <a:r>
              <a:rPr lang="en-US" dirty="0"/>
              <a:t>Encrypts each session</a:t>
            </a:r>
          </a:p>
          <a:p>
            <a:r>
              <a:rPr lang="en-US" dirty="0"/>
              <a:t>Many commercial products</a:t>
            </a:r>
          </a:p>
          <a:p>
            <a:r>
              <a:rPr lang="en-US" dirty="0"/>
              <a:t>SSH servers identified by public/private key pairs</a:t>
            </a:r>
          </a:p>
          <a:p>
            <a:r>
              <a:rPr lang="en-US" dirty="0"/>
              <a:t>SSH clients can keep mappings or use commercial SSH key management products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8EA3E2-3A39-4CBD-A2DE-1DBB3DFA73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763" y="1470980"/>
            <a:ext cx="3429477" cy="203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10957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93E17-3741-444A-A1A2-D2E2F5383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SSH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E4490E-05F5-4A9F-8421-DDA7763EB8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A9F88F-9CD0-42A6-BB40-E3EE8181B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Server’s host key used to set up secure channel for SSH client authentication</a:t>
            </a:r>
          </a:p>
          <a:p>
            <a:r>
              <a:rPr lang="en-US" dirty="0"/>
              <a:t>Various authentication methods possible; can be enabled/disabled as needed:</a:t>
            </a:r>
          </a:p>
          <a:p>
            <a:pPr lvl="1"/>
            <a:r>
              <a:rPr lang="en-US" dirty="0"/>
              <a:t>Username/password</a:t>
            </a:r>
          </a:p>
          <a:p>
            <a:pPr lvl="1"/>
            <a:r>
              <a:rPr lang="en-US" dirty="0"/>
              <a:t>Kerberos</a:t>
            </a:r>
          </a:p>
          <a:p>
            <a:pPr lvl="1"/>
            <a:r>
              <a:rPr lang="en-US" dirty="0"/>
              <a:t>Host-based</a:t>
            </a:r>
          </a:p>
          <a:p>
            <a:pPr lvl="1"/>
            <a:r>
              <a:rPr lang="en-US" dirty="0"/>
              <a:t>Public key</a:t>
            </a:r>
          </a:p>
        </p:txBody>
      </p:sp>
    </p:spTree>
    <p:extLst>
      <p:ext uri="{BB962C8B-B14F-4D97-AF65-F5344CB8AC3E}">
        <p14:creationId xmlns:p14="http://schemas.microsoft.com/office/powerpoint/2010/main" val="331242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3C8F3-E7ED-4DEA-AF9F-D6B430301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Wireless Network Cards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CEA10C-B36B-4C1E-88C6-564C4F407E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93C947-72B2-4D43-92BC-0FC316E287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0" y="980347"/>
            <a:ext cx="4230076" cy="3567590"/>
          </a:xfrm>
        </p:spPr>
        <p:txBody>
          <a:bodyPr/>
          <a:lstStyle/>
          <a:p>
            <a:r>
              <a:rPr lang="en-US" dirty="0"/>
              <a:t>Set up 802.11 standard supported by access point</a:t>
            </a:r>
          </a:p>
          <a:p>
            <a:r>
              <a:rPr lang="en-US" dirty="0"/>
              <a:t>Card should support any standard available</a:t>
            </a:r>
          </a:p>
          <a:p>
            <a:r>
              <a:rPr lang="en-US" dirty="0"/>
              <a:t>Configure Roaming Aggressiveness to adjust for weak signals</a:t>
            </a:r>
          </a:p>
          <a:p>
            <a:r>
              <a:rPr lang="en-US" dirty="0"/>
              <a:t>Transmit Power usually set to highest level by default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4BD74D-00A3-43BF-8F1A-1D1FBBF050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410" y="980347"/>
            <a:ext cx="3077460" cy="3426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72219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F204A-D638-4333-BFE6-D279D283C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Screen Sharing and VNC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1EF2E6-26D1-4E8D-A3CC-5727E141C9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1C5E55-9F92-4D3A-9943-EFC7FC4F25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MacOS, use Screen Sharing for remote desktop</a:t>
            </a:r>
          </a:p>
          <a:p>
            <a:pPr lvl="1"/>
            <a:r>
              <a:rPr lang="en-US" dirty="0"/>
              <a:t>Based on VNC</a:t>
            </a:r>
          </a:p>
          <a:p>
            <a:pPr lvl="1"/>
            <a:r>
              <a:rPr lang="en-US" dirty="0"/>
              <a:t>Can use any VNC client</a:t>
            </a:r>
          </a:p>
          <a:p>
            <a:pPr lvl="1"/>
            <a:r>
              <a:rPr lang="en-US" dirty="0"/>
              <a:t>Encrypted</a:t>
            </a:r>
          </a:p>
          <a:p>
            <a:r>
              <a:rPr lang="en-US" dirty="0"/>
              <a:t>VNC itself is freeware</a:t>
            </a:r>
          </a:p>
          <a:p>
            <a:pPr lvl="1"/>
            <a:r>
              <a:rPr lang="en-US" dirty="0"/>
              <a:t>Similar to RDP</a:t>
            </a:r>
          </a:p>
          <a:p>
            <a:pPr lvl="1"/>
            <a:r>
              <a:rPr lang="en-US" dirty="0"/>
              <a:t>TCP port 5900</a:t>
            </a:r>
          </a:p>
          <a:p>
            <a:pPr lvl="1"/>
            <a:r>
              <a:rPr lang="en-US" dirty="0"/>
              <a:t>Freeware versions have no connection security</a:t>
            </a:r>
          </a:p>
          <a:p>
            <a:pPr lvl="1"/>
            <a:r>
              <a:rPr lang="en-US" dirty="0"/>
              <a:t>Commercial products include encryption solutions</a:t>
            </a:r>
          </a:p>
        </p:txBody>
      </p:sp>
    </p:spTree>
    <p:extLst>
      <p:ext uri="{BB962C8B-B14F-4D97-AF65-F5344CB8AC3E}">
        <p14:creationId xmlns:p14="http://schemas.microsoft.com/office/powerpoint/2010/main" val="316797602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D63AC-84FE-4DAD-96A8-D2402935E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Share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213CA0-B63D-4DDD-8CA3-E6AE4A03AA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C89A88-D109-4A3D-B4A8-0D7211823D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Network file sharing can be complex (file sharing protocol; permissions; user accounts)</a:t>
            </a:r>
          </a:p>
          <a:p>
            <a:r>
              <a:rPr lang="en-US" dirty="0"/>
              <a:t>Vendors offer simple file sharing options: </a:t>
            </a:r>
          </a:p>
          <a:p>
            <a:pPr lvl="1"/>
            <a:r>
              <a:rPr lang="en-US" dirty="0"/>
              <a:t>AirDrop (Apple iOS/macOS)</a:t>
            </a:r>
          </a:p>
          <a:p>
            <a:pPr lvl="1"/>
            <a:r>
              <a:rPr lang="en-US" dirty="0"/>
              <a:t>NearShare (Microsoft)</a:t>
            </a:r>
          </a:p>
          <a:p>
            <a:pPr lvl="1"/>
            <a:r>
              <a:rPr lang="en-US" dirty="0"/>
              <a:t>Third-party and open-source alternatives</a:t>
            </a:r>
          </a:p>
          <a:p>
            <a:r>
              <a:rPr lang="en-US" dirty="0"/>
              <a:t>Products include security, but always potential for misuse</a:t>
            </a:r>
          </a:p>
          <a:p>
            <a:r>
              <a:rPr lang="en-US" dirty="0"/>
              <a:t>Only accept requests from known contacts</a:t>
            </a:r>
          </a:p>
          <a:p>
            <a:r>
              <a:rPr lang="en-US" dirty="0"/>
              <a:t>Security vulnerabilities may allow unsolicited transfers</a:t>
            </a:r>
          </a:p>
        </p:txBody>
      </p:sp>
      <p:pic>
        <p:nvPicPr>
          <p:cNvPr id="18434" name="Picture 2" descr="File folder">
            <a:extLst>
              <a:ext uri="{FF2B5EF4-FFF2-40B4-BE49-F238E27FC236}">
                <a16:creationId xmlns:a16="http://schemas.microsoft.com/office/drawing/2014/main" id="{18A8F39B-BAC8-4ACB-85BC-F6CE91194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97321" y="2827421"/>
            <a:ext cx="1907982" cy="1907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64948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98EA7BE-A0CF-48A0-9935-8A12AD3319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Remote Access Configuration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2411F33-D109-46BD-8795-BD7FCDB0C4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87686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AC4CF-D0EC-42BC-8A38-8295BC022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Wired Network Connectivity Issues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F53E00-2AA8-40F0-8088-641187DEAE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43A576-039E-4452-8FA1-9F9AB048E7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Rule out hardware-layer connectivity (cable connection)</a:t>
            </a:r>
          </a:p>
          <a:p>
            <a:r>
              <a:rPr lang="en-US" dirty="0"/>
              <a:t>Troubleshoot wired connectivity:</a:t>
            </a:r>
          </a:p>
          <a:p>
            <a:pPr lvl="1"/>
            <a:r>
              <a:rPr lang="en-US" dirty="0"/>
              <a:t>Test with </a:t>
            </a:r>
            <a:r>
              <a:rPr lang="en-US" dirty="0">
                <a:latin typeface="Cutive Mono" panose="020B0604020202020204" charset="0"/>
              </a:rPr>
              <a:t>ping</a:t>
            </a:r>
          </a:p>
          <a:p>
            <a:pPr lvl="1"/>
            <a:r>
              <a:rPr lang="en-US" dirty="0"/>
              <a:t>Verify patch cord between host/panel and panel/switch</a:t>
            </a:r>
          </a:p>
          <a:p>
            <a:pPr lvl="1"/>
            <a:r>
              <a:rPr lang="en-US" dirty="0"/>
              <a:t>Connect a different host</a:t>
            </a:r>
          </a:p>
          <a:p>
            <a:pPr lvl="1"/>
            <a:r>
              <a:rPr lang="en-US" dirty="0"/>
              <a:t>Verify network adapter link properties</a:t>
            </a:r>
          </a:p>
          <a:p>
            <a:pPr lvl="1"/>
            <a:r>
              <a:rPr lang="en-US" dirty="0"/>
              <a:t>Connect to a different port</a:t>
            </a:r>
          </a:p>
          <a:p>
            <a:pPr lvl="1"/>
            <a:r>
              <a:rPr lang="en-US" dirty="0"/>
              <a:t>Check the switch (if multiple users)</a:t>
            </a:r>
          </a:p>
          <a:p>
            <a:pPr lvl="1"/>
            <a:r>
              <a:rPr lang="en-US" dirty="0"/>
              <a:t>Use cable testing tools</a:t>
            </a:r>
          </a:p>
        </p:txBody>
      </p:sp>
      <p:pic>
        <p:nvPicPr>
          <p:cNvPr id="5" name="Picture 2" descr="Network card">
            <a:extLst>
              <a:ext uri="{FF2B5EF4-FFF2-40B4-BE49-F238E27FC236}">
                <a16:creationId xmlns:a16="http://schemas.microsoft.com/office/drawing/2014/main" id="{5DE00682-123C-437C-960C-F56C866E2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704" y="2919222"/>
            <a:ext cx="1805940" cy="1805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Search magnifying glass">
            <a:extLst>
              <a:ext uri="{FF2B5EF4-FFF2-40B4-BE49-F238E27FC236}">
                <a16:creationId xmlns:a16="http://schemas.microsoft.com/office/drawing/2014/main" id="{E1421B9A-ABA8-4BAA-B988-F7B39255BC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516" y="2919222"/>
            <a:ext cx="1172718" cy="117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77615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AC4CF-D0EC-42BC-8A38-8295BC022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Wired Network Connectivity Issues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F53E00-2AA8-40F0-8088-641187DEAE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43A576-039E-4452-8FA1-9F9AB048E7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Troubleshoot slow transfer speeds:</a:t>
            </a:r>
          </a:p>
          <a:p>
            <a:pPr lvl="1"/>
            <a:r>
              <a:rPr lang="en-US" dirty="0"/>
              <a:t>Check network adapter driver configuration</a:t>
            </a:r>
            <a:endParaRPr lang="en-US" dirty="0">
              <a:latin typeface="Cutive Mono" panose="020B0604020202020204" charset="0"/>
            </a:endParaRPr>
          </a:p>
          <a:p>
            <a:pPr lvl="1"/>
            <a:r>
              <a:rPr lang="en-US" dirty="0"/>
              <a:t>Check setting for switch port</a:t>
            </a:r>
          </a:p>
          <a:p>
            <a:pPr lvl="1"/>
            <a:r>
              <a:rPr lang="en-US" dirty="0"/>
              <a:t>Check for:</a:t>
            </a:r>
          </a:p>
          <a:p>
            <a:pPr lvl="2"/>
            <a:r>
              <a:rPr lang="en-US" dirty="0"/>
              <a:t>Switch or router congestion or network-wide problem</a:t>
            </a:r>
          </a:p>
          <a:p>
            <a:pPr lvl="2"/>
            <a:r>
              <a:rPr lang="en-US" dirty="0"/>
              <a:t>Adapter driver issues</a:t>
            </a:r>
          </a:p>
          <a:p>
            <a:pPr lvl="2"/>
            <a:r>
              <a:rPr lang="en-US" dirty="0"/>
              <a:t>Malware</a:t>
            </a:r>
          </a:p>
          <a:p>
            <a:pPr lvl="2"/>
            <a:r>
              <a:rPr lang="en-US" dirty="0"/>
              <a:t>Interference on network cabling</a:t>
            </a:r>
          </a:p>
        </p:txBody>
      </p:sp>
      <p:pic>
        <p:nvPicPr>
          <p:cNvPr id="5" name="Picture 2" descr="Network card">
            <a:extLst>
              <a:ext uri="{FF2B5EF4-FFF2-40B4-BE49-F238E27FC236}">
                <a16:creationId xmlns:a16="http://schemas.microsoft.com/office/drawing/2014/main" id="{5DE00682-123C-437C-960C-F56C866E2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704" y="2919222"/>
            <a:ext cx="1805940" cy="1805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Search magnifying glass">
            <a:extLst>
              <a:ext uri="{FF2B5EF4-FFF2-40B4-BE49-F238E27FC236}">
                <a16:creationId xmlns:a16="http://schemas.microsoft.com/office/drawing/2014/main" id="{E1421B9A-ABA8-4BAA-B988-F7B39255BC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516" y="2919222"/>
            <a:ext cx="1172718" cy="117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861820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Wireless Wi-Fi network">
            <a:extLst>
              <a:ext uri="{FF2B5EF4-FFF2-40B4-BE49-F238E27FC236}">
                <a16:creationId xmlns:a16="http://schemas.microsoft.com/office/drawing/2014/main" id="{77F4FAB2-36C9-4D98-9E1E-9521289F00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002" y="2761382"/>
            <a:ext cx="2058242" cy="2058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CDF710-9AA0-4F90-A24A-CEA12000B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Common Wireless Network Connectivity Issues </a:t>
            </a:r>
            <a:br>
              <a:rPr lang="en-US" dirty="0"/>
            </a:br>
            <a:r>
              <a:rPr lang="en-US" dirty="0"/>
              <a:t>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E42507-79BB-4F53-8F08-0595F9A092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928B68-CE23-498E-8D42-DE3E676858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 problems with physical media, configuration:</a:t>
            </a:r>
          </a:p>
          <a:p>
            <a:pPr lvl="1"/>
            <a:r>
              <a:rPr lang="en-US" dirty="0"/>
              <a:t>RF signal weakens with distance</a:t>
            </a:r>
          </a:p>
          <a:p>
            <a:pPr lvl="1"/>
            <a:r>
              <a:rPr lang="en-US" dirty="0"/>
              <a:t>Check security and authentication configuration</a:t>
            </a:r>
          </a:p>
          <a:p>
            <a:r>
              <a:rPr lang="en-US" dirty="0"/>
              <a:t>Configuration issues: </a:t>
            </a:r>
          </a:p>
          <a:p>
            <a:pPr lvl="1"/>
            <a:r>
              <a:rPr lang="en-US" dirty="0"/>
              <a:t>If in range, check SSID mismatch or SSID broadcast</a:t>
            </a:r>
          </a:p>
          <a:p>
            <a:pPr lvl="1"/>
            <a:r>
              <a:rPr lang="en-US" dirty="0"/>
              <a:t>Standards mismatch</a:t>
            </a:r>
          </a:p>
          <a:p>
            <a:pPr lvl="1"/>
            <a:r>
              <a:rPr lang="en-US" dirty="0"/>
              <a:t>Dual-band support	</a:t>
            </a:r>
          </a:p>
          <a:p>
            <a:r>
              <a:rPr lang="en-US" dirty="0"/>
              <a:t>Low RF/RSSI</a:t>
            </a:r>
          </a:p>
          <a:p>
            <a:r>
              <a:rPr lang="en-US" dirty="0"/>
              <a:t>Signal issues:</a:t>
            </a:r>
          </a:p>
          <a:p>
            <a:pPr lvl="1"/>
            <a:r>
              <a:rPr lang="en-US" dirty="0"/>
              <a:t>Channel interference</a:t>
            </a:r>
          </a:p>
          <a:p>
            <a:pPr lvl="1"/>
            <a:r>
              <a:rPr lang="en-US" dirty="0"/>
              <a:t>Signal blocking</a:t>
            </a:r>
          </a:p>
        </p:txBody>
      </p:sp>
      <p:pic>
        <p:nvPicPr>
          <p:cNvPr id="5" name="Picture 4" descr="Search magnifying glass">
            <a:extLst>
              <a:ext uri="{FF2B5EF4-FFF2-40B4-BE49-F238E27FC236}">
                <a16:creationId xmlns:a16="http://schemas.microsoft.com/office/drawing/2014/main" id="{7125F504-B4AF-4FF3-81C0-6E9F07DF6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505557" y="3511063"/>
            <a:ext cx="1172718" cy="117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56389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57E3B-ED0B-43E2-86BC-CFD71BE9F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Common Wireless Network Connectivity Issues </a:t>
            </a:r>
            <a:br>
              <a:rPr lang="en-US" dirty="0"/>
            </a:br>
            <a:r>
              <a:rPr lang="en-US" dirty="0"/>
              <a:t>(Slide 2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F3B000-DB63-4ECB-838D-CECA5E5363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76</a:t>
            </a:fld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A8ADF5C7-6756-4A78-B929-F8D893AC7A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9090" y="1159251"/>
            <a:ext cx="4568404" cy="3567590"/>
          </a:xfrm>
        </p:spPr>
        <p:txBody>
          <a:bodyPr/>
          <a:lstStyle/>
          <a:p>
            <a:r>
              <a:rPr lang="en-US" dirty="0"/>
              <a:t>Use Wi-Fi analyzer such as inSSIDer to perform site survey</a:t>
            </a:r>
          </a:p>
          <a:p>
            <a:r>
              <a:rPr lang="en-US" dirty="0"/>
              <a:t>Site survey can: </a:t>
            </a:r>
          </a:p>
          <a:p>
            <a:pPr lvl="1"/>
            <a:r>
              <a:rPr lang="en-US" dirty="0"/>
              <a:t>Identify sources of interference problems</a:t>
            </a:r>
          </a:p>
          <a:p>
            <a:pPr lvl="1"/>
            <a:r>
              <a:rPr lang="en-US" dirty="0"/>
              <a:t>Measure signal strength</a:t>
            </a:r>
          </a:p>
          <a:p>
            <a:pPr lvl="1"/>
            <a:r>
              <a:rPr lang="en-US" dirty="0"/>
              <a:t>Identify congested channels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C9F7185-B9D4-41B7-BD46-88B6675163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28" y="1240768"/>
            <a:ext cx="3770077" cy="243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70282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E4F02-2919-40AA-AF73-F9BC1BB07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 Configuration Issues (Slide 1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F0A67DE-B4BC-43CA-A70F-086B016C3C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FD7F9B-CDFE-4E5E-BA1E-DF9EDEA6C0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host IP configuration is incorrect it will not be able to communicate</a:t>
            </a:r>
          </a:p>
          <a:p>
            <a:r>
              <a:rPr lang="en-US" dirty="0"/>
              <a:t>View adapter status in Windows</a:t>
            </a:r>
          </a:p>
          <a:p>
            <a:r>
              <a:rPr lang="en-US" dirty="0"/>
              <a:t>Use </a:t>
            </a:r>
            <a:r>
              <a:rPr lang="en-US" dirty="0">
                <a:latin typeface="Cutive Mono" panose="020B0604020202020204" charset="0"/>
              </a:rPr>
              <a:t>ipconfig</a:t>
            </a:r>
            <a:r>
              <a:rPr lang="en-US" dirty="0"/>
              <a:t> at command line</a:t>
            </a:r>
          </a:p>
          <a:p>
            <a:r>
              <a:rPr lang="en-US" dirty="0"/>
              <a:t>Typical switches: </a:t>
            </a:r>
          </a:p>
          <a:p>
            <a:pPr lvl="1"/>
            <a:r>
              <a:rPr lang="en-US" dirty="0">
                <a:latin typeface="Cutive Mono" panose="020B0604020202020204" charset="0"/>
              </a:rPr>
              <a:t>/all</a:t>
            </a:r>
          </a:p>
          <a:p>
            <a:pPr lvl="1"/>
            <a:r>
              <a:rPr lang="en-US" dirty="0">
                <a:latin typeface="Cutive Mono" panose="020B0604020202020204" charset="0"/>
              </a:rPr>
              <a:t>/release</a:t>
            </a:r>
          </a:p>
          <a:p>
            <a:pPr lvl="1"/>
            <a:r>
              <a:rPr lang="en-US" dirty="0">
                <a:latin typeface="Cutive Mono" panose="020B0604020202020204" charset="0"/>
              </a:rPr>
              <a:t>/renew</a:t>
            </a:r>
          </a:p>
          <a:p>
            <a:pPr lvl="1"/>
            <a:r>
              <a:rPr lang="en-US" dirty="0">
                <a:latin typeface="Cutive Mono" panose="020B0604020202020204" charset="0"/>
              </a:rPr>
              <a:t>/displaydns</a:t>
            </a:r>
          </a:p>
          <a:p>
            <a:pPr lvl="1"/>
            <a:r>
              <a:rPr lang="en-US" dirty="0">
                <a:latin typeface="Cutive Mono" panose="020B0604020202020204" charset="0"/>
              </a:rPr>
              <a:t>/flushdns</a:t>
            </a:r>
          </a:p>
        </p:txBody>
      </p:sp>
    </p:spTree>
    <p:extLst>
      <p:ext uri="{BB962C8B-B14F-4D97-AF65-F5344CB8AC3E}">
        <p14:creationId xmlns:p14="http://schemas.microsoft.com/office/powerpoint/2010/main" val="89859363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57E3B-ED0B-43E2-86BC-CFD71BE9F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 Configuration Issues (Slide 2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F3B000-DB63-4ECB-838D-CECA5E5363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78</a:t>
            </a:fld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A8ADF5C7-6756-4A78-B929-F8D893AC7A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9090" y="945841"/>
            <a:ext cx="4568404" cy="3567590"/>
          </a:xfrm>
        </p:spPr>
        <p:txBody>
          <a:bodyPr/>
          <a:lstStyle/>
          <a:p>
            <a:r>
              <a:rPr lang="en-US" dirty="0"/>
              <a:t>Use </a:t>
            </a:r>
            <a:r>
              <a:rPr lang="en-US" dirty="0">
                <a:latin typeface="Cutive Mono" panose="020B0604020202020204" charset="0"/>
              </a:rPr>
              <a:t>ipconfig</a:t>
            </a:r>
            <a:r>
              <a:rPr lang="en-US" dirty="0"/>
              <a:t> to test adapter configuration: </a:t>
            </a:r>
          </a:p>
          <a:p>
            <a:pPr lvl="1"/>
            <a:r>
              <a:rPr lang="en-US" dirty="0"/>
              <a:t>Static or DHCP?  If DHCP, correct parameters? </a:t>
            </a:r>
          </a:p>
          <a:p>
            <a:r>
              <a:rPr lang="en-US" dirty="0"/>
              <a:t>If configuration is correct, check for:</a:t>
            </a:r>
          </a:p>
          <a:p>
            <a:pPr lvl="1"/>
            <a:r>
              <a:rPr lang="en-US" dirty="0"/>
              <a:t>Communication with DHCP server</a:t>
            </a:r>
          </a:p>
          <a:p>
            <a:pPr lvl="1"/>
            <a:r>
              <a:rPr lang="en-US" dirty="0"/>
              <a:t>Configuration with DHCP server</a:t>
            </a:r>
          </a:p>
          <a:p>
            <a:pPr lvl="1"/>
            <a:r>
              <a:rPr lang="en-US" dirty="0"/>
              <a:t>Multiple conflicting DHCP servers</a:t>
            </a:r>
          </a:p>
          <a:p>
            <a:r>
              <a:rPr lang="en-US" dirty="0"/>
              <a:t>On Linux, use </a:t>
            </a:r>
            <a:r>
              <a:rPr lang="en-US" dirty="0">
                <a:latin typeface="Cutive Mono" panose="020B0604020202020204" charset="0"/>
              </a:rPr>
              <a:t>ifconfig; </a:t>
            </a:r>
            <a:r>
              <a:rPr lang="en-US" dirty="0"/>
              <a:t>some different functionality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C9F7185-B9D4-41B7-BD46-88B6675163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555" y="1500998"/>
            <a:ext cx="3876362" cy="202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17721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57E3B-ED0B-43E2-86BC-CFD71BE9F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 Connectivity Issues (Slide 1 of 3)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F3B000-DB63-4ECB-838D-CECA5E5363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79</a:t>
            </a:fld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5B2A98D8-B83F-4B8A-84DB-93D74FE367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8460152" cy="3567590"/>
          </a:xfrm>
        </p:spPr>
        <p:txBody>
          <a:bodyPr/>
          <a:lstStyle/>
          <a:p>
            <a:r>
              <a:rPr lang="en-US" dirty="0"/>
              <a:t>If link and IP are correct, problem may be in network topology.</a:t>
            </a:r>
          </a:p>
          <a:p>
            <a:r>
              <a:rPr lang="en-US" dirty="0"/>
              <a:t>Test connections by trying to use resources (but doesn’t eliminate application fault).</a:t>
            </a:r>
          </a:p>
          <a:p>
            <a:r>
              <a:rPr lang="en-US" dirty="0"/>
              <a:t>Use other connectivity tests:</a:t>
            </a:r>
          </a:p>
          <a:p>
            <a:pPr lvl="1"/>
            <a:r>
              <a:rPr lang="en-US" dirty="0"/>
              <a:t>Ping</a:t>
            </a:r>
          </a:p>
          <a:p>
            <a:pPr lvl="1"/>
            <a:r>
              <a:rPr lang="en-US" dirty="0"/>
              <a:t>DNS testing</a:t>
            </a:r>
          </a:p>
          <a:p>
            <a:pPr lvl="1"/>
            <a:r>
              <a:rPr lang="en-US" dirty="0"/>
              <a:t>IP conflict</a:t>
            </a:r>
          </a:p>
        </p:txBody>
      </p:sp>
      <p:pic>
        <p:nvPicPr>
          <p:cNvPr id="6" name="Picture 2" descr="Internet network">
            <a:extLst>
              <a:ext uri="{FF2B5EF4-FFF2-40B4-BE49-F238E27FC236}">
                <a16:creationId xmlns:a16="http://schemas.microsoft.com/office/drawing/2014/main" id="{B8BB02DA-85D7-43BE-84E7-7AD7B149C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1206" y="3044952"/>
            <a:ext cx="1367028" cy="1367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Search magnifying glass">
            <a:extLst>
              <a:ext uri="{FF2B5EF4-FFF2-40B4-BE49-F238E27FC236}">
                <a16:creationId xmlns:a16="http://schemas.microsoft.com/office/drawing/2014/main" id="{81F83373-5378-4B8D-97D1-371FCD8711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661005" y="3646906"/>
            <a:ext cx="1172718" cy="117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3298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D299B-5B78-43EC-926C-3E27DB863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Wake on LAN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0FF5D8-C0C4-4384-8751-F41CCF039D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E1487F-267A-416E-A080-CCACC590F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147780" cy="3567590"/>
          </a:xfrm>
        </p:spPr>
        <p:txBody>
          <a:bodyPr/>
          <a:lstStyle/>
          <a:p>
            <a:r>
              <a:rPr lang="en-US" dirty="0"/>
              <a:t>Start computer remotely</a:t>
            </a:r>
          </a:p>
          <a:p>
            <a:r>
              <a:rPr lang="en-US" dirty="0"/>
              <a:t>Network card is active, on standby</a:t>
            </a:r>
          </a:p>
          <a:p>
            <a:r>
              <a:rPr lang="en-US" dirty="0"/>
              <a:t>“Magic packet” starts boot</a:t>
            </a:r>
          </a:p>
          <a:p>
            <a:r>
              <a:rPr lang="en-US" dirty="0"/>
              <a:t>To set up WoL:</a:t>
            </a:r>
          </a:p>
          <a:p>
            <a:pPr marL="642938" lvl="1" indent="-342900">
              <a:buFont typeface="+mj-lt"/>
              <a:buAutoNum type="arabicPeriod"/>
            </a:pPr>
            <a:r>
              <a:rPr lang="en-US" dirty="0"/>
              <a:t>Enable WoL in system setup</a:t>
            </a:r>
          </a:p>
          <a:p>
            <a:pPr marL="642938" lvl="1" indent="-342900">
              <a:buFont typeface="+mj-lt"/>
              <a:buAutoNum type="arabicPeriod"/>
            </a:pPr>
            <a:r>
              <a:rPr lang="en-US" dirty="0"/>
              <a:t>Enable WoL on adapter</a:t>
            </a:r>
          </a:p>
          <a:p>
            <a:pPr marL="642938" lvl="1" indent="-342900">
              <a:buFont typeface="+mj-lt"/>
              <a:buAutoNum type="arabicPeriod"/>
            </a:pPr>
            <a:r>
              <a:rPr lang="en-US" dirty="0"/>
              <a:t>Configure network to send magic packets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685B94-51A6-4378-9604-4380D7AC86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0924" y="708660"/>
            <a:ext cx="3471385" cy="3865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39318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57E3B-ED0B-43E2-86BC-CFD71BE9F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 Connectivity Issues (Slide 2 of 3)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F3B000-DB63-4ECB-838D-CECA5E5363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80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C9F7185-B9D4-41B7-BD46-88B6675163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04" y="1044876"/>
            <a:ext cx="4088323" cy="2662966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A8ADF5C7-6756-4A78-B929-F8D893AC7A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9805" y="1044876"/>
            <a:ext cx="4568404" cy="3567590"/>
          </a:xfrm>
        </p:spPr>
        <p:txBody>
          <a:bodyPr/>
          <a:lstStyle/>
          <a:p>
            <a:r>
              <a:rPr lang="en-US" dirty="0"/>
              <a:t>Use </a:t>
            </a:r>
            <a:r>
              <a:rPr lang="en-US" dirty="0">
                <a:latin typeface="Cutive Mono" panose="020B0604020202020204" charset="0"/>
              </a:rPr>
              <a:t>ping</a:t>
            </a:r>
            <a:r>
              <a:rPr lang="en-US" dirty="0"/>
              <a:t> to test communications.</a:t>
            </a:r>
          </a:p>
          <a:p>
            <a:r>
              <a:rPr lang="en-US" dirty="0"/>
              <a:t>Ping loopback, workstation, default gateway, remote host.</a:t>
            </a:r>
          </a:p>
          <a:p>
            <a:r>
              <a:rPr lang="en-US" dirty="0"/>
              <a:t>If successful, reply with time in milliseconds.</a:t>
            </a:r>
          </a:p>
          <a:p>
            <a:r>
              <a:rPr lang="en-US" dirty="0"/>
              <a:t>If unsuccessful: </a:t>
            </a:r>
          </a:p>
          <a:p>
            <a:pPr lvl="1"/>
            <a:r>
              <a:rPr lang="en-US" dirty="0"/>
              <a:t>Destination unreachable</a:t>
            </a:r>
          </a:p>
          <a:p>
            <a:pPr lvl="1"/>
            <a:r>
              <a:rPr lang="en-US" dirty="0"/>
              <a:t>No reply (request timed out)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80631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859C4-149E-4B73-B449-A3496DEDC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 Connectivity Issues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2D4BF7-3484-48FB-95AB-C7C10FE26B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A9C8AF-23C9-4BF8-8ABE-FCD9FE3569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 DNS:</a:t>
            </a:r>
          </a:p>
          <a:p>
            <a:pPr lvl="1"/>
            <a:r>
              <a:rPr lang="en-US" dirty="0"/>
              <a:t>Ping DNS names.</a:t>
            </a:r>
          </a:p>
          <a:p>
            <a:pPr lvl="1"/>
            <a:r>
              <a:rPr lang="en-US" dirty="0"/>
              <a:t>Try reverse lookup.</a:t>
            </a:r>
          </a:p>
          <a:p>
            <a:r>
              <a:rPr lang="en-US" dirty="0"/>
              <a:t>Troubleshoot IP conflicts: </a:t>
            </a:r>
          </a:p>
          <a:p>
            <a:pPr lvl="1"/>
            <a:r>
              <a:rPr lang="en-US" dirty="0"/>
              <a:t>Possible configuration error due to static assignment.</a:t>
            </a:r>
          </a:p>
          <a:p>
            <a:pPr lvl="1"/>
            <a:r>
              <a:rPr lang="en-US" dirty="0"/>
              <a:t>Windows disables IP.</a:t>
            </a:r>
          </a:p>
          <a:p>
            <a:pPr lvl="1"/>
            <a:r>
              <a:rPr lang="en-US" dirty="0"/>
              <a:t>Identify affected machines and resolve duplicate.</a:t>
            </a:r>
          </a:p>
        </p:txBody>
      </p:sp>
    </p:spTree>
    <p:extLst>
      <p:ext uri="{BB962C8B-B14F-4D97-AF65-F5344CB8AC3E}">
        <p14:creationId xmlns:p14="http://schemas.microsoft.com/office/powerpoint/2010/main" val="217849239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54A0D-16CD-429F-884B-F50777F8B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Routing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6DA1F26-9242-4C83-B125-33182279EC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82</a:t>
            </a:fld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82246FC9-D381-44AF-9469-33552C8632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961719" cy="3567590"/>
          </a:xfrm>
        </p:spPr>
        <p:txBody>
          <a:bodyPr/>
          <a:lstStyle/>
          <a:p>
            <a:r>
              <a:rPr lang="en-US" dirty="0"/>
              <a:t>Use </a:t>
            </a:r>
            <a:r>
              <a:rPr lang="en-US" dirty="0">
                <a:latin typeface="Cutive Mono" panose="020B0604020202020204" charset="0"/>
              </a:rPr>
              <a:t>tracert</a:t>
            </a:r>
            <a:r>
              <a:rPr lang="en-US" dirty="0"/>
              <a:t> to investigate routing problems</a:t>
            </a:r>
          </a:p>
          <a:p>
            <a:r>
              <a:rPr lang="en-US" dirty="0"/>
              <a:t>Command will time out if host not located</a:t>
            </a:r>
          </a:p>
          <a:p>
            <a:r>
              <a:rPr lang="en-US" dirty="0"/>
              <a:t>Will list: </a:t>
            </a:r>
          </a:p>
          <a:p>
            <a:pPr lvl="1"/>
            <a:r>
              <a:rPr lang="en-US" dirty="0"/>
              <a:t>Router hops</a:t>
            </a:r>
          </a:p>
          <a:p>
            <a:pPr lvl="1"/>
            <a:r>
              <a:rPr lang="en-US" dirty="0"/>
              <a:t>Ingress interface</a:t>
            </a:r>
          </a:p>
          <a:p>
            <a:pPr lvl="1"/>
            <a:r>
              <a:rPr lang="en-US" dirty="0"/>
              <a:t>Response time</a:t>
            </a:r>
          </a:p>
          <a:p>
            <a:pPr lvl="1"/>
            <a:r>
              <a:rPr lang="en-US" dirty="0"/>
              <a:t>Asterisk if no response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B0D7A5-F878-49D6-AFCC-8890A70B49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1314" y="980347"/>
            <a:ext cx="4617889" cy="276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18555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78B24-B265-4B94-8ABF-5200E325F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Unavailable Resources (Slide 1 of 5)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6BD041-93BD-49F2-BD71-33813CFD99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3CC371-4E00-4136-B27C-A5C7CEC964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not with cabling, switches/routers, or IP, problem is at higher layer</a:t>
            </a:r>
          </a:p>
          <a:p>
            <a:r>
              <a:rPr lang="en-US" dirty="0"/>
              <a:t>Failures possible in:</a:t>
            </a:r>
          </a:p>
          <a:p>
            <a:pPr lvl="1"/>
            <a:r>
              <a:rPr lang="en-US" dirty="0"/>
              <a:t>Security</a:t>
            </a:r>
          </a:p>
          <a:p>
            <a:pPr lvl="1"/>
            <a:r>
              <a:rPr lang="en-US" dirty="0"/>
              <a:t>Name resolution</a:t>
            </a:r>
          </a:p>
          <a:p>
            <a:pPr lvl="1"/>
            <a:r>
              <a:rPr lang="en-US" dirty="0"/>
              <a:t>Application/OS</a:t>
            </a:r>
          </a:p>
          <a:p>
            <a:r>
              <a:rPr lang="en-US" dirty="0"/>
              <a:t>If Internet access or local resources are unavailable, establish scope by trying a different client:</a:t>
            </a:r>
          </a:p>
          <a:p>
            <a:pPr lvl="1"/>
            <a:r>
              <a:rPr lang="en-US" dirty="0"/>
              <a:t>If works, problem with 1</a:t>
            </a:r>
            <a:r>
              <a:rPr lang="en-US" baseline="30000" dirty="0"/>
              <a:t>st</a:t>
            </a:r>
            <a:r>
              <a:rPr lang="en-US" dirty="0"/>
              <a:t> client</a:t>
            </a:r>
          </a:p>
          <a:p>
            <a:pPr lvl="1"/>
            <a:r>
              <a:rPr lang="en-US" dirty="0"/>
              <a:t>If fails, problem is with server, device, or infrastructure</a:t>
            </a:r>
          </a:p>
        </p:txBody>
      </p:sp>
      <p:pic>
        <p:nvPicPr>
          <p:cNvPr id="1026" name="Picture 2" descr="Internet network">
            <a:extLst>
              <a:ext uri="{FF2B5EF4-FFF2-40B4-BE49-F238E27FC236}">
                <a16:creationId xmlns:a16="http://schemas.microsoft.com/office/drawing/2014/main" id="{9D8482A8-4488-4FCD-AD6E-7335DA29C7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1206" y="3044952"/>
            <a:ext cx="1367028" cy="1367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earch magnifying glass">
            <a:extLst>
              <a:ext uri="{FF2B5EF4-FFF2-40B4-BE49-F238E27FC236}">
                <a16:creationId xmlns:a16="http://schemas.microsoft.com/office/drawing/2014/main" id="{A5E30129-AEFA-4032-B413-C523EA1225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661005" y="3646906"/>
            <a:ext cx="1172718" cy="117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672466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78B24-B265-4B94-8ABF-5200E325F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Unavailable Resources (Slide 2 of 5)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6BD041-93BD-49F2-BD71-33813CFD99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3CC371-4E00-4136-B27C-A5C7CEC964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Troubleshooting Internet availability:</a:t>
            </a:r>
          </a:p>
          <a:p>
            <a:pPr lvl="1"/>
            <a:r>
              <a:rPr lang="en-US" dirty="0"/>
              <a:t>If “No Internet access” message, no working Internet connection</a:t>
            </a:r>
          </a:p>
          <a:p>
            <a:pPr lvl="1"/>
            <a:r>
              <a:rPr lang="en-US" dirty="0"/>
              <a:t>Check local PC settings</a:t>
            </a:r>
          </a:p>
          <a:p>
            <a:pPr lvl="1"/>
            <a:r>
              <a:rPr lang="en-US" dirty="0"/>
              <a:t>Check ISP’s service status page/helpline</a:t>
            </a:r>
          </a:p>
          <a:p>
            <a:pPr lvl="1"/>
            <a:r>
              <a:rPr lang="en-US" dirty="0"/>
              <a:t>Restart modem/router</a:t>
            </a:r>
          </a:p>
          <a:p>
            <a:pPr lvl="1"/>
            <a:r>
              <a:rPr lang="en-US" dirty="0"/>
              <a:t>Suspect security issue (mis-configured proxy, firewall blocking host)</a:t>
            </a:r>
          </a:p>
        </p:txBody>
      </p:sp>
      <p:pic>
        <p:nvPicPr>
          <p:cNvPr id="1026" name="Picture 2" descr="Internet network">
            <a:extLst>
              <a:ext uri="{FF2B5EF4-FFF2-40B4-BE49-F238E27FC236}">
                <a16:creationId xmlns:a16="http://schemas.microsoft.com/office/drawing/2014/main" id="{9D8482A8-4488-4FCD-AD6E-7335DA29C7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422" y="2935224"/>
            <a:ext cx="1367028" cy="1367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earch magnifying glass">
            <a:extLst>
              <a:ext uri="{FF2B5EF4-FFF2-40B4-BE49-F238E27FC236}">
                <a16:creationId xmlns:a16="http://schemas.microsoft.com/office/drawing/2014/main" id="{A5E30129-AEFA-4032-B413-C523EA1225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31221" y="3537178"/>
            <a:ext cx="1172718" cy="117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20982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78B24-B265-4B94-8ABF-5200E325F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Unavailable Resources (Slide 3 of 5)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6BD041-93BD-49F2-BD71-33813CFD99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3CC371-4E00-4136-B27C-A5C7CEC964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Performing a reset:</a:t>
            </a:r>
          </a:p>
          <a:p>
            <a:pPr lvl="1"/>
            <a:r>
              <a:rPr lang="en-US" dirty="0"/>
              <a:t>Restart server as stock response to persistent problems</a:t>
            </a:r>
          </a:p>
          <a:p>
            <a:pPr lvl="1"/>
            <a:r>
              <a:rPr lang="en-US" dirty="0"/>
              <a:t>Restart application</a:t>
            </a:r>
          </a:p>
          <a:p>
            <a:pPr lvl="1"/>
            <a:r>
              <a:rPr lang="en-US" dirty="0"/>
              <a:t>Run Windows network troubleshooter</a:t>
            </a:r>
          </a:p>
          <a:p>
            <a:pPr lvl="1"/>
            <a:r>
              <a:rPr lang="en-US" dirty="0"/>
              <a:t>Reset the network stack</a:t>
            </a:r>
          </a:p>
          <a:p>
            <a:pPr lvl="2"/>
            <a:r>
              <a:rPr lang="en-US" dirty="0"/>
              <a:t>Windows 10: Network &amp; Internet &gt; Status</a:t>
            </a:r>
          </a:p>
          <a:p>
            <a:pPr lvl="2"/>
            <a:r>
              <a:rPr lang="en-US" dirty="0"/>
              <a:t>Windows 7/8: Network Adapter troubleshooter or command-line tools</a:t>
            </a:r>
          </a:p>
          <a:p>
            <a:pPr lvl="1"/>
            <a:r>
              <a:rPr lang="en-US" dirty="0"/>
              <a:t>Remove network adapters and reboot; update all network settings</a:t>
            </a:r>
          </a:p>
        </p:txBody>
      </p:sp>
    </p:spTree>
    <p:extLst>
      <p:ext uri="{BB962C8B-B14F-4D97-AF65-F5344CB8AC3E}">
        <p14:creationId xmlns:p14="http://schemas.microsoft.com/office/powerpoint/2010/main" val="371562131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78B24-B265-4B94-8ABF-5200E325F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Unavailable Resources (Slide 4 of 5)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6BD041-93BD-49F2-BD71-33813CFD99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3CC371-4E00-4136-B27C-A5C7CEC964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156924" cy="3567590"/>
          </a:xfrm>
        </p:spPr>
        <p:txBody>
          <a:bodyPr/>
          <a:lstStyle/>
          <a:p>
            <a:r>
              <a:rPr lang="en-US" dirty="0"/>
              <a:t>Use </a:t>
            </a:r>
            <a:r>
              <a:rPr lang="en-US" dirty="0">
                <a:latin typeface="Cutive Mono" panose="020B0604020202020204" charset="0"/>
              </a:rPr>
              <a:t>netstat</a:t>
            </a:r>
            <a:r>
              <a:rPr lang="en-US" dirty="0"/>
              <a:t> to investigate open ports and connections</a:t>
            </a:r>
          </a:p>
          <a:p>
            <a:r>
              <a:rPr lang="en-US" dirty="0"/>
              <a:t>Use </a:t>
            </a:r>
            <a:r>
              <a:rPr lang="en-US" dirty="0">
                <a:latin typeface="Cutive Mono" panose="020B0604020202020204" charset="0"/>
              </a:rPr>
              <a:t>–a, -b, -n </a:t>
            </a:r>
            <a:r>
              <a:rPr lang="en-US" dirty="0"/>
              <a:t>switches</a:t>
            </a:r>
          </a:p>
          <a:p>
            <a:r>
              <a:rPr lang="en-US" dirty="0"/>
              <a:t>Linux has slightly different utility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49B478-3F3C-4681-A24F-9BC1E1D5B0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9356" y="1327448"/>
            <a:ext cx="4238877" cy="3220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12113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78B24-B265-4B94-8ABF-5200E325F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Unavailable Resources (Slide 5 of 5)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6BD041-93BD-49F2-BD71-33813CFD99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3CC371-4E00-4136-B27C-A5C7CEC964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568404" cy="3567590"/>
          </a:xfrm>
        </p:spPr>
        <p:txBody>
          <a:bodyPr/>
          <a:lstStyle/>
          <a:p>
            <a:r>
              <a:rPr lang="en-US" dirty="0"/>
              <a:t>Use </a:t>
            </a:r>
            <a:r>
              <a:rPr lang="en-US" dirty="0">
                <a:latin typeface="Cutive Mono" panose="020B0604020202020204" charset="0"/>
              </a:rPr>
              <a:t>nslookup</a:t>
            </a:r>
            <a:r>
              <a:rPr lang="en-US" dirty="0"/>
              <a:t> to investigate name resolution problems</a:t>
            </a:r>
          </a:p>
          <a:p>
            <a:r>
              <a:rPr lang="en-US" dirty="0">
                <a:latin typeface="Cutive Mono" panose="020B0604020202020204" charset="0"/>
              </a:rPr>
              <a:t>nslookup </a:t>
            </a:r>
            <a:r>
              <a:rPr lang="en-US" i="1" dirty="0">
                <a:latin typeface="Cutive Mono" panose="020B0604020202020204" charset="0"/>
              </a:rPr>
              <a:t>-Option Host Server</a:t>
            </a:r>
          </a:p>
          <a:p>
            <a:r>
              <a:rPr lang="en-US" dirty="0"/>
              <a:t>Query a different name server and compare your results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49B478-3F3C-4681-A24F-9BC1E1D5B0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805" y="2769080"/>
            <a:ext cx="8252391" cy="1639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93748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15BAF0-D3FA-413C-9A11-D4841A6F4C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Network Connection Troubleshooting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D0952F-4D69-463D-BE8B-C31BD8F1CA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24154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580AC1-6E90-4B58-B280-D6B396AC4DC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Troubleshooting Network Connections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B70CBD-48B1-4005-8EE4-E87B7C8D6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655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77181-C1A5-4C65-9681-3BA9C4A50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8923"/>
          </a:xfrm>
        </p:spPr>
        <p:txBody>
          <a:bodyPr/>
          <a:lstStyle/>
          <a:p>
            <a:r>
              <a:rPr lang="en-US" dirty="0"/>
              <a:t>Network Connections in Windows 7 and Windows 8 </a:t>
            </a:r>
            <a:br>
              <a:rPr lang="en-US" dirty="0"/>
            </a:br>
            <a:r>
              <a:rPr lang="en-US" dirty="0"/>
              <a:t>(Slide 1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305206-3867-4427-85A7-B1D1FABF09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AA5D08-D8F8-4A17-9611-38D34ADE9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800308" cy="3567590"/>
          </a:xfrm>
        </p:spPr>
        <p:txBody>
          <a:bodyPr/>
          <a:lstStyle/>
          <a:p>
            <a:r>
              <a:rPr lang="en-US" dirty="0"/>
              <a:t>Configure network card with client software and protocol</a:t>
            </a:r>
          </a:p>
          <a:p>
            <a:r>
              <a:rPr lang="en-US" dirty="0"/>
              <a:t>Use Network and Sharing Center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10BE93-7BF0-4AF7-8BC6-4FADD16B38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2232" y="1105001"/>
            <a:ext cx="4687679" cy="337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15593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D35D39-7CAB-134B-8E89-D0F1CE1B82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experiences do you have in working with the networking technologies discussed in this lesson?</a:t>
            </a:r>
          </a:p>
          <a:p>
            <a:r>
              <a:rPr lang="en-US" dirty="0"/>
              <a:t>Do you have any experience working with SOHO networks? What do you expect to support in future job functions?</a:t>
            </a:r>
            <a:endParaRPr lang="en-US" dirty="0">
              <a:solidFill>
                <a:srgbClr val="45545F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BD8280-5882-AA48-BA86-A9C40DAEB2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229857"/>
      </p:ext>
    </p:extLst>
  </p:cSld>
  <p:clrMapOvr>
    <a:masterClrMapping/>
  </p:clrMapOvr>
</p:sld>
</file>

<file path=ppt/theme/theme1.xml><?xml version="1.0" encoding="utf-8"?>
<a:theme xmlns:a="http://schemas.openxmlformats.org/drawingml/2006/main" name="LO-CompTIA">
  <a:themeElements>
    <a:clrScheme name="CompTIA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0B9"/>
      </a:accent1>
      <a:accent2>
        <a:srgbClr val="004D71"/>
      </a:accent2>
      <a:accent3>
        <a:srgbClr val="45545F"/>
      </a:accent3>
      <a:accent4>
        <a:srgbClr val="AFB6BA"/>
      </a:accent4>
      <a:accent5>
        <a:srgbClr val="F26C23"/>
      </a:accent5>
      <a:accent6>
        <a:srgbClr val="B24EC3"/>
      </a:accent6>
      <a:hlink>
        <a:srgbClr val="009DDC"/>
      </a:hlink>
      <a:folHlink>
        <a:srgbClr val="009DDC"/>
      </a:folHlink>
    </a:clrScheme>
    <a:fontScheme name="Open Sans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45899037-AD01-46AD-9EAC-5FEDA1BBA09F}" vid="{3D6D6ED0-3277-4DBA-9565-7A4043132F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CompTIA Visuals Template v2.2</Template>
  <TotalTime>764</TotalTime>
  <Words>3572</Words>
  <Application>Microsoft Office PowerPoint</Application>
  <PresentationFormat>On-screen Show (16:9)</PresentationFormat>
  <Paragraphs>602</Paragraphs>
  <Slides>90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90</vt:i4>
      </vt:variant>
    </vt:vector>
  </HeadingPairs>
  <TitlesOfParts>
    <vt:vector size="95" baseType="lpstr">
      <vt:lpstr>Calibri</vt:lpstr>
      <vt:lpstr>Open Sans</vt:lpstr>
      <vt:lpstr>Cutive Mono</vt:lpstr>
      <vt:lpstr>Arial</vt:lpstr>
      <vt:lpstr>LO-CompTIA</vt:lpstr>
      <vt:lpstr>Configuring and Troubleshooting Networks</vt:lpstr>
      <vt:lpstr>Configuring and Troubleshooting Networks</vt:lpstr>
      <vt:lpstr>NIC Properties</vt:lpstr>
      <vt:lpstr>Wired Network Cards</vt:lpstr>
      <vt:lpstr>QoS</vt:lpstr>
      <vt:lpstr>Onboard Network Cards</vt:lpstr>
      <vt:lpstr>Wireless Network Cards</vt:lpstr>
      <vt:lpstr>Wake on LAN</vt:lpstr>
      <vt:lpstr>Network Connections in Windows 7 and Windows 8  (Slide 1 of 4)</vt:lpstr>
      <vt:lpstr>Network Connections in Windows 7 and Windows 8  (Slide 2 of 4)</vt:lpstr>
      <vt:lpstr>Network Connections in Windows 7 and Windows 8  (Slide 3 of 4)</vt:lpstr>
      <vt:lpstr>Network Connections in Windows 7 and Windows 8  (Slide 4 of 4)</vt:lpstr>
      <vt:lpstr>Network Connections in Windows 10</vt:lpstr>
      <vt:lpstr>IP Address Configuration (Slide 1 of 2)</vt:lpstr>
      <vt:lpstr>IP Address Configuration (Slide 2 of 2) </vt:lpstr>
      <vt:lpstr>Other Network Connections (Slide 1 of 3)</vt:lpstr>
      <vt:lpstr>Other Network Connections (Slide 2 of 3) </vt:lpstr>
      <vt:lpstr>Other Network Connections (Slide 3 of 3) </vt:lpstr>
      <vt:lpstr>PowerPoint Presentation</vt:lpstr>
      <vt:lpstr>PowerPoint Presentation</vt:lpstr>
      <vt:lpstr>SOHO Networks</vt:lpstr>
      <vt:lpstr>Common SOHO Network Hardware (Slide 1 of 2)</vt:lpstr>
      <vt:lpstr>Common SOHO Network Hardware (Slide 2 of 2)</vt:lpstr>
      <vt:lpstr>SOHO Network Configuration (Slide 1 of 2) </vt:lpstr>
      <vt:lpstr>SOHO Network Configuration (Slide 2 of 2) </vt:lpstr>
      <vt:lpstr>Wireless Settings</vt:lpstr>
      <vt:lpstr>DHCP and IP Address Configuration</vt:lpstr>
      <vt:lpstr>WPS</vt:lpstr>
      <vt:lpstr>Access Point Placement</vt:lpstr>
      <vt:lpstr>Channel Selection</vt:lpstr>
      <vt:lpstr>Radio Power Levels</vt:lpstr>
      <vt:lpstr>Wi-Fi Security Protocols (Slide 1 of 2)</vt:lpstr>
      <vt:lpstr>Wi-Fi Security Protocols (Slide 2 of 2)</vt:lpstr>
      <vt:lpstr>Wi-Fi Authentication</vt:lpstr>
      <vt:lpstr>Common SOHO Security Issues</vt:lpstr>
      <vt:lpstr>Latency and Jitter</vt:lpstr>
      <vt:lpstr>PowerPoint Presentation</vt:lpstr>
      <vt:lpstr>Firewalls (Slide 1 of 2)</vt:lpstr>
      <vt:lpstr>Firewalls (Slide 2 of 2) </vt:lpstr>
      <vt:lpstr>Firewall Settings (Slide 1 of 2)</vt:lpstr>
      <vt:lpstr>Firewall Settings (Slide 2 of 2) </vt:lpstr>
      <vt:lpstr>NAT</vt:lpstr>
      <vt:lpstr>Port Forwarding and Port Triggering</vt:lpstr>
      <vt:lpstr>DMZ</vt:lpstr>
      <vt:lpstr>Universal Plug-and-Play</vt:lpstr>
      <vt:lpstr>Windows Firewall (Slide 1 of 2)</vt:lpstr>
      <vt:lpstr>Windows Firewall (Slide 2 of 2)</vt:lpstr>
      <vt:lpstr>Windows Firewall with Advanced Security (Slide 1 of 2)</vt:lpstr>
      <vt:lpstr>Windows Firewall with Advanced Security (Slide 2 of 2)</vt:lpstr>
      <vt:lpstr>Location Awareness (Slide 1 of 2) </vt:lpstr>
      <vt:lpstr>Location Awareness (Slide 2 of 2) </vt:lpstr>
      <vt:lpstr>Browser Configuration (Slide 1 of 7)</vt:lpstr>
      <vt:lpstr>Browser Configuration (Slide 2 of 7)</vt:lpstr>
      <vt:lpstr>Browser Configuration (Slide 3 of 7)</vt:lpstr>
      <vt:lpstr>Browser Configuration (Slide 4 of 7)</vt:lpstr>
      <vt:lpstr>Browser Configuration (Slide 5 of 7)</vt:lpstr>
      <vt:lpstr>Browser Configuration (Slide 6 of 7)</vt:lpstr>
      <vt:lpstr>Browser Configuration (Slide 7 of 7)</vt:lpstr>
      <vt:lpstr>PowerPoint Presentation</vt:lpstr>
      <vt:lpstr>Windows Remote Access Tools</vt:lpstr>
      <vt:lpstr>Remote Settings Configuration</vt:lpstr>
      <vt:lpstr>Remote Credential Guard</vt:lpstr>
      <vt:lpstr>The Remote Assistance Process</vt:lpstr>
      <vt:lpstr>Remote Desktop</vt:lpstr>
      <vt:lpstr>Remote Access Technologies</vt:lpstr>
      <vt:lpstr>Telnet (Slide 1 of 2) </vt:lpstr>
      <vt:lpstr>Telnet (Slide 2 of 2)</vt:lpstr>
      <vt:lpstr>SSH (Slide 1 of 2) </vt:lpstr>
      <vt:lpstr>SSH (Slide 2 of 2)</vt:lpstr>
      <vt:lpstr>Screen Sharing and VNC</vt:lpstr>
      <vt:lpstr>File Share</vt:lpstr>
      <vt:lpstr>PowerPoint Presentation</vt:lpstr>
      <vt:lpstr>Common Wired Network Connectivity Issues (Slide 1 of 2)</vt:lpstr>
      <vt:lpstr>Common Wired Network Connectivity Issues (Slide 2 of 2)</vt:lpstr>
      <vt:lpstr>Common Wireless Network Connectivity Issues  (Slide 1 of 2)</vt:lpstr>
      <vt:lpstr>Common Wireless Network Connectivity Issues  (Slide 2 of 2) </vt:lpstr>
      <vt:lpstr>IP Configuration Issues (Slide 1 of 2) </vt:lpstr>
      <vt:lpstr>IP Configuration Issues (Slide 2 of 2) </vt:lpstr>
      <vt:lpstr>IP Connectivity Issues (Slide 1 of 3) </vt:lpstr>
      <vt:lpstr>IP Connectivity Issues (Slide 2 of 3) </vt:lpstr>
      <vt:lpstr>IP Connectivity Issues (Slide 3 of 3)</vt:lpstr>
      <vt:lpstr>Routing Issues</vt:lpstr>
      <vt:lpstr>Unavailable Resources (Slide 1 of 5) </vt:lpstr>
      <vt:lpstr>Unavailable Resources (Slide 2 of 5) </vt:lpstr>
      <vt:lpstr>Unavailable Resources (Slide 3 of 5) </vt:lpstr>
      <vt:lpstr>Unavailable Resources (Slide 4 of 5) </vt:lpstr>
      <vt:lpstr>Unavailable Resources (Slide 5 of 5) 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Pam Taylor</dc:creator>
  <cp:keywords/>
  <dc:description/>
  <cp:lastModifiedBy>Tamara Hagen</cp:lastModifiedBy>
  <cp:revision>179</cp:revision>
  <dcterms:created xsi:type="dcterms:W3CDTF">2018-10-11T15:44:41Z</dcterms:created>
  <dcterms:modified xsi:type="dcterms:W3CDTF">2019-01-07T21:19:05Z</dcterms:modified>
  <cp:category/>
</cp:coreProperties>
</file>