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49"/>
  </p:notesMasterIdLst>
  <p:handoutMasterIdLst>
    <p:handoutMasterId r:id="rId50"/>
  </p:handoutMasterIdLst>
  <p:sldIdLst>
    <p:sldId id="280" r:id="rId2"/>
    <p:sldId id="281" r:id="rId3"/>
    <p:sldId id="288" r:id="rId4"/>
    <p:sldId id="306" r:id="rId5"/>
    <p:sldId id="307" r:id="rId6"/>
    <p:sldId id="308" r:id="rId7"/>
    <p:sldId id="289" r:id="rId8"/>
    <p:sldId id="309" r:id="rId9"/>
    <p:sldId id="290" r:id="rId10"/>
    <p:sldId id="291" r:id="rId11"/>
    <p:sldId id="292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8" r:id="rId20"/>
    <p:sldId id="317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39" r:id="rId31"/>
    <p:sldId id="293" r:id="rId32"/>
    <p:sldId id="328" r:id="rId33"/>
    <p:sldId id="294" r:id="rId34"/>
    <p:sldId id="295" r:id="rId35"/>
    <p:sldId id="332" r:id="rId36"/>
    <p:sldId id="333" r:id="rId37"/>
    <p:sldId id="301" r:id="rId38"/>
    <p:sldId id="336" r:id="rId39"/>
    <p:sldId id="302" r:id="rId40"/>
    <p:sldId id="337" r:id="rId41"/>
    <p:sldId id="300" r:id="rId42"/>
    <p:sldId id="304" r:id="rId43"/>
    <p:sldId id="305" r:id="rId44"/>
    <p:sldId id="335" r:id="rId45"/>
    <p:sldId id="340" r:id="rId46"/>
    <p:sldId id="341" r:id="rId47"/>
    <p:sldId id="338" r:id="rId4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Cutive Mono" panose="020B0604020202020204" charset="0"/>
      <p:regular r:id="rId55"/>
    </p:embeddedFont>
    <p:embeddedFont>
      <p:font typeface="Open Sans" panose="020B0604020202020204" charset="0"/>
      <p:regular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8168" autoAdjust="0"/>
  </p:normalViewPr>
  <p:slideViewPr>
    <p:cSldViewPr snapToGrid="0">
      <p:cViewPr varScale="1">
        <p:scale>
          <a:sx n="140" d="100"/>
          <a:sy n="140" d="100"/>
        </p:scale>
        <p:origin x="912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Managing Users, Workstations, and Shared Resources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38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64590-368F-4B6E-BD5B-972771404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7475EE-3F76-401C-9D77-F974C90F44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53718" y="665360"/>
            <a:ext cx="7054516" cy="571500"/>
          </a:xfrm>
        </p:spPr>
        <p:txBody>
          <a:bodyPr/>
          <a:lstStyle/>
          <a:p>
            <a:r>
              <a:rPr lang="en-US" b="1" dirty="0"/>
              <a:t>Peer-to-peer network:</a:t>
            </a:r>
            <a:r>
              <a:rPr lang="en-US" dirty="0"/>
              <a:t> A network with no dedicated server and each computer acts as both a server and a client.</a:t>
            </a:r>
            <a:endParaRPr lang="en-US" b="1" dirty="0"/>
          </a:p>
          <a:p>
            <a:r>
              <a:rPr lang="en-US" b="1" dirty="0"/>
              <a:t>Workgroup: </a:t>
            </a:r>
            <a:r>
              <a:rPr lang="en-US" dirty="0"/>
              <a:t>A small group of computers on a network that share resources in a peer-to-peer fashion.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10D72C-6971-4117-A265-D6E241079C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1CAFB4D-392A-4C58-8F12-333374056A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915" y="1956017"/>
            <a:ext cx="3628341" cy="2892059"/>
          </a:xfrm>
        </p:spPr>
      </p:pic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02808FF9-7106-4B22-A291-A71A0832A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771" y="2262921"/>
            <a:ext cx="3899758" cy="227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82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78FB5-0D35-4223-BC83-18EE3B36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Homegroups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A4B70E-8F9A-4CF2-AD00-97D70CDA5C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08660"/>
            <a:ext cx="7291610" cy="941236"/>
          </a:xfrm>
        </p:spPr>
        <p:txBody>
          <a:bodyPr/>
          <a:lstStyle/>
          <a:p>
            <a:r>
              <a:rPr lang="en-US" b="1" dirty="0"/>
              <a:t>Homegroup: </a:t>
            </a:r>
            <a:r>
              <a:rPr lang="en-US" dirty="0"/>
              <a:t>Windows networking feature designed to allow Windows 7 and later home networks to share files and printers easily through a simple password protection mechanism.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89F07D-8E96-4C05-9746-064F4CD89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6899E95-1339-4A70-BA65-5541C7D698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5450" y="1697038"/>
            <a:ext cx="4053101" cy="2955924"/>
          </a:xfrm>
        </p:spPr>
      </p:pic>
    </p:spTree>
    <p:extLst>
      <p:ext uri="{BB962C8B-B14F-4D97-AF65-F5344CB8AC3E}">
        <p14:creationId xmlns:p14="http://schemas.microsoft.com/office/powerpoint/2010/main" val="1195958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47CCD-886B-4314-960B-8A822AD83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and Sharing Center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79AA62-B0A5-4960-BF6E-57874AD22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ABE0A1E-6D11-4D7F-83F0-686C42F6F3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5600" y="673987"/>
            <a:ext cx="5845907" cy="4215097"/>
          </a:xfrm>
        </p:spPr>
      </p:pic>
    </p:spTree>
    <p:extLst>
      <p:ext uri="{BB962C8B-B14F-4D97-AF65-F5344CB8AC3E}">
        <p14:creationId xmlns:p14="http://schemas.microsoft.com/office/powerpoint/2010/main" val="3353001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47CCD-886B-4314-960B-8A822AD83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and Sharing Center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79AA62-B0A5-4960-BF6E-57874AD22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ABE0A1E-6D11-4D7F-83F0-686C42F6F3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0245" y="719208"/>
            <a:ext cx="5446279" cy="4180821"/>
          </a:xfrm>
        </p:spPr>
      </p:pic>
    </p:spTree>
    <p:extLst>
      <p:ext uri="{BB962C8B-B14F-4D97-AF65-F5344CB8AC3E}">
        <p14:creationId xmlns:p14="http://schemas.microsoft.com/office/powerpoint/2010/main" val="3158911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1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90E6730A-5501-4B6C-9ECC-C172225DA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023" y="1142426"/>
            <a:ext cx="4489952" cy="332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05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2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26B19AD-BBAF-44CA-A04D-BD039AAF18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 name and optional comment</a:t>
            </a:r>
          </a:p>
          <a:p>
            <a:r>
              <a:rPr lang="en-US" dirty="0"/>
              <a:t>Maximum number of users allowed to connect at any one time</a:t>
            </a:r>
          </a:p>
          <a:p>
            <a:r>
              <a:rPr lang="en-US" dirty="0"/>
              <a:t>Permissions</a:t>
            </a:r>
          </a:p>
          <a:p>
            <a:pPr lvl="1"/>
            <a:r>
              <a:rPr lang="en-US" dirty="0"/>
              <a:t>Full Control</a:t>
            </a:r>
          </a:p>
          <a:p>
            <a:pPr lvl="1"/>
            <a:r>
              <a:rPr lang="en-US" dirty="0"/>
              <a:t>Change</a:t>
            </a:r>
          </a:p>
          <a:p>
            <a:pPr lvl="1"/>
            <a:r>
              <a:rPr lang="en-US" dirty="0"/>
              <a:t>Read</a:t>
            </a:r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90E6730A-5501-4B6C-9ECC-C172225DA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608" y="1825492"/>
            <a:ext cx="5595242" cy="3031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07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3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B0D8B7-3FA0-4085-AF25-E3092323B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Shared Folders snap-in</a:t>
            </a:r>
          </a:p>
          <a:p>
            <a:r>
              <a:rPr lang="en-US" dirty="0"/>
              <a:t>Administrative shares</a:t>
            </a: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A6AF3981-4386-4DC4-BC4D-42767A244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769" y="1766479"/>
            <a:ext cx="6374461" cy="296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15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4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A6AF3981-4386-4DC4-BC4D-42767A244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880" y="769657"/>
            <a:ext cx="6025660" cy="404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99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5 of 6)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889488-1590-4196-A93F-79D615AA48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Network drive: </a:t>
            </a:r>
            <a:r>
              <a:rPr lang="en-US" dirty="0"/>
              <a:t>A local share that has been assigned a drive letter.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A6AF3981-4386-4DC4-BC4D-42767A244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118" y="1708132"/>
            <a:ext cx="5467179" cy="298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165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83DEE-9DCA-456D-B8EA-A7219E1E5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Share Configuration (Slide 6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F5146-AE12-48CA-8D7E-4335348CC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A6AF3981-4386-4DC4-BC4D-42767A244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155" y="854158"/>
            <a:ext cx="6447690" cy="384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19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Users, Workstations, and Shared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 Users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Shared Resources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Active Directory Accounts and Policies</a:t>
            </a:r>
          </a:p>
        </p:txBody>
      </p:sp>
    </p:spTree>
    <p:extLst>
      <p:ext uri="{BB962C8B-B14F-4D97-AF65-F5344CB8AC3E}">
        <p14:creationId xmlns:p14="http://schemas.microsoft.com/office/powerpoint/2010/main" val="34880507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E6926-3269-4047-A99C-0E8594C27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Offline Files and Sync Center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1F9324-D1AE-4860-8A1A-F786230863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E29F118-378A-4E21-8D91-21B9EF40F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675" y="1163899"/>
            <a:ext cx="8048069" cy="3079261"/>
          </a:xfrm>
        </p:spPr>
      </p:pic>
    </p:spTree>
    <p:extLst>
      <p:ext uri="{BB962C8B-B14F-4D97-AF65-F5344CB8AC3E}">
        <p14:creationId xmlns:p14="http://schemas.microsoft.com/office/powerpoint/2010/main" val="1726159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656E8-7A75-426A-A20A-FEF59F8E1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latin typeface="Cutive Mono" panose="020B0604020202020204" charset="0"/>
                <a:cs typeface="Cutive Mono" panose="020B0604020202020204" charset="0"/>
              </a:rPr>
              <a:t>net</a:t>
            </a:r>
            <a:r>
              <a:rPr lang="en-US" dirty="0"/>
              <a:t> Commands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1C8AF5-3103-4CB4-A35D-E260FA0FC9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1DBAC5-768A-452D-B4FB-E9AD3F5BF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utive Mono" panose="020B0604020202020204" charset="0"/>
                <a:cs typeface="Cutive Mono" panose="020B0604020202020204" charset="0"/>
              </a:rPr>
              <a:t>net</a:t>
            </a:r>
            <a:r>
              <a:rPr lang="en-US" dirty="0">
                <a:latin typeface="Cutive Mono" panose="020B0604020202020204" charset="0"/>
              </a:rPr>
              <a:t> /?</a:t>
            </a:r>
          </a:p>
          <a:p>
            <a:r>
              <a:rPr lang="en-US" dirty="0">
                <a:latin typeface="Cutive Mono" panose="020B0604020202020204" charset="0"/>
              </a:rPr>
              <a:t>net use /?</a:t>
            </a:r>
          </a:p>
          <a:p>
            <a:r>
              <a:rPr lang="en-US" dirty="0">
                <a:latin typeface="Cutive Mono" panose="020B0604020202020204" charset="0"/>
              </a:rPr>
              <a:t>net use </a:t>
            </a:r>
            <a:r>
              <a:rPr lang="en-US" i="1" dirty="0">
                <a:latin typeface="Cutive Mono" panose="020B0604020202020204" charset="0"/>
              </a:rPr>
              <a:t>DeviceName \\ComputerName\ShareName</a:t>
            </a:r>
          </a:p>
          <a:p>
            <a:r>
              <a:rPr lang="en-US" dirty="0">
                <a:latin typeface="Cutive Mono" panose="020B0604020202020204" charset="0"/>
              </a:rPr>
              <a:t>net use </a:t>
            </a:r>
            <a:r>
              <a:rPr lang="en-US" i="1" dirty="0">
                <a:latin typeface="Cutive Mono" panose="020B0604020202020204" charset="0"/>
              </a:rPr>
              <a:t>DeviceName</a:t>
            </a:r>
            <a:r>
              <a:rPr lang="en-US" dirty="0">
                <a:latin typeface="Cutive Mono" panose="020B0604020202020204" charset="0"/>
              </a:rPr>
              <a:t> /delete</a:t>
            </a:r>
          </a:p>
          <a:p>
            <a:r>
              <a:rPr lang="en-US" dirty="0">
                <a:latin typeface="Cutive Mono" panose="020B0604020202020204" charset="0"/>
              </a:rPr>
              <a:t>net use * /delete</a:t>
            </a:r>
          </a:p>
          <a:p>
            <a:r>
              <a:rPr lang="en-US" dirty="0">
                <a:latin typeface="Cutive Mono" panose="020B0604020202020204" charset="0"/>
              </a:rPr>
              <a:t>net view</a:t>
            </a:r>
          </a:p>
        </p:txBody>
      </p:sp>
    </p:spTree>
    <p:extLst>
      <p:ext uri="{BB962C8B-B14F-4D97-AF65-F5344CB8AC3E}">
        <p14:creationId xmlns:p14="http://schemas.microsoft.com/office/powerpoint/2010/main" val="152445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25494-4F0F-474D-8DA8-86F109C5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1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0F2113-2A10-469D-B620-612649E6E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548A5C9-D203-4117-A64E-54D00316C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8729" y="865291"/>
            <a:ext cx="5421962" cy="3858086"/>
          </a:xfrm>
        </p:spPr>
      </p:pic>
    </p:spTree>
    <p:extLst>
      <p:ext uri="{BB962C8B-B14F-4D97-AF65-F5344CB8AC3E}">
        <p14:creationId xmlns:p14="http://schemas.microsoft.com/office/powerpoint/2010/main" val="40722981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25494-4F0F-474D-8DA8-86F109C5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2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0F2113-2A10-469D-B620-612649E6E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2EE8CBF-C786-4CFA-8F6B-B3CAC0B00A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817254"/>
              </p:ext>
            </p:extLst>
          </p:nvPr>
        </p:nvGraphicFramePr>
        <p:xfrm>
          <a:off x="341313" y="981075"/>
          <a:ext cx="8461376" cy="299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973">
                  <a:extLst>
                    <a:ext uri="{9D8B030D-6E8A-4147-A177-3AD203B41FA5}">
                      <a16:colId xmlns:a16="http://schemas.microsoft.com/office/drawing/2014/main" val="4000183726"/>
                    </a:ext>
                  </a:extLst>
                </a:gridCol>
                <a:gridCol w="6734403">
                  <a:extLst>
                    <a:ext uri="{9D8B030D-6E8A-4147-A177-3AD203B41FA5}">
                      <a16:colId xmlns:a16="http://schemas.microsoft.com/office/drawing/2014/main" val="1673632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Folder Permission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Allows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3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View files and subfolders including their attributes, permissions, and ownership.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38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Write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Create new folders and files, change attributes, view permissions and ownership.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07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List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View the names of files and subfolders.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786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Read &amp; Execute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Pass-through folders for which no permissions are assigned, plus read and list permissions.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882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Modify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Includes Read/Execute and Write permissions, as well as the ability to rename and delete the folder.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423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Full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the above, plus changing permissions, taking ownership, and deleting subfolders and files.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02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0812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25494-4F0F-474D-8DA8-86F109C5B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3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0F2113-2A10-469D-B620-612649E6E8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32EE8CBF-C786-4CFA-8F6B-B3CAC0B00A50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341313" y="981075"/>
          <a:ext cx="8401596" cy="235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193">
                  <a:extLst>
                    <a:ext uri="{9D8B030D-6E8A-4147-A177-3AD203B41FA5}">
                      <a16:colId xmlns:a16="http://schemas.microsoft.com/office/drawing/2014/main" val="4000183726"/>
                    </a:ext>
                  </a:extLst>
                </a:gridCol>
                <a:gridCol w="6734403">
                  <a:extLst>
                    <a:ext uri="{9D8B030D-6E8A-4147-A177-3AD203B41FA5}">
                      <a16:colId xmlns:a16="http://schemas.microsoft.com/office/drawing/2014/main" val="1673632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File Permission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Allows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3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 the contents of the file and view attributes, ownership, and permissions.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4387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Write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Overwrite the file and view attributes, ownership, and permissions.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807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Read &amp; Execute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 permissions, plus the ability to run applications.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1882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Modify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Includes Read/Execute and Write permissions, as well as the ability to rename and delete the file.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6423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Full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the above, plus changing permissions, taking ownership.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02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438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F3BD5-8FE8-4B20-9532-9EB1AED36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4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0D7DB6-CF2B-4544-AB3A-C6556A7D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BA703-9020-40AE-BDDF-6C353AE55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Effective Permissions and Allow Versus Deny</a:t>
            </a:r>
          </a:p>
          <a:p>
            <a:r>
              <a:rPr lang="en-US" dirty="0"/>
              <a:t>Permissions usually applied at one of three levels:</a:t>
            </a:r>
          </a:p>
          <a:p>
            <a:pPr lvl="1"/>
            <a:r>
              <a:rPr lang="en-US" dirty="0"/>
              <a:t>For application folders, the read/execute permission is granted to the appropriate group.</a:t>
            </a:r>
          </a:p>
          <a:p>
            <a:pPr lvl="1"/>
            <a:r>
              <a:rPr lang="en-US" dirty="0"/>
              <a:t>For data areas, the modify or read permission is assigned as appropriate.</a:t>
            </a:r>
          </a:p>
          <a:p>
            <a:pPr lvl="1"/>
            <a:r>
              <a:rPr lang="en-US" dirty="0"/>
              <a:t>To home directories (personal storage areas on a network), full control is assigned to the relevant user.</a:t>
            </a:r>
          </a:p>
        </p:txBody>
      </p:sp>
    </p:spTree>
    <p:extLst>
      <p:ext uri="{BB962C8B-B14F-4D97-AF65-F5344CB8AC3E}">
        <p14:creationId xmlns:p14="http://schemas.microsoft.com/office/powerpoint/2010/main" val="38399819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F3BD5-8FE8-4B20-9532-9EB1AED36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5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0D7DB6-CF2B-4544-AB3A-C6556A7D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2BA703-9020-40AE-BDDF-6C353AE55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Permission Propagation and Inheritance</a:t>
            </a:r>
          </a:p>
          <a:p>
            <a:r>
              <a:rPr lang="en-US" dirty="0"/>
              <a:t>Ownership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4CDEAE09-E22E-46EA-B11B-D71B73CBB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508" y="1454070"/>
            <a:ext cx="4964192" cy="336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891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9892D-E227-4C6D-ADB6-4D6A2D766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6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300223-363A-4B04-BBC5-9B4FA2F60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DE71ABD-16DA-430F-AFF9-FCF024C3A3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0544732"/>
              </p:ext>
            </p:extLst>
          </p:nvPr>
        </p:nvGraphicFramePr>
        <p:xfrm>
          <a:off x="341927" y="780114"/>
          <a:ext cx="8461376" cy="3411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0930">
                  <a:extLst>
                    <a:ext uri="{9D8B030D-6E8A-4147-A177-3AD203B41FA5}">
                      <a16:colId xmlns:a16="http://schemas.microsoft.com/office/drawing/2014/main" val="2274351074"/>
                    </a:ext>
                  </a:extLst>
                </a:gridCol>
                <a:gridCol w="5900446">
                  <a:extLst>
                    <a:ext uri="{9D8B030D-6E8A-4147-A177-3AD203B41FA5}">
                      <a16:colId xmlns:a16="http://schemas.microsoft.com/office/drawing/2014/main" val="3211571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Effect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869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Moving files and folders on the same NTFS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Destination folder: Write permission.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Source folder: Modify permission.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NTFS permissions are retained.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577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Moving files and folders to a different NTFS volume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Destination folder: Write permission.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Source folder: Modify permission.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NTFS permissions are inherited from the destination folder and the user becomes the Creator/Owner.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3723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Copying files and folders on the same NTFS volume or different NTFS volumes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Destination folder: Write permission.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Source folder: Read permission.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NTFS permissions are inherited from the destination folder and the user becomes the Creator/Owner.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3596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Moving files and folders to a FAT or FAT32 partition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/>
                        <a:t>Source folder: Modify permission.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All permissions and NTFS attributes (such as encryption) are lost.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328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3041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8B2FC-17C7-4082-8F37-0B914CB93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7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03F9A9-6BC0-462D-A3E9-C25F36638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27723-F699-44AB-841E-2EB1D285D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Combining NTFS and Share Permissions:</a:t>
            </a:r>
          </a:p>
          <a:p>
            <a:r>
              <a:rPr lang="en-US" dirty="0"/>
              <a:t>Share permissions only protect resource accessed across the network. </a:t>
            </a:r>
          </a:p>
          <a:p>
            <a:r>
              <a:rPr lang="en-US" dirty="0"/>
              <a:t>NTFS permissions protect resource from unauthorized local access.</a:t>
            </a:r>
          </a:p>
          <a:p>
            <a:r>
              <a:rPr lang="en-US" dirty="0"/>
              <a:t>FAT disk partitions only protected using share permissions.</a:t>
            </a:r>
          </a:p>
          <a:p>
            <a:r>
              <a:rPr lang="en-US" dirty="0"/>
              <a:t>Share permissions are set at the root of the share.</a:t>
            </a:r>
          </a:p>
          <a:p>
            <a:pPr lvl="1"/>
            <a:r>
              <a:rPr lang="en-US" dirty="0"/>
              <a:t>All files and subdirectories inherit the same permissions.</a:t>
            </a:r>
          </a:p>
          <a:p>
            <a:r>
              <a:rPr lang="en-US" dirty="0"/>
              <a:t>NTFS permissions are used in combination with the share permissions to provide greater flexibility.</a:t>
            </a:r>
          </a:p>
          <a:p>
            <a:r>
              <a:rPr lang="en-US" dirty="0"/>
              <a:t>If both share and NTFS permissions are applied to the same resource, the most restrictive applies.</a:t>
            </a:r>
          </a:p>
        </p:txBody>
      </p:sp>
    </p:spTree>
    <p:extLst>
      <p:ext uri="{BB962C8B-B14F-4D97-AF65-F5344CB8AC3E}">
        <p14:creationId xmlns:p14="http://schemas.microsoft.com/office/powerpoint/2010/main" val="1862986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8B2FC-17C7-4082-8F37-0B914CB93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NTFS File and Folder Permissions (Slide 8 of 8)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03F9A9-6BC0-462D-A3E9-C25F36638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B8FDFA1-4486-49D5-AFE2-702186BA2A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2787" y="822561"/>
            <a:ext cx="4153846" cy="3498377"/>
          </a:xfrm>
        </p:spPr>
      </p:pic>
    </p:spTree>
    <p:extLst>
      <p:ext uri="{BB962C8B-B14F-4D97-AF65-F5344CB8AC3E}">
        <p14:creationId xmlns:p14="http://schemas.microsoft.com/office/powerpoint/2010/main" val="3472615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F7670-CA42-4602-99B0-FC45C0676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and Group Accounts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36E610-C22C-4A84-B367-7D48E847DA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User account: </a:t>
            </a:r>
            <a:r>
              <a:rPr lang="en-US" dirty="0"/>
              <a:t>The logon ID that identifies each user.</a:t>
            </a:r>
          </a:p>
          <a:p>
            <a:r>
              <a:rPr lang="en-US" b="1" dirty="0"/>
              <a:t>Security group: </a:t>
            </a:r>
            <a:r>
              <a:rPr lang="en-US" dirty="0"/>
              <a:t>A collection of user accounts that can be assigned permissions in the same way as a single user object.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9AE93B-3033-4F25-8321-915E674282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800D60-03DA-4988-999E-E5FDCDAE3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95133"/>
            <a:ext cx="8460152" cy="2785486"/>
          </a:xfrm>
        </p:spPr>
        <p:txBody>
          <a:bodyPr/>
          <a:lstStyle/>
          <a:p>
            <a:r>
              <a:rPr lang="en-US" dirty="0"/>
              <a:t>Groups</a:t>
            </a:r>
          </a:p>
          <a:p>
            <a:pPr lvl="1"/>
            <a:r>
              <a:rPr lang="en-US" dirty="0"/>
              <a:t>Built-in local groups</a:t>
            </a:r>
          </a:p>
          <a:p>
            <a:pPr lvl="1"/>
            <a:r>
              <a:rPr lang="en-US" dirty="0"/>
              <a:t>Administrators</a:t>
            </a:r>
          </a:p>
          <a:p>
            <a:pPr lvl="1"/>
            <a:r>
              <a:rPr lang="en-US" dirty="0"/>
              <a:t>Users</a:t>
            </a:r>
          </a:p>
          <a:p>
            <a:pPr lvl="1"/>
            <a:r>
              <a:rPr lang="en-US" dirty="0"/>
              <a:t>Guests</a:t>
            </a:r>
          </a:p>
          <a:p>
            <a:pPr lvl="1"/>
            <a:r>
              <a:rPr lang="en-US" dirty="0"/>
              <a:t>Power Users</a:t>
            </a:r>
          </a:p>
          <a:p>
            <a:pPr lvl="1"/>
            <a:r>
              <a:rPr lang="en-US" dirty="0"/>
              <a:t>System Groups</a:t>
            </a:r>
          </a:p>
          <a:p>
            <a:pPr lvl="1"/>
            <a:r>
              <a:rPr lang="en-US" dirty="0"/>
              <a:t>System and Service Accounts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1380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FE5C39-71AD-4E0E-9B2D-692F3BA1DC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Shared Resource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7DE512-BA9C-4BE6-A87F-69B235E7A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0551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8FF22B-91B5-43E7-A918-A5E76AC0BF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Shared Resources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D6E104-0CFE-4F37-AB70-14FDEA276F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999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1698-A1C1-4752-8F53-2A0D199D9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Active Directory Domains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132929-1AB0-4E0C-882C-54D1854361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Local accounts: </a:t>
            </a:r>
            <a:r>
              <a:rPr lang="en-US" dirty="0"/>
              <a:t>An account that is only associated with the computer on which it was created.</a:t>
            </a:r>
          </a:p>
          <a:p>
            <a:r>
              <a:rPr lang="en-US" b="1" dirty="0"/>
              <a:t>Local Security Accounts database: </a:t>
            </a:r>
            <a:r>
              <a:rPr lang="en-US" dirty="0"/>
              <a:t>A local (non-network) database where local system account information is stored. </a:t>
            </a:r>
          </a:p>
          <a:p>
            <a:r>
              <a:rPr lang="en-US" b="1" dirty="0"/>
              <a:t>Security Accounts Manager (SAM): </a:t>
            </a:r>
            <a:r>
              <a:rPr lang="en-US" dirty="0"/>
              <a:t>The Windows local security account database where local system account information is stored.</a:t>
            </a:r>
          </a:p>
          <a:p>
            <a:r>
              <a:rPr lang="en-US" b="1" dirty="0"/>
              <a:t>Windows Server Domain Controller (DC): </a:t>
            </a:r>
            <a:r>
              <a:rPr lang="en-US" dirty="0"/>
              <a:t>Any Windows-based server that provides domain authentication services (logon services) is referred to as a domain controller (DC). </a:t>
            </a:r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FD1142-DAEE-484F-866A-306840CFAE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1653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263D-730F-472D-B95D-39D82601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Directory Components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DEE08-DE98-41B6-8422-F60BAC36F0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05838"/>
            <a:ext cx="7054516" cy="913632"/>
          </a:xfrm>
        </p:spPr>
        <p:txBody>
          <a:bodyPr/>
          <a:lstStyle/>
          <a:p>
            <a:r>
              <a:rPr lang="en-US" b="1" dirty="0"/>
              <a:t>Active Directory Domain Services (AD DS): </a:t>
            </a:r>
            <a:r>
              <a:rPr lang="en-US" dirty="0"/>
              <a:t>The database that contains the users, groups, and computer accounts in a Windows Server domain.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709AE-D7BF-4E2D-BDBC-69655F7BB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53E75F2-E8B1-4EE2-A8ED-00F093DE8D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6562" y="1972492"/>
            <a:ext cx="4526292" cy="2654494"/>
          </a:xfrm>
        </p:spPr>
      </p:pic>
    </p:spTree>
    <p:extLst>
      <p:ext uri="{BB962C8B-B14F-4D97-AF65-F5344CB8AC3E}">
        <p14:creationId xmlns:p14="http://schemas.microsoft.com/office/powerpoint/2010/main" val="20770606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4263D-730F-472D-B95D-39D82601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Directory Components (Slide 2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2DEE08-DE98-41B6-8422-F60BAC36F0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08660"/>
            <a:ext cx="7054516" cy="1863090"/>
          </a:xfrm>
        </p:spPr>
        <p:txBody>
          <a:bodyPr/>
          <a:lstStyle/>
          <a:p>
            <a:r>
              <a:rPr lang="en-US" b="1" dirty="0"/>
              <a:t>Member servers: </a:t>
            </a:r>
            <a:r>
              <a:rPr lang="en-US" dirty="0"/>
              <a:t>Any server-based systems that have been configured into the domain, but do not maintain a copy of the Active Directory database.</a:t>
            </a:r>
          </a:p>
          <a:p>
            <a:endParaRPr lang="en-US" dirty="0"/>
          </a:p>
          <a:p>
            <a:r>
              <a:rPr lang="en-US" b="1" dirty="0"/>
              <a:t>Organizational Units (OUs): </a:t>
            </a:r>
            <a:r>
              <a:rPr lang="en-US" dirty="0"/>
              <a:t>In Windows Active Directory, a way of dividing the domain up into different administrative realms.</a:t>
            </a:r>
          </a:p>
          <a:p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F709AE-D7BF-4E2D-BDBC-69655F7BB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8110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60BFB-F05E-485F-A18B-800EF707B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Membership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5B147-F129-4C96-BA5D-39315E628A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5E9059-CF14-4EAD-AED7-1EAD5142C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409830" cy="3567590"/>
          </a:xfrm>
        </p:spPr>
        <p:txBody>
          <a:bodyPr/>
          <a:lstStyle/>
          <a:p>
            <a:r>
              <a:rPr lang="en-US" dirty="0"/>
              <a:t>The computer has a computer account object.</a:t>
            </a:r>
          </a:p>
          <a:p>
            <a:r>
              <a:rPr lang="en-US" dirty="0"/>
              <a:t>Computer users can log on to the domain with domain user accounts.</a:t>
            </a:r>
          </a:p>
          <a:p>
            <a:r>
              <a:rPr lang="en-US" dirty="0"/>
              <a:t>The computer and its users are subject to centralized settings:</a:t>
            </a:r>
          </a:p>
          <a:p>
            <a:pPr lvl="1"/>
            <a:r>
              <a:rPr lang="en-US" dirty="0"/>
              <a:t>Domain security</a:t>
            </a:r>
          </a:p>
          <a:p>
            <a:pPr lvl="1"/>
            <a:r>
              <a:rPr lang="en-US" dirty="0"/>
              <a:t>Configuration</a:t>
            </a:r>
          </a:p>
          <a:p>
            <a:pPr lvl="1"/>
            <a:r>
              <a:rPr lang="en-US" dirty="0"/>
              <a:t>Policy settings</a:t>
            </a:r>
          </a:p>
          <a:p>
            <a:r>
              <a:rPr lang="en-US" dirty="0"/>
              <a:t>Certain domain accounts automatically become members of local groups on the computer.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29445D-B390-4341-93F7-631456522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6337" y="1289539"/>
            <a:ext cx="4011897" cy="300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696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B3633-7724-4908-B338-48EF8AACF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Sign-In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C95B9A-A8AC-46D3-8E08-F50AB7F57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97716A-30FA-468A-B2D1-66CC8A120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7834" y="981075"/>
            <a:ext cx="2928333" cy="3567112"/>
          </a:xfrm>
        </p:spPr>
      </p:pic>
    </p:spTree>
    <p:extLst>
      <p:ext uri="{BB962C8B-B14F-4D97-AF65-F5344CB8AC3E}">
        <p14:creationId xmlns:p14="http://schemas.microsoft.com/office/powerpoint/2010/main" val="644986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D8177-2C6E-4173-AC9D-344DAA1B5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Policy Objects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7AE619-C53C-42EE-BB45-587A58B1F9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41091" y="708660"/>
            <a:ext cx="7198112" cy="752392"/>
          </a:xfrm>
        </p:spPr>
        <p:txBody>
          <a:bodyPr/>
          <a:lstStyle/>
          <a:p>
            <a:r>
              <a:rPr lang="en-US" b="1" dirty="0"/>
              <a:t>GPO: </a:t>
            </a:r>
            <a:r>
              <a:rPr lang="en-US" dirty="0"/>
              <a:t>A means of applying security settings (as well as other administrative settings) across a range of computers and users.</a:t>
            </a:r>
          </a:p>
          <a:p>
            <a:r>
              <a:rPr lang="en-US" b="1" dirty="0"/>
              <a:t>Administrative templates: </a:t>
            </a:r>
            <a:r>
              <a:rPr lang="en-US" dirty="0"/>
              <a:t>Group Policy files for registry-based policy management, which have the .ADM file extension.</a:t>
            </a:r>
          </a:p>
          <a:p>
            <a:r>
              <a:rPr lang="en-US" b="1" dirty="0"/>
              <a:t>Security templates: </a:t>
            </a:r>
            <a:r>
              <a:rPr lang="en-US" dirty="0"/>
              <a:t>Settings for services and policy configuration for a server operating in a particular application role.</a:t>
            </a:r>
          </a:p>
          <a:p>
            <a:r>
              <a:rPr lang="en-US" b="1" dirty="0"/>
              <a:t>RSoP: </a:t>
            </a:r>
            <a:r>
              <a:rPr lang="en-US" dirty="0"/>
              <a:t>A Group Policy report showing all of the GPO settings and how they affect the network.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2C7907-895D-4186-8F6E-D2236DEB3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19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EB4DB-BA03-4A34-BF30-4B521BD96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Policy Objects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641611-F472-4C00-925E-704B2F872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1DAAFF-8910-4A5C-9F2C-E54A8F6FE8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6351" y="981075"/>
            <a:ext cx="5031299" cy="3567112"/>
          </a:xfrm>
        </p:spPr>
      </p:pic>
    </p:spTree>
    <p:extLst>
      <p:ext uri="{BB962C8B-B14F-4D97-AF65-F5344CB8AC3E}">
        <p14:creationId xmlns:p14="http://schemas.microsoft.com/office/powerpoint/2010/main" val="2663513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EB4DB-BA03-4A34-BF30-4B521BD96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AD Functions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641611-F472-4C00-925E-704B2F872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1DAAFF-8910-4A5C-9F2C-E54A8F6FE8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9996" y="739086"/>
            <a:ext cx="4244009" cy="4014388"/>
          </a:xfrm>
        </p:spPr>
      </p:pic>
    </p:spTree>
    <p:extLst>
      <p:ext uri="{BB962C8B-B14F-4D97-AF65-F5344CB8AC3E}">
        <p14:creationId xmlns:p14="http://schemas.microsoft.com/office/powerpoint/2010/main" val="4168102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96FB4-7F66-4C3B-B69B-ED8282733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and Group Accounts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A3EBA7-7B5B-4F09-9AD0-11E0CE75E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CFAD4E-54F0-491D-8F0A-C224FBB67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Groups</a:t>
            </a:r>
          </a:p>
          <a:p>
            <a:pPr lvl="1"/>
            <a:r>
              <a:rPr lang="en-US" dirty="0"/>
              <a:t>Everyone</a:t>
            </a:r>
          </a:p>
          <a:p>
            <a:pPr lvl="1"/>
            <a:r>
              <a:rPr lang="en-US" dirty="0"/>
              <a:t>Authenticated Users</a:t>
            </a:r>
          </a:p>
          <a:p>
            <a:pPr lvl="1"/>
            <a:r>
              <a:rPr lang="en-US" dirty="0"/>
              <a:t>Creator Owner</a:t>
            </a:r>
          </a:p>
          <a:p>
            <a:pPr lvl="1"/>
            <a:r>
              <a:rPr lang="en-US" dirty="0"/>
              <a:t>Interactive</a:t>
            </a:r>
          </a:p>
          <a:p>
            <a:pPr lvl="1"/>
            <a:r>
              <a:rPr lang="en-US" dirty="0"/>
              <a:t>Network</a:t>
            </a:r>
          </a:p>
          <a:p>
            <a:r>
              <a:rPr lang="en-US" dirty="0"/>
              <a:t>System and Service Accounts</a:t>
            </a:r>
          </a:p>
          <a:p>
            <a:pPr lvl="1"/>
            <a:r>
              <a:rPr lang="en-US" dirty="0"/>
              <a:t>LocalSystem</a:t>
            </a:r>
          </a:p>
          <a:p>
            <a:pPr lvl="1"/>
            <a:r>
              <a:rPr lang="en-US" dirty="0"/>
              <a:t>LocalService</a:t>
            </a:r>
          </a:p>
          <a:p>
            <a:pPr lvl="1"/>
            <a:r>
              <a:rPr lang="en-US" dirty="0"/>
              <a:t>NetworkService</a:t>
            </a:r>
          </a:p>
        </p:txBody>
      </p:sp>
    </p:spTree>
    <p:extLst>
      <p:ext uri="{BB962C8B-B14F-4D97-AF65-F5344CB8AC3E}">
        <p14:creationId xmlns:p14="http://schemas.microsoft.com/office/powerpoint/2010/main" val="8055222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EB4DB-BA03-4A34-BF30-4B521BD96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AD Functions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641611-F472-4C00-925E-704B2F8726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01DAAFF-8910-4A5C-9F2C-E54A8F6FE8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7718" y="708660"/>
            <a:ext cx="5348563" cy="4011423"/>
          </a:xfrm>
        </p:spPr>
      </p:pic>
    </p:spTree>
    <p:extLst>
      <p:ext uri="{BB962C8B-B14F-4D97-AF65-F5344CB8AC3E}">
        <p14:creationId xmlns:p14="http://schemas.microsoft.com/office/powerpoint/2010/main" val="36671245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527CB-E6E0-4DB6-A7DB-73BC8B661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Logon Scripts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F2B778-F204-4484-B110-C7680B4779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631349"/>
            <a:ext cx="7054516" cy="571500"/>
          </a:xfrm>
        </p:spPr>
        <p:txBody>
          <a:bodyPr/>
          <a:lstStyle/>
          <a:p>
            <a:r>
              <a:rPr lang="en-US" b="1" dirty="0"/>
              <a:t>Logon script: </a:t>
            </a:r>
            <a:r>
              <a:rPr lang="en-US" dirty="0"/>
              <a:t>A file containing commands that run each time a user logs on to a computer to set up the user environment.</a:t>
            </a:r>
          </a:p>
          <a:p>
            <a:r>
              <a:rPr lang="en-US" b="1" dirty="0"/>
              <a:t>SSO: </a:t>
            </a:r>
            <a:r>
              <a:rPr lang="en-US" dirty="0"/>
              <a:t>Any authentication technology that allows a user to authenticate once and receive authorizations for multiple services.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D7307-0FB5-4403-90F9-6DC85C3E3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9A0F77-5316-4BF0-B042-26AAD818CA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47799"/>
            <a:ext cx="8460152" cy="2145906"/>
          </a:xfrm>
        </p:spPr>
        <p:txBody>
          <a:bodyPr/>
          <a:lstStyle/>
          <a:p>
            <a:r>
              <a:rPr lang="en-US" dirty="0"/>
              <a:t>Windows logon scripts</a:t>
            </a:r>
          </a:p>
          <a:p>
            <a:r>
              <a:rPr lang="en-US" dirty="0"/>
              <a:t>Linux login scripts</a:t>
            </a:r>
          </a:p>
        </p:txBody>
      </p:sp>
    </p:spTree>
    <p:extLst>
      <p:ext uri="{BB962C8B-B14F-4D97-AF65-F5344CB8AC3E}">
        <p14:creationId xmlns:p14="http://schemas.microsoft.com/office/powerpoint/2010/main" val="5382565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4C190-F1DD-4F61-B603-EC65F2408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Folder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2AEA2-38AC-4646-B259-2EA66C3D46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Home folder: </a:t>
            </a:r>
            <a:r>
              <a:rPr lang="en-US" dirty="0"/>
              <a:t>A private network storage area located in a shared network server folder in which users can store personal files.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2E5AC-626E-45E1-80EE-365EC2DBF4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F5777FC-3477-44AE-95DE-CE83B20A5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7783" y="1697038"/>
            <a:ext cx="4208435" cy="2955924"/>
          </a:xfrm>
        </p:spPr>
      </p:pic>
    </p:spTree>
    <p:extLst>
      <p:ext uri="{BB962C8B-B14F-4D97-AF65-F5344CB8AC3E}">
        <p14:creationId xmlns:p14="http://schemas.microsoft.com/office/powerpoint/2010/main" val="41244050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D4CD5-FC21-4E1F-B450-6D0199876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Redirection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56AC0-DFA2-489C-842A-F2E6404DCE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35655"/>
            <a:ext cx="7054516" cy="3408354"/>
          </a:xfrm>
        </p:spPr>
        <p:txBody>
          <a:bodyPr/>
          <a:lstStyle/>
          <a:p>
            <a:r>
              <a:rPr lang="en-US" b="1" dirty="0"/>
              <a:t>Folder redirection: </a:t>
            </a:r>
            <a:r>
              <a:rPr lang="en-US" dirty="0"/>
              <a:t>A Microsoft Windows technology that allows an administrative user to redirect the path of a local folder (such as the user's home folder) to a folder on a network share, making the data available to the user when they log into any computer on the network where the network share is located.</a:t>
            </a:r>
            <a:r>
              <a:rPr lang="en-US" b="1" dirty="0"/>
              <a:t> </a:t>
            </a:r>
          </a:p>
          <a:p>
            <a:r>
              <a:rPr lang="en-US" b="1" dirty="0"/>
              <a:t>Roaming profiles:</a:t>
            </a:r>
            <a:r>
              <a:rPr lang="en-US" dirty="0"/>
              <a:t> A Microsoft Windows technology that redirects user profiles to a network share so that the information is available when the user logs into any computer on the network where the network share is located.</a:t>
            </a:r>
          </a:p>
          <a:p>
            <a:r>
              <a:rPr lang="en-US" b="1" dirty="0"/>
              <a:t>Offline files: </a:t>
            </a:r>
            <a:r>
              <a:rPr lang="en-US" dirty="0"/>
              <a:t>Files (or folders) from a network share that are cached locally.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92983-B280-4229-91D1-29F6E260AA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2401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7B728-22FC-49FC-B8B2-D28225B8E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Locks and Password Resets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75AEB3-FE9E-4DC0-AE43-6C2AA1DD7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3654235-FA9F-44C9-ADAB-F336EB2494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9469" y="981075"/>
            <a:ext cx="2725062" cy="3567112"/>
          </a:xfrm>
        </p:spPr>
      </p:pic>
    </p:spTree>
    <p:extLst>
      <p:ext uri="{BB962C8B-B14F-4D97-AF65-F5344CB8AC3E}">
        <p14:creationId xmlns:p14="http://schemas.microsoft.com/office/powerpoint/2010/main" val="35221732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4DC1B9-5D01-4FAE-BE1A-91EC9A979D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Active Directory Account and Policy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A28523-C412-437F-B0F5-CEB94FA07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2518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646A2DB-16AD-44F1-911A-5842E50C24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889" y="1245581"/>
            <a:ext cx="4744222" cy="31714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189D4D-313B-41F6-A80F-340AFA315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308" y="75202"/>
            <a:ext cx="8625385" cy="633458"/>
          </a:xfrm>
        </p:spPr>
        <p:txBody>
          <a:bodyPr/>
          <a:lstStyle/>
          <a:p>
            <a:r>
              <a:rPr lang="en-US" dirty="0"/>
              <a:t>Activity: Configuring Active Directory Accounts and Policies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383DE3-89A6-491A-9B05-8639202EF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1148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What experiences do you have in working with any of the technologies discussed in this lesson?</a:t>
            </a:r>
          </a:p>
          <a:p>
            <a:r>
              <a:rPr lang="en-US" dirty="0"/>
              <a:t>Which AD configuration task do you expect to perform most often in your workplace?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810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2D346-D353-4518-9A89-51735794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Users and Groups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B2D418-ACBD-4955-B2EB-E5E08ED571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C1CE55B-C150-419C-833A-1904EC5BB2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5847" y="859754"/>
            <a:ext cx="6380858" cy="3710137"/>
          </a:xfrm>
        </p:spPr>
      </p:pic>
    </p:spTree>
    <p:extLst>
      <p:ext uri="{BB962C8B-B14F-4D97-AF65-F5344CB8AC3E}">
        <p14:creationId xmlns:p14="http://schemas.microsoft.com/office/powerpoint/2010/main" val="3376477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0A66A-E02D-49EF-A103-B9D3F9C7E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Users and Groups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95F8E9-C8D7-49C6-B153-0A24371B4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A1BDB5-DFBC-4902-9DDF-12DE5E9530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new user</a:t>
            </a:r>
          </a:p>
          <a:p>
            <a:r>
              <a:rPr lang="en-US" dirty="0"/>
              <a:t>Rename and delete user accounts</a:t>
            </a:r>
          </a:p>
          <a:p>
            <a:r>
              <a:rPr lang="en-US" dirty="0"/>
              <a:t>Add a user to a group</a:t>
            </a:r>
          </a:p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net user </a:t>
            </a:r>
            <a:r>
              <a:rPr lang="en-US" dirty="0"/>
              <a:t>commands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46ED4C-592E-4FC8-B841-C4D03DC56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9358" y="980347"/>
            <a:ext cx="3120478" cy="355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77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45528-BB84-4D46-8AFC-C10FE05CC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Security Policy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8F3448-B8AF-46DF-8B3B-4FD6F8A8E1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599" y="944984"/>
            <a:ext cx="7250723" cy="571500"/>
          </a:xfrm>
        </p:spPr>
        <p:txBody>
          <a:bodyPr/>
          <a:lstStyle/>
          <a:p>
            <a:r>
              <a:rPr lang="en-US" b="1" dirty="0"/>
              <a:t>Policies: </a:t>
            </a:r>
            <a:r>
              <a:rPr lang="en-US" dirty="0"/>
              <a:t>A subset of a security profile, and a document that outlines the specific requirements and rules everyone must meet.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29FCFA-DF87-4CCF-AFA1-EA40D6897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BD6BEDF-3627-464F-B247-E17CFB1E1F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926" y="2453622"/>
            <a:ext cx="3941230" cy="1896849"/>
          </a:xfrm>
        </p:spPr>
      </p:pic>
      <p:pic>
        <p:nvPicPr>
          <p:cNvPr id="10" name="Content Placeholder 7">
            <a:extLst>
              <a:ext uri="{FF2B5EF4-FFF2-40B4-BE49-F238E27FC236}">
                <a16:creationId xmlns:a16="http://schemas.microsoft.com/office/drawing/2014/main" id="{CA2B1F30-7CBC-48C0-A16A-DC9207651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178" y="1924084"/>
            <a:ext cx="3520959" cy="295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520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8E3AE-8B98-4C3D-8BB4-5DBDFE6A4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SSO and Credential Manager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9B3165-1849-464C-931E-8610CAB6EF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95899"/>
            <a:ext cx="7054516" cy="913632"/>
          </a:xfrm>
        </p:spPr>
        <p:txBody>
          <a:bodyPr/>
          <a:lstStyle/>
          <a:p>
            <a:r>
              <a:rPr lang="en-US" b="1" dirty="0"/>
              <a:t>Single Sign-On (SSO): </a:t>
            </a:r>
            <a:r>
              <a:rPr lang="en-US" dirty="0"/>
              <a:t>Any authentication technology that allows a user to authenticate once and receive authorizations for multiple services.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596A8-9CBC-47FE-8952-40DC137CFD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AB48C030-2EA4-45CA-BC69-F647BB305D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8706" y="1697038"/>
            <a:ext cx="5966589" cy="2955924"/>
          </a:xfrm>
        </p:spPr>
      </p:pic>
    </p:spTree>
    <p:extLst>
      <p:ext uri="{BB962C8B-B14F-4D97-AF65-F5344CB8AC3E}">
        <p14:creationId xmlns:p14="http://schemas.microsoft.com/office/powerpoint/2010/main" val="1666994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400376-8242-471D-95D7-C0240DD378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User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F60E65-29A2-4669-9943-D01C1B620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293106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67</TotalTime>
  <Words>1632</Words>
  <Application>Microsoft Office PowerPoint</Application>
  <PresentationFormat>On-screen Show (16:9)</PresentationFormat>
  <Paragraphs>226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2" baseType="lpstr">
      <vt:lpstr>Cutive Mono</vt:lpstr>
      <vt:lpstr>Arial</vt:lpstr>
      <vt:lpstr>Calibri</vt:lpstr>
      <vt:lpstr>Open Sans</vt:lpstr>
      <vt:lpstr>LO-CompTIA</vt:lpstr>
      <vt:lpstr>Managing Users, Workstations, and Shared Resources</vt:lpstr>
      <vt:lpstr>Managing Users, Workstations, and Shared Resources</vt:lpstr>
      <vt:lpstr>User and Group Accounts (Slide 1 of 2)</vt:lpstr>
      <vt:lpstr>User and Group Accounts (Slide 2 of 2)</vt:lpstr>
      <vt:lpstr>Local Users and Groups (Slide 1 of 2) </vt:lpstr>
      <vt:lpstr>Local Users and Groups (Slide 2 of 2)</vt:lpstr>
      <vt:lpstr>Local Security Policy</vt:lpstr>
      <vt:lpstr>SSO and Credential Manager</vt:lpstr>
      <vt:lpstr>PowerPoint Presentation</vt:lpstr>
      <vt:lpstr>Workgroups</vt:lpstr>
      <vt:lpstr>Homegroups</vt:lpstr>
      <vt:lpstr>Network and Sharing Center (Slide 1 of 2)</vt:lpstr>
      <vt:lpstr>Network and Sharing Center (Slide 2 of 2)</vt:lpstr>
      <vt:lpstr>Network Share Configuration (Slide 1 of 6)</vt:lpstr>
      <vt:lpstr>Network Share Configuration (Slide 2 of 6)</vt:lpstr>
      <vt:lpstr>Network Share Configuration (Slide 3 of 6)</vt:lpstr>
      <vt:lpstr>Network Share Configuration (Slide 4 of 6)</vt:lpstr>
      <vt:lpstr>Network Share Configuration (Slide 5 of 6)</vt:lpstr>
      <vt:lpstr>Network Share Configuration (Slide 6 of 6)</vt:lpstr>
      <vt:lpstr>Offline Files and Sync Center</vt:lpstr>
      <vt:lpstr>The net Commands</vt:lpstr>
      <vt:lpstr>NTFS File and Folder Permissions (Slide 1 of 8)</vt:lpstr>
      <vt:lpstr>NTFS File and Folder Permissions (Slide 2 of 8)</vt:lpstr>
      <vt:lpstr>NTFS File and Folder Permissions (Slide 3 of 8)</vt:lpstr>
      <vt:lpstr>NTFS File and Folder Permissions (Slide 4 of 8)</vt:lpstr>
      <vt:lpstr>NTFS File and Folder Permissions (Slide 5 of 8)</vt:lpstr>
      <vt:lpstr>NTFS File and Folder Permissions (Slide 6 of 8)</vt:lpstr>
      <vt:lpstr>NTFS File and Folder Permissions (Slide 7 of 8)</vt:lpstr>
      <vt:lpstr>NTFS File and Folder Permissions (Slide 8 of 8)</vt:lpstr>
      <vt:lpstr>PowerPoint Presentation</vt:lpstr>
      <vt:lpstr>PowerPoint Presentation</vt:lpstr>
      <vt:lpstr>Windows Active Directory Domains</vt:lpstr>
      <vt:lpstr>Active Directory Components (Slide 1 of 2)</vt:lpstr>
      <vt:lpstr>Active Directory Components (Slide 2 of 2)</vt:lpstr>
      <vt:lpstr>Domain Membership</vt:lpstr>
      <vt:lpstr>Domain Sign-In</vt:lpstr>
      <vt:lpstr>Group Policy Objects (Slide 1 of 2)</vt:lpstr>
      <vt:lpstr>Group Policy Objects (Slide 2 of 2)</vt:lpstr>
      <vt:lpstr>Basic AD Functions (Slide 1 of 2)</vt:lpstr>
      <vt:lpstr>Basic AD Functions (Slide 2 of 2)</vt:lpstr>
      <vt:lpstr>Logon Scripts</vt:lpstr>
      <vt:lpstr>Home Folder</vt:lpstr>
      <vt:lpstr>Folder Redirection</vt:lpstr>
      <vt:lpstr>Account Locks and Password Resets</vt:lpstr>
      <vt:lpstr>PowerPoint Presentation</vt:lpstr>
      <vt:lpstr>Activity: Configuring Active Directory Accounts and Policies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Pam Taylor</dc:creator>
  <cp:keywords/>
  <dc:description/>
  <cp:lastModifiedBy>Gail Sandler</cp:lastModifiedBy>
  <cp:revision>12</cp:revision>
  <dcterms:created xsi:type="dcterms:W3CDTF">2018-11-06T12:56:22Z</dcterms:created>
  <dcterms:modified xsi:type="dcterms:W3CDTF">2019-01-07T12:11:39Z</dcterms:modified>
  <cp:category/>
</cp:coreProperties>
</file>