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823" r:id="rId1"/>
  </p:sldMasterIdLst>
  <p:notesMasterIdLst>
    <p:notesMasterId r:id="rId54"/>
  </p:notesMasterIdLst>
  <p:handoutMasterIdLst>
    <p:handoutMasterId r:id="rId55"/>
  </p:handoutMasterIdLst>
  <p:sldIdLst>
    <p:sldId id="280" r:id="rId2"/>
    <p:sldId id="281" r:id="rId3"/>
    <p:sldId id="282" r:id="rId4"/>
    <p:sldId id="325" r:id="rId5"/>
    <p:sldId id="326" r:id="rId6"/>
    <p:sldId id="327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328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4" r:id="rId29"/>
    <p:sldId id="305" r:id="rId30"/>
    <p:sldId id="329" r:id="rId31"/>
    <p:sldId id="306" r:id="rId32"/>
    <p:sldId id="307" r:id="rId33"/>
    <p:sldId id="308" r:id="rId34"/>
    <p:sldId id="309" r:id="rId35"/>
    <p:sldId id="311" r:id="rId36"/>
    <p:sldId id="310" r:id="rId37"/>
    <p:sldId id="330" r:id="rId38"/>
    <p:sldId id="332" r:id="rId39"/>
    <p:sldId id="312" r:id="rId40"/>
    <p:sldId id="313" r:id="rId41"/>
    <p:sldId id="314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24" r:id="rId52"/>
    <p:sldId id="331" r:id="rId5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6"/>
      <p:bold r:id="rId57"/>
      <p:italic r:id="rId58"/>
      <p:boldItalic r:id="rId59"/>
    </p:embeddedFont>
    <p:embeddedFont>
      <p:font typeface="Open Sans" panose="020B0604020202020204" charset="0"/>
      <p:regular r:id="rId6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9E"/>
    <a:srgbClr val="45545F"/>
    <a:srgbClr val="004D71"/>
    <a:srgbClr val="B1B7BC"/>
    <a:srgbClr val="1B3764"/>
    <a:srgbClr val="0090B9"/>
    <a:srgbClr val="ED1C24"/>
    <a:srgbClr val="F5A81C"/>
    <a:srgbClr val="01A1DD"/>
    <a:srgbClr val="CFD4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168" autoAdjust="0"/>
  </p:normalViewPr>
  <p:slideViewPr>
    <p:cSldViewPr snapToGrid="0">
      <p:cViewPr varScale="1">
        <p:scale>
          <a:sx n="140" d="100"/>
          <a:sy n="140" d="100"/>
        </p:scale>
        <p:origin x="732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2.fntdata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1.fntdata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C3F268-D399-CD41-93EB-BC0DC0B74C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123764"/>
            <a:ext cx="9162288" cy="710498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2990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B6C7ED59-72C2-324E-AEEB-8DFC1F5573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4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6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3384616"/>
            <a:ext cx="9143999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EA95763B-85F6-9048-B507-4FD23026F6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0FFAE2-1926-424D-9409-EA1F521618BE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8288" y="4511039"/>
            <a:ext cx="9180576" cy="3472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D31B16-7F80-4E40-A64A-D400F2BE5BD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56114" y="1288868"/>
            <a:ext cx="3829752" cy="209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35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E765CB9-1B51-9D48-955D-6843AA1B95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614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976531"/>
            <a:ext cx="8460150" cy="3394472"/>
          </a:xfrm>
        </p:spPr>
        <p:txBody>
          <a:bodyPr/>
          <a:lstStyle>
            <a:lvl1pPr>
              <a:spcAft>
                <a:spcPts val="1800"/>
              </a:spcAft>
              <a:buFont typeface="+mj-lt"/>
              <a:buAutoNum type="arabicPeriod"/>
              <a:defRPr sz="1800">
                <a:solidFill>
                  <a:srgbClr val="45545F"/>
                </a:solidFill>
              </a:defRPr>
            </a:lvl1pPr>
            <a:lvl2pPr marL="600075" indent="-257175">
              <a:buFont typeface="+mj-lt"/>
              <a:buAutoNum type="arabicPeriod"/>
              <a:defRPr/>
            </a:lvl2pPr>
            <a:lvl3pPr marL="942975" indent="-257175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402655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9EDA33E4-71A4-D841-BB71-AA1209C4CD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F70059-50E2-B24D-9AA3-145112C8E86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89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752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87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953D7D55-FF4B-144A-9A47-F9B21A50C6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97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214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80597"/>
            <a:ext cx="7797800" cy="615462"/>
          </a:xfrm>
        </p:spPr>
        <p:txBody>
          <a:bodyPr anchor="ctr" anchorCtr="0">
            <a:noAutofit/>
          </a:bodyPr>
          <a:lstStyle>
            <a:lvl1pPr algn="l">
              <a:defRPr sz="2400"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76327"/>
            <a:ext cx="5111750" cy="3518297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40D7BB1-77D8-B148-9C19-407AE5F22E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15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65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7"/>
            <a:ext cx="8460152" cy="3567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BB89A167-2C0A-E142-A4E6-098E36FF4B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60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63308DA-D7BC-384E-821F-8A3A2D1C8C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100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08539"/>
            <a:ext cx="2057400" cy="3686084"/>
          </a:xfrm>
        </p:spPr>
        <p:txBody>
          <a:bodyPr vert="eaVert"/>
          <a:lstStyle>
            <a:lvl1pPr>
              <a:defRPr b="1">
                <a:solidFill>
                  <a:srgbClr val="45545F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539"/>
            <a:ext cx="6019800" cy="3686084"/>
          </a:xfrm>
        </p:spPr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8730890-2F38-5A47-B746-C8A5D1CBF9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279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7C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4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C2B283-1721-A54D-A0F1-D2BEA4930744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8288" y="4443006"/>
            <a:ext cx="9180576" cy="384048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rgbClr val="ED1C24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3322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944337A-3BE7-674E-B293-3D2844FE50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49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937C02-723F-7449-9D91-D10D98479B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950148" y="3143794"/>
            <a:ext cx="2193852" cy="1999706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589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356AF006-7545-FE4E-BA37-FA9657065F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924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7054516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4"/>
            <a:ext cx="8460152" cy="2956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A660B38B-C7D9-D944-83F2-8500759A1B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8" name="Picture 100" descr="book">
            <a:extLst>
              <a:ext uri="{FF2B5EF4-FFF2-40B4-BE49-F238E27FC236}">
                <a16:creationId xmlns:a16="http://schemas.microsoft.com/office/drawing/2014/main" id="{7659040C-5D30-DA49-B1E6-5E966016CCA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969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04E5AC-2C37-054D-B16D-0D8582A5ED6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50148" y="3143794"/>
            <a:ext cx="2193852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6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6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3384616"/>
            <a:ext cx="8001000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8" name="Picture 17" descr="CompTIA_logo.wmf">
            <a:extLst>
              <a:ext uri="{FF2B5EF4-FFF2-40B4-BE49-F238E27FC236}">
                <a16:creationId xmlns:a16="http://schemas.microsoft.com/office/drawing/2014/main" id="{1E5018EB-5EA6-DB41-BB6E-BDD87D776F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BDA0A4-50B6-2647-8936-3D1D66E5E7A5}"/>
              </a:ext>
            </a:extLst>
          </p:cNvPr>
          <p:cNvPicPr>
            <a:picLocks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8288" y="4511039"/>
            <a:ext cx="9180576" cy="3472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A9D3A7-ED76-3242-8569-1F8CBACDFB9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78606" y="1406242"/>
            <a:ext cx="3186788" cy="19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957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720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  <p:sldLayoutId id="2147483836" r:id="rId13"/>
    <p:sldLayoutId id="2147483837" r:id="rId14"/>
    <p:sldLayoutId id="2147483838" r:id="rId15"/>
    <p:sldLayoutId id="2147483839" r:id="rId16"/>
    <p:sldLayoutId id="2147483840" r:id="rId17"/>
    <p:sldLayoutId id="2147483841" r:id="rId18"/>
    <p:sldLayoutId id="2147483842" r:id="rId19"/>
    <p:sldLayoutId id="2147483843" r:id="rId20"/>
    <p:sldLayoutId id="2147483844" r:id="rId21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lang="en-US" sz="2400" b="1" kern="1200" dirty="0">
          <a:solidFill>
            <a:srgbClr val="ED1C24"/>
          </a:solidFill>
          <a:latin typeface="+mn-lt"/>
          <a:ea typeface="+mj-ea"/>
          <a:cs typeface="Open Sans SemiBold" panose="020B0706030804020204" pitchFamily="34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rgbClr val="45545F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rgbClr val="45545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rgbClr val="45545F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48A97-5BDB-064D-951E-A5634C77D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Security Concepts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5C12A-9F5E-FB4B-BA5D-049407789B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65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95521-A004-4F7E-846B-C433AB363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(Slide 1 of 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110C64-F88D-40F2-82DD-85F5170960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4687" y="725714"/>
            <a:ext cx="7054516" cy="571500"/>
          </a:xfrm>
        </p:spPr>
        <p:txBody>
          <a:bodyPr/>
          <a:lstStyle/>
          <a:p>
            <a:r>
              <a:rPr lang="en-US" b="1" dirty="0"/>
              <a:t>Encryption: </a:t>
            </a:r>
            <a:r>
              <a:rPr lang="en-US" dirty="0"/>
              <a:t>Scrambling the characters used in a message so that the message can be seen but not understood or modified unless it can be deciphered.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6C8EB0-1E8D-4592-A0A5-2B43B34E15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364DEDA-0264-4534-B442-2EC6A2B4EA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778216"/>
            <a:ext cx="8460152" cy="29565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Symmetric encryption</a:t>
            </a:r>
          </a:p>
          <a:p>
            <a:r>
              <a:rPr lang="en-US" dirty="0"/>
              <a:t>Single secret key used to encrypt and decrypt data</a:t>
            </a:r>
          </a:p>
          <a:p>
            <a:r>
              <a:rPr lang="en-US" dirty="0"/>
              <a:t>May be two keys, but one is easy to determine for the other</a:t>
            </a:r>
          </a:p>
          <a:p>
            <a:r>
              <a:rPr lang="en-US" dirty="0"/>
              <a:t>Need to securely distribute and store the key</a:t>
            </a:r>
          </a:p>
          <a:p>
            <a:r>
              <a:rPr lang="en-US" dirty="0"/>
              <a:t>Faster and less intensive than asymmetric encryption</a:t>
            </a:r>
          </a:p>
          <a:p>
            <a:r>
              <a:rPr lang="en-US" dirty="0"/>
              <a:t>Use 1024-bit key encryption</a:t>
            </a:r>
          </a:p>
          <a:p>
            <a:pPr lvl="1"/>
            <a:r>
              <a:rPr lang="en-US" dirty="0"/>
              <a:t>Hardware to break</a:t>
            </a:r>
          </a:p>
          <a:p>
            <a:pPr lvl="1"/>
            <a:r>
              <a:rPr lang="en-US" dirty="0"/>
              <a:t>Takes more processing to perform encryption and decryption</a:t>
            </a:r>
          </a:p>
        </p:txBody>
      </p:sp>
    </p:spTree>
    <p:extLst>
      <p:ext uri="{BB962C8B-B14F-4D97-AF65-F5344CB8AC3E}">
        <p14:creationId xmlns:p14="http://schemas.microsoft.com/office/powerpoint/2010/main" val="2921470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BC8D7-B7DF-4BEF-9FBE-FD0D5B668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(Slide 2 of 3)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82A002-7A37-4300-81DE-80D9B75CA4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95899"/>
            <a:ext cx="7054516" cy="571500"/>
          </a:xfrm>
        </p:spPr>
        <p:txBody>
          <a:bodyPr/>
          <a:lstStyle/>
          <a:p>
            <a:r>
              <a:rPr lang="en-US" b="1" dirty="0"/>
              <a:t>Key exchange: </a:t>
            </a:r>
            <a:r>
              <a:rPr lang="en-US" dirty="0"/>
              <a:t>Two hosts need to know the same symmetric encryption key without any other host finding out what it is.</a:t>
            </a:r>
          </a:p>
          <a:p>
            <a:r>
              <a:rPr lang="en-US" b="1" dirty="0"/>
              <a:t>RSA cipher: </a:t>
            </a:r>
            <a:r>
              <a:rPr lang="en-US" dirty="0"/>
              <a:t>The first successful algorithm to be designed for public key encryption. It is named for its designers, Rivest, Shamir, and Adelman.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3FBABC-56B3-41A7-8C69-6F2E270CD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D3F058-DBDD-4D19-8466-C2A317A0E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658291"/>
            <a:ext cx="8460152" cy="19947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Asymmetric encryption</a:t>
            </a:r>
          </a:p>
          <a:p>
            <a:r>
              <a:rPr lang="en-US" dirty="0"/>
              <a:t>Uses a private key to decrypt data</a:t>
            </a:r>
          </a:p>
          <a:p>
            <a:r>
              <a:rPr lang="en-US" dirty="0"/>
              <a:t>Mathematically related public key encrypts data</a:t>
            </a:r>
          </a:p>
          <a:p>
            <a:r>
              <a:rPr lang="en-US" dirty="0"/>
              <a:t>Often used for digital certificates, digital signatures, and key exchange</a:t>
            </a:r>
          </a:p>
          <a:p>
            <a:r>
              <a:rPr lang="en-US" dirty="0"/>
              <a:t>Most often uses RSA cipher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17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BC8D7-B7DF-4BEF-9FBE-FD0D5B668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Encryption (Slide 3 of 3)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82A002-7A37-4300-81DE-80D9B75CA4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599331"/>
            <a:ext cx="7054516" cy="571500"/>
          </a:xfrm>
        </p:spPr>
        <p:txBody>
          <a:bodyPr/>
          <a:lstStyle/>
          <a:p>
            <a:r>
              <a:rPr lang="en-US" b="1" dirty="0"/>
              <a:t>Cryptographic encryption: </a:t>
            </a:r>
            <a:r>
              <a:rPr lang="en-US" dirty="0"/>
              <a:t>A hashed value from which it is impossible to recover the original data. </a:t>
            </a:r>
          </a:p>
          <a:p>
            <a:r>
              <a:rPr lang="en-US" b="1" dirty="0"/>
              <a:t>Hash: </a:t>
            </a:r>
            <a:r>
              <a:rPr lang="en-US" dirty="0"/>
              <a:t>The value that results from hashing encryption as a short representation of data.</a:t>
            </a:r>
          </a:p>
          <a:p>
            <a:r>
              <a:rPr lang="en-US" b="1" dirty="0"/>
              <a:t>SHA1/2: </a:t>
            </a:r>
            <a:r>
              <a:rPr lang="en-US" dirty="0"/>
              <a:t>A cryptographic hashing algorithm created to address possible weaknesses in MDA.</a:t>
            </a:r>
            <a:r>
              <a:rPr lang="en-US" b="1" dirty="0"/>
              <a:t> </a:t>
            </a:r>
          </a:p>
          <a:p>
            <a:r>
              <a:rPr lang="en-US" b="1" dirty="0"/>
              <a:t>MD5: </a:t>
            </a:r>
            <a:r>
              <a:rPr lang="en-US" dirty="0"/>
              <a:t>The Message Digest Algorithm.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3FBABC-56B3-41A7-8C69-6F2E270CD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D3F058-DBDD-4D19-8466-C2A317A0E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51" y="2705045"/>
            <a:ext cx="8460152" cy="2174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Cryptographic encryption</a:t>
            </a:r>
          </a:p>
          <a:p>
            <a:r>
              <a:rPr lang="en-US" dirty="0"/>
              <a:t>Provides integrity function in most systems</a:t>
            </a:r>
          </a:p>
          <a:p>
            <a:r>
              <a:rPr lang="en-US" dirty="0"/>
              <a:t>Not technically encryption as it is a one-way cryptographic process</a:t>
            </a:r>
          </a:p>
          <a:p>
            <a:r>
              <a:rPr lang="en-US" dirty="0"/>
              <a:t>Often uses</a:t>
            </a:r>
          </a:p>
          <a:p>
            <a:pPr lvl="1"/>
            <a:r>
              <a:rPr lang="en-US" dirty="0"/>
              <a:t>SHA-1 </a:t>
            </a:r>
          </a:p>
          <a:p>
            <a:pPr lvl="1"/>
            <a:r>
              <a:rPr lang="en-US" dirty="0"/>
              <a:t>SHA-2</a:t>
            </a:r>
          </a:p>
          <a:p>
            <a:pPr lvl="1"/>
            <a:r>
              <a:rPr lang="en-US" dirty="0"/>
              <a:t>MD5</a:t>
            </a:r>
          </a:p>
          <a:p>
            <a:pPr marL="3429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895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44F08-2B6F-4E36-9D60-9A009F86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PKI and Certificates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E868C-DDAE-4DF9-AB64-A2651E50DD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594679"/>
            <a:ext cx="7054516" cy="571500"/>
          </a:xfrm>
        </p:spPr>
        <p:txBody>
          <a:bodyPr/>
          <a:lstStyle/>
          <a:p>
            <a:r>
              <a:rPr lang="en-US" b="1" dirty="0"/>
              <a:t>PKI: </a:t>
            </a:r>
            <a:r>
              <a:rPr lang="en-US" dirty="0"/>
              <a:t>Asymmetric encryption for secure key distribution for symmetric encryption.</a:t>
            </a:r>
            <a:endParaRPr lang="en-US" b="1" dirty="0"/>
          </a:p>
          <a:p>
            <a:r>
              <a:rPr lang="en-US" b="1" dirty="0"/>
              <a:t>CA: </a:t>
            </a:r>
            <a:r>
              <a:rPr lang="en-US" dirty="0"/>
              <a:t>A server that can issue digital certificates and the associated public/private key pairs.</a:t>
            </a:r>
          </a:p>
          <a:p>
            <a:r>
              <a:rPr lang="en-US" b="1" dirty="0"/>
              <a:t>Digital certificate: </a:t>
            </a:r>
            <a:r>
              <a:rPr lang="en-US" dirty="0"/>
              <a:t>X.509 certificate issued by a CA as guarantee that the key belongs to the organization.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088AB-85E7-44C1-931F-C9B504DCB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3F13EF-98B0-4A77-8A42-96EC80963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373817"/>
            <a:ext cx="8460152" cy="2484595"/>
          </a:xfrm>
        </p:spPr>
        <p:txBody>
          <a:bodyPr/>
          <a:lstStyle/>
          <a:p>
            <a:r>
              <a:rPr lang="en-US" dirty="0"/>
              <a:t>Asymmetric encryption is important part of PKI.</a:t>
            </a:r>
          </a:p>
          <a:p>
            <a:pPr lvl="1"/>
            <a:r>
              <a:rPr lang="en-US" dirty="0"/>
              <a:t>PKI authenticates subjects on public networks.</a:t>
            </a:r>
          </a:p>
          <a:p>
            <a:pPr lvl="1"/>
            <a:r>
              <a:rPr lang="en-US" dirty="0"/>
              <a:t>Users and servers are validated by a CA.</a:t>
            </a:r>
          </a:p>
          <a:p>
            <a:pPr lvl="1"/>
            <a:r>
              <a:rPr lang="en-US" dirty="0"/>
              <a:t>Digital certificate contains public key associated with the subject.</a:t>
            </a:r>
          </a:p>
          <a:p>
            <a:pPr lvl="1"/>
            <a:r>
              <a:rPr lang="en-US" dirty="0"/>
              <a:t>Certificate signed by the CA to guarantee validity.</a:t>
            </a:r>
          </a:p>
          <a:p>
            <a:r>
              <a:rPr lang="en-US" dirty="0"/>
              <a:t>Client can send data to the server using the public key knowing only the server can decrypt the data.</a:t>
            </a:r>
          </a:p>
          <a:p>
            <a:r>
              <a:rPr lang="en-US" dirty="0"/>
              <a:t>Digital certificates also used to secure authentication to networks.</a:t>
            </a:r>
          </a:p>
        </p:txBody>
      </p:sp>
    </p:spTree>
    <p:extLst>
      <p:ext uri="{BB962C8B-B14F-4D97-AF65-F5344CB8AC3E}">
        <p14:creationId xmlns:p14="http://schemas.microsoft.com/office/powerpoint/2010/main" val="25517087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0FB5E-F4EF-4205-B41A-52312FAF7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Control (Slide 1 of 5)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677DFC-EE29-471F-BD68-8EFBF10A4D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66082"/>
            <a:ext cx="7054516" cy="571500"/>
          </a:xfrm>
        </p:spPr>
        <p:txBody>
          <a:bodyPr/>
          <a:lstStyle/>
          <a:p>
            <a:r>
              <a:rPr lang="en-US" b="1" dirty="0"/>
              <a:t>Execution control: </a:t>
            </a:r>
            <a:r>
              <a:rPr lang="en-US" dirty="0"/>
              <a:t>Logical security technologies designed to prevent malicious software from running on a host and establish a security system that does not entirely depend on the good behavior of individual users.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F4ABE-29ED-4965-961A-E74E1F638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9DC82E-A69F-49CD-BECB-F6027553F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390503"/>
            <a:ext cx="8460152" cy="2262526"/>
          </a:xfrm>
        </p:spPr>
        <p:txBody>
          <a:bodyPr/>
          <a:lstStyle/>
          <a:p>
            <a:r>
              <a:rPr lang="en-US" dirty="0"/>
              <a:t>Helps prevent malicious software from running on a host.</a:t>
            </a:r>
          </a:p>
          <a:p>
            <a:r>
              <a:rPr lang="en-US" dirty="0"/>
              <a:t>Helps establish security system not entirely dependent on good behavior of individual users.</a:t>
            </a:r>
          </a:p>
        </p:txBody>
      </p:sp>
    </p:spTree>
    <p:extLst>
      <p:ext uri="{BB962C8B-B14F-4D97-AF65-F5344CB8AC3E}">
        <p14:creationId xmlns:p14="http://schemas.microsoft.com/office/powerpoint/2010/main" val="4145915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0FB5E-F4EF-4205-B41A-52312FAF7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Control (Slide 2 of 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F4ABE-29ED-4965-961A-E74E1F638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9DC82E-A69F-49CD-BECB-F6027553F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Trusted and Untrusted Software Sources</a:t>
            </a:r>
          </a:p>
          <a:p>
            <a:r>
              <a:rPr lang="en-US" dirty="0"/>
              <a:t>Restrict the ability of users to run unapproved program code</a:t>
            </a:r>
          </a:p>
          <a:p>
            <a:pPr lvl="1"/>
            <a:r>
              <a:rPr lang="en-US" dirty="0"/>
              <a:t>Administrator and User accounts</a:t>
            </a:r>
          </a:p>
          <a:p>
            <a:pPr lvl="1"/>
            <a:r>
              <a:rPr lang="en-US" dirty="0"/>
              <a:t>User Account Control</a:t>
            </a:r>
          </a:p>
          <a:p>
            <a:pPr lvl="1"/>
            <a:r>
              <a:rPr lang="en-US" dirty="0"/>
              <a:t>System policies</a:t>
            </a:r>
          </a:p>
          <a:p>
            <a:r>
              <a:rPr lang="en-US" dirty="0"/>
              <a:t>App developers should use digital certificates for code signing </a:t>
            </a:r>
          </a:p>
          <a:p>
            <a:pPr lvl="1"/>
            <a:r>
              <a:rPr lang="en-US" dirty="0"/>
              <a:t>Proves authenticity and integrity of installer package</a:t>
            </a:r>
          </a:p>
          <a:p>
            <a:r>
              <a:rPr lang="en-US" dirty="0"/>
              <a:t>Third-party network management suites enforce application control</a:t>
            </a:r>
          </a:p>
          <a:p>
            <a:pPr lvl="1"/>
            <a:r>
              <a:rPr lang="en-US" dirty="0"/>
              <a:t>Blacklist and whitelist software</a:t>
            </a:r>
          </a:p>
        </p:txBody>
      </p:sp>
    </p:spTree>
    <p:extLst>
      <p:ext uri="{BB962C8B-B14F-4D97-AF65-F5344CB8AC3E}">
        <p14:creationId xmlns:p14="http://schemas.microsoft.com/office/powerpoint/2010/main" val="1037578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0FB5E-F4EF-4205-B41A-52312FAF7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Control (Slide 3 of 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F4ABE-29ED-4965-961A-E74E1F638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9DC82E-A69F-49CD-BECB-F6027553F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Disable AutoRun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D7BD07-4673-4D51-BADB-C29B74C762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881" y="1590209"/>
            <a:ext cx="4572637" cy="320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130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0FB5E-F4EF-4205-B41A-52312FAF7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Control (Slide 4 of 5)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EDD4A-C5EB-493C-8F66-05660284CB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4" y="692248"/>
            <a:ext cx="7289991" cy="571500"/>
          </a:xfrm>
        </p:spPr>
        <p:txBody>
          <a:bodyPr/>
          <a:lstStyle/>
          <a:p>
            <a:r>
              <a:rPr lang="en-US" b="1" dirty="0"/>
              <a:t>Heuristic: </a:t>
            </a:r>
            <a:r>
              <a:rPr lang="en-US" dirty="0"/>
              <a:t>Monitoring technique that allows dynamic pattern matching based on past experience rather than relying on pre-loaded signatures.</a:t>
            </a:r>
          </a:p>
          <a:p>
            <a:r>
              <a:rPr lang="en-US" b="1" dirty="0"/>
              <a:t>Anti-malware: </a:t>
            </a:r>
            <a:r>
              <a:rPr lang="en-US" dirty="0"/>
              <a:t>Software that scans devices for malicious software.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F4ABE-29ED-4965-961A-E74E1F638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9DC82E-A69F-49CD-BECB-F6027553F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923434"/>
            <a:ext cx="8460152" cy="2956575"/>
          </a:xfrm>
        </p:spPr>
        <p:txBody>
          <a:bodyPr/>
          <a:lstStyle/>
          <a:p>
            <a:r>
              <a:rPr lang="en-US" dirty="0"/>
              <a:t>Anti-virus:</a:t>
            </a:r>
          </a:p>
          <a:p>
            <a:pPr lvl="1"/>
            <a:r>
              <a:rPr lang="en-US" dirty="0"/>
              <a:t>Detects malware and prevents it from executing</a:t>
            </a:r>
          </a:p>
          <a:p>
            <a:pPr lvl="1"/>
            <a:r>
              <a:rPr lang="en-US" dirty="0"/>
              <a:t>Uses database of known patterns</a:t>
            </a:r>
          </a:p>
          <a:p>
            <a:pPr lvl="2"/>
            <a:r>
              <a:rPr lang="en-US" dirty="0"/>
              <a:t>Definitions</a:t>
            </a:r>
          </a:p>
          <a:p>
            <a:pPr lvl="2"/>
            <a:r>
              <a:rPr lang="en-US" dirty="0"/>
              <a:t>Signatures</a:t>
            </a:r>
          </a:p>
          <a:p>
            <a:pPr lvl="1"/>
            <a:r>
              <a:rPr lang="en-US" dirty="0"/>
              <a:t>Uses heuristic identification</a:t>
            </a:r>
          </a:p>
          <a:p>
            <a:r>
              <a:rPr lang="en-US" dirty="0"/>
              <a:t>Anti-malware detects threats that are not virus-like:</a:t>
            </a:r>
          </a:p>
          <a:p>
            <a:pPr lvl="2"/>
            <a:r>
              <a:rPr lang="en-US" dirty="0"/>
              <a:t>Spyware</a:t>
            </a:r>
          </a:p>
          <a:p>
            <a:pPr lvl="2"/>
            <a:r>
              <a:rPr lang="en-US" dirty="0"/>
              <a:t>Trojans</a:t>
            </a:r>
          </a:p>
          <a:p>
            <a:pPr lvl="2"/>
            <a:r>
              <a:rPr lang="en-US" dirty="0"/>
              <a:t>Rootkits</a:t>
            </a:r>
          </a:p>
          <a:p>
            <a:pPr lvl="2"/>
            <a:r>
              <a:rPr lang="en-US" dirty="0"/>
              <a:t>Ransomware</a:t>
            </a:r>
          </a:p>
        </p:txBody>
      </p:sp>
    </p:spTree>
    <p:extLst>
      <p:ext uri="{BB962C8B-B14F-4D97-AF65-F5344CB8AC3E}">
        <p14:creationId xmlns:p14="http://schemas.microsoft.com/office/powerpoint/2010/main" val="2892913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0FB5E-F4EF-4205-B41A-52312FAF7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Execution Control (Slide 5 of 5)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4F4ABE-29ED-4965-961A-E74E1F638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89DC82E-A69F-49CD-BECB-F6027553F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Patch Management:</a:t>
            </a:r>
          </a:p>
          <a:p>
            <a:r>
              <a:rPr lang="en-US" dirty="0"/>
              <a:t>Apply all the latest patches to ensure the system is as secure as possible against attacks against flaws in the software.</a:t>
            </a:r>
          </a:p>
          <a:p>
            <a:r>
              <a:rPr lang="en-US" dirty="0"/>
              <a:t>Only apply a patch if it solves a particular problem being experienced.</a:t>
            </a:r>
          </a:p>
          <a:p>
            <a:pPr lvl="1"/>
            <a:r>
              <a:rPr lang="en-US" dirty="0"/>
              <a:t>Requires more work</a:t>
            </a:r>
          </a:p>
          <a:p>
            <a:pPr lvl="1"/>
            <a:r>
              <a:rPr lang="en-US" dirty="0"/>
              <a:t>Need to keep abreast of security bulletins</a:t>
            </a:r>
          </a:p>
          <a:p>
            <a:pPr lvl="1"/>
            <a:r>
              <a:rPr lang="en-US" dirty="0"/>
              <a:t>Updates can cause problems with application compatibility</a:t>
            </a:r>
          </a:p>
          <a:p>
            <a:r>
              <a:rPr lang="en-US" dirty="0"/>
              <a:t>Test updates on non-production system before rolling out.</a:t>
            </a:r>
          </a:p>
        </p:txBody>
      </p:sp>
    </p:spTree>
    <p:extLst>
      <p:ext uri="{BB962C8B-B14F-4D97-AF65-F5344CB8AC3E}">
        <p14:creationId xmlns:p14="http://schemas.microsoft.com/office/powerpoint/2010/main" val="1112496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CBC7CF-D8A5-4F49-A4BD-764C4ED36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NAC (Slide 1 of 3)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E8CD27A-0CDF-40B4-9E7D-DC0CFFB930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4931" y="816912"/>
            <a:ext cx="7054516" cy="571500"/>
          </a:xfrm>
        </p:spPr>
        <p:txBody>
          <a:bodyPr/>
          <a:lstStyle/>
          <a:p>
            <a:r>
              <a:rPr lang="en-US" b="1" dirty="0"/>
              <a:t>Firewalls: </a:t>
            </a:r>
            <a:r>
              <a:rPr lang="en-US" dirty="0"/>
              <a:t>Hardware or software that filters traffic passing into or out of a network. </a:t>
            </a:r>
          </a:p>
          <a:p>
            <a:r>
              <a:rPr lang="en-US" b="1" dirty="0"/>
              <a:t>Defense in depth: </a:t>
            </a:r>
            <a:r>
              <a:rPr lang="en-US" dirty="0"/>
              <a:t>Configuring security controls on hosts as well as providing network security, physical security, and administrative controls.</a:t>
            </a:r>
          </a:p>
          <a:p>
            <a:r>
              <a:rPr lang="en-US" b="1" dirty="0"/>
              <a:t>NAC: </a:t>
            </a:r>
            <a:r>
              <a:rPr lang="en-US" dirty="0"/>
              <a:t>A means of ensuring endpoint security.</a:t>
            </a:r>
          </a:p>
          <a:p>
            <a:r>
              <a:rPr lang="en-US" b="1" dirty="0"/>
              <a:t>Health policy: </a:t>
            </a:r>
            <a:r>
              <a:rPr lang="en-US" dirty="0"/>
              <a:t>Policies or profiles describing a minimum security configuration that devices must meet to be granted network access.</a:t>
            </a:r>
          </a:p>
          <a:p>
            <a:r>
              <a:rPr lang="en-US" b="1" dirty="0"/>
              <a:t>MAC filtering: </a:t>
            </a:r>
            <a:r>
              <a:rPr lang="en-US" dirty="0"/>
              <a:t>Applying an access control list to a switch or access point so that only clients with approved MAC addresses can connect to it.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346DA8-54A1-4203-9986-2E9179388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567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856E6-6417-3447-82E5-6D8AA1C7D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Concepts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B11B57-A0FD-F14B-98F1-108B296729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7B3F2-41E7-A94B-B976-C957B5D73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Logical Security Concepts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Threats and Vulnerabilities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Physical Security Measures</a:t>
            </a:r>
          </a:p>
        </p:txBody>
      </p:sp>
    </p:spTree>
    <p:extLst>
      <p:ext uri="{BB962C8B-B14F-4D97-AF65-F5344CB8AC3E}">
        <p14:creationId xmlns:p14="http://schemas.microsoft.com/office/powerpoint/2010/main" val="30237974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9D0C2-5BDA-4E25-9294-4745E0EC6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NAC (Slide 2 of 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7537F-CEB7-4954-9899-7B54BC53331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661" y="815777"/>
            <a:ext cx="7054516" cy="571500"/>
          </a:xfrm>
        </p:spPr>
        <p:txBody>
          <a:bodyPr/>
          <a:lstStyle/>
          <a:p>
            <a:r>
              <a:rPr lang="en-US" b="1" dirty="0"/>
              <a:t>Port-based NAC: </a:t>
            </a:r>
            <a:r>
              <a:rPr lang="en-US" dirty="0"/>
              <a:t>An IEEE 802.1X standard in which the switch (or router) performs some sort of authentication of the attached device before activating the port.</a:t>
            </a:r>
          </a:p>
          <a:p>
            <a:r>
              <a:rPr lang="en-US" b="1" dirty="0"/>
              <a:t>Supplicant: </a:t>
            </a:r>
            <a:r>
              <a:rPr lang="en-US" dirty="0"/>
              <a:t>Under 802.1X, the device requesting access.</a:t>
            </a:r>
          </a:p>
          <a:p>
            <a:r>
              <a:rPr lang="en-US" b="1" dirty="0"/>
              <a:t>EAPoL: </a:t>
            </a:r>
            <a:r>
              <a:rPr lang="en-US" dirty="0"/>
              <a:t>Framework for negotiating authentication methods, supporting a range of authentication devices.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6A2080-4D33-4A5E-A951-F0AD3B85F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3737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A9354-7260-4895-9E31-0A139CEB3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NAC (Slide 3 of 3)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0E8DCF-7E36-414B-B4CE-E64EFFF98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49675A-65AB-4BAD-A9BF-54F583CD09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Firewalls manage access between networks</a:t>
            </a:r>
          </a:p>
          <a:p>
            <a:r>
              <a:rPr lang="en-US" dirty="0"/>
              <a:t>Defense in depth monitors security behind the perimeter firewall</a:t>
            </a:r>
          </a:p>
          <a:p>
            <a:r>
              <a:rPr lang="en-US" dirty="0"/>
              <a:t>Health policy checks for: </a:t>
            </a:r>
          </a:p>
          <a:p>
            <a:pPr lvl="1"/>
            <a:r>
              <a:rPr lang="en-US" dirty="0"/>
              <a:t>Malware</a:t>
            </a:r>
          </a:p>
          <a:p>
            <a:pPr lvl="1"/>
            <a:r>
              <a:rPr lang="en-US" dirty="0"/>
              <a:t>Patch levels</a:t>
            </a:r>
          </a:p>
          <a:p>
            <a:pPr lvl="1"/>
            <a:r>
              <a:rPr lang="en-US" dirty="0"/>
              <a:t>Personal firewall status</a:t>
            </a:r>
          </a:p>
          <a:p>
            <a:pPr lvl="1"/>
            <a:r>
              <a:rPr lang="en-US" dirty="0"/>
              <a:t>Virus definitions</a:t>
            </a:r>
          </a:p>
          <a:p>
            <a:r>
              <a:rPr lang="en-US" dirty="0"/>
              <a:t>Physical port security</a:t>
            </a:r>
          </a:p>
          <a:p>
            <a:r>
              <a:rPr lang="en-US" dirty="0"/>
              <a:t>Mac address filtering</a:t>
            </a:r>
          </a:p>
          <a:p>
            <a:r>
              <a:rPr lang="en-US" dirty="0"/>
              <a:t>Port Security and IEEE 802.1X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0729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6B823-2492-4904-8E57-DEC44B1A8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CB831F-1D67-428A-9978-D0404EB334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84687" y="631349"/>
            <a:ext cx="7054516" cy="571500"/>
          </a:xfrm>
        </p:spPr>
        <p:txBody>
          <a:bodyPr/>
          <a:lstStyle/>
          <a:p>
            <a:r>
              <a:rPr lang="en-US" b="1" dirty="0"/>
              <a:t>MDM: </a:t>
            </a:r>
            <a:r>
              <a:rPr lang="en-US" dirty="0"/>
              <a:t>Software suites designed to manage use of smartphones and tablets within an enterprise.</a:t>
            </a:r>
          </a:p>
          <a:p>
            <a:r>
              <a:rPr lang="en-US" b="1" dirty="0"/>
              <a:t>BYOD: </a:t>
            </a:r>
            <a:r>
              <a:rPr lang="en-US" dirty="0"/>
              <a:t>Security framework and tools to facilitate use of personally owned devices to access corporate networks and data.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869070-C283-4FF1-A8D1-EF5F5E513B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A9AA07F-3086-42F0-BB17-67FE757BA5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2514" y="1924084"/>
            <a:ext cx="3003473" cy="2955924"/>
          </a:xfrm>
        </p:spPr>
      </p:pic>
    </p:spTree>
    <p:extLst>
      <p:ext uri="{BB962C8B-B14F-4D97-AF65-F5344CB8AC3E}">
        <p14:creationId xmlns:p14="http://schemas.microsoft.com/office/powerpoint/2010/main" val="3178920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E8376-2018-47E7-B0AB-ED5E5D62A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VPN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2011-22C8-47D6-9505-26459FA584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85960"/>
            <a:ext cx="7054516" cy="571500"/>
          </a:xfrm>
        </p:spPr>
        <p:txBody>
          <a:bodyPr/>
          <a:lstStyle/>
          <a:p>
            <a:r>
              <a:rPr lang="en-US" b="1" dirty="0"/>
              <a:t>VPN: </a:t>
            </a:r>
            <a:r>
              <a:rPr lang="en-US" dirty="0"/>
              <a:t>A secure tunnel created between two endpoints connected via an unsecure network.</a:t>
            </a:r>
          </a:p>
          <a:p>
            <a:r>
              <a:rPr lang="en-US" b="1" dirty="0"/>
              <a:t>IPSec: </a:t>
            </a:r>
            <a:r>
              <a:rPr lang="en-US" dirty="0"/>
              <a:t>Layer 3 protocol suite providing security for TCP/IP.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7002C-2809-41F0-8E5B-344F6F38A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19B50B-D8BF-48F6-A7CD-B57C1787E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1946366"/>
            <a:ext cx="8460152" cy="2706663"/>
          </a:xfrm>
        </p:spPr>
        <p:txBody>
          <a:bodyPr/>
          <a:lstStyle/>
          <a:p>
            <a:r>
              <a:rPr lang="en-US" dirty="0"/>
              <a:t>Connects components and resources of two private networks over a public network.</a:t>
            </a:r>
          </a:p>
          <a:p>
            <a:pPr lvl="1"/>
            <a:r>
              <a:rPr lang="en-US" dirty="0"/>
              <a:t>Tunnels through the public network</a:t>
            </a:r>
          </a:p>
          <a:p>
            <a:pPr lvl="1"/>
            <a:r>
              <a:rPr lang="en-US" dirty="0"/>
              <a:t>Uses IPSec and encryption</a:t>
            </a:r>
          </a:p>
          <a:p>
            <a:pPr lvl="1"/>
            <a:r>
              <a:rPr lang="en-US" dirty="0"/>
              <a:t>Communications are encrypted and packaged within another TCP/IP packet stream</a:t>
            </a:r>
          </a:p>
          <a:p>
            <a:r>
              <a:rPr lang="en-US" dirty="0"/>
              <a:t>Remote access request granted upon successful user authentication and if the account has been given remote permission.</a:t>
            </a:r>
          </a:p>
          <a:p>
            <a:r>
              <a:rPr lang="en-US" dirty="0"/>
              <a:t>Client may be subject to NAC policy checks.</a:t>
            </a:r>
          </a:p>
        </p:txBody>
      </p:sp>
    </p:spTree>
    <p:extLst>
      <p:ext uri="{BB962C8B-B14F-4D97-AF65-F5344CB8AC3E}">
        <p14:creationId xmlns:p14="http://schemas.microsoft.com/office/powerpoint/2010/main" val="3974104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9FA2D7-B73F-414A-A495-CB3A15F97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Logical </a:t>
            </a:r>
            <a:r>
              <a:rPr lang="en-US"/>
              <a:t>Security Concepts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11437A-5B86-4C11-9106-AC0E6F7B4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4676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E0D19-1B21-4A65-9E19-A53A74D53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Vulnerabilities, Threats, and Risks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194878-7F19-41A9-884F-B67543B98C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Vulnerability: </a:t>
            </a:r>
            <a:r>
              <a:rPr lang="en-US" dirty="0"/>
              <a:t>Any weakness that could be triggered accidentally or exploited intentionally to cause a security breach.</a:t>
            </a:r>
          </a:p>
          <a:p>
            <a:r>
              <a:rPr lang="en-US" b="1" dirty="0"/>
              <a:t>Threat:</a:t>
            </a:r>
            <a:r>
              <a:rPr lang="en-US" dirty="0"/>
              <a:t> Any potential violation of security policies or procedures.</a:t>
            </a:r>
          </a:p>
          <a:p>
            <a:r>
              <a:rPr lang="en-US" b="1" dirty="0"/>
              <a:t>Threat agent</a:t>
            </a:r>
            <a:r>
              <a:rPr lang="en-US" dirty="0"/>
              <a:t>: A person or event that triggers a vulnerability accidentally or exploits it intentionally.</a:t>
            </a:r>
          </a:p>
          <a:p>
            <a:r>
              <a:rPr lang="en-US" b="1" dirty="0"/>
              <a:t>Risk: </a:t>
            </a:r>
            <a:r>
              <a:rPr lang="en-US" dirty="0"/>
              <a:t>The likelihood and impact (or consequence) of a threat actor exercising a vulnerability.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52419-D5D2-4676-A3C8-35112EE5C0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336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92E1B-6C53-4DC6-B788-1146D6F13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Engineering Threats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45D564-9DAD-414B-865D-F56E1D9EC7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Social engineering: </a:t>
            </a:r>
            <a:r>
              <a:rPr lang="en-US" dirty="0"/>
              <a:t>A hacking technique whereby the hacker gains useful information about an organization by deceiving its users or by exploiting their unsecure working practices.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7078D-6DAA-45FD-B0AF-7359A57916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599FBB9-25D3-45C5-879C-767AB9595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1926771"/>
            <a:ext cx="8460152" cy="2726258"/>
          </a:xfrm>
        </p:spPr>
        <p:txBody>
          <a:bodyPr/>
          <a:lstStyle/>
          <a:p>
            <a:r>
              <a:rPr lang="en-US" dirty="0"/>
              <a:t>Attacker gains insider knowledge</a:t>
            </a:r>
          </a:p>
          <a:p>
            <a:r>
              <a:rPr lang="en-US" dirty="0"/>
              <a:t>Attacker often carries out multiple small steps to gain access</a:t>
            </a:r>
          </a:p>
          <a:p>
            <a:r>
              <a:rPr lang="en-US" dirty="0"/>
              <a:t>Attacks depend on human factors</a:t>
            </a:r>
          </a:p>
          <a:p>
            <a:r>
              <a:rPr lang="en-US" dirty="0"/>
              <a:t>Attacks come in a variety of ways:</a:t>
            </a:r>
          </a:p>
          <a:p>
            <a:pPr lvl="1"/>
            <a:r>
              <a:rPr lang="en-US" dirty="0"/>
              <a:t>In person</a:t>
            </a:r>
          </a:p>
          <a:p>
            <a:pPr lvl="1"/>
            <a:r>
              <a:rPr lang="en-US" dirty="0"/>
              <a:t>Email</a:t>
            </a:r>
          </a:p>
          <a:p>
            <a:pPr lvl="1"/>
            <a:r>
              <a:rPr lang="en-US" dirty="0"/>
              <a:t>Phone</a:t>
            </a:r>
          </a:p>
          <a:p>
            <a:r>
              <a:rPr lang="en-US" dirty="0"/>
              <a:t>Often targets non-technical users and users who need assistance</a:t>
            </a:r>
          </a:p>
        </p:txBody>
      </p:sp>
    </p:spTree>
    <p:extLst>
      <p:ext uri="{BB962C8B-B14F-4D97-AF65-F5344CB8AC3E}">
        <p14:creationId xmlns:p14="http://schemas.microsoft.com/office/powerpoint/2010/main" val="36682233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6E5D8-0D50-4B19-829E-A12BAAAB5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Social Engineering Exploits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811C7-25DE-4041-A09D-C276ED7E06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FE1F9-0A3A-4DAE-AF03-42AC78AAAD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Impersonation</a:t>
            </a:r>
          </a:p>
          <a:p>
            <a:r>
              <a:rPr lang="en-US" dirty="0"/>
              <a:t>Phishing</a:t>
            </a:r>
          </a:p>
          <a:p>
            <a:r>
              <a:rPr lang="en-US" dirty="0"/>
              <a:t>Spoofing</a:t>
            </a:r>
          </a:p>
          <a:p>
            <a:r>
              <a:rPr lang="en-US" dirty="0"/>
              <a:t>Spear phishing</a:t>
            </a:r>
          </a:p>
          <a:p>
            <a:r>
              <a:rPr lang="en-US" dirty="0"/>
              <a:t>Pharming</a:t>
            </a:r>
          </a:p>
          <a:p>
            <a:r>
              <a:rPr lang="en-US" dirty="0"/>
              <a:t>Dumpster diving</a:t>
            </a:r>
          </a:p>
          <a:p>
            <a:r>
              <a:rPr lang="en-US" dirty="0"/>
              <a:t>Shoulder surfing</a:t>
            </a:r>
          </a:p>
          <a:p>
            <a:r>
              <a:rPr lang="en-US" dirty="0"/>
              <a:t>Tailgating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219D28-E102-44E3-9FE0-7C38D7C1E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3920" y="1962150"/>
            <a:ext cx="30480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9952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C8637-6BAC-4FC8-A6DC-484B08068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of Social Engineering Attacks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02CAB84-033F-464C-A46D-EA465BD6B1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CB1FCC-C930-425F-A419-368D772E00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Training</a:t>
            </a:r>
          </a:p>
          <a:p>
            <a:pPr lvl="1"/>
            <a:r>
              <a:rPr lang="en-US" dirty="0"/>
              <a:t>Only release information using standard procedures</a:t>
            </a:r>
          </a:p>
          <a:p>
            <a:pPr lvl="1"/>
            <a:r>
              <a:rPr lang="en-US" dirty="0"/>
              <a:t>Identify phishing style attacks</a:t>
            </a:r>
          </a:p>
          <a:p>
            <a:pPr lvl="1"/>
            <a:r>
              <a:rPr lang="en-US" dirty="0"/>
              <a:t>Not to release work-related information to third-party sites or social networking</a:t>
            </a:r>
          </a:p>
          <a:p>
            <a:r>
              <a:rPr lang="en-US" dirty="0"/>
              <a:t>Reporting system for suspected attacks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4998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119C1-7FBF-4902-A7CB-7629C4082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Footprinting Threats (Slide 1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63C7-EEAD-4B1F-902B-6F0EC01875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Footprinting: </a:t>
            </a:r>
            <a:r>
              <a:rPr lang="en-US" dirty="0"/>
              <a:t>An information gathering threat, in which the attacker attempts to learn about the configuration of the network and security systems through social engineering attacks or software-based tools.</a:t>
            </a:r>
          </a:p>
          <a:p>
            <a:r>
              <a:rPr lang="en-US" b="1" dirty="0"/>
              <a:t>Network mapping: </a:t>
            </a:r>
            <a:r>
              <a:rPr lang="en-US" dirty="0"/>
              <a:t>Tools used to gather information about the way the network is built and configured and the current status of hosts.</a:t>
            </a:r>
          </a:p>
          <a:p>
            <a:r>
              <a:rPr lang="en-US" b="1" dirty="0"/>
              <a:t>Port scanning: </a:t>
            </a:r>
            <a:r>
              <a:rPr lang="en-US" dirty="0"/>
              <a:t>Software that enumerates the status of TCP and UDP ports on a target system. Port scanning can be blocked by some firewalls and IDS.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6FD9C-FF62-4006-9116-D2D195C8DD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90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1F4D-F569-4713-B642-FE8FF81D3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Basics (Slide 1 of 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96A9AE-3A05-46FB-AA2D-DF339A6225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827419"/>
            <a:ext cx="7054516" cy="571500"/>
          </a:xfrm>
        </p:spPr>
        <p:txBody>
          <a:bodyPr/>
          <a:lstStyle/>
          <a:p>
            <a:r>
              <a:rPr lang="en-US" b="1" dirty="0"/>
              <a:t>Confidentiality: </a:t>
            </a:r>
            <a:r>
              <a:rPr lang="en-US" dirty="0"/>
              <a:t>The fundamental security goal of keeping information and communications private and protecting them from unauthorized access.</a:t>
            </a:r>
          </a:p>
          <a:p>
            <a:r>
              <a:rPr lang="en-US" b="1" dirty="0"/>
              <a:t>Integrity: </a:t>
            </a:r>
            <a:r>
              <a:rPr lang="en-US" dirty="0"/>
              <a:t>The fundamental security goal of ensuring that electronic data is not altered or tampered with. </a:t>
            </a:r>
          </a:p>
          <a:p>
            <a:r>
              <a:rPr lang="en-US" b="1" dirty="0"/>
              <a:t>Availability: </a:t>
            </a:r>
            <a:r>
              <a:rPr lang="en-US" dirty="0"/>
              <a:t>The fundamental security goal of ensuring that systems operate continuously and that authorized individuals can access data that they need. </a:t>
            </a:r>
          </a:p>
          <a:p>
            <a:r>
              <a:rPr lang="en-US" b="1" dirty="0"/>
              <a:t>Hardening: </a:t>
            </a:r>
            <a:r>
              <a:rPr lang="en-US" dirty="0"/>
              <a:t>A security technique in which the default configuration of a system is altered to protect the system against attacks.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5B2DC-AA1D-4B5E-99F3-E484FD218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87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E5F64-38AF-486B-924D-171DC6479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Footprinting Threats (Slide 2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32717A-4DC5-4129-9801-469A88347C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B713D8A-8E21-45F0-BD62-F3E3234BAF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0220" y="981075"/>
            <a:ext cx="4663561" cy="3567112"/>
          </a:xfrm>
        </p:spPr>
      </p:pic>
    </p:spTree>
    <p:extLst>
      <p:ext uri="{BB962C8B-B14F-4D97-AF65-F5344CB8AC3E}">
        <p14:creationId xmlns:p14="http://schemas.microsoft.com/office/powerpoint/2010/main" val="5059503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BFE3-22AA-4D95-81EE-F3D67981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Eavesdropping Threats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1C489-9C2B-443E-8258-E6C80A75F0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06448"/>
            <a:ext cx="7054516" cy="571500"/>
          </a:xfrm>
        </p:spPr>
        <p:txBody>
          <a:bodyPr/>
          <a:lstStyle/>
          <a:p>
            <a:r>
              <a:rPr lang="en-US" b="1" dirty="0"/>
              <a:t>Eavesdropping: L</a:t>
            </a:r>
            <a:r>
              <a:rPr lang="en-US" dirty="0"/>
              <a:t>istening in to communications sent over media.</a:t>
            </a:r>
          </a:p>
          <a:p>
            <a:r>
              <a:rPr lang="en-US" b="1" dirty="0"/>
              <a:t>MAC flooding: </a:t>
            </a:r>
            <a:r>
              <a:rPr lang="en-US" dirty="0"/>
              <a:t>Overloading the switch’s MAC cache to prevent genuine devices from connecting.</a:t>
            </a:r>
            <a:endParaRPr lang="en-US" b="1" dirty="0"/>
          </a:p>
          <a:p>
            <a:r>
              <a:rPr lang="en-US" b="1" dirty="0"/>
              <a:t>ARP poisoning: </a:t>
            </a:r>
            <a:r>
              <a:rPr lang="en-US" dirty="0"/>
              <a:t>Maps IP addresses to NIC MAC address.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38209-A7E6-4030-B0E5-285BDC432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DA19BB0-0FD1-41E1-AF65-BC72054827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9266" y="2085932"/>
            <a:ext cx="3820884" cy="2716410"/>
          </a:xfrm>
        </p:spPr>
      </p:pic>
    </p:spTree>
    <p:extLst>
      <p:ext uri="{BB962C8B-B14F-4D97-AF65-F5344CB8AC3E}">
        <p14:creationId xmlns:p14="http://schemas.microsoft.com/office/powerpoint/2010/main" val="5059768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C9019-BEDA-4591-A7DC-DE5CDD7D5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Spoofing and MITM Threats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094958-A5FB-4B1E-9E34-4AA00DD0D4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Spoofing: </a:t>
            </a:r>
            <a:r>
              <a:rPr lang="en-US" dirty="0"/>
              <a:t>Attacker disguises their identity.</a:t>
            </a:r>
            <a:endParaRPr lang="en-US" b="1" dirty="0"/>
          </a:p>
          <a:p>
            <a:r>
              <a:rPr lang="en-US" b="1" dirty="0"/>
              <a:t>Replay attack: </a:t>
            </a:r>
            <a:r>
              <a:rPr lang="en-US" dirty="0"/>
              <a:t>Attacker intercepts some authentication data and reuses it to try to re-establish a session.</a:t>
            </a:r>
          </a:p>
          <a:p>
            <a:r>
              <a:rPr lang="en-US" b="1" dirty="0"/>
              <a:t>MITM: </a:t>
            </a:r>
            <a:r>
              <a:rPr lang="en-US" dirty="0"/>
              <a:t>Attacker intercepts communications between two hosts.</a:t>
            </a:r>
            <a:endParaRPr lang="en-US" b="1" dirty="0"/>
          </a:p>
          <a:p>
            <a:r>
              <a:rPr lang="en-US" b="1" dirty="0"/>
              <a:t>Mutual authentication: </a:t>
            </a:r>
            <a:r>
              <a:rPr lang="en-US" dirty="0"/>
              <a:t>A client authenticates to the server and the server authenticates to the client. 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6E6CB8-8470-4022-B45C-2218EEC74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879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48E88-FD0D-4C07-99D6-6111BCB1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Password Attacks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FA8792-5A92-447F-B0D4-D0CF9A00F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C414DE2-7D19-4E21-A429-6E940055E2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681" y="1049892"/>
            <a:ext cx="4572637" cy="3429478"/>
          </a:xfrm>
        </p:spPr>
      </p:pic>
    </p:spTree>
    <p:extLst>
      <p:ext uri="{BB962C8B-B14F-4D97-AF65-F5344CB8AC3E}">
        <p14:creationId xmlns:p14="http://schemas.microsoft.com/office/powerpoint/2010/main" val="33396705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5D5F59-AB44-4668-835B-B41AACA75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Password Attacks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9118D-7617-4073-B811-0296BC0E80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Rainbow tables: </a:t>
            </a:r>
            <a:r>
              <a:rPr lang="en-US" dirty="0"/>
              <a:t>Tool for speeding up attacks against Windows passwords by precomputing possible hashes.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656022-C0DA-4E82-B67A-3C91C3C772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45BFD99-2DAE-45A9-896B-6735FDBF4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Dictionary</a:t>
            </a:r>
          </a:p>
          <a:p>
            <a:r>
              <a:rPr lang="en-US" dirty="0"/>
              <a:t>Brute force</a:t>
            </a:r>
          </a:p>
          <a:p>
            <a:r>
              <a:rPr lang="en-US" dirty="0"/>
              <a:t>Rainbow table</a:t>
            </a:r>
          </a:p>
        </p:txBody>
      </p:sp>
    </p:spTree>
    <p:extLst>
      <p:ext uri="{BB962C8B-B14F-4D97-AF65-F5344CB8AC3E}">
        <p14:creationId xmlns:p14="http://schemas.microsoft.com/office/powerpoint/2010/main" val="1543546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C810E-45D0-43F5-B590-03BAEBBFA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Denial of Service Attacks (Slide 1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29D550-45C2-49AB-BD43-069336306C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C774C-43BE-4354-8D3B-B2CC19173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980347"/>
            <a:ext cx="8460152" cy="3567590"/>
          </a:xfrm>
        </p:spPr>
        <p:txBody>
          <a:bodyPr/>
          <a:lstStyle/>
          <a:p>
            <a:r>
              <a:rPr lang="en-US" dirty="0"/>
              <a:t>DoS attack:</a:t>
            </a:r>
          </a:p>
          <a:p>
            <a:pPr lvl="1"/>
            <a:r>
              <a:rPr lang="en-US" dirty="0"/>
              <a:t>Causes service to fail or be unavailable to legitimate users</a:t>
            </a:r>
          </a:p>
          <a:p>
            <a:pPr lvl="1"/>
            <a:r>
              <a:rPr lang="en-US" dirty="0"/>
              <a:t>Overload a service</a:t>
            </a:r>
          </a:p>
          <a:p>
            <a:pPr lvl="1"/>
            <a:r>
              <a:rPr lang="en-US" dirty="0"/>
              <a:t>Exploit design failures</a:t>
            </a:r>
          </a:p>
          <a:p>
            <a:pPr lvl="1"/>
            <a:r>
              <a:rPr lang="en-US" dirty="0"/>
              <a:t>Physical DoS attack could be cutting cables</a:t>
            </a:r>
          </a:p>
          <a:p>
            <a:pPr lvl="1"/>
            <a:r>
              <a:rPr lang="en-US" dirty="0"/>
              <a:t>Can be precursor to DNS spoofing attack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7318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B098-1203-4877-8EDD-D19CD90EA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Denial of Service Attacks (Slide 2 of 4)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3DA9B-61F4-42F1-842B-0F81F88F4E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806438"/>
            <a:ext cx="7054516" cy="571500"/>
          </a:xfrm>
        </p:spPr>
        <p:txBody>
          <a:bodyPr/>
          <a:lstStyle/>
          <a:p>
            <a:r>
              <a:rPr lang="en-US" b="1" dirty="0"/>
              <a:t>Distributed DoS (DDoS): </a:t>
            </a:r>
            <a:r>
              <a:rPr lang="en-US" dirty="0"/>
              <a:t>A DoS attack that uses multiple compromised computers (a "botnet" of "zombies") to launch the attack.</a:t>
            </a:r>
          </a:p>
          <a:p>
            <a:r>
              <a:rPr lang="en-US" b="1" dirty="0"/>
              <a:t>Botnet: </a:t>
            </a:r>
            <a:r>
              <a:rPr lang="en-US" dirty="0"/>
              <a:t>A network attack that aims to disrupt a service, usually by overloading it. </a:t>
            </a:r>
          </a:p>
          <a:p>
            <a:r>
              <a:rPr lang="en-US" b="1" dirty="0"/>
              <a:t>Zombie: </a:t>
            </a:r>
            <a:r>
              <a:rPr lang="en-US" dirty="0"/>
              <a:t>Unauthorized software that directs the devices to launch a DDoS attack.</a:t>
            </a:r>
            <a:endParaRPr lang="en-US" b="1" dirty="0"/>
          </a:p>
          <a:p>
            <a:r>
              <a:rPr lang="en-US" b="1" dirty="0"/>
              <a:t>Cyber warfare: </a:t>
            </a:r>
            <a:r>
              <a:rPr lang="en-US" dirty="0"/>
              <a:t>The use of IT services and devices to disrupt national, state, or organization activities, especially when used for military purposes.</a:t>
            </a:r>
          </a:p>
          <a:p>
            <a:r>
              <a:rPr lang="en-US" b="1" dirty="0"/>
              <a:t>Hacker collectives: </a:t>
            </a:r>
            <a:r>
              <a:rPr lang="en-US" dirty="0"/>
              <a:t>A group of hackers, working together, to target an organization as part of a cyber warfare campaign.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93FA12-ACB6-48FD-A2E8-CB338BC3B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5098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8B098-1203-4877-8EDD-D19CD90EA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Denial of Service Attacks (Slide 3 of 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93FA12-ACB6-48FD-A2E8-CB338BC3B0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339B15-CD7C-4698-A9CD-B50550EBA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DDoS attack:</a:t>
            </a:r>
          </a:p>
          <a:p>
            <a:pPr lvl="1"/>
            <a:r>
              <a:rPr lang="en-US" dirty="0"/>
              <a:t>Attack launched from multiple compromised systems—a botnet</a:t>
            </a:r>
          </a:p>
          <a:p>
            <a:pPr lvl="1"/>
            <a:r>
              <a:rPr lang="en-US" dirty="0"/>
              <a:t>After bot is installed, attacker has a backdoor to the device.</a:t>
            </a:r>
          </a:p>
          <a:p>
            <a:pPr lvl="2"/>
            <a:r>
              <a:rPr lang="en-US" dirty="0"/>
              <a:t>Install and trigger zombies to launch attack</a:t>
            </a:r>
          </a:p>
          <a:p>
            <a:pPr lvl="1"/>
            <a:r>
              <a:rPr lang="en-US" dirty="0"/>
              <a:t>Can be coordinated between multiple attackers</a:t>
            </a:r>
          </a:p>
          <a:p>
            <a:pPr lvl="1"/>
            <a:r>
              <a:rPr lang="en-US" dirty="0"/>
              <a:t>Cyber warfare:</a:t>
            </a:r>
          </a:p>
          <a:p>
            <a:pPr lvl="2"/>
            <a:r>
              <a:rPr lang="en-US" dirty="0"/>
              <a:t>Terrorists attack companies or governments</a:t>
            </a:r>
          </a:p>
          <a:p>
            <a:pPr lvl="2"/>
            <a:r>
              <a:rPr lang="en-US" dirty="0"/>
              <a:t>Hacker collectives might target organizations as part of a campaign</a:t>
            </a:r>
          </a:p>
        </p:txBody>
      </p:sp>
    </p:spTree>
    <p:extLst>
      <p:ext uri="{BB962C8B-B14F-4D97-AF65-F5344CB8AC3E}">
        <p14:creationId xmlns:p14="http://schemas.microsoft.com/office/powerpoint/2010/main" val="11544727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C810E-45D0-43F5-B590-03BAEBBFA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Denial of Service Attacks (Slide 4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29D550-45C2-49AB-BD43-069336306C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E3B2795-22AF-4F14-9F7B-CC3BBE1C9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05274" y="779498"/>
            <a:ext cx="5437705" cy="4100511"/>
          </a:xfrm>
        </p:spPr>
      </p:pic>
    </p:spTree>
    <p:extLst>
      <p:ext uri="{BB962C8B-B14F-4D97-AF65-F5344CB8AC3E}">
        <p14:creationId xmlns:p14="http://schemas.microsoft.com/office/powerpoint/2010/main" val="16081646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BA89E-6629-4D04-AE51-BE41F9C55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Vulnerabilities and Zero-Day Exploits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5957CE-1F2C-4264-BE13-2A7033A037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Vulnerability: </a:t>
            </a:r>
            <a:r>
              <a:rPr lang="en-US" dirty="0"/>
              <a:t>Any weakness that could be triggered accidentally or exploited intentionally to cause a security breach.</a:t>
            </a:r>
          </a:p>
          <a:p>
            <a:r>
              <a:rPr lang="en-US" b="1" dirty="0"/>
              <a:t>Zero-day exploit: </a:t>
            </a:r>
            <a:r>
              <a:rPr lang="en-US" dirty="0"/>
              <a:t>An attack that exploits a vulnerability in software that is unknown to the software vendor and users. </a:t>
            </a:r>
          </a:p>
          <a:p>
            <a:r>
              <a:rPr lang="en-US" b="1" dirty="0"/>
              <a:t>Legacy: </a:t>
            </a:r>
            <a:r>
              <a:rPr lang="en-US" dirty="0"/>
              <a:t>A computer system that is no longer supported by its vendor and so is no longer provided with security updates and patches.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A08B23-E878-4005-BEDF-940F8C34D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6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B1F4D-F569-4713-B642-FE8FF81D3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Basics (Slide 2 of 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05B2DC-AA1D-4B5E-99F3-E484FD218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D38DE7-3189-4FC0-AA6D-0E8DA4E60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CIA triad</a:t>
            </a:r>
          </a:p>
          <a:p>
            <a:pPr lvl="1"/>
            <a:r>
              <a:rPr lang="en-US" dirty="0"/>
              <a:t>Confidentiality</a:t>
            </a:r>
          </a:p>
          <a:p>
            <a:pPr lvl="1"/>
            <a:r>
              <a:rPr lang="en-US" dirty="0"/>
              <a:t>Integrity</a:t>
            </a:r>
          </a:p>
          <a:p>
            <a:pPr lvl="1"/>
            <a:r>
              <a:rPr lang="en-US" dirty="0"/>
              <a:t>Availability</a:t>
            </a:r>
          </a:p>
          <a:p>
            <a:r>
              <a:rPr lang="en-US" dirty="0"/>
              <a:t>Security policies</a:t>
            </a:r>
          </a:p>
          <a:p>
            <a:pPr lvl="1"/>
            <a:r>
              <a:rPr lang="en-US" dirty="0"/>
              <a:t>Harden systems</a:t>
            </a:r>
          </a:p>
          <a:p>
            <a:pPr lvl="1"/>
            <a:r>
              <a:rPr lang="en-US" dirty="0"/>
              <a:t>Cover all aspects of computer and network technology from procurement to change to disposal</a:t>
            </a:r>
          </a:p>
        </p:txBody>
      </p:sp>
    </p:spTree>
    <p:extLst>
      <p:ext uri="{BB962C8B-B14F-4D97-AF65-F5344CB8AC3E}">
        <p14:creationId xmlns:p14="http://schemas.microsoft.com/office/powerpoint/2010/main" val="40403527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C51752-38B8-42F1-9C8D-1C729DDEF1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Threats and Vulnerabilities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1F7C06-EF89-48E5-AA23-980BF69B8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979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7CFF3-E2C0-410A-AFB0-F7E65E5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Security Controls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7F62D-14C0-45B2-8032-886374B010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365AC0E-8C9A-4B27-8BBE-D421333703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can access:</a:t>
            </a:r>
          </a:p>
          <a:p>
            <a:pPr lvl="1"/>
            <a:r>
              <a:rPr lang="en-US" dirty="0"/>
              <a:t>Building</a:t>
            </a:r>
          </a:p>
          <a:p>
            <a:pPr lvl="1"/>
            <a:r>
              <a:rPr lang="en-US" dirty="0"/>
              <a:t>Secure area</a:t>
            </a:r>
          </a:p>
          <a:p>
            <a:r>
              <a:rPr lang="en-US" dirty="0"/>
              <a:t>Examples:</a:t>
            </a:r>
          </a:p>
          <a:p>
            <a:pPr lvl="1"/>
            <a:r>
              <a:rPr lang="en-US" dirty="0"/>
              <a:t>Wall with a door</a:t>
            </a:r>
          </a:p>
          <a:p>
            <a:pPr lvl="1"/>
            <a:r>
              <a:rPr lang="en-US" dirty="0"/>
              <a:t>Fence with a gate</a:t>
            </a:r>
          </a:p>
          <a:p>
            <a:r>
              <a:rPr lang="en-US" dirty="0"/>
              <a:t>Need lock or access system</a:t>
            </a:r>
          </a:p>
        </p:txBody>
      </p:sp>
    </p:spTree>
    <p:extLst>
      <p:ext uri="{BB962C8B-B14F-4D97-AF65-F5344CB8AC3E}">
        <p14:creationId xmlns:p14="http://schemas.microsoft.com/office/powerpoint/2010/main" val="13514351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726BF4-519A-431E-A1F1-DE3D69832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Lock Types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586AC2-2843-4567-B311-6CCFBFD67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443C1-D252-4532-A23D-D1D4F134C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Conventional</a:t>
            </a:r>
          </a:p>
          <a:p>
            <a:r>
              <a:rPr lang="en-US" dirty="0"/>
              <a:t>Deadbolt</a:t>
            </a:r>
          </a:p>
          <a:p>
            <a:r>
              <a:rPr lang="en-US" dirty="0"/>
              <a:t>Electronic</a:t>
            </a:r>
          </a:p>
          <a:p>
            <a:r>
              <a:rPr lang="en-US" dirty="0"/>
              <a:t>Token-based</a:t>
            </a:r>
          </a:p>
          <a:p>
            <a:r>
              <a:rPr lang="en-US" dirty="0"/>
              <a:t>Biometric</a:t>
            </a:r>
          </a:p>
          <a:p>
            <a:r>
              <a:rPr lang="en-US" dirty="0"/>
              <a:t>Multifactor</a:t>
            </a:r>
          </a:p>
        </p:txBody>
      </p:sp>
    </p:spTree>
    <p:extLst>
      <p:ext uri="{BB962C8B-B14F-4D97-AF65-F5344CB8AC3E}">
        <p14:creationId xmlns:p14="http://schemas.microsoft.com/office/powerpoint/2010/main" val="19284644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2269B-3B6B-4218-955F-611968717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Turnstiles and Mantraps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2EAF8-3166-4316-95A6-D8855BE49C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Tailgating: </a:t>
            </a:r>
            <a:r>
              <a:rPr lang="en-US" dirty="0"/>
              <a:t>Social engineering technique to gain access to a building by following someone else (or persuading them to "hold the door").</a:t>
            </a:r>
          </a:p>
          <a:p>
            <a:r>
              <a:rPr lang="en-US" b="1" dirty="0"/>
              <a:t>Mantrap: </a:t>
            </a:r>
            <a:r>
              <a:rPr lang="en-US" dirty="0"/>
              <a:t>A secure entry system with two gateways, only one of which is open at any one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04B834-8547-4C18-92CA-DF2321CF93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2871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E2D3-3C1C-40D0-84D0-7E51AC3A6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Guards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1F5051-A41A-447F-9EE6-2B5831A769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03772-6C8F-4EA8-87E3-35C1E6FD4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Humans:</a:t>
            </a:r>
          </a:p>
          <a:p>
            <a:pPr lvl="1"/>
            <a:r>
              <a:rPr lang="en-US" dirty="0"/>
              <a:t>Armed</a:t>
            </a:r>
          </a:p>
          <a:p>
            <a:pPr lvl="1"/>
            <a:r>
              <a:rPr lang="en-US" dirty="0"/>
              <a:t>Unarmed</a:t>
            </a:r>
          </a:p>
          <a:p>
            <a:pPr lvl="1"/>
            <a:r>
              <a:rPr lang="en-US" dirty="0"/>
              <a:t>At critical checkpoints</a:t>
            </a:r>
          </a:p>
          <a:p>
            <a:r>
              <a:rPr lang="en-US" dirty="0"/>
              <a:t>Verify authentication:</a:t>
            </a:r>
          </a:p>
          <a:p>
            <a:pPr lvl="1"/>
            <a:r>
              <a:rPr lang="en-US" dirty="0"/>
              <a:t>Allow or deny access</a:t>
            </a:r>
          </a:p>
          <a:p>
            <a:pPr lvl="1"/>
            <a:r>
              <a:rPr lang="en-US" dirty="0"/>
              <a:t>Log physical entry</a:t>
            </a:r>
          </a:p>
          <a:p>
            <a:r>
              <a:rPr lang="en-US" dirty="0"/>
              <a:t>Visual deterrent</a:t>
            </a:r>
          </a:p>
          <a:p>
            <a:r>
              <a:rPr lang="en-US" dirty="0"/>
              <a:t>Apply knowledge and intuition to potential security breaches</a:t>
            </a:r>
          </a:p>
        </p:txBody>
      </p:sp>
    </p:spTree>
    <p:extLst>
      <p:ext uri="{BB962C8B-B14F-4D97-AF65-F5344CB8AC3E}">
        <p14:creationId xmlns:p14="http://schemas.microsoft.com/office/powerpoint/2010/main" val="138866895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EAB65A-CDFE-426B-8C4E-98E4C4CA8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 Badges and Smart Cards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1CDB99-1104-4D0D-A12E-444B19E957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42975" y="774266"/>
            <a:ext cx="7054516" cy="571500"/>
          </a:xfrm>
        </p:spPr>
        <p:txBody>
          <a:bodyPr/>
          <a:lstStyle/>
          <a:p>
            <a:r>
              <a:rPr lang="en-US" b="1" dirty="0"/>
              <a:t>RFID badge: </a:t>
            </a:r>
            <a:r>
              <a:rPr lang="en-US" dirty="0"/>
              <a:t>An ID badge containing a chip allowing data to be read wirelessly. </a:t>
            </a:r>
          </a:p>
          <a:p>
            <a:r>
              <a:rPr lang="en-US" b="1" dirty="0"/>
              <a:t>Common Access Card: </a:t>
            </a:r>
            <a:r>
              <a:rPr lang="en-US" dirty="0"/>
              <a:t>An identity and authentication smart card produced for Department of Defense employees and contractors in response to a Homeland Security Directive.</a:t>
            </a:r>
          </a:p>
          <a:p>
            <a:r>
              <a:rPr lang="en-US" b="1" dirty="0"/>
              <a:t>Personal Identification Verification Card: </a:t>
            </a:r>
            <a:r>
              <a:rPr lang="en-US" dirty="0"/>
              <a:t>Smart card standard for access control to US Federal government premises and computer networks.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96AD4-8C5F-4FC2-BF97-8B77B0252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7EC3343-995A-422F-AD96-81CC177BD4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2266" y="3146703"/>
            <a:ext cx="3556810" cy="1782851"/>
          </a:xfrm>
        </p:spPr>
      </p:pic>
    </p:spTree>
    <p:extLst>
      <p:ext uri="{BB962C8B-B14F-4D97-AF65-F5344CB8AC3E}">
        <p14:creationId xmlns:p14="http://schemas.microsoft.com/office/powerpoint/2010/main" val="3449489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B0282-0DAD-4AF4-865D-47D67D602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Entry Control Rosters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D293F-35DA-4A72-A0AA-AA4FCC37B3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Entry control roster: </a:t>
            </a:r>
            <a:r>
              <a:rPr lang="en-US" dirty="0"/>
              <a:t>Sign-in sheet for managing access to premises.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AC04F-9684-429D-8CEB-23A527B832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FF7E46A-3701-46A4-B7C1-5460AEDE14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Logging requirements should include:</a:t>
            </a:r>
          </a:p>
          <a:p>
            <a:pPr lvl="1"/>
            <a:r>
              <a:rPr lang="en-US" dirty="0"/>
              <a:t>Name and company</a:t>
            </a:r>
          </a:p>
          <a:p>
            <a:pPr lvl="1"/>
            <a:r>
              <a:rPr lang="en-US" dirty="0"/>
              <a:t>Date, time of entry, time of departure</a:t>
            </a:r>
          </a:p>
          <a:p>
            <a:pPr lvl="1"/>
            <a:r>
              <a:rPr lang="en-US" dirty="0"/>
              <a:t>Reason for visiting</a:t>
            </a:r>
          </a:p>
          <a:p>
            <a:pPr lvl="1"/>
            <a:r>
              <a:rPr lang="en-US" dirty="0"/>
              <a:t>Contact within the organization</a:t>
            </a:r>
          </a:p>
          <a:p>
            <a:r>
              <a:rPr lang="en-US" dirty="0"/>
              <a:t>When possible, have a single entry point for visitors</a:t>
            </a:r>
          </a:p>
          <a:p>
            <a:pPr lvl="1"/>
            <a:r>
              <a:rPr lang="en-US" dirty="0"/>
              <a:t>Decreases risk of unauthorized entry through tailgating</a:t>
            </a:r>
          </a:p>
        </p:txBody>
      </p:sp>
    </p:spTree>
    <p:extLst>
      <p:ext uri="{BB962C8B-B14F-4D97-AF65-F5344CB8AC3E}">
        <p14:creationId xmlns:p14="http://schemas.microsoft.com/office/powerpoint/2010/main" val="202197437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735CD-59D0-409D-8EA5-04858CA71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Security Controls for Devices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92BD7-1A19-492E-A9F7-CDF628BD16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55532"/>
            <a:ext cx="7054516" cy="653697"/>
          </a:xfrm>
        </p:spPr>
        <p:txBody>
          <a:bodyPr/>
          <a:lstStyle/>
          <a:p>
            <a:r>
              <a:rPr lang="en-US" b="1" dirty="0"/>
              <a:t>Privacy screen: </a:t>
            </a:r>
            <a:r>
              <a:rPr lang="en-US" dirty="0"/>
              <a:t>A filter to fit over a display screen so that it can only be viewed straight-on.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12457-79AF-406B-B1FB-D65314A7E0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611360-29E4-4298-9F8B-27814269F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1726271"/>
            <a:ext cx="8460152" cy="2956575"/>
          </a:xfrm>
        </p:spPr>
        <p:txBody>
          <a:bodyPr/>
          <a:lstStyle/>
          <a:p>
            <a:r>
              <a:rPr lang="en-US" dirty="0"/>
              <a:t>Cable locks</a:t>
            </a:r>
          </a:p>
          <a:p>
            <a:r>
              <a:rPr lang="en-US" dirty="0"/>
              <a:t>Locking cabinets</a:t>
            </a:r>
          </a:p>
          <a:p>
            <a:r>
              <a:rPr lang="en-US" dirty="0"/>
              <a:t>Privacy screens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686783-9965-47C7-B06C-30001E133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5165" y="1730822"/>
            <a:ext cx="4437990" cy="295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9713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320D4-B6BF-4E08-9B20-23417D46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Disposal Methods (Slide 1 of 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FF7E3-3F29-41D3-843A-C03549B2A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85960"/>
            <a:ext cx="7054516" cy="571500"/>
          </a:xfrm>
        </p:spPr>
        <p:txBody>
          <a:bodyPr/>
          <a:lstStyle/>
          <a:p>
            <a:r>
              <a:rPr lang="en-US" b="1" dirty="0"/>
              <a:t>Remnant removal: </a:t>
            </a:r>
            <a:r>
              <a:rPr lang="en-US" dirty="0"/>
              <a:t>Data that has nominally been deleted from a disk by the user can often be recovered using special tools. The best way to shred data without physically destroying a disk is to ensure that each writable location has been overwritten in a random pattern.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A788E-0D3A-41E7-8FF5-FDC77F938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529A12-9E81-4E70-8267-93E6D9D59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2475414"/>
            <a:ext cx="8460152" cy="2086178"/>
          </a:xfrm>
        </p:spPr>
        <p:txBody>
          <a:bodyPr/>
          <a:lstStyle/>
          <a:p>
            <a:r>
              <a:rPr lang="en-US" dirty="0"/>
              <a:t>Physical security measures for media where data is stored</a:t>
            </a:r>
          </a:p>
          <a:p>
            <a:r>
              <a:rPr lang="en-US" dirty="0"/>
              <a:t>Remnant removal critical because:</a:t>
            </a:r>
          </a:p>
          <a:p>
            <a:pPr lvl="1"/>
            <a:r>
              <a:rPr lang="en-US" dirty="0"/>
              <a:t>Organization’s confidential data could be compromised</a:t>
            </a:r>
          </a:p>
          <a:p>
            <a:pPr lvl="1"/>
            <a:r>
              <a:rPr lang="en-US" dirty="0"/>
              <a:t>Third-party data the organization possesses could be compromised</a:t>
            </a:r>
          </a:p>
          <a:p>
            <a:pPr lvl="1"/>
            <a:r>
              <a:rPr lang="en-US" dirty="0"/>
              <a:t>Software licensing could be compromised</a:t>
            </a:r>
          </a:p>
        </p:txBody>
      </p:sp>
    </p:spTree>
    <p:extLst>
      <p:ext uri="{BB962C8B-B14F-4D97-AF65-F5344CB8AC3E}">
        <p14:creationId xmlns:p14="http://schemas.microsoft.com/office/powerpoint/2010/main" val="18507907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320D4-B6BF-4E08-9B20-23417D46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Disposal Methods (Slide 2 of 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FF7E3-3F29-41D3-843A-C03549B2A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85960"/>
            <a:ext cx="7054516" cy="571500"/>
          </a:xfrm>
        </p:spPr>
        <p:txBody>
          <a:bodyPr/>
          <a:lstStyle/>
          <a:p>
            <a:r>
              <a:rPr lang="en-US" b="1" dirty="0"/>
              <a:t>Shredding: </a:t>
            </a:r>
            <a:r>
              <a:rPr lang="en-US" dirty="0"/>
              <a:t>Grinding a disk into little pieces.</a:t>
            </a:r>
          </a:p>
          <a:p>
            <a:r>
              <a:rPr lang="en-US" b="1" dirty="0"/>
              <a:t>Incineration: </a:t>
            </a:r>
            <a:r>
              <a:rPr lang="en-US" dirty="0"/>
              <a:t>Exposing the disk to high heat to melt its components.</a:t>
            </a:r>
          </a:p>
          <a:p>
            <a:r>
              <a:rPr lang="en-US" b="1" dirty="0"/>
              <a:t>Degaussing: </a:t>
            </a:r>
            <a:r>
              <a:rPr lang="en-US" dirty="0"/>
              <a:t>Exposing the disk to a powerful electromagnet to disrupt the magnetic pattern that stores data on the disk surface.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A788E-0D3A-41E7-8FF5-FDC77F938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529A12-9E81-4E70-8267-93E6D9D59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39" y="2798730"/>
            <a:ext cx="8460152" cy="2081279"/>
          </a:xfrm>
        </p:spPr>
        <p:txBody>
          <a:bodyPr/>
          <a:lstStyle/>
          <a:p>
            <a:r>
              <a:rPr lang="en-US" dirty="0"/>
              <a:t>Physical destruction prevents the media from being recycled or repurposed.</a:t>
            </a:r>
          </a:p>
        </p:txBody>
      </p:sp>
    </p:spTree>
    <p:extLst>
      <p:ext uri="{BB962C8B-B14F-4D97-AF65-F5344CB8AC3E}">
        <p14:creationId xmlns:p14="http://schemas.microsoft.com/office/powerpoint/2010/main" val="1124788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396CC-04D7-4106-BD5D-3ADD75A49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Controls (Slide 1 of 4)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C0C72-99AD-47AB-8054-ACC7FADABF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Security controls: </a:t>
            </a:r>
            <a:r>
              <a:rPr lang="en-US" dirty="0"/>
              <a:t>A technology or procedure to mitigate vulnerabilities and risk, and to ensure CIA of information.</a:t>
            </a:r>
            <a:endParaRPr lang="en-US" b="1" dirty="0"/>
          </a:p>
          <a:p>
            <a:r>
              <a:rPr lang="en-US" b="1" dirty="0"/>
              <a:t>Logical security: </a:t>
            </a:r>
            <a:r>
              <a:rPr lang="en-US" dirty="0"/>
              <a:t>Controls implemented in software to create an access control system.</a:t>
            </a:r>
            <a:endParaRPr lang="en-US" b="1" dirty="0"/>
          </a:p>
          <a:p>
            <a:r>
              <a:rPr lang="en-US" b="1" dirty="0"/>
              <a:t>Authentication: </a:t>
            </a:r>
            <a:r>
              <a:rPr lang="en-US" dirty="0"/>
              <a:t>A means for a user to prove their identity to a computer system. </a:t>
            </a:r>
          </a:p>
          <a:p>
            <a:r>
              <a:rPr lang="en-US" b="1" dirty="0"/>
              <a:t>Authorization: </a:t>
            </a:r>
            <a:r>
              <a:rPr lang="en-US" dirty="0"/>
              <a:t>In security terms, the process of determining what rights and privileges a particular entity has. </a:t>
            </a:r>
            <a:endParaRPr lang="en-US" b="1" dirty="0"/>
          </a:p>
          <a:p>
            <a:r>
              <a:rPr lang="en-US" b="1" dirty="0"/>
              <a:t>Accounting: </a:t>
            </a:r>
            <a:r>
              <a:rPr lang="en-US" dirty="0"/>
              <a:t>In security terms, the process of tracking and recording system activities and resource access. Also known as auditing.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5B366-CB73-4A30-A25D-157F6E3EE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030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320D4-B6BF-4E08-9B20-23417D46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Disposal Methods (Slide 3 of 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FFF7E3-3F29-41D3-843A-C03549B2A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785960"/>
            <a:ext cx="7054516" cy="571500"/>
          </a:xfrm>
        </p:spPr>
        <p:txBody>
          <a:bodyPr/>
          <a:lstStyle/>
          <a:p>
            <a:r>
              <a:rPr lang="en-US" b="1" dirty="0"/>
              <a:t>Disk wiping: </a:t>
            </a:r>
            <a:r>
              <a:rPr lang="en-US" dirty="0"/>
              <a:t>Overwriting each disk location using zeroes or in a random pattern, leaving the disk in a clean state for reuse.</a:t>
            </a:r>
          </a:p>
          <a:p>
            <a:r>
              <a:rPr lang="en-US" b="1" dirty="0"/>
              <a:t>Low level format: </a:t>
            </a:r>
            <a:r>
              <a:rPr lang="en-US" dirty="0"/>
              <a:t>Creates cylinders and sectors on the disk.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0A788E-0D3A-41E7-8FF5-FDC77F938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529A12-9E81-4E70-8267-93E6D9D59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339" y="2226038"/>
            <a:ext cx="8460152" cy="2081279"/>
          </a:xfrm>
        </p:spPr>
        <p:txBody>
          <a:bodyPr/>
          <a:lstStyle/>
          <a:p>
            <a:r>
              <a:rPr lang="en-US" dirty="0"/>
              <a:t>Overwrite data</a:t>
            </a:r>
          </a:p>
          <a:p>
            <a:r>
              <a:rPr lang="en-US" dirty="0"/>
              <a:t>Wipe disk</a:t>
            </a:r>
          </a:p>
          <a:p>
            <a:r>
              <a:rPr lang="en-US" dirty="0"/>
              <a:t>Low level formatting</a:t>
            </a:r>
          </a:p>
          <a:p>
            <a:pPr lvl="1"/>
            <a:r>
              <a:rPr lang="en-US" dirty="0"/>
              <a:t>Wipes software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EE83A2-98AE-4660-90A7-1F19E5073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647" y="2161902"/>
            <a:ext cx="2740676" cy="271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52714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CA421D-6B2A-485E-AB98-592B4F1680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Discussing Physical Security Measures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F0ED90-C38D-49E8-86D3-318AB7026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75021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3D35D39-7CAB-134B-8E89-D0F1CE1B82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physical security controls have been employed at organizations where you have worked? </a:t>
            </a:r>
          </a:p>
          <a:p>
            <a:r>
              <a:rPr lang="en-US" dirty="0"/>
              <a:t>What steps has your organization taken to ensure the security of mobile devices? Have you planned ahead in case the devices are lost or stolen? If so, how?</a:t>
            </a:r>
            <a:endParaRPr lang="en-US" dirty="0">
              <a:solidFill>
                <a:srgbClr val="45545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BD8280-5882-AA48-BA86-A9C40DAEB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844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DB457-243E-498F-AD29-D7A457A56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Controls (Slide 2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CAF89C-BEEB-4D6E-AE22-FB8703300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76F23-F7A8-4940-8E52-657246880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Physical controls</a:t>
            </a:r>
          </a:p>
          <a:p>
            <a:pPr lvl="1"/>
            <a:r>
              <a:rPr lang="en-US" dirty="0"/>
              <a:t>Fences</a:t>
            </a:r>
          </a:p>
          <a:p>
            <a:pPr lvl="1"/>
            <a:r>
              <a:rPr lang="en-US" dirty="0"/>
              <a:t>Doors</a:t>
            </a:r>
          </a:p>
          <a:p>
            <a:pPr lvl="1"/>
            <a:r>
              <a:rPr lang="en-US" dirty="0"/>
              <a:t>Locks</a:t>
            </a:r>
          </a:p>
          <a:p>
            <a:pPr lvl="1"/>
            <a:r>
              <a:rPr lang="en-US" dirty="0"/>
              <a:t>Fire extinguishes</a:t>
            </a:r>
          </a:p>
          <a:p>
            <a:r>
              <a:rPr lang="en-US" dirty="0"/>
              <a:t>Procedural controls</a:t>
            </a:r>
          </a:p>
          <a:p>
            <a:pPr lvl="1"/>
            <a:r>
              <a:rPr lang="en-US" dirty="0"/>
              <a:t>Incident response processes</a:t>
            </a:r>
          </a:p>
          <a:p>
            <a:pPr lvl="1"/>
            <a:r>
              <a:rPr lang="en-US" dirty="0"/>
              <a:t>Management oversight</a:t>
            </a:r>
          </a:p>
          <a:p>
            <a:pPr lvl="1"/>
            <a:r>
              <a:rPr lang="en-US" dirty="0"/>
              <a:t>Security awareness</a:t>
            </a:r>
          </a:p>
          <a:p>
            <a:pPr lvl="1"/>
            <a:r>
              <a:rPr lang="en-US" dirty="0"/>
              <a:t>Training</a:t>
            </a:r>
          </a:p>
        </p:txBody>
      </p:sp>
    </p:spTree>
    <p:extLst>
      <p:ext uri="{BB962C8B-B14F-4D97-AF65-F5344CB8AC3E}">
        <p14:creationId xmlns:p14="http://schemas.microsoft.com/office/powerpoint/2010/main" val="22342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DB457-243E-498F-AD29-D7A457A56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Controls (Slide 3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CAF89C-BEEB-4D6E-AE22-FB8703300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76F23-F7A8-4940-8E52-657246880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Logical controls</a:t>
            </a:r>
          </a:p>
          <a:p>
            <a:pPr lvl="1"/>
            <a:r>
              <a:rPr lang="en-US" dirty="0"/>
              <a:t>User authentication</a:t>
            </a:r>
          </a:p>
          <a:p>
            <a:pPr lvl="1"/>
            <a:r>
              <a:rPr lang="en-US" dirty="0"/>
              <a:t>Software-based access controls</a:t>
            </a:r>
          </a:p>
          <a:p>
            <a:pPr lvl="1"/>
            <a:r>
              <a:rPr lang="en-US" dirty="0"/>
              <a:t>Anti-virus software</a:t>
            </a:r>
          </a:p>
          <a:p>
            <a:pPr lvl="1"/>
            <a:r>
              <a:rPr lang="en-US" dirty="0"/>
              <a:t>Firewalls</a:t>
            </a:r>
          </a:p>
          <a:p>
            <a:r>
              <a:rPr lang="en-US" dirty="0"/>
              <a:t>Legal, regulatory, compliance controls</a:t>
            </a:r>
          </a:p>
          <a:p>
            <a:pPr lvl="1"/>
            <a:r>
              <a:rPr lang="en-US" dirty="0"/>
              <a:t>Privacy laws</a:t>
            </a:r>
          </a:p>
          <a:p>
            <a:pPr lvl="1"/>
            <a:r>
              <a:rPr lang="en-US" dirty="0"/>
              <a:t>Policies</a:t>
            </a:r>
          </a:p>
          <a:p>
            <a:pPr lvl="1"/>
            <a:r>
              <a:rPr lang="en-US" dirty="0"/>
              <a:t>Clauses</a:t>
            </a:r>
          </a:p>
        </p:txBody>
      </p:sp>
    </p:spTree>
    <p:extLst>
      <p:ext uri="{BB962C8B-B14F-4D97-AF65-F5344CB8AC3E}">
        <p14:creationId xmlns:p14="http://schemas.microsoft.com/office/powerpoint/2010/main" val="2184932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DB457-243E-498F-AD29-D7A457A56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Security Controls (Slide 4 of 4)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CAF89C-BEEB-4D6E-AE22-FB87033007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476F23-F7A8-4940-8E52-657246880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Logical security controls</a:t>
            </a:r>
          </a:p>
          <a:p>
            <a:pPr lvl="1"/>
            <a:r>
              <a:rPr lang="en-US" dirty="0"/>
              <a:t>Overall operation of access control systems</a:t>
            </a:r>
          </a:p>
          <a:p>
            <a:pPr lvl="1"/>
            <a:r>
              <a:rPr lang="en-US" dirty="0"/>
              <a:t>Implement multiple AAA triad functions for more effective security systems</a:t>
            </a:r>
          </a:p>
          <a:p>
            <a:pPr lvl="2"/>
            <a:r>
              <a:rPr lang="en-US" dirty="0"/>
              <a:t>Authentication</a:t>
            </a:r>
          </a:p>
          <a:p>
            <a:pPr lvl="2"/>
            <a:r>
              <a:rPr lang="en-US" dirty="0"/>
              <a:t>Authorization</a:t>
            </a:r>
          </a:p>
          <a:p>
            <a:pPr lvl="2"/>
            <a:r>
              <a:rPr lang="en-US" dirty="0"/>
              <a:t>Accounting</a:t>
            </a:r>
          </a:p>
        </p:txBody>
      </p:sp>
    </p:spTree>
    <p:extLst>
      <p:ext uri="{BB962C8B-B14F-4D97-AF65-F5344CB8AC3E}">
        <p14:creationId xmlns:p14="http://schemas.microsoft.com/office/powerpoint/2010/main" val="1295759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3832A-9DAF-422F-AD08-61EFA149E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Implicit Deny and Least Privilege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E2C8D-20F0-4E3B-BA11-990D3E7DE1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815777"/>
            <a:ext cx="7054516" cy="571500"/>
          </a:xfrm>
        </p:spPr>
        <p:txBody>
          <a:bodyPr/>
          <a:lstStyle/>
          <a:p>
            <a:r>
              <a:rPr lang="en-US" b="1" dirty="0"/>
              <a:t>Implicit deny: </a:t>
            </a:r>
            <a:r>
              <a:rPr lang="en-US" dirty="0"/>
              <a:t>Unless something has explicitly been granted access it should be denied access. </a:t>
            </a:r>
          </a:p>
          <a:p>
            <a:r>
              <a:rPr lang="en-US" b="1" dirty="0"/>
              <a:t>Least privilege: </a:t>
            </a:r>
            <a:r>
              <a:rPr lang="en-US" dirty="0"/>
              <a:t>Something should be allocated the minimum necessary rights, privileges, or information to perform its role.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2811BB-3490-440E-800C-A8ED11D605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8F36A77-59F8-4F13-86F4-4DFD573EA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4" y="2344783"/>
            <a:ext cx="8460152" cy="2308246"/>
          </a:xfrm>
        </p:spPr>
        <p:txBody>
          <a:bodyPr/>
          <a:lstStyle/>
          <a:p>
            <a:r>
              <a:rPr lang="en-US" dirty="0"/>
              <a:t>Logical security founded on the principle of implicit deny</a:t>
            </a:r>
          </a:p>
          <a:p>
            <a:pPr lvl="1"/>
            <a:r>
              <a:rPr lang="en-US" dirty="0"/>
              <a:t>Facilities</a:t>
            </a:r>
          </a:p>
          <a:p>
            <a:pPr lvl="1"/>
            <a:r>
              <a:rPr lang="en-US" dirty="0"/>
              <a:t>Computing hardware</a:t>
            </a:r>
          </a:p>
          <a:p>
            <a:pPr lvl="1"/>
            <a:r>
              <a:rPr lang="en-US" dirty="0"/>
              <a:t>Software</a:t>
            </a:r>
          </a:p>
          <a:p>
            <a:pPr lvl="1"/>
            <a:r>
              <a:rPr lang="en-US" dirty="0"/>
              <a:t>Information</a:t>
            </a:r>
          </a:p>
          <a:p>
            <a:r>
              <a:rPr lang="en-US" dirty="0"/>
              <a:t>Least privilege is a complementary principle</a:t>
            </a:r>
          </a:p>
          <a:p>
            <a:pPr lvl="1"/>
            <a:r>
              <a:rPr lang="en-US" dirty="0"/>
              <a:t>User is granted only rights necessary to perform their job</a:t>
            </a:r>
          </a:p>
        </p:txBody>
      </p:sp>
    </p:spTree>
    <p:extLst>
      <p:ext uri="{BB962C8B-B14F-4D97-AF65-F5344CB8AC3E}">
        <p14:creationId xmlns:p14="http://schemas.microsoft.com/office/powerpoint/2010/main" val="1797242830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C9E"/>
      </a:accent1>
      <a:accent2>
        <a:srgbClr val="004D71"/>
      </a:accent2>
      <a:accent3>
        <a:srgbClr val="45545F"/>
      </a:accent3>
      <a:accent4>
        <a:srgbClr val="AFB6BA"/>
      </a:accent4>
      <a:accent5>
        <a:srgbClr val="F26C23"/>
      </a:accent5>
      <a:accent6>
        <a:srgbClr val="B24EC3"/>
      </a:accent6>
      <a:hlink>
        <a:srgbClr val="009DDC"/>
      </a:hlink>
      <a:folHlink>
        <a:srgbClr val="009DDC"/>
      </a:folHlink>
    </a:clrScheme>
    <a:fontScheme name="Open 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3B4614-A704-0542-87E6-5897E6E538EB}" vid="{7EAF2078-CBFB-A14D-8A0C-8040B93EE7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CompTIA Visuals Template v2.3</Template>
  <TotalTime>29</TotalTime>
  <Words>2690</Words>
  <Application>Microsoft Office PowerPoint</Application>
  <PresentationFormat>On-screen Show (16:9)</PresentationFormat>
  <Paragraphs>372</Paragraphs>
  <Slides>52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6" baseType="lpstr">
      <vt:lpstr>Arial</vt:lpstr>
      <vt:lpstr>Calibri</vt:lpstr>
      <vt:lpstr>Open Sans</vt:lpstr>
      <vt:lpstr>LO-CompTIA</vt:lpstr>
      <vt:lpstr>Security Concepts</vt:lpstr>
      <vt:lpstr>Security Concepts</vt:lpstr>
      <vt:lpstr>Security Basics (Slide 1 of 2)</vt:lpstr>
      <vt:lpstr>Security Basics (Slide 2 of 2)</vt:lpstr>
      <vt:lpstr>Security Controls (Slide 1 of 4)</vt:lpstr>
      <vt:lpstr>Security Controls (Slide 2 of 4)</vt:lpstr>
      <vt:lpstr>Security Controls (Slide 3 of 4)</vt:lpstr>
      <vt:lpstr>Security Controls (Slide 4 of 4)</vt:lpstr>
      <vt:lpstr>Implicit Deny and Least Privilege</vt:lpstr>
      <vt:lpstr>Encryption (Slide 1 of 3)</vt:lpstr>
      <vt:lpstr>Encryption (Slide 2 of 3)</vt:lpstr>
      <vt:lpstr>Encryption (Slide 3 of 3)</vt:lpstr>
      <vt:lpstr>PKI and Certificates</vt:lpstr>
      <vt:lpstr>Execution Control (Slide 1 of 5)</vt:lpstr>
      <vt:lpstr>Execution Control (Slide 2 of 5)</vt:lpstr>
      <vt:lpstr>Execution Control (Slide 3 of 5)</vt:lpstr>
      <vt:lpstr>Execution Control (Slide 4 of 5)</vt:lpstr>
      <vt:lpstr>Execution Control (Slide 5 of 5)</vt:lpstr>
      <vt:lpstr>NAC (Slide 1 of 3)</vt:lpstr>
      <vt:lpstr>NAC (Slide 2 of 3)</vt:lpstr>
      <vt:lpstr>NAC (Slide 3 of 3)</vt:lpstr>
      <vt:lpstr>MDM</vt:lpstr>
      <vt:lpstr>VPN</vt:lpstr>
      <vt:lpstr>PowerPoint Presentation</vt:lpstr>
      <vt:lpstr>Vulnerabilities, Threats, and Risks</vt:lpstr>
      <vt:lpstr>Social Engineering Threats</vt:lpstr>
      <vt:lpstr>Common Social Engineering Exploits</vt:lpstr>
      <vt:lpstr>Mitigation of Social Engineering Attacks</vt:lpstr>
      <vt:lpstr>Network Footprinting Threats (Slide 1 of 2)</vt:lpstr>
      <vt:lpstr>Network Footprinting Threats (Slide 2 of 2)</vt:lpstr>
      <vt:lpstr>Eavesdropping Threats</vt:lpstr>
      <vt:lpstr>Spoofing and MITM Threats</vt:lpstr>
      <vt:lpstr>Password Attacks</vt:lpstr>
      <vt:lpstr>Types of Password Attacks</vt:lpstr>
      <vt:lpstr>Denial of Service Attacks (Slide 1 of 4)</vt:lpstr>
      <vt:lpstr>Denial of Service Attacks (Slide 2 of 4)</vt:lpstr>
      <vt:lpstr>Denial of Service Attacks (Slide 3 of 4)</vt:lpstr>
      <vt:lpstr>Denial of Service Attacks (Slide 4 of 4)</vt:lpstr>
      <vt:lpstr>Vulnerabilities and Zero-Day Exploits</vt:lpstr>
      <vt:lpstr>PowerPoint Presentation</vt:lpstr>
      <vt:lpstr>Physical Security Controls</vt:lpstr>
      <vt:lpstr>Lock Types</vt:lpstr>
      <vt:lpstr>Turnstiles and Mantraps</vt:lpstr>
      <vt:lpstr>Security Guards</vt:lpstr>
      <vt:lpstr>ID Badges and Smart Cards</vt:lpstr>
      <vt:lpstr>Entry Control Rosters</vt:lpstr>
      <vt:lpstr>Physical Security Controls for Devices</vt:lpstr>
      <vt:lpstr>Data Disposal Methods (Slide 1 of 3)</vt:lpstr>
      <vt:lpstr>Data Disposal Methods (Slide 2 of 3)</vt:lpstr>
      <vt:lpstr>Data Disposal Methods (Slide 3 of 3)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Security Concepts</dc:title>
  <dc:subject/>
  <dc:creator>Pam Taylor</dc:creator>
  <cp:keywords/>
  <dc:description/>
  <cp:lastModifiedBy>Gail Sandler</cp:lastModifiedBy>
  <cp:revision>7</cp:revision>
  <dcterms:created xsi:type="dcterms:W3CDTF">2018-11-14T20:11:07Z</dcterms:created>
  <dcterms:modified xsi:type="dcterms:W3CDTF">2019-01-07T12:18:29Z</dcterms:modified>
  <cp:category/>
</cp:coreProperties>
</file>