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823" r:id="rId1"/>
  </p:sldMasterIdLst>
  <p:notesMasterIdLst>
    <p:notesMasterId r:id="rId37"/>
  </p:notesMasterIdLst>
  <p:handoutMasterIdLst>
    <p:handoutMasterId r:id="rId38"/>
  </p:handoutMasterIdLst>
  <p:sldIdLst>
    <p:sldId id="263" r:id="rId2"/>
    <p:sldId id="264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11" r:id="rId27"/>
    <p:sldId id="303" r:id="rId28"/>
    <p:sldId id="304" r:id="rId29"/>
    <p:sldId id="310" r:id="rId30"/>
    <p:sldId id="305" r:id="rId31"/>
    <p:sldId id="306" r:id="rId32"/>
    <p:sldId id="309" r:id="rId33"/>
    <p:sldId id="307" r:id="rId34"/>
    <p:sldId id="308" r:id="rId35"/>
    <p:sldId id="267" r:id="rId3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Open Sans" panose="020B0604020202020204" charset="0"/>
      <p:regular r:id="rId4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45F"/>
    <a:srgbClr val="004D71"/>
    <a:srgbClr val="B1B7BC"/>
    <a:srgbClr val="1B3764"/>
    <a:srgbClr val="0090B9"/>
    <a:srgbClr val="ED1C24"/>
    <a:srgbClr val="F5A81C"/>
    <a:srgbClr val="01A1DD"/>
    <a:srgbClr val="CFD4D7"/>
    <a:srgbClr val="B0B6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21" autoAdjust="0"/>
    <p:restoredTop sz="98168" autoAdjust="0"/>
  </p:normalViewPr>
  <p:slideViewPr>
    <p:cSldViewPr snapToGrid="0">
      <p:cViewPr varScale="1">
        <p:scale>
          <a:sx n="140" d="100"/>
          <a:sy n="140" d="100"/>
        </p:scale>
        <p:origin x="894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16278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013135-8067-FC44-8783-E914A1B2024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19153"/>
            <a:ext cx="9162066" cy="715887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2990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B6C7ED59-72C2-324E-AEEB-8DFC1F5573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4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3384616"/>
            <a:ext cx="9143999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EA95763B-85F6-9048-B507-4FD23026F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2" name="Rectangle: Single Corner Rounded 11">
            <a:extLst>
              <a:ext uri="{FF2B5EF4-FFF2-40B4-BE49-F238E27FC236}">
                <a16:creationId xmlns:a16="http://schemas.microsoft.com/office/drawing/2014/main" id="{383114E0-FC38-4C53-8D64-670EC726FF74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4" name="Rectangle: Single Corner Rounded 13">
            <a:extLst>
              <a:ext uri="{FF2B5EF4-FFF2-40B4-BE49-F238E27FC236}">
                <a16:creationId xmlns:a16="http://schemas.microsoft.com/office/drawing/2014/main" id="{484E03A7-4EDE-483C-942F-5E9B803F527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0AB6119D-6996-4C9C-AF34-D187DFFEF8E3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D31B16-7F80-4E40-A64A-D400F2BE5B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56114" y="1288868"/>
            <a:ext cx="3829753" cy="209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35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E765CB9-1B51-9D48-955D-6843AA1B95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1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976531"/>
            <a:ext cx="8460150" cy="3394472"/>
          </a:xfrm>
        </p:spPr>
        <p:txBody>
          <a:bodyPr/>
          <a:lstStyle>
            <a:lvl1pPr>
              <a:spcAft>
                <a:spcPts val="1800"/>
              </a:spcAft>
              <a:buFont typeface="+mj-lt"/>
              <a:buAutoNum type="arabicPeriod"/>
              <a:defRPr sz="1800">
                <a:solidFill>
                  <a:srgbClr val="45545F"/>
                </a:solidFill>
              </a:defRPr>
            </a:lvl1pPr>
            <a:lvl2pPr marL="600075" indent="-257175">
              <a:buFont typeface="+mj-lt"/>
              <a:buAutoNum type="arabicPeriod"/>
              <a:defRPr/>
            </a:lvl2pPr>
            <a:lvl3pPr marL="942975" indent="-257175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402655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9EDA33E4-71A4-D841-BB71-AA1209C4CD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70059-50E2-B24D-9AA3-145112C8E8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52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7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953D7D55-FF4B-144A-9A47-F9B21A50C6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97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21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80597"/>
            <a:ext cx="7797800" cy="615462"/>
          </a:xfrm>
        </p:spPr>
        <p:txBody>
          <a:bodyPr anchor="ctr" anchorCtr="0">
            <a:noAutofit/>
          </a:bodyPr>
          <a:lstStyle>
            <a:lvl1pPr algn="l">
              <a:defRPr sz="2400"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76327"/>
            <a:ext cx="5111750" cy="3518297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40D7BB1-77D8-B148-9C19-407AE5F22E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5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6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7"/>
            <a:ext cx="8460152" cy="3567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BB89A167-2C0A-E142-A4E6-098E36FF4B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60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63308DA-D7BC-384E-821F-8A3A2D1C8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10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08539"/>
            <a:ext cx="2057400" cy="3686084"/>
          </a:xfrm>
        </p:spPr>
        <p:txBody>
          <a:bodyPr vert="eaVert"/>
          <a:lstStyle>
            <a:lvl1pPr>
              <a:defRPr b="1">
                <a:solidFill>
                  <a:srgbClr val="45545F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539"/>
            <a:ext cx="6019800" cy="3686084"/>
          </a:xfrm>
        </p:spPr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8730890-2F38-5A47-B746-C8A5D1CBF9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7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4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5A69C4-6D06-0244-8E5D-808032E5A68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9050" y="4444093"/>
            <a:ext cx="9182100" cy="381633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rgbClr val="ED1C24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332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944337A-3BE7-674E-B293-3D2844FE50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937C02-723F-7449-9D91-D10D98479B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589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356AF006-7545-FE4E-BA37-FA9657065F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2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7054516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4"/>
            <a:ext cx="8460152" cy="2956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A660B38B-C7D9-D944-83F2-8500759A1B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8" name="Picture 100" descr="book">
            <a:extLst>
              <a:ext uri="{FF2B5EF4-FFF2-40B4-BE49-F238E27FC236}">
                <a16:creationId xmlns:a16="http://schemas.microsoft.com/office/drawing/2014/main" id="{7659040C-5D30-DA49-B1E6-5E966016CC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96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C9C1D8-EBAB-9044-B613-CB1F1A3C1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3384616"/>
            <a:ext cx="8001000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8" name="Picture 17" descr="CompTIA_logo.wmf">
            <a:extLst>
              <a:ext uri="{FF2B5EF4-FFF2-40B4-BE49-F238E27FC236}">
                <a16:creationId xmlns:a16="http://schemas.microsoft.com/office/drawing/2014/main" id="{1E5018EB-5EA6-DB41-BB6E-BDD87D776F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3" name="Rectangle: Single Corner Rounded 12">
            <a:extLst>
              <a:ext uri="{FF2B5EF4-FFF2-40B4-BE49-F238E27FC236}">
                <a16:creationId xmlns:a16="http://schemas.microsoft.com/office/drawing/2014/main" id="{C7E459F2-B99C-4C05-8D53-77B50604130A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DCE2423F-8819-4DED-BA22-825194AE4CB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7E02DDA3-7125-40DC-9F6A-502DDA1156BA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A9D3A7-ED76-3242-8569-1F8CBACDFB9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78605" y="1406242"/>
            <a:ext cx="3186790" cy="19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5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72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2" r:id="rId19"/>
    <p:sldLayoutId id="2147483843" r:id="rId20"/>
    <p:sldLayoutId id="2147483844" r:id="rId21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lang="en-US" sz="2400" b="1" kern="1200" dirty="0">
          <a:solidFill>
            <a:srgbClr val="ED1C24"/>
          </a:solidFill>
          <a:latin typeface="+mn-lt"/>
          <a:ea typeface="+mj-ea"/>
          <a:cs typeface="Open Sans SemiBold" panose="020B0706030804020204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rgbClr val="45545F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rgbClr val="45545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rgbClr val="45545F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8A97-5BDB-064D-951E-A5634C77D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Securing Workstations and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5C12A-9F5E-FB4B-BA5D-049407789B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741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8324D-30CD-49A6-9FA4-10DAA4F7C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924" y="58108"/>
            <a:ext cx="8455566" cy="633458"/>
          </a:xfrm>
        </p:spPr>
        <p:txBody>
          <a:bodyPr/>
          <a:lstStyle/>
          <a:p>
            <a:r>
              <a:rPr lang="en-US" dirty="0"/>
              <a:t>Password and Account Policies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C6F5E2-EBB0-4BC9-9DA3-FC1D8FF7F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92434"/>
            <a:ext cx="7054516" cy="571500"/>
          </a:xfrm>
        </p:spPr>
        <p:txBody>
          <a:bodyPr/>
          <a:lstStyle/>
          <a:p>
            <a:r>
              <a:rPr lang="en-US" b="1" dirty="0"/>
              <a:t>Access Control List: </a:t>
            </a:r>
            <a:r>
              <a:rPr lang="en-US" dirty="0"/>
              <a:t>(</a:t>
            </a:r>
            <a:r>
              <a:rPr lang="en-US" b="1" dirty="0"/>
              <a:t>ACL</a:t>
            </a:r>
            <a:r>
              <a:rPr lang="en-US" dirty="0"/>
              <a:t>) The permissions attached to or configured on a network resource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E8023A-BDA3-4C8A-9EBA-B99749CBCF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12F6796-B1F7-4BD8-83B6-2CEDE94091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authentication systems still password based</a:t>
            </a:r>
          </a:p>
          <a:p>
            <a:r>
              <a:rPr lang="en-US" dirty="0"/>
              <a:t>Use policies to enforce ACLs:</a:t>
            </a:r>
          </a:p>
          <a:p>
            <a:pPr lvl="1"/>
            <a:r>
              <a:rPr lang="en-US" dirty="0"/>
              <a:t>Require passwords</a:t>
            </a:r>
          </a:p>
          <a:p>
            <a:pPr lvl="1"/>
            <a:r>
              <a:rPr lang="en-US" dirty="0"/>
              <a:t>Change default admin user name</a:t>
            </a:r>
          </a:p>
          <a:p>
            <a:pPr lvl="1"/>
            <a:r>
              <a:rPr lang="en-US" dirty="0"/>
              <a:t>Change default user passwords</a:t>
            </a:r>
          </a:p>
          <a:p>
            <a:pPr lvl="1"/>
            <a:r>
              <a:rPr lang="en-US" dirty="0"/>
              <a:t>Disable guest account</a:t>
            </a:r>
          </a:p>
          <a:p>
            <a:pPr lvl="1"/>
            <a:r>
              <a:rPr lang="en-US" dirty="0"/>
              <a:t>Restrict user permissions (least privilege)</a:t>
            </a:r>
          </a:p>
          <a:p>
            <a:r>
              <a:rPr lang="en-US" dirty="0"/>
              <a:t>Use Local Security Policies</a:t>
            </a:r>
          </a:p>
          <a:p>
            <a:r>
              <a:rPr lang="en-US" dirty="0"/>
              <a:t>Use Group Policy Objects in domains</a:t>
            </a:r>
          </a:p>
        </p:txBody>
      </p:sp>
    </p:spTree>
    <p:extLst>
      <p:ext uri="{BB962C8B-B14F-4D97-AF65-F5344CB8AC3E}">
        <p14:creationId xmlns:p14="http://schemas.microsoft.com/office/powerpoint/2010/main" val="393848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2D9F8-936B-4897-BAA8-F055D3B01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Password Protection Policies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B3D1B9-BA66-41F8-AF71-1D5E9CFE7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652802-285C-41F0-87B6-CBA6138C8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Minimum password length</a:t>
            </a:r>
          </a:p>
          <a:p>
            <a:r>
              <a:rPr lang="en-US" dirty="0"/>
              <a:t>Complexity requirements</a:t>
            </a:r>
          </a:p>
          <a:p>
            <a:r>
              <a:rPr lang="en-US" dirty="0"/>
              <a:t>Maximum password age</a:t>
            </a:r>
          </a:p>
          <a:p>
            <a:r>
              <a:rPr lang="en-US" dirty="0"/>
              <a:t>Password history</a:t>
            </a:r>
          </a:p>
          <a:p>
            <a:r>
              <a:rPr lang="en-US" dirty="0"/>
              <a:t>Minimum password age</a:t>
            </a:r>
          </a:p>
          <a:p>
            <a:r>
              <a:rPr lang="en-US" dirty="0"/>
              <a:t>User cannot change password</a:t>
            </a:r>
          </a:p>
          <a:p>
            <a:r>
              <a:rPr lang="en-US" dirty="0"/>
              <a:t>Password never expires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02A703-033B-42C0-A748-01277E9E9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5596" y="1079596"/>
            <a:ext cx="4572637" cy="342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01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3F5C3-F330-43D7-BF85-8F753DDB6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 Restrictions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965A13-2196-43E5-AEE1-2AE0654FF9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2AA7A5-CF4D-4D3D-969D-5913F50B0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Logon Time Restriction</a:t>
            </a:r>
          </a:p>
          <a:p>
            <a:r>
              <a:rPr lang="en-US" dirty="0"/>
              <a:t>Station Restriction</a:t>
            </a:r>
          </a:p>
          <a:p>
            <a:r>
              <a:rPr lang="en-US" dirty="0"/>
              <a:t>Concurrent Logons</a:t>
            </a:r>
          </a:p>
          <a:p>
            <a:r>
              <a:rPr lang="en-US" dirty="0"/>
              <a:t>Account Expiration Date</a:t>
            </a:r>
          </a:p>
          <a:p>
            <a:r>
              <a:rPr lang="en-US" dirty="0"/>
              <a:t>Disable Account</a:t>
            </a:r>
          </a:p>
          <a:p>
            <a:r>
              <a:rPr lang="en-US" dirty="0"/>
              <a:t>Failed Attempts Lockout</a:t>
            </a:r>
          </a:p>
        </p:txBody>
      </p:sp>
    </p:spTree>
    <p:extLst>
      <p:ext uri="{BB962C8B-B14F-4D97-AF65-F5344CB8AC3E}">
        <p14:creationId xmlns:p14="http://schemas.microsoft.com/office/powerpoint/2010/main" val="3675439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4F39C-CC7C-4BFB-943F-413CE2EC3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Desktop Lock and Timeout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4C503E-168C-45E5-9416-231332DF3A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03E41E-27A2-41FC-B615-A8ACA3449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logon, system trusts workstation implicitly</a:t>
            </a:r>
          </a:p>
          <a:p>
            <a:pPr lvl="1"/>
            <a:r>
              <a:rPr lang="en-US" dirty="0"/>
              <a:t>Someone else could use the system if left unlocked</a:t>
            </a:r>
          </a:p>
          <a:p>
            <a:pPr lvl="1"/>
            <a:r>
              <a:rPr lang="en-US" dirty="0"/>
              <a:t>Lunchtime attack</a:t>
            </a:r>
          </a:p>
          <a:p>
            <a:r>
              <a:rPr lang="en-US" dirty="0"/>
              <a:t>Lock workstations whenever unattended</a:t>
            </a:r>
          </a:p>
          <a:p>
            <a:pPr lvl="1"/>
            <a:r>
              <a:rPr lang="en-US" b="1" dirty="0"/>
              <a:t>Windows key + L</a:t>
            </a:r>
            <a:endParaRPr lang="en-US" dirty="0"/>
          </a:p>
          <a:p>
            <a:r>
              <a:rPr lang="en-US" dirty="0"/>
              <a:t>Set screensaver to require password on resume</a:t>
            </a:r>
          </a:p>
          <a:p>
            <a:pPr lvl="1"/>
            <a:r>
              <a:rPr lang="en-US" dirty="0"/>
              <a:t>System displays the screensaver after set inactivity time</a:t>
            </a:r>
          </a:p>
          <a:p>
            <a:pPr lvl="1"/>
            <a:r>
              <a:rPr lang="en-US" dirty="0"/>
              <a:t>Locks the desktop after inactivity time</a:t>
            </a:r>
          </a:p>
        </p:txBody>
      </p:sp>
    </p:spTree>
    <p:extLst>
      <p:ext uri="{BB962C8B-B14F-4D97-AF65-F5344CB8AC3E}">
        <p14:creationId xmlns:p14="http://schemas.microsoft.com/office/powerpoint/2010/main" val="27943109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8B7E7-CF6C-4EDF-AFBE-555CCBE2D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Implementing Security Best Practices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991583-23BF-4449-ABB8-C80495DF96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B3572D-7095-4A5E-A85D-DBDC9EDEB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7" y="787955"/>
            <a:ext cx="8460152" cy="3567590"/>
          </a:xfrm>
        </p:spPr>
        <p:txBody>
          <a:bodyPr/>
          <a:lstStyle/>
          <a:p>
            <a:r>
              <a:rPr lang="en-US" dirty="0"/>
              <a:t>Consider using multifactor authentication.</a:t>
            </a:r>
          </a:p>
          <a:p>
            <a:r>
              <a:rPr lang="en-US" dirty="0"/>
              <a:t>Create secure passwords.</a:t>
            </a:r>
          </a:p>
          <a:p>
            <a:r>
              <a:rPr lang="en-US" dirty="0"/>
              <a:t>Consider password protecting BIOS/UEFI.</a:t>
            </a:r>
          </a:p>
          <a:p>
            <a:r>
              <a:rPr lang="en-US" dirty="0"/>
              <a:t>Take measures to prevent software tokens from being used in replay attacks.</a:t>
            </a:r>
          </a:p>
          <a:p>
            <a:r>
              <a:rPr lang="en-US" dirty="0"/>
              <a:t>Consider using RADIUS in VPN implementations and TACACS+ for authenticating administrative access to routers and switches.</a:t>
            </a:r>
          </a:p>
          <a:p>
            <a:r>
              <a:rPr lang="en-US" dirty="0"/>
              <a:t>Enforce use of ACLs through Local Security Policy or Group Policy Objects.</a:t>
            </a:r>
          </a:p>
          <a:p>
            <a:r>
              <a:rPr lang="en-US" dirty="0"/>
              <a:t>Enforce the use of strong passwords through GPOs.</a:t>
            </a:r>
          </a:p>
          <a:p>
            <a:r>
              <a:rPr lang="en-US" dirty="0"/>
              <a:t>Implement account restrictions.</a:t>
            </a:r>
          </a:p>
          <a:p>
            <a:r>
              <a:rPr lang="en-US" dirty="0"/>
              <a:t>Require users to lock unattended systems.</a:t>
            </a:r>
          </a:p>
          <a:p>
            <a:r>
              <a:rPr lang="en-US" dirty="0"/>
              <a:t>Implement timeouts for unattended systems.</a:t>
            </a:r>
          </a:p>
        </p:txBody>
      </p:sp>
    </p:spTree>
    <p:extLst>
      <p:ext uri="{BB962C8B-B14F-4D97-AF65-F5344CB8AC3E}">
        <p14:creationId xmlns:p14="http://schemas.microsoft.com/office/powerpoint/2010/main" val="486312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3041A07-7734-40FB-BA22-F27AB20D5C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Security Best Practices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4E66A3-8984-4327-B6D3-C1BD6B06E4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281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7475B-B75C-4451-BC7F-FDF608DE8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Policies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88817-BC42-4D9A-A3DF-09E549DDB0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81924"/>
            <a:ext cx="6934200" cy="571500"/>
          </a:xfrm>
        </p:spPr>
        <p:txBody>
          <a:bodyPr/>
          <a:lstStyle/>
          <a:p>
            <a:r>
              <a:rPr lang="en-US" b="1" dirty="0"/>
              <a:t>Information Content Management: </a:t>
            </a:r>
            <a:r>
              <a:rPr lang="en-US" dirty="0"/>
              <a:t>(</a:t>
            </a:r>
            <a:r>
              <a:rPr lang="en-US" b="1" dirty="0"/>
              <a:t>ICM</a:t>
            </a:r>
            <a:r>
              <a:rPr lang="en-US" dirty="0"/>
              <a:t>) The process of managing information over its lifecycle, from creation to destruction.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7EE036-2144-4942-9190-C002D5CA2D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51081D-26FC-4864-9171-9721D812C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759513"/>
            <a:ext cx="8460152" cy="2985451"/>
          </a:xfrm>
        </p:spPr>
        <p:txBody>
          <a:bodyPr/>
          <a:lstStyle/>
          <a:p>
            <a:r>
              <a:rPr lang="en-US" dirty="0"/>
              <a:t>Documents are subject to workflows.</a:t>
            </a:r>
          </a:p>
          <a:p>
            <a:r>
              <a:rPr lang="en-US" dirty="0"/>
              <a:t>Documents are classified based on sensitivity levels:</a:t>
            </a:r>
          </a:p>
          <a:p>
            <a:pPr lvl="1"/>
            <a:r>
              <a:rPr lang="en-US" dirty="0"/>
              <a:t>Unclassified</a:t>
            </a:r>
          </a:p>
          <a:p>
            <a:pPr lvl="1"/>
            <a:r>
              <a:rPr lang="en-US" dirty="0"/>
              <a:t>Classified</a:t>
            </a:r>
          </a:p>
          <a:p>
            <a:pPr lvl="1"/>
            <a:r>
              <a:rPr lang="en-US" dirty="0"/>
              <a:t>Confidential</a:t>
            </a:r>
          </a:p>
          <a:p>
            <a:pPr lvl="1"/>
            <a:r>
              <a:rPr lang="en-US" dirty="0"/>
              <a:t>Secret</a:t>
            </a:r>
          </a:p>
          <a:p>
            <a:pPr lvl="1"/>
            <a:r>
              <a:rPr lang="en-US" dirty="0"/>
              <a:t>Top Secret</a:t>
            </a:r>
          </a:p>
          <a:p>
            <a:r>
              <a:rPr lang="en-US" dirty="0"/>
              <a:t>Also need to manage PII, software licenses, and </a:t>
            </a:r>
            <a:br>
              <a:rPr lang="en-US" dirty="0"/>
            </a:br>
            <a:r>
              <a:rPr lang="en-US" dirty="0"/>
              <a:t>DRM content.</a:t>
            </a:r>
          </a:p>
        </p:txBody>
      </p:sp>
    </p:spTree>
    <p:extLst>
      <p:ext uri="{BB962C8B-B14F-4D97-AF65-F5344CB8AC3E}">
        <p14:creationId xmlns:p14="http://schemas.microsoft.com/office/powerpoint/2010/main" val="2002009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20F9A-4E1C-4561-B9D4-8CC4BEBE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PII (Slide 1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A6793-4830-46FA-A0B5-121E5087E6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60904"/>
            <a:ext cx="6934200" cy="571500"/>
          </a:xfrm>
        </p:spPr>
        <p:txBody>
          <a:bodyPr/>
          <a:lstStyle/>
          <a:p>
            <a:r>
              <a:rPr lang="en-US" b="1" dirty="0"/>
              <a:t>Personally Identifiable Information: </a:t>
            </a:r>
            <a:r>
              <a:rPr lang="en-US" dirty="0"/>
              <a:t>(</a:t>
            </a:r>
            <a:r>
              <a:rPr lang="en-US" b="1" dirty="0"/>
              <a:t>PII</a:t>
            </a:r>
            <a:r>
              <a:rPr lang="en-US" dirty="0"/>
              <a:t>) </a:t>
            </a:r>
            <a:r>
              <a:rPr lang="en-US" b="1" dirty="0"/>
              <a:t>D</a:t>
            </a:r>
            <a:r>
              <a:rPr lang="en-US" dirty="0"/>
              <a:t>ata that can be used to identify or contact an individual.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86FBC-1668-4624-AA57-391E972C3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9BE0839-13DE-49FD-8649-D2D5124971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information becomes PII based on how it is used, including:</a:t>
            </a:r>
          </a:p>
          <a:p>
            <a:pPr lvl="1"/>
            <a:r>
              <a:rPr lang="en-US" dirty="0"/>
              <a:t>Social security number</a:t>
            </a:r>
          </a:p>
          <a:p>
            <a:pPr lvl="1"/>
            <a:r>
              <a:rPr lang="en-US" dirty="0"/>
              <a:t>Date of birth</a:t>
            </a:r>
          </a:p>
          <a:p>
            <a:pPr lvl="1"/>
            <a:r>
              <a:rPr lang="en-US" dirty="0"/>
              <a:t>Email address</a:t>
            </a:r>
          </a:p>
          <a:p>
            <a:pPr lvl="1"/>
            <a:r>
              <a:rPr lang="en-US" dirty="0"/>
              <a:t>Phone number</a:t>
            </a:r>
          </a:p>
          <a:p>
            <a:pPr lvl="1"/>
            <a:r>
              <a:rPr lang="en-US" dirty="0"/>
              <a:t>Address</a:t>
            </a:r>
          </a:p>
          <a:p>
            <a:pPr lvl="1"/>
            <a:r>
              <a:rPr lang="en-US" dirty="0"/>
              <a:t>Biometric data</a:t>
            </a:r>
          </a:p>
        </p:txBody>
      </p:sp>
    </p:spTree>
    <p:extLst>
      <p:ext uri="{BB962C8B-B14F-4D97-AF65-F5344CB8AC3E}">
        <p14:creationId xmlns:p14="http://schemas.microsoft.com/office/powerpoint/2010/main" val="1059174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20F9A-4E1C-4561-B9D4-8CC4BEBE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PII (Slide 2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A6793-4830-46FA-A0B5-121E5087E6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92584"/>
            <a:ext cx="7054516" cy="571500"/>
          </a:xfrm>
        </p:spPr>
        <p:txBody>
          <a:bodyPr/>
          <a:lstStyle/>
          <a:p>
            <a:r>
              <a:rPr lang="en-US" b="1" dirty="0"/>
              <a:t>Protected Health Information: </a:t>
            </a:r>
            <a:r>
              <a:rPr lang="en-US" dirty="0"/>
              <a:t>(</a:t>
            </a:r>
            <a:r>
              <a:rPr lang="en-US" b="1" dirty="0"/>
              <a:t>PHI</a:t>
            </a:r>
            <a:r>
              <a:rPr lang="en-US" dirty="0"/>
              <a:t>) Information that identifies someone as the subject of medical and insurance records, plus associated hospital and laboratory test results.</a:t>
            </a:r>
          </a:p>
          <a:p>
            <a:r>
              <a:rPr lang="en-US" b="1" dirty="0"/>
              <a:t>Payment Card Industry Data Security Standard</a:t>
            </a:r>
            <a:r>
              <a:rPr lang="en-US" dirty="0"/>
              <a:t>: (</a:t>
            </a:r>
            <a:r>
              <a:rPr lang="en-US" b="1" dirty="0"/>
              <a:t>PCI DSS</a:t>
            </a:r>
            <a:r>
              <a:rPr lang="en-US" dirty="0"/>
              <a:t>) A standard for organizations that process credit or bank card payments.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86FBC-1668-4624-AA57-391E972C3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9BE0839-13DE-49FD-8649-D2D512497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51" y="2521616"/>
            <a:ext cx="8460152" cy="1966291"/>
          </a:xfrm>
        </p:spPr>
        <p:txBody>
          <a:bodyPr/>
          <a:lstStyle/>
          <a:p>
            <a:r>
              <a:rPr lang="en-US" dirty="0"/>
              <a:t>PHI:</a:t>
            </a:r>
          </a:p>
          <a:p>
            <a:pPr lvl="1"/>
            <a:r>
              <a:rPr lang="en-US" dirty="0"/>
              <a:t>Anonymizes data</a:t>
            </a:r>
          </a:p>
          <a:p>
            <a:pPr lvl="1"/>
            <a:r>
              <a:rPr lang="en-US" dirty="0"/>
              <a:t>Highly sensitive and unrecoverable; cannot be changed</a:t>
            </a:r>
          </a:p>
          <a:p>
            <a:r>
              <a:rPr lang="en-US" dirty="0"/>
              <a:t>PCI DSS:</a:t>
            </a:r>
          </a:p>
          <a:p>
            <a:pPr lvl="1"/>
            <a:r>
              <a:rPr lang="en-US" dirty="0"/>
              <a:t>Identifies steps to take if cardholder data is stored</a:t>
            </a:r>
          </a:p>
          <a:p>
            <a:pPr lvl="1"/>
            <a:r>
              <a:rPr lang="en-US" dirty="0"/>
              <a:t>Specific cyber-security controls</a:t>
            </a:r>
          </a:p>
        </p:txBody>
      </p:sp>
    </p:spTree>
    <p:extLst>
      <p:ext uri="{BB962C8B-B14F-4D97-AF65-F5344CB8AC3E}">
        <p14:creationId xmlns:p14="http://schemas.microsoft.com/office/powerpoint/2010/main" val="20904783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B8034-18B3-4C7E-AFB2-14933CCAF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ACLs and Directory Permissions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14BF0-239E-48B2-B3F5-B7AC9228E60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25714"/>
            <a:ext cx="7054516" cy="571500"/>
          </a:xfrm>
        </p:spPr>
        <p:txBody>
          <a:bodyPr/>
          <a:lstStyle/>
          <a:p>
            <a:r>
              <a:rPr lang="en-US" b="1" dirty="0"/>
              <a:t>Permissions: </a:t>
            </a:r>
            <a:r>
              <a:rPr lang="en-US" dirty="0"/>
              <a:t>Rights granted to access files and folders.</a:t>
            </a:r>
            <a:endParaRPr lang="en-US" b="1" dirty="0"/>
          </a:p>
          <a:p>
            <a:r>
              <a:rPr lang="en-US" b="1" dirty="0"/>
              <a:t>Access Control List: </a:t>
            </a:r>
            <a:r>
              <a:rPr lang="en-US" dirty="0"/>
              <a:t>(</a:t>
            </a:r>
            <a:r>
              <a:rPr lang="en-US" b="1" dirty="0"/>
              <a:t>ACL</a:t>
            </a:r>
            <a:r>
              <a:rPr lang="en-US" dirty="0"/>
              <a:t>) The permissions attached to or configured on a network resource.</a:t>
            </a:r>
          </a:p>
          <a:p>
            <a:r>
              <a:rPr lang="en-US" b="1" dirty="0"/>
              <a:t>Access Control Entries: </a:t>
            </a:r>
            <a:r>
              <a:rPr lang="en-US" dirty="0"/>
              <a:t>(</a:t>
            </a:r>
            <a:r>
              <a:rPr lang="en-US" b="1" dirty="0"/>
              <a:t>ACE</a:t>
            </a:r>
            <a:r>
              <a:rPr lang="en-US" dirty="0"/>
              <a:t>) Within an ACL, the records of subjects and the permissions they hold on the resource.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FC3B61-9174-4F1C-93F2-4812267A0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9C1593-C7AC-465F-8717-242E0CBB2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508690"/>
            <a:ext cx="8460152" cy="2081279"/>
          </a:xfrm>
        </p:spPr>
        <p:txBody>
          <a:bodyPr/>
          <a:lstStyle/>
          <a:p>
            <a:r>
              <a:rPr lang="en-US" dirty="0"/>
              <a:t>Permissions are usually implemented as ACL attached to a resource.</a:t>
            </a:r>
          </a:p>
          <a:p>
            <a:r>
              <a:rPr lang="en-US" dirty="0"/>
              <a:t>Windows has two permission types:</a:t>
            </a:r>
          </a:p>
          <a:p>
            <a:pPr lvl="1"/>
            <a:r>
              <a:rPr lang="en-US" dirty="0"/>
              <a:t>File system permissions enforced by NTFS</a:t>
            </a:r>
          </a:p>
          <a:p>
            <a:pPr lvl="1"/>
            <a:r>
              <a:rPr lang="en-US" dirty="0"/>
              <a:t>Share-level permissions </a:t>
            </a:r>
          </a:p>
          <a:p>
            <a:r>
              <a:rPr lang="en-US" dirty="0"/>
              <a:t>Linux uses the same set of permissions at the local level and over the network.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723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56E6-6417-3447-82E5-6D8AA1C7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Securing Workstations and Data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B11B57-A0FD-F14B-98F1-108B29672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7B3F2-41E7-A94B-B976-C957B5D73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Implement Security Best Practices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Implement Data Protection Policies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Protect Data During Incident Response</a:t>
            </a:r>
          </a:p>
        </p:txBody>
      </p:sp>
    </p:spTree>
    <p:extLst>
      <p:ext uri="{BB962C8B-B14F-4D97-AF65-F5344CB8AC3E}">
        <p14:creationId xmlns:p14="http://schemas.microsoft.com/office/powerpoint/2010/main" val="1378473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E218A-CBFD-44DC-9145-7FBEF9986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Encryption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F02113-ABAA-46C3-ACED-DE6E7B795A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Encrypting File System: </a:t>
            </a:r>
            <a:r>
              <a:rPr lang="en-US" dirty="0"/>
              <a:t>(</a:t>
            </a:r>
            <a:r>
              <a:rPr lang="en-US" b="1" dirty="0"/>
              <a:t>EFS</a:t>
            </a:r>
            <a:r>
              <a:rPr lang="en-US" dirty="0"/>
              <a:t>) Under NTFS, files and folders can be encrypted to ensure privacy of the data.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368F9F-0437-44ED-898B-F3C9F740C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599A6D-52F6-479F-B49D-BE4A486D83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384" y="2190947"/>
            <a:ext cx="3941231" cy="2079646"/>
          </a:xfr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1CC019B3-6ABF-454E-B14E-55A478DA5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126" y="2061659"/>
            <a:ext cx="3941230" cy="244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497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65ACE-D8EF-486B-BF42-88355C2E7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Disk Encryption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93A93E-67DE-4A6F-90BA-82D8CEF157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Full Disk Encryption: </a:t>
            </a:r>
            <a:r>
              <a:rPr lang="en-US" dirty="0"/>
              <a:t>(</a:t>
            </a:r>
            <a:r>
              <a:rPr lang="en-US" b="1" dirty="0"/>
              <a:t>FDE</a:t>
            </a:r>
            <a:r>
              <a:rPr lang="en-US" dirty="0"/>
              <a:t>) Encryption of all data on a disk.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A98132-257C-4AD0-9358-CFF36D892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D5AE1AD3-FE92-4F0D-A955-6897834C38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0130" y="1893754"/>
            <a:ext cx="3941231" cy="2608984"/>
          </a:xfr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0765E38-E235-4946-BF91-0C5600DEC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136" y="2119357"/>
            <a:ext cx="4112441" cy="216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583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00A3C-87DB-48BE-8E6B-E0F673C84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Loss Prevention (DLP)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812A6D-8EE3-4A8A-A391-C08BD12748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Loss Prevention: </a:t>
            </a:r>
            <a:r>
              <a:rPr lang="en-US" dirty="0"/>
              <a:t>(</a:t>
            </a:r>
            <a:r>
              <a:rPr lang="en-US" b="1" dirty="0"/>
              <a:t>DLP</a:t>
            </a:r>
            <a:r>
              <a:rPr lang="en-US" dirty="0"/>
              <a:t>) Software that can identify data that has been classified and apply fine-grained user privileges to 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4F02D6-C723-46A8-8299-6C0EECD652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08224A-7CFD-4DA4-9001-B618C2DC8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Policy server</a:t>
            </a:r>
          </a:p>
          <a:p>
            <a:r>
              <a:rPr lang="en-US" dirty="0"/>
              <a:t>Endpoint agents</a:t>
            </a:r>
          </a:p>
          <a:p>
            <a:r>
              <a:rPr lang="en-US" dirty="0"/>
              <a:t>Network agents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A5B781B8-59C0-4FE4-9407-144496C1D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757" y="1780534"/>
            <a:ext cx="5561430" cy="2881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787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C5C1-AACF-4B9F-ABBC-BDB31880E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Licensing and DRM (Slide 1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DDC85-3837-4FC5-8631-67A24E50C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4" y="804307"/>
            <a:ext cx="7401025" cy="571500"/>
          </a:xfrm>
        </p:spPr>
        <p:txBody>
          <a:bodyPr/>
          <a:lstStyle/>
          <a:p>
            <a:r>
              <a:rPr lang="en-US" b="1" dirty="0"/>
              <a:t>End User License Agreement: </a:t>
            </a:r>
            <a:r>
              <a:rPr lang="en-US" dirty="0"/>
              <a:t>(</a:t>
            </a:r>
            <a:r>
              <a:rPr lang="en-US" b="1" dirty="0"/>
              <a:t>EULA</a:t>
            </a:r>
            <a:r>
              <a:rPr lang="en-US" dirty="0"/>
              <a:t>) The agreement governing the installation and use of proprietary software.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B8234-5D18-40A8-88F2-9F5C62B3D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FE97747-2A15-4456-B30A-37445729C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01" y="1755274"/>
            <a:ext cx="8460152" cy="2956575"/>
          </a:xfrm>
        </p:spPr>
        <p:txBody>
          <a:bodyPr/>
          <a:lstStyle/>
          <a:p>
            <a:r>
              <a:rPr lang="en-US" dirty="0"/>
              <a:t>Most AUPs prohibit abuse of Internet services to download games or obscene content</a:t>
            </a:r>
          </a:p>
          <a:p>
            <a:r>
              <a:rPr lang="en-US" dirty="0"/>
              <a:t>Must accept the EULA when installing software</a:t>
            </a:r>
          </a:p>
          <a:p>
            <a:r>
              <a:rPr lang="en-US" dirty="0"/>
              <a:t>Software often activated using a product key</a:t>
            </a:r>
          </a:p>
          <a:p>
            <a:r>
              <a:rPr lang="en-US" dirty="0"/>
              <a:t>Each computer requires licensed software in most cases</a:t>
            </a:r>
          </a:p>
          <a:p>
            <a:r>
              <a:rPr lang="en-US" dirty="0"/>
              <a:t>Types of licenses include:</a:t>
            </a:r>
          </a:p>
          <a:p>
            <a:pPr lvl="1"/>
            <a:r>
              <a:rPr lang="en-US" dirty="0"/>
              <a:t>OEM</a:t>
            </a:r>
          </a:p>
          <a:p>
            <a:pPr lvl="1"/>
            <a:r>
              <a:rPr lang="en-US" dirty="0"/>
              <a:t>Retail</a:t>
            </a:r>
          </a:p>
          <a:p>
            <a:pPr lvl="1"/>
            <a:r>
              <a:rPr lang="en-US" dirty="0"/>
              <a:t>Volume</a:t>
            </a:r>
          </a:p>
          <a:p>
            <a:pPr lvl="1"/>
            <a:r>
              <a:rPr lang="en-US" dirty="0"/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4035652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C5C1-AACF-4B9F-ABBC-BDB31880E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Licensing and DRM (Slide 2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CDDC85-3837-4FC5-8631-67A24E50C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71414"/>
            <a:ext cx="6934200" cy="571500"/>
          </a:xfrm>
        </p:spPr>
        <p:txBody>
          <a:bodyPr/>
          <a:lstStyle/>
          <a:p>
            <a:r>
              <a:rPr lang="en-US" b="1" dirty="0"/>
              <a:t>Shareware: </a:t>
            </a:r>
            <a:r>
              <a:rPr lang="en-US" dirty="0"/>
              <a:t>Software you can install free of charge for a limited time or with limited functionality.</a:t>
            </a:r>
            <a:endParaRPr lang="en-US" b="1" dirty="0"/>
          </a:p>
          <a:p>
            <a:r>
              <a:rPr lang="en-US" b="1" dirty="0"/>
              <a:t>Freeware: </a:t>
            </a:r>
            <a:r>
              <a:rPr lang="en-US" dirty="0"/>
              <a:t>Software that is available for download and use free of charge.</a:t>
            </a:r>
            <a:endParaRPr lang="en-US" b="1" dirty="0"/>
          </a:p>
          <a:p>
            <a:r>
              <a:rPr lang="en-US" b="1" dirty="0"/>
              <a:t>Open source: </a:t>
            </a:r>
            <a:r>
              <a:rPr lang="en-US" dirty="0"/>
              <a:t>Programming code used to design the software is freely available.</a:t>
            </a:r>
            <a:endParaRPr lang="en-US" b="1" dirty="0"/>
          </a:p>
          <a:p>
            <a:r>
              <a:rPr lang="en-US" b="1" dirty="0"/>
              <a:t>Digital Rights Management: </a:t>
            </a:r>
            <a:r>
              <a:rPr lang="en-US" dirty="0"/>
              <a:t>(</a:t>
            </a:r>
            <a:r>
              <a:rPr lang="en-US" b="1" dirty="0"/>
              <a:t>DRM</a:t>
            </a:r>
            <a:r>
              <a:rPr lang="en-US" dirty="0"/>
              <a:t>) Copyright protection technologies for digital media.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CB8234-5D18-40A8-88F2-9F5C62B3D0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949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2CB81-708F-46CA-859A-298A95F08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Guidelines for Implementing Data Protection Policies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8718B1-EF04-47EA-82BE-A78DCD91F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EF9215-CF07-4496-ACB2-26C76BDE89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Classify documents based on how sensitive they are.</a:t>
            </a:r>
          </a:p>
          <a:p>
            <a:r>
              <a:rPr lang="en-US" dirty="0"/>
              <a:t>Protect PII, PHI, and PCI data.</a:t>
            </a:r>
          </a:p>
          <a:p>
            <a:r>
              <a:rPr lang="en-US" dirty="0"/>
              <a:t>Implement permissions as ACLs attached to resources.</a:t>
            </a:r>
          </a:p>
          <a:p>
            <a:r>
              <a:rPr lang="en-US" dirty="0"/>
              <a:t>Use full disk, folder, and file encryption.</a:t>
            </a:r>
          </a:p>
          <a:p>
            <a:r>
              <a:rPr lang="en-US" dirty="0"/>
              <a:t>Implement a data loss prevention policy.</a:t>
            </a:r>
          </a:p>
          <a:p>
            <a:r>
              <a:rPr lang="en-US" dirty="0"/>
              <a:t>Follow all software licensing agreements and DRM.</a:t>
            </a:r>
          </a:p>
        </p:txBody>
      </p:sp>
    </p:spTree>
    <p:extLst>
      <p:ext uri="{BB962C8B-B14F-4D97-AF65-F5344CB8AC3E}">
        <p14:creationId xmlns:p14="http://schemas.microsoft.com/office/powerpoint/2010/main" val="10083236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79A23F-ABA2-4D01-B95A-7DFCC5AEC3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Data Protection Policies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35BCC1-D670-406E-A653-3C5D61458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508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AE2D2D-F62E-4257-AF73-3116B91605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Configuring Data Protection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D52B09-16EB-456F-BC48-02506B57CA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400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AC3B3-32A3-4631-A9D8-E4EC1BFA7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Response Policies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412896-30C3-4411-ABE4-3B1194969C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DF02CA-C272-494D-8BFE-3B4FFEFBB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Security incidents might include:</a:t>
            </a:r>
          </a:p>
          <a:p>
            <a:pPr lvl="1"/>
            <a:r>
              <a:rPr lang="en-US" dirty="0"/>
              <a:t>Computer or network infected with virus, worms, Trojans</a:t>
            </a:r>
          </a:p>
          <a:p>
            <a:pPr lvl="1"/>
            <a:r>
              <a:rPr lang="en-US" dirty="0"/>
              <a:t>Evil twin Wi-Fi access point</a:t>
            </a:r>
          </a:p>
          <a:p>
            <a:pPr lvl="1"/>
            <a:r>
              <a:rPr lang="en-US" dirty="0"/>
              <a:t>DoS attack</a:t>
            </a:r>
          </a:p>
          <a:p>
            <a:pPr lvl="1"/>
            <a:r>
              <a:rPr lang="en-US" dirty="0"/>
              <a:t>Unlicensed software</a:t>
            </a:r>
          </a:p>
          <a:p>
            <a:pPr lvl="1"/>
            <a:r>
              <a:rPr lang="en-US" dirty="0"/>
              <a:t>Finding prohibited material on a PC</a:t>
            </a:r>
          </a:p>
          <a:p>
            <a:r>
              <a:rPr lang="en-US" dirty="0"/>
              <a:t>Security incident handling lifecycle:</a:t>
            </a:r>
          </a:p>
          <a:p>
            <a:pPr lvl="1"/>
            <a:r>
              <a:rPr lang="en-US" dirty="0"/>
              <a:t>Preparation</a:t>
            </a:r>
          </a:p>
          <a:p>
            <a:pPr lvl="1"/>
            <a:r>
              <a:rPr lang="en-US" dirty="0"/>
              <a:t>Detection and analysis</a:t>
            </a:r>
          </a:p>
          <a:p>
            <a:pPr lvl="1"/>
            <a:r>
              <a:rPr lang="en-US" dirty="0"/>
              <a:t>Containment, eradication, and recovery</a:t>
            </a:r>
          </a:p>
          <a:p>
            <a:pPr lvl="1"/>
            <a:r>
              <a:rPr lang="en-US" dirty="0"/>
              <a:t>Post-incident activity</a:t>
            </a:r>
          </a:p>
        </p:txBody>
      </p:sp>
    </p:spTree>
    <p:extLst>
      <p:ext uri="{BB962C8B-B14F-4D97-AF65-F5344CB8AC3E}">
        <p14:creationId xmlns:p14="http://schemas.microsoft.com/office/powerpoint/2010/main" val="28181544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4E72C-90C6-4371-8016-99211C477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Incident Response Documentation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E78C0F-95AD-414D-A65A-3F3360AFE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BD9AE-4453-4809-B700-F15ED9A3F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Preparation is key to effective response.</a:t>
            </a:r>
          </a:p>
          <a:p>
            <a:r>
              <a:rPr lang="en-US" dirty="0"/>
              <a:t>Documented policies and procedures for dealing with security breaches.</a:t>
            </a:r>
          </a:p>
          <a:p>
            <a:r>
              <a:rPr lang="en-US" dirty="0"/>
              <a:t>Personnel and resources to implement the policies.</a:t>
            </a:r>
          </a:p>
          <a:p>
            <a:r>
              <a:rPr lang="en-US" dirty="0"/>
              <a:t>Clear lines of communication.</a:t>
            </a:r>
          </a:p>
          <a:p>
            <a:pPr lvl="1"/>
            <a:r>
              <a:rPr lang="en-US" dirty="0"/>
              <a:t>Reporting incidents.</a:t>
            </a:r>
          </a:p>
          <a:p>
            <a:pPr lvl="1"/>
            <a:r>
              <a:rPr lang="en-US" dirty="0"/>
              <a:t>Notifying affected parties as part of incident management.</a:t>
            </a:r>
          </a:p>
          <a:p>
            <a:r>
              <a:rPr lang="en-US" dirty="0"/>
              <a:t>Contact information and alternative communication channels.</a:t>
            </a:r>
          </a:p>
          <a:p>
            <a:r>
              <a:rPr lang="en-US" dirty="0"/>
              <a:t>Review and update periodically or after a trigger event.</a:t>
            </a:r>
          </a:p>
          <a:p>
            <a:pPr lvl="1"/>
            <a:r>
              <a:rPr lang="en-US" dirty="0"/>
              <a:t>Staff changes.</a:t>
            </a:r>
          </a:p>
          <a:p>
            <a:pPr lvl="1"/>
            <a:r>
              <a:rPr lang="en-US" dirty="0"/>
              <a:t>Deployment of new network or security systems.</a:t>
            </a:r>
          </a:p>
          <a:p>
            <a:pPr lvl="1"/>
            <a:r>
              <a:rPr lang="en-US" dirty="0"/>
              <a:t>Changes in legal or regulatory requirements.</a:t>
            </a:r>
          </a:p>
        </p:txBody>
      </p:sp>
    </p:spTree>
    <p:extLst>
      <p:ext uri="{BB962C8B-B14F-4D97-AF65-F5344CB8AC3E}">
        <p14:creationId xmlns:p14="http://schemas.microsoft.com/office/powerpoint/2010/main" val="3229761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9FB0C-F983-4294-A55D-87731CF4A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Authentication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21069B-41F5-4C41-AE98-546096ED87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Authentication factor: </a:t>
            </a:r>
            <a:r>
              <a:rPr lang="en-US" dirty="0"/>
              <a:t>Information used to identify a user.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F01B9B-C0AF-40E8-843A-CFED00D80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0A8BA9-3584-48AB-9D70-90CD787B2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 control depends on credentials being known only to the account holder.</a:t>
            </a:r>
          </a:p>
          <a:p>
            <a:r>
              <a:rPr lang="en-US" dirty="0"/>
              <a:t>Use various authentication factors:</a:t>
            </a:r>
          </a:p>
          <a:p>
            <a:pPr lvl="1"/>
            <a:r>
              <a:rPr lang="en-US" dirty="0"/>
              <a:t>Something you know</a:t>
            </a:r>
          </a:p>
          <a:p>
            <a:pPr lvl="1"/>
            <a:r>
              <a:rPr lang="en-US" dirty="0"/>
              <a:t>Something you have</a:t>
            </a:r>
          </a:p>
          <a:p>
            <a:pPr lvl="1"/>
            <a:r>
              <a:rPr lang="en-US" dirty="0"/>
              <a:t>Something you are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3600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EA263-A5B2-4BDF-B60C-5842F5BB7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Responders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744DA4-6A6F-4DD0-9771-AA6B0EBE42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59794"/>
            <a:ext cx="7054516" cy="571500"/>
          </a:xfrm>
        </p:spPr>
        <p:txBody>
          <a:bodyPr/>
          <a:lstStyle/>
          <a:p>
            <a:r>
              <a:rPr lang="en-US" b="1" dirty="0"/>
              <a:t>Incident: </a:t>
            </a:r>
            <a:r>
              <a:rPr lang="en-US" dirty="0"/>
              <a:t>Something that is not normal and disrupts regular operations in the computing environment.</a:t>
            </a:r>
          </a:p>
          <a:p>
            <a:r>
              <a:rPr lang="en-US" b="1" dirty="0"/>
              <a:t>Computer Security Incident Response Team: </a:t>
            </a:r>
            <a:r>
              <a:rPr lang="en-US" dirty="0"/>
              <a:t>(</a:t>
            </a:r>
            <a:r>
              <a:rPr lang="en-US" b="1" dirty="0"/>
              <a:t>CSIRT</a:t>
            </a:r>
            <a:r>
              <a:rPr lang="en-US" dirty="0"/>
              <a:t>) Team with responsibility for incident response.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18D734-07EA-4235-8ACC-42750B2330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835C3E-F62F-4708-AB08-E374F080A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39" y="1956380"/>
            <a:ext cx="8460152" cy="2956575"/>
          </a:xfrm>
        </p:spPr>
        <p:txBody>
          <a:bodyPr/>
          <a:lstStyle/>
          <a:p>
            <a:r>
              <a:rPr lang="en-US" dirty="0"/>
              <a:t>Categorize and prioritize incident types.</a:t>
            </a:r>
          </a:p>
          <a:p>
            <a:r>
              <a:rPr lang="en-US" dirty="0"/>
              <a:t>CSIRT team members:</a:t>
            </a:r>
          </a:p>
          <a:p>
            <a:pPr lvl="1"/>
            <a:r>
              <a:rPr lang="en-US" dirty="0"/>
              <a:t>Provide the range of decision making and technical skills needed to respond to incidents.</a:t>
            </a:r>
          </a:p>
          <a:p>
            <a:pPr lvl="1"/>
            <a:r>
              <a:rPr lang="en-US" dirty="0"/>
              <a:t>Mix of senior decision makers, managers, and technicians.</a:t>
            </a:r>
          </a:p>
          <a:p>
            <a:r>
              <a:rPr lang="en-US" dirty="0"/>
              <a:t>Employees at all levels must be trained to recognize and respond to actual or suspected security incidents.</a:t>
            </a:r>
          </a:p>
          <a:p>
            <a:pPr lvl="1"/>
            <a:r>
              <a:rPr lang="en-US" dirty="0"/>
              <a:t>Offer confidential reporting. </a:t>
            </a:r>
          </a:p>
          <a:p>
            <a:pPr lvl="1"/>
            <a:r>
              <a:rPr lang="en-US" dirty="0"/>
              <a:t>Consider using out-of-band communications so intruder is not alerted to being detected.</a:t>
            </a:r>
          </a:p>
        </p:txBody>
      </p:sp>
    </p:spTree>
    <p:extLst>
      <p:ext uri="{BB962C8B-B14F-4D97-AF65-F5344CB8AC3E}">
        <p14:creationId xmlns:p14="http://schemas.microsoft.com/office/powerpoint/2010/main" val="216183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B7C44-36FF-41B9-BFE1-92C5C50E5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Device Preservation (Slide 1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430D29-A15D-4523-96C8-0FA6590746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81924"/>
            <a:ext cx="6934200" cy="571500"/>
          </a:xfrm>
        </p:spPr>
        <p:txBody>
          <a:bodyPr/>
          <a:lstStyle/>
          <a:p>
            <a:r>
              <a:rPr lang="en-US" b="1" dirty="0"/>
              <a:t>Forensics</a:t>
            </a:r>
            <a:r>
              <a:rPr lang="en-US" dirty="0"/>
              <a:t>: The process of gathering and submitting computer evidence to trial. </a:t>
            </a:r>
          </a:p>
          <a:p>
            <a:r>
              <a:rPr lang="en-US" b="1" dirty="0"/>
              <a:t>Latent</a:t>
            </a:r>
            <a:r>
              <a:rPr lang="en-US" dirty="0"/>
              <a:t>: Evidence that cannot be seen with the naked eye and instead must be interpreted using a machine or process.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3E4C7-99C4-4DE0-B161-DF1FE24C3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F577B8-E892-4F68-943D-9A0F8FB93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385848"/>
            <a:ext cx="8460152" cy="2116087"/>
          </a:xfrm>
        </p:spPr>
        <p:txBody>
          <a:bodyPr/>
          <a:lstStyle/>
          <a:p>
            <a:r>
              <a:rPr lang="en-US" dirty="0"/>
              <a:t>Collection of evidence:</a:t>
            </a:r>
          </a:p>
          <a:p>
            <a:pPr lvl="1"/>
            <a:r>
              <a:rPr lang="en-US" dirty="0"/>
              <a:t>What evidence must be collected?</a:t>
            </a:r>
          </a:p>
          <a:p>
            <a:pPr lvl="1"/>
            <a:r>
              <a:rPr lang="en-US" dirty="0"/>
              <a:t>How should evidence be collected?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8503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B7C44-36FF-41B9-BFE1-92C5C50E5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and Device Preservation (Slide 2 of 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E3E4C7-99C4-4DE0-B161-DF1FE24C3B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37E3A6-3B4D-476B-8692-3E800B32F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 procedure:</a:t>
            </a:r>
          </a:p>
          <a:p>
            <a:pPr lvl="1"/>
            <a:r>
              <a:rPr lang="en-US" dirty="0"/>
              <a:t>Document crime scene</a:t>
            </a:r>
          </a:p>
          <a:p>
            <a:pPr lvl="1"/>
            <a:r>
              <a:rPr lang="en-US" dirty="0"/>
              <a:t>Interview witnesses</a:t>
            </a:r>
          </a:p>
          <a:p>
            <a:pPr lvl="1"/>
            <a:r>
              <a:rPr lang="en-US" dirty="0"/>
              <a:t>Gather evidence from the live system</a:t>
            </a:r>
          </a:p>
          <a:p>
            <a:pPr lvl="1"/>
            <a:r>
              <a:rPr lang="en-US" dirty="0"/>
              <a:t>Use forensic tools</a:t>
            </a:r>
          </a:p>
          <a:p>
            <a:pPr lvl="1"/>
            <a:r>
              <a:rPr lang="en-US" dirty="0"/>
              <a:t>Make cryptographic hash of collected data</a:t>
            </a:r>
          </a:p>
          <a:p>
            <a:pPr lvl="1"/>
            <a:r>
              <a:rPr lang="en-US" dirty="0"/>
              <a:t>Shut down or power off system</a:t>
            </a:r>
          </a:p>
          <a:p>
            <a:pPr lvl="1"/>
            <a:r>
              <a:rPr lang="en-US" dirty="0"/>
              <a:t>Place evidence in tamper-proof bags</a:t>
            </a:r>
          </a:p>
        </p:txBody>
      </p:sp>
    </p:spTree>
    <p:extLst>
      <p:ext uri="{BB962C8B-B14F-4D97-AF65-F5344CB8AC3E}">
        <p14:creationId xmlns:p14="http://schemas.microsoft.com/office/powerpoint/2010/main" val="36441776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3CDB1-6FB8-4900-ACE5-630D024F2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Chain of Custody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49753-9C1C-4477-A51E-5D2BDE6856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814899"/>
            <a:ext cx="7054516" cy="571500"/>
          </a:xfrm>
        </p:spPr>
        <p:txBody>
          <a:bodyPr/>
          <a:lstStyle/>
          <a:p>
            <a:r>
              <a:rPr lang="en-US" b="1" dirty="0"/>
              <a:t>Chain of custody: </a:t>
            </a:r>
            <a:r>
              <a:rPr lang="en-US" dirty="0"/>
              <a:t>Documentation attached to evidence from a crime scene detailing when, where, and how it was collected, where it has been stored, and who has handled it subsequently to collection.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AF1F1-0627-44FB-9BB1-3F6E33302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37BDE7-D99E-4B6A-99FA-D85FA4D6D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944454"/>
            <a:ext cx="8460152" cy="2956575"/>
          </a:xfrm>
        </p:spPr>
        <p:txBody>
          <a:bodyPr/>
          <a:lstStyle/>
          <a:p>
            <a:r>
              <a:rPr lang="en-US" dirty="0"/>
              <a:t>Evidence must conform to valid timeline.</a:t>
            </a:r>
          </a:p>
          <a:p>
            <a:r>
              <a:rPr lang="en-US" dirty="0"/>
              <a:t>Digital information must be tightly controlled against tampering.</a:t>
            </a:r>
          </a:p>
          <a:p>
            <a:r>
              <a:rPr lang="en-US" dirty="0"/>
              <a:t>Each step should be documented and recorded.</a:t>
            </a:r>
          </a:p>
          <a:p>
            <a:r>
              <a:rPr lang="en-US" dirty="0"/>
              <a:t>After evidence is bagged, must not be handled or inspected except in controlled circumstances.</a:t>
            </a:r>
          </a:p>
          <a:p>
            <a:r>
              <a:rPr lang="en-US" dirty="0"/>
              <a:t>Use Chain of Custody form to record:</a:t>
            </a:r>
          </a:p>
          <a:p>
            <a:pPr lvl="1"/>
            <a:r>
              <a:rPr lang="en-US" dirty="0"/>
              <a:t>When, where, who collected evidence.</a:t>
            </a:r>
          </a:p>
          <a:p>
            <a:pPr lvl="1"/>
            <a:r>
              <a:rPr lang="en-US" dirty="0"/>
              <a:t>Who handled it subsequently.</a:t>
            </a:r>
          </a:p>
          <a:p>
            <a:pPr lvl="1"/>
            <a:r>
              <a:rPr lang="en-US" dirty="0"/>
              <a:t>Where it is stored.</a:t>
            </a:r>
          </a:p>
        </p:txBody>
      </p:sp>
    </p:spTree>
    <p:extLst>
      <p:ext uri="{BB962C8B-B14F-4D97-AF65-F5344CB8AC3E}">
        <p14:creationId xmlns:p14="http://schemas.microsoft.com/office/powerpoint/2010/main" val="30195592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286CDE-23A8-462C-BFE0-51627EE03F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Data Protection During </a:t>
            </a:r>
            <a:r>
              <a:rPr lang="en-US"/>
              <a:t>Incident Response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D7998D-8E73-46A3-84EB-C13E76E35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1234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D35D39-7CAB-134B-8E89-D0F1CE1B8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Which security best practices do you feel are the most important? Which are the minimum measures that should be taken? Does your organization implement good security practices? </a:t>
            </a:r>
          </a:p>
          <a:p>
            <a:r>
              <a:rPr lang="en-US" dirty="0"/>
              <a:t>Have you had experience with security incidents such as data breaches? What might have been done differently to further protect the data that was put at risk? </a:t>
            </a:r>
            <a:endParaRPr lang="en-US" dirty="0">
              <a:solidFill>
                <a:srgbClr val="45545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BD8280-5882-AA48-BA86-A9C40DAEB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22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9EC2F-07F4-4209-8B55-A6C35E01D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You Know: Strong Passwords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8122D7-91C0-495B-89CA-9F73953D1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C655FC-B56B-4638-AF4D-1AA3C3A3D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Strong passwords</a:t>
            </a:r>
          </a:p>
          <a:p>
            <a:pPr lvl="1"/>
            <a:r>
              <a:rPr lang="en-US" dirty="0"/>
              <a:t>8 – 14 characters for regular user accounts, longer for administrative accounts</a:t>
            </a:r>
          </a:p>
          <a:p>
            <a:pPr lvl="1"/>
            <a:r>
              <a:rPr lang="en-US" dirty="0"/>
              <a:t>No single words</a:t>
            </a:r>
          </a:p>
          <a:p>
            <a:pPr lvl="1"/>
            <a:r>
              <a:rPr lang="en-US" dirty="0"/>
              <a:t>No obvious phrases</a:t>
            </a:r>
          </a:p>
          <a:p>
            <a:pPr lvl="1"/>
            <a:r>
              <a:rPr lang="en-US" dirty="0"/>
              <a:t>Mixed case</a:t>
            </a:r>
          </a:p>
          <a:p>
            <a:pPr lvl="1"/>
            <a:r>
              <a:rPr lang="en-US" dirty="0"/>
              <a:t>Use easily memorized phrase</a:t>
            </a:r>
          </a:p>
          <a:p>
            <a:pPr lvl="1"/>
            <a:r>
              <a:rPr lang="en-US" dirty="0"/>
              <a:t>Don’t write down passwords or share passwords</a:t>
            </a:r>
          </a:p>
          <a:p>
            <a:pPr lvl="1"/>
            <a:r>
              <a:rPr lang="en-US" dirty="0"/>
              <a:t>Change the password periodically</a:t>
            </a:r>
          </a:p>
          <a:p>
            <a:r>
              <a:rPr lang="en-US" dirty="0"/>
              <a:t>Password management</a:t>
            </a:r>
          </a:p>
          <a:p>
            <a:pPr lvl="1"/>
            <a:r>
              <a:rPr lang="en-US" dirty="0"/>
              <a:t>Single sign on</a:t>
            </a:r>
          </a:p>
          <a:p>
            <a:pPr lvl="1"/>
            <a:r>
              <a:rPr lang="en-US" dirty="0"/>
              <a:t>Avoid using work passwords for personal accounts</a:t>
            </a:r>
          </a:p>
          <a:p>
            <a:r>
              <a:rPr lang="en-US" dirty="0"/>
              <a:t>Implement BIOS/UEFI passwords</a:t>
            </a:r>
          </a:p>
        </p:txBody>
      </p:sp>
    </p:spTree>
    <p:extLst>
      <p:ext uri="{BB962C8B-B14F-4D97-AF65-F5344CB8AC3E}">
        <p14:creationId xmlns:p14="http://schemas.microsoft.com/office/powerpoint/2010/main" val="698041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6988C-7D8F-4AD9-B76D-1E394AAF8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You Have: Smart Cards and Tokens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7C5C7-0FD0-4E8C-97AF-0CE0FEF30C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71414"/>
            <a:ext cx="7054516" cy="571500"/>
          </a:xfrm>
        </p:spPr>
        <p:txBody>
          <a:bodyPr/>
          <a:lstStyle/>
          <a:p>
            <a:r>
              <a:rPr lang="en-US" b="1" dirty="0"/>
              <a:t>RFID: </a:t>
            </a:r>
            <a:r>
              <a:rPr lang="en-US" dirty="0"/>
              <a:t>A chip allowing data to be read wirelessly.</a:t>
            </a:r>
          </a:p>
          <a:p>
            <a:r>
              <a:rPr lang="en-US" b="1" dirty="0"/>
              <a:t>Key fob: </a:t>
            </a:r>
            <a:r>
              <a:rPr lang="en-US" dirty="0"/>
              <a:t>A chip implanted in a plastic fob.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A1525-E614-4C66-9881-02D3B8F3AD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617200-A1D6-4A99-AB2A-D0BB7E2577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Smart card is “something you have”</a:t>
            </a:r>
          </a:p>
          <a:p>
            <a:pPr lvl="1"/>
            <a:r>
              <a:rPr lang="en-US" dirty="0"/>
              <a:t>Chip contains authentication data</a:t>
            </a:r>
          </a:p>
          <a:p>
            <a:pPr lvl="1"/>
            <a:r>
              <a:rPr lang="en-US" dirty="0"/>
              <a:t>Card reader reads the data to authenticate the user</a:t>
            </a:r>
          </a:p>
          <a:p>
            <a:pPr lvl="1"/>
            <a:r>
              <a:rPr lang="en-US" dirty="0"/>
              <a:t>Can be a contactless card using RFID</a:t>
            </a:r>
          </a:p>
          <a:p>
            <a:r>
              <a:rPr lang="en-US" dirty="0"/>
              <a:t>Token-based technology</a:t>
            </a:r>
          </a:p>
          <a:p>
            <a:pPr lvl="1"/>
            <a:r>
              <a:rPr lang="en-US" dirty="0"/>
              <a:t>SecurID token from RSA</a:t>
            </a:r>
          </a:p>
          <a:p>
            <a:pPr lvl="1"/>
            <a:r>
              <a:rPr lang="en-US" dirty="0"/>
              <a:t>Contained in a key fob</a:t>
            </a:r>
          </a:p>
          <a:p>
            <a:pPr lvl="2"/>
            <a:r>
              <a:rPr lang="en-US" dirty="0"/>
              <a:t>Generates random number code</a:t>
            </a:r>
          </a:p>
          <a:p>
            <a:pPr lvl="2"/>
            <a:r>
              <a:rPr lang="en-US" dirty="0"/>
              <a:t>Synchronized to code on the server</a:t>
            </a:r>
          </a:p>
          <a:p>
            <a:pPr lvl="2"/>
            <a:r>
              <a:rPr lang="en-US" dirty="0"/>
              <a:t>One-time password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CEF5A1-F0D8-4183-A356-5D9BBEE85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745" y="3070705"/>
            <a:ext cx="2286320" cy="144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120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4F8DF-655F-48F0-8E9E-5BFB15226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You Are: Biometrics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3444F3-3E40-45B3-838B-8C0BCD83E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4700C4-E006-4BF0-948A-5B023F400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Something you “are”</a:t>
            </a:r>
          </a:p>
          <a:p>
            <a:pPr lvl="1"/>
            <a:r>
              <a:rPr lang="en-US" dirty="0"/>
              <a:t>Fingerprint</a:t>
            </a:r>
          </a:p>
          <a:p>
            <a:pPr lvl="1"/>
            <a:r>
              <a:rPr lang="en-US" dirty="0"/>
              <a:t>Signature</a:t>
            </a:r>
          </a:p>
          <a:p>
            <a:pPr lvl="1"/>
            <a:r>
              <a:rPr lang="en-US" dirty="0"/>
              <a:t>Iris or retina</a:t>
            </a:r>
          </a:p>
          <a:p>
            <a:pPr lvl="1"/>
            <a:r>
              <a:rPr lang="en-US" dirty="0"/>
              <a:t>Facial recognition</a:t>
            </a:r>
          </a:p>
          <a:p>
            <a:r>
              <a:rPr lang="en-US" dirty="0"/>
              <a:t>Biometric data is scanned and recorded in a database.</a:t>
            </a:r>
          </a:p>
          <a:p>
            <a:r>
              <a:rPr lang="en-US" dirty="0"/>
              <a:t>User is rescanned to access resources and compared to database record.</a:t>
            </a:r>
          </a:p>
          <a:p>
            <a:r>
              <a:rPr lang="en-US" dirty="0"/>
              <a:t>False negatives and false positives can occur.</a:t>
            </a:r>
          </a:p>
        </p:txBody>
      </p:sp>
    </p:spTree>
    <p:extLst>
      <p:ext uri="{BB962C8B-B14F-4D97-AF65-F5344CB8AC3E}">
        <p14:creationId xmlns:p14="http://schemas.microsoft.com/office/powerpoint/2010/main" val="3787259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B0B81-5197-45A4-8202-E96EC0969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Multifactor Authentication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245AA-EBA5-442C-9754-7F07EEBBDE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71414"/>
            <a:ext cx="6934200" cy="571500"/>
          </a:xfrm>
        </p:spPr>
        <p:txBody>
          <a:bodyPr/>
          <a:lstStyle/>
          <a:p>
            <a:r>
              <a:rPr lang="en-US" b="1" dirty="0"/>
              <a:t>Two-factor authentication</a:t>
            </a:r>
            <a:r>
              <a:rPr lang="en-US" dirty="0"/>
              <a:t>: An authentication scheme that requires validation of two authentication factors.</a:t>
            </a:r>
          </a:p>
          <a:p>
            <a:r>
              <a:rPr lang="en-US" b="1" dirty="0"/>
              <a:t>Three-factor authentication: </a:t>
            </a:r>
            <a:r>
              <a:rPr lang="en-US" dirty="0"/>
              <a:t>An authentication scheme that requires validation of three authentication factors.</a:t>
            </a:r>
          </a:p>
          <a:p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11017C-DB9A-47FA-A41B-00EB6C9530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ECBB3F-BBA2-4E1C-8DC2-F30FB07B9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468880"/>
            <a:ext cx="8460152" cy="2213024"/>
          </a:xfrm>
        </p:spPr>
        <p:txBody>
          <a:bodyPr/>
          <a:lstStyle/>
          <a:p>
            <a:r>
              <a:rPr lang="en-US" dirty="0"/>
              <a:t>Single factor can be easily compromised</a:t>
            </a:r>
          </a:p>
          <a:p>
            <a:r>
              <a:rPr lang="en-US" dirty="0"/>
              <a:t>Two-factor and three-factor authentication is much stronger</a:t>
            </a:r>
          </a:p>
          <a:p>
            <a:pPr lvl="1"/>
            <a:r>
              <a:rPr lang="en-US" dirty="0"/>
              <a:t>Must use different authentication factor types</a:t>
            </a:r>
          </a:p>
          <a:p>
            <a:pPr marL="342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498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80C1A-C965-4CE6-9FFC-253B8DF91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Tokens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59E212-D8FB-4102-9E2B-5D6500C95D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50394"/>
            <a:ext cx="6934200" cy="571500"/>
          </a:xfrm>
        </p:spPr>
        <p:txBody>
          <a:bodyPr/>
          <a:lstStyle/>
          <a:p>
            <a:r>
              <a:rPr lang="en-US" b="1" dirty="0"/>
              <a:t>Replay attack: </a:t>
            </a:r>
            <a:r>
              <a:rPr lang="en-US" dirty="0"/>
              <a:t>Where the attacker intercepts some authentication data and reuses it to try to re-establish a session.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7F2E8-E494-4F59-8218-A98892EF42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9356165-1A88-4DB6-BC85-E542D1D22C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727983"/>
            <a:ext cx="8460152" cy="2985451"/>
          </a:xfrm>
        </p:spPr>
        <p:txBody>
          <a:bodyPr/>
          <a:lstStyle/>
          <a:p>
            <a:r>
              <a:rPr lang="en-US" dirty="0"/>
              <a:t>System grants token to remember the user’s authentication</a:t>
            </a:r>
          </a:p>
          <a:p>
            <a:r>
              <a:rPr lang="en-US" dirty="0"/>
              <a:t>If not securely designed, token can be captured by a third party</a:t>
            </a:r>
          </a:p>
          <a:p>
            <a:r>
              <a:rPr lang="en-US" dirty="0"/>
              <a:t>Token based authorization: </a:t>
            </a:r>
          </a:p>
          <a:p>
            <a:pPr lvl="1"/>
            <a:r>
              <a:rPr lang="en-US" dirty="0"/>
              <a:t>Used in SSO</a:t>
            </a:r>
          </a:p>
          <a:p>
            <a:pPr lvl="1"/>
            <a:r>
              <a:rPr lang="en-US" dirty="0"/>
              <a:t>Domain logins use Kerberos</a:t>
            </a:r>
          </a:p>
          <a:p>
            <a:pPr lvl="1"/>
            <a:r>
              <a:rPr lang="en-US" dirty="0"/>
              <a:t>Implemented as cookies on the web</a:t>
            </a:r>
          </a:p>
          <a:p>
            <a:r>
              <a:rPr lang="en-US" dirty="0"/>
              <a:t>Software tokens can use digital signing</a:t>
            </a:r>
          </a:p>
          <a:p>
            <a:r>
              <a:rPr lang="en-US" dirty="0"/>
              <a:t>Should be designed to prevent replay</a:t>
            </a:r>
          </a:p>
        </p:txBody>
      </p:sp>
    </p:spTree>
    <p:extLst>
      <p:ext uri="{BB962C8B-B14F-4D97-AF65-F5344CB8AC3E}">
        <p14:creationId xmlns:p14="http://schemas.microsoft.com/office/powerpoint/2010/main" val="2711155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5BE2F-A424-40C9-93F9-CD25DF5D0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Remote Authentication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4386C6-24B2-4588-B232-F8B0164E4A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71414"/>
            <a:ext cx="7054516" cy="571500"/>
          </a:xfrm>
        </p:spPr>
        <p:txBody>
          <a:bodyPr/>
          <a:lstStyle/>
          <a:p>
            <a:r>
              <a:rPr lang="en-US" b="1" dirty="0"/>
              <a:t>Remote Authentication Dial-in User Service: </a:t>
            </a:r>
            <a:r>
              <a:rPr lang="en-US" dirty="0"/>
              <a:t>(</a:t>
            </a:r>
            <a:r>
              <a:rPr lang="en-US" b="1" dirty="0"/>
              <a:t>RADIUS</a:t>
            </a:r>
            <a:r>
              <a:rPr lang="en-US" dirty="0"/>
              <a:t>) Used to manage remote and wireless authentication infrastructure. </a:t>
            </a:r>
          </a:p>
          <a:p>
            <a:r>
              <a:rPr lang="en-US" b="1" dirty="0"/>
              <a:t>Terminal Access Controller Access Control System: </a:t>
            </a:r>
            <a:r>
              <a:rPr lang="en-US" dirty="0"/>
              <a:t>(</a:t>
            </a:r>
            <a:r>
              <a:rPr lang="en-US" b="1" dirty="0"/>
              <a:t>TACACS+</a:t>
            </a:r>
            <a:r>
              <a:rPr lang="en-US" dirty="0"/>
              <a:t>) An alternative to RADIUS.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9BC94-7789-4F40-8CC4-37AE53A92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F093008-2F7A-49B5-810F-F73D227FC3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0588" y="2141817"/>
            <a:ext cx="5158239" cy="2679835"/>
          </a:xfrm>
        </p:spPr>
      </p:pic>
    </p:spTree>
    <p:extLst>
      <p:ext uri="{BB962C8B-B14F-4D97-AF65-F5344CB8AC3E}">
        <p14:creationId xmlns:p14="http://schemas.microsoft.com/office/powerpoint/2010/main" val="612467781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0B9"/>
      </a:accent1>
      <a:accent2>
        <a:srgbClr val="004D71"/>
      </a:accent2>
      <a:accent3>
        <a:srgbClr val="45545F"/>
      </a:accent3>
      <a:accent4>
        <a:srgbClr val="AFB6BA"/>
      </a:accent4>
      <a:accent5>
        <a:srgbClr val="F26C23"/>
      </a:accent5>
      <a:accent6>
        <a:srgbClr val="B24EC3"/>
      </a:accent6>
      <a:hlink>
        <a:srgbClr val="009DDC"/>
      </a:hlink>
      <a:folHlink>
        <a:srgbClr val="009DDC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45899037-AD01-46AD-9EAC-5FEDA1BBA09F}" vid="{3D6D6ED0-3277-4DBA-9565-7A4043132F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CompTIA Visuals Template v2.2</Template>
  <TotalTime>1536</TotalTime>
  <Words>1775</Words>
  <Application>Microsoft Office PowerPoint</Application>
  <PresentationFormat>On-screen Show (16:9)</PresentationFormat>
  <Paragraphs>280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Open Sans</vt:lpstr>
      <vt:lpstr>LO-CompTIA</vt:lpstr>
      <vt:lpstr>Securing Workstations and Data</vt:lpstr>
      <vt:lpstr>Securing Workstations and Data</vt:lpstr>
      <vt:lpstr>Authentication</vt:lpstr>
      <vt:lpstr>Something You Know: Strong Passwords</vt:lpstr>
      <vt:lpstr>Something You Have: Smart Cards and Tokens</vt:lpstr>
      <vt:lpstr>Something You Are: Biometrics</vt:lpstr>
      <vt:lpstr>Multifactor Authentication</vt:lpstr>
      <vt:lpstr>Software Tokens</vt:lpstr>
      <vt:lpstr>Remote Authentication</vt:lpstr>
      <vt:lpstr>Password and Account Policies</vt:lpstr>
      <vt:lpstr>Password Protection Policies</vt:lpstr>
      <vt:lpstr>Account Restrictions</vt:lpstr>
      <vt:lpstr>Desktop Lock and Timeout</vt:lpstr>
      <vt:lpstr>Guidelines for Implementing Security Best Practices</vt:lpstr>
      <vt:lpstr>PowerPoint Presentation</vt:lpstr>
      <vt:lpstr>Data Policies</vt:lpstr>
      <vt:lpstr>PII (Slide 1 of 2)</vt:lpstr>
      <vt:lpstr>PII (Slide 2 of 2)</vt:lpstr>
      <vt:lpstr>ACLs and Directory Permissions</vt:lpstr>
      <vt:lpstr>Data Encryption</vt:lpstr>
      <vt:lpstr>Full Disk Encryption</vt:lpstr>
      <vt:lpstr>Data Loss Prevention (DLP)</vt:lpstr>
      <vt:lpstr>Software Licensing and DRM (Slide 1 of 2)</vt:lpstr>
      <vt:lpstr>Software Licensing and DRM (Slide 2 of 2)</vt:lpstr>
      <vt:lpstr>Guidelines for Implementing Data Protection Policies</vt:lpstr>
      <vt:lpstr>PowerPoint Presentation</vt:lpstr>
      <vt:lpstr>PowerPoint Presentation</vt:lpstr>
      <vt:lpstr>Incident Response Policies</vt:lpstr>
      <vt:lpstr>Incident Response Documentation</vt:lpstr>
      <vt:lpstr>First Responders</vt:lpstr>
      <vt:lpstr>Data and Device Preservation (Slide 1 of 2)</vt:lpstr>
      <vt:lpstr>Data and Device Preservation (Slide 2 of 2)</vt:lpstr>
      <vt:lpstr>Chain of Custody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Workstations and Data</dc:title>
  <dc:subject/>
  <dc:creator>Gail Sandler</dc:creator>
  <cp:keywords/>
  <dc:description/>
  <cp:lastModifiedBy>Gail Sandler</cp:lastModifiedBy>
  <cp:revision>62</cp:revision>
  <dcterms:created xsi:type="dcterms:W3CDTF">2018-10-12T17:37:00Z</dcterms:created>
  <dcterms:modified xsi:type="dcterms:W3CDTF">2019-01-07T12:26:15Z</dcterms:modified>
  <cp:category/>
</cp:coreProperties>
</file>