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823" r:id="rId1"/>
  </p:sldMasterIdLst>
  <p:notesMasterIdLst>
    <p:notesMasterId r:id="rId35"/>
  </p:notesMasterIdLst>
  <p:handoutMasterIdLst>
    <p:handoutMasterId r:id="rId36"/>
  </p:handoutMasterIdLst>
  <p:sldIdLst>
    <p:sldId id="263" r:id="rId2"/>
    <p:sldId id="264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310" r:id="rId15"/>
    <p:sldId id="292" r:id="rId16"/>
    <p:sldId id="295" r:id="rId17"/>
    <p:sldId id="296" r:id="rId18"/>
    <p:sldId id="297" r:id="rId19"/>
    <p:sldId id="312" r:id="rId20"/>
    <p:sldId id="298" r:id="rId21"/>
    <p:sldId id="299" r:id="rId22"/>
    <p:sldId id="300" r:id="rId23"/>
    <p:sldId id="301" r:id="rId24"/>
    <p:sldId id="302" r:id="rId25"/>
    <p:sldId id="308" r:id="rId26"/>
    <p:sldId id="309" r:id="rId27"/>
    <p:sldId id="303" r:id="rId28"/>
    <p:sldId id="304" r:id="rId29"/>
    <p:sldId id="305" r:id="rId30"/>
    <p:sldId id="306" r:id="rId31"/>
    <p:sldId id="311" r:id="rId32"/>
    <p:sldId id="307" r:id="rId33"/>
    <p:sldId id="267" r:id="rId3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Open Sans" panose="020B0604020202020204" charset="0"/>
      <p:regular r:id="rId4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545F"/>
    <a:srgbClr val="004D71"/>
    <a:srgbClr val="B1B7BC"/>
    <a:srgbClr val="1B3764"/>
    <a:srgbClr val="0090B9"/>
    <a:srgbClr val="ED1C24"/>
    <a:srgbClr val="F5A81C"/>
    <a:srgbClr val="01A1DD"/>
    <a:srgbClr val="CFD4D7"/>
    <a:srgbClr val="B0B6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94" autoAdjust="0"/>
    <p:restoredTop sz="98168" autoAdjust="0"/>
  </p:normalViewPr>
  <p:slideViewPr>
    <p:cSldViewPr snapToGrid="0">
      <p:cViewPr varScale="1">
        <p:scale>
          <a:sx n="140" d="100"/>
          <a:sy n="140" d="100"/>
        </p:scale>
        <p:origin x="930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1/7/2019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013135-8067-FC44-8783-E914A1B202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19153"/>
            <a:ext cx="9162066" cy="71588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rgbClr val="ED1C24"/>
                </a:solidFill>
              </a:defRPr>
            </a:lvl1pPr>
          </a:lstStyle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9"/>
            <a:ext cx="8460152" cy="2990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B6C7ED59-72C2-324E-AEEB-8DFC1F5573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47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B09C0D39-5E61-CE45-8FB8-F99FF19461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4BC7E9-A100-5141-83FC-F271A0DDAE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53645" y="3619663"/>
            <a:ext cx="1959429" cy="107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61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-1" y="3384616"/>
            <a:ext cx="9143999" cy="458390"/>
          </a:xfrm>
        </p:spPr>
        <p:txBody>
          <a:bodyPr/>
          <a:lstStyle>
            <a:lvl1pPr marL="0" indent="0" algn="ctr">
              <a:buNone/>
              <a:defRPr sz="2100"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EA95763B-85F6-9048-B507-4FD23026F6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383114E0-FC38-4C53-8D64-670EC726FF74}"/>
              </a:ext>
            </a:extLst>
          </p:cNvPr>
          <p:cNvSpPr/>
          <p:nvPr userDrawn="1"/>
        </p:nvSpPr>
        <p:spPr>
          <a:xfrm>
            <a:off x="0" y="4514851"/>
            <a:ext cx="3053731" cy="341951"/>
          </a:xfrm>
          <a:prstGeom prst="round1Rect">
            <a:avLst>
              <a:gd name="adj" fmla="val 0"/>
            </a:avLst>
          </a:prstGeom>
          <a:solidFill>
            <a:srgbClr val="0090B9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4" name="Rectangle: Single Corner Rounded 13">
            <a:extLst>
              <a:ext uri="{FF2B5EF4-FFF2-40B4-BE49-F238E27FC236}">
                <a16:creationId xmlns:a16="http://schemas.microsoft.com/office/drawing/2014/main" id="{484E03A7-4EDE-483C-942F-5E9B803F5272}"/>
              </a:ext>
            </a:extLst>
          </p:cNvPr>
          <p:cNvSpPr/>
          <p:nvPr userDrawn="1"/>
        </p:nvSpPr>
        <p:spPr>
          <a:xfrm>
            <a:off x="3053731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B0B6BB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5" name="Rectangle: Single Corner Rounded 14">
            <a:extLst>
              <a:ext uri="{FF2B5EF4-FFF2-40B4-BE49-F238E27FC236}">
                <a16:creationId xmlns:a16="http://schemas.microsoft.com/office/drawing/2014/main" id="{0AB6119D-6996-4C9C-AF34-D187DFFEF8E3}"/>
              </a:ext>
            </a:extLst>
          </p:cNvPr>
          <p:cNvSpPr/>
          <p:nvPr userDrawn="1"/>
        </p:nvSpPr>
        <p:spPr>
          <a:xfrm>
            <a:off x="6099696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45545F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D31B16-7F80-4E40-A64A-D400F2BE5B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56114" y="1288868"/>
            <a:ext cx="3829753" cy="209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35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1E765CB9-1B51-9D48-955D-6843AA1B95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614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976531"/>
            <a:ext cx="8460150" cy="3394472"/>
          </a:xfrm>
        </p:spPr>
        <p:txBody>
          <a:bodyPr/>
          <a:lstStyle>
            <a:lvl1pPr>
              <a:spcAft>
                <a:spcPts val="1800"/>
              </a:spcAft>
              <a:buFont typeface="+mj-lt"/>
              <a:buAutoNum type="arabicPeriod"/>
              <a:defRPr sz="1800">
                <a:solidFill>
                  <a:srgbClr val="45545F"/>
                </a:solidFill>
              </a:defRPr>
            </a:lvl1pPr>
            <a:lvl2pPr marL="600075" indent="-257175">
              <a:buFont typeface="+mj-lt"/>
              <a:buAutoNum type="arabicPeriod"/>
              <a:defRPr/>
            </a:lvl2pPr>
            <a:lvl3pPr marL="942975" indent="-257175">
              <a:buFont typeface="+mj-lt"/>
              <a:buAutoNum type="arabicPeriod"/>
              <a:defRPr/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402655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9EDA33E4-71A4-D841-BB71-AA1209C4CD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F70059-50E2-B24D-9AA3-145112C8E8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47759" y="3743863"/>
            <a:ext cx="2696240" cy="140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89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752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58B37B13-2D80-ED4F-AA57-92F8720DF4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87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953D7D55-FF4B-144A-9A47-F9B21A50C6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97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rgbClr val="45545F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5545F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E0A0277-6F7D-464A-B7AB-99B78E17BC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321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80597"/>
            <a:ext cx="7797800" cy="615462"/>
          </a:xfrm>
        </p:spPr>
        <p:txBody>
          <a:bodyPr anchor="ctr" anchorCtr="0">
            <a:noAutofit/>
          </a:bodyPr>
          <a:lstStyle>
            <a:lvl1pPr algn="l">
              <a:defRPr sz="2400"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76327"/>
            <a:ext cx="5111750" cy="3518297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40D7BB1-77D8-B148-9C19-407AE5F22E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157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717679"/>
            <a:ext cx="5486400" cy="425054"/>
          </a:xfrm>
        </p:spPr>
        <p:txBody>
          <a:bodyPr anchor="b"/>
          <a:lstStyle>
            <a:lvl1pPr algn="l">
              <a:defRPr sz="18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5270"/>
            <a:ext cx="5486400" cy="2827640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142732"/>
            <a:ext cx="5486400" cy="603647"/>
          </a:xfrm>
        </p:spPr>
        <p:txBody>
          <a:bodyPr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64C3DE1-22DC-4B48-9954-09A38AB5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165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rgbClr val="ED1C24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7"/>
            <a:ext cx="8460152" cy="3567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BB89A167-2C0A-E142-A4E6-098E36FF4B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60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45545F"/>
                </a:solidFill>
              </a:defRPr>
            </a:lvl1pPr>
            <a:lvl2pPr>
              <a:defRPr>
                <a:solidFill>
                  <a:srgbClr val="45545F"/>
                </a:solidFill>
              </a:defRPr>
            </a:lvl2pPr>
            <a:lvl3pPr>
              <a:defRPr>
                <a:solidFill>
                  <a:srgbClr val="45545F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63308DA-D7BC-384E-821F-8A3A2D1C8C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2100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908539"/>
            <a:ext cx="2057400" cy="3686084"/>
          </a:xfrm>
        </p:spPr>
        <p:txBody>
          <a:bodyPr vert="eaVert"/>
          <a:lstStyle>
            <a:lvl1pPr>
              <a:defRPr b="1">
                <a:solidFill>
                  <a:srgbClr val="45545F"/>
                </a:solidFill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539"/>
            <a:ext cx="6019800" cy="3686084"/>
          </a:xfrm>
        </p:spPr>
        <p:txBody>
          <a:bodyPr vert="eaVert"/>
          <a:lstStyle>
            <a:lvl1pPr>
              <a:defRPr>
                <a:solidFill>
                  <a:srgbClr val="45545F"/>
                </a:solidFill>
              </a:defRPr>
            </a:lvl1pPr>
            <a:lvl2pPr>
              <a:defRPr>
                <a:solidFill>
                  <a:srgbClr val="45545F"/>
                </a:solidFill>
              </a:defRPr>
            </a:lvl2pPr>
            <a:lvl3pPr>
              <a:defRPr>
                <a:solidFill>
                  <a:srgbClr val="45545F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18730890-2F38-5A47-B746-C8A5D1CBF9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27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Diagonal Corner Rectangle 8">
            <a:extLst>
              <a:ext uri="{FF2B5EF4-FFF2-40B4-BE49-F238E27FC236}">
                <a16:creationId xmlns:a16="http://schemas.microsoft.com/office/drawing/2014/main" id="{A6D98B26-BAB8-9248-A901-B3CA74DA7FAD}"/>
              </a:ext>
            </a:extLst>
          </p:cNvPr>
          <p:cNvSpPr/>
          <p:nvPr userDrawn="1"/>
        </p:nvSpPr>
        <p:spPr>
          <a:xfrm>
            <a:off x="408561" y="331611"/>
            <a:ext cx="8346333" cy="344311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0090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2FEEEDD-0751-854A-9852-93F3EA022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1051278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58038CC-5DF0-1545-A424-EA63B177F1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2159007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859BC51B-7E40-1041-A8C3-D54CE59B1C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4369323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49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5A69C4-6D06-0244-8E5D-808032E5A6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050" y="4444093"/>
            <a:ext cx="9182100" cy="381633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solidFill>
                  <a:srgbClr val="ED1C24"/>
                </a:solidFill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9"/>
            <a:ext cx="8460152" cy="3322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944337A-3BE7-674E-B293-3D2844FE50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4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4937C02-723F-7449-9D91-D10D98479B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38442" y="3143794"/>
            <a:ext cx="2205558" cy="1999706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5892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356AF006-7545-FE4E-BA37-FA9657065F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924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944984"/>
            <a:ext cx="7054516" cy="571500"/>
          </a:xfrm>
        </p:spPr>
        <p:txBody>
          <a:bodyPr/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696454"/>
            <a:ext cx="8460152" cy="29565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A660B38B-C7D9-D944-83F2-8500759A1B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8" name="Picture 100" descr="book">
            <a:extLst>
              <a:ext uri="{FF2B5EF4-FFF2-40B4-BE49-F238E27FC236}">
                <a16:creationId xmlns:a16="http://schemas.microsoft.com/office/drawing/2014/main" id="{7659040C-5D30-DA49-B1E6-5E966016CC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969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944984"/>
            <a:ext cx="6934200" cy="571500"/>
          </a:xfrm>
        </p:spPr>
        <p:txBody>
          <a:bodyPr/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 userDrawn="1"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696453"/>
            <a:ext cx="8460152" cy="29854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20" name="Picture 19" descr="CompTIA_logo.wmf">
            <a:extLst>
              <a:ext uri="{FF2B5EF4-FFF2-40B4-BE49-F238E27FC236}">
                <a16:creationId xmlns:a16="http://schemas.microsoft.com/office/drawing/2014/main" id="{31E12641-FDB9-264E-B844-D1FF43FEA4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22" name="Picture 100" descr="book">
            <a:extLst>
              <a:ext uri="{FF2B5EF4-FFF2-40B4-BE49-F238E27FC236}">
                <a16:creationId xmlns:a16="http://schemas.microsoft.com/office/drawing/2014/main" id="{29E8A41D-6CE0-CC41-8C86-34EFB1EAFD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2C9C1D8-EBAB-9044-B613-CB1F1A3C1F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38442" y="3143794"/>
            <a:ext cx="2205558" cy="199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65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22BF4-CE2A-B54A-B1D6-2812AD7BCB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15509" y="3683725"/>
            <a:ext cx="1605177" cy="998219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7C6D3784-9980-4349-B5E5-5AAE6F7E51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99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3384616"/>
            <a:ext cx="8001000" cy="458390"/>
          </a:xfrm>
        </p:spPr>
        <p:txBody>
          <a:bodyPr/>
          <a:lstStyle>
            <a:lvl1pPr marL="0" indent="0" algn="ctr">
              <a:buNone/>
              <a:defRPr sz="2100"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8" name="Picture 17" descr="CompTIA_logo.wmf">
            <a:extLst>
              <a:ext uri="{FF2B5EF4-FFF2-40B4-BE49-F238E27FC236}">
                <a16:creationId xmlns:a16="http://schemas.microsoft.com/office/drawing/2014/main" id="{1E5018EB-5EA6-DB41-BB6E-BDD87D776F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sp>
        <p:nvSpPr>
          <p:cNvPr id="13" name="Rectangle: Single Corner Rounded 12">
            <a:extLst>
              <a:ext uri="{FF2B5EF4-FFF2-40B4-BE49-F238E27FC236}">
                <a16:creationId xmlns:a16="http://schemas.microsoft.com/office/drawing/2014/main" id="{C7E459F2-B99C-4C05-8D53-77B50604130A}"/>
              </a:ext>
            </a:extLst>
          </p:cNvPr>
          <p:cNvSpPr/>
          <p:nvPr userDrawn="1"/>
        </p:nvSpPr>
        <p:spPr>
          <a:xfrm>
            <a:off x="0" y="4514851"/>
            <a:ext cx="3053731" cy="341951"/>
          </a:xfrm>
          <a:prstGeom prst="round1Rect">
            <a:avLst>
              <a:gd name="adj" fmla="val 0"/>
            </a:avLst>
          </a:prstGeom>
          <a:solidFill>
            <a:srgbClr val="0090B9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5" name="Rectangle: Single Corner Rounded 14">
            <a:extLst>
              <a:ext uri="{FF2B5EF4-FFF2-40B4-BE49-F238E27FC236}">
                <a16:creationId xmlns:a16="http://schemas.microsoft.com/office/drawing/2014/main" id="{DCE2423F-8819-4DED-BA22-825194AE4CB2}"/>
              </a:ext>
            </a:extLst>
          </p:cNvPr>
          <p:cNvSpPr/>
          <p:nvPr userDrawn="1"/>
        </p:nvSpPr>
        <p:spPr>
          <a:xfrm>
            <a:off x="3053731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B0B6BB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6" name="Rectangle: Single Corner Rounded 15">
            <a:extLst>
              <a:ext uri="{FF2B5EF4-FFF2-40B4-BE49-F238E27FC236}">
                <a16:creationId xmlns:a16="http://schemas.microsoft.com/office/drawing/2014/main" id="{7E02DDA3-7125-40DC-9F6A-502DDA1156BA}"/>
              </a:ext>
            </a:extLst>
          </p:cNvPr>
          <p:cNvSpPr/>
          <p:nvPr userDrawn="1"/>
        </p:nvSpPr>
        <p:spPr>
          <a:xfrm>
            <a:off x="6099696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45545F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A9D3A7-ED76-3242-8569-1F8CBACDFB9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78605" y="1406242"/>
            <a:ext cx="3186790" cy="198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957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8720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  <p:sldLayoutId id="2147483838" r:id="rId15"/>
    <p:sldLayoutId id="2147483839" r:id="rId16"/>
    <p:sldLayoutId id="2147483840" r:id="rId17"/>
    <p:sldLayoutId id="2147483841" r:id="rId18"/>
    <p:sldLayoutId id="2147483842" r:id="rId19"/>
    <p:sldLayoutId id="2147483843" r:id="rId20"/>
    <p:sldLayoutId id="2147483844" r:id="rId21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lang="en-US" sz="2400" b="1" kern="1200" dirty="0">
          <a:solidFill>
            <a:srgbClr val="ED1C24"/>
          </a:solidFill>
          <a:latin typeface="+mn-lt"/>
          <a:ea typeface="+mj-ea"/>
          <a:cs typeface="Open Sans SemiBold" panose="020B0706030804020204" pitchFamily="34" charset="0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rgbClr val="45545F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rgbClr val="45545F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rgbClr val="45545F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48A97-5BDB-064D-951E-A5634C77D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Troubleshooting Workstation Security Issues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C5C12A-9F5E-FB4B-BA5D-049407789B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741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08075-8596-4FDA-B2DB-FC0EE81E4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Antivirus Software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CE131F-9BDF-4C3A-97C1-67D9289880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744294"/>
            <a:ext cx="7054516" cy="571500"/>
          </a:xfrm>
        </p:spPr>
        <p:txBody>
          <a:bodyPr/>
          <a:lstStyle/>
          <a:p>
            <a:r>
              <a:rPr lang="en-US" b="1" dirty="0"/>
              <a:t>Antivirus software: </a:t>
            </a:r>
            <a:r>
              <a:rPr lang="en-US" dirty="0"/>
              <a:t>Software capable of detecting and removing virus infections and (in most cases) other types of malware.</a:t>
            </a:r>
          </a:p>
          <a:p>
            <a:r>
              <a:rPr lang="en-US" b="1" dirty="0"/>
              <a:t>Heuristic: </a:t>
            </a:r>
            <a:r>
              <a:rPr lang="en-US" dirty="0"/>
              <a:t>Monitoring technique that allows dynamic pattern matching based on past experience rather than relying on pre-loaded signatures.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3E98B1-F61C-4F7B-9F89-331BFD274A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13785AC-C78F-42B5-AF0F-9B2EAD346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2129010"/>
            <a:ext cx="8460152" cy="2524019"/>
          </a:xfrm>
        </p:spPr>
        <p:txBody>
          <a:bodyPr/>
          <a:lstStyle/>
          <a:p>
            <a:r>
              <a:rPr lang="en-US" dirty="0"/>
              <a:t>Can run:</a:t>
            </a:r>
          </a:p>
          <a:p>
            <a:pPr lvl="1"/>
            <a:r>
              <a:rPr lang="en-US" dirty="0"/>
              <a:t>When a file is accessed</a:t>
            </a:r>
          </a:p>
          <a:p>
            <a:pPr lvl="1"/>
            <a:r>
              <a:rPr lang="en-US" dirty="0"/>
              <a:t>At boot time</a:t>
            </a:r>
          </a:p>
          <a:p>
            <a:r>
              <a:rPr lang="en-US" dirty="0"/>
              <a:t>User can:</a:t>
            </a:r>
          </a:p>
          <a:p>
            <a:pPr lvl="1"/>
            <a:r>
              <a:rPr lang="en-US" dirty="0"/>
              <a:t>Disinfect file</a:t>
            </a:r>
          </a:p>
          <a:p>
            <a:pPr lvl="1"/>
            <a:r>
              <a:rPr lang="en-US" dirty="0"/>
              <a:t>Quarantine file</a:t>
            </a:r>
          </a:p>
          <a:p>
            <a:pPr lvl="1"/>
            <a:r>
              <a:rPr lang="en-US" dirty="0"/>
              <a:t>Delete file</a:t>
            </a:r>
          </a:p>
          <a:p>
            <a:r>
              <a:rPr lang="en-US" dirty="0"/>
              <a:t>Updates must be installed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0C46C4-4061-4485-9C8E-5FE2342BA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313" y="1998542"/>
            <a:ext cx="4565176" cy="2784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116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DE12B-4A9C-47F5-B6CF-341B12D5C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Practices for Malware Removal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320C91-897F-4CDF-9A06-2F6FC1E019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A77A20-7A92-4995-9500-6E037C222E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Identify and research malware symptoms.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Quarantine infected systems.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Disable </a:t>
            </a:r>
            <a:r>
              <a:rPr lang="en-US" b="1" dirty="0"/>
              <a:t>System Restore </a:t>
            </a:r>
            <a:r>
              <a:rPr lang="en-US" dirty="0"/>
              <a:t>(in Windows).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Remediate infected systems:</a:t>
            </a:r>
          </a:p>
          <a:p>
            <a:pPr marL="642938" lvl="1" indent="-342900"/>
            <a:r>
              <a:rPr lang="en-US" dirty="0"/>
              <a:t>Update anti-malware software.</a:t>
            </a:r>
          </a:p>
          <a:p>
            <a:pPr marL="642938" lvl="1" indent="-342900"/>
            <a:r>
              <a:rPr lang="en-US" dirty="0"/>
              <a:t>Scan and use removal techniques (Safe Mode, Pre-installation environment).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Schedule scans and run updates.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Enable </a:t>
            </a:r>
            <a:r>
              <a:rPr lang="en-US" b="1" dirty="0"/>
              <a:t>System Restore </a:t>
            </a:r>
            <a:r>
              <a:rPr lang="en-US" dirty="0"/>
              <a:t>and create restore point (in Windows).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Educate end user.</a:t>
            </a:r>
          </a:p>
        </p:txBody>
      </p:sp>
    </p:spTree>
    <p:extLst>
      <p:ext uri="{BB962C8B-B14F-4D97-AF65-F5344CB8AC3E}">
        <p14:creationId xmlns:p14="http://schemas.microsoft.com/office/powerpoint/2010/main" val="1843692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A8ADA-5DB6-4793-8EF3-F39663FF1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Malware Research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F9F04F-8B94-419C-9DBA-7BCC43B3DC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C549CDD-DACC-408C-8F01-21E94FD73E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1500" y="915955"/>
            <a:ext cx="7056419" cy="3756758"/>
          </a:xfrm>
        </p:spPr>
      </p:pic>
    </p:spTree>
    <p:extLst>
      <p:ext uri="{BB962C8B-B14F-4D97-AF65-F5344CB8AC3E}">
        <p14:creationId xmlns:p14="http://schemas.microsoft.com/office/powerpoint/2010/main" val="1602036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E9DD21-1CBC-4D02-91E0-0F7FA67D8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Quarantine and Remediation of Infected Systems (Slide 1 of 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0B67EC-3A0E-4B26-8AC0-9B2B40291D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F0598D-FDF3-409E-B9DC-B7738208D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Disconnect network link</a:t>
            </a:r>
          </a:p>
          <a:p>
            <a:r>
              <a:rPr lang="en-US" dirty="0"/>
              <a:t>Move infected system to secure work area</a:t>
            </a:r>
          </a:p>
          <a:p>
            <a:r>
              <a:rPr lang="en-US" dirty="0"/>
              <a:t>Disable System Restore and automated backup systems</a:t>
            </a:r>
          </a:p>
          <a:p>
            <a:r>
              <a:rPr lang="en-US" dirty="0"/>
              <a:t>Scan any removal media that was attached </a:t>
            </a:r>
          </a:p>
          <a:p>
            <a:r>
              <a:rPr lang="en-US" dirty="0"/>
              <a:t>Use antivirus software on the infected system</a:t>
            </a:r>
          </a:p>
        </p:txBody>
      </p:sp>
    </p:spTree>
    <p:extLst>
      <p:ext uri="{BB962C8B-B14F-4D97-AF65-F5344CB8AC3E}">
        <p14:creationId xmlns:p14="http://schemas.microsoft.com/office/powerpoint/2010/main" val="700562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5A73-E78F-4A3C-B147-C7BBD38F3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Quarantine and Remediation of Infected Systems (Slide 2 of 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AB21DA-A20B-42B4-8E88-57DCB0A9A9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2A62E6-9BE7-472D-A0D7-C1DD9526A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27" y="1688470"/>
            <a:ext cx="4092510" cy="25378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BC9167-4F52-43B3-9C98-4EEF0D881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564" y="1688470"/>
            <a:ext cx="3985815" cy="269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5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43BB8-3194-4C3C-A15D-68B6C2316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Malware Infection Prevention (Slide 1 of 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9BFB19-34C7-43BE-ACEA-25FBBBE4B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D1E9FC9-8660-491C-A85A-4C864AE763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231" y="1167123"/>
            <a:ext cx="3546725" cy="3429478"/>
          </a:xfrm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43E6441F-9CDA-4E12-A667-51CBF6D9EF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289" y="1167123"/>
            <a:ext cx="2968203" cy="342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918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764AF-CCC8-4561-A921-88E928573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Malware Infection Prevention (Slide 2 of 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587103-8BCC-46F4-AD78-C589004259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5F41A1F-1AD0-4327-B759-5D265A9A8F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Inspect and re-secure DNS configuration:</a:t>
            </a:r>
          </a:p>
          <a:p>
            <a:pPr lvl="1"/>
            <a:r>
              <a:rPr lang="en-US" dirty="0"/>
              <a:t>Flush local DNS</a:t>
            </a:r>
          </a:p>
          <a:p>
            <a:pPr lvl="1"/>
            <a:r>
              <a:rPr lang="en-US" dirty="0"/>
              <a:t>Check HOSTS file for spoofed entries</a:t>
            </a:r>
          </a:p>
          <a:p>
            <a:pPr lvl="1"/>
            <a:r>
              <a:rPr lang="en-US" dirty="0"/>
              <a:t>Check priority order for name resolution</a:t>
            </a:r>
          </a:p>
          <a:p>
            <a:pPr lvl="1"/>
            <a:r>
              <a:rPr lang="en-US" dirty="0"/>
              <a:t>Validate DNS resolvers</a:t>
            </a:r>
          </a:p>
          <a:p>
            <a:pPr lvl="1"/>
            <a:r>
              <a:rPr lang="en-US" dirty="0"/>
              <a:t>Check where forwarding queries are sent</a:t>
            </a:r>
          </a:p>
          <a:p>
            <a:r>
              <a:rPr lang="en-US" dirty="0"/>
              <a:t>Check software firewalls</a:t>
            </a:r>
          </a:p>
          <a:p>
            <a:r>
              <a:rPr lang="en-US" dirty="0"/>
              <a:t>Enable System Restore:</a:t>
            </a:r>
          </a:p>
          <a:p>
            <a:pPr lvl="1"/>
            <a:r>
              <a:rPr lang="en-US" dirty="0"/>
              <a:t>If disabled, re-enable</a:t>
            </a:r>
          </a:p>
          <a:p>
            <a:pPr lvl="1"/>
            <a:r>
              <a:rPr lang="en-US" dirty="0"/>
              <a:t>Create fresh restore point</a:t>
            </a:r>
          </a:p>
          <a:p>
            <a:pPr lvl="1"/>
            <a:r>
              <a:rPr lang="en-US" dirty="0"/>
              <a:t>Create clean backup</a:t>
            </a:r>
          </a:p>
          <a:p>
            <a:pPr lvl="1"/>
            <a:r>
              <a:rPr lang="en-US" dirty="0"/>
              <a:t>Rescan system</a:t>
            </a:r>
          </a:p>
        </p:txBody>
      </p:sp>
    </p:spTree>
    <p:extLst>
      <p:ext uri="{BB962C8B-B14F-4D97-AF65-F5344CB8AC3E}">
        <p14:creationId xmlns:p14="http://schemas.microsoft.com/office/powerpoint/2010/main" val="3103891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0C6A0-B8CC-4096-AF65-359930B69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Reducing Malware Effects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F9F20D-CC36-4372-A54F-AFF082A71B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1849CD-15EF-40C7-9114-540CC2BC0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 regular backups.</a:t>
            </a:r>
          </a:p>
          <a:p>
            <a:r>
              <a:rPr lang="en-US" dirty="0"/>
              <a:t>Apply OS and app security patches.</a:t>
            </a:r>
          </a:p>
          <a:p>
            <a:r>
              <a:rPr lang="en-US" dirty="0"/>
              <a:t>Only allow installation of approved software.</a:t>
            </a:r>
          </a:p>
          <a:p>
            <a:r>
              <a:rPr lang="en-US" dirty="0"/>
              <a:t>Install and use antivirus  software.</a:t>
            </a:r>
          </a:p>
          <a:p>
            <a:pPr lvl="1"/>
            <a:r>
              <a:rPr lang="en-US" dirty="0"/>
              <a:t>Run on access.</a:t>
            </a:r>
          </a:p>
          <a:p>
            <a:r>
              <a:rPr lang="en-US" dirty="0"/>
              <a:t>Configure message server filtering.</a:t>
            </a:r>
          </a:p>
          <a:p>
            <a:r>
              <a:rPr lang="en-US" dirty="0"/>
              <a:t>Use administrative privileges only when necessary.</a:t>
            </a:r>
          </a:p>
          <a:p>
            <a:r>
              <a:rPr lang="en-US" dirty="0"/>
              <a:t>Train users about attachments.</a:t>
            </a:r>
          </a:p>
          <a:p>
            <a:r>
              <a:rPr lang="en-US" dirty="0"/>
              <a:t>Audit system events.</a:t>
            </a:r>
          </a:p>
          <a:p>
            <a:r>
              <a:rPr lang="en-US" dirty="0"/>
              <a:t>Create procedures for recovery from infection.</a:t>
            </a:r>
          </a:p>
        </p:txBody>
      </p:sp>
    </p:spTree>
    <p:extLst>
      <p:ext uri="{BB962C8B-B14F-4D97-AF65-F5344CB8AC3E}">
        <p14:creationId xmlns:p14="http://schemas.microsoft.com/office/powerpoint/2010/main" val="2734244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3F943C-4816-4194-B867-F51042F4DC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Discussing Detecting, Removing, and Preventing Malware Infections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5F8C03-7517-47C3-AE3F-A69BE32672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981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78B899-D426-4C91-8A3F-41FE991E57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Using Anti-Virus Software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81F7AA-70E7-4834-8D46-E9101A5727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385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56E6-6417-3447-82E5-6D8AA1C7D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Troubleshooting Workstation Security Issues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B11B57-A0FD-F14B-98F1-108B296729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07B3F2-41E7-A94B-B976-C957B5D73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Detect, Remove, and Prevent Malware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Troubleshoot Common Workstation Security Issues</a:t>
            </a:r>
          </a:p>
        </p:txBody>
      </p:sp>
    </p:spTree>
    <p:extLst>
      <p:ext uri="{BB962C8B-B14F-4D97-AF65-F5344CB8AC3E}">
        <p14:creationId xmlns:p14="http://schemas.microsoft.com/office/powerpoint/2010/main" val="13784737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21C29-9A7D-41B1-89AF-19D0D560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Symptoms of Malware Infection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334637-A3A2-42B1-8122-D52AEE037F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B8AD72-4AD0-4779-A5B7-D6F0E5810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082" y="708660"/>
            <a:ext cx="8460152" cy="3567590"/>
          </a:xfrm>
        </p:spPr>
        <p:txBody>
          <a:bodyPr/>
          <a:lstStyle/>
          <a:p>
            <a:r>
              <a:rPr lang="en-US" dirty="0"/>
              <a:t>Performance symptoms:</a:t>
            </a:r>
          </a:p>
          <a:p>
            <a:pPr lvl="1"/>
            <a:r>
              <a:rPr lang="en-US" dirty="0"/>
              <a:t>Fails to boot or locks up</a:t>
            </a:r>
          </a:p>
          <a:p>
            <a:pPr lvl="1"/>
            <a:r>
              <a:rPr lang="en-US" dirty="0"/>
              <a:t>Strange messages or graphics on screen</a:t>
            </a:r>
          </a:p>
          <a:p>
            <a:pPr lvl="1"/>
            <a:r>
              <a:rPr lang="en-US" dirty="0"/>
              <a:t>System or network performance is very slow</a:t>
            </a:r>
          </a:p>
          <a:p>
            <a:r>
              <a:rPr lang="en-US" dirty="0"/>
              <a:t>Application crashes and service problems:</a:t>
            </a:r>
          </a:p>
          <a:p>
            <a:pPr lvl="1"/>
            <a:r>
              <a:rPr lang="en-US" dirty="0"/>
              <a:t>Security-related applications stop working</a:t>
            </a:r>
          </a:p>
          <a:p>
            <a:pPr lvl="1"/>
            <a:r>
              <a:rPr lang="en-US" dirty="0"/>
              <a:t>Applications and plug-ins stop working or crash frequently</a:t>
            </a:r>
          </a:p>
          <a:p>
            <a:r>
              <a:rPr lang="en-US" dirty="0"/>
              <a:t>File system errors and anomalies:</a:t>
            </a:r>
          </a:p>
          <a:p>
            <a:pPr lvl="1"/>
            <a:r>
              <a:rPr lang="en-US" dirty="0"/>
              <a:t>File system or individual files are corrupted or deleted</a:t>
            </a:r>
          </a:p>
          <a:p>
            <a:pPr lvl="1"/>
            <a:r>
              <a:rPr lang="en-US" dirty="0"/>
              <a:t>Date stamps and file sizes change</a:t>
            </a:r>
          </a:p>
          <a:p>
            <a:pPr lvl="1"/>
            <a:r>
              <a:rPr lang="en-US" dirty="0"/>
              <a:t>Permissions change</a:t>
            </a:r>
          </a:p>
          <a:p>
            <a:pPr lvl="1"/>
            <a:r>
              <a:rPr lang="en-US" dirty="0"/>
              <a:t>New executables appear in system folders</a:t>
            </a:r>
          </a:p>
          <a:p>
            <a:r>
              <a:rPr lang="en-US" dirty="0"/>
              <a:t>Examine event logs for audit failures and crash events</a:t>
            </a:r>
          </a:p>
        </p:txBody>
      </p:sp>
    </p:spTree>
    <p:extLst>
      <p:ext uri="{BB962C8B-B14F-4D97-AF65-F5344CB8AC3E}">
        <p14:creationId xmlns:p14="http://schemas.microsoft.com/office/powerpoint/2010/main" val="2118786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13C6B-87A7-495D-8500-995C5F7FD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Security Issues (Slide 1 of 2)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6D562C-6607-4010-87D7-3358480B32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84687" y="725714"/>
            <a:ext cx="7054516" cy="571500"/>
          </a:xfrm>
        </p:spPr>
        <p:txBody>
          <a:bodyPr/>
          <a:lstStyle/>
          <a:p>
            <a:r>
              <a:rPr lang="en-US" b="1" dirty="0"/>
              <a:t>Redirection: </a:t>
            </a:r>
            <a:r>
              <a:rPr lang="en-US" dirty="0"/>
              <a:t>When the user tries to open a web page but is sent to another page (which may or may not look like the page the user was attempting to access).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4BFD25-31D5-4D1F-9E26-D00F392F4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45BF7-2B55-47E2-844E-ED81F8709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1654414"/>
            <a:ext cx="8460152" cy="2956575"/>
          </a:xfrm>
        </p:spPr>
        <p:txBody>
          <a:bodyPr/>
          <a:lstStyle/>
          <a:p>
            <a:r>
              <a:rPr lang="en-US" dirty="0"/>
              <a:t>Browsers are often targeted with adware and spyware:</a:t>
            </a:r>
          </a:p>
          <a:p>
            <a:pPr lvl="1"/>
            <a:r>
              <a:rPr lang="en-US" dirty="0"/>
              <a:t>Pop-ups</a:t>
            </a:r>
          </a:p>
          <a:p>
            <a:pPr lvl="1"/>
            <a:r>
              <a:rPr lang="en-US" dirty="0"/>
              <a:t>Additional toolbars</a:t>
            </a:r>
          </a:p>
          <a:p>
            <a:pPr lvl="1"/>
            <a:r>
              <a:rPr lang="en-US" dirty="0"/>
              <a:t>Home page changes suddenly</a:t>
            </a:r>
          </a:p>
          <a:p>
            <a:pPr lvl="1"/>
            <a:r>
              <a:rPr lang="en-US" dirty="0"/>
              <a:t>Search provider changes suddenly</a:t>
            </a:r>
          </a:p>
          <a:p>
            <a:pPr lvl="1"/>
            <a:r>
              <a:rPr lang="en-US" dirty="0"/>
              <a:t>Slow performance</a:t>
            </a:r>
          </a:p>
          <a:p>
            <a:pPr lvl="1"/>
            <a:r>
              <a:rPr lang="en-US" dirty="0"/>
              <a:t>Excessive crashes</a:t>
            </a:r>
          </a:p>
          <a:p>
            <a:r>
              <a:rPr lang="en-US" dirty="0"/>
              <a:t>Trojans, rootkits, and botnets</a:t>
            </a:r>
          </a:p>
          <a:p>
            <a:pPr lvl="1"/>
            <a:r>
              <a:rPr lang="en-US" dirty="0"/>
              <a:t>Firewall shows unfamiliar processes or ports trying to connect to the Internet</a:t>
            </a:r>
          </a:p>
          <a:p>
            <a:pPr lvl="1"/>
            <a:r>
              <a:rPr lang="en-US" dirty="0"/>
              <a:t>Scan of other hosts for weaknesses</a:t>
            </a:r>
          </a:p>
          <a:p>
            <a:pPr lvl="1"/>
            <a:r>
              <a:rPr lang="en-US" dirty="0"/>
              <a:t>Attempts to launch DoS attacks</a:t>
            </a:r>
          </a:p>
        </p:txBody>
      </p:sp>
    </p:spTree>
    <p:extLst>
      <p:ext uri="{BB962C8B-B14F-4D97-AF65-F5344CB8AC3E}">
        <p14:creationId xmlns:p14="http://schemas.microsoft.com/office/powerpoint/2010/main" val="16095857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13C6B-87A7-495D-8500-995C5F7FD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Browser Security Issues (Slide 2 of 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4BFD25-31D5-4D1F-9E26-D00F392F4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745BF7-2B55-47E2-844E-ED81F8709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Virus alert hoaxes and rogue antivirus:</a:t>
            </a:r>
          </a:p>
          <a:p>
            <a:pPr lvl="1"/>
            <a:r>
              <a:rPr lang="en-US" dirty="0"/>
              <a:t>Hoax virus alerts sent as pranks</a:t>
            </a:r>
          </a:p>
          <a:p>
            <a:pPr lvl="1"/>
            <a:r>
              <a:rPr lang="en-US" dirty="0"/>
              <a:t>Asks user to forward message to everyone</a:t>
            </a:r>
          </a:p>
          <a:p>
            <a:pPr lvl="1"/>
            <a:r>
              <a:rPr lang="en-US" dirty="0"/>
              <a:t>Contains steps to “remove” the virus</a:t>
            </a:r>
          </a:p>
          <a:p>
            <a:pPr lvl="2"/>
            <a:r>
              <a:rPr lang="en-US" dirty="0"/>
              <a:t>Actually causes damage instead</a:t>
            </a:r>
          </a:p>
          <a:p>
            <a:pPr lvl="1"/>
            <a:r>
              <a:rPr lang="en-US" dirty="0"/>
              <a:t>Rogue antivirus used to disguise trojans</a:t>
            </a:r>
          </a:p>
          <a:p>
            <a:pPr lvl="2"/>
            <a:r>
              <a:rPr lang="en-US" dirty="0"/>
              <a:t>Fake security alerts</a:t>
            </a:r>
          </a:p>
          <a:p>
            <a:pPr lvl="2"/>
            <a:r>
              <a:rPr lang="en-US" dirty="0"/>
              <a:t>Cold calling users and claiming to represent Microsoft support</a:t>
            </a:r>
          </a:p>
        </p:txBody>
      </p:sp>
    </p:spTree>
    <p:extLst>
      <p:ext uri="{BB962C8B-B14F-4D97-AF65-F5344CB8AC3E}">
        <p14:creationId xmlns:p14="http://schemas.microsoft.com/office/powerpoint/2010/main" val="33379327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7F3F0-4643-448A-85EE-B2D812D75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Certificate Issues (Slide 1 of 4)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2615AA-0C91-44FB-AD67-0300130B8A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800749"/>
            <a:ext cx="7054516" cy="978449"/>
          </a:xfrm>
        </p:spPr>
        <p:txBody>
          <a:bodyPr/>
          <a:lstStyle/>
          <a:p>
            <a:r>
              <a:rPr lang="en-US" b="1" dirty="0"/>
              <a:t>Digital certificate: </a:t>
            </a:r>
            <a:r>
              <a:rPr lang="en-US" dirty="0"/>
              <a:t>An X.509 digital certificate is issued by a CA as a guarantee that a public key it has issued to an organization to encrypt messages sent to it genuinely belongs to that organization.</a:t>
            </a:r>
          </a:p>
          <a:p>
            <a:r>
              <a:rPr lang="en-US" b="1" dirty="0"/>
              <a:t>Certificate Authority </a:t>
            </a:r>
            <a:r>
              <a:rPr lang="en-US" dirty="0"/>
              <a:t>(</a:t>
            </a:r>
            <a:r>
              <a:rPr lang="en-US" b="1" dirty="0"/>
              <a:t>CA</a:t>
            </a:r>
            <a:r>
              <a:rPr lang="en-US" dirty="0"/>
              <a:t>)</a:t>
            </a:r>
            <a:r>
              <a:rPr lang="en-US" b="1" dirty="0"/>
              <a:t>:</a:t>
            </a:r>
            <a:r>
              <a:rPr lang="en-US" dirty="0"/>
              <a:t> A server that can issue digital certificates and the associated public/private key pairs.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805FC6-DB5A-4C91-AA05-7AEC0EFF72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4F06CB4-B124-44C5-B48C-6B95F83D5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051" y="2644726"/>
            <a:ext cx="8460152" cy="2337974"/>
          </a:xfrm>
        </p:spPr>
        <p:txBody>
          <a:bodyPr/>
          <a:lstStyle/>
          <a:p>
            <a:r>
              <a:rPr lang="en-US" dirty="0"/>
              <a:t>Digital certificate:</a:t>
            </a:r>
          </a:p>
          <a:p>
            <a:pPr lvl="1"/>
            <a:r>
              <a:rPr lang="en-US" dirty="0"/>
              <a:t>Wrapper for public/private key pair</a:t>
            </a:r>
          </a:p>
          <a:p>
            <a:pPr lvl="1"/>
            <a:r>
              <a:rPr lang="en-US" dirty="0"/>
              <a:t>Vouched for by a CA</a:t>
            </a:r>
          </a:p>
          <a:p>
            <a:r>
              <a:rPr lang="en-US" dirty="0"/>
              <a:t>When compromised, a CA installs its own root certificate on the computer:</a:t>
            </a:r>
          </a:p>
          <a:p>
            <a:pPr lvl="1"/>
            <a:r>
              <a:rPr lang="en-US" dirty="0"/>
              <a:t>Validates the CA signature on messages</a:t>
            </a:r>
          </a:p>
          <a:p>
            <a:pPr lvl="1"/>
            <a:r>
              <a:rPr lang="en-US" dirty="0"/>
              <a:t>Stolen certificates exploited due to weaknesses in the key used in the certificate</a:t>
            </a:r>
          </a:p>
        </p:txBody>
      </p:sp>
    </p:spTree>
    <p:extLst>
      <p:ext uri="{BB962C8B-B14F-4D97-AF65-F5344CB8AC3E}">
        <p14:creationId xmlns:p14="http://schemas.microsoft.com/office/powerpoint/2010/main" val="16500307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17A78-E077-4F00-889A-1B5EDB917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Certificate Issues (Slide 2 of 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74D267-98CA-42FF-87DD-7014C22ECA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47356E-942A-489C-AF5D-2880D0F6A7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Browser displays certificate information in the address bar:</a:t>
            </a:r>
          </a:p>
          <a:p>
            <a:pPr lvl="1"/>
            <a:r>
              <a:rPr lang="en-US" dirty="0"/>
              <a:t>Valid, trusted certificates show a padlock icon</a:t>
            </a:r>
          </a:p>
          <a:p>
            <a:pPr lvl="1"/>
            <a:r>
              <a:rPr lang="en-US" dirty="0"/>
              <a:t>Highly trusted certificates show a green address bar</a:t>
            </a:r>
          </a:p>
          <a:p>
            <a:pPr lvl="1"/>
            <a:r>
              <a:rPr lang="en-US" dirty="0"/>
              <a:t>Untrusted, invalid certificates show a maroon address bar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738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17A78-E077-4F00-889A-1B5EDB917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Certificate Issues (Slide 3 of 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74D267-98CA-42FF-87DD-7014C22ECA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B8527-6A8A-47E7-A3DE-047111885E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772" y="2196821"/>
            <a:ext cx="7600062" cy="25895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EE3F6D-C048-41A8-B202-139AC802F8D6}"/>
              </a:ext>
            </a:extLst>
          </p:cNvPr>
          <p:cNvSpPr txBox="1"/>
          <p:nvPr/>
        </p:nvSpPr>
        <p:spPr>
          <a:xfrm>
            <a:off x="519009" y="901872"/>
            <a:ext cx="77465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Check the domain in the address bar.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Only enter information using a trusted certificate.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Select the padlock to view certificate holder and information about the CA that issued the certificate and view the certificate itself.</a:t>
            </a:r>
          </a:p>
        </p:txBody>
      </p:sp>
    </p:spTree>
    <p:extLst>
      <p:ext uri="{BB962C8B-B14F-4D97-AF65-F5344CB8AC3E}">
        <p14:creationId xmlns:p14="http://schemas.microsoft.com/office/powerpoint/2010/main" val="30864295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D0E18-2E9E-4B25-B9A6-84F06F36E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Certificate Issues (Slide 4 of 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168988-117C-4BC7-BF96-E6F89C83AE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1B0147A-0F8C-4CFD-8314-F06C737691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7715" y="1126536"/>
            <a:ext cx="7228571" cy="3276190"/>
          </a:xfrm>
        </p:spPr>
      </p:pic>
    </p:spTree>
    <p:extLst>
      <p:ext uri="{BB962C8B-B14F-4D97-AF65-F5344CB8AC3E}">
        <p14:creationId xmlns:p14="http://schemas.microsoft.com/office/powerpoint/2010/main" val="19485298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99DE6-9530-4A4B-AD07-063B676B2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Issues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AA49A1C-348A-48D1-AC45-14C727AA8C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818375"/>
            <a:ext cx="7054516" cy="571500"/>
          </a:xfrm>
        </p:spPr>
        <p:txBody>
          <a:bodyPr/>
          <a:lstStyle/>
          <a:p>
            <a:r>
              <a:rPr lang="en-US" b="1" dirty="0"/>
              <a:t>Spam: </a:t>
            </a:r>
            <a:r>
              <a:rPr lang="en-US" dirty="0"/>
              <a:t>Junk messages sent over email.</a:t>
            </a:r>
          </a:p>
          <a:p>
            <a:r>
              <a:rPr lang="en-US" b="1" dirty="0"/>
              <a:t>Zombie PC: </a:t>
            </a:r>
            <a:r>
              <a:rPr lang="en-US" dirty="0"/>
              <a:t>A PC infected with unauthorized software that directs the PC to launch a DDoS attack.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CDD5F6-A25C-44D6-BE5D-F453E13C24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3EE36E-05B7-4FD7-A0DC-0E3816AEAF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339" y="1923434"/>
            <a:ext cx="8460152" cy="2956575"/>
          </a:xfrm>
        </p:spPr>
        <p:txBody>
          <a:bodyPr/>
          <a:lstStyle/>
          <a:p>
            <a:r>
              <a:rPr lang="en-US" dirty="0"/>
              <a:t>Keep spam filters up-to-date to protect against latest spam techniques.</a:t>
            </a:r>
          </a:p>
          <a:p>
            <a:r>
              <a:rPr lang="en-US" dirty="0"/>
              <a:t>Messages filtered as spam posted to Junk email folder.</a:t>
            </a:r>
          </a:p>
          <a:p>
            <a:pPr lvl="1"/>
            <a:r>
              <a:rPr lang="en-US" dirty="0"/>
              <a:t>Check to see if any legitimate messages were sent to Junk.</a:t>
            </a:r>
          </a:p>
          <a:p>
            <a:r>
              <a:rPr lang="en-US" dirty="0"/>
              <a:t>Users can blacklist spammers and whitelist safe senders.</a:t>
            </a:r>
          </a:p>
          <a:p>
            <a:r>
              <a:rPr lang="en-US" dirty="0"/>
              <a:t>Email frequently used vector for malware.</a:t>
            </a:r>
          </a:p>
          <a:p>
            <a:r>
              <a:rPr lang="en-US" dirty="0"/>
              <a:t>Spam may be symptom of malware infection.</a:t>
            </a:r>
          </a:p>
          <a:p>
            <a:pPr lvl="1"/>
            <a:r>
              <a:rPr lang="en-US" dirty="0"/>
              <a:t>Zombie PC.</a:t>
            </a:r>
          </a:p>
          <a:p>
            <a:pPr lvl="1"/>
            <a:r>
              <a:rPr lang="en-US" dirty="0"/>
              <a:t>User receives bounces, non-deliverable messages, automated replies from unknown recipients regarding spam that was sent.</a:t>
            </a:r>
          </a:p>
        </p:txBody>
      </p:sp>
    </p:spTree>
    <p:extLst>
      <p:ext uri="{BB962C8B-B14F-4D97-AF65-F5344CB8AC3E}">
        <p14:creationId xmlns:p14="http://schemas.microsoft.com/office/powerpoint/2010/main" val="15074634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759E0-989C-4BD1-8FBF-D14346D5C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927" y="182880"/>
            <a:ext cx="8455567" cy="633458"/>
          </a:xfrm>
        </p:spPr>
        <p:txBody>
          <a:bodyPr/>
          <a:lstStyle/>
          <a:p>
            <a:r>
              <a:rPr lang="en-US" dirty="0"/>
              <a:t>Guidelines for Troubleshooting Common Workstation Security Issues (Slide 1 of 3)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375108-E375-4C76-9C9D-63A8C343B8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197A8A-58C1-48BA-BD62-C01FD144C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Symptoms of malware infection might include:</a:t>
            </a:r>
          </a:p>
          <a:p>
            <a:pPr lvl="1"/>
            <a:r>
              <a:rPr lang="en-US" dirty="0"/>
              <a:t>Performance issues such as failure to boot, lock ups, slow performance, or strange messages or images on screen.</a:t>
            </a:r>
          </a:p>
          <a:p>
            <a:pPr lvl="1"/>
            <a:r>
              <a:rPr lang="en-US" dirty="0"/>
              <a:t>Frequent application crashes and service problems.</a:t>
            </a:r>
          </a:p>
          <a:p>
            <a:pPr lvl="1"/>
            <a:r>
              <a:rPr lang="en-US" dirty="0"/>
              <a:t>Changes to system files or changes to file permissions.</a:t>
            </a:r>
          </a:p>
          <a:p>
            <a:pPr lvl="1"/>
            <a:r>
              <a:rPr lang="en-US" dirty="0"/>
              <a:t>Event log entries showing a high number of audit failures or application and service crash events.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5158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759E0-989C-4BD1-8FBF-D14346D5C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927" y="182880"/>
            <a:ext cx="8455567" cy="633458"/>
          </a:xfrm>
        </p:spPr>
        <p:txBody>
          <a:bodyPr/>
          <a:lstStyle/>
          <a:p>
            <a:r>
              <a:rPr lang="en-US" dirty="0"/>
              <a:t>Guidelines for Troubleshooting Common Workstation Security Issues (Slide 2 of 3)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375108-E375-4C76-9C9D-63A8C343B8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197A8A-58C1-48BA-BD62-C01FD144C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Web browsers are frequent targets for malware delivery.</a:t>
            </a:r>
          </a:p>
          <a:p>
            <a:pPr lvl="1"/>
            <a:r>
              <a:rPr lang="en-US" dirty="0"/>
              <a:t>May be adware or spyware.</a:t>
            </a:r>
          </a:p>
          <a:p>
            <a:pPr lvl="1"/>
            <a:r>
              <a:rPr lang="en-US" dirty="0"/>
              <a:t>Might redirect users to a site that imitates the site the user attempted to access.</a:t>
            </a:r>
          </a:p>
          <a:p>
            <a:pPr lvl="1"/>
            <a:r>
              <a:rPr lang="en-US" dirty="0"/>
              <a:t>As compromised PC attempts to communicate with handler, unfamiliar processes or ports show up in firewall log files.</a:t>
            </a:r>
          </a:p>
          <a:p>
            <a:pPr lvl="1"/>
            <a:r>
              <a:rPr lang="en-US" dirty="0"/>
              <a:t>Hoax virus alerts requesting users to forward the message, or messages  including steps to remove the virus with the steps doing the actual damage.</a:t>
            </a:r>
          </a:p>
          <a:p>
            <a:pPr lvl="1"/>
            <a:r>
              <a:rPr lang="en-US" dirty="0"/>
              <a:t>Rogue antivirus disguises Trojans.</a:t>
            </a:r>
          </a:p>
        </p:txBody>
      </p:sp>
    </p:spTree>
    <p:extLst>
      <p:ext uri="{BB962C8B-B14F-4D97-AF65-F5344CB8AC3E}">
        <p14:creationId xmlns:p14="http://schemas.microsoft.com/office/powerpoint/2010/main" val="3252935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AAFFC-EE04-403F-BB65-C5814997B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Viruses and Worms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97E1F-26A1-4FB1-AE64-6197922A17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725852"/>
            <a:ext cx="7054516" cy="571500"/>
          </a:xfrm>
        </p:spPr>
        <p:txBody>
          <a:bodyPr/>
          <a:lstStyle/>
          <a:p>
            <a:r>
              <a:rPr lang="en-US" b="1" dirty="0"/>
              <a:t>Virus: </a:t>
            </a:r>
            <a:r>
              <a:rPr lang="en-US" dirty="0"/>
              <a:t>Code designed to infect computer files (or disks) when it is activated. </a:t>
            </a:r>
          </a:p>
          <a:p>
            <a:r>
              <a:rPr lang="en-US" b="1" dirty="0"/>
              <a:t>Worm: </a:t>
            </a:r>
            <a:r>
              <a:rPr lang="en-US" dirty="0"/>
              <a:t>A type of virus that spreads through memory and network connections rather than infecting files.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E61145-EF1D-4B1A-BB8B-45A82FFDE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5B05E52-31EA-48EC-8C71-B48B73903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844165"/>
            <a:ext cx="8460152" cy="2956575"/>
          </a:xfrm>
        </p:spPr>
        <p:txBody>
          <a:bodyPr/>
          <a:lstStyle/>
          <a:p>
            <a:r>
              <a:rPr lang="en-US" dirty="0"/>
              <a:t>Virus types:</a:t>
            </a:r>
          </a:p>
          <a:p>
            <a:pPr lvl="1"/>
            <a:r>
              <a:rPr lang="en-US" dirty="0"/>
              <a:t>Boot sector </a:t>
            </a:r>
          </a:p>
          <a:p>
            <a:pPr lvl="1"/>
            <a:r>
              <a:rPr lang="en-US" dirty="0"/>
              <a:t>Firmware</a:t>
            </a:r>
          </a:p>
          <a:p>
            <a:pPr lvl="1"/>
            <a:r>
              <a:rPr lang="en-US" dirty="0"/>
              <a:t>Program</a:t>
            </a:r>
          </a:p>
          <a:p>
            <a:pPr lvl="1"/>
            <a:r>
              <a:rPr lang="en-US" dirty="0"/>
              <a:t>Script</a:t>
            </a:r>
          </a:p>
          <a:p>
            <a:pPr lvl="1"/>
            <a:r>
              <a:rPr lang="en-US" dirty="0"/>
              <a:t>Macro</a:t>
            </a:r>
          </a:p>
          <a:p>
            <a:r>
              <a:rPr lang="en-US" dirty="0"/>
              <a:t>Worms:</a:t>
            </a:r>
          </a:p>
          <a:p>
            <a:pPr lvl="1"/>
            <a:r>
              <a:rPr lang="en-US" dirty="0"/>
              <a:t>Self-contained</a:t>
            </a:r>
          </a:p>
          <a:p>
            <a:pPr lvl="1"/>
            <a:r>
              <a:rPr lang="en-US" dirty="0"/>
              <a:t>Typically target  a network application vulnerability</a:t>
            </a:r>
          </a:p>
          <a:p>
            <a:pPr lvl="1"/>
            <a:r>
              <a:rPr lang="en-US" dirty="0"/>
              <a:t>Rapidly consume network bandwidth</a:t>
            </a:r>
          </a:p>
        </p:txBody>
      </p:sp>
    </p:spTree>
    <p:extLst>
      <p:ext uri="{BB962C8B-B14F-4D97-AF65-F5344CB8AC3E}">
        <p14:creationId xmlns:p14="http://schemas.microsoft.com/office/powerpoint/2010/main" val="27828290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759E0-989C-4BD1-8FBF-D14346D5C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927" y="182880"/>
            <a:ext cx="8455567" cy="633458"/>
          </a:xfrm>
        </p:spPr>
        <p:txBody>
          <a:bodyPr/>
          <a:lstStyle/>
          <a:p>
            <a:r>
              <a:rPr lang="en-US" dirty="0"/>
              <a:t>Guidelines for Troubleshooting Common Workstation Security Issues (Slide 3 of 3)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375108-E375-4C76-9C9D-63A8C343B8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197A8A-58C1-48BA-BD62-C01FD144C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Check for compromised CAs.</a:t>
            </a:r>
          </a:p>
          <a:p>
            <a:pPr lvl="1"/>
            <a:r>
              <a:rPr lang="en-US" dirty="0"/>
              <a:t>Verify the padlock icon is shown in browsers for secure sites and that the address bar is not maroon, which would indicate an untrusted, insecure site.</a:t>
            </a:r>
          </a:p>
          <a:p>
            <a:r>
              <a:rPr lang="en-US" dirty="0"/>
              <a:t>Email issues include:</a:t>
            </a:r>
          </a:p>
          <a:p>
            <a:pPr lvl="1"/>
            <a:r>
              <a:rPr lang="en-US" dirty="0"/>
              <a:t>Check the Junk email folder to ensure legitimate emails are not improperly flagged.</a:t>
            </a:r>
          </a:p>
          <a:p>
            <a:pPr lvl="1"/>
            <a:r>
              <a:rPr lang="en-US" dirty="0"/>
              <a:t>Make sure users understand the potential issues in running email file attachments.</a:t>
            </a:r>
          </a:p>
        </p:txBody>
      </p:sp>
    </p:spTree>
    <p:extLst>
      <p:ext uri="{BB962C8B-B14F-4D97-AF65-F5344CB8AC3E}">
        <p14:creationId xmlns:p14="http://schemas.microsoft.com/office/powerpoint/2010/main" val="106089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EA66BC-BC82-4BB4-8684-6A23842A54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Discussing Troubleshooting Common Workstation Security Issues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C31E39-60A6-4E5F-B9D6-C0855A9A9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839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DD2356-F6A7-4AC9-9815-F1D8E88E02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Identifying Security Protection Methods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8E388F-3AC3-48EC-95EB-D4A7F7EA09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0069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D35D39-7CAB-134B-8E89-D0F1CE1B82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best practice for minimizing the effect of malware do you think is most important?</a:t>
            </a:r>
          </a:p>
          <a:p>
            <a:r>
              <a:rPr lang="en-US" dirty="0"/>
              <a:t>How might you recognize a possible spyware or adware infection on a workstation?</a:t>
            </a:r>
            <a:endParaRPr lang="en-US" dirty="0">
              <a:solidFill>
                <a:srgbClr val="45545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BD8280-5882-AA48-BA86-A9C40DAEB2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29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120EB-0EB9-4C12-8C06-41A72E4CA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Trojan Horses and Spyware (Slide 1 of 5)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F2C50F-B8B8-43B4-8873-00E4879869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850394"/>
            <a:ext cx="6934200" cy="571500"/>
          </a:xfrm>
        </p:spPr>
        <p:txBody>
          <a:bodyPr/>
          <a:lstStyle/>
          <a:p>
            <a:r>
              <a:rPr lang="en-US" b="1" dirty="0"/>
              <a:t>Trojan Horse: </a:t>
            </a:r>
            <a:r>
              <a:rPr lang="en-US" dirty="0"/>
              <a:t>A malicious software program hidden within an innocuous-seeming piece of software.</a:t>
            </a:r>
          </a:p>
          <a:p>
            <a:r>
              <a:rPr lang="en-US" b="1" dirty="0"/>
              <a:t>Spyware: </a:t>
            </a:r>
            <a:r>
              <a:rPr lang="en-US" dirty="0"/>
              <a:t>Software that records information about a PC and its user. </a:t>
            </a:r>
          </a:p>
          <a:p>
            <a:r>
              <a:rPr lang="en-US" b="1" dirty="0"/>
              <a:t>Rootkit: </a:t>
            </a:r>
            <a:r>
              <a:rPr lang="en-US" dirty="0"/>
              <a:t>A class of malware that modifies system files, often at the kernel level, to conceal its presence.</a:t>
            </a:r>
          </a:p>
          <a:p>
            <a:r>
              <a:rPr lang="en-US" b="1" dirty="0"/>
              <a:t>Ransomware: </a:t>
            </a:r>
            <a:r>
              <a:rPr lang="en-US" dirty="0"/>
              <a:t>A type of malware that tries to extort money from the victim by appearing to lock their computer </a:t>
            </a:r>
            <a:br>
              <a:rPr lang="en-US" dirty="0"/>
            </a:br>
            <a:r>
              <a:rPr lang="en-US" dirty="0"/>
              <a:t>or by encrypting their files, for instance.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76680A-E7A7-488B-9373-378E3570EF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598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B687F-0DCA-44AB-9512-6AEB4D522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Trojan Horses and Spyware (Slide 2 of 5)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30BB0C-9763-4D29-BA6B-52E65F8994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57244-5F28-4264-ACF9-460ADBD7D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Trojans:</a:t>
            </a:r>
          </a:p>
          <a:p>
            <a:pPr lvl="1"/>
            <a:r>
              <a:rPr lang="en-US" dirty="0"/>
              <a:t>Often function as a back door to applications</a:t>
            </a:r>
          </a:p>
          <a:p>
            <a:pPr lvl="1"/>
            <a:r>
              <a:rPr lang="en-US" dirty="0"/>
              <a:t>Backdoor allows attacker access to the computer</a:t>
            </a:r>
          </a:p>
          <a:p>
            <a:pPr lvl="2"/>
            <a:r>
              <a:rPr lang="en-US" dirty="0"/>
              <a:t>Upload files</a:t>
            </a:r>
          </a:p>
          <a:p>
            <a:pPr lvl="2"/>
            <a:r>
              <a:rPr lang="en-US" dirty="0"/>
              <a:t>Install software</a:t>
            </a:r>
          </a:p>
          <a:p>
            <a:pPr lvl="2"/>
            <a:r>
              <a:rPr lang="en-US" dirty="0"/>
              <a:t>Turn the system into a botnet</a:t>
            </a:r>
          </a:p>
          <a:p>
            <a:pPr lvl="2"/>
            <a:r>
              <a:rPr lang="en-US" dirty="0"/>
              <a:t>Launch DoS attacks</a:t>
            </a:r>
          </a:p>
          <a:p>
            <a:pPr lvl="2"/>
            <a:r>
              <a:rPr lang="en-US" dirty="0"/>
              <a:t>Send mass-mail spam</a:t>
            </a:r>
          </a:p>
          <a:p>
            <a:pPr lvl="1"/>
            <a:r>
              <a:rPr lang="en-US" dirty="0"/>
              <a:t>Used to conceal the attacker’s actions</a:t>
            </a:r>
          </a:p>
        </p:txBody>
      </p:sp>
    </p:spTree>
    <p:extLst>
      <p:ext uri="{BB962C8B-B14F-4D97-AF65-F5344CB8AC3E}">
        <p14:creationId xmlns:p14="http://schemas.microsoft.com/office/powerpoint/2010/main" val="2646901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B687F-0DCA-44AB-9512-6AEB4D522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Trojan Horses and Spyware (Slide 3 of 5)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30BB0C-9763-4D29-BA6B-52E65F8994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57244-5F28-4264-ACF9-460ADBD7D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980347"/>
            <a:ext cx="4230076" cy="3567590"/>
          </a:xfrm>
        </p:spPr>
        <p:txBody>
          <a:bodyPr/>
          <a:lstStyle/>
          <a:p>
            <a:r>
              <a:rPr lang="en-US" dirty="0"/>
              <a:t>Spyware:</a:t>
            </a:r>
          </a:p>
          <a:p>
            <a:pPr lvl="1"/>
            <a:r>
              <a:rPr lang="en-US" dirty="0"/>
              <a:t>Often installed without user’s knowledge</a:t>
            </a:r>
          </a:p>
          <a:p>
            <a:pPr lvl="1"/>
            <a:r>
              <a:rPr lang="en-US" dirty="0"/>
              <a:t>Keyloggers attempt to steal information by recording keystrokes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6B45F8-B843-4052-B84A-BDA75730DA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094" y="1404623"/>
            <a:ext cx="3871171" cy="2719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76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B687F-0DCA-44AB-9512-6AEB4D522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Trojans and Spyware (Slide 4 of 5)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30BB0C-9763-4D29-BA6B-52E65F8994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57244-5F28-4264-ACF9-460ADBD7D2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Rootkits:</a:t>
            </a:r>
          </a:p>
          <a:p>
            <a:pPr lvl="1"/>
            <a:r>
              <a:rPr lang="en-US" dirty="0"/>
              <a:t>Masquerade as a dll</a:t>
            </a:r>
          </a:p>
          <a:p>
            <a:pPr lvl="1"/>
            <a:r>
              <a:rPr lang="en-US" dirty="0"/>
              <a:t>Doesn’t reveal its presence</a:t>
            </a:r>
          </a:p>
          <a:p>
            <a:pPr lvl="1"/>
            <a:r>
              <a:rPr lang="en-US" dirty="0"/>
              <a:t>General function:</a:t>
            </a:r>
          </a:p>
          <a:p>
            <a:pPr lvl="2"/>
            <a:r>
              <a:rPr lang="en-US" dirty="0"/>
              <a:t>Replace key system files and utilities</a:t>
            </a:r>
          </a:p>
          <a:p>
            <a:pPr lvl="2"/>
            <a:r>
              <a:rPr lang="en-US" dirty="0"/>
              <a:t>Provide backdoor for rootkit handler</a:t>
            </a:r>
          </a:p>
          <a:p>
            <a:pPr lvl="2"/>
            <a:r>
              <a:rPr lang="en-US" dirty="0"/>
              <a:t>Evade anti-virus software</a:t>
            </a:r>
          </a:p>
          <a:p>
            <a:pPr lvl="1"/>
            <a:r>
              <a:rPr lang="en-US" dirty="0"/>
              <a:t>May be deployed as part of DRM</a:t>
            </a:r>
          </a:p>
        </p:txBody>
      </p:sp>
    </p:spTree>
    <p:extLst>
      <p:ext uri="{BB962C8B-B14F-4D97-AF65-F5344CB8AC3E}">
        <p14:creationId xmlns:p14="http://schemas.microsoft.com/office/powerpoint/2010/main" val="4238187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B687F-0DCA-44AB-9512-6AEB4D522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Trojans and Spyware (Slide 5 of 5)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30BB0C-9763-4D29-BA6B-52E65F8994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57244-5F28-4264-ACF9-460ADBD7D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980347"/>
            <a:ext cx="3653301" cy="3567590"/>
          </a:xfrm>
        </p:spPr>
        <p:txBody>
          <a:bodyPr/>
          <a:lstStyle/>
          <a:p>
            <a:r>
              <a:rPr lang="en-US" dirty="0"/>
              <a:t>Ransomware:</a:t>
            </a:r>
          </a:p>
          <a:p>
            <a:pPr lvl="1"/>
            <a:r>
              <a:rPr lang="en-US" dirty="0"/>
              <a:t>Attempt to extort money from the victim</a:t>
            </a:r>
          </a:p>
          <a:p>
            <a:pPr lvl="1"/>
            <a:r>
              <a:rPr lang="en-US" dirty="0"/>
              <a:t>May block access to the PC or encrypt files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6D0BD9-EDC0-42FF-8CEA-07366CFC92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1594" y="980346"/>
            <a:ext cx="4745900" cy="358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40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35BE6-F8F2-407E-97C9-88EA4462C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Malware Infection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0EE07C-D498-4A7B-8393-0435B561B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7D0B9E-9D45-4802-97DF-47696F5DBB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Unsavory websites</a:t>
            </a:r>
          </a:p>
          <a:p>
            <a:r>
              <a:rPr lang="en-US" dirty="0"/>
              <a:t>Unpatched browser</a:t>
            </a:r>
          </a:p>
          <a:p>
            <a:pPr lvl="1"/>
            <a:r>
              <a:rPr lang="en-US" dirty="0"/>
              <a:t>Low security settings</a:t>
            </a:r>
          </a:p>
          <a:p>
            <a:r>
              <a:rPr lang="en-US" dirty="0"/>
              <a:t>No anti-virus software</a:t>
            </a:r>
          </a:p>
          <a:p>
            <a:r>
              <a:rPr lang="en-US" dirty="0"/>
              <a:t>Links in unsolicited email</a:t>
            </a:r>
          </a:p>
          <a:p>
            <a:r>
              <a:rPr lang="en-US" dirty="0"/>
              <a:t>Compromised PC on the same network</a:t>
            </a:r>
          </a:p>
          <a:p>
            <a:r>
              <a:rPr lang="en-US" dirty="0"/>
              <a:t>Executing file of unknown origin</a:t>
            </a:r>
          </a:p>
          <a:p>
            <a:r>
              <a:rPr lang="en-US" dirty="0"/>
              <a:t>Zero-day exploit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52784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0B9"/>
      </a:accent1>
      <a:accent2>
        <a:srgbClr val="004D71"/>
      </a:accent2>
      <a:accent3>
        <a:srgbClr val="45545F"/>
      </a:accent3>
      <a:accent4>
        <a:srgbClr val="AFB6BA"/>
      </a:accent4>
      <a:accent5>
        <a:srgbClr val="F26C23"/>
      </a:accent5>
      <a:accent6>
        <a:srgbClr val="B24EC3"/>
      </a:accent6>
      <a:hlink>
        <a:srgbClr val="009DDC"/>
      </a:hlink>
      <a:folHlink>
        <a:srgbClr val="009DDC"/>
      </a:folHlink>
    </a:clrScheme>
    <a:fontScheme name="Open 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45899037-AD01-46AD-9EAC-5FEDA1BBA09F}" vid="{3D6D6ED0-3277-4DBA-9565-7A4043132F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CompTIA Visuals Template v2.2</Template>
  <TotalTime>318</TotalTime>
  <Words>1549</Words>
  <Application>Microsoft Office PowerPoint</Application>
  <PresentationFormat>On-screen Show (16:9)</PresentationFormat>
  <Paragraphs>238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Open Sans</vt:lpstr>
      <vt:lpstr>LO-CompTIA</vt:lpstr>
      <vt:lpstr>Troubleshooting Workstation Security Issues</vt:lpstr>
      <vt:lpstr>Troubleshooting Workstation Security Issues</vt:lpstr>
      <vt:lpstr>Computer Viruses and Worms</vt:lpstr>
      <vt:lpstr>Trojan Horses and Spyware (Slide 1 of 5)</vt:lpstr>
      <vt:lpstr>Trojan Horses and Spyware (Slide 2 of 5)</vt:lpstr>
      <vt:lpstr>Trojan Horses and Spyware (Slide 3 of 5)</vt:lpstr>
      <vt:lpstr>Trojans and Spyware (Slide 4 of 5)</vt:lpstr>
      <vt:lpstr>Trojans and Spyware (Slide 5 of 5)</vt:lpstr>
      <vt:lpstr>Sources of Malware Infection</vt:lpstr>
      <vt:lpstr>Antivirus Software</vt:lpstr>
      <vt:lpstr>Best Practices for Malware Removal</vt:lpstr>
      <vt:lpstr>Malware Research</vt:lpstr>
      <vt:lpstr>Quarantine and Remediation of Infected Systems (Slide 1 of 2)</vt:lpstr>
      <vt:lpstr>Quarantine and Remediation of Infected Systems (Slide 2 of 2)</vt:lpstr>
      <vt:lpstr>Malware Infection Prevention (Slide 1 of 2)</vt:lpstr>
      <vt:lpstr>Malware Infection Prevention (Slide 2 of 2)</vt:lpstr>
      <vt:lpstr>Guidelines for Reducing Malware Effects </vt:lpstr>
      <vt:lpstr>PowerPoint Presentation</vt:lpstr>
      <vt:lpstr>PowerPoint Presentation</vt:lpstr>
      <vt:lpstr>Common Symptoms of Malware Infection</vt:lpstr>
      <vt:lpstr>Web Browser Security Issues (Slide 1 of 2)</vt:lpstr>
      <vt:lpstr>Web Browser Security Issues (Slide 2 of 2)</vt:lpstr>
      <vt:lpstr>Digital Certificate Issues (Slide 1 of 4)</vt:lpstr>
      <vt:lpstr>Digital Certificate Issues (Slide 2 of 4)</vt:lpstr>
      <vt:lpstr>Digital Certificate Issues (Slide 3 of 4)</vt:lpstr>
      <vt:lpstr>Digital Certificate Issues (Slide 4 of 4)</vt:lpstr>
      <vt:lpstr>Email Issues</vt:lpstr>
      <vt:lpstr>Guidelines for Troubleshooting Common Workstation Security Issues (Slide 1 of 3)</vt:lpstr>
      <vt:lpstr>Guidelines for Troubleshooting Common Workstation Security Issues (Slide 2 of 3)</vt:lpstr>
      <vt:lpstr>Guidelines for Troubleshooting Common Workstation Security Issues (Slide 3 of 3)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Troubleshooting Workstation Security Issues</dc:title>
  <dc:subject/>
  <dc:creator>Gail Sandler</dc:creator>
  <cp:keywords/>
  <dc:description/>
  <cp:lastModifiedBy>Gail Sandler</cp:lastModifiedBy>
  <cp:revision>46</cp:revision>
  <dcterms:created xsi:type="dcterms:W3CDTF">2018-10-12T20:51:31Z</dcterms:created>
  <dcterms:modified xsi:type="dcterms:W3CDTF">2019-01-07T12:34:12Z</dcterms:modified>
  <cp:category/>
</cp:coreProperties>
</file>