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823" r:id="rId1"/>
  </p:sldMasterIdLst>
  <p:notesMasterIdLst>
    <p:notesMasterId r:id="rId33"/>
  </p:notesMasterIdLst>
  <p:handoutMasterIdLst>
    <p:handoutMasterId r:id="rId34"/>
  </p:handoutMasterIdLst>
  <p:sldIdLst>
    <p:sldId id="263" r:id="rId2"/>
    <p:sldId id="264" r:id="rId3"/>
    <p:sldId id="329" r:id="rId4"/>
    <p:sldId id="330" r:id="rId5"/>
    <p:sldId id="332" r:id="rId6"/>
    <p:sldId id="382" r:id="rId7"/>
    <p:sldId id="333" r:id="rId8"/>
    <p:sldId id="383" r:id="rId9"/>
    <p:sldId id="336" r:id="rId10"/>
    <p:sldId id="337" r:id="rId11"/>
    <p:sldId id="338" r:id="rId12"/>
    <p:sldId id="339" r:id="rId13"/>
    <p:sldId id="340" r:id="rId14"/>
    <p:sldId id="341" r:id="rId15"/>
    <p:sldId id="344" r:id="rId16"/>
    <p:sldId id="370" r:id="rId17"/>
    <p:sldId id="345" r:id="rId18"/>
    <p:sldId id="371" r:id="rId19"/>
    <p:sldId id="372" r:id="rId20"/>
    <p:sldId id="346" r:id="rId21"/>
    <p:sldId id="384" r:id="rId22"/>
    <p:sldId id="347" r:id="rId23"/>
    <p:sldId id="373" r:id="rId24"/>
    <p:sldId id="348" r:id="rId25"/>
    <p:sldId id="374" r:id="rId26"/>
    <p:sldId id="349" r:id="rId27"/>
    <p:sldId id="351" r:id="rId28"/>
    <p:sldId id="352" r:id="rId29"/>
    <p:sldId id="375" r:id="rId30"/>
    <p:sldId id="353" r:id="rId31"/>
    <p:sldId id="267" r:id="rId32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35"/>
      <p:bold r:id="rId36"/>
      <p:italic r:id="rId37"/>
      <p:boldItalic r:id="rId38"/>
    </p:embeddedFont>
    <p:embeddedFont>
      <p:font typeface="Open Sans" panose="020B0604020202020204" charset="0"/>
      <p:regular r:id="rId39"/>
    </p:embeddedFont>
    <p:embeddedFont>
      <p:font typeface="Open Sans Semibold" panose="020B0604020202020204" charset="0"/>
      <p:bold r:id="rId40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545F"/>
    <a:srgbClr val="004D71"/>
    <a:srgbClr val="B1B7BC"/>
    <a:srgbClr val="1B3764"/>
    <a:srgbClr val="0090B9"/>
    <a:srgbClr val="ED1C24"/>
    <a:srgbClr val="F5A81C"/>
    <a:srgbClr val="01A1DD"/>
    <a:srgbClr val="CFD4D7"/>
    <a:srgbClr val="B0B6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66" autoAdjust="0"/>
    <p:restoredTop sz="98168" autoAdjust="0"/>
  </p:normalViewPr>
  <p:slideViewPr>
    <p:cSldViewPr snapToGrid="0">
      <p:cViewPr varScale="1">
        <p:scale>
          <a:sx n="140" d="100"/>
          <a:sy n="140" d="100"/>
        </p:scale>
        <p:origin x="834" y="12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1/7/2019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1/7/2019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D013135-8067-FC44-8783-E914A1B202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119153"/>
            <a:ext cx="9162066" cy="715887"/>
          </a:xfrm>
          <a:prstGeom prst="rect">
            <a:avLst/>
          </a:prstGeom>
        </p:spPr>
      </p:pic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7" y="75202"/>
            <a:ext cx="8455567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>
                <a:solidFill>
                  <a:srgbClr val="ED1C24"/>
                </a:solidFill>
              </a:defRPr>
            </a:lvl1pPr>
          </a:lstStyle>
          <a:p>
            <a:r>
              <a:rPr lang="en-US" dirty="0"/>
              <a:t>Course/Lesson outline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2E793E8-1E1B-7342-97FF-3EBEB6CE2F97}"/>
              </a:ext>
            </a:extLst>
          </p:cNvPr>
          <p:cNvSpPr txBox="1">
            <a:spLocks/>
          </p:cNvSpPr>
          <p:nvPr userDrawn="1"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6A4ED92-FF5D-D14E-9468-3074E27957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10937EE-1C4A-CD4A-8D8B-58C6219952E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9"/>
            <a:ext cx="8460152" cy="29900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6" name="Picture 15" descr="CompTIA_logo.wmf">
            <a:extLst>
              <a:ext uri="{FF2B5EF4-FFF2-40B4-BE49-F238E27FC236}">
                <a16:creationId xmlns:a16="http://schemas.microsoft.com/office/drawing/2014/main" id="{B6C7ED59-72C2-324E-AEEB-8DFC1F55737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2476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CE126EC4-13CC-5047-ACF1-7FCEABFB0D5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8"/>
            <a:ext cx="8460152" cy="3701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>
                <a:solidFill>
                  <a:srgbClr val="45545F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7883768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3732324-F386-A84B-A341-691AB7D65C3E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F9B869A-1F05-B84C-AA9E-6A7FD25F6D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5" name="Picture 14" descr="CompTIA_logo.wmf">
            <a:extLst>
              <a:ext uri="{FF2B5EF4-FFF2-40B4-BE49-F238E27FC236}">
                <a16:creationId xmlns:a16="http://schemas.microsoft.com/office/drawing/2014/main" id="{B09C0D39-5E61-CE45-8FB8-F99FF19461E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54BC7E9-A100-5141-83FC-F271A0DDAE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53645" y="3619663"/>
            <a:ext cx="1959429" cy="1073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861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3804EA5-17AD-354B-90BB-56A1A9BBD3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14851"/>
            <a:ext cx="9144000" cy="341951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-1" y="3384616"/>
            <a:ext cx="9143999" cy="458390"/>
          </a:xfrm>
        </p:spPr>
        <p:txBody>
          <a:bodyPr/>
          <a:lstStyle>
            <a:lvl1pPr marL="0" indent="0" algn="ctr">
              <a:buNone/>
              <a:defRPr sz="2100">
                <a:solidFill>
                  <a:srgbClr val="45545F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18807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ED1C24"/>
                </a:solidFill>
                <a:latin typeface="+mn-lt"/>
              </a:rPr>
              <a:t>Activity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84C09B-F43A-F747-800F-F1DE1DE87130}"/>
              </a:ext>
            </a:extLst>
          </p:cNvPr>
          <p:cNvSpPr txBox="1">
            <a:spLocks/>
          </p:cNvSpPr>
          <p:nvPr userDrawn="1"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DC713EE-FFB3-8147-9995-551A638CBF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E472390-70FA-EF46-BC95-2AB6BD804B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514851"/>
            <a:ext cx="9144000" cy="341951"/>
          </a:xfrm>
          <a:prstGeom prst="rect">
            <a:avLst/>
          </a:prstGeom>
        </p:spPr>
      </p:pic>
      <p:pic>
        <p:nvPicPr>
          <p:cNvPr id="17" name="Picture 16" descr="CompTIA_logo.wmf">
            <a:extLst>
              <a:ext uri="{FF2B5EF4-FFF2-40B4-BE49-F238E27FC236}">
                <a16:creationId xmlns:a16="http://schemas.microsoft.com/office/drawing/2014/main" id="{EA95763B-85F6-9048-B507-4FD23026F60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sp>
        <p:nvSpPr>
          <p:cNvPr id="12" name="Rectangle: Single Corner Rounded 11">
            <a:extLst>
              <a:ext uri="{FF2B5EF4-FFF2-40B4-BE49-F238E27FC236}">
                <a16:creationId xmlns:a16="http://schemas.microsoft.com/office/drawing/2014/main" id="{383114E0-FC38-4C53-8D64-670EC726FF74}"/>
              </a:ext>
            </a:extLst>
          </p:cNvPr>
          <p:cNvSpPr/>
          <p:nvPr userDrawn="1"/>
        </p:nvSpPr>
        <p:spPr>
          <a:xfrm>
            <a:off x="0" y="4514851"/>
            <a:ext cx="3053731" cy="341951"/>
          </a:xfrm>
          <a:prstGeom prst="round1Rect">
            <a:avLst>
              <a:gd name="adj" fmla="val 0"/>
            </a:avLst>
          </a:prstGeom>
          <a:solidFill>
            <a:srgbClr val="0090B9"/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4" name="Rectangle: Single Corner Rounded 13">
            <a:extLst>
              <a:ext uri="{FF2B5EF4-FFF2-40B4-BE49-F238E27FC236}">
                <a16:creationId xmlns:a16="http://schemas.microsoft.com/office/drawing/2014/main" id="{484E03A7-4EDE-483C-942F-5E9B803F5272}"/>
              </a:ext>
            </a:extLst>
          </p:cNvPr>
          <p:cNvSpPr/>
          <p:nvPr userDrawn="1"/>
        </p:nvSpPr>
        <p:spPr>
          <a:xfrm>
            <a:off x="3053731" y="4514851"/>
            <a:ext cx="3045965" cy="341951"/>
          </a:xfrm>
          <a:prstGeom prst="round1Rect">
            <a:avLst>
              <a:gd name="adj" fmla="val 0"/>
            </a:avLst>
          </a:prstGeom>
          <a:solidFill>
            <a:srgbClr val="B0B6BB"/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5" name="Rectangle: Single Corner Rounded 14">
            <a:extLst>
              <a:ext uri="{FF2B5EF4-FFF2-40B4-BE49-F238E27FC236}">
                <a16:creationId xmlns:a16="http://schemas.microsoft.com/office/drawing/2014/main" id="{0AB6119D-6996-4C9C-AF34-D187DFFEF8E3}"/>
              </a:ext>
            </a:extLst>
          </p:cNvPr>
          <p:cNvSpPr/>
          <p:nvPr userDrawn="1"/>
        </p:nvSpPr>
        <p:spPr>
          <a:xfrm>
            <a:off x="6099696" y="4514851"/>
            <a:ext cx="3045965" cy="341951"/>
          </a:xfrm>
          <a:prstGeom prst="round1Rect">
            <a:avLst>
              <a:gd name="adj" fmla="val 0"/>
            </a:avLst>
          </a:prstGeom>
          <a:solidFill>
            <a:srgbClr val="45545F"/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3D31B16-7F80-4E40-A64A-D400F2BE5BD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656114" y="1288868"/>
            <a:ext cx="3829753" cy="2097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0358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0B532A39-38A8-2A46-94DF-A7FED7B65D5B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3E0E152-89EE-D041-8208-22B1448FC3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1E765CB9-1B51-9D48-955D-6843AA1B95F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6145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976531"/>
            <a:ext cx="8460150" cy="3394472"/>
          </a:xfrm>
        </p:spPr>
        <p:txBody>
          <a:bodyPr/>
          <a:lstStyle>
            <a:lvl1pPr>
              <a:spcAft>
                <a:spcPts val="1800"/>
              </a:spcAft>
              <a:buFont typeface="+mj-lt"/>
              <a:buAutoNum type="arabicPeriod"/>
              <a:defRPr sz="1800">
                <a:solidFill>
                  <a:srgbClr val="45545F"/>
                </a:solidFill>
              </a:defRPr>
            </a:lvl1pPr>
            <a:lvl2pPr marL="600075" indent="-257175">
              <a:buFont typeface="+mj-lt"/>
              <a:buAutoNum type="arabicPeriod"/>
              <a:defRPr/>
            </a:lvl2pPr>
            <a:lvl3pPr marL="942975" indent="-257175">
              <a:buFont typeface="+mj-lt"/>
              <a:buAutoNum type="arabicPeriod"/>
              <a:defRPr/>
            </a:lvl3pPr>
            <a:lvl4pPr marL="1371600" indent="-342900">
              <a:buFont typeface="+mj-lt"/>
              <a:buAutoNum type="arabicPeriod"/>
              <a:defRPr/>
            </a:lvl4pPr>
            <a:lvl5pPr marL="1714500" indent="-3429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341925" y="218807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ED1C24"/>
                </a:solidFill>
                <a:latin typeface="+mn-lt"/>
              </a:rPr>
              <a:t>Reflective Questions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A600C4-2AD2-7847-84E5-43FA5600D6B7}"/>
              </a:ext>
            </a:extLst>
          </p:cNvPr>
          <p:cNvSpPr txBox="1">
            <a:spLocks/>
          </p:cNvSpPr>
          <p:nvPr/>
        </p:nvSpPr>
        <p:spPr>
          <a:xfrm>
            <a:off x="-402655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5CC41E3-297F-AB42-B4CD-9E84AFB27E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4" name="Picture 13" descr="CompTIA_logo.wmf">
            <a:extLst>
              <a:ext uri="{FF2B5EF4-FFF2-40B4-BE49-F238E27FC236}">
                <a16:creationId xmlns:a16="http://schemas.microsoft.com/office/drawing/2014/main" id="{9EDA33E4-71A4-D841-BB71-AA1209C4CD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2F70059-50E2-B24D-9AA3-145112C8E86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47759" y="3743863"/>
            <a:ext cx="2696240" cy="1402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894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7521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rgbClr val="45545F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E3403EC-28B3-2848-96B2-0EB19ACC0D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D192D95-7954-EB43-B134-73EFED82A978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58B37B13-2D80-ED4F-AA57-92F8720DF4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0875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1800">
                <a:solidFill>
                  <a:srgbClr val="45545F"/>
                </a:solidFill>
              </a:defRPr>
            </a:lvl1pPr>
            <a:lvl2pPr>
              <a:defRPr sz="1600">
                <a:solidFill>
                  <a:srgbClr val="45545F"/>
                </a:solidFill>
              </a:defRPr>
            </a:lvl2pPr>
            <a:lvl3pPr>
              <a:defRPr sz="1400">
                <a:solidFill>
                  <a:srgbClr val="45545F"/>
                </a:solidFill>
              </a:defRPr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>
            <a:noAutofit/>
          </a:bodyPr>
          <a:lstStyle>
            <a:lvl1pPr>
              <a:defRPr sz="1800">
                <a:solidFill>
                  <a:srgbClr val="45545F"/>
                </a:solidFill>
              </a:defRPr>
            </a:lvl1pPr>
            <a:lvl2pPr>
              <a:defRPr sz="1600">
                <a:solidFill>
                  <a:srgbClr val="45545F"/>
                </a:solidFill>
              </a:defRPr>
            </a:lvl2pPr>
            <a:lvl3pPr>
              <a:defRPr sz="1400">
                <a:solidFill>
                  <a:srgbClr val="45545F"/>
                </a:solidFill>
              </a:defRPr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5D94452-C962-A343-85AC-E3B4874697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226F9D-6293-B945-9CB4-7274CE8670A6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953D7D55-FF4B-144A-9A47-F9B21A50C6A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2979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>
            <a:noAutofit/>
          </a:bodyPr>
          <a:lstStyle>
            <a:lvl1pPr marL="0" indent="0" algn="l">
              <a:buNone/>
              <a:defRPr sz="1800" b="1">
                <a:solidFill>
                  <a:srgbClr val="45545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>
            <a:noAutofit/>
          </a:bodyPr>
          <a:lstStyle>
            <a:lvl1pPr>
              <a:defRPr sz="1800">
                <a:solidFill>
                  <a:srgbClr val="45545F"/>
                </a:solidFill>
              </a:defRPr>
            </a:lvl1pPr>
            <a:lvl2pPr>
              <a:defRPr sz="1600">
                <a:solidFill>
                  <a:srgbClr val="45545F"/>
                </a:solidFill>
              </a:defRPr>
            </a:lvl2pPr>
            <a:lvl3pPr>
              <a:defRPr sz="1400">
                <a:solidFill>
                  <a:srgbClr val="45545F"/>
                </a:solidFill>
              </a:defRPr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>
            <a:noAutofit/>
          </a:bodyPr>
          <a:lstStyle>
            <a:lvl1pPr marL="0" indent="0">
              <a:buNone/>
              <a:defRPr sz="1800" b="1">
                <a:solidFill>
                  <a:srgbClr val="45545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>
            <a:noAutofit/>
          </a:bodyPr>
          <a:lstStyle>
            <a:lvl1pPr>
              <a:defRPr sz="1800">
                <a:solidFill>
                  <a:srgbClr val="45545F"/>
                </a:solidFill>
              </a:defRPr>
            </a:lvl1pPr>
            <a:lvl2pPr>
              <a:defRPr sz="1600">
                <a:solidFill>
                  <a:srgbClr val="45545F"/>
                </a:solidFill>
              </a:defRPr>
            </a:lvl2pPr>
            <a:lvl3pPr>
              <a:defRPr sz="1400">
                <a:solidFill>
                  <a:srgbClr val="45545F"/>
                </a:solidFill>
              </a:defRPr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65A5C3B-129C-D748-B860-AFF7226C86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F1D68FB8-E621-1848-9493-C38F1D7EBE28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12" name="Picture 11" descr="CompTIA_logo.wmf">
            <a:extLst>
              <a:ext uri="{FF2B5EF4-FFF2-40B4-BE49-F238E27FC236}">
                <a16:creationId xmlns:a16="http://schemas.microsoft.com/office/drawing/2014/main" id="{9E0A0277-6F7D-464A-B7AB-99B78E17BC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3214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80597"/>
            <a:ext cx="7797800" cy="615462"/>
          </a:xfrm>
        </p:spPr>
        <p:txBody>
          <a:bodyPr anchor="ctr" anchorCtr="0">
            <a:noAutofit/>
          </a:bodyPr>
          <a:lstStyle>
            <a:lvl1pPr algn="l">
              <a:defRPr sz="2400"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076327"/>
            <a:ext cx="5111750" cy="3518297"/>
          </a:xfrm>
        </p:spPr>
        <p:txBody>
          <a:bodyPr>
            <a:noAutofit/>
          </a:bodyPr>
          <a:lstStyle>
            <a:lvl1pPr>
              <a:defRPr sz="1800">
                <a:solidFill>
                  <a:srgbClr val="45545F"/>
                </a:solidFill>
              </a:defRPr>
            </a:lvl1pPr>
            <a:lvl2pPr>
              <a:defRPr sz="1600">
                <a:solidFill>
                  <a:srgbClr val="45545F"/>
                </a:solidFill>
              </a:defRPr>
            </a:lvl2pPr>
            <a:lvl3pPr>
              <a:defRPr sz="1400">
                <a:solidFill>
                  <a:srgbClr val="45545F"/>
                </a:solidFill>
              </a:defRPr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800">
                <a:solidFill>
                  <a:srgbClr val="45545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C1949C1-B925-B544-AA5E-2B852777C1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377139-E7E4-3D4D-86BD-7F66AB957479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840D7BB1-77D8-B148-9C19-407AE5F22E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6157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717679"/>
            <a:ext cx="5486400" cy="425054"/>
          </a:xfrm>
        </p:spPr>
        <p:txBody>
          <a:bodyPr anchor="b"/>
          <a:lstStyle>
            <a:lvl1pPr algn="l">
              <a:defRPr sz="1800" b="1"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835270"/>
            <a:ext cx="5486400" cy="2827640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rgbClr val="45545F"/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142732"/>
            <a:ext cx="5486400" cy="603647"/>
          </a:xfrm>
        </p:spPr>
        <p:txBody>
          <a:bodyPr/>
          <a:lstStyle>
            <a:lvl1pPr marL="0" indent="0">
              <a:buNone/>
              <a:defRPr sz="1800">
                <a:solidFill>
                  <a:srgbClr val="45545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43D6327-F44D-AF41-80D9-C8F881FE6F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F11E4D-3647-2042-8AA9-4ADEF03A889D}"/>
              </a:ext>
            </a:extLst>
          </p:cNvPr>
          <p:cNvSpPr txBox="1">
            <a:spLocks/>
          </p:cNvSpPr>
          <p:nvPr userDrawn="1"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864C3DE1-22DC-4B48-9954-09A38AB51EF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165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7" y="75202"/>
            <a:ext cx="8455567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>
                <a:solidFill>
                  <a:srgbClr val="ED1C24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AD1568E5-94C1-AF4C-A4BA-19730F022926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CD95E9CC-440B-FB49-9F80-F9E9877D32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72C6F783-9286-1544-850A-F82A0510B46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7"/>
            <a:ext cx="8460152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BB89A167-2C0A-E142-A4E6-098E36FF4B2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1601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rgbClr val="45545F"/>
                </a:solidFill>
              </a:defRPr>
            </a:lvl1pPr>
            <a:lvl2pPr>
              <a:defRPr>
                <a:solidFill>
                  <a:srgbClr val="45545F"/>
                </a:solidFill>
              </a:defRPr>
            </a:lvl2pPr>
            <a:lvl3pPr>
              <a:defRPr>
                <a:solidFill>
                  <a:srgbClr val="45545F"/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B01C9F3-3BDB-EE4F-8A30-9A2C41287F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FBB5713-2AA6-6A44-B019-28FDF5A1CE78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863308DA-D7BC-384E-821F-8A3A2D1C8C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2100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908539"/>
            <a:ext cx="2057400" cy="3686084"/>
          </a:xfrm>
        </p:spPr>
        <p:txBody>
          <a:bodyPr vert="eaVert"/>
          <a:lstStyle>
            <a:lvl1pPr>
              <a:defRPr b="1">
                <a:solidFill>
                  <a:srgbClr val="45545F"/>
                </a:solidFill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08539"/>
            <a:ext cx="6019800" cy="3686084"/>
          </a:xfrm>
        </p:spPr>
        <p:txBody>
          <a:bodyPr vert="eaVert"/>
          <a:lstStyle>
            <a:lvl1pPr>
              <a:defRPr>
                <a:solidFill>
                  <a:srgbClr val="45545F"/>
                </a:solidFill>
              </a:defRPr>
            </a:lvl1pPr>
            <a:lvl2pPr>
              <a:defRPr>
                <a:solidFill>
                  <a:srgbClr val="45545F"/>
                </a:solidFill>
              </a:defRPr>
            </a:lvl2pPr>
            <a:lvl3pPr>
              <a:defRPr>
                <a:solidFill>
                  <a:srgbClr val="45545F"/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3BDB5AB-F661-7543-882F-AF797D8A21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8B1C3BD-5CFC-B54B-B06A-247C2168BA59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18730890-2F38-5A47-B746-C8A5D1CBF98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279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Image or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Diagonal Corner Rectangle 8">
            <a:extLst>
              <a:ext uri="{FF2B5EF4-FFF2-40B4-BE49-F238E27FC236}">
                <a16:creationId xmlns:a16="http://schemas.microsoft.com/office/drawing/2014/main" id="{A6D98B26-BAB8-9248-A901-B3CA74DA7FAD}"/>
              </a:ext>
            </a:extLst>
          </p:cNvPr>
          <p:cNvSpPr/>
          <p:nvPr userDrawn="1"/>
        </p:nvSpPr>
        <p:spPr>
          <a:xfrm>
            <a:off x="408561" y="331611"/>
            <a:ext cx="8346333" cy="3443110"/>
          </a:xfrm>
          <a:prstGeom prst="round2DiagRect">
            <a:avLst>
              <a:gd name="adj1" fmla="val 0"/>
              <a:gd name="adj2" fmla="val 11792"/>
            </a:avLst>
          </a:prstGeom>
          <a:solidFill>
            <a:srgbClr val="0090B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FEEEDD-0751-854A-9852-93F3EA0229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366" y="1051278"/>
            <a:ext cx="7981244" cy="1100674"/>
          </a:xfrm>
        </p:spPr>
        <p:txBody>
          <a:bodyPr lIns="0" rIns="0" anchor="b">
            <a:noAutofit/>
          </a:bodyPr>
          <a:lstStyle>
            <a:lvl1pPr algn="l">
              <a:defRPr sz="3600" b="1">
                <a:solidFill>
                  <a:srgbClr val="FFFFF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658038CC-5DF0-1545-A424-EA63B177F1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366" y="2159007"/>
            <a:ext cx="6207634" cy="489656"/>
          </a:xfrm>
        </p:spPr>
        <p:txBody>
          <a:bodyPr lIns="0" rIns="0">
            <a:noAutofit/>
          </a:bodyPr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5" name="Picture 14" descr="CompTIA_logo.wmf">
            <a:extLst>
              <a:ext uri="{FF2B5EF4-FFF2-40B4-BE49-F238E27FC236}">
                <a16:creationId xmlns:a16="http://schemas.microsoft.com/office/drawing/2014/main" id="{859BC51B-7E40-1041-A8C3-D54CE59B1C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7111" y="4369323"/>
            <a:ext cx="1684782" cy="36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149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65A69C4-6D06-0244-8E5D-808032E5A68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050" y="4444093"/>
            <a:ext cx="9182100" cy="381633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8455566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solidFill>
                  <a:srgbClr val="ED1C24"/>
                </a:solidFill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FBE5EB6-65FE-0E48-9452-A19FC7E53C3D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99B5762-231E-5D48-BE77-49FAD4EC5C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E834EAB-3654-8444-AD99-93CDAC63F3F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9"/>
            <a:ext cx="8460152" cy="33221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6" name="Picture 15" descr="CompTIA_logo.wmf">
            <a:extLst>
              <a:ext uri="{FF2B5EF4-FFF2-40B4-BE49-F238E27FC236}">
                <a16:creationId xmlns:a16="http://schemas.microsoft.com/office/drawing/2014/main" id="{4944337A-3BE7-674E-B293-3D2844FE50B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49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4937C02-723F-7449-9D91-D10D98479B3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938442" y="3143794"/>
            <a:ext cx="2205558" cy="1999706"/>
          </a:xfrm>
          <a:prstGeom prst="rect">
            <a:avLst/>
          </a:prstGeom>
        </p:spPr>
      </p:pic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8455566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57115EB-6EB9-AD43-BF51-6238C42B69E2}"/>
              </a:ext>
            </a:extLst>
          </p:cNvPr>
          <p:cNvSpPr txBox="1">
            <a:spLocks/>
          </p:cNvSpPr>
          <p:nvPr/>
        </p:nvSpPr>
        <p:spPr>
          <a:xfrm>
            <a:off x="81975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AD0C0EF-7038-634B-8024-2C277C80B0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ACD82ED-3ACE-6B4E-AED2-34697AE09C3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8"/>
            <a:ext cx="8460152" cy="35892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4" name="Picture 13" descr="CompTIA_logo.wmf">
            <a:extLst>
              <a:ext uri="{FF2B5EF4-FFF2-40B4-BE49-F238E27FC236}">
                <a16:creationId xmlns:a16="http://schemas.microsoft.com/office/drawing/2014/main" id="{356AF006-7545-FE4E-BA37-FA9657065F3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924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8455566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944984"/>
            <a:ext cx="7054516" cy="571500"/>
          </a:xfrm>
        </p:spPr>
        <p:txBody>
          <a:bodyPr/>
          <a:lstStyle>
            <a:lvl1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rgbClr val="ED1C24"/>
                </a:solidFill>
                <a:latin typeface="+mn-lt"/>
                <a:ea typeface="+mn-ea"/>
                <a:cs typeface="+mn-cs"/>
              </a:defRPr>
            </a:lvl1pPr>
            <a:lvl2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4186BA-5094-1448-BB57-AB5B0FEA3A02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7DCA484-9C40-334C-AD13-25B14530D4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1C8B6186-7A8B-DC46-9466-DB72DE79C1A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1696454"/>
            <a:ext cx="8460152" cy="29565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7" name="Picture 16" descr="CompTIA_logo.wmf">
            <a:extLst>
              <a:ext uri="{FF2B5EF4-FFF2-40B4-BE49-F238E27FC236}">
                <a16:creationId xmlns:a16="http://schemas.microsoft.com/office/drawing/2014/main" id="{A660B38B-C7D9-D944-83F2-8500759A1BD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18" name="Picture 100" descr="book">
            <a:extLst>
              <a:ext uri="{FF2B5EF4-FFF2-40B4-BE49-F238E27FC236}">
                <a16:creationId xmlns:a16="http://schemas.microsoft.com/office/drawing/2014/main" id="{7659040C-5D30-DA49-B1E6-5E966016CCA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851" y="782499"/>
            <a:ext cx="911191" cy="79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49696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7883768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944984"/>
            <a:ext cx="6934200" cy="571500"/>
          </a:xfrm>
        </p:spPr>
        <p:txBody>
          <a:bodyPr/>
          <a:lstStyle>
            <a:lvl1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ED1C24"/>
                </a:solidFill>
                <a:latin typeface="+mn-lt"/>
                <a:ea typeface="+mn-ea"/>
                <a:cs typeface="+mn-cs"/>
              </a:defRPr>
            </a:lvl1pPr>
            <a:lvl2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BBD1DE29-ADE7-384D-809A-A52F9DD45FFD}"/>
              </a:ext>
            </a:extLst>
          </p:cNvPr>
          <p:cNvSpPr txBox="1">
            <a:spLocks/>
          </p:cNvSpPr>
          <p:nvPr userDrawn="1"/>
        </p:nvSpPr>
        <p:spPr>
          <a:xfrm>
            <a:off x="81975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2E180A83-A907-544F-B0AF-DAD9FC2DF7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8B707612-480C-B144-82D3-40F98F576EE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1696453"/>
            <a:ext cx="8460152" cy="29854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20" name="Picture 19" descr="CompTIA_logo.wmf">
            <a:extLst>
              <a:ext uri="{FF2B5EF4-FFF2-40B4-BE49-F238E27FC236}">
                <a16:creationId xmlns:a16="http://schemas.microsoft.com/office/drawing/2014/main" id="{31E12641-FDB9-264E-B844-D1FF43FEA4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22" name="Picture 100" descr="book">
            <a:extLst>
              <a:ext uri="{FF2B5EF4-FFF2-40B4-BE49-F238E27FC236}">
                <a16:creationId xmlns:a16="http://schemas.microsoft.com/office/drawing/2014/main" id="{29E8A41D-6CE0-CC41-8C86-34EFB1EAFD7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851" y="782499"/>
            <a:ext cx="911191" cy="79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2C9C1D8-EBAB-9044-B613-CB1F1A3C1F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938442" y="3143794"/>
            <a:ext cx="2205558" cy="1999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765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62593A58-0959-CB4D-8C6B-BF10FB4E9B2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8"/>
            <a:ext cx="8460152" cy="3701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>
                <a:solidFill>
                  <a:srgbClr val="45545F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C22BF4-CE2A-B54A-B1D6-2812AD7BCB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15509" y="3683725"/>
            <a:ext cx="1605177" cy="998219"/>
          </a:xfrm>
          <a:prstGeom prst="rect">
            <a:avLst/>
          </a:prstGeom>
        </p:spPr>
      </p:pic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7883768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5727794-1D8F-EE4B-86CA-492FD31C8844}"/>
              </a:ext>
            </a:extLst>
          </p:cNvPr>
          <p:cNvSpPr txBox="1">
            <a:spLocks/>
          </p:cNvSpPr>
          <p:nvPr userDrawn="1"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2E05C79-1716-3D41-94C9-03C7F4E93A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5" name="Picture 14" descr="CompTIA_logo.wmf">
            <a:extLst>
              <a:ext uri="{FF2B5EF4-FFF2-40B4-BE49-F238E27FC236}">
                <a16:creationId xmlns:a16="http://schemas.microsoft.com/office/drawing/2014/main" id="{7C6D3784-9980-4349-B5E5-5AAE6F7E51C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599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0E79872-6410-E14A-8678-93C3DB8897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14851"/>
            <a:ext cx="9144000" cy="341951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3384616"/>
            <a:ext cx="8001000" cy="458390"/>
          </a:xfrm>
        </p:spPr>
        <p:txBody>
          <a:bodyPr/>
          <a:lstStyle>
            <a:lvl1pPr marL="0" indent="0" algn="ctr">
              <a:buNone/>
              <a:defRPr sz="2100">
                <a:solidFill>
                  <a:srgbClr val="45545F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18807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ED1C24"/>
                </a:solidFill>
                <a:latin typeface="+mn-lt"/>
              </a:rPr>
              <a:t>Activity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28AF2C-F141-0F46-BA28-178577A16F7B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BA17A01-17DB-2540-9CD7-DEA1D2C76B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F141D98-3766-574F-B382-B3B62F9F06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514851"/>
            <a:ext cx="9144000" cy="341951"/>
          </a:xfrm>
          <a:prstGeom prst="rect">
            <a:avLst/>
          </a:prstGeom>
        </p:spPr>
      </p:pic>
      <p:pic>
        <p:nvPicPr>
          <p:cNvPr id="18" name="Picture 17" descr="CompTIA_logo.wmf">
            <a:extLst>
              <a:ext uri="{FF2B5EF4-FFF2-40B4-BE49-F238E27FC236}">
                <a16:creationId xmlns:a16="http://schemas.microsoft.com/office/drawing/2014/main" id="{1E5018EB-5EA6-DB41-BB6E-BDD87D776FB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sp>
        <p:nvSpPr>
          <p:cNvPr id="13" name="Rectangle: Single Corner Rounded 12">
            <a:extLst>
              <a:ext uri="{FF2B5EF4-FFF2-40B4-BE49-F238E27FC236}">
                <a16:creationId xmlns:a16="http://schemas.microsoft.com/office/drawing/2014/main" id="{C7E459F2-B99C-4C05-8D53-77B50604130A}"/>
              </a:ext>
            </a:extLst>
          </p:cNvPr>
          <p:cNvSpPr/>
          <p:nvPr userDrawn="1"/>
        </p:nvSpPr>
        <p:spPr>
          <a:xfrm>
            <a:off x="0" y="4514851"/>
            <a:ext cx="3053731" cy="341951"/>
          </a:xfrm>
          <a:prstGeom prst="round1Rect">
            <a:avLst>
              <a:gd name="adj" fmla="val 0"/>
            </a:avLst>
          </a:prstGeom>
          <a:solidFill>
            <a:srgbClr val="0090B9"/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5" name="Rectangle: Single Corner Rounded 14">
            <a:extLst>
              <a:ext uri="{FF2B5EF4-FFF2-40B4-BE49-F238E27FC236}">
                <a16:creationId xmlns:a16="http://schemas.microsoft.com/office/drawing/2014/main" id="{DCE2423F-8819-4DED-BA22-825194AE4CB2}"/>
              </a:ext>
            </a:extLst>
          </p:cNvPr>
          <p:cNvSpPr/>
          <p:nvPr userDrawn="1"/>
        </p:nvSpPr>
        <p:spPr>
          <a:xfrm>
            <a:off x="3053731" y="4514851"/>
            <a:ext cx="3045965" cy="341951"/>
          </a:xfrm>
          <a:prstGeom prst="round1Rect">
            <a:avLst>
              <a:gd name="adj" fmla="val 0"/>
            </a:avLst>
          </a:prstGeom>
          <a:solidFill>
            <a:srgbClr val="B0B6BB"/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6" name="Rectangle: Single Corner Rounded 15">
            <a:extLst>
              <a:ext uri="{FF2B5EF4-FFF2-40B4-BE49-F238E27FC236}">
                <a16:creationId xmlns:a16="http://schemas.microsoft.com/office/drawing/2014/main" id="{7E02DDA3-7125-40DC-9F6A-502DDA1156BA}"/>
              </a:ext>
            </a:extLst>
          </p:cNvPr>
          <p:cNvSpPr/>
          <p:nvPr userDrawn="1"/>
        </p:nvSpPr>
        <p:spPr>
          <a:xfrm>
            <a:off x="6099696" y="4514851"/>
            <a:ext cx="3045965" cy="341951"/>
          </a:xfrm>
          <a:prstGeom prst="round1Rect">
            <a:avLst>
              <a:gd name="adj" fmla="val 0"/>
            </a:avLst>
          </a:prstGeom>
          <a:solidFill>
            <a:srgbClr val="45545F"/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4A9D3A7-ED76-3242-8569-1F8CBACDFB9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978605" y="1406242"/>
            <a:ext cx="3186790" cy="1981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9573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7" y="75202"/>
            <a:ext cx="8455567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980348"/>
            <a:ext cx="8460152" cy="3701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887200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4" r:id="rId1"/>
    <p:sldLayoutId id="2147483825" r:id="rId2"/>
    <p:sldLayoutId id="2147483826" r:id="rId3"/>
    <p:sldLayoutId id="2147483827" r:id="rId4"/>
    <p:sldLayoutId id="2147483828" r:id="rId5"/>
    <p:sldLayoutId id="2147483829" r:id="rId6"/>
    <p:sldLayoutId id="2147483830" r:id="rId7"/>
    <p:sldLayoutId id="2147483831" r:id="rId8"/>
    <p:sldLayoutId id="2147483832" r:id="rId9"/>
    <p:sldLayoutId id="2147483833" r:id="rId10"/>
    <p:sldLayoutId id="2147483834" r:id="rId11"/>
    <p:sldLayoutId id="2147483835" r:id="rId12"/>
    <p:sldLayoutId id="2147483836" r:id="rId13"/>
    <p:sldLayoutId id="2147483837" r:id="rId14"/>
    <p:sldLayoutId id="2147483838" r:id="rId15"/>
    <p:sldLayoutId id="2147483839" r:id="rId16"/>
    <p:sldLayoutId id="2147483840" r:id="rId17"/>
    <p:sldLayoutId id="2147483841" r:id="rId18"/>
    <p:sldLayoutId id="2147483842" r:id="rId19"/>
    <p:sldLayoutId id="2147483843" r:id="rId20"/>
    <p:sldLayoutId id="2147483844" r:id="rId21"/>
  </p:sldLayoutIdLst>
  <p:hf hdr="0" ftr="0" dt="0"/>
  <p:txStyles>
    <p:titleStyle>
      <a:lvl1pPr algn="l" defTabSz="342900" rtl="0" eaLnBrk="1" latinLnBrk="0" hangingPunct="1">
        <a:spcBef>
          <a:spcPct val="0"/>
        </a:spcBef>
        <a:buNone/>
        <a:defRPr lang="en-US" sz="2400" b="1" kern="1200" dirty="0">
          <a:solidFill>
            <a:srgbClr val="ED1C24"/>
          </a:solidFill>
          <a:latin typeface="+mn-lt"/>
          <a:ea typeface="+mj-ea"/>
          <a:cs typeface="Open Sans SemiBold" panose="020B0706030804020204" pitchFamily="34" charset="0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Clr>
          <a:srgbClr val="ED1C24"/>
        </a:buClr>
        <a:buFont typeface="Arial"/>
        <a:buChar char="•"/>
        <a:defRPr sz="1800" kern="1200">
          <a:solidFill>
            <a:srgbClr val="45545F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Clr>
          <a:srgbClr val="ED1C24"/>
        </a:buClr>
        <a:buFont typeface="Arial"/>
        <a:buChar char="•"/>
        <a:defRPr sz="1600" kern="1200">
          <a:solidFill>
            <a:srgbClr val="45545F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Clr>
          <a:srgbClr val="ED1C24"/>
        </a:buClr>
        <a:buFont typeface="Arial"/>
        <a:buChar char="•"/>
        <a:defRPr sz="1400" kern="1200">
          <a:solidFill>
            <a:srgbClr val="45545F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B48A97-5BDB-064D-951E-A5634C77D78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Supporting and Troubleshooting Mobile Devices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FC5C12A-9F5E-FB4B-BA5D-049407789BC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07417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FC8ADF-1B92-4E00-9B32-94F198C2C7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Mobile Device Policies (Slide 1 of 3)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B7A85F-84B3-4B17-A1B5-61CE1876F2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00" y="830684"/>
            <a:ext cx="7054516" cy="571500"/>
          </a:xfrm>
        </p:spPr>
        <p:txBody>
          <a:bodyPr/>
          <a:lstStyle/>
          <a:p>
            <a:r>
              <a:rPr lang="en-US" b="1" dirty="0"/>
              <a:t>Mobile Device Management</a:t>
            </a:r>
            <a:r>
              <a:rPr lang="en-US" dirty="0"/>
              <a:t> </a:t>
            </a:r>
            <a:r>
              <a:rPr lang="en-US" b="1" dirty="0"/>
              <a:t>(MDM): </a:t>
            </a:r>
            <a:r>
              <a:rPr lang="en-US" dirty="0"/>
              <a:t>Software suites designed to manage use of smartphones and tablets within an enterprise.</a:t>
            </a:r>
          </a:p>
          <a:p>
            <a:r>
              <a:rPr lang="en-US" b="1" dirty="0"/>
              <a:t>Bring Your Own Device</a:t>
            </a:r>
            <a:r>
              <a:rPr lang="en-US" dirty="0"/>
              <a:t> </a:t>
            </a:r>
            <a:r>
              <a:rPr lang="en-US" b="1" dirty="0"/>
              <a:t>(BYOD): </a:t>
            </a:r>
            <a:r>
              <a:rPr lang="en-US" dirty="0"/>
              <a:t>Security framework and tools to facilitate use of personally owned devices to access corporate networks and data.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D2D9DC-0C10-4156-BE3D-D97C7B5670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F848CEE-9AD4-4036-A98C-F661A7FB7F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2545862"/>
            <a:ext cx="8460152" cy="1980167"/>
          </a:xfrm>
        </p:spPr>
        <p:txBody>
          <a:bodyPr/>
          <a:lstStyle/>
          <a:p>
            <a:r>
              <a:rPr lang="en-US" dirty="0"/>
              <a:t>MDM can support multiple OSs.</a:t>
            </a:r>
          </a:p>
          <a:p>
            <a:pPr lvl="1"/>
            <a:r>
              <a:rPr lang="en-US" dirty="0"/>
              <a:t>AirWatch</a:t>
            </a:r>
          </a:p>
          <a:p>
            <a:pPr lvl="1"/>
            <a:r>
              <a:rPr lang="en-US" dirty="0"/>
              <a:t>Symantec</a:t>
            </a:r>
          </a:p>
          <a:p>
            <a:pPr lvl="1"/>
            <a:r>
              <a:rPr lang="en-US" dirty="0"/>
              <a:t>Citrix Endpoint Management</a:t>
            </a:r>
          </a:p>
          <a:p>
            <a:r>
              <a:rPr lang="en-US" dirty="0"/>
              <a:t>Some MDM suites are OS-specific.</a:t>
            </a:r>
          </a:p>
          <a:p>
            <a:pPr lvl="1"/>
            <a:r>
              <a:rPr lang="en-US" dirty="0"/>
              <a:t>Apple Configurator</a:t>
            </a:r>
          </a:p>
        </p:txBody>
      </p:sp>
    </p:spTree>
    <p:extLst>
      <p:ext uri="{BB962C8B-B14F-4D97-AF65-F5344CB8AC3E}">
        <p14:creationId xmlns:p14="http://schemas.microsoft.com/office/powerpoint/2010/main" val="37471059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34B6EE-3D7B-4222-BCBF-37AFDF7E8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Mobile Device Policies (Slide 2 of 3)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8B0B876-5334-499A-BE88-B14CDF91BD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1E1A44A7-4E50-41DD-BDF2-0A5D793B40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623230" y="1127124"/>
            <a:ext cx="1637938" cy="2926126"/>
          </a:xfr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5E40EA1-54C9-4F8F-A044-2A9158937C56}"/>
              </a:ext>
            </a:extLst>
          </p:cNvPr>
          <p:cNvSpPr/>
          <p:nvPr/>
        </p:nvSpPr>
        <p:spPr>
          <a:xfrm>
            <a:off x="6419232" y="4189094"/>
            <a:ext cx="2045935" cy="472563"/>
          </a:xfrm>
          <a:prstGeom prst="roundRect">
            <a:avLst/>
          </a:prstGeom>
          <a:solidFill>
            <a:srgbClr val="0090B9"/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lang="en-US" sz="1400" b="1" kern="0" dirty="0">
                <a:solidFill>
                  <a:schemeClr val="bg1"/>
                </a:solidFill>
                <a:latin typeface="+mj-lt"/>
              </a:rPr>
              <a:t>Policy security settings</a:t>
            </a:r>
          </a:p>
        </p:txBody>
      </p:sp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14427373-6078-43E4-A933-3A5CE3AA9776}"/>
              </a:ext>
            </a:extLst>
          </p:cNvPr>
          <p:cNvSpPr txBox="1">
            <a:spLocks/>
          </p:cNvSpPr>
          <p:nvPr/>
        </p:nvSpPr>
        <p:spPr>
          <a:xfrm>
            <a:off x="341924" y="980349"/>
            <a:ext cx="8460152" cy="33221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Profiling security requirements:</a:t>
            </a:r>
          </a:p>
          <a:p>
            <a:pPr lvl="1"/>
            <a:r>
              <a:rPr lang="en-US" dirty="0"/>
              <a:t>Onboarding (gaining access to a network).</a:t>
            </a:r>
          </a:p>
          <a:p>
            <a:pPr lvl="1"/>
            <a:r>
              <a:rPr lang="en-US" dirty="0"/>
              <a:t>Allow or restrict app, data, or feature usage.</a:t>
            </a:r>
          </a:p>
          <a:p>
            <a:pPr lvl="1"/>
            <a:r>
              <a:rPr lang="en-US" dirty="0"/>
              <a:t>Monitor device and antivirus updates.</a:t>
            </a:r>
          </a:p>
          <a:p>
            <a:pPr lvl="1"/>
            <a:r>
              <a:rPr lang="en-US" dirty="0"/>
              <a:t>Firewall configuration.</a:t>
            </a:r>
          </a:p>
          <a:p>
            <a:r>
              <a:rPr lang="en-US" dirty="0"/>
              <a:t>Trusted and untrusted app sources:</a:t>
            </a:r>
          </a:p>
          <a:p>
            <a:pPr lvl="1"/>
            <a:r>
              <a:rPr lang="en-US" dirty="0"/>
              <a:t>Trusted apps are managed by a service provider.</a:t>
            </a:r>
          </a:p>
          <a:p>
            <a:pPr lvl="1"/>
            <a:r>
              <a:rPr lang="en-US" dirty="0"/>
              <a:t>Store model is not optimal for deploying </a:t>
            </a:r>
            <a:br>
              <a:rPr lang="en-US" dirty="0"/>
            </a:br>
            <a:r>
              <a:rPr lang="en-US" dirty="0"/>
              <a:t>custom corporate apps.</a:t>
            </a:r>
          </a:p>
          <a:p>
            <a:pPr lvl="1"/>
            <a:r>
              <a:rPr lang="en-US" dirty="0"/>
              <a:t>Enterprise developer programs, private channels, </a:t>
            </a:r>
            <a:br>
              <a:rPr lang="en-US" dirty="0"/>
            </a:br>
            <a:r>
              <a:rPr lang="en-US" dirty="0"/>
              <a:t>and APKs. </a:t>
            </a:r>
          </a:p>
          <a:p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75574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34B6EE-3D7B-4222-BCBF-37AFDF7E8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Mobile Device Policies (Slide 3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8B0B876-5334-499A-BE88-B14CDF91BD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1E1A44A7-4E50-41DD-BDF2-0A5D793B40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318140" y="922141"/>
            <a:ext cx="2009915" cy="3567113"/>
          </a:xfr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5E40EA1-54C9-4F8F-A044-2A9158937C56}"/>
              </a:ext>
            </a:extLst>
          </p:cNvPr>
          <p:cNvSpPr/>
          <p:nvPr/>
        </p:nvSpPr>
        <p:spPr>
          <a:xfrm>
            <a:off x="3934920" y="4016691"/>
            <a:ext cx="2045935" cy="472563"/>
          </a:xfrm>
          <a:prstGeom prst="roundRect">
            <a:avLst/>
          </a:prstGeom>
          <a:solidFill>
            <a:srgbClr val="0090B9"/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lang="en-US" sz="1400" b="1" kern="0" dirty="0">
                <a:solidFill>
                  <a:schemeClr val="bg1"/>
                </a:solidFill>
                <a:latin typeface="+mj-lt"/>
              </a:rPr>
              <a:t>Access to unknown sources disabled</a:t>
            </a:r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99C27016-238F-49DD-A6A0-95331BA92E63}"/>
              </a:ext>
            </a:extLst>
          </p:cNvPr>
          <p:cNvSpPr txBox="1">
            <a:spLocks/>
          </p:cNvSpPr>
          <p:nvPr/>
        </p:nvSpPr>
        <p:spPr>
          <a:xfrm>
            <a:off x="341924" y="980349"/>
            <a:ext cx="8460152" cy="33221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Trusted and untrusted app sources:</a:t>
            </a:r>
          </a:p>
          <a:p>
            <a:pPr lvl="1"/>
            <a:r>
              <a:rPr lang="en-US" dirty="0"/>
              <a:t>Trusted apps are managed by a service provider.</a:t>
            </a:r>
          </a:p>
          <a:p>
            <a:pPr lvl="1"/>
            <a:r>
              <a:rPr lang="en-US" dirty="0"/>
              <a:t>Store model is not optimal for deploying </a:t>
            </a:r>
            <a:br>
              <a:rPr lang="en-US" dirty="0"/>
            </a:br>
            <a:r>
              <a:rPr lang="en-US" dirty="0"/>
              <a:t>custom corporate apps.</a:t>
            </a:r>
          </a:p>
          <a:p>
            <a:pPr lvl="1"/>
            <a:r>
              <a:rPr lang="en-US" dirty="0"/>
              <a:t>Enterprise developer programs, private channels, </a:t>
            </a:r>
            <a:br>
              <a:rPr lang="en-US" dirty="0"/>
            </a:br>
            <a:r>
              <a:rPr lang="en-US" dirty="0"/>
              <a:t>and APKs. </a:t>
            </a:r>
          </a:p>
          <a:p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05337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D9E8FC-CBFE-4D86-A04D-05B9544D77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Mobile Device Security Software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CE85F5-2D48-4440-B5AE-6F895D8E777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00" y="808354"/>
            <a:ext cx="6934200" cy="571500"/>
          </a:xfrm>
        </p:spPr>
        <p:txBody>
          <a:bodyPr/>
          <a:lstStyle/>
          <a:p>
            <a:r>
              <a:rPr lang="en-US" b="1" dirty="0"/>
              <a:t>App scanner: </a:t>
            </a:r>
            <a:r>
              <a:rPr lang="en-US" dirty="0"/>
              <a:t>A class of security software designed to monitor the permissions allocated to apps and how they are using (or abusing) them.</a:t>
            </a:r>
          </a:p>
          <a:p>
            <a:r>
              <a:rPr lang="en-US" b="1" dirty="0"/>
              <a:t>Firewall app: </a:t>
            </a:r>
            <a:r>
              <a:rPr lang="en-US" dirty="0"/>
              <a:t>A firewall implemented as application software running on the host.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CB7031-0A21-4E85-AE8C-010EEEF83E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DE911EA-AD25-46B8-974A-7D9676B95D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2274519"/>
            <a:ext cx="8460152" cy="1435632"/>
          </a:xfrm>
        </p:spPr>
        <p:txBody>
          <a:bodyPr/>
          <a:lstStyle/>
          <a:p>
            <a:r>
              <a:rPr lang="en-US" dirty="0"/>
              <a:t>Anti-virus/Anti-malware</a:t>
            </a:r>
          </a:p>
          <a:p>
            <a:r>
              <a:rPr lang="en-US" dirty="0"/>
              <a:t>Firewalls</a:t>
            </a:r>
          </a:p>
          <a:p>
            <a:r>
              <a:rPr lang="en-US" dirty="0"/>
              <a:t>Patching OS</a:t>
            </a:r>
          </a:p>
          <a:p>
            <a:r>
              <a:rPr lang="en-US" dirty="0"/>
              <a:t>Updates</a:t>
            </a:r>
          </a:p>
        </p:txBody>
      </p:sp>
    </p:spTree>
    <p:extLst>
      <p:ext uri="{BB962C8B-B14F-4D97-AF65-F5344CB8AC3E}">
        <p14:creationId xmlns:p14="http://schemas.microsoft.com/office/powerpoint/2010/main" val="25637816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5AD9D02-3B1F-441F-9E01-6F7682CC35F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Discussing Mobile Device Security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2F5EB33-C567-4CCA-82D0-FC150E89AD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28208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CEA608-8E6D-4E78-9B36-E18469A2DB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Mobile OS Troubleshooting Tools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FA7E4C0-B5A9-4A3C-9C72-C262C3B854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A3AF4F-E695-4F0D-B8F9-32869CB0F1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Adjust Settings</a:t>
            </a:r>
          </a:p>
          <a:p>
            <a:r>
              <a:rPr lang="en-US" dirty="0"/>
              <a:t>Close running apps</a:t>
            </a:r>
          </a:p>
          <a:p>
            <a:pPr lvl="1"/>
            <a:r>
              <a:rPr lang="en-US" dirty="0"/>
              <a:t>Force stop</a:t>
            </a:r>
          </a:p>
          <a:p>
            <a:pPr lvl="1"/>
            <a:r>
              <a:rPr lang="en-US" dirty="0"/>
              <a:t>Force Quit</a:t>
            </a:r>
          </a:p>
          <a:p>
            <a:r>
              <a:rPr lang="en-US" dirty="0"/>
              <a:t>Uninstall and reinstall apps </a:t>
            </a:r>
          </a:p>
          <a:p>
            <a:r>
              <a:rPr lang="en-US" dirty="0"/>
              <a:t>Reset the device</a:t>
            </a:r>
          </a:p>
          <a:p>
            <a:pPr lvl="1"/>
            <a:r>
              <a:rPr lang="en-US" dirty="0"/>
              <a:t>Soft reset</a:t>
            </a:r>
          </a:p>
          <a:p>
            <a:pPr lvl="1"/>
            <a:r>
              <a:rPr lang="en-US" dirty="0"/>
              <a:t>Forced restart</a:t>
            </a:r>
          </a:p>
          <a:p>
            <a:pPr lvl="1"/>
            <a:r>
              <a:rPr lang="en-US" dirty="0"/>
              <a:t>Factory default reset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0C0A2CC-C158-4061-BC4B-00873BDD50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2797" y="1144963"/>
            <a:ext cx="3484925" cy="3082983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B3FF726-8036-468E-BF36-4C49DAB641FF}"/>
              </a:ext>
            </a:extLst>
          </p:cNvPr>
          <p:cNvSpPr/>
          <p:nvPr/>
        </p:nvSpPr>
        <p:spPr>
          <a:xfrm>
            <a:off x="5694430" y="4263351"/>
            <a:ext cx="1321659" cy="472563"/>
          </a:xfrm>
          <a:prstGeom prst="roundRect">
            <a:avLst/>
          </a:prstGeom>
          <a:solidFill>
            <a:srgbClr val="0090B9"/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lang="en-US" sz="1400" b="1" kern="0" dirty="0">
                <a:solidFill>
                  <a:schemeClr val="bg1"/>
                </a:solidFill>
                <a:latin typeface="+mj-lt"/>
              </a:rPr>
              <a:t>Android Force Stop</a:t>
            </a:r>
          </a:p>
        </p:txBody>
      </p:sp>
    </p:spTree>
    <p:extLst>
      <p:ext uri="{BB962C8B-B14F-4D97-AF65-F5344CB8AC3E}">
        <p14:creationId xmlns:p14="http://schemas.microsoft.com/office/powerpoint/2010/main" val="11449309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E5A8B6-4D9E-41A4-8189-81488723D1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Using Mobile Troubleshooting Tools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52545C4-0705-4C43-AAF8-DE3D7B2EFE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F588FC-B451-442C-9D39-AA51A0AD99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Adjust settings for the core OS and for apps.</a:t>
            </a:r>
          </a:p>
          <a:p>
            <a:r>
              <a:rPr lang="en-US" dirty="0"/>
              <a:t>Close running apps that are consuming too much power and draining the battery or those that are unresponsive.</a:t>
            </a:r>
          </a:p>
          <a:p>
            <a:r>
              <a:rPr lang="en-US" dirty="0"/>
              <a:t>Uninstall apps that are no longer needed or reinstall apps after replacing a device or after previously uninstalling an app.</a:t>
            </a:r>
          </a:p>
          <a:p>
            <a:r>
              <a:rPr lang="en-US" dirty="0"/>
              <a:t>Try a soft reset for devices that are frozen or unresponsive. If that doesn't work, use a forced restart.</a:t>
            </a:r>
          </a:p>
          <a:p>
            <a:r>
              <a:rPr lang="en-US" dirty="0"/>
              <a:t>Perform a factory default reset when reissuing the mobile device to another user or preparing it for disposal.</a:t>
            </a:r>
          </a:p>
        </p:txBody>
      </p:sp>
    </p:spTree>
    <p:extLst>
      <p:ext uri="{BB962C8B-B14F-4D97-AF65-F5344CB8AC3E}">
        <p14:creationId xmlns:p14="http://schemas.microsoft.com/office/powerpoint/2010/main" val="27871930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0D53F7-4D96-4D67-A37D-1DAD386F25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Mobile OS Issue Troubleshooting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17C0DD7-A1D1-45CA-AF42-A5B910F81A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E6BC52-9EB5-4822-9BF5-9C12C9C39E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Dim display</a:t>
            </a:r>
          </a:p>
          <a:p>
            <a:r>
              <a:rPr lang="en-US" dirty="0"/>
              <a:t>Touchscreen unresponsive or inaccurate</a:t>
            </a:r>
          </a:p>
          <a:p>
            <a:r>
              <a:rPr lang="en-US" dirty="0"/>
              <a:t>External monitor issues</a:t>
            </a:r>
          </a:p>
          <a:p>
            <a:r>
              <a:rPr lang="en-US" dirty="0"/>
              <a:t>Sound issues</a:t>
            </a:r>
          </a:p>
          <a:p>
            <a:r>
              <a:rPr lang="en-US" dirty="0"/>
              <a:t>Overheating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7E5C7A6-F575-4759-832A-0C66F64AC7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8461" y="2056366"/>
            <a:ext cx="1646063" cy="292633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D098AE0-A066-4BC8-91B1-EB301B055A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7837" y="980347"/>
            <a:ext cx="2042894" cy="3650497"/>
          </a:xfrm>
          <a:prstGeom prst="rect">
            <a:avLst/>
          </a:prstGeom>
        </p:spPr>
      </p:pic>
      <p:sp>
        <p:nvSpPr>
          <p:cNvPr id="9" name="Line 315">
            <a:extLst>
              <a:ext uri="{FF2B5EF4-FFF2-40B4-BE49-F238E27FC236}">
                <a16:creationId xmlns:a16="http://schemas.microsoft.com/office/drawing/2014/main" id="{80285ABD-0765-4879-92CE-A0F8334690DB}"/>
              </a:ext>
            </a:extLst>
          </p:cNvPr>
          <p:cNvSpPr>
            <a:spLocks noChangeShapeType="1"/>
          </p:cNvSpPr>
          <p:nvPr/>
        </p:nvSpPr>
        <p:spPr bwMode="auto">
          <a:xfrm>
            <a:off x="1996503" y="3302426"/>
            <a:ext cx="498475" cy="0"/>
          </a:xfrm>
          <a:prstGeom prst="line">
            <a:avLst/>
          </a:prstGeom>
          <a:noFill/>
          <a:ln w="19050">
            <a:solidFill>
              <a:srgbClr val="45545F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69E81E8-164B-4C70-976B-E82A42A79F3B}"/>
              </a:ext>
            </a:extLst>
          </p:cNvPr>
          <p:cNvSpPr/>
          <p:nvPr/>
        </p:nvSpPr>
        <p:spPr>
          <a:xfrm>
            <a:off x="890135" y="3149271"/>
            <a:ext cx="1321659" cy="472563"/>
          </a:xfrm>
          <a:prstGeom prst="roundRect">
            <a:avLst/>
          </a:prstGeom>
          <a:solidFill>
            <a:srgbClr val="0090B9"/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lang="en-US" sz="1400" b="1" kern="0" dirty="0">
                <a:solidFill>
                  <a:schemeClr val="bg1"/>
                </a:solidFill>
                <a:latin typeface="+mj-lt"/>
              </a:rPr>
              <a:t>Check for overheating</a:t>
            </a:r>
          </a:p>
        </p:txBody>
      </p:sp>
      <p:sp>
        <p:nvSpPr>
          <p:cNvPr id="11" name="Line 315">
            <a:extLst>
              <a:ext uri="{FF2B5EF4-FFF2-40B4-BE49-F238E27FC236}">
                <a16:creationId xmlns:a16="http://schemas.microsoft.com/office/drawing/2014/main" id="{17A12A7C-73D2-4D89-BD77-1A3FBBF2A51B}"/>
              </a:ext>
            </a:extLst>
          </p:cNvPr>
          <p:cNvSpPr>
            <a:spLocks noChangeShapeType="1"/>
          </p:cNvSpPr>
          <p:nvPr/>
        </p:nvSpPr>
        <p:spPr bwMode="auto">
          <a:xfrm>
            <a:off x="6372546" y="3028951"/>
            <a:ext cx="498475" cy="0"/>
          </a:xfrm>
          <a:prstGeom prst="line">
            <a:avLst/>
          </a:prstGeom>
          <a:noFill/>
          <a:ln w="19050">
            <a:solidFill>
              <a:srgbClr val="45545F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0A25E011-F624-4873-B83A-4A503EB33580}"/>
              </a:ext>
            </a:extLst>
          </p:cNvPr>
          <p:cNvSpPr/>
          <p:nvPr/>
        </p:nvSpPr>
        <p:spPr>
          <a:xfrm>
            <a:off x="5071908" y="2473043"/>
            <a:ext cx="1515929" cy="875317"/>
          </a:xfrm>
          <a:prstGeom prst="roundRect">
            <a:avLst/>
          </a:prstGeom>
          <a:solidFill>
            <a:srgbClr val="0090B9"/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lang="en-US" sz="1400" b="1" kern="0" dirty="0">
                <a:solidFill>
                  <a:schemeClr val="bg1"/>
                </a:solidFill>
                <a:latin typeface="+mj-lt"/>
              </a:rPr>
              <a:t>Check or change  display brightness</a:t>
            </a:r>
          </a:p>
        </p:txBody>
      </p:sp>
    </p:spTree>
    <p:extLst>
      <p:ext uri="{BB962C8B-B14F-4D97-AF65-F5344CB8AC3E}">
        <p14:creationId xmlns:p14="http://schemas.microsoft.com/office/powerpoint/2010/main" val="32261181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E5A8B6-4D9E-41A4-8189-81488723D1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927" y="190812"/>
            <a:ext cx="8455567" cy="633458"/>
          </a:xfrm>
        </p:spPr>
        <p:txBody>
          <a:bodyPr/>
          <a:lstStyle/>
          <a:p>
            <a:r>
              <a:rPr lang="en-US" dirty="0"/>
              <a:t>Guidelines for Troubleshooting Mobile OS Issues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52545C4-0705-4C43-AAF8-DE3D7B2EFE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F588FC-B451-442C-9D39-AA51A0AD99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Dim display.</a:t>
            </a:r>
            <a:r>
              <a:rPr lang="en-US" b="1" dirty="0"/>
              <a:t> </a:t>
            </a:r>
          </a:p>
          <a:p>
            <a:pPr lvl="1"/>
            <a:r>
              <a:rPr lang="en-US" dirty="0"/>
              <a:t>Open the </a:t>
            </a:r>
            <a:r>
              <a:rPr lang="en-US" b="1" dirty="0"/>
              <a:t>Display</a:t>
            </a:r>
            <a:r>
              <a:rPr lang="en-US" dirty="0"/>
              <a:t> settings and adjust the automatic brightness option or adjust the brightness slider. </a:t>
            </a:r>
          </a:p>
          <a:p>
            <a:pPr lvl="1"/>
            <a:r>
              <a:rPr lang="en-US" dirty="0"/>
              <a:t>Check for apps that dim the backlight to conserve power.</a:t>
            </a:r>
          </a:p>
          <a:p>
            <a:r>
              <a:rPr lang="en-US" dirty="0"/>
              <a:t>Unresponsive or inaccurate touchscreen. </a:t>
            </a:r>
          </a:p>
          <a:p>
            <a:pPr lvl="1"/>
            <a:r>
              <a:rPr lang="en-US" dirty="0"/>
              <a:t>Check for issues with the screen and any screen protectors.</a:t>
            </a:r>
          </a:p>
          <a:p>
            <a:pPr lvl="1"/>
            <a:r>
              <a:rPr lang="en-US" dirty="0"/>
              <a:t>Check that there are adequate resources available. </a:t>
            </a:r>
          </a:p>
          <a:p>
            <a:pPr lvl="1"/>
            <a:r>
              <a:rPr lang="en-US" dirty="0"/>
              <a:t>Use a re-calibration utility.</a:t>
            </a:r>
          </a:p>
          <a:p>
            <a:r>
              <a:rPr lang="en-US" dirty="0"/>
              <a:t>Issues with external monitor. </a:t>
            </a:r>
          </a:p>
          <a:p>
            <a:pPr lvl="1"/>
            <a:r>
              <a:rPr lang="en-US" dirty="0"/>
              <a:t>Verify that the cable is good. </a:t>
            </a:r>
          </a:p>
          <a:p>
            <a:pPr lvl="1"/>
            <a:r>
              <a:rPr lang="en-US" dirty="0"/>
              <a:t>Verify that a casting dongle is configured correctly between the device and the mobile device.</a:t>
            </a:r>
          </a:p>
        </p:txBody>
      </p:sp>
    </p:spTree>
    <p:extLst>
      <p:ext uri="{BB962C8B-B14F-4D97-AF65-F5344CB8AC3E}">
        <p14:creationId xmlns:p14="http://schemas.microsoft.com/office/powerpoint/2010/main" val="30500931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E5A8B6-4D9E-41A4-8189-81488723D1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927" y="190812"/>
            <a:ext cx="8455567" cy="633458"/>
          </a:xfrm>
        </p:spPr>
        <p:txBody>
          <a:bodyPr/>
          <a:lstStyle/>
          <a:p>
            <a:r>
              <a:rPr lang="en-US" dirty="0"/>
              <a:t>Guidelines for Troubleshooting Mobile OS Issues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52545C4-0705-4C43-AAF8-DE3D7B2EFE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F588FC-B451-442C-9D39-AA51A0AD99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Sound issues. </a:t>
            </a:r>
          </a:p>
          <a:p>
            <a:pPr lvl="1"/>
            <a:r>
              <a:rPr lang="en-US" dirty="0"/>
              <a:t>Verify volume controls are set correctly. </a:t>
            </a:r>
          </a:p>
          <a:p>
            <a:pPr lvl="1"/>
            <a:r>
              <a:rPr lang="en-US" dirty="0"/>
              <a:t>Verify silent mode is not enabled. </a:t>
            </a:r>
          </a:p>
          <a:p>
            <a:pPr lvl="1"/>
            <a:r>
              <a:rPr lang="en-US" dirty="0"/>
              <a:t>Check volume controls within the app. </a:t>
            </a:r>
          </a:p>
          <a:p>
            <a:pPr lvl="1"/>
            <a:r>
              <a:rPr lang="en-US" dirty="0"/>
              <a:t>Verify it is not configured to use external speakers through a cable or Bluetooth.</a:t>
            </a:r>
          </a:p>
          <a:p>
            <a:r>
              <a:rPr lang="en-US" dirty="0"/>
              <a:t>Overheating. </a:t>
            </a:r>
          </a:p>
          <a:p>
            <a:pPr lvl="1"/>
            <a:r>
              <a:rPr lang="en-US" dirty="0"/>
              <a:t>Determine if the device is being used intensively. </a:t>
            </a:r>
          </a:p>
          <a:p>
            <a:pPr lvl="1"/>
            <a:r>
              <a:rPr lang="en-US" dirty="0"/>
              <a:t>Use a battery monitor to view battery status information. </a:t>
            </a:r>
          </a:p>
          <a:p>
            <a:pPr lvl="1"/>
            <a:r>
              <a:rPr lang="en-US" dirty="0"/>
              <a:t>Keep the device away from direct sunlight or other heat sources.</a:t>
            </a:r>
          </a:p>
        </p:txBody>
      </p:sp>
    </p:spTree>
    <p:extLst>
      <p:ext uri="{BB962C8B-B14F-4D97-AF65-F5344CB8AC3E}">
        <p14:creationId xmlns:p14="http://schemas.microsoft.com/office/powerpoint/2010/main" val="5778481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E856E6-6417-3447-82E5-6D8AA1C7D0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Supporting and Troubleshooting Mobile Devices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9B11B57-A0FD-F14B-98F1-108B296729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07B3F2-41E7-A94B-B976-C957B5D732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Secure Mobile Devices</a:t>
            </a:r>
          </a:p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Troubleshoot Mobile Device Issues</a:t>
            </a:r>
          </a:p>
        </p:txBody>
      </p:sp>
    </p:spTree>
    <p:extLst>
      <p:ext uri="{BB962C8B-B14F-4D97-AF65-F5344CB8AC3E}">
        <p14:creationId xmlns:p14="http://schemas.microsoft.com/office/powerpoint/2010/main" val="13784737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892932-612C-40C6-9186-8D6F6206D7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Mobile App Issue Troubleshooting (Slide 1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64F6C46-C4E0-4253-B097-8221C7AE57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314CD1-9213-44EA-8895-083C266AE7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Apps not loading.</a:t>
            </a:r>
          </a:p>
          <a:p>
            <a:r>
              <a:rPr lang="en-US" dirty="0"/>
              <a:t>App log errors.</a:t>
            </a:r>
          </a:p>
          <a:p>
            <a:pPr lvl="1"/>
            <a:r>
              <a:rPr lang="en-US" dirty="0"/>
              <a:t>Enter developer mode to view log files.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F727F75-8B56-41A4-9BB4-C87DD568E4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7968" y="978266"/>
            <a:ext cx="2192863" cy="3901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9909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892932-612C-40C6-9186-8D6F6206D7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Mobile App Issue Troubleshooting (Slide 2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64F6C46-C4E0-4253-B097-8221C7AE57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314CD1-9213-44EA-8895-083C266AE7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Slow performance:</a:t>
            </a:r>
          </a:p>
          <a:p>
            <a:pPr lvl="1"/>
            <a:r>
              <a:rPr lang="en-US" dirty="0"/>
              <a:t>Resources might be too low.</a:t>
            </a:r>
          </a:p>
          <a:p>
            <a:pPr lvl="1"/>
            <a:r>
              <a:rPr lang="en-US" dirty="0"/>
              <a:t>Use an app such as CCleaner.</a:t>
            </a:r>
          </a:p>
          <a:p>
            <a:pPr lvl="1"/>
            <a:r>
              <a:rPr lang="en-US" dirty="0"/>
              <a:t>Try soft resets, then factory default reset </a:t>
            </a:r>
            <a:br>
              <a:rPr lang="en-US" dirty="0"/>
            </a:br>
            <a:r>
              <a:rPr lang="en-US" dirty="0"/>
              <a:t>(as a last resort).</a:t>
            </a:r>
          </a:p>
          <a:p>
            <a:pPr lvl="1"/>
            <a:r>
              <a:rPr lang="en-US" dirty="0"/>
              <a:t>Examine recently installed apps.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897849C-A770-4CE1-92C5-02467AA95F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1849" y="980348"/>
            <a:ext cx="1974384" cy="3511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2757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892932-612C-40C6-9186-8D6F6206D7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Mobile App Issue Troubleshooting (Slide 3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64F6C46-C4E0-4253-B097-8221C7AE57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314CD1-9213-44EA-8895-083C266AE7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7342" y="787955"/>
            <a:ext cx="8460152" cy="3567590"/>
          </a:xfrm>
        </p:spPr>
        <p:txBody>
          <a:bodyPr/>
          <a:lstStyle/>
          <a:p>
            <a:r>
              <a:rPr lang="en-US" dirty="0"/>
              <a:t>Battery life:</a:t>
            </a:r>
          </a:p>
          <a:p>
            <a:pPr lvl="1"/>
            <a:r>
              <a:rPr lang="en-US" dirty="0"/>
              <a:t>Effectiveness degrades over time.</a:t>
            </a:r>
          </a:p>
          <a:p>
            <a:pPr lvl="1"/>
            <a:r>
              <a:rPr lang="en-US" dirty="0"/>
              <a:t>GPU and CPU intensive apps drain </a:t>
            </a:r>
            <a:br>
              <a:rPr lang="en-US" dirty="0"/>
            </a:br>
            <a:r>
              <a:rPr lang="en-US" dirty="0"/>
              <a:t>a battery quickly.</a:t>
            </a:r>
          </a:p>
          <a:p>
            <a:pPr lvl="1"/>
            <a:r>
              <a:rPr lang="en-US" dirty="0"/>
              <a:t>Charge might degrade due to faulty </a:t>
            </a:r>
            <a:br>
              <a:rPr lang="en-US" dirty="0"/>
            </a:br>
            <a:r>
              <a:rPr lang="en-US" dirty="0"/>
              <a:t>or malicious apps using power-intensive </a:t>
            </a:r>
            <a:br>
              <a:rPr lang="en-US" dirty="0"/>
            </a:br>
            <a:r>
              <a:rPr lang="en-US" dirty="0"/>
              <a:t>services.</a:t>
            </a:r>
          </a:p>
          <a:p>
            <a:pPr lvl="2"/>
            <a:r>
              <a:rPr lang="en-US" dirty="0"/>
              <a:t>GPS, network connections, microphones, </a:t>
            </a:r>
            <a:br>
              <a:rPr lang="en-US" dirty="0"/>
            </a:br>
            <a:r>
              <a:rPr lang="en-US" dirty="0"/>
              <a:t>and cameras.</a:t>
            </a:r>
          </a:p>
          <a:p>
            <a:pPr lvl="1"/>
            <a:r>
              <a:rPr lang="en-US" dirty="0"/>
              <a:t>Uninstall the app, or prevent it from </a:t>
            </a:r>
            <a:br>
              <a:rPr lang="en-US" dirty="0"/>
            </a:br>
            <a:r>
              <a:rPr lang="en-US" dirty="0"/>
              <a:t>running in the background.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E4BAFF9-0024-4A4A-B886-418D92DA1C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5377" y="1085714"/>
            <a:ext cx="3642857" cy="31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4873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E5A8B6-4D9E-41A4-8189-81488723D1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Troubleshooting Mobile App Issues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52545C4-0705-4C43-AAF8-DE3D7B2EFE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F588FC-B451-442C-9D39-AA51A0AD99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an app is not loading:</a:t>
            </a:r>
          </a:p>
          <a:p>
            <a:pPr lvl="1"/>
            <a:r>
              <a:rPr lang="en-US" dirty="0"/>
              <a:t>Verify that it wasn't installed on a memory card that is not in the mobile device.</a:t>
            </a:r>
          </a:p>
          <a:p>
            <a:pPr lvl="1"/>
            <a:r>
              <a:rPr lang="en-US" dirty="0"/>
              <a:t>Verify that the app is not corrupted; uninstall and reinstall the app.</a:t>
            </a:r>
          </a:p>
          <a:p>
            <a:r>
              <a:rPr lang="en-US" dirty="0"/>
              <a:t>Examine app log files to determine if the issue can be tracked down in the log file.</a:t>
            </a:r>
          </a:p>
          <a:p>
            <a:r>
              <a:rPr lang="en-US" dirty="0"/>
              <a:t>Put the device in developer mode to access log files.</a:t>
            </a:r>
          </a:p>
          <a:p>
            <a:r>
              <a:rPr lang="en-US" dirty="0"/>
              <a:t>Slow performance:</a:t>
            </a:r>
          </a:p>
          <a:p>
            <a:pPr lvl="1"/>
            <a:r>
              <a:rPr lang="en-US" dirty="0"/>
              <a:t>Check for newer apps requiring more resources than are available, reduced battery life, and lack of free storage space. </a:t>
            </a:r>
          </a:p>
          <a:p>
            <a:pPr lvl="1"/>
            <a:r>
              <a:rPr lang="en-US" dirty="0"/>
              <a:t>Check that recently installed apps are functioning correctly and are not running in the background.</a:t>
            </a:r>
          </a:p>
          <a:p>
            <a:r>
              <a:rPr lang="en-US" dirty="0"/>
              <a:t>Battery life degrades over time. Keep the OS up-to-date to ensure optimum operations and battery life conservation.</a:t>
            </a:r>
          </a:p>
        </p:txBody>
      </p:sp>
    </p:spTree>
    <p:extLst>
      <p:ext uri="{BB962C8B-B14F-4D97-AF65-F5344CB8AC3E}">
        <p14:creationId xmlns:p14="http://schemas.microsoft.com/office/powerpoint/2010/main" val="29686481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892932-612C-40C6-9186-8D6F6206D7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Mobile Wireless Issue Troubleshooting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64F6C46-C4E0-4253-B097-8221C7AE57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314CD1-9213-44EA-8895-083C266AE7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7342" y="787955"/>
            <a:ext cx="8460152" cy="3567590"/>
          </a:xfrm>
        </p:spPr>
        <p:txBody>
          <a:bodyPr/>
          <a:lstStyle/>
          <a:p>
            <a:r>
              <a:rPr lang="en-US" dirty="0"/>
              <a:t>Issues with any wireless </a:t>
            </a:r>
            <a:br>
              <a:rPr lang="en-US" dirty="0"/>
            </a:br>
            <a:r>
              <a:rPr lang="en-US" dirty="0"/>
              <a:t>connection type:</a:t>
            </a:r>
          </a:p>
          <a:p>
            <a:pPr lvl="1"/>
            <a:r>
              <a:rPr lang="en-US" dirty="0"/>
              <a:t>Wi-Fi</a:t>
            </a:r>
          </a:p>
          <a:p>
            <a:pPr lvl="1"/>
            <a:r>
              <a:rPr lang="en-US" dirty="0"/>
              <a:t>Bluetooth</a:t>
            </a:r>
          </a:p>
          <a:p>
            <a:pPr lvl="1"/>
            <a:r>
              <a:rPr lang="en-US" dirty="0"/>
              <a:t>Cellular radio</a:t>
            </a:r>
          </a:p>
          <a:p>
            <a:r>
              <a:rPr lang="en-US" dirty="0"/>
              <a:t>Determine whether:</a:t>
            </a:r>
          </a:p>
          <a:p>
            <a:pPr lvl="1"/>
            <a:r>
              <a:rPr lang="en-US" dirty="0"/>
              <a:t>Configuration error</a:t>
            </a:r>
          </a:p>
          <a:p>
            <a:pPr lvl="1"/>
            <a:r>
              <a:rPr lang="en-US" dirty="0"/>
              <a:t>Hardware error</a:t>
            </a:r>
          </a:p>
          <a:p>
            <a:pPr lvl="1"/>
            <a:r>
              <a:rPr lang="en-US" dirty="0"/>
              <a:t>Interference problem</a:t>
            </a:r>
          </a:p>
          <a:p>
            <a:pPr lvl="2"/>
            <a:r>
              <a:rPr lang="en-US" dirty="0"/>
              <a:t>Wi-Fi analyzers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264FCAE-8B30-4293-A70A-25A77CDF84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3087" y="940441"/>
            <a:ext cx="4809134" cy="3844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6901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E5A8B6-4D9E-41A4-8189-81488723D1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Troubleshooting Mobile Wireless Issues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52545C4-0705-4C43-AAF8-DE3D7B2EFE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F588FC-B451-442C-9D39-AA51A0AD99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Interference issues: </a:t>
            </a:r>
          </a:p>
          <a:p>
            <a:pPr lvl="1"/>
            <a:r>
              <a:rPr lang="en-US" dirty="0"/>
              <a:t>Use a Wi-Fi Analyzer app to check for interference and signal strength.</a:t>
            </a:r>
          </a:p>
          <a:p>
            <a:r>
              <a:rPr lang="en-US" dirty="0"/>
              <a:t>Configuration issues:</a:t>
            </a:r>
          </a:p>
          <a:p>
            <a:pPr lvl="1"/>
            <a:r>
              <a:rPr lang="en-US" dirty="0"/>
              <a:t>Verify that the device is not in airplane mode.</a:t>
            </a:r>
          </a:p>
          <a:p>
            <a:pPr lvl="1"/>
            <a:r>
              <a:rPr lang="en-US" dirty="0"/>
              <a:t>Verify that a particular radio service has not been disabled. </a:t>
            </a:r>
          </a:p>
          <a:p>
            <a:pPr lvl="1"/>
            <a:r>
              <a:rPr lang="en-US" dirty="0"/>
              <a:t>Use </a:t>
            </a:r>
            <a:r>
              <a:rPr lang="en-US" b="1" dirty="0"/>
              <a:t>Settings </a:t>
            </a:r>
            <a:r>
              <a:rPr lang="en-US" dirty="0"/>
              <a:t>to verify that configuration parameters are correctly configured.</a:t>
            </a:r>
          </a:p>
          <a:p>
            <a:pPr lvl="1"/>
            <a:r>
              <a:rPr lang="en-US" dirty="0"/>
              <a:t>Verify that the Wi-Fi access point supports the same standard as the mobile device. </a:t>
            </a:r>
          </a:p>
          <a:p>
            <a:r>
              <a:rPr lang="en-US" dirty="0"/>
              <a:t>If none of these are the issue, determine if an OS or firmware update is needed.</a:t>
            </a:r>
          </a:p>
        </p:txBody>
      </p:sp>
    </p:spTree>
    <p:extLst>
      <p:ext uri="{BB962C8B-B14F-4D97-AF65-F5344CB8AC3E}">
        <p14:creationId xmlns:p14="http://schemas.microsoft.com/office/powerpoint/2010/main" val="24767587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99E5D5-4362-4312-A7F0-9062740F8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Mobile Device Security Troubleshooting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8F3FF30-AC1D-4F41-97D8-3B635B8EDC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56ECD46-B748-4C66-A024-D9B15F7055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7342" y="901147"/>
            <a:ext cx="8460152" cy="3567590"/>
          </a:xfrm>
        </p:spPr>
        <p:txBody>
          <a:bodyPr/>
          <a:lstStyle/>
          <a:p>
            <a:r>
              <a:rPr lang="en-US" dirty="0"/>
              <a:t>Utilization symptoms:</a:t>
            </a:r>
          </a:p>
          <a:p>
            <a:pPr lvl="1"/>
            <a:r>
              <a:rPr lang="en-US" dirty="0"/>
              <a:t>Rogue apps running in background can cause power drain and high resource use</a:t>
            </a:r>
          </a:p>
          <a:p>
            <a:pPr lvl="1"/>
            <a:r>
              <a:rPr lang="en-US" dirty="0"/>
              <a:t>Sudden data transmission overlimit</a:t>
            </a:r>
          </a:p>
          <a:p>
            <a:pPr lvl="1"/>
            <a:r>
              <a:rPr lang="en-US" dirty="0"/>
              <a:t>Unauthorized location tracking</a:t>
            </a:r>
          </a:p>
          <a:p>
            <a:pPr lvl="2"/>
            <a:r>
              <a:rPr lang="en-US" dirty="0"/>
              <a:t>Disable location services unless required by apps</a:t>
            </a:r>
          </a:p>
          <a:p>
            <a:pPr lvl="1"/>
            <a:r>
              <a:rPr lang="en-US" dirty="0"/>
              <a:t>Install patches and upgrades </a:t>
            </a:r>
          </a:p>
          <a:p>
            <a:pPr marL="342900" lvl="1" indent="0">
              <a:buNone/>
            </a:pP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7E7CBD0-5AF1-4F8C-967F-63C6604EAE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0246" y="2466743"/>
            <a:ext cx="3772426" cy="2313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7234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C17D3B5C-CA4C-4E51-AC2A-D3253099C9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Mobile Device Security Troubleshooting (Slide 2 of 2)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EB2C55-F807-4B37-B246-5A30798A02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107D09C-0EA5-44D5-BEC0-BA4D7BAFD9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User behavior issues:</a:t>
            </a:r>
          </a:p>
          <a:p>
            <a:pPr lvl="1"/>
            <a:r>
              <a:rPr lang="en-US" dirty="0"/>
              <a:t>Careless use</a:t>
            </a:r>
          </a:p>
          <a:p>
            <a:pPr lvl="1"/>
            <a:r>
              <a:rPr lang="en-US" dirty="0"/>
              <a:t>Failure to follow security best practices</a:t>
            </a:r>
          </a:p>
          <a:p>
            <a:pPr lvl="1"/>
            <a:r>
              <a:rPr lang="en-US" dirty="0"/>
              <a:t>Use of insecure hotspots</a:t>
            </a:r>
          </a:p>
          <a:p>
            <a:pPr lvl="1"/>
            <a:r>
              <a:rPr lang="en-US" dirty="0"/>
              <a:t>Unintended Bluetooth pairing</a:t>
            </a:r>
          </a:p>
          <a:p>
            <a:r>
              <a:rPr lang="en-US" dirty="0"/>
              <a:t>System lockout:</a:t>
            </a:r>
          </a:p>
          <a:p>
            <a:pPr lvl="1"/>
            <a:r>
              <a:rPr lang="en-US" dirty="0"/>
              <a:t>Forgotten password</a:t>
            </a:r>
          </a:p>
          <a:p>
            <a:pPr lvl="1"/>
            <a:r>
              <a:rPr lang="en-US" dirty="0"/>
              <a:t>On purpose when the device is reported stolen or lost</a:t>
            </a:r>
          </a:p>
          <a:p>
            <a:r>
              <a:rPr lang="en-US" dirty="0"/>
              <a:t>Troubleshooting email problems:</a:t>
            </a:r>
          </a:p>
          <a:p>
            <a:pPr lvl="1"/>
            <a:r>
              <a:rPr lang="en-US" dirty="0"/>
              <a:t>Verify credentials and email settings are correctly entered</a:t>
            </a:r>
          </a:p>
          <a:p>
            <a:pPr lvl="1"/>
            <a:r>
              <a:rPr lang="en-US" dirty="0"/>
              <a:t>Verify corporate email password change is replicated to mobile devices</a:t>
            </a:r>
          </a:p>
          <a:p>
            <a:pPr lvl="1"/>
            <a:r>
              <a:rPr lang="en-US" dirty="0"/>
              <a:t>Use digital certificates to encrypt messages</a:t>
            </a:r>
          </a:p>
        </p:txBody>
      </p:sp>
    </p:spTree>
    <p:extLst>
      <p:ext uri="{BB962C8B-B14F-4D97-AF65-F5344CB8AC3E}">
        <p14:creationId xmlns:p14="http://schemas.microsoft.com/office/powerpoint/2010/main" val="21206849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E5A8B6-4D9E-41A4-8189-81488723D1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927" y="169792"/>
            <a:ext cx="8455567" cy="633458"/>
          </a:xfrm>
        </p:spPr>
        <p:txBody>
          <a:bodyPr/>
          <a:lstStyle/>
          <a:p>
            <a:r>
              <a:rPr lang="en-US" dirty="0"/>
              <a:t>Guidelines for Troubleshooting Mobile Device Security Issues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52545C4-0705-4C43-AAF8-DE3D7B2EFE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F588FC-B451-442C-9D39-AA51A0AD99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there is a huge power drain or high resource utilization, check for malware or rogue apps.</a:t>
            </a:r>
          </a:p>
          <a:p>
            <a:r>
              <a:rPr lang="en-US" dirty="0"/>
              <a:t>Check for unauthorized location tracking.</a:t>
            </a:r>
          </a:p>
          <a:p>
            <a:r>
              <a:rPr lang="en-US" dirty="0"/>
              <a:t>Remove geotagging information or metadata from images posted online.</a:t>
            </a:r>
          </a:p>
          <a:p>
            <a:r>
              <a:rPr lang="en-US" dirty="0"/>
              <a:t>Ensure users are not engaging in behavior that makes their devices vulnerable to attack.</a:t>
            </a:r>
          </a:p>
          <a:p>
            <a:r>
              <a:rPr lang="en-US" dirty="0"/>
              <a:t>If using settings that allow automatic connection to service provider hotspots, verify that the hotspot and device are using trusted, secure connections.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900247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E5A8B6-4D9E-41A4-8189-81488723D1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927" y="169792"/>
            <a:ext cx="8455567" cy="633458"/>
          </a:xfrm>
        </p:spPr>
        <p:txBody>
          <a:bodyPr/>
          <a:lstStyle/>
          <a:p>
            <a:r>
              <a:rPr lang="en-US" dirty="0"/>
              <a:t>Guidelines for Troubleshooting Mobile Device Security Issues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52545C4-0705-4C43-AAF8-DE3D7B2EFE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F588FC-B451-442C-9D39-AA51A0AD99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Ensure unintended Bluetooth pairing is not allowed.</a:t>
            </a:r>
          </a:p>
          <a:p>
            <a:r>
              <a:rPr lang="en-US" dirty="0"/>
              <a:t>Ensure users are locking the device when unattended.</a:t>
            </a:r>
          </a:p>
          <a:p>
            <a:r>
              <a:rPr lang="en-US" dirty="0"/>
              <a:t>Install apps or enable OS features that allow the phone to be locked and/or wiped if it is lost or stolen. </a:t>
            </a:r>
          </a:p>
          <a:p>
            <a:r>
              <a:rPr lang="en-US" dirty="0"/>
              <a:t>Verify that email passwords changed on the enterprise network are replicated to the mobile device.</a:t>
            </a:r>
          </a:p>
          <a:p>
            <a:r>
              <a:rPr lang="en-US" dirty="0"/>
              <a:t>When sending and receiving encrypted emails with a digital certificate, use the email client or encryption program's support documentation to install or locate the appropriate certificate.</a:t>
            </a:r>
          </a:p>
        </p:txBody>
      </p:sp>
    </p:spTree>
    <p:extLst>
      <p:ext uri="{BB962C8B-B14F-4D97-AF65-F5344CB8AC3E}">
        <p14:creationId xmlns:p14="http://schemas.microsoft.com/office/powerpoint/2010/main" val="13809388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0DAA98-6BCA-41E0-8FC8-4DB2E68FF0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Popular Security Controls for Mobile Devices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5D96C7-DBEC-4544-BBE0-337C60FA0E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18FAC3D-4213-446A-850D-333767FC00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Organizations should specify security practices, including:</a:t>
            </a:r>
          </a:p>
          <a:p>
            <a:pPr lvl="1"/>
            <a:r>
              <a:rPr lang="en-US" dirty="0"/>
              <a:t>Policies</a:t>
            </a:r>
          </a:p>
          <a:p>
            <a:pPr lvl="1"/>
            <a:r>
              <a:rPr lang="en-US" dirty="0"/>
              <a:t>Procedures</a:t>
            </a:r>
          </a:p>
          <a:p>
            <a:pPr lvl="1"/>
            <a:r>
              <a:rPr lang="en-US" dirty="0"/>
              <a:t>Training</a:t>
            </a:r>
          </a:p>
          <a:p>
            <a:r>
              <a:rPr lang="en-US" dirty="0"/>
              <a:t>Keep mobile devices as secure as the devices that reside inside the physical infrastructure.</a:t>
            </a:r>
          </a:p>
          <a:p>
            <a:r>
              <a:rPr lang="en-US" dirty="0"/>
              <a:t>Do not leave mobile devices unattended.</a:t>
            </a:r>
          </a:p>
        </p:txBody>
      </p:sp>
    </p:spTree>
    <p:extLst>
      <p:ext uri="{BB962C8B-B14F-4D97-AF65-F5344CB8AC3E}">
        <p14:creationId xmlns:p14="http://schemas.microsoft.com/office/powerpoint/2010/main" val="251214448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3A7BD5B-DFF6-44F8-B711-1740B22936F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Troubleshooting Mobile Device Issues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8F7E7A8-DDA7-40F6-BF09-108826D11A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168380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3D35D39-7CAB-134B-8E89-D0F1CE1B82C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In your professional experience, have you supported mobile devices? If not, what kind of experience do you have with them? </a:t>
            </a:r>
            <a:endParaRPr lang="en-US" dirty="0">
              <a:solidFill>
                <a:srgbClr val="45545F"/>
              </a:solidFill>
            </a:endParaRPr>
          </a:p>
          <a:p>
            <a:r>
              <a:rPr lang="en-US" dirty="0"/>
              <a:t>What type of technical support do you think will be expected of an A+ technician as mobile devices become even more prominent within the workplace? </a:t>
            </a:r>
            <a:endParaRPr lang="en-US" dirty="0">
              <a:solidFill>
                <a:srgbClr val="45545F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BBD8280-5882-AA48-BA86-A9C40DAEB2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22298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2E9E29-5655-4358-B116-39589405AF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Mobile Device Access Control (Slide 1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3B08015-B81E-414E-8E10-DA48FA78F1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69651C-9E24-47B0-BE55-E94B919BEB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Screen locks and biometric authentication:</a:t>
            </a:r>
          </a:p>
          <a:p>
            <a:pPr lvl="1"/>
            <a:r>
              <a:rPr lang="en-US" dirty="0"/>
              <a:t>Screen locks require a password, passcode, </a:t>
            </a:r>
            <a:br>
              <a:rPr lang="en-US" dirty="0"/>
            </a:br>
            <a:r>
              <a:rPr lang="en-US" dirty="0"/>
              <a:t>PIN, or gesture to unlock the device.</a:t>
            </a:r>
          </a:p>
          <a:p>
            <a:pPr lvl="1"/>
            <a:r>
              <a:rPr lang="en-US" dirty="0"/>
              <a:t>Biometric authentication via fingerprint </a:t>
            </a:r>
            <a:br>
              <a:rPr lang="en-US" dirty="0"/>
            </a:br>
            <a:r>
              <a:rPr lang="en-US" dirty="0"/>
              <a:t>sensor (Apple Touch ID) or photo (Apple </a:t>
            </a:r>
            <a:br>
              <a:rPr lang="en-US" dirty="0"/>
            </a:br>
            <a:r>
              <a:rPr lang="en-US" dirty="0"/>
              <a:t>Face ID).</a:t>
            </a:r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6FD3FB33-2565-4398-A80E-A7DF630518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5587" y="1421396"/>
            <a:ext cx="3429478" cy="3126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9482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CA21E-D9C2-4544-9DDD-32A537940C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Mobile Device Access Control (Slide 2 of 3)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D5645E-B002-4090-8ACC-237ABF6956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CE68809-B65A-4693-81C3-E9C05A8E86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Lockout policies:</a:t>
            </a:r>
          </a:p>
          <a:p>
            <a:pPr lvl="1"/>
            <a:r>
              <a:rPr lang="en-US" dirty="0"/>
              <a:t>Limits failed logins.</a:t>
            </a:r>
          </a:p>
          <a:p>
            <a:pPr lvl="1"/>
            <a:r>
              <a:rPr lang="en-US" dirty="0"/>
              <a:t>Can escalate in duration.</a:t>
            </a:r>
          </a:p>
          <a:p>
            <a:pPr lvl="2"/>
            <a:r>
              <a:rPr lang="en-US" dirty="0"/>
              <a:t>For instance, 10 seconds for the first lockout; 30 minutes for the next.</a:t>
            </a:r>
          </a:p>
          <a:p>
            <a:r>
              <a:rPr lang="en-US" dirty="0"/>
              <a:t>Remote wiping: </a:t>
            </a:r>
          </a:p>
          <a:p>
            <a:pPr lvl="1"/>
            <a:r>
              <a:rPr lang="en-US" dirty="0"/>
              <a:t>Resets a stolen device to factory defaults.</a:t>
            </a:r>
          </a:p>
          <a:p>
            <a:pPr lvl="1"/>
            <a:r>
              <a:rPr lang="en-US" dirty="0"/>
              <a:t>All personal data removed.</a:t>
            </a:r>
          </a:p>
          <a:p>
            <a:pPr lvl="1"/>
            <a:r>
              <a:rPr lang="en-US" dirty="0"/>
              <a:t>Possibly erase memory cards, too.</a:t>
            </a:r>
          </a:p>
          <a:p>
            <a:pPr lvl="1"/>
            <a:r>
              <a:rPr lang="en-US" dirty="0"/>
              <a:t>Preventable, but complicated to bypass.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52241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CA21E-D9C2-4544-9DDD-32A537940C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Mobile Device Access Control (Slide 3 of 3)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D5645E-B002-4090-8ACC-237ABF6956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74B85A98-4A9C-4BEE-959B-0882D850FE3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50139" y="961289"/>
            <a:ext cx="7039142" cy="3666090"/>
          </a:xfrm>
        </p:spPr>
      </p:pic>
    </p:spTree>
    <p:extLst>
      <p:ext uri="{BB962C8B-B14F-4D97-AF65-F5344CB8AC3E}">
        <p14:creationId xmlns:p14="http://schemas.microsoft.com/office/powerpoint/2010/main" val="15076858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6689A8-CC51-4008-8524-CB373950CF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Mobile Device and Data Recovery (slide 1 of 2)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8AC5FA-CF47-4767-B34A-5B115D297A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D6605116-182B-483E-919E-D4307F2EE4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878188" y="1410046"/>
            <a:ext cx="3961015" cy="2323407"/>
          </a:xfrm>
        </p:spPr>
      </p:pic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570F6FB9-BEA5-49AC-986F-504ADD989F78}"/>
              </a:ext>
            </a:extLst>
          </p:cNvPr>
          <p:cNvSpPr txBox="1">
            <a:spLocks/>
          </p:cNvSpPr>
          <p:nvPr/>
        </p:nvSpPr>
        <p:spPr>
          <a:xfrm>
            <a:off x="341924" y="980347"/>
            <a:ext cx="8460152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GPS, geotracking, and locator apps:</a:t>
            </a:r>
          </a:p>
          <a:p>
            <a:pPr lvl="1"/>
            <a:r>
              <a:rPr lang="en-US" dirty="0"/>
              <a:t>GPS requires line of sight to satellites.</a:t>
            </a:r>
          </a:p>
          <a:p>
            <a:pPr lvl="1"/>
            <a:r>
              <a:rPr lang="en-US" dirty="0"/>
              <a:t>IPS determines position by triangulating </a:t>
            </a:r>
            <a:br>
              <a:rPr lang="en-US" dirty="0"/>
            </a:br>
            <a:r>
              <a:rPr lang="en-US" dirty="0"/>
              <a:t>distance from access points.</a:t>
            </a:r>
          </a:p>
          <a:p>
            <a:pPr lvl="1"/>
            <a:r>
              <a:rPr lang="en-US" dirty="0"/>
              <a:t>Geotracking related to </a:t>
            </a:r>
            <a:r>
              <a:rPr lang="en-US" b="1" dirty="0"/>
              <a:t>Location </a:t>
            </a:r>
            <a:br>
              <a:rPr lang="en-US" b="1" dirty="0"/>
            </a:br>
            <a:r>
              <a:rPr lang="en-US" b="1" dirty="0"/>
              <a:t>Services</a:t>
            </a:r>
            <a:r>
              <a:rPr lang="en-US" dirty="0"/>
              <a:t>.</a:t>
            </a:r>
          </a:p>
          <a:p>
            <a:pPr lvl="1"/>
            <a:r>
              <a:rPr lang="en-US" b="1" dirty="0"/>
              <a:t>Location Services</a:t>
            </a:r>
            <a:r>
              <a:rPr lang="en-US" dirty="0"/>
              <a:t> also supports apps </a:t>
            </a:r>
            <a:br>
              <a:rPr lang="en-US" dirty="0"/>
            </a:br>
            <a:r>
              <a:rPr lang="en-US" dirty="0"/>
              <a:t>like </a:t>
            </a:r>
            <a:r>
              <a:rPr lang="en-US" b="1" dirty="0"/>
              <a:t>Find My Phone</a:t>
            </a:r>
            <a:r>
              <a:rPr lang="en-US" dirty="0"/>
              <a:t>.  </a:t>
            </a:r>
          </a:p>
          <a:p>
            <a:pPr marL="3429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4090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6689A8-CC51-4008-8524-CB373950CF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Mobile Device and Data Recovery (slide 2 of 2)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8AC5FA-CF47-4767-B34A-5B115D297A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570F6FB9-BEA5-49AC-986F-504ADD989F78}"/>
              </a:ext>
            </a:extLst>
          </p:cNvPr>
          <p:cNvSpPr txBox="1">
            <a:spLocks/>
          </p:cNvSpPr>
          <p:nvPr/>
        </p:nvSpPr>
        <p:spPr>
          <a:xfrm>
            <a:off x="341924" y="980347"/>
            <a:ext cx="8460152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Full device encryption:</a:t>
            </a:r>
          </a:p>
          <a:p>
            <a:pPr lvl="1"/>
            <a:r>
              <a:rPr lang="en-US" dirty="0"/>
              <a:t>Prevents bypassing of security controls.</a:t>
            </a:r>
          </a:p>
          <a:p>
            <a:r>
              <a:rPr lang="en-US" dirty="0"/>
              <a:t>Remote backup apps:</a:t>
            </a:r>
          </a:p>
          <a:p>
            <a:pPr lvl="1"/>
            <a:r>
              <a:rPr lang="en-US" dirty="0"/>
              <a:t>iCloud, Google Sync or Drive, OneDrive</a:t>
            </a:r>
          </a:p>
          <a:p>
            <a:pPr lvl="1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5C285B0-EE19-4F65-A5C9-EDA215CAFD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0632" y="1197651"/>
            <a:ext cx="3788571" cy="3350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7004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199F0B-9D2A-4C96-B8D6-FE99122F7C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Multifactor Authentication and Authenticator Applications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514506-127B-47BA-BB69-CAFB213D53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328BA63-D457-44C9-9F9D-3FC80509B3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Factors:</a:t>
            </a:r>
          </a:p>
          <a:p>
            <a:pPr lvl="1"/>
            <a:r>
              <a:rPr lang="en-US" dirty="0"/>
              <a:t>Something you know</a:t>
            </a:r>
          </a:p>
          <a:p>
            <a:pPr lvl="1"/>
            <a:r>
              <a:rPr lang="en-US" dirty="0"/>
              <a:t>Something you are</a:t>
            </a:r>
          </a:p>
          <a:p>
            <a:pPr lvl="1"/>
            <a:r>
              <a:rPr lang="en-US" dirty="0"/>
              <a:t>Something you have</a:t>
            </a:r>
          </a:p>
          <a:p>
            <a:pPr lvl="1"/>
            <a:r>
              <a:rPr lang="en-US" dirty="0"/>
              <a:t>Somewhere you are</a:t>
            </a:r>
          </a:p>
          <a:p>
            <a:r>
              <a:rPr lang="en-US" dirty="0"/>
              <a:t>Multifactor authentication requires two different factors.</a:t>
            </a:r>
          </a:p>
          <a:p>
            <a:r>
              <a:rPr lang="en-US" dirty="0"/>
              <a:t>Authenticator apps help implement multifactor authentication.</a:t>
            </a:r>
          </a:p>
          <a:p>
            <a:pPr lvl="1"/>
            <a:r>
              <a:rPr lang="en-US" dirty="0"/>
              <a:t>2-step verification: password/PIN (what you know) and a single-use verification code (what you have).</a:t>
            </a:r>
          </a:p>
        </p:txBody>
      </p:sp>
    </p:spTree>
    <p:extLst>
      <p:ext uri="{BB962C8B-B14F-4D97-AF65-F5344CB8AC3E}">
        <p14:creationId xmlns:p14="http://schemas.microsoft.com/office/powerpoint/2010/main" val="1026686637"/>
      </p:ext>
    </p:extLst>
  </p:cSld>
  <p:clrMapOvr>
    <a:masterClrMapping/>
  </p:clrMapOvr>
</p:sld>
</file>

<file path=ppt/theme/theme1.xml><?xml version="1.0" encoding="utf-8"?>
<a:theme xmlns:a="http://schemas.openxmlformats.org/drawingml/2006/main" name="LO-CompTIA">
  <a:themeElements>
    <a:clrScheme name="CompTIA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0090B9"/>
      </a:accent1>
      <a:accent2>
        <a:srgbClr val="004D71"/>
      </a:accent2>
      <a:accent3>
        <a:srgbClr val="45545F"/>
      </a:accent3>
      <a:accent4>
        <a:srgbClr val="AFB6BA"/>
      </a:accent4>
      <a:accent5>
        <a:srgbClr val="F26C23"/>
      </a:accent5>
      <a:accent6>
        <a:srgbClr val="B24EC3"/>
      </a:accent6>
      <a:hlink>
        <a:srgbClr val="009DDC"/>
      </a:hlink>
      <a:folHlink>
        <a:srgbClr val="009DDC"/>
      </a:folHlink>
    </a:clrScheme>
    <a:fontScheme name="Open Sans">
      <a:majorFont>
        <a:latin typeface="Open Sans Semibold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45899037-AD01-46AD-9EAC-5FEDA1BBA09F}" vid="{3D6D6ED0-3277-4DBA-9565-7A4043132F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 CompTIA Visuals Template v2.2</Template>
  <TotalTime>7646</TotalTime>
  <Words>1545</Words>
  <Application>Microsoft Office PowerPoint</Application>
  <PresentationFormat>On-screen Show (16:9)</PresentationFormat>
  <Paragraphs>237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6" baseType="lpstr">
      <vt:lpstr>Arial</vt:lpstr>
      <vt:lpstr>Calibri</vt:lpstr>
      <vt:lpstr>Open Sans Semibold</vt:lpstr>
      <vt:lpstr>Open Sans</vt:lpstr>
      <vt:lpstr>LO-CompTIA</vt:lpstr>
      <vt:lpstr>Supporting and Troubleshooting Mobile Devices</vt:lpstr>
      <vt:lpstr>Supporting and Troubleshooting Mobile Devices</vt:lpstr>
      <vt:lpstr>Popular Security Controls for Mobile Devices</vt:lpstr>
      <vt:lpstr>Mobile Device Access Control (Slide 1 of 3)</vt:lpstr>
      <vt:lpstr>Mobile Device Access Control (Slide 2 of 3)</vt:lpstr>
      <vt:lpstr>Mobile Device Access Control (Slide 3 of 3)</vt:lpstr>
      <vt:lpstr>Mobile Device and Data Recovery (slide 1 of 2)</vt:lpstr>
      <vt:lpstr>Mobile Device and Data Recovery (slide 2 of 2)</vt:lpstr>
      <vt:lpstr>Multifactor Authentication and Authenticator Applications</vt:lpstr>
      <vt:lpstr>Mobile Device Policies (Slide 1 of 3) </vt:lpstr>
      <vt:lpstr>Mobile Device Policies (Slide 2 of 3) </vt:lpstr>
      <vt:lpstr>Mobile Device Policies (Slide 3 of 3)</vt:lpstr>
      <vt:lpstr>Mobile Device Security Software</vt:lpstr>
      <vt:lpstr>PowerPoint Presentation</vt:lpstr>
      <vt:lpstr>Mobile OS Troubleshooting Tools</vt:lpstr>
      <vt:lpstr>Guidelines for Using Mobile Troubleshooting Tools</vt:lpstr>
      <vt:lpstr>Mobile OS Issue Troubleshooting </vt:lpstr>
      <vt:lpstr>Guidelines for Troubleshooting Mobile OS Issues (Slide 1 of 2)</vt:lpstr>
      <vt:lpstr>Guidelines for Troubleshooting Mobile OS Issues (Slide 2 of 2)</vt:lpstr>
      <vt:lpstr>Mobile App Issue Troubleshooting (Slide 1 of 3)</vt:lpstr>
      <vt:lpstr>Mobile App Issue Troubleshooting (Slide 2 of 3)</vt:lpstr>
      <vt:lpstr>Mobile App Issue Troubleshooting (Slide 3 of 3)</vt:lpstr>
      <vt:lpstr>Guidelines for Troubleshooting Mobile App Issues</vt:lpstr>
      <vt:lpstr>Mobile Wireless Issue Troubleshooting</vt:lpstr>
      <vt:lpstr>Guidelines for Troubleshooting Mobile Wireless Issues </vt:lpstr>
      <vt:lpstr>Mobile Device Security Troubleshooting (Slide 1 of 2)</vt:lpstr>
      <vt:lpstr>Mobile Device Security Troubleshooting (Slide 2 of 2)</vt:lpstr>
      <vt:lpstr>Guidelines for Troubleshooting Mobile Device Security Issues (Slide 1 of 2)</vt:lpstr>
      <vt:lpstr>Guidelines for Troubleshooting Mobile Device Security Issues (Slide 2 of 2)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Supporting and Troubleshooting Mobile Devices</dc:title>
  <dc:subject/>
  <dc:creator>Gail Sandler</dc:creator>
  <cp:keywords/>
  <dc:description/>
  <cp:lastModifiedBy>Gail Sandler</cp:lastModifiedBy>
  <cp:revision>129</cp:revision>
  <dcterms:created xsi:type="dcterms:W3CDTF">2018-10-03T14:00:24Z</dcterms:created>
  <dcterms:modified xsi:type="dcterms:W3CDTF">2019-01-07T12:40:48Z</dcterms:modified>
  <cp:category/>
</cp:coreProperties>
</file>