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448"/>
  </p:notesMasterIdLst>
  <p:handoutMasterIdLst>
    <p:handoutMasterId r:id="rId449"/>
  </p:handoutMasterIdLst>
  <p:sldIdLst>
    <p:sldId id="256" r:id="rId5"/>
    <p:sldId id="701" r:id="rId6"/>
    <p:sldId id="702" r:id="rId7"/>
    <p:sldId id="703" r:id="rId8"/>
    <p:sldId id="704" r:id="rId9"/>
    <p:sldId id="700" r:id="rId10"/>
    <p:sldId id="638" r:id="rId11"/>
    <p:sldId id="257" r:id="rId12"/>
    <p:sldId id="258" r:id="rId13"/>
    <p:sldId id="259" r:id="rId14"/>
    <p:sldId id="260" r:id="rId15"/>
    <p:sldId id="261" r:id="rId16"/>
    <p:sldId id="262" r:id="rId17"/>
    <p:sldId id="263" r:id="rId18"/>
    <p:sldId id="264" r:id="rId19"/>
    <p:sldId id="265" r:id="rId20"/>
    <p:sldId id="266" r:id="rId21"/>
    <p:sldId id="268" r:id="rId22"/>
    <p:sldId id="267" r:id="rId23"/>
    <p:sldId id="639" r:id="rId24"/>
    <p:sldId id="616" r:id="rId25"/>
    <p:sldId id="640" r:id="rId26"/>
    <p:sldId id="269" r:id="rId27"/>
    <p:sldId id="270" r:id="rId28"/>
    <p:sldId id="271" r:id="rId29"/>
    <p:sldId id="272" r:id="rId30"/>
    <p:sldId id="273" r:id="rId31"/>
    <p:sldId id="276" r:id="rId32"/>
    <p:sldId id="277" r:id="rId33"/>
    <p:sldId id="278" r:id="rId34"/>
    <p:sldId id="279" r:id="rId35"/>
    <p:sldId id="280" r:id="rId36"/>
    <p:sldId id="274" r:id="rId37"/>
    <p:sldId id="281" r:id="rId38"/>
    <p:sldId id="641" r:id="rId39"/>
    <p:sldId id="642" r:id="rId40"/>
    <p:sldId id="617" r:id="rId41"/>
    <p:sldId id="643" r:id="rId42"/>
    <p:sldId id="282" r:id="rId43"/>
    <p:sldId id="283" r:id="rId44"/>
    <p:sldId id="287" r:id="rId45"/>
    <p:sldId id="288" r:id="rId46"/>
    <p:sldId id="289" r:id="rId47"/>
    <p:sldId id="290" r:id="rId48"/>
    <p:sldId id="291" r:id="rId49"/>
    <p:sldId id="284" r:id="rId50"/>
    <p:sldId id="292" r:id="rId51"/>
    <p:sldId id="293" r:id="rId52"/>
    <p:sldId id="285" r:id="rId53"/>
    <p:sldId id="294" r:id="rId54"/>
    <p:sldId id="286" r:id="rId55"/>
    <p:sldId id="295" r:id="rId56"/>
    <p:sldId id="296" r:id="rId57"/>
    <p:sldId id="298" r:id="rId58"/>
    <p:sldId id="297" r:id="rId59"/>
    <p:sldId id="299" r:id="rId60"/>
    <p:sldId id="302" r:id="rId61"/>
    <p:sldId id="300" r:id="rId62"/>
    <p:sldId id="303" r:id="rId63"/>
    <p:sldId id="301" r:id="rId64"/>
    <p:sldId id="644" r:id="rId65"/>
    <p:sldId id="645" r:id="rId66"/>
    <p:sldId id="618" r:id="rId67"/>
    <p:sldId id="646" r:id="rId68"/>
    <p:sldId id="304" r:id="rId69"/>
    <p:sldId id="305" r:id="rId70"/>
    <p:sldId id="306" r:id="rId71"/>
    <p:sldId id="307" r:id="rId72"/>
    <p:sldId id="308" r:id="rId73"/>
    <p:sldId id="309" r:id="rId74"/>
    <p:sldId id="310" r:id="rId75"/>
    <p:sldId id="311" r:id="rId76"/>
    <p:sldId id="312" r:id="rId77"/>
    <p:sldId id="315" r:id="rId78"/>
    <p:sldId id="313" r:id="rId79"/>
    <p:sldId id="314" r:id="rId80"/>
    <p:sldId id="647" r:id="rId81"/>
    <p:sldId id="648" r:id="rId82"/>
    <p:sldId id="619" r:id="rId83"/>
    <p:sldId id="649" r:id="rId84"/>
    <p:sldId id="316" r:id="rId85"/>
    <p:sldId id="322" r:id="rId86"/>
    <p:sldId id="323" r:id="rId87"/>
    <p:sldId id="324" r:id="rId88"/>
    <p:sldId id="325" r:id="rId89"/>
    <p:sldId id="317" r:id="rId90"/>
    <p:sldId id="318" r:id="rId91"/>
    <p:sldId id="319" r:id="rId92"/>
    <p:sldId id="320" r:id="rId93"/>
    <p:sldId id="321" r:id="rId94"/>
    <p:sldId id="650" r:id="rId95"/>
    <p:sldId id="651" r:id="rId96"/>
    <p:sldId id="620" r:id="rId97"/>
    <p:sldId id="652" r:id="rId98"/>
    <p:sldId id="326" r:id="rId99"/>
    <p:sldId id="327" r:id="rId100"/>
    <p:sldId id="328" r:id="rId101"/>
    <p:sldId id="329" r:id="rId102"/>
    <p:sldId id="330" r:id="rId103"/>
    <p:sldId id="331" r:id="rId104"/>
    <p:sldId id="332" r:id="rId105"/>
    <p:sldId id="333" r:id="rId106"/>
    <p:sldId id="334" r:id="rId107"/>
    <p:sldId id="335" r:id="rId108"/>
    <p:sldId id="336" r:id="rId109"/>
    <p:sldId id="337" r:id="rId110"/>
    <p:sldId id="338" r:id="rId111"/>
    <p:sldId id="339" r:id="rId112"/>
    <p:sldId id="653" r:id="rId113"/>
    <p:sldId id="621" r:id="rId114"/>
    <p:sldId id="654" r:id="rId115"/>
    <p:sldId id="340" r:id="rId116"/>
    <p:sldId id="342" r:id="rId117"/>
    <p:sldId id="343" r:id="rId118"/>
    <p:sldId id="341" r:id="rId119"/>
    <p:sldId id="344" r:id="rId120"/>
    <p:sldId id="345" r:id="rId121"/>
    <p:sldId id="346" r:id="rId122"/>
    <p:sldId id="347" r:id="rId123"/>
    <p:sldId id="348" r:id="rId124"/>
    <p:sldId id="349" r:id="rId125"/>
    <p:sldId id="352" r:id="rId126"/>
    <p:sldId id="350" r:id="rId127"/>
    <p:sldId id="353" r:id="rId128"/>
    <p:sldId id="655" r:id="rId129"/>
    <p:sldId id="656" r:id="rId130"/>
    <p:sldId id="622" r:id="rId131"/>
    <p:sldId id="657" r:id="rId132"/>
    <p:sldId id="354" r:id="rId133"/>
    <p:sldId id="355" r:id="rId134"/>
    <p:sldId id="356" r:id="rId135"/>
    <p:sldId id="357" r:id="rId136"/>
    <p:sldId id="358" r:id="rId137"/>
    <p:sldId id="359" r:id="rId138"/>
    <p:sldId id="360" r:id="rId139"/>
    <p:sldId id="361" r:id="rId140"/>
    <p:sldId id="362" r:id="rId141"/>
    <p:sldId id="363" r:id="rId142"/>
    <p:sldId id="364" r:id="rId143"/>
    <p:sldId id="365" r:id="rId144"/>
    <p:sldId id="366" r:id="rId145"/>
    <p:sldId id="367" r:id="rId146"/>
    <p:sldId id="368" r:id="rId147"/>
    <p:sldId id="369" r:id="rId148"/>
    <p:sldId id="658" r:id="rId149"/>
    <p:sldId id="659" r:id="rId150"/>
    <p:sldId id="623" r:id="rId151"/>
    <p:sldId id="660" r:id="rId152"/>
    <p:sldId id="370" r:id="rId153"/>
    <p:sldId id="371" r:id="rId154"/>
    <p:sldId id="372" r:id="rId155"/>
    <p:sldId id="373" r:id="rId156"/>
    <p:sldId id="374" r:id="rId157"/>
    <p:sldId id="375" r:id="rId158"/>
    <p:sldId id="376" r:id="rId159"/>
    <p:sldId id="377" r:id="rId160"/>
    <p:sldId id="378" r:id="rId161"/>
    <p:sldId id="379" r:id="rId162"/>
    <p:sldId id="380" r:id="rId163"/>
    <p:sldId id="381" r:id="rId164"/>
    <p:sldId id="382" r:id="rId165"/>
    <p:sldId id="661" r:id="rId166"/>
    <p:sldId id="662" r:id="rId167"/>
    <p:sldId id="624" r:id="rId168"/>
    <p:sldId id="663" r:id="rId169"/>
    <p:sldId id="383" r:id="rId170"/>
    <p:sldId id="384" r:id="rId171"/>
    <p:sldId id="385" r:id="rId172"/>
    <p:sldId id="386" r:id="rId173"/>
    <p:sldId id="388" r:id="rId174"/>
    <p:sldId id="389" r:id="rId175"/>
    <p:sldId id="387" r:id="rId176"/>
    <p:sldId id="390" r:id="rId177"/>
    <p:sldId id="391" r:id="rId178"/>
    <p:sldId id="392" r:id="rId179"/>
    <p:sldId id="394" r:id="rId180"/>
    <p:sldId id="395" r:id="rId181"/>
    <p:sldId id="396" r:id="rId182"/>
    <p:sldId id="397" r:id="rId183"/>
    <p:sldId id="398" r:id="rId184"/>
    <p:sldId id="399" r:id="rId185"/>
    <p:sldId id="400" r:id="rId186"/>
    <p:sldId id="664" r:id="rId187"/>
    <p:sldId id="665" r:id="rId188"/>
    <p:sldId id="625" r:id="rId189"/>
    <p:sldId id="666" r:id="rId190"/>
    <p:sldId id="401" r:id="rId191"/>
    <p:sldId id="402" r:id="rId192"/>
    <p:sldId id="403" r:id="rId193"/>
    <p:sldId id="404" r:id="rId194"/>
    <p:sldId id="405" r:id="rId195"/>
    <p:sldId id="406" r:id="rId196"/>
    <p:sldId id="407" r:id="rId197"/>
    <p:sldId id="408" r:id="rId198"/>
    <p:sldId id="409" r:id="rId199"/>
    <p:sldId id="410" r:id="rId200"/>
    <p:sldId id="411" r:id="rId201"/>
    <p:sldId id="412" r:id="rId202"/>
    <p:sldId id="413" r:id="rId203"/>
    <p:sldId id="414" r:id="rId204"/>
    <p:sldId id="415" r:id="rId205"/>
    <p:sldId id="416" r:id="rId206"/>
    <p:sldId id="417" r:id="rId207"/>
    <p:sldId id="418" r:id="rId208"/>
    <p:sldId id="667" r:id="rId209"/>
    <p:sldId id="668" r:id="rId210"/>
    <p:sldId id="626" r:id="rId211"/>
    <p:sldId id="669" r:id="rId212"/>
    <p:sldId id="419" r:id="rId213"/>
    <p:sldId id="420" r:id="rId214"/>
    <p:sldId id="421" r:id="rId215"/>
    <p:sldId id="422" r:id="rId216"/>
    <p:sldId id="423" r:id="rId217"/>
    <p:sldId id="424" r:id="rId218"/>
    <p:sldId id="425" r:id="rId219"/>
    <p:sldId id="426" r:id="rId220"/>
    <p:sldId id="427" r:id="rId221"/>
    <p:sldId id="428" r:id="rId222"/>
    <p:sldId id="429" r:id="rId223"/>
    <p:sldId id="430" r:id="rId224"/>
    <p:sldId id="431" r:id="rId225"/>
    <p:sldId id="432" r:id="rId226"/>
    <p:sldId id="433" r:id="rId227"/>
    <p:sldId id="434" r:id="rId228"/>
    <p:sldId id="435" r:id="rId229"/>
    <p:sldId id="436" r:id="rId230"/>
    <p:sldId id="437" r:id="rId231"/>
    <p:sldId id="670" r:id="rId232"/>
    <p:sldId id="671" r:id="rId233"/>
    <p:sldId id="627" r:id="rId234"/>
    <p:sldId id="672" r:id="rId235"/>
    <p:sldId id="438" r:id="rId236"/>
    <p:sldId id="439" r:id="rId237"/>
    <p:sldId id="440" r:id="rId238"/>
    <p:sldId id="441" r:id="rId239"/>
    <p:sldId id="444" r:id="rId240"/>
    <p:sldId id="442" r:id="rId241"/>
    <p:sldId id="445" r:id="rId242"/>
    <p:sldId id="443" r:id="rId243"/>
    <p:sldId id="673" r:id="rId244"/>
    <p:sldId id="674" r:id="rId245"/>
    <p:sldId id="628" r:id="rId246"/>
    <p:sldId id="675" r:id="rId247"/>
    <p:sldId id="446" r:id="rId248"/>
    <p:sldId id="447" r:id="rId249"/>
    <p:sldId id="448" r:id="rId250"/>
    <p:sldId id="449" r:id="rId251"/>
    <p:sldId id="450" r:id="rId252"/>
    <p:sldId id="451" r:id="rId253"/>
    <p:sldId id="452" r:id="rId254"/>
    <p:sldId id="453" r:id="rId255"/>
    <p:sldId id="454" r:id="rId256"/>
    <p:sldId id="455" r:id="rId257"/>
    <p:sldId id="456" r:id="rId258"/>
    <p:sldId id="457" r:id="rId259"/>
    <p:sldId id="458" r:id="rId260"/>
    <p:sldId id="459" r:id="rId261"/>
    <p:sldId id="460" r:id="rId262"/>
    <p:sldId id="461" r:id="rId263"/>
    <p:sldId id="462" r:id="rId264"/>
    <p:sldId id="463" r:id="rId265"/>
    <p:sldId id="464" r:id="rId266"/>
    <p:sldId id="465" r:id="rId267"/>
    <p:sldId id="466" r:id="rId268"/>
    <p:sldId id="467" r:id="rId269"/>
    <p:sldId id="468" r:id="rId270"/>
    <p:sldId id="469" r:id="rId271"/>
    <p:sldId id="471" r:id="rId272"/>
    <p:sldId id="470" r:id="rId273"/>
    <p:sldId id="472" r:id="rId274"/>
    <p:sldId id="473" r:id="rId275"/>
    <p:sldId id="676" r:id="rId276"/>
    <p:sldId id="677" r:id="rId277"/>
    <p:sldId id="629" r:id="rId278"/>
    <p:sldId id="678" r:id="rId279"/>
    <p:sldId id="474" r:id="rId280"/>
    <p:sldId id="475" r:id="rId281"/>
    <p:sldId id="476" r:id="rId282"/>
    <p:sldId id="477" r:id="rId283"/>
    <p:sldId id="478" r:id="rId284"/>
    <p:sldId id="479" r:id="rId285"/>
    <p:sldId id="480" r:id="rId286"/>
    <p:sldId id="481" r:id="rId287"/>
    <p:sldId id="482" r:id="rId288"/>
    <p:sldId id="483" r:id="rId289"/>
    <p:sldId id="484" r:id="rId290"/>
    <p:sldId id="485" r:id="rId291"/>
    <p:sldId id="486" r:id="rId292"/>
    <p:sldId id="487" r:id="rId293"/>
    <p:sldId id="488" r:id="rId294"/>
    <p:sldId id="489" r:id="rId295"/>
    <p:sldId id="490" r:id="rId296"/>
    <p:sldId id="491" r:id="rId297"/>
    <p:sldId id="492" r:id="rId298"/>
    <p:sldId id="679" r:id="rId299"/>
    <p:sldId id="630" r:id="rId300"/>
    <p:sldId id="680" r:id="rId301"/>
    <p:sldId id="493" r:id="rId302"/>
    <p:sldId id="494" r:id="rId303"/>
    <p:sldId id="495" r:id="rId304"/>
    <p:sldId id="496" r:id="rId305"/>
    <p:sldId id="497" r:id="rId306"/>
    <p:sldId id="498" r:id="rId307"/>
    <p:sldId id="499" r:id="rId308"/>
    <p:sldId id="500" r:id="rId309"/>
    <p:sldId id="502" r:id="rId310"/>
    <p:sldId id="503" r:id="rId311"/>
    <p:sldId id="501" r:id="rId312"/>
    <p:sldId id="504" r:id="rId313"/>
    <p:sldId id="505" r:id="rId314"/>
    <p:sldId id="506" r:id="rId315"/>
    <p:sldId id="507" r:id="rId316"/>
    <p:sldId id="681" r:id="rId317"/>
    <p:sldId id="682" r:id="rId318"/>
    <p:sldId id="631" r:id="rId319"/>
    <p:sldId id="683" r:id="rId320"/>
    <p:sldId id="508" r:id="rId321"/>
    <p:sldId id="509" r:id="rId322"/>
    <p:sldId id="510" r:id="rId323"/>
    <p:sldId id="511" r:id="rId324"/>
    <p:sldId id="512" r:id="rId325"/>
    <p:sldId id="513" r:id="rId326"/>
    <p:sldId id="514" r:id="rId327"/>
    <p:sldId id="515" r:id="rId328"/>
    <p:sldId id="516" r:id="rId329"/>
    <p:sldId id="517" r:id="rId330"/>
    <p:sldId id="518" r:id="rId331"/>
    <p:sldId id="519" r:id="rId332"/>
    <p:sldId id="520" r:id="rId333"/>
    <p:sldId id="523" r:id="rId334"/>
    <p:sldId id="521" r:id="rId335"/>
    <p:sldId id="522" r:id="rId336"/>
    <p:sldId id="684" r:id="rId337"/>
    <p:sldId id="685" r:id="rId338"/>
    <p:sldId id="632" r:id="rId339"/>
    <p:sldId id="686" r:id="rId340"/>
    <p:sldId id="524" r:id="rId341"/>
    <p:sldId id="525" r:id="rId342"/>
    <p:sldId id="526" r:id="rId343"/>
    <p:sldId id="527" r:id="rId344"/>
    <p:sldId id="528" r:id="rId345"/>
    <p:sldId id="529" r:id="rId346"/>
    <p:sldId id="530" r:id="rId347"/>
    <p:sldId id="531" r:id="rId348"/>
    <p:sldId id="532" r:id="rId349"/>
    <p:sldId id="544" r:id="rId350"/>
    <p:sldId id="533" r:id="rId351"/>
    <p:sldId id="534" r:id="rId352"/>
    <p:sldId id="535" r:id="rId353"/>
    <p:sldId id="536" r:id="rId354"/>
    <p:sldId id="537" r:id="rId355"/>
    <p:sldId id="538" r:id="rId356"/>
    <p:sldId id="539" r:id="rId357"/>
    <p:sldId id="540" r:id="rId358"/>
    <p:sldId id="541" r:id="rId359"/>
    <p:sldId id="542" r:id="rId360"/>
    <p:sldId id="543" r:id="rId361"/>
    <p:sldId id="687" r:id="rId362"/>
    <p:sldId id="688" r:id="rId363"/>
    <p:sldId id="633" r:id="rId364"/>
    <p:sldId id="689" r:id="rId365"/>
    <p:sldId id="545" r:id="rId366"/>
    <p:sldId id="546" r:id="rId367"/>
    <p:sldId id="554" r:id="rId368"/>
    <p:sldId id="547" r:id="rId369"/>
    <p:sldId id="548" r:id="rId370"/>
    <p:sldId id="550" r:id="rId371"/>
    <p:sldId id="551" r:id="rId372"/>
    <p:sldId id="552" r:id="rId373"/>
    <p:sldId id="690" r:id="rId374"/>
    <p:sldId id="634" r:id="rId375"/>
    <p:sldId id="691" r:id="rId376"/>
    <p:sldId id="555" r:id="rId377"/>
    <p:sldId id="556" r:id="rId378"/>
    <p:sldId id="557" r:id="rId379"/>
    <p:sldId id="558" r:id="rId380"/>
    <p:sldId id="559" r:id="rId381"/>
    <p:sldId id="560" r:id="rId382"/>
    <p:sldId id="561" r:id="rId383"/>
    <p:sldId id="562" r:id="rId384"/>
    <p:sldId id="563" r:id="rId385"/>
    <p:sldId id="564" r:id="rId386"/>
    <p:sldId id="565" r:id="rId387"/>
    <p:sldId id="566" r:id="rId388"/>
    <p:sldId id="567" r:id="rId389"/>
    <p:sldId id="568" r:id="rId390"/>
    <p:sldId id="569" r:id="rId391"/>
    <p:sldId id="692" r:id="rId392"/>
    <p:sldId id="635" r:id="rId393"/>
    <p:sldId id="693" r:id="rId394"/>
    <p:sldId id="570" r:id="rId395"/>
    <p:sldId id="571" r:id="rId396"/>
    <p:sldId id="572" r:id="rId397"/>
    <p:sldId id="573" r:id="rId398"/>
    <p:sldId id="574" r:id="rId399"/>
    <p:sldId id="575" r:id="rId400"/>
    <p:sldId id="577" r:id="rId401"/>
    <p:sldId id="576" r:id="rId402"/>
    <p:sldId id="578" r:id="rId403"/>
    <p:sldId id="579" r:id="rId404"/>
    <p:sldId id="580" r:id="rId405"/>
    <p:sldId id="581" r:id="rId406"/>
    <p:sldId id="582" r:id="rId407"/>
    <p:sldId id="583" r:id="rId408"/>
    <p:sldId id="584" r:id="rId409"/>
    <p:sldId id="585" r:id="rId410"/>
    <p:sldId id="586" r:id="rId411"/>
    <p:sldId id="694" r:id="rId412"/>
    <p:sldId id="695" r:id="rId413"/>
    <p:sldId id="636" r:id="rId414"/>
    <p:sldId id="696" r:id="rId415"/>
    <p:sldId id="587" r:id="rId416"/>
    <p:sldId id="588" r:id="rId417"/>
    <p:sldId id="589" r:id="rId418"/>
    <p:sldId id="590" r:id="rId419"/>
    <p:sldId id="591" r:id="rId420"/>
    <p:sldId id="592" r:id="rId421"/>
    <p:sldId id="593" r:id="rId422"/>
    <p:sldId id="594" r:id="rId423"/>
    <p:sldId id="595" r:id="rId424"/>
    <p:sldId id="596" r:id="rId425"/>
    <p:sldId id="597" r:id="rId426"/>
    <p:sldId id="598" r:id="rId427"/>
    <p:sldId id="599" r:id="rId428"/>
    <p:sldId id="600" r:id="rId429"/>
    <p:sldId id="601" r:id="rId430"/>
    <p:sldId id="603" r:id="rId431"/>
    <p:sldId id="604" r:id="rId432"/>
    <p:sldId id="605" r:id="rId433"/>
    <p:sldId id="606" r:id="rId434"/>
    <p:sldId id="607" r:id="rId435"/>
    <p:sldId id="608" r:id="rId436"/>
    <p:sldId id="609" r:id="rId437"/>
    <p:sldId id="697" r:id="rId438"/>
    <p:sldId id="637" r:id="rId439"/>
    <p:sldId id="698" r:id="rId440"/>
    <p:sldId id="610" r:id="rId441"/>
    <p:sldId id="611" r:id="rId442"/>
    <p:sldId id="612" r:id="rId443"/>
    <p:sldId id="613" r:id="rId444"/>
    <p:sldId id="614" r:id="rId445"/>
    <p:sldId id="615" r:id="rId446"/>
    <p:sldId id="699" r:id="rId4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1757" autoAdjust="0"/>
  </p:normalViewPr>
  <p:slideViewPr>
    <p:cSldViewPr snapToGrid="0">
      <p:cViewPr varScale="1">
        <p:scale>
          <a:sx n="105" d="100"/>
          <a:sy n="105" d="100"/>
        </p:scale>
        <p:origin x="834" y="10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3252"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slide" Target="slides/slide295.xml"/><Relationship Id="rId21" Type="http://schemas.openxmlformats.org/officeDocument/2006/relationships/slide" Target="slides/slide17.xml"/><Relationship Id="rId63" Type="http://schemas.openxmlformats.org/officeDocument/2006/relationships/slide" Target="slides/slide59.xml"/><Relationship Id="rId159" Type="http://schemas.openxmlformats.org/officeDocument/2006/relationships/slide" Target="slides/slide155.xml"/><Relationship Id="rId324" Type="http://schemas.openxmlformats.org/officeDocument/2006/relationships/slide" Target="slides/slide320.xml"/><Relationship Id="rId366" Type="http://schemas.openxmlformats.org/officeDocument/2006/relationships/slide" Target="slides/slide362.xml"/><Relationship Id="rId170" Type="http://schemas.openxmlformats.org/officeDocument/2006/relationships/slide" Target="slides/slide166.xml"/><Relationship Id="rId226" Type="http://schemas.openxmlformats.org/officeDocument/2006/relationships/slide" Target="slides/slide222.xml"/><Relationship Id="rId433" Type="http://schemas.openxmlformats.org/officeDocument/2006/relationships/slide" Target="slides/slide429.xml"/><Relationship Id="rId268" Type="http://schemas.openxmlformats.org/officeDocument/2006/relationships/slide" Target="slides/slide264.xml"/><Relationship Id="rId32" Type="http://schemas.openxmlformats.org/officeDocument/2006/relationships/slide" Target="slides/slide28.xml"/><Relationship Id="rId74" Type="http://schemas.openxmlformats.org/officeDocument/2006/relationships/slide" Target="slides/slide70.xml"/><Relationship Id="rId128" Type="http://schemas.openxmlformats.org/officeDocument/2006/relationships/slide" Target="slides/slide124.xml"/><Relationship Id="rId335" Type="http://schemas.openxmlformats.org/officeDocument/2006/relationships/slide" Target="slides/slide331.xml"/><Relationship Id="rId377" Type="http://schemas.openxmlformats.org/officeDocument/2006/relationships/slide" Target="slides/slide373.xml"/><Relationship Id="rId5" Type="http://schemas.openxmlformats.org/officeDocument/2006/relationships/slide" Target="slides/slide1.xml"/><Relationship Id="rId181" Type="http://schemas.openxmlformats.org/officeDocument/2006/relationships/slide" Target="slides/slide177.xml"/><Relationship Id="rId237" Type="http://schemas.openxmlformats.org/officeDocument/2006/relationships/slide" Target="slides/slide233.xml"/><Relationship Id="rId402" Type="http://schemas.openxmlformats.org/officeDocument/2006/relationships/slide" Target="slides/slide398.xml"/><Relationship Id="rId279" Type="http://schemas.openxmlformats.org/officeDocument/2006/relationships/slide" Target="slides/slide275.xml"/><Relationship Id="rId444" Type="http://schemas.openxmlformats.org/officeDocument/2006/relationships/slide" Target="slides/slide440.xml"/><Relationship Id="rId43" Type="http://schemas.openxmlformats.org/officeDocument/2006/relationships/slide" Target="slides/slide39.xml"/><Relationship Id="rId139" Type="http://schemas.openxmlformats.org/officeDocument/2006/relationships/slide" Target="slides/slide135.xml"/><Relationship Id="rId290" Type="http://schemas.openxmlformats.org/officeDocument/2006/relationships/slide" Target="slides/slide286.xml"/><Relationship Id="rId304" Type="http://schemas.openxmlformats.org/officeDocument/2006/relationships/slide" Target="slides/slide300.xml"/><Relationship Id="rId346" Type="http://schemas.openxmlformats.org/officeDocument/2006/relationships/slide" Target="slides/slide342.xml"/><Relationship Id="rId388" Type="http://schemas.openxmlformats.org/officeDocument/2006/relationships/slide" Target="slides/slide384.xml"/><Relationship Id="rId85" Type="http://schemas.openxmlformats.org/officeDocument/2006/relationships/slide" Target="slides/slide81.xml"/><Relationship Id="rId150" Type="http://schemas.openxmlformats.org/officeDocument/2006/relationships/slide" Target="slides/slide146.xml"/><Relationship Id="rId192" Type="http://schemas.openxmlformats.org/officeDocument/2006/relationships/slide" Target="slides/slide188.xml"/><Relationship Id="rId206" Type="http://schemas.openxmlformats.org/officeDocument/2006/relationships/slide" Target="slides/slide202.xml"/><Relationship Id="rId413" Type="http://schemas.openxmlformats.org/officeDocument/2006/relationships/slide" Target="slides/slide409.xml"/><Relationship Id="rId248" Type="http://schemas.openxmlformats.org/officeDocument/2006/relationships/slide" Target="slides/slide244.xml"/><Relationship Id="rId12" Type="http://schemas.openxmlformats.org/officeDocument/2006/relationships/slide" Target="slides/slide8.xml"/><Relationship Id="rId108" Type="http://schemas.openxmlformats.org/officeDocument/2006/relationships/slide" Target="slides/slide104.xml"/><Relationship Id="rId315" Type="http://schemas.openxmlformats.org/officeDocument/2006/relationships/slide" Target="slides/slide311.xml"/><Relationship Id="rId357" Type="http://schemas.openxmlformats.org/officeDocument/2006/relationships/slide" Target="slides/slide353.xml"/><Relationship Id="rId54" Type="http://schemas.openxmlformats.org/officeDocument/2006/relationships/slide" Target="slides/slide50.xml"/><Relationship Id="rId96" Type="http://schemas.openxmlformats.org/officeDocument/2006/relationships/slide" Target="slides/slide92.xml"/><Relationship Id="rId161" Type="http://schemas.openxmlformats.org/officeDocument/2006/relationships/slide" Target="slides/slide157.xml"/><Relationship Id="rId217" Type="http://schemas.openxmlformats.org/officeDocument/2006/relationships/slide" Target="slides/slide213.xml"/><Relationship Id="rId399" Type="http://schemas.openxmlformats.org/officeDocument/2006/relationships/slide" Target="slides/slide395.xml"/><Relationship Id="rId259" Type="http://schemas.openxmlformats.org/officeDocument/2006/relationships/slide" Target="slides/slide255.xml"/><Relationship Id="rId424" Type="http://schemas.openxmlformats.org/officeDocument/2006/relationships/slide" Target="slides/slide420.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326" Type="http://schemas.openxmlformats.org/officeDocument/2006/relationships/slide" Target="slides/slide322.xml"/><Relationship Id="rId65" Type="http://schemas.openxmlformats.org/officeDocument/2006/relationships/slide" Target="slides/slide61.xml"/><Relationship Id="rId130" Type="http://schemas.openxmlformats.org/officeDocument/2006/relationships/slide" Target="slides/slide126.xml"/><Relationship Id="rId368" Type="http://schemas.openxmlformats.org/officeDocument/2006/relationships/slide" Target="slides/slide364.xml"/><Relationship Id="rId172" Type="http://schemas.openxmlformats.org/officeDocument/2006/relationships/slide" Target="slides/slide168.xml"/><Relationship Id="rId228" Type="http://schemas.openxmlformats.org/officeDocument/2006/relationships/slide" Target="slides/slide224.xml"/><Relationship Id="rId435" Type="http://schemas.openxmlformats.org/officeDocument/2006/relationships/slide" Target="slides/slide431.xml"/><Relationship Id="rId281" Type="http://schemas.openxmlformats.org/officeDocument/2006/relationships/slide" Target="slides/slide277.xml"/><Relationship Id="rId337" Type="http://schemas.openxmlformats.org/officeDocument/2006/relationships/slide" Target="slides/slide333.xml"/><Relationship Id="rId34" Type="http://schemas.openxmlformats.org/officeDocument/2006/relationships/slide" Target="slides/slide30.xml"/><Relationship Id="rId76" Type="http://schemas.openxmlformats.org/officeDocument/2006/relationships/slide" Target="slides/slide72.xml"/><Relationship Id="rId141" Type="http://schemas.openxmlformats.org/officeDocument/2006/relationships/slide" Target="slides/slide137.xml"/><Relationship Id="rId379" Type="http://schemas.openxmlformats.org/officeDocument/2006/relationships/slide" Target="slides/slide375.xml"/><Relationship Id="rId7" Type="http://schemas.openxmlformats.org/officeDocument/2006/relationships/slide" Target="slides/slide3.xml"/><Relationship Id="rId183" Type="http://schemas.openxmlformats.org/officeDocument/2006/relationships/slide" Target="slides/slide179.xml"/><Relationship Id="rId239" Type="http://schemas.openxmlformats.org/officeDocument/2006/relationships/slide" Target="slides/slide235.xml"/><Relationship Id="rId390" Type="http://schemas.openxmlformats.org/officeDocument/2006/relationships/slide" Target="slides/slide386.xml"/><Relationship Id="rId404" Type="http://schemas.openxmlformats.org/officeDocument/2006/relationships/slide" Target="slides/slide400.xml"/><Relationship Id="rId446" Type="http://schemas.openxmlformats.org/officeDocument/2006/relationships/slide" Target="slides/slide442.xml"/><Relationship Id="rId250" Type="http://schemas.openxmlformats.org/officeDocument/2006/relationships/slide" Target="slides/slide246.xml"/><Relationship Id="rId292" Type="http://schemas.openxmlformats.org/officeDocument/2006/relationships/slide" Target="slides/slide288.xml"/><Relationship Id="rId306" Type="http://schemas.openxmlformats.org/officeDocument/2006/relationships/slide" Target="slides/slide302.xml"/><Relationship Id="rId45" Type="http://schemas.openxmlformats.org/officeDocument/2006/relationships/slide" Target="slides/slide41.xml"/><Relationship Id="rId87" Type="http://schemas.openxmlformats.org/officeDocument/2006/relationships/slide" Target="slides/slide83.xml"/><Relationship Id="rId110" Type="http://schemas.openxmlformats.org/officeDocument/2006/relationships/slide" Target="slides/slide106.xml"/><Relationship Id="rId348" Type="http://schemas.openxmlformats.org/officeDocument/2006/relationships/slide" Target="slides/slide344.xml"/><Relationship Id="rId152" Type="http://schemas.openxmlformats.org/officeDocument/2006/relationships/slide" Target="slides/slide148.xml"/><Relationship Id="rId194" Type="http://schemas.openxmlformats.org/officeDocument/2006/relationships/slide" Target="slides/slide190.xml"/><Relationship Id="rId208" Type="http://schemas.openxmlformats.org/officeDocument/2006/relationships/slide" Target="slides/slide204.xml"/><Relationship Id="rId415" Type="http://schemas.openxmlformats.org/officeDocument/2006/relationships/slide" Target="slides/slide411.xml"/><Relationship Id="rId261" Type="http://schemas.openxmlformats.org/officeDocument/2006/relationships/slide" Target="slides/slide257.xml"/><Relationship Id="rId14" Type="http://schemas.openxmlformats.org/officeDocument/2006/relationships/slide" Target="slides/slide10.xml"/><Relationship Id="rId56" Type="http://schemas.openxmlformats.org/officeDocument/2006/relationships/slide" Target="slides/slide52.xml"/><Relationship Id="rId317" Type="http://schemas.openxmlformats.org/officeDocument/2006/relationships/slide" Target="slides/slide313.xml"/><Relationship Id="rId359" Type="http://schemas.openxmlformats.org/officeDocument/2006/relationships/slide" Target="slides/slide355.xml"/><Relationship Id="rId98" Type="http://schemas.openxmlformats.org/officeDocument/2006/relationships/slide" Target="slides/slide94.xml"/><Relationship Id="rId121" Type="http://schemas.openxmlformats.org/officeDocument/2006/relationships/slide" Target="slides/slide117.xml"/><Relationship Id="rId163" Type="http://schemas.openxmlformats.org/officeDocument/2006/relationships/slide" Target="slides/slide159.xml"/><Relationship Id="rId219" Type="http://schemas.openxmlformats.org/officeDocument/2006/relationships/slide" Target="slides/slide215.xml"/><Relationship Id="rId370" Type="http://schemas.openxmlformats.org/officeDocument/2006/relationships/slide" Target="slides/slide366.xml"/><Relationship Id="rId426" Type="http://schemas.openxmlformats.org/officeDocument/2006/relationships/slide" Target="slides/slide422.xml"/><Relationship Id="rId230" Type="http://schemas.openxmlformats.org/officeDocument/2006/relationships/slide" Target="slides/slide226.xml"/><Relationship Id="rId25" Type="http://schemas.openxmlformats.org/officeDocument/2006/relationships/slide" Target="slides/slide21.xml"/><Relationship Id="rId67" Type="http://schemas.openxmlformats.org/officeDocument/2006/relationships/slide" Target="slides/slide63.xml"/><Relationship Id="rId272" Type="http://schemas.openxmlformats.org/officeDocument/2006/relationships/slide" Target="slides/slide268.xml"/><Relationship Id="rId328" Type="http://schemas.openxmlformats.org/officeDocument/2006/relationships/slide" Target="slides/slide324.xml"/><Relationship Id="rId132" Type="http://schemas.openxmlformats.org/officeDocument/2006/relationships/slide" Target="slides/slide128.xml"/><Relationship Id="rId174" Type="http://schemas.openxmlformats.org/officeDocument/2006/relationships/slide" Target="slides/slide170.xml"/><Relationship Id="rId381" Type="http://schemas.openxmlformats.org/officeDocument/2006/relationships/slide" Target="slides/slide377.xml"/><Relationship Id="rId241" Type="http://schemas.openxmlformats.org/officeDocument/2006/relationships/slide" Target="slides/slide237.xml"/><Relationship Id="rId437" Type="http://schemas.openxmlformats.org/officeDocument/2006/relationships/slide" Target="slides/slide433.xml"/><Relationship Id="rId36" Type="http://schemas.openxmlformats.org/officeDocument/2006/relationships/slide" Target="slides/slide32.xml"/><Relationship Id="rId283" Type="http://schemas.openxmlformats.org/officeDocument/2006/relationships/slide" Target="slides/slide279.xml"/><Relationship Id="rId339" Type="http://schemas.openxmlformats.org/officeDocument/2006/relationships/slide" Target="slides/slide335.xml"/><Relationship Id="rId78" Type="http://schemas.openxmlformats.org/officeDocument/2006/relationships/slide" Target="slides/slide74.xml"/><Relationship Id="rId101" Type="http://schemas.openxmlformats.org/officeDocument/2006/relationships/slide" Target="slides/slide97.xml"/><Relationship Id="rId143" Type="http://schemas.openxmlformats.org/officeDocument/2006/relationships/slide" Target="slides/slide139.xml"/><Relationship Id="rId185" Type="http://schemas.openxmlformats.org/officeDocument/2006/relationships/slide" Target="slides/slide181.xml"/><Relationship Id="rId350" Type="http://schemas.openxmlformats.org/officeDocument/2006/relationships/slide" Target="slides/slide346.xml"/><Relationship Id="rId406" Type="http://schemas.openxmlformats.org/officeDocument/2006/relationships/slide" Target="slides/slide402.xml"/><Relationship Id="rId9" Type="http://schemas.openxmlformats.org/officeDocument/2006/relationships/slide" Target="slides/slide5.xml"/><Relationship Id="rId210" Type="http://schemas.openxmlformats.org/officeDocument/2006/relationships/slide" Target="slides/slide206.xml"/><Relationship Id="rId392" Type="http://schemas.openxmlformats.org/officeDocument/2006/relationships/slide" Target="slides/slide388.xml"/><Relationship Id="rId448" Type="http://schemas.openxmlformats.org/officeDocument/2006/relationships/notesMaster" Target="notesMasters/notesMaster1.xml"/><Relationship Id="rId252" Type="http://schemas.openxmlformats.org/officeDocument/2006/relationships/slide" Target="slides/slide248.xml"/><Relationship Id="rId294" Type="http://schemas.openxmlformats.org/officeDocument/2006/relationships/slide" Target="slides/slide290.xml"/><Relationship Id="rId308" Type="http://schemas.openxmlformats.org/officeDocument/2006/relationships/slide" Target="slides/slide304.xml"/><Relationship Id="rId47" Type="http://schemas.openxmlformats.org/officeDocument/2006/relationships/slide" Target="slides/slide43.xml"/><Relationship Id="rId89" Type="http://schemas.openxmlformats.org/officeDocument/2006/relationships/slide" Target="slides/slide85.xml"/><Relationship Id="rId112" Type="http://schemas.openxmlformats.org/officeDocument/2006/relationships/slide" Target="slides/slide108.xml"/><Relationship Id="rId154" Type="http://schemas.openxmlformats.org/officeDocument/2006/relationships/slide" Target="slides/slide150.xml"/><Relationship Id="rId361" Type="http://schemas.openxmlformats.org/officeDocument/2006/relationships/slide" Target="slides/slide357.xml"/><Relationship Id="rId196" Type="http://schemas.openxmlformats.org/officeDocument/2006/relationships/slide" Target="slides/slide192.xml"/><Relationship Id="rId417" Type="http://schemas.openxmlformats.org/officeDocument/2006/relationships/slide" Target="slides/slide413.xml"/><Relationship Id="rId16" Type="http://schemas.openxmlformats.org/officeDocument/2006/relationships/slide" Target="slides/slide12.xml"/><Relationship Id="rId221" Type="http://schemas.openxmlformats.org/officeDocument/2006/relationships/slide" Target="slides/slide217.xml"/><Relationship Id="rId263" Type="http://schemas.openxmlformats.org/officeDocument/2006/relationships/slide" Target="slides/slide259.xml"/><Relationship Id="rId319" Type="http://schemas.openxmlformats.org/officeDocument/2006/relationships/slide" Target="slides/slide315.xml"/><Relationship Id="rId58" Type="http://schemas.openxmlformats.org/officeDocument/2006/relationships/slide" Target="slides/slide54.xml"/><Relationship Id="rId123" Type="http://schemas.openxmlformats.org/officeDocument/2006/relationships/slide" Target="slides/slide119.xml"/><Relationship Id="rId330" Type="http://schemas.openxmlformats.org/officeDocument/2006/relationships/slide" Target="slides/slide326.xml"/><Relationship Id="rId165" Type="http://schemas.openxmlformats.org/officeDocument/2006/relationships/slide" Target="slides/slide161.xml"/><Relationship Id="rId372" Type="http://schemas.openxmlformats.org/officeDocument/2006/relationships/slide" Target="slides/slide368.xml"/><Relationship Id="rId428" Type="http://schemas.openxmlformats.org/officeDocument/2006/relationships/slide" Target="slides/slide424.xml"/><Relationship Id="rId232" Type="http://schemas.openxmlformats.org/officeDocument/2006/relationships/slide" Target="slides/slide228.xml"/><Relationship Id="rId274" Type="http://schemas.openxmlformats.org/officeDocument/2006/relationships/slide" Target="slides/slide270.xml"/><Relationship Id="rId27" Type="http://schemas.openxmlformats.org/officeDocument/2006/relationships/slide" Target="slides/slide23.xml"/><Relationship Id="rId69" Type="http://schemas.openxmlformats.org/officeDocument/2006/relationships/slide" Target="slides/slide65.xml"/><Relationship Id="rId134" Type="http://schemas.openxmlformats.org/officeDocument/2006/relationships/slide" Target="slides/slide130.xml"/><Relationship Id="rId80" Type="http://schemas.openxmlformats.org/officeDocument/2006/relationships/slide" Target="slides/slide76.xml"/><Relationship Id="rId176" Type="http://schemas.openxmlformats.org/officeDocument/2006/relationships/slide" Target="slides/slide172.xml"/><Relationship Id="rId341" Type="http://schemas.openxmlformats.org/officeDocument/2006/relationships/slide" Target="slides/slide337.xml"/><Relationship Id="rId383" Type="http://schemas.openxmlformats.org/officeDocument/2006/relationships/slide" Target="slides/slide379.xml"/><Relationship Id="rId439" Type="http://schemas.openxmlformats.org/officeDocument/2006/relationships/slide" Target="slides/slide435.xml"/><Relationship Id="rId201" Type="http://schemas.openxmlformats.org/officeDocument/2006/relationships/slide" Target="slides/slide197.xml"/><Relationship Id="rId243" Type="http://schemas.openxmlformats.org/officeDocument/2006/relationships/slide" Target="slides/slide239.xml"/><Relationship Id="rId285" Type="http://schemas.openxmlformats.org/officeDocument/2006/relationships/slide" Target="slides/slide281.xml"/><Relationship Id="rId450" Type="http://schemas.openxmlformats.org/officeDocument/2006/relationships/presProps" Target="presProps.xml"/><Relationship Id="rId38" Type="http://schemas.openxmlformats.org/officeDocument/2006/relationships/slide" Target="slides/slide34.xml"/><Relationship Id="rId103" Type="http://schemas.openxmlformats.org/officeDocument/2006/relationships/slide" Target="slides/slide99.xml"/><Relationship Id="rId310" Type="http://schemas.openxmlformats.org/officeDocument/2006/relationships/slide" Target="slides/slide306.xml"/><Relationship Id="rId91" Type="http://schemas.openxmlformats.org/officeDocument/2006/relationships/slide" Target="slides/slide87.xml"/><Relationship Id="rId145" Type="http://schemas.openxmlformats.org/officeDocument/2006/relationships/slide" Target="slides/slide141.xml"/><Relationship Id="rId187" Type="http://schemas.openxmlformats.org/officeDocument/2006/relationships/slide" Target="slides/slide183.xml"/><Relationship Id="rId352" Type="http://schemas.openxmlformats.org/officeDocument/2006/relationships/slide" Target="slides/slide348.xml"/><Relationship Id="rId394" Type="http://schemas.openxmlformats.org/officeDocument/2006/relationships/slide" Target="slides/slide390.xml"/><Relationship Id="rId408" Type="http://schemas.openxmlformats.org/officeDocument/2006/relationships/slide" Target="slides/slide404.xml"/><Relationship Id="rId212" Type="http://schemas.openxmlformats.org/officeDocument/2006/relationships/slide" Target="slides/slide208.xml"/><Relationship Id="rId254" Type="http://schemas.openxmlformats.org/officeDocument/2006/relationships/slide" Target="slides/slide250.xml"/><Relationship Id="rId49" Type="http://schemas.openxmlformats.org/officeDocument/2006/relationships/slide" Target="slides/slide45.xml"/><Relationship Id="rId114" Type="http://schemas.openxmlformats.org/officeDocument/2006/relationships/slide" Target="slides/slide110.xml"/><Relationship Id="rId296" Type="http://schemas.openxmlformats.org/officeDocument/2006/relationships/slide" Target="slides/slide292.xml"/><Relationship Id="rId60" Type="http://schemas.openxmlformats.org/officeDocument/2006/relationships/slide" Target="slides/slide56.xml"/><Relationship Id="rId156" Type="http://schemas.openxmlformats.org/officeDocument/2006/relationships/slide" Target="slides/slide152.xml"/><Relationship Id="rId198" Type="http://schemas.openxmlformats.org/officeDocument/2006/relationships/slide" Target="slides/slide194.xml"/><Relationship Id="rId321" Type="http://schemas.openxmlformats.org/officeDocument/2006/relationships/slide" Target="slides/slide317.xml"/><Relationship Id="rId363" Type="http://schemas.openxmlformats.org/officeDocument/2006/relationships/slide" Target="slides/slide359.xml"/><Relationship Id="rId419" Type="http://schemas.openxmlformats.org/officeDocument/2006/relationships/slide" Target="slides/slide415.xml"/><Relationship Id="rId223" Type="http://schemas.openxmlformats.org/officeDocument/2006/relationships/slide" Target="slides/slide219.xml"/><Relationship Id="rId430" Type="http://schemas.openxmlformats.org/officeDocument/2006/relationships/slide" Target="slides/slide426.xml"/><Relationship Id="rId18" Type="http://schemas.openxmlformats.org/officeDocument/2006/relationships/slide" Target="slides/slide14.xml"/><Relationship Id="rId265" Type="http://schemas.openxmlformats.org/officeDocument/2006/relationships/slide" Target="slides/slide261.xml"/><Relationship Id="rId125" Type="http://schemas.openxmlformats.org/officeDocument/2006/relationships/slide" Target="slides/slide121.xml"/><Relationship Id="rId167" Type="http://schemas.openxmlformats.org/officeDocument/2006/relationships/slide" Target="slides/slide163.xml"/><Relationship Id="rId332" Type="http://schemas.openxmlformats.org/officeDocument/2006/relationships/slide" Target="slides/slide328.xml"/><Relationship Id="rId374" Type="http://schemas.openxmlformats.org/officeDocument/2006/relationships/slide" Target="slides/slide370.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420" Type="http://schemas.openxmlformats.org/officeDocument/2006/relationships/slide" Target="slides/slide416.xml"/><Relationship Id="rId2" Type="http://schemas.openxmlformats.org/officeDocument/2006/relationships/customXml" Target="../customXml/item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 Id="rId441" Type="http://schemas.openxmlformats.org/officeDocument/2006/relationships/slide" Target="slides/slide437.xml"/><Relationship Id="rId40" Type="http://schemas.openxmlformats.org/officeDocument/2006/relationships/slide" Target="slides/slide36.xml"/><Relationship Id="rId115" Type="http://schemas.openxmlformats.org/officeDocument/2006/relationships/slide" Target="slides/slide111.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slide" Target="slides/slide297.xml"/><Relationship Id="rId322" Type="http://schemas.openxmlformats.org/officeDocument/2006/relationships/slide" Target="slides/slide318.xml"/><Relationship Id="rId343" Type="http://schemas.openxmlformats.org/officeDocument/2006/relationships/slide" Target="slides/slide339.xml"/><Relationship Id="rId364" Type="http://schemas.openxmlformats.org/officeDocument/2006/relationships/slide" Target="slides/slide360.xml"/><Relationship Id="rId61" Type="http://schemas.openxmlformats.org/officeDocument/2006/relationships/slide" Target="slides/slide57.xml"/><Relationship Id="rId82" Type="http://schemas.openxmlformats.org/officeDocument/2006/relationships/slide" Target="slides/slide78.xml"/><Relationship Id="rId199" Type="http://schemas.openxmlformats.org/officeDocument/2006/relationships/slide" Target="slides/slide195.xml"/><Relationship Id="rId203" Type="http://schemas.openxmlformats.org/officeDocument/2006/relationships/slide" Target="slides/slide199.xml"/><Relationship Id="rId385" Type="http://schemas.openxmlformats.org/officeDocument/2006/relationships/slide" Target="slides/slide381.xml"/><Relationship Id="rId19" Type="http://schemas.openxmlformats.org/officeDocument/2006/relationships/slide" Target="slides/slide15.xml"/><Relationship Id="rId224" Type="http://schemas.openxmlformats.org/officeDocument/2006/relationships/slide" Target="slides/slide220.xml"/><Relationship Id="rId245" Type="http://schemas.openxmlformats.org/officeDocument/2006/relationships/slide" Target="slides/slide241.xml"/><Relationship Id="rId266" Type="http://schemas.openxmlformats.org/officeDocument/2006/relationships/slide" Target="slides/slide262.xml"/><Relationship Id="rId287" Type="http://schemas.openxmlformats.org/officeDocument/2006/relationships/slide" Target="slides/slide283.xml"/><Relationship Id="rId410" Type="http://schemas.openxmlformats.org/officeDocument/2006/relationships/slide" Target="slides/slide406.xml"/><Relationship Id="rId431" Type="http://schemas.openxmlformats.org/officeDocument/2006/relationships/slide" Target="slides/slide427.xml"/><Relationship Id="rId452" Type="http://schemas.openxmlformats.org/officeDocument/2006/relationships/theme" Target="theme/theme1.xml"/><Relationship Id="rId30" Type="http://schemas.openxmlformats.org/officeDocument/2006/relationships/slide" Target="slides/slide2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312" Type="http://schemas.openxmlformats.org/officeDocument/2006/relationships/slide" Target="slides/slide308.xml"/><Relationship Id="rId333" Type="http://schemas.openxmlformats.org/officeDocument/2006/relationships/slide" Target="slides/slide329.xml"/><Relationship Id="rId354" Type="http://schemas.openxmlformats.org/officeDocument/2006/relationships/slide" Target="slides/slide350.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189" Type="http://schemas.openxmlformats.org/officeDocument/2006/relationships/slide" Target="slides/slide185.xml"/><Relationship Id="rId375" Type="http://schemas.openxmlformats.org/officeDocument/2006/relationships/slide" Target="slides/slide371.xml"/><Relationship Id="rId396" Type="http://schemas.openxmlformats.org/officeDocument/2006/relationships/slide" Target="slides/slide392.xml"/><Relationship Id="rId3" Type="http://schemas.openxmlformats.org/officeDocument/2006/relationships/customXml" Target="../customXml/item3.xml"/><Relationship Id="rId214" Type="http://schemas.openxmlformats.org/officeDocument/2006/relationships/slide" Target="slides/slide210.xml"/><Relationship Id="rId235" Type="http://schemas.openxmlformats.org/officeDocument/2006/relationships/slide" Target="slides/slide231.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slide" Target="slides/slide294.xml"/><Relationship Id="rId400" Type="http://schemas.openxmlformats.org/officeDocument/2006/relationships/slide" Target="slides/slide396.xml"/><Relationship Id="rId421" Type="http://schemas.openxmlformats.org/officeDocument/2006/relationships/slide" Target="slides/slide417.xml"/><Relationship Id="rId442" Type="http://schemas.openxmlformats.org/officeDocument/2006/relationships/slide" Target="slides/slide438.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302" Type="http://schemas.openxmlformats.org/officeDocument/2006/relationships/slide" Target="slides/slide298.xml"/><Relationship Id="rId323" Type="http://schemas.openxmlformats.org/officeDocument/2006/relationships/slide" Target="slides/slide319.xml"/><Relationship Id="rId344" Type="http://schemas.openxmlformats.org/officeDocument/2006/relationships/slide" Target="slides/slide340.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179" Type="http://schemas.openxmlformats.org/officeDocument/2006/relationships/slide" Target="slides/slide175.xml"/><Relationship Id="rId365" Type="http://schemas.openxmlformats.org/officeDocument/2006/relationships/slide" Target="slides/slide361.xml"/><Relationship Id="rId386" Type="http://schemas.openxmlformats.org/officeDocument/2006/relationships/slide" Target="slides/slide382.xml"/><Relationship Id="rId190" Type="http://schemas.openxmlformats.org/officeDocument/2006/relationships/slide" Target="slides/slide186.xml"/><Relationship Id="rId204" Type="http://schemas.openxmlformats.org/officeDocument/2006/relationships/slide" Target="slides/slide200.xml"/><Relationship Id="rId225" Type="http://schemas.openxmlformats.org/officeDocument/2006/relationships/slide" Target="slides/slide221.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411" Type="http://schemas.openxmlformats.org/officeDocument/2006/relationships/slide" Target="slides/slide407.xml"/><Relationship Id="rId432" Type="http://schemas.openxmlformats.org/officeDocument/2006/relationships/slide" Target="slides/slide428.xml"/><Relationship Id="rId453" Type="http://schemas.openxmlformats.org/officeDocument/2006/relationships/tableStyles" Target="tableStyles.xml"/><Relationship Id="rId106" Type="http://schemas.openxmlformats.org/officeDocument/2006/relationships/slide" Target="slides/slide102.xml"/><Relationship Id="rId127" Type="http://schemas.openxmlformats.org/officeDocument/2006/relationships/slide" Target="slides/slide123.xml"/><Relationship Id="rId313" Type="http://schemas.openxmlformats.org/officeDocument/2006/relationships/slide" Target="slides/slide309.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94" Type="http://schemas.openxmlformats.org/officeDocument/2006/relationships/slide" Target="slides/slide90.xml"/><Relationship Id="rId148" Type="http://schemas.openxmlformats.org/officeDocument/2006/relationships/slide" Target="slides/slide144.xml"/><Relationship Id="rId169" Type="http://schemas.openxmlformats.org/officeDocument/2006/relationships/slide" Target="slides/slide165.xml"/><Relationship Id="rId334" Type="http://schemas.openxmlformats.org/officeDocument/2006/relationships/slide" Target="slides/slide330.xml"/><Relationship Id="rId355" Type="http://schemas.openxmlformats.org/officeDocument/2006/relationships/slide" Target="slides/slide351.xml"/><Relationship Id="rId376" Type="http://schemas.openxmlformats.org/officeDocument/2006/relationships/slide" Target="slides/slide372.xml"/><Relationship Id="rId397" Type="http://schemas.openxmlformats.org/officeDocument/2006/relationships/slide" Target="slides/slide393.xml"/><Relationship Id="rId4" Type="http://schemas.openxmlformats.org/officeDocument/2006/relationships/slideMaster" Target="slideMasters/slideMaster1.xml"/><Relationship Id="rId180" Type="http://schemas.openxmlformats.org/officeDocument/2006/relationships/slide" Target="slides/slide17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401" Type="http://schemas.openxmlformats.org/officeDocument/2006/relationships/slide" Target="slides/slide397.xml"/><Relationship Id="rId422" Type="http://schemas.openxmlformats.org/officeDocument/2006/relationships/slide" Target="slides/slide418.xml"/><Relationship Id="rId443" Type="http://schemas.openxmlformats.org/officeDocument/2006/relationships/slide" Target="slides/slide439.xml"/><Relationship Id="rId303" Type="http://schemas.openxmlformats.org/officeDocument/2006/relationships/slide" Target="slides/slide299.xml"/><Relationship Id="rId42" Type="http://schemas.openxmlformats.org/officeDocument/2006/relationships/slide" Target="slides/slide38.xml"/><Relationship Id="rId84" Type="http://schemas.openxmlformats.org/officeDocument/2006/relationships/slide" Target="slides/slide80.xml"/><Relationship Id="rId138" Type="http://schemas.openxmlformats.org/officeDocument/2006/relationships/slide" Target="slides/slide134.xml"/><Relationship Id="rId345" Type="http://schemas.openxmlformats.org/officeDocument/2006/relationships/slide" Target="slides/slide341.xml"/><Relationship Id="rId387" Type="http://schemas.openxmlformats.org/officeDocument/2006/relationships/slide" Target="slides/slide383.xml"/><Relationship Id="rId191" Type="http://schemas.openxmlformats.org/officeDocument/2006/relationships/slide" Target="slides/slide187.xml"/><Relationship Id="rId205" Type="http://schemas.openxmlformats.org/officeDocument/2006/relationships/slide" Target="slides/slide201.xml"/><Relationship Id="rId247" Type="http://schemas.openxmlformats.org/officeDocument/2006/relationships/slide" Target="slides/slide243.xml"/><Relationship Id="rId412" Type="http://schemas.openxmlformats.org/officeDocument/2006/relationships/slide" Target="slides/slide408.xml"/><Relationship Id="rId107" Type="http://schemas.openxmlformats.org/officeDocument/2006/relationships/slide" Target="slides/slide103.xml"/><Relationship Id="rId289" Type="http://schemas.openxmlformats.org/officeDocument/2006/relationships/slide" Target="slides/slide285.xml"/><Relationship Id="rId11" Type="http://schemas.openxmlformats.org/officeDocument/2006/relationships/slide" Target="slides/slide7.xml"/><Relationship Id="rId53" Type="http://schemas.openxmlformats.org/officeDocument/2006/relationships/slide" Target="slides/slide49.xml"/><Relationship Id="rId149" Type="http://schemas.openxmlformats.org/officeDocument/2006/relationships/slide" Target="slides/slide145.xml"/><Relationship Id="rId314" Type="http://schemas.openxmlformats.org/officeDocument/2006/relationships/slide" Target="slides/slide310.xml"/><Relationship Id="rId356" Type="http://schemas.openxmlformats.org/officeDocument/2006/relationships/slide" Target="slides/slide352.xml"/><Relationship Id="rId398" Type="http://schemas.openxmlformats.org/officeDocument/2006/relationships/slide" Target="slides/slide394.xml"/><Relationship Id="rId95" Type="http://schemas.openxmlformats.org/officeDocument/2006/relationships/slide" Target="slides/slide91.xml"/><Relationship Id="rId160" Type="http://schemas.openxmlformats.org/officeDocument/2006/relationships/slide" Target="slides/slide156.xml"/><Relationship Id="rId216" Type="http://schemas.openxmlformats.org/officeDocument/2006/relationships/slide" Target="slides/slide212.xml"/><Relationship Id="rId423" Type="http://schemas.openxmlformats.org/officeDocument/2006/relationships/slide" Target="slides/slide419.xml"/><Relationship Id="rId258" Type="http://schemas.openxmlformats.org/officeDocument/2006/relationships/slide" Target="slides/slide254.xml"/><Relationship Id="rId22" Type="http://schemas.openxmlformats.org/officeDocument/2006/relationships/slide" Target="slides/slide18.xml"/><Relationship Id="rId64" Type="http://schemas.openxmlformats.org/officeDocument/2006/relationships/slide" Target="slides/slide60.xml"/><Relationship Id="rId118" Type="http://schemas.openxmlformats.org/officeDocument/2006/relationships/slide" Target="slides/slide114.xml"/><Relationship Id="rId325" Type="http://schemas.openxmlformats.org/officeDocument/2006/relationships/slide" Target="slides/slide321.xml"/><Relationship Id="rId367" Type="http://schemas.openxmlformats.org/officeDocument/2006/relationships/slide" Target="slides/slide363.xml"/><Relationship Id="rId171" Type="http://schemas.openxmlformats.org/officeDocument/2006/relationships/slide" Target="slides/slide167.xml"/><Relationship Id="rId227" Type="http://schemas.openxmlformats.org/officeDocument/2006/relationships/slide" Target="slides/slide223.xml"/><Relationship Id="rId269" Type="http://schemas.openxmlformats.org/officeDocument/2006/relationships/slide" Target="slides/slide265.xml"/><Relationship Id="rId434" Type="http://schemas.openxmlformats.org/officeDocument/2006/relationships/slide" Target="slides/slide430.xml"/><Relationship Id="rId33" Type="http://schemas.openxmlformats.org/officeDocument/2006/relationships/slide" Target="slides/slide29.xml"/><Relationship Id="rId129" Type="http://schemas.openxmlformats.org/officeDocument/2006/relationships/slide" Target="slides/slide125.xml"/><Relationship Id="rId280" Type="http://schemas.openxmlformats.org/officeDocument/2006/relationships/slide" Target="slides/slide276.xml"/><Relationship Id="rId336" Type="http://schemas.openxmlformats.org/officeDocument/2006/relationships/slide" Target="slides/slide332.xml"/><Relationship Id="rId75" Type="http://schemas.openxmlformats.org/officeDocument/2006/relationships/slide" Target="slides/slide71.xml"/><Relationship Id="rId140" Type="http://schemas.openxmlformats.org/officeDocument/2006/relationships/slide" Target="slides/slide136.xml"/><Relationship Id="rId182" Type="http://schemas.openxmlformats.org/officeDocument/2006/relationships/slide" Target="slides/slide178.xml"/><Relationship Id="rId378" Type="http://schemas.openxmlformats.org/officeDocument/2006/relationships/slide" Target="slides/slide374.xml"/><Relationship Id="rId403" Type="http://schemas.openxmlformats.org/officeDocument/2006/relationships/slide" Target="slides/slide399.xml"/><Relationship Id="rId6" Type="http://schemas.openxmlformats.org/officeDocument/2006/relationships/slide" Target="slides/slide2.xml"/><Relationship Id="rId238" Type="http://schemas.openxmlformats.org/officeDocument/2006/relationships/slide" Target="slides/slide234.xml"/><Relationship Id="rId445" Type="http://schemas.openxmlformats.org/officeDocument/2006/relationships/slide" Target="slides/slide441.xml"/><Relationship Id="rId291" Type="http://schemas.openxmlformats.org/officeDocument/2006/relationships/slide" Target="slides/slide287.xml"/><Relationship Id="rId305" Type="http://schemas.openxmlformats.org/officeDocument/2006/relationships/slide" Target="slides/slide301.xml"/><Relationship Id="rId347" Type="http://schemas.openxmlformats.org/officeDocument/2006/relationships/slide" Target="slides/slide343.xml"/><Relationship Id="rId44" Type="http://schemas.openxmlformats.org/officeDocument/2006/relationships/slide" Target="slides/slide40.xml"/><Relationship Id="rId86" Type="http://schemas.openxmlformats.org/officeDocument/2006/relationships/slide" Target="slides/slide82.xml"/><Relationship Id="rId151" Type="http://schemas.openxmlformats.org/officeDocument/2006/relationships/slide" Target="slides/slide147.xml"/><Relationship Id="rId389" Type="http://schemas.openxmlformats.org/officeDocument/2006/relationships/slide" Target="slides/slide385.xml"/><Relationship Id="rId193" Type="http://schemas.openxmlformats.org/officeDocument/2006/relationships/slide" Target="slides/slide189.xml"/><Relationship Id="rId207" Type="http://schemas.openxmlformats.org/officeDocument/2006/relationships/slide" Target="slides/slide203.xml"/><Relationship Id="rId249" Type="http://schemas.openxmlformats.org/officeDocument/2006/relationships/slide" Target="slides/slide245.xml"/><Relationship Id="rId414" Type="http://schemas.openxmlformats.org/officeDocument/2006/relationships/slide" Target="slides/slide410.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316" Type="http://schemas.openxmlformats.org/officeDocument/2006/relationships/slide" Target="slides/slide312.xml"/><Relationship Id="rId55" Type="http://schemas.openxmlformats.org/officeDocument/2006/relationships/slide" Target="slides/slide51.xml"/><Relationship Id="rId97" Type="http://schemas.openxmlformats.org/officeDocument/2006/relationships/slide" Target="slides/slide93.xml"/><Relationship Id="rId120" Type="http://schemas.openxmlformats.org/officeDocument/2006/relationships/slide" Target="slides/slide116.xml"/><Relationship Id="rId358" Type="http://schemas.openxmlformats.org/officeDocument/2006/relationships/slide" Target="slides/slide354.xml"/><Relationship Id="rId162" Type="http://schemas.openxmlformats.org/officeDocument/2006/relationships/slide" Target="slides/slide158.xml"/><Relationship Id="rId218" Type="http://schemas.openxmlformats.org/officeDocument/2006/relationships/slide" Target="slides/slide214.xml"/><Relationship Id="rId425" Type="http://schemas.openxmlformats.org/officeDocument/2006/relationships/slide" Target="slides/slide421.xml"/><Relationship Id="rId271" Type="http://schemas.openxmlformats.org/officeDocument/2006/relationships/slide" Target="slides/slide267.xml"/><Relationship Id="rId24" Type="http://schemas.openxmlformats.org/officeDocument/2006/relationships/slide" Target="slides/slide20.xml"/><Relationship Id="rId66" Type="http://schemas.openxmlformats.org/officeDocument/2006/relationships/slide" Target="slides/slide62.xml"/><Relationship Id="rId131" Type="http://schemas.openxmlformats.org/officeDocument/2006/relationships/slide" Target="slides/slide127.xml"/><Relationship Id="rId327" Type="http://schemas.openxmlformats.org/officeDocument/2006/relationships/slide" Target="slides/slide323.xml"/><Relationship Id="rId369" Type="http://schemas.openxmlformats.org/officeDocument/2006/relationships/slide" Target="slides/slide365.xml"/><Relationship Id="rId173" Type="http://schemas.openxmlformats.org/officeDocument/2006/relationships/slide" Target="slides/slide169.xml"/><Relationship Id="rId229" Type="http://schemas.openxmlformats.org/officeDocument/2006/relationships/slide" Target="slides/slide225.xml"/><Relationship Id="rId380" Type="http://schemas.openxmlformats.org/officeDocument/2006/relationships/slide" Target="slides/slide376.xml"/><Relationship Id="rId436" Type="http://schemas.openxmlformats.org/officeDocument/2006/relationships/slide" Target="slides/slide432.xml"/><Relationship Id="rId240" Type="http://schemas.openxmlformats.org/officeDocument/2006/relationships/slide" Target="slides/slide236.xml"/><Relationship Id="rId35" Type="http://schemas.openxmlformats.org/officeDocument/2006/relationships/slide" Target="slides/slide31.xml"/><Relationship Id="rId77" Type="http://schemas.openxmlformats.org/officeDocument/2006/relationships/slide" Target="slides/slide73.xml"/><Relationship Id="rId100" Type="http://schemas.openxmlformats.org/officeDocument/2006/relationships/slide" Target="slides/slide96.xml"/><Relationship Id="rId282" Type="http://schemas.openxmlformats.org/officeDocument/2006/relationships/slide" Target="slides/slide278.xml"/><Relationship Id="rId338" Type="http://schemas.openxmlformats.org/officeDocument/2006/relationships/slide" Target="slides/slide334.xml"/><Relationship Id="rId8" Type="http://schemas.openxmlformats.org/officeDocument/2006/relationships/slide" Target="slides/slide4.xml"/><Relationship Id="rId142" Type="http://schemas.openxmlformats.org/officeDocument/2006/relationships/slide" Target="slides/slide138.xml"/><Relationship Id="rId184" Type="http://schemas.openxmlformats.org/officeDocument/2006/relationships/slide" Target="slides/slide180.xml"/><Relationship Id="rId391" Type="http://schemas.openxmlformats.org/officeDocument/2006/relationships/slide" Target="slides/slide387.xml"/><Relationship Id="rId405" Type="http://schemas.openxmlformats.org/officeDocument/2006/relationships/slide" Target="slides/slide401.xml"/><Relationship Id="rId447" Type="http://schemas.openxmlformats.org/officeDocument/2006/relationships/slide" Target="slides/slide443.xml"/><Relationship Id="rId251" Type="http://schemas.openxmlformats.org/officeDocument/2006/relationships/slide" Target="slides/slide247.xml"/><Relationship Id="rId46" Type="http://schemas.openxmlformats.org/officeDocument/2006/relationships/slide" Target="slides/slide42.xml"/><Relationship Id="rId293" Type="http://schemas.openxmlformats.org/officeDocument/2006/relationships/slide" Target="slides/slide289.xml"/><Relationship Id="rId307" Type="http://schemas.openxmlformats.org/officeDocument/2006/relationships/slide" Target="slides/slide303.xml"/><Relationship Id="rId349" Type="http://schemas.openxmlformats.org/officeDocument/2006/relationships/slide" Target="slides/slide345.xml"/><Relationship Id="rId88" Type="http://schemas.openxmlformats.org/officeDocument/2006/relationships/slide" Target="slides/slide84.xml"/><Relationship Id="rId111" Type="http://schemas.openxmlformats.org/officeDocument/2006/relationships/slide" Target="slides/slide107.xml"/><Relationship Id="rId153" Type="http://schemas.openxmlformats.org/officeDocument/2006/relationships/slide" Target="slides/slide149.xml"/><Relationship Id="rId195" Type="http://schemas.openxmlformats.org/officeDocument/2006/relationships/slide" Target="slides/slide191.xml"/><Relationship Id="rId209" Type="http://schemas.openxmlformats.org/officeDocument/2006/relationships/slide" Target="slides/slide205.xml"/><Relationship Id="rId360" Type="http://schemas.openxmlformats.org/officeDocument/2006/relationships/slide" Target="slides/slide356.xml"/><Relationship Id="rId416" Type="http://schemas.openxmlformats.org/officeDocument/2006/relationships/slide" Target="slides/slide412.xml"/><Relationship Id="rId220" Type="http://schemas.openxmlformats.org/officeDocument/2006/relationships/slide" Target="slides/slide216.xml"/><Relationship Id="rId15" Type="http://schemas.openxmlformats.org/officeDocument/2006/relationships/slide" Target="slides/slide11.xml"/><Relationship Id="rId57" Type="http://schemas.openxmlformats.org/officeDocument/2006/relationships/slide" Target="slides/slide53.xml"/><Relationship Id="rId262" Type="http://schemas.openxmlformats.org/officeDocument/2006/relationships/slide" Target="slides/slide258.xml"/><Relationship Id="rId318" Type="http://schemas.openxmlformats.org/officeDocument/2006/relationships/slide" Target="slides/slide314.xml"/><Relationship Id="rId99" Type="http://schemas.openxmlformats.org/officeDocument/2006/relationships/slide" Target="slides/slide95.xml"/><Relationship Id="rId122" Type="http://schemas.openxmlformats.org/officeDocument/2006/relationships/slide" Target="slides/slide118.xml"/><Relationship Id="rId164" Type="http://schemas.openxmlformats.org/officeDocument/2006/relationships/slide" Target="slides/slide160.xml"/><Relationship Id="rId371" Type="http://schemas.openxmlformats.org/officeDocument/2006/relationships/slide" Target="slides/slide367.xml"/><Relationship Id="rId427" Type="http://schemas.openxmlformats.org/officeDocument/2006/relationships/slide" Target="slides/slide423.xml"/><Relationship Id="rId26" Type="http://schemas.openxmlformats.org/officeDocument/2006/relationships/slide" Target="slides/slide22.xml"/><Relationship Id="rId231" Type="http://schemas.openxmlformats.org/officeDocument/2006/relationships/slide" Target="slides/slide227.xml"/><Relationship Id="rId273" Type="http://schemas.openxmlformats.org/officeDocument/2006/relationships/slide" Target="slides/slide269.xml"/><Relationship Id="rId329" Type="http://schemas.openxmlformats.org/officeDocument/2006/relationships/slide" Target="slides/slide325.xml"/><Relationship Id="rId68" Type="http://schemas.openxmlformats.org/officeDocument/2006/relationships/slide" Target="slides/slide64.xml"/><Relationship Id="rId133" Type="http://schemas.openxmlformats.org/officeDocument/2006/relationships/slide" Target="slides/slide129.xml"/><Relationship Id="rId175" Type="http://schemas.openxmlformats.org/officeDocument/2006/relationships/slide" Target="slides/slide171.xml"/><Relationship Id="rId340" Type="http://schemas.openxmlformats.org/officeDocument/2006/relationships/slide" Target="slides/slide336.xml"/><Relationship Id="rId200" Type="http://schemas.openxmlformats.org/officeDocument/2006/relationships/slide" Target="slides/slide196.xml"/><Relationship Id="rId382" Type="http://schemas.openxmlformats.org/officeDocument/2006/relationships/slide" Target="slides/slide378.xml"/><Relationship Id="rId438" Type="http://schemas.openxmlformats.org/officeDocument/2006/relationships/slide" Target="slides/slide434.xml"/><Relationship Id="rId242" Type="http://schemas.openxmlformats.org/officeDocument/2006/relationships/slide" Target="slides/slide238.xml"/><Relationship Id="rId284" Type="http://schemas.openxmlformats.org/officeDocument/2006/relationships/slide" Target="slides/slide280.xml"/><Relationship Id="rId37" Type="http://schemas.openxmlformats.org/officeDocument/2006/relationships/slide" Target="slides/slide33.xml"/><Relationship Id="rId79" Type="http://schemas.openxmlformats.org/officeDocument/2006/relationships/slide" Target="slides/slide75.xml"/><Relationship Id="rId102" Type="http://schemas.openxmlformats.org/officeDocument/2006/relationships/slide" Target="slides/slide98.xml"/><Relationship Id="rId144" Type="http://schemas.openxmlformats.org/officeDocument/2006/relationships/slide" Target="slides/slide140.xml"/><Relationship Id="rId90" Type="http://schemas.openxmlformats.org/officeDocument/2006/relationships/slide" Target="slides/slide86.xml"/><Relationship Id="rId186" Type="http://schemas.openxmlformats.org/officeDocument/2006/relationships/slide" Target="slides/slide182.xml"/><Relationship Id="rId351" Type="http://schemas.openxmlformats.org/officeDocument/2006/relationships/slide" Target="slides/slide347.xml"/><Relationship Id="rId393" Type="http://schemas.openxmlformats.org/officeDocument/2006/relationships/slide" Target="slides/slide389.xml"/><Relationship Id="rId407" Type="http://schemas.openxmlformats.org/officeDocument/2006/relationships/slide" Target="slides/slide403.xml"/><Relationship Id="rId449" Type="http://schemas.openxmlformats.org/officeDocument/2006/relationships/handoutMaster" Target="handoutMasters/handoutMaster1.xml"/><Relationship Id="rId211" Type="http://schemas.openxmlformats.org/officeDocument/2006/relationships/slide" Target="slides/slide207.xml"/><Relationship Id="rId253" Type="http://schemas.openxmlformats.org/officeDocument/2006/relationships/slide" Target="slides/slide249.xml"/><Relationship Id="rId295" Type="http://schemas.openxmlformats.org/officeDocument/2006/relationships/slide" Target="slides/slide291.xml"/><Relationship Id="rId309" Type="http://schemas.openxmlformats.org/officeDocument/2006/relationships/slide" Target="slides/slide305.xml"/><Relationship Id="rId48" Type="http://schemas.openxmlformats.org/officeDocument/2006/relationships/slide" Target="slides/slide44.xml"/><Relationship Id="rId113" Type="http://schemas.openxmlformats.org/officeDocument/2006/relationships/slide" Target="slides/slide109.xml"/><Relationship Id="rId320" Type="http://schemas.openxmlformats.org/officeDocument/2006/relationships/slide" Target="slides/slide316.xml"/><Relationship Id="rId155" Type="http://schemas.openxmlformats.org/officeDocument/2006/relationships/slide" Target="slides/slide151.xml"/><Relationship Id="rId197" Type="http://schemas.openxmlformats.org/officeDocument/2006/relationships/slide" Target="slides/slide193.xml"/><Relationship Id="rId362" Type="http://schemas.openxmlformats.org/officeDocument/2006/relationships/slide" Target="slides/slide358.xml"/><Relationship Id="rId418" Type="http://schemas.openxmlformats.org/officeDocument/2006/relationships/slide" Target="slides/slide414.xml"/><Relationship Id="rId222" Type="http://schemas.openxmlformats.org/officeDocument/2006/relationships/slide" Target="slides/slide218.xml"/><Relationship Id="rId264" Type="http://schemas.openxmlformats.org/officeDocument/2006/relationships/slide" Target="slides/slide260.xml"/><Relationship Id="rId17" Type="http://schemas.openxmlformats.org/officeDocument/2006/relationships/slide" Target="slides/slide13.xml"/><Relationship Id="rId59" Type="http://schemas.openxmlformats.org/officeDocument/2006/relationships/slide" Target="slides/slide55.xml"/><Relationship Id="rId124" Type="http://schemas.openxmlformats.org/officeDocument/2006/relationships/slide" Target="slides/slide120.xml"/><Relationship Id="rId70" Type="http://schemas.openxmlformats.org/officeDocument/2006/relationships/slide" Target="slides/slide66.xml"/><Relationship Id="rId166" Type="http://schemas.openxmlformats.org/officeDocument/2006/relationships/slide" Target="slides/slide162.xml"/><Relationship Id="rId331" Type="http://schemas.openxmlformats.org/officeDocument/2006/relationships/slide" Target="slides/slide327.xml"/><Relationship Id="rId373" Type="http://schemas.openxmlformats.org/officeDocument/2006/relationships/slide" Target="slides/slide369.xml"/><Relationship Id="rId429" Type="http://schemas.openxmlformats.org/officeDocument/2006/relationships/slide" Target="slides/slide425.xml"/><Relationship Id="rId1" Type="http://schemas.openxmlformats.org/officeDocument/2006/relationships/customXml" Target="../customXml/item1.xml"/><Relationship Id="rId233" Type="http://schemas.openxmlformats.org/officeDocument/2006/relationships/slide" Target="slides/slide229.xml"/><Relationship Id="rId440" Type="http://schemas.openxmlformats.org/officeDocument/2006/relationships/slide" Target="slides/slide436.xml"/><Relationship Id="rId28" Type="http://schemas.openxmlformats.org/officeDocument/2006/relationships/slide" Target="slides/slide24.xml"/><Relationship Id="rId275" Type="http://schemas.openxmlformats.org/officeDocument/2006/relationships/slide" Target="slides/slide271.xml"/><Relationship Id="rId300" Type="http://schemas.openxmlformats.org/officeDocument/2006/relationships/slide" Target="slides/slide296.xml"/><Relationship Id="rId81" Type="http://schemas.openxmlformats.org/officeDocument/2006/relationships/slide" Target="slides/slide77.xml"/><Relationship Id="rId135" Type="http://schemas.openxmlformats.org/officeDocument/2006/relationships/slide" Target="slides/slide131.xml"/><Relationship Id="rId177" Type="http://schemas.openxmlformats.org/officeDocument/2006/relationships/slide" Target="slides/slide173.xml"/><Relationship Id="rId342" Type="http://schemas.openxmlformats.org/officeDocument/2006/relationships/slide" Target="slides/slide338.xml"/><Relationship Id="rId384" Type="http://schemas.openxmlformats.org/officeDocument/2006/relationships/slide" Target="slides/slide380.xml"/><Relationship Id="rId202" Type="http://schemas.openxmlformats.org/officeDocument/2006/relationships/slide" Target="slides/slide198.xml"/><Relationship Id="rId244" Type="http://schemas.openxmlformats.org/officeDocument/2006/relationships/slide" Target="slides/slide240.xml"/><Relationship Id="rId39" Type="http://schemas.openxmlformats.org/officeDocument/2006/relationships/slide" Target="slides/slide35.xml"/><Relationship Id="rId286" Type="http://schemas.openxmlformats.org/officeDocument/2006/relationships/slide" Target="slides/slide282.xml"/><Relationship Id="rId451" Type="http://schemas.openxmlformats.org/officeDocument/2006/relationships/viewProps" Target="viewProps.xml"/><Relationship Id="rId50" Type="http://schemas.openxmlformats.org/officeDocument/2006/relationships/slide" Target="slides/slide46.xml"/><Relationship Id="rId104" Type="http://schemas.openxmlformats.org/officeDocument/2006/relationships/slide" Target="slides/slide100.xml"/><Relationship Id="rId146" Type="http://schemas.openxmlformats.org/officeDocument/2006/relationships/slide" Target="slides/slide142.xml"/><Relationship Id="rId188" Type="http://schemas.openxmlformats.org/officeDocument/2006/relationships/slide" Target="slides/slide184.xml"/><Relationship Id="rId311" Type="http://schemas.openxmlformats.org/officeDocument/2006/relationships/slide" Target="slides/slide307.xml"/><Relationship Id="rId353" Type="http://schemas.openxmlformats.org/officeDocument/2006/relationships/slide" Target="slides/slide349.xml"/><Relationship Id="rId395" Type="http://schemas.openxmlformats.org/officeDocument/2006/relationships/slide" Target="slides/slide391.xml"/><Relationship Id="rId409" Type="http://schemas.openxmlformats.org/officeDocument/2006/relationships/slide" Target="slides/slide40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992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CE24EC-68B1-4280-883D-EF0309E00D68}"/>
              </a:ext>
            </a:extLst>
          </p:cNvPr>
          <p:cNvSpPr>
            <a:spLocks noGrp="1" noRot="1" noChangeAspect="1"/>
          </p:cNvSpPr>
          <p:nvPr>
            <p:ph type="sldImg" idx="2"/>
          </p:nvPr>
        </p:nvSpPr>
        <p:spPr>
          <a:xfrm>
            <a:off x="685800" y="242888"/>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3" name="Notes Placeholder 2">
            <a:extLst>
              <a:ext uri="{FF2B5EF4-FFF2-40B4-BE49-F238E27FC236}">
                <a16:creationId xmlns:a16="http://schemas.microsoft.com/office/drawing/2014/main" id="{076C9C4A-5E92-4E29-A351-C9A277F636E9}"/>
              </a:ext>
            </a:extLst>
          </p:cNvPr>
          <p:cNvSpPr>
            <a:spLocks noGrp="1"/>
          </p:cNvSpPr>
          <p:nvPr>
            <p:ph type="body" sz="quarter" idx="3"/>
          </p:nvPr>
        </p:nvSpPr>
        <p:spPr>
          <a:xfrm>
            <a:off x="685800" y="3686629"/>
            <a:ext cx="5486400" cy="5079999"/>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64164932"/>
      </p:ext>
    </p:extLst>
  </p:cSld>
  <p:clrMap bg1="dk1" tx1="lt1" bg2="dk2" tx2="lt2" accent1="accent1" accent2="accent2" accent3="accent3" accent4="accent4" accent5="accent5" accent6="accent6" hlink="hlink" folHlink="folHlink"/>
  <p:notesStyle>
    <a:lvl1pPr marL="57150" indent="0" algn="l" defTabSz="914400" rtl="0" eaLnBrk="1" latinLnBrk="0" hangingPunct="1">
      <a:spcAft>
        <a:spcPts val="1200"/>
      </a:spcAft>
      <a:buFont typeface="+mj-lt"/>
      <a:buNone/>
      <a:defRPr sz="1200" b="0" kern="1200">
        <a:solidFill>
          <a:schemeClr val="tx1"/>
        </a:solidFill>
        <a:latin typeface="+mn-lt"/>
        <a:ea typeface="Verdana" panose="020B0604030504040204" pitchFamily="34" charset="0"/>
        <a:cs typeface="Verdana" panose="020B0604030504040204" pitchFamily="34" charset="0"/>
      </a:defRPr>
    </a:lvl1pPr>
    <a:lvl2pPr marL="285750" indent="-228600" algn="l" defTabSz="914400" rtl="0" eaLnBrk="1" latinLnBrk="0" hangingPunct="1">
      <a:spcAft>
        <a:spcPts val="0"/>
      </a:spcAft>
      <a:buFont typeface="+mj-lt"/>
      <a:buAutoNum type="arabicPeriod"/>
      <a:defRPr sz="1200" b="1" i="0" kern="1200">
        <a:solidFill>
          <a:schemeClr val="tx1"/>
        </a:solidFill>
        <a:latin typeface="+mn-lt"/>
        <a:ea typeface="Verdana" panose="020B0604030504040204" pitchFamily="34" charset="0"/>
        <a:cs typeface="Verdana" panose="020B0604030504040204" pitchFamily="34" charset="0"/>
      </a:defRPr>
    </a:lvl2pPr>
    <a:lvl3pPr marL="285750" indent="0" algn="l" defTabSz="914400" rtl="0" eaLnBrk="1" latinLnBrk="0" hangingPunct="1">
      <a:spcAft>
        <a:spcPts val="1200"/>
      </a:spcAft>
      <a:defRPr sz="1200" i="1" kern="1200">
        <a:solidFill>
          <a:schemeClr val="tx1"/>
        </a:solidFill>
        <a:latin typeface="+mn-lt"/>
        <a:ea typeface="Verdana" panose="020B0604030504040204" pitchFamily="34" charset="0"/>
        <a:cs typeface="Verdana" panose="020B0604030504040204" pitchFamily="34" charset="0"/>
      </a:defRPr>
    </a:lvl3pPr>
    <a:lvl4pPr marL="285750" indent="0" algn="l" defTabSz="914400" rtl="0" eaLnBrk="1" latinLnBrk="0" hangingPunct="1">
      <a:defRPr sz="1200" kern="1200">
        <a:solidFill>
          <a:schemeClr val="tx1"/>
        </a:solidFill>
        <a:latin typeface="+mn-lt"/>
        <a:ea typeface="Verdana" panose="020B0604030504040204" pitchFamily="34" charset="0"/>
        <a:cs typeface="Verdana" panose="020B0604030504040204" pitchFamily="34" charset="0"/>
      </a:defRPr>
    </a:lvl4pPr>
    <a:lvl5pPr marL="457200" indent="-171450" algn="l" defTabSz="914400" rtl="0" eaLnBrk="1" latinLnBrk="0" hangingPunct="1">
      <a:buFont typeface="Arial" panose="020B0604020202020204" pitchFamily="34" charset="0"/>
      <a:buChar char="•"/>
      <a:defRPr sz="1200" kern="1200">
        <a:solidFill>
          <a:schemeClr val="tx1"/>
        </a:solidFill>
        <a:latin typeface="+mn-lt"/>
        <a:ea typeface="Verdana" panose="020B0604030504040204" pitchFamily="34" charset="0"/>
        <a:cs typeface="Verdan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4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4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4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43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43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4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3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3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3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3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4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E791937-14C7-4F6A-93C4-68757132DE3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9E87C0B2-205D-451D-80C9-B1988F0FEA7C}"/>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239720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F976070-05B7-46A6-AE7B-24FC5C983F7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304E90B-AA9C-4D19-B909-81F154BDC03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3126523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61DC06B-69D1-4285-B0D4-D91E969761B0}"/>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91D803E-A898-4985-9420-77AF338C445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6289724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8F6068E-F239-4011-B677-B561A71C25B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7F419CB1-BC6C-4F56-81CD-5DC4586FAF2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2298506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Part of host hardening is to reduce the attack surface. What configuration changes does reducing the attack surface involve?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Removing unwanted and unnecessary software, disabling unused OS features and services, and closing unnecessary network ports. This reduces the ways other hosts or processes can interact with the hardened host.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main difference between virus and worm malware?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virus has to infect a file whereas a worm propagates in memory and over computer networks.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might malware hosted on a website be able to infect your computer simply by your browsing the site?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By exploiting a vulnerability in software installed on your computer (a fault or "exploit" in the browser, a browser plug-in, or the OS for instance).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might spyware be able to steal a password?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Typically by monitoring key strokes (a key logger). It might also be able to steal password databases and decrypt them.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malware is being described? The malware encrypts the user's documents folder and any attached removable disks then extorts the user for money to release the encryption key.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Ransomware.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Most anti-virus software can remediate a system by blocking access to an infected file but not actually deleting it.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True—this is called quarantining the file.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main means by which anti-virus software identifies infected files?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Using definitions or signatures of known virus code. These definitions must be kept up-to-date.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two main ways that spam might expose recipients to hazardous content?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Through malware-infected attachments and through links to malicious websites.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friend sent you an email link, which you have opened, and now the browser is asking whether you should install a plug-in to view all the content on the page. Should you proceed?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No—this is a classic phishing attack and your friend's computer could be infected with a virus or Trojan. Check whether they sent the link in good faith first.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An OEM site is a reputable source of management software and drivers for a particular system.</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True—an Original Equipment Manufacturer (OEM) in the IT industry, such as Dell or HP, assembles systems made from the parts and software of various other suppliers. The components used in their systems may be specific to their brand and so they host their own support files for any system they sell.</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5561901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932879B-C44B-406B-93B4-9600FB67B26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64EA4D4-A809-4165-9BE6-A9ABE000D54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4626080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932879B-C44B-406B-93B4-9600FB67B26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64EA4D4-A809-4165-9BE6-A9ABE000D54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4349097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932879B-C44B-406B-93B4-9600FB67B26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64EA4D4-A809-4165-9BE6-A9ABE000D54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88209408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1F9AFEF-903D-4814-9EFE-61E37C985BC8}"/>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2BB375F-6256-459A-9C71-E8DF78E73B4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7223864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1E4D031-0867-4F98-92FC-FA1179EAAE9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44F6389-F70F-4D63-BAF9-6657F5ECD6E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4772978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four processes of an access control system?</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Identification, Authentication, Authorization, and Accounting.</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Users should only be granted the minimum sufficient permissions. What system policy ensures that users do not receive rights unless granted explicitly?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Implicit deny.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main type of non-discretionary access control?</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Mandatory Access Control—though any rules-based system might restrict discretionary aspects of granting rights.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control prevents a user from denying they performed an action?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Non-repudiation. Examples of controls providing non-repudiation include logging, video surveillance, biometrics, signatures, and receipts/tokens.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account allows someone to access a computer without providing a user name or password?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Guest account.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does a one-time password 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password is generated by an asymmetric encryption algorithm. This means that the authenticating server can determine that the number was generated by a particular device (fob) at a particular time. When used with a PIN, it also proves that the password was input by a particular user.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system allows a user to authenticate once to access multiple services?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Single Sign-On (SSO).</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cryptographic operation(s) are non-reversible?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Cryptographic hashing. You might also mention asymmetric encryption and public/private key pairs, where an operation performed with one key can only be reversed by the linked key and NOT by the key that performed the original operation.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class of data is a transport encryption protocol designed to protect?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Data in transit (or data in motion).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is it important not to use simple words or names as a password?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Password-cracking software is configured with dictionaries of such names and phrases. Even if the password is encrypted, if it matches a term in the password-cracking dictionary it will be discovered in seconds.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58471631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SOP?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Standard Operating Procedure.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Apart from passwords and PII, what other type(s) of confidential information should be governed by classification and handling procedures?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Company confidential information and customer information.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might a company ban use of the corporate network and desktop software for personal communications?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company might be held responsible for inappropriate content posted by its employees. The issue of privacy is also complex and it is often better for both the company and the employee to use corporate systems for business communications only.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two main privacy issues arise from using a social networking site?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Firstly, you need to control how far information you post to the site is distributed. You could make it private, accessible to close friends only, accessible to all your contacts, or accessible to anyone. Secondly, you need to know how the company processes, stores, and transfers or sells any data it collects about you, including information you post and your activity on the site.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382746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0174F09-0DA4-4560-BB1D-F8B1A326FCE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C1D0A4F-4F6C-4E5C-8C79-AAC613E4D8F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67813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should you do before attempting to set up a new computer system?</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Verify that the environment is suitable and that the installation will be safe.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When setting up a desktop computer, what factor should you consider when deciding on the location of the system case?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You do not want to leave trailing wires over walkways so you need to consider the position of power outlet(s) and where peripheral devices will be placed. You also want to ensure adequate air flow around the system unit.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factors should you consider when positioning input and output devices?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Ensure that they can be used without exerting strain, especially on the arms/wrists and back/neck. Ensure that cabling is not a trip hazard. Avoid locations that cause excessive screen glare.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to sign in to Windows—does it matter if the CAPS LOCK light on the keyboard is activated?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Yes—passwords are case-sensitive.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to open a word processing application but you cannot see an icon on the desktop. What should you do?</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Look for the shortcut in Start Menu or Start Screen—not all programs add shortcuts on the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colleague has to run many applications at the same time and finds it difficult to know which icon to choose when switching between them. What alternative method could you suggest?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Press Alt+Tab—this shows previews of the window. Windows can also show previews of the window contents when pointing at the taskbar icon.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colleague is using a laptop and you notice that he laboriously clicks the mouse repeatedly to scroll through the document you are co-editing. What technique could he use to be more productive?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the mouse scroll wheel (or if it doesn't have one drag the scroll button in the scroll bar).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062751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41971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C44CF86-3550-4F43-A721-C372DDE6FCA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4FA5B6F-EF35-402F-A14F-74849C7DCD8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93618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A99F59A-BA4A-4866-A34B-A0AD3DBB2FA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047713B-B50B-4AE9-B8AC-238CD17BD31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94066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D5E174B-CF6D-469A-AD51-669597DC4B4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E498EFC5-037B-4202-B1BD-9E6FA2B60B3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570702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C1933FF-3056-4BF6-854B-3F33397A549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5EC736-ECD1-460C-97A2-21E2CE01DB1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38120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4DA4998-C09E-4C41-A6F1-93BAF12A523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B0F2D39-8879-4BCF-899A-2548C25067D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60812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A77698A-DA8A-451C-AB80-EB38392B60D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3E4F2C5-5594-44C9-9FDA-D8DA9D94A3C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88481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9D10BAD-062A-44B0-943E-82661D0B1480}"/>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4163CE3-5EF9-4C62-9302-C651B660699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40302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07C725A-6285-4998-83BB-E71F0558CD5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8E03486-36C1-4521-8CA2-786CC1C8F56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835917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163F2D9-5301-41E7-8624-EC226515C09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91978924-BEA2-4911-94BB-FEAAAB9B102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695702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7F5DA7F-DD3B-488E-AEA2-1CAA0F7FD9C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1616853-4D96-496E-BBB9-AECAEE185E2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80953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function of an operating system is performed by the "shell?"</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Interface between the user and the computer.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file in an OS is the main means of providing coordination of hardware components?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driver (or device driver).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an example of an open source operating system?</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Linux, Chromium, or Android.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computing device(s) is macOS designed for installation 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Desktop computers/workstations and laptops.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Windows 10 is the first 64-bit edition of Windows.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False—Windows 10 is better described as a version than edition and there have been 64-bit editions of Windows versions since Windows XP.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to open a file located on a network server. What should be your first step?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Open the Network object from Explorer and locate the server (computer) hosting the file.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technical term for a web address?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Uniform Resource Locator (URL). In fact, Uniform Resource Identifier (URI) is now preferred in web standards documentation but URL is more widely known and used.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key combination can you use to force the browser to ignore any locally cached files when refreshing a page?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Ctrl+F5.</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41914557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265A9ED-B987-4BD1-8B3B-4D631FA266DA}"/>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9E070DB-3019-474E-85D1-869577574D7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0001631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registry and how does it distinguish Windows and Linux?</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registry is a database of configuration settings supporting the Windows OS. Linux uses individual text files to store settings.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term is used to describe terminating a process that is not responding to user input?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often called "killing" the process.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might you use the Services snap-in to manage background processes rather than Task Manager?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Task Manager allows you to start and stop services but the Services snap-in also allows you to configure service properties.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The Task Scheduler allows you to run a process automatically in Windows. What is a widely-used Linux equivalent?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cron is widely used to run tasks automatically in Linux.</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part of the system memory setup is most user-configurable?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of virtual memory or a pagefile, where disk space is used to supplement system RAM.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two things are configured on a disk to make storage space on the disk available to the Windows OS?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disk must contain at least one partition, typically allocated a drive letter, and the partition must be formatted with a suitable file system.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CLI?</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Command Line Interface allows the user to interact with the OS using typed commands or scripts rather than a GUI.</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protection feature in Windows is designed to prevent a script or software from making unauthorized changes to the OS configuration?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User Access Control (UAC). UAC means that the user must input their credentials or click through an authorization prompt before the configuration change can be made.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standard user cannot change their own password.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False—ordinary users can change their own password but cannot change anyone else's.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1977261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334D730-CAE1-4A93-83A0-0D3E258CE2F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EC4E2452-D7CB-4B1E-BCBE-9D0E8B7707C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33859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ACDE82C-5616-4055-9F6D-7D2F83E3CA3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B7119C6-B8C1-4CEE-A12D-152B643BC34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176370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D9F7551-6938-4F19-89BE-56754A9944F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72E786A4-8419-41D1-998F-9333CB97BDC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58635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B76072F-97AB-484F-8742-6F729E449E08}"/>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3852384B-7FCF-48FB-8DEE-14CE91856B4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87787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298A0ED-C491-45BD-84D9-0A6FCFD2EE10}"/>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9267EAA-6F69-4BBA-8176-D8622BC87A5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485670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41A8586-A99A-4332-AE40-567CA1114FD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EBB7324-C5B6-47CA-A981-F6E69ECC47E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534057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advising a colleague about best practices when troubleshooting. You have identified the following techniques to use to identify a problem: gather information, duplicate the problem, question users, identify symptoms, and approach multiple problems individually. If you are following CompTIA's troubleshooting model, what other piece of advice should you give?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Determine if anything has changed—this is one of the most useful troubleshooting techniques.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asked a senior manager to authorize your plan of action for resolving a fault in a software application. What name is given to the process you are following?</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escalating the problem. You might escalate a problem to more experienced staff or seek help with a solution plan that is beyond your authority to put into action.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setting up a new computer, but it doesn't seem to be working. Should you check anything or contact the manufacturer?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It would be best to double-check you have connected the cables correctly (especially power).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computer locks up periodically and feels hot to the touch. Could these things be related?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Yes, many lockup problems are caused by overheating. The first step would be to clean the fan exhaust vents of dust.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crucial piece of information would you need when trying to locate support information about a computer system on the manufacturer's website?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model number or a service code.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If you do not have a support contract, what is likely to be the best option for obtaining advice about a problem with an application?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product support or community forum.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looking for content on a topic but your search is returning millions of matches that are not particularly helpful. What two methods could you use to get better search results?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more search keywords (ideally with 'uncommon' words) or search for an exact phrase by enclosing it in quotes.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find something on a particular website, but the site does not have a search tool. Could you use a general search engine, and if so, how?</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Yes—you use an advanced search form or use the site: operator (for example 'certification </a:t>
            </a:r>
            <a:r>
              <a:rPr lang="en-US" sz="1200" b="1" kern="1200" dirty="0" err="1">
                <a:solidFill>
                  <a:schemeClr val="tx1"/>
                </a:solidFill>
                <a:effectLst/>
                <a:latin typeface="+mn-lt"/>
                <a:ea typeface="Verdana" panose="020B0604030504040204" pitchFamily="34" charset="0"/>
                <a:cs typeface="Verdana" panose="020B0604030504040204" pitchFamily="34" charset="0"/>
              </a:rPr>
              <a:t>site:comptia.org</a:t>
            </a:r>
            <a:r>
              <a:rPr lang="en-US" sz="1200" b="1" kern="1200" dirty="0">
                <a:solidFill>
                  <a:schemeClr val="tx1"/>
                </a:solidFill>
                <a:effectLst/>
                <a:latin typeface="+mn-lt"/>
                <a:ea typeface="Verdana" panose="020B0604030504040204" pitchFamily="34" charset="0"/>
                <a:cs typeface="Verdana" panose="020B0604030504040204" pitchFamily="34" charset="0"/>
              </a:rPr>
              <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0245408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notation system supports presenting the largest numbers using the fewest digits: Binary, Decimal, or Hexadecimal?</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Hexadecimal. Each hex digit can store 16 bits of information. A single decimal digit stores 4 bits while binary obviously stores 1 bit.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decimal number 75 in binary and hexadecimal?</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0100 1011 in binary and  4B in hex. Hex notation is often indicated using 0x to precede the hex digits, so you may see this written like 0x4b. To work out the answer without a calculator, write out the place values for each notation system. For binary you'd have columns for 64, 32, 16, 8, 4, 2, and 1 and put a 1 in each column you need to add up to 75 and a 0 in the others. For hex you only need 16 and 1 (75 divided by 16 is 4 remainder 11, which is represented as "B" in hex).</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data type provides for whole numbers only?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Integer.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difference between the char and string data types?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Char stores a single textual character in a fixed length field (typically 1 byte). A string is a variable length field for storing a sequence of characters.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data representation format can encode the widest range of characters?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Unicode can represent millions of characters (glyphs). ASCII's 7-bit data structure can only support 128 characters, some of which are non-printable control characters.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legal protection could be obtained for a novel software algorithm?</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Patent provides the best protection as it can enforce ownership even if someone tries to write the algorithm in a slightly different way. Software code is often protected both by patent and by copyright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data protection technology could you implement in order to restrict the type of activity that users could employ on digital products that they have purchased or rented?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Digital Rights Management (DRM).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part of the process of data analytics is most closely supported by meaningful reporting?</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Insights are the "end product" of the analytic process. Humans need a suitable reporting format to make best use of insights.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5266989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8002599-D24D-48D7-8D0D-90C9B63DCB2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202C670-6F49-4F0E-BA12-B6DC54EC5C0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051255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8002599-D24D-48D7-8D0D-90C9B63DCB2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202C670-6F49-4F0E-BA12-B6DC54EC5C0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720794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8002599-D24D-48D7-8D0D-90C9B63DCB2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202C670-6F49-4F0E-BA12-B6DC54EC5C0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93301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0FEF5FB-052E-4A3A-9ABF-933230552DB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29418BC9-1560-4D02-9CBD-55236171D59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66744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9620BA84-E42B-495C-AAB7-189864ECB02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E195A43-2565-45FE-B03E-11D1E75332F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646393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C28DDAC-813E-4C0C-88E1-D42ADEDD51F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B5795AC-4CB6-4EFC-AA30-4199FC2EB42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9434119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678E472-7CF6-49D5-8DB5-27C914E9C52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49C2580-2FA4-4C9F-9533-B9587C14A23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163697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13734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C463C9C-DD2F-4297-95EA-0D2CF0C04848}"/>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2766B1B-F2B1-4546-A6C9-BA81E15812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93793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C463C9C-DD2F-4297-95EA-0D2CF0C04848}"/>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2766B1B-F2B1-4546-A6C9-BA81E15812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830822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FE93723-E336-46C2-90A3-3AAF6AE27C7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2A074AE-7E0B-42DF-9D1B-3BF33252C32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668299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FFE93723-E336-46C2-90A3-3AAF6AE27C7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2A074AE-7E0B-42DF-9D1B-3BF33252C32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9117002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compatibility information should you confirm before installing a software application?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That it works with the version of Windows that you have and that your computer meets the system (hardware) requirements.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Following installation of a program written for an older version of Windows, you receive an alert that it might not have installed correctly. What feature could you use to make the program run correctly?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the program's Compatibility tab to use settings for the older Windows version.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would Windows prompt you to enter a password if you try to install a software application?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Installing an application requires administrator privileges and is an action protected by User Account Control. If you were logged on as an administrator already, you might have to enter the password on a domain; if you were logged on as an ordinary user, you would have to enter the administrator's user name and password.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Windows comes with web server software but it is not enabled by default. How would you install this software?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the Turn Windows features on or off dialog from Programs and Features.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Following installation of an application, another program on your computer has stopped working. What could you do to try to fix it?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Try using the Repair option in Programs and Features (if available) or re-installing the program.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might one of your first tasks on receiving a new computer be to remove software applications?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computer may be bundled with pre-installed software that you do not want.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order to obtain support, the software vendor wants to know the application's product ID. How would you locate this information?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Usually via the Help &gt; About menu.</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difference between freeware and open source software?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Open source means that the programming code used to design the software is also made available (and you must make it available in turn if you sell or distribute any part of it). Freeware means the software product costs nothing to use but this does not mean that the code is made available too or that you could modify the software and distribute it yourself.</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software would you use to configure a server by connecting to it over the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Remote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software manages tasks, dependencies, and timelines?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Project management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5255229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shows the structure of code without using the specific syntax of any one language?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Pseudocode.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an interpreted language?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Interpreted languages do not need to be compiled. They run within the context of an interpreter which converts the code to machine code during runtime.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is a markup language differ from a compiled language?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Markup doesn't provide instructions for the CPU to run as such. Markup is a way of using nested tags within a document to describe its structure and contents.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constants and variables examples of?</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Programming identifiers.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programming concept allows for a variable size container?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vector is a variable size container while an array is a fixed size one.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check whether a condition has been met, and if it has, perform one action. Otherwise, you want your program to perform a second action. What sort of programming operation would help achieve this?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conditional branch, such as an If…Then statement.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a program, what does a loop do?</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loop performs one or more instructions until (or while) a condition is met.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difference between a procedure and a function?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procedure does something while a function does something and then returns a value to the main program.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three things define an object?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Properties, attributes, and methods.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three scripting options are commonly used in Windows 10 to perform administrative tasks?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Batch files, Windows PowerShell scripts, and VBScripts.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You do not need to install a web application to your computer; it would be accessed via a browser.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advantage of a local network hosted application, in terms of data storage?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If data is stored on the server not on the local workstation, it is easier to apply access controls and to back it up.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42538021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structural elements of a database table?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Each table stores information about records (rows in the table) in fields (columns in the tables).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term is used to describe selecting and viewing information in a database?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Query.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does an RDBMS such as Microsoft SQL Server differ from Microsoft Excel when used to store a dataset?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Excel is an example of a flat file system. These do not scale well, and usually support a single user only. RDBMS platforms enable many hundreds or thousands of users to connect concurrently, and can support very large datasets. Also, an RDBMS can enforce data types for each column and validate information entered as fields and records.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language is usually used to request data from an RDBMS such as Oracle?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Structured Query Language (SQL) is used to query RDBMS-based database platforms.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it that defines the relationship between tables in an RDBMS?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Each table contains a primary key whose value is unique for each record in the table. A foreign table can use the value of a primary key as a relation, storing the value in a foreign key field.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Give an example of unstructured data.</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Images and text files and other document formats are unstructured data.</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Give two examples of semi-structured data stores.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Key/value pair databases and markup language document stores.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Is an INSERT statement an example of a definition or manipulation language statement?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Manipulation language—it depends on the structure of a table (columns, data types, and constraints) being established already.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a development environment with a library of database functions. What type of interface are you using?</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Programmatic access.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can a client-server application architecture be described if there is the potential for the structure of the application platform to be developed further?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could be described as a two-tier application. It could be re-developed as a three-tier application by specifying presentation, application, and data layers.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534083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F7185E3-7647-4E51-B251-D3953BF45D1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0A990FE-F4B5-4D05-B300-1C3C5A13BDD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523963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B759F40-A049-4E18-B34B-EA29AC57392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040DE40-E98C-4D2A-BC98-92EB2785C1B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697985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B42A4E4-F7D4-4A3E-A6DD-8E9E889C0EF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D036397-9AB7-4598-9553-2F1B065FA5D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36114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dirty="0"/>
              <a:t>True or false? All types of computers use CPU and system memory.</a:t>
            </a:r>
            <a:br>
              <a:rPr lang="en-US" dirty="0"/>
            </a:br>
            <a:r>
              <a:rPr lang="en-US" b="1" dirty="0"/>
              <a:t>True.</a:t>
            </a:r>
            <a:endParaRPr lang="en-US" dirty="0"/>
          </a:p>
          <a:p>
            <a:pPr marL="285750" indent="-228600">
              <a:buFont typeface="+mj-lt"/>
              <a:buAutoNum type="arabicPeriod"/>
            </a:pPr>
            <a:r>
              <a:rPr lang="en-US" dirty="0"/>
              <a:t>What type of computer is most likely to need peripheral devices?</a:t>
            </a:r>
            <a:br>
              <a:rPr lang="en-US" dirty="0"/>
            </a:br>
            <a:r>
              <a:rPr lang="en-US" b="1" dirty="0"/>
              <a:t>Desktop computer—you could also call this a Personal Computer (PC) or a workstation. An All-in-one PC also uses peripheral devices, with the obvious exception of a monitor.</a:t>
            </a:r>
            <a:endParaRPr lang="en-US" dirty="0"/>
          </a:p>
          <a:p>
            <a:pPr marL="285750" indent="-228600">
              <a:buFont typeface="+mj-lt"/>
              <a:buAutoNum type="arabicPeriod"/>
            </a:pPr>
            <a:r>
              <a:rPr lang="en-US" dirty="0"/>
              <a:t>What type of computer is best suited for using in a job where you have to make notes and be able to move around easily?</a:t>
            </a:r>
            <a:br>
              <a:rPr lang="en-US" dirty="0"/>
            </a:br>
            <a:r>
              <a:rPr lang="en-US" b="1" dirty="0"/>
              <a:t>A tablet or smartphone or possibly a hybrid laptop/tablet. Note-taking is supported by a touchscreen-based device.</a:t>
            </a:r>
            <a:endParaRPr lang="en-US" dirty="0"/>
          </a:p>
          <a:p>
            <a:pPr marL="285750" indent="-228600">
              <a:buFont typeface="+mj-lt"/>
              <a:buAutoNum type="arabicPeriod"/>
            </a:pPr>
            <a:r>
              <a:rPr lang="en-US" dirty="0"/>
              <a:t>Why don't laptops make good servers?</a:t>
            </a:r>
            <a:br>
              <a:rPr lang="en-US" dirty="0"/>
            </a:br>
            <a:r>
              <a:rPr lang="en-US" b="1" dirty="0"/>
              <a:t>There is no room for expansion and you are paying for components and design (maximum portability) you do not need.</a:t>
            </a:r>
            <a:endParaRPr lang="en-US" dirty="0"/>
          </a:p>
          <a:p>
            <a:pPr marL="285750" indent="-228600">
              <a:buFont typeface="+mj-lt"/>
              <a:buAutoNum type="arabicPeriod"/>
            </a:pPr>
            <a:r>
              <a:rPr lang="en-US" dirty="0"/>
              <a:t>Why isn't a smartphone a good tool for writing a report?</a:t>
            </a:r>
            <a:br>
              <a:rPr lang="en-US" dirty="0"/>
            </a:br>
            <a:r>
              <a:rPr lang="en-US" b="1" dirty="0"/>
              <a:t>Touchscreen or mini keyboards are not optimized for writing lots of text, though it is possible to attach them as peripheral devices.</a:t>
            </a:r>
            <a:endParaRPr lang="en-US" dirty="0"/>
          </a:p>
          <a:p>
            <a:pPr marL="285750" indent="-228600">
              <a:buFont typeface="+mj-lt"/>
              <a:buAutoNum type="arabicPeriod"/>
            </a:pPr>
            <a:r>
              <a:rPr lang="en-US" dirty="0"/>
              <a:t>What type(s) of IoT appliance are less likely to be controlled via a home automation hub?</a:t>
            </a:r>
            <a:br>
              <a:rPr lang="en-US" dirty="0"/>
            </a:br>
            <a:r>
              <a:rPr lang="en-US" b="1" dirty="0"/>
              <a:t>Modern cars and medical devices are unlikely to interface via a hub. Home automation hubs link to kitchen and domestic appliances, streaming media players, and potentially security systems.</a:t>
            </a:r>
            <a:endParaRPr lang="en-US" dirty="0"/>
          </a:p>
          <a:p>
            <a:pPr marL="514350" indent="-228600">
              <a:buFont typeface="+mj-lt"/>
              <a:buAutoNum type="arabicPeriod"/>
            </a:pPr>
            <a:endParaRPr lang="en-US" b="0" dirty="0"/>
          </a:p>
        </p:txBody>
      </p:sp>
    </p:spTree>
    <p:extLst>
      <p:ext uri="{BB962C8B-B14F-4D97-AF65-F5344CB8AC3E}">
        <p14:creationId xmlns:p14="http://schemas.microsoft.com/office/powerpoint/2010/main" val="318751714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F8BCFED-CAD8-4521-9395-8C973EE172B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2BBC28-16BB-479C-9463-BFB42F09EF1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032490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component provides persistent storage?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mass storage device such as a Hard Disk Drive (HDD), Solid State Drive (SSD), or flash memory. You could also mention optical discs (CD, DVD, Blu-Ray).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computer component is most restrictive in terms of determining upgrade potential for a desktop computer?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motherboard—it is difficult and expensive to replace.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plug-in card is always required to support PC sound.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False—sound functions are often provided by the motherboard chipset.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main advantage of using a CPU in 64-bit mode?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Makes more system memory accessible. A 64-bit CPU and OS is also required to run 64-bit applications, but there are not too many of these yet. 64-bit software is more reliable and a bit faster than 32-bit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typical speed for a modern CPU to run at?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Around 2 GHz; budget models might run as low as 1 GHz while the fastest run up to about 3 GHz.</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computer with a fast graphics interface. What type of expansion slot should you look for?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PCIe x16—this is a type of PCI Express slot that uses 16 'lanes'. Each lane can transfer 250 MBps (or 500 MBps for PCIe 2 and 1 GBps for v3).</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component provides a passive cooling solution?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heatsink or heat spreader removes heat from the component by convection with no power required. However, it is usually necessary to cool the heatsink or heat spreader itself and this is likely to require active cooling (a fan).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would you access the system setup program on a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Historically, by pressing the appropriate key during startup (ESC, DEL, F1, F2, or F10). Modern PCs often use fast boot modes that require some other means of booting to the firmware setup program.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40933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ED24A4F-2A2F-4E06-948E-8D1A6A80288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1D58D76-EBD4-43D8-9F0F-6B7E7D3C8A5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633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Mice and keyboards must be connected to a computer via PS/2 ports.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False—they are now much more likely to use USB or wireless (Bluetooth or other RF) interfaces.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USB cables have the same connectors at either end.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Partly false—the connectors for the host (PC) and device use different form factors (there are also normal size and mini or micro device connectors). A new reversible Type C connector is starting to be used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user has two USB drives connected to her PC. She complains that when she copies large files to both drives at the same time, it seems to take much longer. Why might this be?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Bandwidth on the USB bus is shared between all devices.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purchase a flat-panel monitor that can show widescreen movies. You are considering models with native resolutions of 1400x1050 and 1920x1200. Which should you choose?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1920x1200 as this is a widescreen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HDMI is the only type of display interface that supports High Definition picture resolutions.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False—there is also DisplayPort and Thunderbolt and some DVI formats also support HD resolutions.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considering buying a new display device. The model you are considering accepts digital inputs only. Your computer's graphics adapter has a blue port with 15 holes. Would this flat-panel be a wise purchase?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Probably not, as this connector is VGA, which supports analog output only. It is possible to buy converters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configure settings for an input device. What should be your first step?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Open the Settings app or Control Panel.</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friend is asking for your help in using her computer. When he presses the key marked @, a different symbol appears. What could be the cause?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keyboard is set to use a UK layout—you can correct this using the Language Bar.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mouse would you recommend for someone who uses their computer principally to play computer games and why?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mouse—this registers cursor movements more quickly and accurately.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8202842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Windows interface is used for advanced management and troubleshooting of devices?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Device Manager is used to update drivers and obtain more advanced troubleshooting information. The basic user interface is either Devices and Printers or the device pages in the Settings app, depending on the Windows version.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 you need to know to connect to a device that is configured over the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Typically the Internet Protocol (IP) address of its management page. Some devices may use a name to locate the page instead. You are also likely to be prompted for a user name and password.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 want to configure the DPI of a display device, you would do so via the Personalization app.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False—Dots Per Inch (DPI) or scaling is configured via Display properties. Personalization is for configuring themes and the appearance of the desktop.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configuring dual monitors positioned side-by-side. You want to increase the amount of screen space available. Which multiple display option should you set?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Extend the displays.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need to plug a microphone into a computer to make a recording. How would you identify which jack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jack should be color-coded (pink). There may be an icon to represent usage though. If neither is present, check the system documentation.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if any, type of printer uses a fuser?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Laser printer—the fuser bonds the toner to the surface of the paper using high heat and pressure.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four inks used to produce color prints?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Cyan, Magenta, Yellow, and Black (CMYK).</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wired interface is a printer MOST likely to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Universal Serial Bus (USB).</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configure a printer to use both sides of the paper (duplex) by default. You have alt-clicked the printer object—which command should you select to proceed?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Printing preferences.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basic command demonstrates that a printer is connected properly to a computer and that its driver is installed correctly for Windows?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Print Test Page.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function of a scanner would you use if you want to convert a letter that someone has mailed to you into a computer-editable document?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Optical Character Recognition (OCR).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If your PC does not have a flash memory card reader, you should be able to connect the camera itself to the PC over USB to copy images off the card.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True—must cameras support USB connections.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08400354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EBE530A3-604E-4BC2-9D44-658BFB6FE83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FE0A985-50E4-4D8C-AB6B-8FA784A493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491494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B60B738-A672-4AFC-8EA3-DE6CCB8F8FA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85EDDD0-DDA7-4189-8D7F-7CF853C417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526376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CB9A647-AACC-44BE-80D5-473DF2CF4B2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559FC43-A6B3-40E5-B243-B4C5ECE5441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13149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71C9EC7-397C-47CC-A958-B2BA71C3F36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697CA8D-D7DC-49BE-B9F9-B3A801AB1CD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7064432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a motherboard that is designed for DDR2 memory that works at a bus speed of 533 MHz. You have some DDR3 memory modules that also work at a bus speed of 533 MHz. Are the modules compatible with the motherboard?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No—DDR3 modules cannot be used in DDR2 slots.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can't you use memory modules designed for a desktop computer in a laptop?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Laptops use a smaller form factor called SO-DIMM while desktops use DIMMs.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 hard drive is rated at 10,000 RPM. What is the significance of this statistic?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number of revolutions per minute (RPM) is one of the basic factors determining the speed of the drive. 10,000 rpm represents good performance (15K rpm is the best available).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connector would you use for an external hard drive to connect to a Windows PC?</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USB. Firewire, eSATA, or Thunderbird are also possible but not nearly so popular. Most drives are now USB3 or USB3.1. Note that you can plug a USB3 drive into a USB2 port, so long as you have a USB3 device cable.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Your computer has 4 SATA ports. How many hard drives can be installed?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Four—each SATA port can be used to connect one drive.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single layer Blu-ray Disc has greater capacity than a dual-layer, double-sided DVD.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True—the capacity of a single layer Blu-ray disc is 25 GB compared to 17 GB for a dual-layer, double-sided DVD.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would you need to transfer data from a "Memory Stick?"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Memory card reader/multi-card reader. Do note that Memory Sticks are no longer in production so you could struggle to locate a suitable reader.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sort of device could you use to expand the storage capacity of a smartphone?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Flash memory card.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1978402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2D10135-2C08-4C3F-89F0-5B9C2EE2207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923A1920-D8B0-4634-8491-F27FA09DF0B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2967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921846F-8FE5-460F-948A-73B337EDA19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AADBC39-8907-4470-869B-4A44F4371A2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6473110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2921846F-8FE5-460F-948A-73B337EDA19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AADBC39-8907-4470-869B-4A44F4371A2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728310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A8B3853-0B94-411D-A2BC-5C965CDA1716}"/>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E571C01-D98B-4B3E-ADD1-EF4D39F1D4A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441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5522C6DA-423D-4510-B5E1-F5F0A056F6C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0CCB5F5-E289-4D88-B762-EDC991F6EBC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223987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E48604F-A0DC-4EE2-BEDF-7F2DEFCA3D5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9860F29-ACD0-48D8-9E24-1D235A3EFD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853222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8F5CA4F-1463-4159-B721-16B974AAE43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F100EBD-1C8B-40AE-AB42-6DBB8C7B26A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840811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Windows, you can access data via letter-labeled "drives." Do these correspond exactly to physical disks?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Not necessarily in the case of hard disks, which can be configured with multiple partitions, each of which can be assigned a drive letter. Optical drives and flash memory cards cannot be partitioned however.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file system must the partition that Windows files are installed on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NTFS.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default installation folders contain system and application files that should not normally be deleted or modified manually?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'Windows' and 'Program Files' folders.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file path to the Documents folder for a user named "David," assuming Windows is installed to a hard disk with a single partition using the default settings?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C:\Users\David\Documents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is a Windows library different from a folder?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library acts as a virtual folder by displaying the contents of multiple folders, which could be located on different drives.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If you have made changes to a file and want to keep both the original file and the modified version, what command should you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Save As.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should you be more careful about deleting files from a USB flash drive than from the main hard drive?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files will not be recycled so there is no possibility of retrieving them if you change your mind (at least, not without using specialist data recovery software).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view options could you use to show files of a particular type sorted by date?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Group the files by file type then sort by date.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kind of data would you expect to find in a file with a TIFF extension?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an image file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zip file?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file archive containing other files in a compressed format.</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6044809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60128B9-C570-421B-8608-323D61B5206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5625E078-6102-4228-BA8E-BFD338BE00C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52035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A262451-0923-4107-A6D0-BECB9CF36D73}"/>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A36E7FEF-9F62-4563-8F46-D6DBDE29E97F}"/>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624369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AEBC7F4-13C7-433F-939A-E9C7E8F41E0A}"/>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66B99AA5-CCB2-490E-B7A7-FA74C1E2EE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01569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7C902B5-89A1-4923-B7B8-B8759D78ED24}"/>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271E5DCC-D17F-44FE-AC09-D905FBA39D3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43422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WAN?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Wide Area Network (WAN) connects sites in different geographic locations. WANs usually make use of telecommunications and service provider networks rather than being directly operated by the network administrators.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packet made up of?</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packet consists of a number of fields contained within a header section plus a payload. The payload could be a packet from the protocol layer above.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key features of a packet switching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Nodes within the network can perform a forwarding function, allowing a packet to utilize any available path through the network. This makes the network robust against link failures. If is beneficial for the network to use small packets that are easy to re-send.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protocol is usually used to provide logical addressing on networks?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Internet Protocol (IP).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address identifies a network interface in the context of the local network segment only?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Media Access Control (MAC) address.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device is used to transfer packets between different networks?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router.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protocol allows people to use names/labels to address network resources rather than numeric addresses?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Domain Name System (DNS).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of the following parts of a web address is usually depends on a name resolution service: protocol type, host location, file path?</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host location is usually represented by a Fully Qualified Domain Name (FQDN), such as www.comptia.org, resolved to a numeric IP address by DNS.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does HTTP stand for?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HyperText Transfer Protocol (HTTP).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email protocol(s) are used to download messages from a mail server?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Either Post Office Protocol (POP) or Internet Message Access Protocol (IMAP).</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9993147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A5C4965-2960-4CFD-AB11-EA3BE54022DA}"/>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A29A31A-A30F-4297-9188-FC02B3BD58E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1862690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7D8DFF0C-1F51-4FA3-9E06-C952605BAF52}"/>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3C4939C8-7319-4F8A-8E25-2E3AAA640B3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572466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device is used to connect computers together in an Ethernet network?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switch.</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difference between a modem and a router?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modem creates a serial link between two computers over some sort of long distance media. It operates at the data link layer. A router makes forwarding decisions between logical networks. It does not need to take account of the framing and transmission details—those are the responsibility of the modem (or of an Ethernet switch or wireless access point). It just needs to know that a particular logical network can be reached over one of its interfaces. Most SOHO devices pack all these functions into a single appliance but it is important to appreciate the differences between the functions.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Can you list at least four Internet access methods?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Digital Subscriber Line (DSL), cable/Hybrid Fiber Coax, Fiber to the Curb (FTTC), satellite, and cellular radio.</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latest Wi-Fi standard and which frequency band(s) does it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IEEE 802.11ac works in the 5 GHz band. Most 802.11ac access points do have 2.4 GHz radios but they use them to support legacy standards.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information do you need to configure a wireless connection manually?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Service Set ID (SSID)/network name, encryption type, and authentication information (a preshared key if not using enterprise authentication).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risk of using a free Wi-Fi network to make an order from an online shop?</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Data on an open network may be intercepted by the person running the network or by other computers connected to the network. You need to ensure that the online store uses a secure (HTTPS) connection.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does attenuation mean?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Attenuation describes the loss of strength of a signal the farther it has to travel. Attenuation sets the distance limitations on different network media types.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10557634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4B2F524-F44A-4821-B6E6-7E69143A23A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E8054161-7F51-4B5C-BDD2-4AB3995F875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93124852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78634B1-214D-4414-811B-CF302F63D06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ED934FFE-1722-4366-A5D2-8487ED32A30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946983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6A1B61D-6A14-42E7-BB2A-3229CEA89F05}"/>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B5244AC-A788-46F8-A018-D418F9E3A4D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8631890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6C614841-55DB-490E-AAEB-6E80DD8184FC}"/>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49B6AF9-3019-4B9B-BD3C-09DEB835A2B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31400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If you use an open network, what email configuration setting should you ensure is enabled?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Enable Secure Sockets Layer/Transport Layer Security (SSL/TLS) encryption to protect the account password.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installed a screensaver application. Later, after updating your anti-virus software, a malicious program is found. This appears to have infected your system at the same time as the screensaver was installed. What class of malware is this?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Trojan Horse.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use a website that hosts training modules in a custom media format. What type of add-on would you need to install to play this media?</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You would need to install a type of browser add-on called a plug-in. Plug-ins should be restricted to interacting with the media object on the web page.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file might a website use to track whether you have visited it before?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Cookie.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Browser pop-up windows are definite symptoms of virus infection.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False—these could be a result of adware or part of the design of a particular site (admittedly, not a site you'd want to visit often).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are using a computer in an Internet cafe. What should you do at the end of the session?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Clear the browser cache or use the workstation's browser private/incognito browsing mode.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identifies a website as using the secure HTTPS protocol with a valid certificate?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URL shows the "https://" protocol and the browser shows a padlock icon. For sites that have passed special validation regimes, the address bar will be shown in green. If a site uses https but the certificate is not trusted by the browser, an alert is displayed.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want to restrict access to a computer on your network to a single Internet host running a particular application. What two things do you need to configure in your firewall's access control list?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The IP address of the host and the port number of the application.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52433821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hard disk connected to a computer via a USB port could be described as "Direct Attached Storage."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connection would a NAS device use?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Network Attached Storage (NAS) means using either a cabled (Ethernet) or Wi-Fi link to the network.</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admin tool or screen would you use to configure a Windows computer to join a domain?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Via the System applet in Control Panel or via the Settings app (Access work or school).</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Any version or edition of Windows can be used to share files with other users.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True—non-server editions are restricted in the number of simultaneous clients though.</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could you access a network folder called DATA on a network server called TOWER1 using the Explorer address bar?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By entering the UNC path: \\TOWER1\DATA</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 mapped drive?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folder shared by a network server that the client connects to via a drive letter that redirects to the network share name (\\Server\Folder).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protocol would be used to provide encrypted file downloads from a web server?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HTTPS—HyperText Transfer Protocol with Secure Sockets Layer/Transport Layer Security (SSL/TLS).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You have made a backup of system data using a removable hard disk. What should you do next?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Store the disk in a secure location—preferably in a different place to the PC.</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028573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24EB5E8-EF51-499D-88B3-10B10729BDD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09913720-63C6-432A-9663-8E82585ED17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8949787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399879F-6AFD-43E3-9BDA-16595D00449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2E529C4-B166-4163-9CBF-27E94ADA4A6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718211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CD97E68-C602-4F1D-8916-35F1BBCB171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AC560C1-BEBA-406F-9600-1C6A9D0F56B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4175763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08850739-6728-4BB2-BB0A-C6177CE0D534}"/>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EEA828AB-8F80-495E-AB2D-1C1AE95ED79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1506546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B6F19363-72C0-43A3-827A-38E94AFA0D5E}"/>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3FD00321-718F-4179-A956-B46D681D07B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399209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8178901-5BC2-4C1D-BECF-577CFBC02AC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FEDBE61-9070-4459-AA2A-777C2319497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627663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10B4ED7-88C7-4376-A0DB-0296C828E5C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B261BDCA-21FB-4BAC-80F0-A777D892834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5082640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gesture is typically used for zooming on a touchscreen?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Pinch.</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the purpose of an accelerometer, as fitted in a mobile device?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It is one of the components that detects how the user is moving the device around. This is used to set the screen orientation and as an advanced control mechanism.</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feature allows data to be removed from a device if is lost or stolen?</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referred to as remote wipe or sometimes as a kill switch.</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True or false? A smartphone cannot join a Wi-Fi network if the SSID is not being broadcast.</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False—the SSID (or network name) can be entered manually, as with a computer.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is "airplane mode?"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 quick toggle for disabling all wireless functionality (cellular, Wi-Fi, and Bluetooth).</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32519417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D36FDF4B-A2B2-48E4-99BD-2D691DB643B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CA4FDACA-F484-4086-B405-4BFD89DC70B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739394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0CED284-7442-421E-AFBD-A13B31B1A5D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7D2BC16-DCF3-4398-8253-A2B7295236B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7788103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0CED284-7442-421E-AFBD-A13B31B1A5D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7D2BC16-DCF3-4398-8253-A2B7295236B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11342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457D664E-082A-4740-952B-985FFAC3FCAB}"/>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F17EC15F-2EA0-40E5-A9A7-D90D33AE725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55013491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0CED284-7442-421E-AFBD-A13B31B1A5D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47D2BC16-DCF3-4398-8253-A2B7295236B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0438714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property of secure information is compromised by snooping?</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Confidentiality—keeping information disclosure restricted to authorized persons only.</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An attacker has used a rogue access point to intercept traffic passing between wireless clients and the wired network segment. What type of attack is this?</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This is typical of a Man-in-the-Middle (MitM) attack.</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type of access mechanism is MOST vulnerable to a replay attack?</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Use of a token generated by software. If the token is not authenticated properly by the server, it could be vulnerable to replay, where someone else obtaining the token can masquerade as the original user.</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Which specific attack uses a botnet to threaten availability?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Distributed Denial of Service (DDoS).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In considering availability concerns, what use might a lockable faceplate on a server-class computer be?</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It may prevent the user switching the machine on or off (useful for servers) or accessing removable drives and ports.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does AAA stand for?</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Authentication, Authorization, Accounting.</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should a security policy instruct users not to reveal their password to technical support staff?</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It exposes users to social engineering attacks to gather login credentials for malicious use. Any request for a password should be treated by users as suspicious.</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How might someone masquerade as someone else when using email or Instant Messaging?</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By accessing their user account—this could be done by stealing their login information, using an unattended computer that was still logged in, or using malware such as a Trojan.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What are the three main areas where redundancy should be provisioned?</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Data/storage (RAID), network links, and power. You might additionally mention site-level redundancy, though this is very expensive to provision.</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r>
              <a:rPr lang="en-US" sz="1200" b="0" kern="1200" dirty="0">
                <a:solidFill>
                  <a:schemeClr val="tx1"/>
                </a:solidFill>
                <a:effectLst/>
                <a:latin typeface="+mn-lt"/>
                <a:ea typeface="Verdana" panose="020B0604030504040204" pitchFamily="34" charset="0"/>
                <a:cs typeface="Verdana" panose="020B0604030504040204" pitchFamily="34" charset="0"/>
              </a:rPr>
              <a:t>Why is prioritization a critical task for disaster recovery?</a:t>
            </a:r>
            <a:br>
              <a:rPr lang="en-US" sz="1200" b="0" kern="1200" dirty="0">
                <a:solidFill>
                  <a:schemeClr val="tx1"/>
                </a:solidFill>
                <a:effectLst/>
                <a:latin typeface="+mn-lt"/>
                <a:ea typeface="Verdana" panose="020B0604030504040204" pitchFamily="34" charset="0"/>
                <a:cs typeface="Verdana" panose="020B0604030504040204" pitchFamily="34" charset="0"/>
              </a:rPr>
            </a:br>
            <a:r>
              <a:rPr lang="en-US" sz="1200" b="1" kern="1200" dirty="0">
                <a:solidFill>
                  <a:schemeClr val="tx1"/>
                </a:solidFill>
                <a:effectLst/>
                <a:latin typeface="+mn-lt"/>
                <a:ea typeface="Verdana" panose="020B0604030504040204" pitchFamily="34" charset="0"/>
                <a:cs typeface="Verdana" panose="020B0604030504040204" pitchFamily="34" charset="0"/>
              </a:rPr>
              <a:t>Services may have dependencies that make restoring them in the wrong order futile. Also, disasters lead to scarce resources so the most critical services must be given priority. These should be identified before the disaster occurs so that staff working to recover systems are properly guided.</a:t>
            </a:r>
            <a:endParaRPr lang="en-US" sz="1200" b="0" kern="1200" dirty="0">
              <a:solidFill>
                <a:schemeClr val="tx1"/>
              </a:solidFill>
              <a:effectLst/>
              <a:latin typeface="+mn-lt"/>
              <a:ea typeface="Verdana" panose="020B0604030504040204" pitchFamily="34" charset="0"/>
              <a:cs typeface="Verdana" panose="020B0604030504040204" pitchFamily="34" charset="0"/>
            </a:endParaRPr>
          </a:p>
          <a:p>
            <a:pPr marL="285750" indent="-228600">
              <a:buFont typeface="+mj-lt"/>
              <a:buAutoNum type="arabicPeriod"/>
            </a:pPr>
            <a:endParaRPr lang="en-US" dirty="0"/>
          </a:p>
        </p:txBody>
      </p:sp>
    </p:spTree>
    <p:extLst>
      <p:ext uri="{BB962C8B-B14F-4D97-AF65-F5344CB8AC3E}">
        <p14:creationId xmlns:p14="http://schemas.microsoft.com/office/powerpoint/2010/main" val="266515348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878634B1-214D-4414-811B-CF302F63D061}"/>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ED934FFE-1722-4366-A5D2-8487ED32A30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465333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5BE7C05-1E4E-4EB4-873E-96EE6B76D1A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1718686-E328-4788-9D68-9685D0BD602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3973467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26B8E95-B744-46C6-BAAC-93D38D1510DF}"/>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9D34ED67-8EE2-42ED-8A39-3317F2513A7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7370927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1B17698-B6A4-4DD5-BDC7-7596E9B8D97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7112A189-6C00-483F-BBCE-B68F5BA0339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8261846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A1B17698-B6A4-4DD5-BDC7-7596E9B8D977}"/>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7112A189-6C00-483F-BBCE-B68F5BA0339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82123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131ECEF1-E423-42F6-8996-EC69A2D143BD}"/>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869A1DE9-730C-4071-A3DF-65FA053094C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9955552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36A9D337-806C-4F6B-A09C-67B41D230874}"/>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DC45673F-CA10-4E9F-8B33-5497E271F81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65881387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Image Placeholder 3">
            <a:extLst>
              <a:ext uri="{FF2B5EF4-FFF2-40B4-BE49-F238E27FC236}">
                <a16:creationId xmlns:a16="http://schemas.microsoft.com/office/drawing/2014/main" id="{CE27D377-2971-4E6E-AA81-FB62CFB47109}"/>
              </a:ext>
            </a:extLst>
          </p:cNvPr>
          <p:cNvSpPr>
            <a:spLocks noGrp="1" noRot="1" noChangeAspect="1"/>
          </p:cNvSpPr>
          <p:nvPr>
            <p:ph type="sldImg"/>
          </p:nvPr>
        </p:nvSpPr>
        <p:spPr/>
      </p:sp>
      <p:sp>
        <p:nvSpPr>
          <p:cNvPr id="5" name="Notes Placeholder 4">
            <a:extLst>
              <a:ext uri="{FF2B5EF4-FFF2-40B4-BE49-F238E27FC236}">
                <a16:creationId xmlns:a16="http://schemas.microsoft.com/office/drawing/2014/main" id="{1D7E0F0C-7BA5-403D-A817-2EC319D4D12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92759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ext Box 1032"/>
          <p:cNvSpPr txBox="1">
            <a:spLocks noChangeArrowheads="1"/>
          </p:cNvSpPr>
          <p:nvPr userDrawn="1"/>
        </p:nvSpPr>
        <p:spPr bwMode="black">
          <a:xfrm>
            <a:off x="0" y="4498110"/>
            <a:ext cx="12192000" cy="2379617"/>
          </a:xfrm>
          <a:prstGeom prst="rect">
            <a:avLst/>
          </a:prstGeom>
          <a:solidFill>
            <a:schemeClr val="accent5"/>
          </a:solidFill>
          <a:ln w="9525">
            <a:noFill/>
            <a:miter lim="800000"/>
            <a:headEnd/>
            <a:tailEnd/>
          </a:ln>
          <a:effectLst/>
        </p:spPr>
        <p:txBody>
          <a:bodyPr anchor="b" anchorCtr="1">
            <a:noAutofit/>
          </a:bodyPr>
          <a:lstStyle/>
          <a:p>
            <a:pPr algn="ctr">
              <a:spcBef>
                <a:spcPct val="50000"/>
              </a:spcBef>
              <a:defRPr/>
            </a:pPr>
            <a:r>
              <a:rPr lang="en-GB" sz="900" noProof="0" dirty="0">
                <a:solidFill>
                  <a:schemeClr val="accent1"/>
                </a:solidFill>
                <a:latin typeface="+mn-lt"/>
                <a:cs typeface="Times New Roman" pitchFamily="18" charset="0"/>
              </a:rPr>
              <a:t>Copyright © 2018 CompTIA, Inc. All rights reserved. Screenshots used for illustrative purposes are the property of the software proprietor. Except as permitted under the Copyright Act of 1976, no part of this publication may be reproduced or distributed in any form or by any means, or stored in a database or retrieval system, without the prior written permission CompTIA, 3500 Lacey Road, Suite 100, Downers Grove, IL 60515-5439. CompTIA® and the CompTIA logo are registered trademarks of CompTIA, Inc., in the U.S. and other countries. All other product and service names used may be common law or registered trademarks of their respective proprietors.</a:t>
            </a:r>
            <a:endParaRPr lang="en-US" sz="900" noProof="0" dirty="0">
              <a:solidFill>
                <a:schemeClr val="accent1"/>
              </a:solidFill>
              <a:latin typeface="+mn-lt"/>
              <a:cs typeface="Times New Roman" pitchFamily="18" charset="0"/>
            </a:endParaRPr>
          </a:p>
        </p:txBody>
      </p:sp>
      <p:sp>
        <p:nvSpPr>
          <p:cNvPr id="3" name="Subtitle 2"/>
          <p:cNvSpPr>
            <a:spLocks noGrp="1"/>
          </p:cNvSpPr>
          <p:nvPr>
            <p:ph type="subTitle" idx="1"/>
          </p:nvPr>
        </p:nvSpPr>
        <p:spPr>
          <a:xfrm>
            <a:off x="0" y="3812309"/>
            <a:ext cx="12192000" cy="685800"/>
          </a:xfrm>
          <a:solidFill>
            <a:schemeClr val="accent4"/>
          </a:solidFill>
        </p:spPr>
        <p:txBody>
          <a:bodyPr anchor="ctr" anchorCtr="0">
            <a:noAutofit/>
          </a:bodyPr>
          <a:lstStyle>
            <a:lvl1pPr marL="0" indent="0" algn="ctr">
              <a:buNone/>
              <a:defRPr sz="4400" b="1">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9" name="Title 8"/>
          <p:cNvSpPr>
            <a:spLocks noGrp="1"/>
          </p:cNvSpPr>
          <p:nvPr>
            <p:ph type="title" hasCustomPrompt="1"/>
          </p:nvPr>
        </p:nvSpPr>
        <p:spPr>
          <a:xfrm>
            <a:off x="0" y="2673276"/>
            <a:ext cx="12192000" cy="1143000"/>
          </a:xfrm>
          <a:solidFill>
            <a:schemeClr val="tx1"/>
          </a:solidFill>
        </p:spPr>
        <p:txBody>
          <a:bodyPr lIns="91440" tIns="45720" rIns="91440" bIns="45720">
            <a:noAutofit/>
          </a:bodyPr>
          <a:lstStyle>
            <a:lvl1pPr>
              <a:defRPr sz="4000" b="0" i="0">
                <a:solidFill>
                  <a:schemeClr val="accent5"/>
                </a:solidFill>
                <a:latin typeface="+mj-lt"/>
              </a:defRPr>
            </a:lvl1pPr>
          </a:lstStyle>
          <a:p>
            <a:r>
              <a:rPr lang="en-GB" noProof="0" dirty="0"/>
              <a:t>CompTIA IT Fundamentals+</a:t>
            </a:r>
            <a:br>
              <a:rPr lang="en-GB" noProof="0" dirty="0"/>
            </a:br>
            <a:r>
              <a:rPr lang="en-GB" noProof="0" dirty="0"/>
              <a:t>(Exam FC0‑U61)</a:t>
            </a:r>
            <a:endParaRPr lang="en-US" noProof="0" dirty="0"/>
          </a:p>
        </p:txBody>
      </p:sp>
      <p:pic>
        <p:nvPicPr>
          <p:cNvPr id="13" name="Picture 12" descr="CompTIA logo">
            <a:extLst>
              <a:ext uri="{FF2B5EF4-FFF2-40B4-BE49-F238E27FC236}">
                <a16:creationId xmlns:a16="http://schemas.microsoft.com/office/drawing/2014/main" id="{EC532169-3147-4394-AA33-62CEA5752870}"/>
              </a:ext>
            </a:extLst>
          </p:cNvPr>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0597366" y="224411"/>
            <a:ext cx="1419225" cy="790575"/>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22556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Outline">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400"/>
            <a:ext cx="11978640" cy="5577840"/>
          </a:xfrm>
        </p:spPr>
        <p:txBody>
          <a:bodyPr/>
          <a:lstStyle>
            <a:lvl1pPr marL="0" indent="0">
              <a:spcBef>
                <a:spcPts val="2400"/>
              </a:spcBef>
              <a:spcAft>
                <a:spcPts val="2400"/>
              </a:spcAft>
              <a:buNone/>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normAutofit/>
          </a:bodyPr>
          <a:lstStyle>
            <a:lvl1pPr algn="ctr">
              <a:defRPr sz="48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8A365D4-CB39-4DD5-9171-D491B0401A7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7DB4F6E3-B7B7-47B4-88B2-4B4973B49B30}"/>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endParaRPr lang="en-US" dirty="0"/>
          </a:p>
        </p:txBody>
      </p:sp>
    </p:spTree>
    <p:extLst>
      <p:ext uri="{BB962C8B-B14F-4D97-AF65-F5344CB8AC3E}">
        <p14:creationId xmlns:p14="http://schemas.microsoft.com/office/powerpoint/2010/main" val="2417121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Footer Placeholder 4">
            <a:extLst>
              <a:ext uri="{FF2B5EF4-FFF2-40B4-BE49-F238E27FC236}">
                <a16:creationId xmlns:a16="http://schemas.microsoft.com/office/drawing/2014/main" id="{99D882FC-8A2F-4BB3-A76C-2A2A28761589}"/>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Tree>
    <p:extLst>
      <p:ext uri="{BB962C8B-B14F-4D97-AF65-F5344CB8AC3E}">
        <p14:creationId xmlns:p14="http://schemas.microsoft.com/office/powerpoint/2010/main" val="205866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620017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6" name="Group 5" descr="Objectives">
            <a:extLst>
              <a:ext uri="{FF2B5EF4-FFF2-40B4-BE49-F238E27FC236}">
                <a16:creationId xmlns:a16="http://schemas.microsoft.com/office/drawing/2014/main" id="{1C7F5C99-0345-4FCE-A9C4-F860AC4C87D7}"/>
              </a:ext>
            </a:extLst>
          </p:cNvPr>
          <p:cNvGrpSpPr/>
          <p:nvPr userDrawn="1"/>
        </p:nvGrpSpPr>
        <p:grpSpPr>
          <a:xfrm>
            <a:off x="6291618" y="822960"/>
            <a:ext cx="5900382" cy="5715000"/>
            <a:chOff x="6291618" y="822960"/>
            <a:chExt cx="5900382" cy="5715000"/>
          </a:xfrm>
        </p:grpSpPr>
        <p:pic>
          <p:nvPicPr>
            <p:cNvPr id="8" name="Picture 7" descr="Objectives (Image by racorn © 23rf.com)">
              <a:extLst>
                <a:ext uri="{FF2B5EF4-FFF2-40B4-BE49-F238E27FC236}">
                  <a16:creationId xmlns:a16="http://schemas.microsoft.com/office/drawing/2014/main" id="{93F9B8EA-F0FB-4DAE-9D71-AB3B17E1285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6291618" y="822960"/>
              <a:ext cx="5900382" cy="5715000"/>
            </a:xfrm>
            <a:prstGeom prst="rect">
              <a:avLst/>
            </a:prstGeom>
          </p:spPr>
        </p:pic>
        <p:sp>
          <p:nvSpPr>
            <p:cNvPr id="10" name="TextBox 9" descr="Unit objectives (Image by racorn © 123rf.com)">
              <a:extLst>
                <a:ext uri="{FF2B5EF4-FFF2-40B4-BE49-F238E27FC236}">
                  <a16:creationId xmlns:a16="http://schemas.microsoft.com/office/drawing/2014/main" id="{E3194958-6F33-40AC-AD10-F14190F7280D}"/>
                </a:ext>
              </a:extLst>
            </p:cNvPr>
            <p:cNvSpPr txBox="1"/>
            <p:nvPr userDrawn="1"/>
          </p:nvSpPr>
          <p:spPr>
            <a:xfrm>
              <a:off x="6447304" y="6177439"/>
              <a:ext cx="1729961" cy="246221"/>
            </a:xfrm>
            <a:prstGeom prst="rect">
              <a:avLst/>
            </a:prstGeom>
            <a:noFill/>
          </p:spPr>
          <p:txBody>
            <a:bodyPr wrap="none" rtlCol="0">
              <a:spAutoFit/>
            </a:bodyPr>
            <a:lstStyle/>
            <a:p>
              <a:r>
                <a:rPr lang="en-US" sz="1000" dirty="0">
                  <a:solidFill>
                    <a:schemeClr val="accent5"/>
                  </a:solidFill>
                </a:rPr>
                <a:t>Image by </a:t>
              </a:r>
              <a:r>
                <a:rPr lang="en-US" sz="1000" dirty="0" err="1">
                  <a:solidFill>
                    <a:schemeClr val="accent5"/>
                  </a:solidFill>
                </a:rPr>
                <a:t>racorn</a:t>
              </a:r>
              <a:r>
                <a:rPr lang="en-US" sz="1000" dirty="0">
                  <a:solidFill>
                    <a:schemeClr val="accent5"/>
                  </a:solidFill>
                </a:rPr>
                <a:t> © 123rf.com</a:t>
              </a:r>
            </a:p>
          </p:txBody>
        </p:sp>
      </p:gr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Objectives</a:t>
            </a:r>
          </a:p>
        </p:txBody>
      </p:sp>
      <p:sp>
        <p:nvSpPr>
          <p:cNvPr id="12" name="Footer Placeholder 4">
            <a:extLst>
              <a:ext uri="{FF2B5EF4-FFF2-40B4-BE49-F238E27FC236}">
                <a16:creationId xmlns:a16="http://schemas.microsoft.com/office/drawing/2014/main" id="{3F0C4344-A7A7-4D9C-B4A8-FD2FF9DF2F54}"/>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AA92C0BC-1371-444D-9B2C-9CF85120402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039452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p:spTree>
      <p:nvGrpSpPr>
        <p:cNvPr id="1" name=""/>
        <p:cNvGrpSpPr/>
        <p:nvPr/>
      </p:nvGrpSpPr>
      <p:grpSpPr>
        <a:xfrm>
          <a:off x="0" y="0"/>
          <a:ext cx="0" cy="0"/>
          <a:chOff x="0" y="0"/>
          <a:chExt cx="0" cy="0"/>
        </a:xfrm>
      </p:grpSpPr>
      <p:sp>
        <p:nvSpPr>
          <p:cNvPr id="3" name="Content Placeholder 2"/>
          <p:cNvSpPr>
            <a:spLocks noGrp="1"/>
          </p:cNvSpPr>
          <p:nvPr>
            <p:ph idx="1"/>
          </p:nvPr>
        </p:nvSpPr>
        <p:spPr>
          <a:xfrm>
            <a:off x="7161362" y="914399"/>
            <a:ext cx="5030638"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Review</a:t>
            </a:r>
          </a:p>
        </p:txBody>
      </p:sp>
      <p:grpSp>
        <p:nvGrpSpPr>
          <p:cNvPr id="12" name="Group 11" descr="Review ">
            <a:extLst>
              <a:ext uri="{FF2B5EF4-FFF2-40B4-BE49-F238E27FC236}">
                <a16:creationId xmlns:a16="http://schemas.microsoft.com/office/drawing/2014/main" id="{D9D5A189-4666-4772-A9C8-16648CDE9AE8}"/>
              </a:ext>
            </a:extLst>
          </p:cNvPr>
          <p:cNvGrpSpPr/>
          <p:nvPr userDrawn="1"/>
        </p:nvGrpSpPr>
        <p:grpSpPr>
          <a:xfrm>
            <a:off x="17612" y="822960"/>
            <a:ext cx="7143750" cy="5715000"/>
            <a:chOff x="17612" y="822960"/>
            <a:chExt cx="7143750" cy="5715000"/>
          </a:xfrm>
        </p:grpSpPr>
        <p:pic>
          <p:nvPicPr>
            <p:cNvPr id="13" name="Picture 12" descr="Review (Image by Wavebreak Media © 123rf.com)">
              <a:extLst>
                <a:ext uri="{FF2B5EF4-FFF2-40B4-BE49-F238E27FC236}">
                  <a16:creationId xmlns:a16="http://schemas.microsoft.com/office/drawing/2014/main" id="{E6C7E7FE-ED67-4556-8E17-D224225F3C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7612" y="822960"/>
              <a:ext cx="7143750" cy="5715000"/>
            </a:xfrm>
            <a:prstGeom prst="rect">
              <a:avLst/>
            </a:prstGeom>
          </p:spPr>
        </p:pic>
        <p:sp>
          <p:nvSpPr>
            <p:cNvPr id="14" name="TextBox 13">
              <a:extLst>
                <a:ext uri="{FF2B5EF4-FFF2-40B4-BE49-F238E27FC236}">
                  <a16:creationId xmlns:a16="http://schemas.microsoft.com/office/drawing/2014/main" id="{FE75F581-47F3-447A-8CF0-D183ECAAF9EB}"/>
                </a:ext>
              </a:extLst>
            </p:cNvPr>
            <p:cNvSpPr txBox="1"/>
            <p:nvPr userDrawn="1"/>
          </p:nvSpPr>
          <p:spPr>
            <a:xfrm>
              <a:off x="4820657" y="859869"/>
              <a:ext cx="2340705" cy="246221"/>
            </a:xfrm>
            <a:prstGeom prst="rect">
              <a:avLst/>
            </a:prstGeom>
            <a:noFill/>
          </p:spPr>
          <p:txBody>
            <a:bodyPr wrap="none" rtlCol="0">
              <a:spAutoFit/>
            </a:bodyPr>
            <a:lstStyle/>
            <a:p>
              <a:r>
                <a:rPr lang="en-US" sz="1000" dirty="0">
                  <a:solidFill>
                    <a:schemeClr val="accent3"/>
                  </a:solidFill>
                </a:rPr>
                <a:t>Image by Wavebreak Media © 123rf.com</a:t>
              </a:r>
            </a:p>
          </p:txBody>
        </p:sp>
      </p:grpSp>
      <p:sp>
        <p:nvSpPr>
          <p:cNvPr id="15" name="Footer Placeholder 4">
            <a:extLst>
              <a:ext uri="{FF2B5EF4-FFF2-40B4-BE49-F238E27FC236}">
                <a16:creationId xmlns:a16="http://schemas.microsoft.com/office/drawing/2014/main" id="{8142CB92-11C2-4AC8-B0CA-A561CB4AFA8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5B85E6EE-E8A1-4E58-B0FC-B112D6CF9A1F}"/>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453946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bs">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5DCDA32-F80C-4AAC-996B-6E8032FB392A}"/>
              </a:ext>
            </a:extLst>
          </p:cNvPr>
          <p:cNvGrpSpPr/>
          <p:nvPr userDrawn="1"/>
        </p:nvGrpSpPr>
        <p:grpSpPr>
          <a:xfrm>
            <a:off x="5423065" y="813435"/>
            <a:ext cx="6768936" cy="5724525"/>
            <a:chOff x="5423065" y="813435"/>
            <a:chExt cx="6768936" cy="5724525"/>
          </a:xfrm>
        </p:grpSpPr>
        <p:pic>
          <p:nvPicPr>
            <p:cNvPr id="15" name="Picture 14" descr="Time for a lab... (Image by goodluz © 123rf.com)">
              <a:extLst>
                <a:ext uri="{FF2B5EF4-FFF2-40B4-BE49-F238E27FC236}">
                  <a16:creationId xmlns:a16="http://schemas.microsoft.com/office/drawing/2014/main" id="{03CE7AE5-8E7D-44CF-8BC6-5CA092633B1D}"/>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5423065" y="813435"/>
              <a:ext cx="6768936" cy="5724525"/>
            </a:xfrm>
            <a:prstGeom prst="rect">
              <a:avLst/>
            </a:prstGeom>
          </p:spPr>
        </p:pic>
        <p:sp>
          <p:nvSpPr>
            <p:cNvPr id="16" name="TextBox 15">
              <a:extLst>
                <a:ext uri="{FF2B5EF4-FFF2-40B4-BE49-F238E27FC236}">
                  <a16:creationId xmlns:a16="http://schemas.microsoft.com/office/drawing/2014/main" id="{E3D322FC-6A40-41D9-9421-BCEEDBFE2A81}"/>
                </a:ext>
              </a:extLst>
            </p:cNvPr>
            <p:cNvSpPr txBox="1"/>
            <p:nvPr userDrawn="1"/>
          </p:nvSpPr>
          <p:spPr>
            <a:xfrm>
              <a:off x="10391507" y="859869"/>
              <a:ext cx="1800493" cy="246221"/>
            </a:xfrm>
            <a:prstGeom prst="rect">
              <a:avLst/>
            </a:prstGeom>
            <a:noFill/>
          </p:spPr>
          <p:txBody>
            <a:bodyPr wrap="none" rtlCol="0">
              <a:spAutoFit/>
            </a:bodyPr>
            <a:lstStyle/>
            <a:p>
              <a:r>
                <a:rPr lang="en-US" sz="1000" dirty="0">
                  <a:solidFill>
                    <a:schemeClr val="accent3"/>
                  </a:solidFill>
                </a:rPr>
                <a:t>Image by </a:t>
              </a:r>
              <a:r>
                <a:rPr lang="en-US" sz="1000" dirty="0" err="1">
                  <a:solidFill>
                    <a:schemeClr val="accent3"/>
                  </a:solidFill>
                </a:rPr>
                <a:t>goodluz</a:t>
              </a:r>
              <a:r>
                <a:rPr lang="en-US" sz="1000" dirty="0">
                  <a:solidFill>
                    <a:schemeClr val="accent3"/>
                  </a:solidFill>
                </a:rPr>
                <a:t> © 123rf.com</a:t>
              </a:r>
            </a:p>
          </p:txBody>
        </p:sp>
      </p:grpSp>
      <p:sp>
        <p:nvSpPr>
          <p:cNvPr id="3" name="Content Placeholder 2"/>
          <p:cNvSpPr>
            <a:spLocks noGrp="1"/>
          </p:cNvSpPr>
          <p:nvPr>
            <p:ph idx="1"/>
          </p:nvPr>
        </p:nvSpPr>
        <p:spPr>
          <a:xfrm>
            <a:off x="91440" y="914400"/>
            <a:ext cx="5331624"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A2AA293D-B37D-4C3D-92EC-A239C731391B}"/>
              </a:ext>
            </a:extLst>
          </p:cNvPr>
          <p:cNvSpPr txBox="1"/>
          <p:nvPr userDrawn="1"/>
        </p:nvSpPr>
        <p:spPr>
          <a:xfrm>
            <a:off x="0" y="0"/>
            <a:ext cx="12192000" cy="822960"/>
          </a:xfrm>
          <a:prstGeom prst="rect">
            <a:avLst/>
          </a:prstGeom>
          <a:solidFill>
            <a:schemeClr val="bg2"/>
          </a:solidFill>
          <a:ln w="9525">
            <a:solidFill>
              <a:schemeClr val="bg2"/>
            </a:solidFill>
            <a:miter lim="800000"/>
            <a:headEnd/>
            <a:tailEnd/>
          </a:ln>
        </p:spPr>
        <p:txBody>
          <a:bodyPr vert="horz" wrap="square" lIns="91440" tIns="45720" rIns="91440" bIns="45720" numCol="1" anchor="ctr" anchorCtr="0" compatLnSpc="1">
            <a:prstTxWarp prst="textNoShape">
              <a:avLst/>
            </a:prstTxWarp>
            <a:normAutofit/>
          </a:bodyPr>
          <a:lstStyle>
            <a:lvl1pPr algn="ctr" eaLnBrk="0" fontAlgn="base" hangingPunct="0">
              <a:spcBef>
                <a:spcPct val="0"/>
              </a:spcBef>
              <a:spcAft>
                <a:spcPct val="0"/>
              </a:spcAft>
              <a:defRPr sz="3600" b="1">
                <a:solidFill>
                  <a:srgbClr val="F8F8F8"/>
                </a:solidFill>
                <a:latin typeface="+mj-lt"/>
                <a:ea typeface="+mj-ea"/>
                <a:cs typeface="+mj-cs"/>
              </a:defRPr>
            </a:lvl1pPr>
            <a:lvl2pPr algn="ctr" eaLnBrk="0" fontAlgn="base" hangingPunct="0">
              <a:spcBef>
                <a:spcPct val="0"/>
              </a:spcBef>
              <a:spcAft>
                <a:spcPct val="0"/>
              </a:spcAft>
              <a:defRPr sz="3600" b="1">
                <a:solidFill>
                  <a:srgbClr val="F8F8F8"/>
                </a:solidFill>
                <a:latin typeface="Verdana" pitchFamily="34" charset="0"/>
              </a:defRPr>
            </a:lvl2pPr>
            <a:lvl3pPr algn="ctr" eaLnBrk="0" fontAlgn="base" hangingPunct="0">
              <a:spcBef>
                <a:spcPct val="0"/>
              </a:spcBef>
              <a:spcAft>
                <a:spcPct val="0"/>
              </a:spcAft>
              <a:defRPr sz="3600" b="1">
                <a:solidFill>
                  <a:srgbClr val="F8F8F8"/>
                </a:solidFill>
                <a:latin typeface="Verdana" pitchFamily="34" charset="0"/>
              </a:defRPr>
            </a:lvl3pPr>
            <a:lvl4pPr algn="ctr" eaLnBrk="0" fontAlgn="base" hangingPunct="0">
              <a:spcBef>
                <a:spcPct val="0"/>
              </a:spcBef>
              <a:spcAft>
                <a:spcPct val="0"/>
              </a:spcAft>
              <a:defRPr sz="3600" b="1">
                <a:solidFill>
                  <a:srgbClr val="F8F8F8"/>
                </a:solidFill>
                <a:latin typeface="Verdana" pitchFamily="34" charset="0"/>
              </a:defRPr>
            </a:lvl4pPr>
            <a:lvl5pPr algn="ctr" eaLnBrk="0" fontAlgn="base" hangingPunct="0">
              <a:spcBef>
                <a:spcPct val="0"/>
              </a:spcBef>
              <a:spcAft>
                <a:spcPct val="0"/>
              </a:spcAft>
              <a:defRPr sz="3600" b="1">
                <a:solidFill>
                  <a:srgbClr val="F8F8F8"/>
                </a:solidFill>
                <a:latin typeface="Verdana" pitchFamily="34" charset="0"/>
              </a:defRPr>
            </a:lvl5pPr>
            <a:lvl6pPr marL="457200" algn="ctr" eaLnBrk="0" fontAlgn="base" hangingPunct="0">
              <a:spcBef>
                <a:spcPct val="0"/>
              </a:spcBef>
              <a:spcAft>
                <a:spcPct val="0"/>
              </a:spcAft>
              <a:defRPr sz="3600" b="1">
                <a:solidFill>
                  <a:schemeClr val="tx2"/>
                </a:solidFill>
                <a:latin typeface="Verdana" pitchFamily="34" charset="0"/>
              </a:defRPr>
            </a:lvl6pPr>
            <a:lvl7pPr marL="914400" algn="ctr" eaLnBrk="0" fontAlgn="base" hangingPunct="0">
              <a:spcBef>
                <a:spcPct val="0"/>
              </a:spcBef>
              <a:spcAft>
                <a:spcPct val="0"/>
              </a:spcAft>
              <a:defRPr sz="3600" b="1">
                <a:solidFill>
                  <a:schemeClr val="tx2"/>
                </a:solidFill>
                <a:latin typeface="Verdana" pitchFamily="34" charset="0"/>
              </a:defRPr>
            </a:lvl7pPr>
            <a:lvl8pPr marL="1371600" algn="ctr" eaLnBrk="0" fontAlgn="base" hangingPunct="0">
              <a:spcBef>
                <a:spcPct val="0"/>
              </a:spcBef>
              <a:spcAft>
                <a:spcPct val="0"/>
              </a:spcAft>
              <a:defRPr sz="3600" b="1">
                <a:solidFill>
                  <a:schemeClr val="tx2"/>
                </a:solidFill>
                <a:latin typeface="Verdana" pitchFamily="34" charset="0"/>
              </a:defRPr>
            </a:lvl8pPr>
            <a:lvl9pPr marL="1828800" algn="ctr" eaLnBrk="0" fontAlgn="base" hangingPunct="0">
              <a:spcBef>
                <a:spcPct val="0"/>
              </a:spcBef>
              <a:spcAft>
                <a:spcPct val="0"/>
              </a:spcAft>
              <a:defRPr sz="3600" b="1">
                <a:solidFill>
                  <a:schemeClr val="tx2"/>
                </a:solidFill>
                <a:latin typeface="Verdana" pitchFamily="34" charset="0"/>
              </a:defRPr>
            </a:lvl9pPr>
          </a:lstStyle>
          <a:p>
            <a:pPr lvl="0"/>
            <a:r>
              <a:rPr lang="en-US" sz="4800" dirty="0">
                <a:solidFill>
                  <a:schemeClr val="accent5"/>
                </a:solidFill>
                <a:latin typeface="+mj-lt"/>
                <a:ea typeface="Verdana" panose="020B0604030504040204" pitchFamily="34" charset="0"/>
                <a:cs typeface="Verdana" panose="020B0604030504040204" pitchFamily="34" charset="0"/>
              </a:rPr>
              <a:t>Labs</a:t>
            </a:r>
          </a:p>
        </p:txBody>
      </p:sp>
      <p:sp>
        <p:nvSpPr>
          <p:cNvPr id="17" name="Footer Placeholder 4">
            <a:extLst>
              <a:ext uri="{FF2B5EF4-FFF2-40B4-BE49-F238E27FC236}">
                <a16:creationId xmlns:a16="http://schemas.microsoft.com/office/drawing/2014/main" id="{0AD369E6-3008-4AB3-8D39-2CAC2676621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a:extLst>
              <a:ext uri="{FF2B5EF4-FFF2-40B4-BE49-F238E27FC236}">
                <a16:creationId xmlns:a16="http://schemas.microsoft.com/office/drawing/2014/main" id="{17E2A783-7B63-4ADB-A81B-D2F21C9CBB65}"/>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416572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8" name="Footer Placeholder 4">
            <a:extLst>
              <a:ext uri="{FF2B5EF4-FFF2-40B4-BE49-F238E27FC236}">
                <a16:creationId xmlns:a16="http://schemas.microsoft.com/office/drawing/2014/main" id="{09765914-C0DD-4D57-876A-8BE033A6EE9E}"/>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6" name="Slide Number Placeholder 7">
            <a:extLst>
              <a:ext uri="{FF2B5EF4-FFF2-40B4-BE49-F238E27FC236}">
                <a16:creationId xmlns:a16="http://schemas.microsoft.com/office/drawing/2014/main" id="{4CFC60E1-5CBB-4291-B6B7-2638F1ACE1BD}"/>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7299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Over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 y="914399"/>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p:cNvSpPr>
            <a:spLocks noGrp="1"/>
          </p:cNvSpPr>
          <p:nvPr>
            <p:ph type="title"/>
          </p:nvPr>
        </p:nvSpPr>
        <p:spPr/>
        <p:txBody>
          <a:bodyPr/>
          <a:lstStyle>
            <a:lvl1pPr algn="ctr">
              <a:defRPr/>
            </a:lvl1pPr>
          </a:lstStyle>
          <a:p>
            <a:r>
              <a:rPr lang="en-US"/>
              <a:t>Click to edit Master title style</a:t>
            </a:r>
            <a:endParaRPr lang="en-US" dirty="0"/>
          </a:p>
        </p:txBody>
      </p:sp>
      <p:sp>
        <p:nvSpPr>
          <p:cNvPr id="6" name="Content Placeholder 2"/>
          <p:cNvSpPr>
            <a:spLocks noGrp="1"/>
          </p:cNvSpPr>
          <p:nvPr>
            <p:ph idx="12"/>
          </p:nvPr>
        </p:nvSpPr>
        <p:spPr>
          <a:xfrm>
            <a:off x="91440" y="3749040"/>
            <a:ext cx="1197864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1F726AD9-D0F2-4891-952C-2475E49333BF}"/>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9" name="Slide Number Placeholder 7">
            <a:extLst>
              <a:ext uri="{FF2B5EF4-FFF2-40B4-BE49-F238E27FC236}">
                <a16:creationId xmlns:a16="http://schemas.microsoft.com/office/drawing/2014/main" id="{49C8AE80-85B3-4E94-9EFE-492F092057C3}"/>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8049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39"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B305F697-A50F-454E-A5B3-6B700EF5400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7" name="Slide Number Placeholder 7">
            <a:extLst>
              <a:ext uri="{FF2B5EF4-FFF2-40B4-BE49-F238E27FC236}">
                <a16:creationId xmlns:a16="http://schemas.microsoft.com/office/drawing/2014/main" id="{8A8E4B70-9E08-4C25-8574-EC08E7CC6C9E}"/>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19184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1440" y="914400"/>
            <a:ext cx="594360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4">
            <a:extLst>
              <a:ext uri="{FF2B5EF4-FFF2-40B4-BE49-F238E27FC236}">
                <a16:creationId xmlns:a16="http://schemas.microsoft.com/office/drawing/2014/main" id="{E09A755E-6A49-4C8C-82B5-FDE250A6C36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C3018682-0C95-48D0-9865-4A930DFBF56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3133306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126480" y="914400"/>
            <a:ext cx="5939560" cy="557784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36743D9A-8760-4675-9653-FCA0CE7ECC2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1" name="Slide Number Placeholder 7">
            <a:extLst>
              <a:ext uri="{FF2B5EF4-FFF2-40B4-BE49-F238E27FC236}">
                <a16:creationId xmlns:a16="http://schemas.microsoft.com/office/drawing/2014/main" id="{590E0E92-0E47-425E-AA14-AF799B428A1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620230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9144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8"/>
          <p:cNvSpPr>
            <a:spLocks noGrp="1"/>
          </p:cNvSpPr>
          <p:nvPr>
            <p:ph sz="quarter" idx="13"/>
          </p:nvPr>
        </p:nvSpPr>
        <p:spPr>
          <a:xfrm>
            <a:off x="9144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5"/>
          <p:cNvSpPr>
            <a:spLocks noGrp="1"/>
          </p:cNvSpPr>
          <p:nvPr>
            <p:ph sz="quarter" idx="14"/>
          </p:nvPr>
        </p:nvSpPr>
        <p:spPr>
          <a:xfrm>
            <a:off x="6126480" y="914400"/>
            <a:ext cx="5943600" cy="2743200"/>
          </a:xfrm>
        </p:spPr>
        <p:txBody>
          <a:bodyPr vert="horz" lIns="91440" tIns="45720" rIns="91440" bIns="45720" rtlCol="0">
            <a:normAutofit/>
          </a:bodyPr>
          <a:lstStyle>
            <a:lvl1pPr>
              <a:defRPr lang="en-US" smtClean="0"/>
            </a:lvl1pPr>
            <a:lvl2pPr>
              <a:defRPr lang="en-US" smtClean="0"/>
            </a:lvl2pPr>
            <a:lvl3pPr>
              <a:defRPr lang="en-US" smtClean="0"/>
            </a:lvl3pPr>
            <a:lvl4pPr>
              <a:defRPr lang="en-US" smtClean="0"/>
            </a:lvl4pPr>
            <a:lvl5pPr>
              <a:defRPr lang="en-US"/>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8"/>
          <p:cNvSpPr>
            <a:spLocks noGrp="1"/>
          </p:cNvSpPr>
          <p:nvPr>
            <p:ph sz="quarter" idx="15"/>
          </p:nvPr>
        </p:nvSpPr>
        <p:spPr>
          <a:xfrm>
            <a:off x="6126480" y="3749040"/>
            <a:ext cx="5943600" cy="274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4">
            <a:extLst>
              <a:ext uri="{FF2B5EF4-FFF2-40B4-BE49-F238E27FC236}">
                <a16:creationId xmlns:a16="http://schemas.microsoft.com/office/drawing/2014/main" id="{D31C88DF-ED55-42FA-8000-06B9063FEDF3}"/>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14" name="Slide Number Placeholder 7">
            <a:extLst>
              <a:ext uri="{FF2B5EF4-FFF2-40B4-BE49-F238E27FC236}">
                <a16:creationId xmlns:a16="http://schemas.microsoft.com/office/drawing/2014/main" id="{B11A1D95-54A2-4B8E-A233-0D6F9D7E923C}"/>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9574447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Footer Placeholder 4">
            <a:extLst>
              <a:ext uri="{FF2B5EF4-FFF2-40B4-BE49-F238E27FC236}">
                <a16:creationId xmlns:a16="http://schemas.microsoft.com/office/drawing/2014/main" id="{A0A27573-ABD4-4DEB-A1ED-921C0BA9A820}"/>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5" name="Slide Number Placeholder 7">
            <a:extLst>
              <a:ext uri="{FF2B5EF4-FFF2-40B4-BE49-F238E27FC236}">
                <a16:creationId xmlns:a16="http://schemas.microsoft.com/office/drawing/2014/main" id="{D5E3DCE9-C3F9-4388-8DFB-75A5CD400C27}"/>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14474675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03BBC94A-E716-4C5B-9551-6AA8BA10D5F6}"/>
              </a:ext>
            </a:extLst>
          </p:cNvPr>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4" name="Slide Number Placeholder 7">
            <a:extLst>
              <a:ext uri="{FF2B5EF4-FFF2-40B4-BE49-F238E27FC236}">
                <a16:creationId xmlns:a16="http://schemas.microsoft.com/office/drawing/2014/main" id="{901D52F7-13EC-4885-AD3E-387E1CE07238}"/>
              </a:ext>
            </a:extLst>
          </p:cNvPr>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7026738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12192000" cy="822960"/>
          </a:xfrm>
          <a:prstGeom prst="rect">
            <a:avLst/>
          </a:prstGeom>
          <a:solidFill>
            <a:schemeClr val="tx1"/>
          </a:solidFill>
        </p:spPr>
        <p:txBody>
          <a:bodyPr vert="horz" lIns="91440" tIns="45720" rIns="91440" bIns="45720" rtlCol="0" anchor="ctr">
            <a:noAutofit/>
          </a:bodyPr>
          <a:lstStyle/>
          <a:p>
            <a:r>
              <a:rPr lang="en-US" noProof="0"/>
              <a:t>Click to edit Master title style</a:t>
            </a:r>
            <a:endParaRPr lang="en-US" noProof="0" dirty="0"/>
          </a:p>
        </p:txBody>
      </p:sp>
      <p:sp>
        <p:nvSpPr>
          <p:cNvPr id="3" name="Text Placeholder 2"/>
          <p:cNvSpPr>
            <a:spLocks noGrp="1"/>
          </p:cNvSpPr>
          <p:nvPr>
            <p:ph type="body" idx="1"/>
          </p:nvPr>
        </p:nvSpPr>
        <p:spPr>
          <a:xfrm>
            <a:off x="91440" y="914400"/>
            <a:ext cx="11978640" cy="5577840"/>
          </a:xfrm>
          <a:prstGeom prst="rect">
            <a:avLst/>
          </a:prstGeom>
        </p:spPr>
        <p:txBody>
          <a:bodyPr vert="horz" lIns="91440" tIns="45720" rIns="91440" bIns="45720" rtlCol="0">
            <a:normAutofit/>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Footer Placeholder 4"/>
          <p:cNvSpPr>
            <a:spLocks noGrp="1"/>
          </p:cNvSpPr>
          <p:nvPr>
            <p:ph type="ftr" sz="quarter" idx="3"/>
          </p:nvPr>
        </p:nvSpPr>
        <p:spPr>
          <a:xfrm>
            <a:off x="0" y="6537960"/>
            <a:ext cx="12192000" cy="320040"/>
          </a:xfrm>
          <a:prstGeom prst="rect">
            <a:avLst/>
          </a:prstGeom>
          <a:solidFill>
            <a:schemeClr val="accent4"/>
          </a:solidFill>
        </p:spPr>
        <p:txBody>
          <a:bodyPr vert="horz" lIns="91440" tIns="45720" rIns="91440" bIns="45720" rtlCol="0" anchor="ctr">
            <a:noAutofit/>
          </a:bodyPr>
          <a:lstStyle>
            <a:lvl1pPr algn="l">
              <a:defRPr sz="1600">
                <a:solidFill>
                  <a:schemeClr val="tx1"/>
                </a:solidFill>
                <a:latin typeface="+mj-lt"/>
                <a:ea typeface="Verdana" panose="020B0604030504040204" pitchFamily="34" charset="0"/>
                <a:cs typeface="Verdana" panose="020B0604030504040204" pitchFamily="34" charset="0"/>
              </a:defRPr>
            </a:lvl1pPr>
          </a:lstStyle>
          <a:p>
            <a:r>
              <a:rPr lang="en-GB" dirty="0"/>
              <a:t>CompTIA IT Fundamentals+</a:t>
            </a:r>
            <a:endParaRPr lang="en-US" dirty="0"/>
          </a:p>
        </p:txBody>
      </p:sp>
      <p:sp>
        <p:nvSpPr>
          <p:cNvPr id="8" name="Slide Number Placeholder 7"/>
          <p:cNvSpPr>
            <a:spLocks noGrp="1"/>
          </p:cNvSpPr>
          <p:nvPr>
            <p:ph type="sldNum" sz="quarter" idx="4"/>
          </p:nvPr>
        </p:nvSpPr>
        <p:spPr>
          <a:xfrm>
            <a:off x="11460480" y="6309360"/>
            <a:ext cx="731520" cy="548640"/>
          </a:xfrm>
          <a:prstGeom prst="rect">
            <a:avLst/>
          </a:prstGeom>
          <a:solidFill>
            <a:schemeClr val="accent4"/>
          </a:solidFill>
        </p:spPr>
        <p:txBody>
          <a:bodyPr vert="horz" lIns="91440" tIns="45720" rIns="91440" bIns="45720" rtlCol="0" anchor="ctr"/>
          <a:lstStyle>
            <a:lvl1pPr algn="ctr">
              <a:defRPr sz="1600" b="0">
                <a:solidFill>
                  <a:schemeClr val="tx1"/>
                </a:solidFill>
                <a:latin typeface="+mj-lt"/>
                <a:ea typeface="Verdana" panose="020B0604030504040204" pitchFamily="34" charset="0"/>
                <a:cs typeface="Verdana" panose="020B0604030504040204" pitchFamily="34" charset="0"/>
              </a:defRPr>
            </a:lvl1pPr>
          </a:lstStyle>
          <a:p>
            <a:fld id="{5356F478-C559-429F-9426-6D8D07B5A7AD}" type="slidenum">
              <a:rPr lang="en-US" smtClean="0"/>
              <a:pPr/>
              <a:t>‹#›</a:t>
            </a:fld>
            <a:endParaRPr lang="en-US" dirty="0"/>
          </a:p>
        </p:txBody>
      </p:sp>
    </p:spTree>
    <p:extLst>
      <p:ext uri="{BB962C8B-B14F-4D97-AF65-F5344CB8AC3E}">
        <p14:creationId xmlns:p14="http://schemas.microsoft.com/office/powerpoint/2010/main" val="2358617278"/>
      </p:ext>
    </p:extLst>
  </p:cSld>
  <p:clrMap bg1="lt1" tx1="dk1" bg2="lt2" tx2="dk2" accent1="accent1" accent2="accent2" accent3="accent3" accent4="accent4" accent5="accent5" accent6="accent6" hlink="hlink" folHlink="folHlink"/>
  <p:sldLayoutIdLst>
    <p:sldLayoutId id="2147483661" r:id="rId1"/>
    <p:sldLayoutId id="2147483686" r:id="rId2"/>
    <p:sldLayoutId id="2147483682" r:id="rId3"/>
    <p:sldLayoutId id="2147483664" r:id="rId4"/>
    <p:sldLayoutId id="2147483674" r:id="rId5"/>
    <p:sldLayoutId id="2147483675" r:id="rId6"/>
    <p:sldLayoutId id="2147483676" r:id="rId7"/>
    <p:sldLayoutId id="2147483666" r:id="rId8"/>
    <p:sldLayoutId id="2147483677" r:id="rId9"/>
    <p:sldLayoutId id="2147483681" r:id="rId10"/>
    <p:sldLayoutId id="2147483667" r:id="rId11"/>
    <p:sldLayoutId id="2147483687" r:id="rId12"/>
    <p:sldLayoutId id="2147483688" r:id="rId13"/>
    <p:sldLayoutId id="2147483689" r:id="rId14"/>
  </p:sldLayoutIdLst>
  <p:hf hdr="0" dt="0"/>
  <p:txStyles>
    <p:titleStyle>
      <a:lvl1pPr algn="ctr" defTabSz="914400" rtl="0" eaLnBrk="1" latinLnBrk="0" hangingPunct="1">
        <a:lnSpc>
          <a:spcPct val="100000"/>
        </a:lnSpc>
        <a:spcBef>
          <a:spcPct val="0"/>
        </a:spcBef>
        <a:buNone/>
        <a:defRPr sz="5400" b="1" kern="1200">
          <a:solidFill>
            <a:schemeClr val="accent5"/>
          </a:solidFill>
          <a:latin typeface="+mj-lt"/>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10000"/>
        </a:lnSpc>
        <a:spcBef>
          <a:spcPts val="0"/>
        </a:spcBef>
        <a:spcAft>
          <a:spcPts val="1800"/>
        </a:spcAft>
        <a:buSzPct val="100000"/>
        <a:buFont typeface="Arial" panose="020B0604020202020204" pitchFamily="34" charset="0"/>
        <a:buChar char="•"/>
        <a:defRPr sz="4400" i="0" kern="1200">
          <a:solidFill>
            <a:schemeClr val="tx1"/>
          </a:solidFill>
          <a:latin typeface="+mn-lt"/>
          <a:ea typeface="Verdana" panose="020B06040305040B0204" pitchFamily="34" charset="0"/>
          <a:cs typeface="Verdana" panose="020B06040305040B0204" pitchFamily="34" charset="0"/>
        </a:defRPr>
      </a:lvl1pPr>
      <a:lvl2pPr marL="685800" indent="-228600" algn="l" defTabSz="914400" rtl="0" eaLnBrk="1" latinLnBrk="0" hangingPunct="1">
        <a:lnSpc>
          <a:spcPct val="100000"/>
        </a:lnSpc>
        <a:spcBef>
          <a:spcPts val="0"/>
        </a:spcBef>
        <a:spcAft>
          <a:spcPts val="1200"/>
        </a:spcAft>
        <a:buSzPct val="75000"/>
        <a:buFont typeface="Courier New" panose="02070309020205020404" pitchFamily="49" charset="0"/>
        <a:buChar char="o"/>
        <a:defRPr sz="3600" i="0" kern="1200">
          <a:solidFill>
            <a:schemeClr val="tx1"/>
          </a:solidFill>
          <a:latin typeface="+mn-lt"/>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800" i="0" kern="1200">
          <a:solidFill>
            <a:schemeClr val="tx1"/>
          </a:solidFill>
          <a:latin typeface="+mn-lt"/>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baseline="0">
          <a:solidFill>
            <a:schemeClr val="tx1"/>
          </a:solidFill>
          <a:latin typeface="+mn-lt"/>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0"/>
        </a:spcBef>
        <a:spcAft>
          <a:spcPts val="600"/>
        </a:spcAft>
        <a:buSzPct val="90000"/>
        <a:buFont typeface="Verdana" panose="020B0604030504040204" pitchFamily="34" charset="0"/>
        <a:buChar char="−"/>
        <a:defRPr sz="2400" i="0" kern="1200">
          <a:solidFill>
            <a:schemeClr val="tx1"/>
          </a:solidFill>
          <a:latin typeface="+mn-lt"/>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1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emf"/><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88.jpeg"/><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7.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3.xml"/></Relationships>
</file>

<file path=ppt/slides/_rels/slide189.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hyperlink" Target="http://upload.wikimedia.org/wikipedia/commons/5/5d/Lenovo_x220_dp_crop.jpg" TargetMode="External"/><Relationship Id="rId1" Type="http://schemas.openxmlformats.org/officeDocument/2006/relationships/slideLayout" Target="../slideLayouts/slideLayout5.xml"/><Relationship Id="rId4" Type="http://schemas.openxmlformats.org/officeDocument/2006/relationships/image" Target="../media/image99.jpg"/></Relationships>
</file>

<file path=ppt/slides/_rels/slide193.xml.rels><?xml version="1.0" encoding="UTF-8" standalone="yes"?>
<Relationships xmlns="http://schemas.openxmlformats.org/package/2006/relationships"><Relationship Id="rId2" Type="http://schemas.openxmlformats.org/officeDocument/2006/relationships/image" Target="../media/image100.jpg"/><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2" Type="http://schemas.openxmlformats.org/officeDocument/2006/relationships/image" Target="../media/image110.jpg"/><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9.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 Id="rId4" Type="http://schemas.openxmlformats.org/officeDocument/2006/relationships/image" Target="../media/image114.png"/></Relationships>
</file>

<file path=ppt/slides/_rels/slide21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17.jpg"/><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219.xml.rels><?xml version="1.0" encoding="UTF-8" standalone="yes"?>
<Relationships xmlns="http://schemas.openxmlformats.org/package/2006/relationships"><Relationship Id="rId2" Type="http://schemas.openxmlformats.org/officeDocument/2006/relationships/image" Target="../media/image12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emf"/><Relationship Id="rId1" Type="http://schemas.openxmlformats.org/officeDocument/2006/relationships/slideLayout" Target="../slideLayouts/slideLayout6.xml"/></Relationships>
</file>

<file path=ppt/slides/_rels/slide221.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3.xml"/></Relationships>
</file>

<file path=ppt/slides/_rels/slide22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6.xml"/></Relationships>
</file>

<file path=ppt/slides/_rels/slide22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2.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236.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image" Target="../media/image143.jpg"/></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image" Target="../media/image145.emf"/><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image" Target="../media/image154.emf"/><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6.xml"/></Relationships>
</file>

<file path=ppt/slides/_rels/slide26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6.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2" Type="http://schemas.openxmlformats.org/officeDocument/2006/relationships/image" Target="../media/image162.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png"/></Relationships>
</file>

<file path=ppt/slides/_rels/slide280.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2" Type="http://schemas.openxmlformats.org/officeDocument/2006/relationships/image" Target="../media/image164.emf"/><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image" Target="../media/image165.emf"/><Relationship Id="rId1" Type="http://schemas.openxmlformats.org/officeDocument/2006/relationships/slideLayout" Target="../slideLayouts/slideLayout3.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image" Target="../media/image166.jpg"/><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image" Target="../media/image167.jpg"/><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image" Target="../media/image168.jpg"/><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290.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3.xml"/></Relationships>
</file>

<file path=ppt/slides/_rels/slide293.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8.xml.rels><?xml version="1.0" encoding="UTF-8" standalone="yes"?>
<Relationships xmlns="http://schemas.openxmlformats.org/package/2006/relationships"><Relationship Id="rId2" Type="http://schemas.openxmlformats.org/officeDocument/2006/relationships/image" Target="../media/image172.jpg"/><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2" Type="http://schemas.openxmlformats.org/officeDocument/2006/relationships/image" Target="../media/image174.emf"/><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jpg"/><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image" Target="../media/image180.jpeg"/><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322.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image" Target="../media/image185.png"/><Relationship Id="rId1" Type="http://schemas.openxmlformats.org/officeDocument/2006/relationships/slideLayout" Target="../slideLayouts/slideLayout5.xml"/></Relationships>
</file>

<file path=ppt/slides/_rels/slide323.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3.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4.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22.png"/></Relationships>
</file>

<file path=ppt/slides/_rels/slide330.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3.xml"/></Relationships>
</file>

<file path=ppt/slides/_rels/slide331.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7.xml"/><Relationship Id="rId4" Type="http://schemas.openxmlformats.org/officeDocument/2006/relationships/image" Target="../media/image197.png"/></Relationships>
</file>

<file path=ppt/slides/_rels/slide332.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4.xml"/></Relationships>
</file>

<file path=ppt/slides/_rels/slide338.xml.rels><?xml version="1.0" encoding="UTF-8" standalone="yes"?>
<Relationships xmlns="http://schemas.openxmlformats.org/package/2006/relationships"><Relationship Id="rId2" Type="http://schemas.openxmlformats.org/officeDocument/2006/relationships/image" Target="../media/image200.jpg"/><Relationship Id="rId1" Type="http://schemas.openxmlformats.org/officeDocument/2006/relationships/slideLayout" Target="../slideLayouts/slideLayout4.xml"/></Relationships>
</file>

<file path=ppt/slides/_rels/slide339.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4.xml"/></Relationships>
</file>

<file path=ppt/slides/_rels/slide341.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4.xml"/></Relationships>
</file>

<file path=ppt/slides/_rels/slide342.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4.xml"/></Relationships>
</file>

<file path=ppt/slides/_rels/slide343.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05.png"/><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image" Target="../media/image207.png"/><Relationship Id="rId1" Type="http://schemas.openxmlformats.org/officeDocument/2006/relationships/slideLayout" Target="../slideLayouts/slideLayout6.xml"/></Relationships>
</file>

<file path=ppt/slides/_rels/slide345.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7.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4.xml"/></Relationships>
</file>

<file path=ppt/slides/_rels/slide348.xml.rels><?xml version="1.0" encoding="UTF-8" standalone="yes"?>
<Relationships xmlns="http://schemas.openxmlformats.org/package/2006/relationships"><Relationship Id="rId2" Type="http://schemas.openxmlformats.org/officeDocument/2006/relationships/image" Target="../media/image211.png"/><Relationship Id="rId1" Type="http://schemas.openxmlformats.org/officeDocument/2006/relationships/slideLayout" Target="../slideLayouts/slideLayout4.xml"/></Relationships>
</file>

<file path=ppt/slides/_rels/slide349.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slideLayout" Target="../slideLayouts/slideLayout6.xml"/></Relationships>
</file>

<file path=ppt/slides/_rels/slide356.xml.rels><?xml version="1.0" encoding="UTF-8" standalone="yes"?>
<Relationships xmlns="http://schemas.openxmlformats.org/package/2006/relationships"><Relationship Id="rId2" Type="http://schemas.openxmlformats.org/officeDocument/2006/relationships/image" Target="../media/image215.png"/><Relationship Id="rId1" Type="http://schemas.openxmlformats.org/officeDocument/2006/relationships/slideLayout" Target="../slideLayouts/slideLayout4.xml"/></Relationships>
</file>

<file path=ppt/slides/_rels/slide357.xml.rels><?xml version="1.0" encoding="UTF-8" standalone="yes"?>
<Relationships xmlns="http://schemas.openxmlformats.org/package/2006/relationships"><Relationship Id="rId2" Type="http://schemas.openxmlformats.org/officeDocument/2006/relationships/image" Target="../media/image216.png"/><Relationship Id="rId1" Type="http://schemas.openxmlformats.org/officeDocument/2006/relationships/slideLayout" Target="../slideLayouts/slideLayout4.xml"/></Relationships>
</file>

<file path=ppt/slides/_rels/slide35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3" Type="http://schemas.openxmlformats.org/officeDocument/2006/relationships/image" Target="../media/image217.jpeg"/><Relationship Id="rId2" Type="http://schemas.openxmlformats.org/officeDocument/2006/relationships/notesSlide" Target="../notesSlides/notesSlide80.xml"/><Relationship Id="rId1" Type="http://schemas.openxmlformats.org/officeDocument/2006/relationships/slideLayout" Target="../slideLayouts/slideLayout6.xml"/><Relationship Id="rId4" Type="http://schemas.openxmlformats.org/officeDocument/2006/relationships/image" Target="../media/image218.png"/></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notesSlide" Target="../notesSlides/notesSlide81.xml"/><Relationship Id="rId1" Type="http://schemas.openxmlformats.org/officeDocument/2006/relationships/slideLayout" Target="../slideLayouts/slideLayout5.xml"/><Relationship Id="rId4" Type="http://schemas.openxmlformats.org/officeDocument/2006/relationships/image" Target="../media/image220.jpeg"/></Relationships>
</file>

<file path=ppt/slides/_rels/slide366.xml.rels><?xml version="1.0" encoding="UTF-8" standalone="yes"?>
<Relationships xmlns="http://schemas.openxmlformats.org/package/2006/relationships"><Relationship Id="rId3" Type="http://schemas.openxmlformats.org/officeDocument/2006/relationships/image" Target="../media/image221.jpeg"/><Relationship Id="rId2" Type="http://schemas.openxmlformats.org/officeDocument/2006/relationships/notesSlide" Target="../notesSlides/notesSlide82.xml"/><Relationship Id="rId1" Type="http://schemas.openxmlformats.org/officeDocument/2006/relationships/slideLayout" Target="../slideLayouts/slideLayout6.xml"/><Relationship Id="rId4" Type="http://schemas.openxmlformats.org/officeDocument/2006/relationships/image" Target="../media/image222.jpeg"/></Relationships>
</file>

<file path=ppt/slides/_rels/slide367.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368.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notesSlide" Target="../notesSlides/notesSlide84.xml"/><Relationship Id="rId1" Type="http://schemas.openxmlformats.org/officeDocument/2006/relationships/slideLayout" Target="../slideLayouts/slideLayout6.xml"/><Relationship Id="rId4" Type="http://schemas.openxmlformats.org/officeDocument/2006/relationships/image" Target="../media/image225.jpeg"/></Relationships>
</file>

<file path=ppt/slides/_rels/slide369.xml.rels><?xml version="1.0" encoding="UTF-8" standalone="yes"?>
<Relationships xmlns="http://schemas.openxmlformats.org/package/2006/relationships"><Relationship Id="rId3" Type="http://schemas.openxmlformats.org/officeDocument/2006/relationships/image" Target="../media/image226.jpeg"/><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3" Type="http://schemas.openxmlformats.org/officeDocument/2006/relationships/image" Target="../media/image227.jp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2" Type="http://schemas.openxmlformats.org/officeDocument/2006/relationships/image" Target="../media/image228.jpeg"/><Relationship Id="rId1" Type="http://schemas.openxmlformats.org/officeDocument/2006/relationships/slideLayout" Target="../slideLayouts/slideLayout4.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393.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93.xml"/><Relationship Id="rId1" Type="http://schemas.openxmlformats.org/officeDocument/2006/relationships/slideLayout" Target="../slideLayouts/slideLayout5.xml"/><Relationship Id="rId4" Type="http://schemas.openxmlformats.org/officeDocument/2006/relationships/image" Target="../media/image231.png"/></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396.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397.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notesSlide" Target="../notesSlides/notesSlide96.xml"/><Relationship Id="rId1" Type="http://schemas.openxmlformats.org/officeDocument/2006/relationships/slideLayout" Target="../slideLayouts/slideLayout6.xml"/><Relationship Id="rId4" Type="http://schemas.openxmlformats.org/officeDocument/2006/relationships/image" Target="../media/image234.png"/></Relationships>
</file>

<file path=ppt/slides/_rels/slide398.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399.xml.rels><?xml version="1.0" encoding="UTF-8" standalone="yes"?>
<Relationships xmlns="http://schemas.openxmlformats.org/package/2006/relationships"><Relationship Id="rId2" Type="http://schemas.openxmlformats.org/officeDocument/2006/relationships/image" Target="../media/image2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3" Type="http://schemas.openxmlformats.org/officeDocument/2006/relationships/image" Target="../media/image238.jpg"/><Relationship Id="rId2" Type="http://schemas.openxmlformats.org/officeDocument/2006/relationships/image" Target="../media/image237.jpg"/><Relationship Id="rId1" Type="http://schemas.openxmlformats.org/officeDocument/2006/relationships/slideLayout" Target="../slideLayouts/slideLayout5.xml"/></Relationships>
</file>

<file path=ppt/slides/_rels/slide402.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4.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100.xml"/><Relationship Id="rId1" Type="http://schemas.openxmlformats.org/officeDocument/2006/relationships/slideLayout" Target="../slideLayouts/slideLayout6.xml"/><Relationship Id="rId4" Type="http://schemas.openxmlformats.org/officeDocument/2006/relationships/image" Target="../media/image241.png"/></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4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3.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2" Type="http://schemas.openxmlformats.org/officeDocument/2006/relationships/image" Target="../media/image243.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2" Type="http://schemas.openxmlformats.org/officeDocument/2006/relationships/image" Target="../media/image244.jpg"/><Relationship Id="rId1" Type="http://schemas.openxmlformats.org/officeDocument/2006/relationships/slideLayout" Target="../slideLayouts/slideLayout4.xml"/></Relationships>
</file>

<file path=ppt/slides/_rels/slide421.xml.rels><?xml version="1.0" encoding="UTF-8" standalone="yes"?>
<Relationships xmlns="http://schemas.openxmlformats.org/package/2006/relationships"><Relationship Id="rId2" Type="http://schemas.openxmlformats.org/officeDocument/2006/relationships/image" Target="../media/image245.png"/><Relationship Id="rId1" Type="http://schemas.openxmlformats.org/officeDocument/2006/relationships/slideLayout" Target="../slideLayouts/slideLayout4.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4.xml"/></Relationships>
</file>

<file path=ppt/slides/_rels/slide42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3" Type="http://schemas.openxmlformats.org/officeDocument/2006/relationships/image" Target="../media/image249.jpeg"/><Relationship Id="rId2" Type="http://schemas.openxmlformats.org/officeDocument/2006/relationships/image" Target="../media/image248.png"/><Relationship Id="rId1" Type="http://schemas.openxmlformats.org/officeDocument/2006/relationships/slideLayout" Target="../slideLayouts/slideLayout5.xml"/></Relationships>
</file>

<file path=ppt/slides/_rels/slide434.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59.png"/></Relationships>
</file>

<file path=ppt/slides/_rels/slide8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A 5-day Training Course</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54615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224D8F-B511-4369-8948-148329AEAE90}"/>
              </a:ext>
            </a:extLst>
          </p:cNvPr>
          <p:cNvSpPr>
            <a:spLocks noGrp="1"/>
          </p:cNvSpPr>
          <p:nvPr>
            <p:ph idx="1"/>
          </p:nvPr>
        </p:nvSpPr>
        <p:spPr/>
        <p:txBody>
          <a:bodyPr>
            <a:normAutofit fontScale="62500" lnSpcReduction="20000"/>
          </a:bodyPr>
          <a:lstStyle/>
          <a:p>
            <a:r>
              <a:rPr lang="en-US" dirty="0"/>
              <a:t>User selects a command or inputs data</a:t>
            </a:r>
          </a:p>
          <a:p>
            <a:pPr lvl="1"/>
            <a:r>
              <a:rPr lang="en-US" dirty="0"/>
              <a:t>Command or data is converted into simple instructions by the applications software and OS</a:t>
            </a:r>
          </a:p>
          <a:p>
            <a:pPr lvl="1"/>
            <a:r>
              <a:rPr lang="en-US" dirty="0"/>
              <a:t>Instructions are stored in system memory—Random Access Memory (RAM)</a:t>
            </a:r>
          </a:p>
          <a:p>
            <a:r>
              <a:rPr lang="en-US" dirty="0"/>
              <a:t>Central Processing Unit (CPU) retrieves each instruction or data file from memory and processes it</a:t>
            </a:r>
          </a:p>
          <a:p>
            <a:r>
              <a:rPr lang="en-US" dirty="0"/>
              <a:t>CPU then writes the result back to memory and directs other components to perform actions</a:t>
            </a:r>
          </a:p>
          <a:p>
            <a:r>
              <a:rPr lang="en-US" dirty="0"/>
              <a:t>Digital data is binary (1s and 0s)</a:t>
            </a:r>
          </a:p>
          <a:p>
            <a:r>
              <a:rPr lang="en-US" dirty="0"/>
              <a:t>Transistors in CPU and RAM can have on or off states that represent 1 or 0</a:t>
            </a:r>
          </a:p>
        </p:txBody>
      </p:sp>
      <p:sp>
        <p:nvSpPr>
          <p:cNvPr id="2" name="Title 1">
            <a:extLst>
              <a:ext uri="{FF2B5EF4-FFF2-40B4-BE49-F238E27FC236}">
                <a16:creationId xmlns:a16="http://schemas.microsoft.com/office/drawing/2014/main" id="{1BA3812F-7E63-474D-930C-1EA86E05547A}"/>
              </a:ext>
            </a:extLst>
          </p:cNvPr>
          <p:cNvSpPr>
            <a:spLocks noGrp="1"/>
          </p:cNvSpPr>
          <p:nvPr>
            <p:ph type="title"/>
          </p:nvPr>
        </p:nvSpPr>
        <p:spPr/>
        <p:txBody>
          <a:bodyPr/>
          <a:lstStyle/>
          <a:p>
            <a:r>
              <a:rPr lang="en-US" dirty="0"/>
              <a:t>Basics of Computing and Processing</a:t>
            </a:r>
          </a:p>
        </p:txBody>
      </p:sp>
      <p:sp>
        <p:nvSpPr>
          <p:cNvPr id="4" name="Footer Placeholder 3">
            <a:extLst>
              <a:ext uri="{FF2B5EF4-FFF2-40B4-BE49-F238E27FC236}">
                <a16:creationId xmlns:a16="http://schemas.microsoft.com/office/drawing/2014/main" id="{4119FF4F-F036-4CD6-9012-CDEEB80CAC0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673DF3F-1DC7-4723-A258-3379710DAB93}"/>
              </a:ext>
            </a:extLst>
          </p:cNvPr>
          <p:cNvSpPr>
            <a:spLocks noGrp="1"/>
          </p:cNvSpPr>
          <p:nvPr>
            <p:ph type="sldNum" sz="quarter" idx="4"/>
          </p:nvPr>
        </p:nvSpPr>
        <p:spPr/>
        <p:txBody>
          <a:bodyPr/>
          <a:lstStyle/>
          <a:p>
            <a:fld id="{5356F478-C559-429F-9426-6D8D07B5A7AD}" type="slidenum">
              <a:rPr lang="en-US" smtClean="0"/>
              <a:pPr/>
              <a:t>10</a:t>
            </a:fld>
            <a:endParaRPr lang="en-US" dirty="0"/>
          </a:p>
        </p:txBody>
      </p:sp>
    </p:spTree>
    <p:extLst>
      <p:ext uri="{BB962C8B-B14F-4D97-AF65-F5344CB8AC3E}">
        <p14:creationId xmlns:p14="http://schemas.microsoft.com/office/powerpoint/2010/main" val="403161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E9106AE-F8C0-4672-A355-75315DA497D0}"/>
              </a:ext>
            </a:extLst>
          </p:cNvPr>
          <p:cNvSpPr>
            <a:spLocks noGrp="1"/>
          </p:cNvSpPr>
          <p:nvPr>
            <p:ph idx="1"/>
          </p:nvPr>
        </p:nvSpPr>
        <p:spPr/>
        <p:txBody>
          <a:bodyPr>
            <a:normAutofit fontScale="92500"/>
          </a:bodyPr>
          <a:lstStyle/>
          <a:p>
            <a:r>
              <a:rPr lang="en-US" dirty="0"/>
              <a:t>Components work to a clock performing operations on a time cycle</a:t>
            </a:r>
          </a:p>
          <a:p>
            <a:r>
              <a:rPr lang="en-US" dirty="0"/>
              <a:t>1 Hertz (1 Hz) is one cycle per second</a:t>
            </a:r>
          </a:p>
          <a:p>
            <a:pPr lvl="1"/>
            <a:r>
              <a:rPr lang="en-US" dirty="0"/>
              <a:t>Megahertz (MHz)—1 million (1,000,000) cycles per second</a:t>
            </a:r>
          </a:p>
          <a:p>
            <a:pPr lvl="1"/>
            <a:r>
              <a:rPr lang="en-US" dirty="0"/>
              <a:t>Gigahertz (GHz)—1000 million (1,000,000,000) cycles per second </a:t>
            </a:r>
          </a:p>
          <a:p>
            <a:r>
              <a:rPr lang="en-US" dirty="0"/>
              <a:t>Speed and throughput are often different</a:t>
            </a:r>
          </a:p>
          <a:p>
            <a:r>
              <a:rPr lang="en-US" dirty="0"/>
              <a:t>Encoding allows more than 1 bit per cycle</a:t>
            </a:r>
          </a:p>
        </p:txBody>
      </p:sp>
      <p:sp>
        <p:nvSpPr>
          <p:cNvPr id="3" name="Title 2">
            <a:extLst>
              <a:ext uri="{FF2B5EF4-FFF2-40B4-BE49-F238E27FC236}">
                <a16:creationId xmlns:a16="http://schemas.microsoft.com/office/drawing/2014/main" id="{98C72E43-C10F-48E9-A10D-37B67A56315D}"/>
              </a:ext>
            </a:extLst>
          </p:cNvPr>
          <p:cNvSpPr>
            <a:spLocks noGrp="1"/>
          </p:cNvSpPr>
          <p:nvPr>
            <p:ph type="title"/>
          </p:nvPr>
        </p:nvSpPr>
        <p:spPr/>
        <p:txBody>
          <a:bodyPr/>
          <a:lstStyle/>
          <a:p>
            <a:r>
              <a:rPr lang="en-US" dirty="0"/>
              <a:t>Processing Speed Units</a:t>
            </a:r>
          </a:p>
        </p:txBody>
      </p:sp>
      <p:sp>
        <p:nvSpPr>
          <p:cNvPr id="4" name="Footer Placeholder 3">
            <a:extLst>
              <a:ext uri="{FF2B5EF4-FFF2-40B4-BE49-F238E27FC236}">
                <a16:creationId xmlns:a16="http://schemas.microsoft.com/office/drawing/2014/main" id="{D4E9CF0C-238C-4BF9-8C91-5FC7F775FCD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DC2164B-129C-482E-B444-6A7199085B6E}"/>
              </a:ext>
            </a:extLst>
          </p:cNvPr>
          <p:cNvSpPr>
            <a:spLocks noGrp="1"/>
          </p:cNvSpPr>
          <p:nvPr>
            <p:ph type="sldNum" sz="quarter" idx="4"/>
          </p:nvPr>
        </p:nvSpPr>
        <p:spPr/>
        <p:txBody>
          <a:bodyPr/>
          <a:lstStyle/>
          <a:p>
            <a:fld id="{5356F478-C559-429F-9426-6D8D07B5A7AD}" type="slidenum">
              <a:rPr lang="en-US" smtClean="0"/>
              <a:pPr/>
              <a:t>100</a:t>
            </a:fld>
            <a:endParaRPr lang="en-US" dirty="0"/>
          </a:p>
        </p:txBody>
      </p:sp>
    </p:spTree>
    <p:extLst>
      <p:ext uri="{BB962C8B-B14F-4D97-AF65-F5344CB8AC3E}">
        <p14:creationId xmlns:p14="http://schemas.microsoft.com/office/powerpoint/2010/main" val="10225375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470D76F-FB6B-4F0F-8C35-46B722A7AC0C}"/>
              </a:ext>
            </a:extLst>
          </p:cNvPr>
          <p:cNvSpPr>
            <a:spLocks noGrp="1"/>
          </p:cNvSpPr>
          <p:nvPr>
            <p:ph idx="1"/>
          </p:nvPr>
        </p:nvSpPr>
        <p:spPr/>
        <p:txBody>
          <a:bodyPr>
            <a:normAutofit fontScale="85000" lnSpcReduction="20000"/>
          </a:bodyPr>
          <a:lstStyle/>
          <a:p>
            <a:r>
              <a:rPr lang="en-US" dirty="0"/>
              <a:t>Values processed by software must use a particular type</a:t>
            </a:r>
          </a:p>
          <a:p>
            <a:r>
              <a:rPr lang="en-US" dirty="0"/>
              <a:t>Number values versus strings</a:t>
            </a:r>
          </a:p>
          <a:p>
            <a:pPr lvl="1"/>
            <a:r>
              <a:rPr lang="en-US" dirty="0"/>
              <a:t>Integers—whole numbers</a:t>
            </a:r>
          </a:p>
          <a:p>
            <a:pPr lvl="1"/>
            <a:r>
              <a:rPr lang="en-US" dirty="0"/>
              <a:t>Floating-point numbers—decimal fractions</a:t>
            </a:r>
          </a:p>
          <a:p>
            <a:pPr lvl="1"/>
            <a:r>
              <a:rPr lang="en-US" dirty="0"/>
              <a:t>Boolean values—a special numeric data type indicating that something is either TRUE or FALSE (with a 1 or 0)</a:t>
            </a:r>
          </a:p>
          <a:p>
            <a:pPr lvl="1"/>
            <a:r>
              <a:rPr lang="en-US" dirty="0"/>
              <a:t>Characters—a character (or char) is a single textual character, and can be a letter of the alphabet, a symbol, or, indeed, a numerical character</a:t>
            </a:r>
          </a:p>
          <a:p>
            <a:pPr lvl="1"/>
            <a:r>
              <a:rPr lang="en-US" dirty="0"/>
              <a:t>Strings—a collection of text characters</a:t>
            </a:r>
          </a:p>
          <a:p>
            <a:endParaRPr lang="en-US" dirty="0"/>
          </a:p>
        </p:txBody>
      </p:sp>
      <p:sp>
        <p:nvSpPr>
          <p:cNvPr id="3" name="Title 2">
            <a:extLst>
              <a:ext uri="{FF2B5EF4-FFF2-40B4-BE49-F238E27FC236}">
                <a16:creationId xmlns:a16="http://schemas.microsoft.com/office/drawing/2014/main" id="{6EA86A5F-C1E0-48EF-A7FB-95E40A2A8613}"/>
              </a:ext>
            </a:extLst>
          </p:cNvPr>
          <p:cNvSpPr>
            <a:spLocks noGrp="1"/>
          </p:cNvSpPr>
          <p:nvPr>
            <p:ph type="title"/>
          </p:nvPr>
        </p:nvSpPr>
        <p:spPr/>
        <p:txBody>
          <a:bodyPr/>
          <a:lstStyle/>
          <a:p>
            <a:r>
              <a:rPr lang="en-US" dirty="0"/>
              <a:t>Data Types</a:t>
            </a:r>
          </a:p>
        </p:txBody>
      </p:sp>
      <p:sp>
        <p:nvSpPr>
          <p:cNvPr id="4" name="Footer Placeholder 3">
            <a:extLst>
              <a:ext uri="{FF2B5EF4-FFF2-40B4-BE49-F238E27FC236}">
                <a16:creationId xmlns:a16="http://schemas.microsoft.com/office/drawing/2014/main" id="{9D475A7B-E6EC-4F03-AAE3-7B174833B89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C9B43DB-2AE3-489D-AFC1-9274F1732C6A}"/>
              </a:ext>
            </a:extLst>
          </p:cNvPr>
          <p:cNvSpPr>
            <a:spLocks noGrp="1"/>
          </p:cNvSpPr>
          <p:nvPr>
            <p:ph type="sldNum" sz="quarter" idx="4"/>
          </p:nvPr>
        </p:nvSpPr>
        <p:spPr/>
        <p:txBody>
          <a:bodyPr/>
          <a:lstStyle/>
          <a:p>
            <a:fld id="{5356F478-C559-429F-9426-6D8D07B5A7AD}" type="slidenum">
              <a:rPr lang="en-US" smtClean="0"/>
              <a:pPr/>
              <a:t>101</a:t>
            </a:fld>
            <a:endParaRPr lang="en-US" dirty="0"/>
          </a:p>
        </p:txBody>
      </p:sp>
    </p:spTree>
    <p:extLst>
      <p:ext uri="{BB962C8B-B14F-4D97-AF65-F5344CB8AC3E}">
        <p14:creationId xmlns:p14="http://schemas.microsoft.com/office/powerpoint/2010/main" val="13465770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0F30A-F669-46B9-88C2-4C94968B760A}"/>
              </a:ext>
            </a:extLst>
          </p:cNvPr>
          <p:cNvSpPr>
            <a:spLocks noGrp="1"/>
          </p:cNvSpPr>
          <p:nvPr>
            <p:ph type="title"/>
          </p:nvPr>
        </p:nvSpPr>
        <p:spPr/>
        <p:txBody>
          <a:bodyPr/>
          <a:lstStyle/>
          <a:p>
            <a:r>
              <a:rPr lang="en-US" dirty="0"/>
              <a:t>Data Representation</a:t>
            </a:r>
          </a:p>
        </p:txBody>
      </p:sp>
      <p:sp>
        <p:nvSpPr>
          <p:cNvPr id="3" name="Content Placeholder 2">
            <a:extLst>
              <a:ext uri="{FF2B5EF4-FFF2-40B4-BE49-F238E27FC236}">
                <a16:creationId xmlns:a16="http://schemas.microsoft.com/office/drawing/2014/main" id="{3064B81D-9E0C-417C-8ABD-7A6C1F3096EA}"/>
              </a:ext>
            </a:extLst>
          </p:cNvPr>
          <p:cNvSpPr>
            <a:spLocks noGrp="1"/>
          </p:cNvSpPr>
          <p:nvPr>
            <p:ph sz="half" idx="1"/>
          </p:nvPr>
        </p:nvSpPr>
        <p:spPr/>
        <p:txBody>
          <a:bodyPr>
            <a:normAutofit fontScale="77500" lnSpcReduction="20000"/>
          </a:bodyPr>
          <a:lstStyle/>
          <a:p>
            <a:r>
              <a:rPr lang="en-US" dirty="0"/>
              <a:t>Character sets—how to represent glyphs (characters) using binary values</a:t>
            </a:r>
          </a:p>
          <a:p>
            <a:r>
              <a:rPr lang="en-US" dirty="0"/>
              <a:t>ASCII (American Standard Code for Information Interchange)</a:t>
            </a:r>
          </a:p>
          <a:p>
            <a:pPr lvl="1"/>
            <a:r>
              <a:rPr lang="en-US" dirty="0"/>
              <a:t>Limited storage means restricted to basic alphanumerics and a few symbols</a:t>
            </a:r>
          </a:p>
          <a:p>
            <a:r>
              <a:rPr lang="en-US" dirty="0"/>
              <a:t>Unicode</a:t>
            </a:r>
          </a:p>
          <a:p>
            <a:pPr lvl="1"/>
            <a:r>
              <a:rPr lang="en-US" dirty="0"/>
              <a:t>Flexible system for representing international alphabets</a:t>
            </a:r>
          </a:p>
        </p:txBody>
      </p:sp>
      <p:pic>
        <p:nvPicPr>
          <p:cNvPr id="7" name="Content Placeholder 6">
            <a:extLst>
              <a:ext uri="{FF2B5EF4-FFF2-40B4-BE49-F238E27FC236}">
                <a16:creationId xmlns:a16="http://schemas.microsoft.com/office/drawing/2014/main" id="{4CC53F50-63D0-41E0-9F40-8947026CE3DC}"/>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73631" y="1190137"/>
            <a:ext cx="4845488" cy="5027000"/>
          </a:xfrm>
          <a:prstGeom prst="rect">
            <a:avLst/>
          </a:prstGeom>
          <a:noFill/>
          <a:ln>
            <a:noFill/>
          </a:ln>
        </p:spPr>
      </p:pic>
      <p:sp>
        <p:nvSpPr>
          <p:cNvPr id="4" name="Footer Placeholder 3">
            <a:extLst>
              <a:ext uri="{FF2B5EF4-FFF2-40B4-BE49-F238E27FC236}">
                <a16:creationId xmlns:a16="http://schemas.microsoft.com/office/drawing/2014/main" id="{E751F0CE-1BCB-4339-BBD7-2C29F1238B8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8DE4814-9ECC-4B6E-A41A-AE624ABEB837}"/>
              </a:ext>
            </a:extLst>
          </p:cNvPr>
          <p:cNvSpPr>
            <a:spLocks noGrp="1"/>
          </p:cNvSpPr>
          <p:nvPr>
            <p:ph type="sldNum" sz="quarter" idx="4"/>
          </p:nvPr>
        </p:nvSpPr>
        <p:spPr/>
        <p:txBody>
          <a:bodyPr/>
          <a:lstStyle/>
          <a:p>
            <a:fld id="{5356F478-C559-429F-9426-6D8D07B5A7AD}" type="slidenum">
              <a:rPr lang="en-US" smtClean="0"/>
              <a:pPr/>
              <a:t>102</a:t>
            </a:fld>
            <a:endParaRPr lang="en-US" dirty="0"/>
          </a:p>
        </p:txBody>
      </p:sp>
    </p:spTree>
    <p:extLst>
      <p:ext uri="{BB962C8B-B14F-4D97-AF65-F5344CB8AC3E}">
        <p14:creationId xmlns:p14="http://schemas.microsoft.com/office/powerpoint/2010/main" val="319163748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2BA76E-6BB7-413A-8E78-B2271D22B197}"/>
              </a:ext>
            </a:extLst>
          </p:cNvPr>
          <p:cNvSpPr>
            <a:spLocks noGrp="1"/>
          </p:cNvSpPr>
          <p:nvPr>
            <p:ph idx="1"/>
          </p:nvPr>
        </p:nvSpPr>
        <p:spPr/>
        <p:txBody>
          <a:bodyPr/>
          <a:lstStyle/>
          <a:p>
            <a:r>
              <a:rPr lang="en-US" dirty="0"/>
              <a:t>Data as an asset</a:t>
            </a:r>
          </a:p>
          <a:p>
            <a:r>
              <a:rPr lang="en-US" dirty="0"/>
              <a:t>Investing in security</a:t>
            </a:r>
          </a:p>
          <a:p>
            <a:pPr lvl="1"/>
            <a:r>
              <a:rPr lang="en-US" dirty="0"/>
              <a:t>Security controls are deployed to protect assets</a:t>
            </a:r>
          </a:p>
          <a:p>
            <a:pPr lvl="1"/>
            <a:r>
              <a:rPr lang="en-US" dirty="0"/>
              <a:t>Return on Security Investment (ROSI) provides cost justification for security controls</a:t>
            </a:r>
          </a:p>
          <a:p>
            <a:pPr lvl="1"/>
            <a:r>
              <a:rPr lang="en-US" dirty="0"/>
              <a:t>Risk assessment critical to process</a:t>
            </a:r>
          </a:p>
        </p:txBody>
      </p:sp>
      <p:sp>
        <p:nvSpPr>
          <p:cNvPr id="3" name="Title 2">
            <a:extLst>
              <a:ext uri="{FF2B5EF4-FFF2-40B4-BE49-F238E27FC236}">
                <a16:creationId xmlns:a16="http://schemas.microsoft.com/office/drawing/2014/main" id="{EB9477E7-E284-4AA1-807C-86D630F8D86C}"/>
              </a:ext>
            </a:extLst>
          </p:cNvPr>
          <p:cNvSpPr>
            <a:spLocks noGrp="1"/>
          </p:cNvSpPr>
          <p:nvPr>
            <p:ph type="title"/>
          </p:nvPr>
        </p:nvSpPr>
        <p:spPr/>
        <p:txBody>
          <a:bodyPr/>
          <a:lstStyle/>
          <a:p>
            <a:r>
              <a:rPr lang="en-GB" dirty="0"/>
              <a:t>The Value of Data</a:t>
            </a:r>
            <a:endParaRPr lang="en-US" dirty="0"/>
          </a:p>
        </p:txBody>
      </p:sp>
      <p:sp>
        <p:nvSpPr>
          <p:cNvPr id="4" name="Footer Placeholder 3">
            <a:extLst>
              <a:ext uri="{FF2B5EF4-FFF2-40B4-BE49-F238E27FC236}">
                <a16:creationId xmlns:a16="http://schemas.microsoft.com/office/drawing/2014/main" id="{25773E34-6E55-4415-AD1B-975B648C3A3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2D403E7-F7E5-4D4D-AAEA-6B8A719DB2FD}"/>
              </a:ext>
            </a:extLst>
          </p:cNvPr>
          <p:cNvSpPr>
            <a:spLocks noGrp="1"/>
          </p:cNvSpPr>
          <p:nvPr>
            <p:ph type="sldNum" sz="quarter" idx="4"/>
          </p:nvPr>
        </p:nvSpPr>
        <p:spPr/>
        <p:txBody>
          <a:bodyPr/>
          <a:lstStyle/>
          <a:p>
            <a:fld id="{5356F478-C559-429F-9426-6D8D07B5A7AD}" type="slidenum">
              <a:rPr lang="en-US" smtClean="0"/>
              <a:pPr/>
              <a:t>103</a:t>
            </a:fld>
            <a:endParaRPr lang="en-US" dirty="0"/>
          </a:p>
        </p:txBody>
      </p:sp>
    </p:spTree>
    <p:extLst>
      <p:ext uri="{BB962C8B-B14F-4D97-AF65-F5344CB8AC3E}">
        <p14:creationId xmlns:p14="http://schemas.microsoft.com/office/powerpoint/2010/main" val="51482073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36E1FA2-8E12-4D95-B0AA-9A978A10DB9D}"/>
              </a:ext>
            </a:extLst>
          </p:cNvPr>
          <p:cNvSpPr>
            <a:spLocks noGrp="1"/>
          </p:cNvSpPr>
          <p:nvPr>
            <p:ph idx="1"/>
          </p:nvPr>
        </p:nvSpPr>
        <p:spPr/>
        <p:txBody>
          <a:bodyPr>
            <a:normAutofit/>
          </a:bodyPr>
          <a:lstStyle/>
          <a:p>
            <a:r>
              <a:rPr lang="en-US" dirty="0"/>
              <a:t>Controls come in different types and classifications</a:t>
            </a:r>
          </a:p>
          <a:p>
            <a:pPr lvl="1"/>
            <a:r>
              <a:rPr lang="en-US" dirty="0"/>
              <a:t>Backup</a:t>
            </a:r>
          </a:p>
          <a:p>
            <a:pPr lvl="1"/>
            <a:r>
              <a:rPr lang="en-US" dirty="0"/>
              <a:t>Access control</a:t>
            </a:r>
          </a:p>
          <a:p>
            <a:pPr lvl="2"/>
            <a:r>
              <a:rPr lang="en-US" dirty="0"/>
              <a:t>Permissions</a:t>
            </a:r>
          </a:p>
          <a:p>
            <a:pPr lvl="2"/>
            <a:r>
              <a:rPr lang="en-US" dirty="0"/>
              <a:t>Usage restrictions</a:t>
            </a:r>
          </a:p>
          <a:p>
            <a:pPr lvl="2"/>
            <a:r>
              <a:rPr lang="en-US" dirty="0"/>
              <a:t>Data encryption</a:t>
            </a:r>
          </a:p>
          <a:p>
            <a:pPr lvl="2"/>
            <a:r>
              <a:rPr lang="en-US" dirty="0"/>
              <a:t>Firewalls</a:t>
            </a:r>
          </a:p>
          <a:p>
            <a:pPr lvl="1"/>
            <a:r>
              <a:rPr lang="en-US" dirty="0"/>
              <a:t>High availability</a:t>
            </a:r>
          </a:p>
          <a:p>
            <a:pPr lvl="1"/>
            <a:endParaRPr lang="en-US" dirty="0"/>
          </a:p>
        </p:txBody>
      </p:sp>
      <p:sp>
        <p:nvSpPr>
          <p:cNvPr id="3" name="Title 2">
            <a:extLst>
              <a:ext uri="{FF2B5EF4-FFF2-40B4-BE49-F238E27FC236}">
                <a16:creationId xmlns:a16="http://schemas.microsoft.com/office/drawing/2014/main" id="{D8C16466-6164-4FD1-84E3-ACB1D1FDEBB7}"/>
              </a:ext>
            </a:extLst>
          </p:cNvPr>
          <p:cNvSpPr>
            <a:spLocks noGrp="1"/>
          </p:cNvSpPr>
          <p:nvPr>
            <p:ph type="title"/>
          </p:nvPr>
        </p:nvSpPr>
        <p:spPr/>
        <p:txBody>
          <a:bodyPr/>
          <a:lstStyle/>
          <a:p>
            <a:r>
              <a:rPr lang="en-US" dirty="0"/>
              <a:t>Security Controls</a:t>
            </a:r>
          </a:p>
        </p:txBody>
      </p:sp>
      <p:sp>
        <p:nvSpPr>
          <p:cNvPr id="4" name="Footer Placeholder 3">
            <a:extLst>
              <a:ext uri="{FF2B5EF4-FFF2-40B4-BE49-F238E27FC236}">
                <a16:creationId xmlns:a16="http://schemas.microsoft.com/office/drawing/2014/main" id="{7170C893-73C6-438D-A170-9EF043FA817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1A152E6-FFD9-40A7-9064-F56E0C74F84D}"/>
              </a:ext>
            </a:extLst>
          </p:cNvPr>
          <p:cNvSpPr>
            <a:spLocks noGrp="1"/>
          </p:cNvSpPr>
          <p:nvPr>
            <p:ph type="sldNum" sz="quarter" idx="4"/>
          </p:nvPr>
        </p:nvSpPr>
        <p:spPr/>
        <p:txBody>
          <a:bodyPr/>
          <a:lstStyle/>
          <a:p>
            <a:fld id="{5356F478-C559-429F-9426-6D8D07B5A7AD}" type="slidenum">
              <a:rPr lang="en-US" smtClean="0"/>
              <a:pPr/>
              <a:t>104</a:t>
            </a:fld>
            <a:endParaRPr lang="en-US" dirty="0"/>
          </a:p>
        </p:txBody>
      </p:sp>
    </p:spTree>
    <p:extLst>
      <p:ext uri="{BB962C8B-B14F-4D97-AF65-F5344CB8AC3E}">
        <p14:creationId xmlns:p14="http://schemas.microsoft.com/office/powerpoint/2010/main" val="29244053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BC71B7E-F6C1-497A-A6B6-D6B8ABB51FDA}"/>
              </a:ext>
            </a:extLst>
          </p:cNvPr>
          <p:cNvSpPr>
            <a:spLocks noGrp="1"/>
          </p:cNvSpPr>
          <p:nvPr>
            <p:ph idx="1"/>
          </p:nvPr>
        </p:nvSpPr>
        <p:spPr/>
        <p:txBody>
          <a:bodyPr>
            <a:normAutofit fontScale="62500" lnSpcReduction="20000"/>
          </a:bodyPr>
          <a:lstStyle/>
          <a:p>
            <a:r>
              <a:rPr lang="en-US" dirty="0"/>
              <a:t>Copyright </a:t>
            </a:r>
            <a:r>
              <a:rPr lang="en-GB" dirty="0"/>
              <a:t>©</a:t>
            </a:r>
            <a:endParaRPr lang="en-US" dirty="0"/>
          </a:p>
          <a:p>
            <a:pPr lvl="1"/>
            <a:r>
              <a:rPr lang="en-US" dirty="0"/>
              <a:t>Automatically granted to author</a:t>
            </a:r>
          </a:p>
          <a:p>
            <a:pPr lvl="1"/>
            <a:r>
              <a:rPr lang="en-US" dirty="0"/>
              <a:t>Applies to whole works not to ideas</a:t>
            </a:r>
          </a:p>
          <a:p>
            <a:r>
              <a:rPr lang="en-US" dirty="0"/>
              <a:t>Trademark </a:t>
            </a:r>
            <a:r>
              <a:rPr lang="en-GB" dirty="0"/>
              <a:t>™ ®</a:t>
            </a:r>
          </a:p>
          <a:p>
            <a:pPr lvl="1"/>
            <a:r>
              <a:rPr lang="en-GB" dirty="0"/>
              <a:t>A company’s name and logo are protected if distinctive</a:t>
            </a:r>
          </a:p>
          <a:p>
            <a:pPr lvl="1"/>
            <a:r>
              <a:rPr lang="en-GB" dirty="0"/>
              <a:t>Companies can apply to register their trademarks</a:t>
            </a:r>
          </a:p>
          <a:p>
            <a:r>
              <a:rPr lang="en-GB" dirty="0"/>
              <a:t>Patent</a:t>
            </a:r>
          </a:p>
          <a:p>
            <a:pPr lvl="1"/>
            <a:r>
              <a:rPr lang="en-US" dirty="0"/>
              <a:t>Legal protection for an invention or design</a:t>
            </a:r>
          </a:p>
          <a:p>
            <a:pPr lvl="1"/>
            <a:r>
              <a:rPr lang="en-US" dirty="0"/>
              <a:t>Must be original, useful, and distinctive</a:t>
            </a:r>
          </a:p>
          <a:p>
            <a:pPr lvl="1"/>
            <a:r>
              <a:rPr lang="en-US" dirty="0"/>
              <a:t>Must be applied for in different jurisdictions</a:t>
            </a:r>
          </a:p>
          <a:p>
            <a:r>
              <a:rPr lang="en-US" dirty="0"/>
              <a:t>Digital Rights Management (DRM)</a:t>
            </a:r>
          </a:p>
        </p:txBody>
      </p:sp>
      <p:sp>
        <p:nvSpPr>
          <p:cNvPr id="3" name="Title 2">
            <a:extLst>
              <a:ext uri="{FF2B5EF4-FFF2-40B4-BE49-F238E27FC236}">
                <a16:creationId xmlns:a16="http://schemas.microsoft.com/office/drawing/2014/main" id="{7286A347-19F8-4C6E-B74C-1493F6730A29}"/>
              </a:ext>
            </a:extLst>
          </p:cNvPr>
          <p:cNvSpPr>
            <a:spLocks noGrp="1"/>
          </p:cNvSpPr>
          <p:nvPr>
            <p:ph type="title"/>
          </p:nvPr>
        </p:nvSpPr>
        <p:spPr/>
        <p:txBody>
          <a:bodyPr/>
          <a:lstStyle/>
          <a:p>
            <a:r>
              <a:rPr lang="en-US" dirty="0"/>
              <a:t>Intellectual Property</a:t>
            </a:r>
          </a:p>
        </p:txBody>
      </p:sp>
      <p:sp>
        <p:nvSpPr>
          <p:cNvPr id="4" name="Footer Placeholder 3">
            <a:extLst>
              <a:ext uri="{FF2B5EF4-FFF2-40B4-BE49-F238E27FC236}">
                <a16:creationId xmlns:a16="http://schemas.microsoft.com/office/drawing/2014/main" id="{039DF49A-3F89-41F9-BE83-C51BF305968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E606A65-DB94-41B2-84CA-AA341FAE1244}"/>
              </a:ext>
            </a:extLst>
          </p:cNvPr>
          <p:cNvSpPr>
            <a:spLocks noGrp="1"/>
          </p:cNvSpPr>
          <p:nvPr>
            <p:ph type="sldNum" sz="quarter" idx="4"/>
          </p:nvPr>
        </p:nvSpPr>
        <p:spPr/>
        <p:txBody>
          <a:bodyPr/>
          <a:lstStyle/>
          <a:p>
            <a:fld id="{5356F478-C559-429F-9426-6D8D07B5A7AD}" type="slidenum">
              <a:rPr lang="en-US" smtClean="0"/>
              <a:pPr/>
              <a:t>105</a:t>
            </a:fld>
            <a:endParaRPr lang="en-US" dirty="0"/>
          </a:p>
        </p:txBody>
      </p:sp>
    </p:spTree>
    <p:extLst>
      <p:ext uri="{BB962C8B-B14F-4D97-AF65-F5344CB8AC3E}">
        <p14:creationId xmlns:p14="http://schemas.microsoft.com/office/powerpoint/2010/main" val="52602812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BE5C7-24A3-4037-A22B-1EBCA5640626}"/>
              </a:ext>
            </a:extLst>
          </p:cNvPr>
          <p:cNvSpPr>
            <a:spLocks noGrp="1"/>
          </p:cNvSpPr>
          <p:nvPr>
            <p:ph idx="1"/>
          </p:nvPr>
        </p:nvSpPr>
        <p:spPr/>
        <p:txBody>
          <a:bodyPr>
            <a:normAutofit lnSpcReduction="10000"/>
          </a:bodyPr>
          <a:lstStyle/>
          <a:p>
            <a:r>
              <a:rPr lang="en-US" dirty="0"/>
              <a:t>Driving business decisions and strategies</a:t>
            </a:r>
          </a:p>
          <a:p>
            <a:r>
              <a:rPr lang="en-US" dirty="0"/>
              <a:t>Production and fulfilment</a:t>
            </a:r>
          </a:p>
          <a:p>
            <a:pPr lvl="1"/>
            <a:r>
              <a:rPr lang="en-US" dirty="0"/>
              <a:t>Analyze systems</a:t>
            </a:r>
          </a:p>
          <a:p>
            <a:pPr lvl="1"/>
            <a:r>
              <a:rPr lang="en-US" dirty="0"/>
              <a:t>Improve productivity</a:t>
            </a:r>
          </a:p>
          <a:p>
            <a:r>
              <a:rPr lang="en-US" dirty="0"/>
              <a:t>Sales and marketing</a:t>
            </a:r>
          </a:p>
          <a:p>
            <a:pPr lvl="1"/>
            <a:r>
              <a:rPr lang="en-US" dirty="0"/>
              <a:t>Market to individual consumers</a:t>
            </a:r>
          </a:p>
          <a:p>
            <a:pPr lvl="1"/>
            <a:r>
              <a:rPr lang="en-US" dirty="0"/>
              <a:t>Develop products to anticipate trends</a:t>
            </a:r>
          </a:p>
          <a:p>
            <a:endParaRPr lang="en-US" dirty="0"/>
          </a:p>
        </p:txBody>
      </p:sp>
      <p:sp>
        <p:nvSpPr>
          <p:cNvPr id="3" name="Title 2">
            <a:extLst>
              <a:ext uri="{FF2B5EF4-FFF2-40B4-BE49-F238E27FC236}">
                <a16:creationId xmlns:a16="http://schemas.microsoft.com/office/drawing/2014/main" id="{30792734-8AB0-43B5-B602-D39313C708EE}"/>
              </a:ext>
            </a:extLst>
          </p:cNvPr>
          <p:cNvSpPr>
            <a:spLocks noGrp="1"/>
          </p:cNvSpPr>
          <p:nvPr>
            <p:ph type="title"/>
          </p:nvPr>
        </p:nvSpPr>
        <p:spPr/>
        <p:txBody>
          <a:bodyPr/>
          <a:lstStyle/>
          <a:p>
            <a:r>
              <a:rPr lang="en-US" dirty="0"/>
              <a:t>Data-driven Business Decisions</a:t>
            </a:r>
          </a:p>
        </p:txBody>
      </p:sp>
      <p:sp>
        <p:nvSpPr>
          <p:cNvPr id="4" name="Footer Placeholder 3">
            <a:extLst>
              <a:ext uri="{FF2B5EF4-FFF2-40B4-BE49-F238E27FC236}">
                <a16:creationId xmlns:a16="http://schemas.microsoft.com/office/drawing/2014/main" id="{42B01E51-B7C5-473F-ADD0-808A3287ADD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4946319-636F-421F-88C5-A4A5CAC10958}"/>
              </a:ext>
            </a:extLst>
          </p:cNvPr>
          <p:cNvSpPr>
            <a:spLocks noGrp="1"/>
          </p:cNvSpPr>
          <p:nvPr>
            <p:ph type="sldNum" sz="quarter" idx="4"/>
          </p:nvPr>
        </p:nvSpPr>
        <p:spPr/>
        <p:txBody>
          <a:bodyPr/>
          <a:lstStyle/>
          <a:p>
            <a:fld id="{5356F478-C559-429F-9426-6D8D07B5A7AD}" type="slidenum">
              <a:rPr lang="en-US" smtClean="0"/>
              <a:pPr/>
              <a:t>106</a:t>
            </a:fld>
            <a:endParaRPr lang="en-US" dirty="0"/>
          </a:p>
        </p:txBody>
      </p:sp>
    </p:spTree>
    <p:extLst>
      <p:ext uri="{BB962C8B-B14F-4D97-AF65-F5344CB8AC3E}">
        <p14:creationId xmlns:p14="http://schemas.microsoft.com/office/powerpoint/2010/main" val="114051155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A4AC86-F3F5-48AC-A491-248ABDD3A8F8}"/>
              </a:ext>
            </a:extLst>
          </p:cNvPr>
          <p:cNvSpPr>
            <a:spLocks noGrp="1"/>
          </p:cNvSpPr>
          <p:nvPr>
            <p:ph idx="1"/>
          </p:nvPr>
        </p:nvSpPr>
        <p:spPr/>
        <p:txBody>
          <a:bodyPr/>
          <a:lstStyle/>
          <a:p>
            <a:r>
              <a:rPr lang="en-GB"/>
              <a:t>Relationship of data to information</a:t>
            </a:r>
          </a:p>
          <a:p>
            <a:r>
              <a:rPr lang="en-US"/>
              <a:t>Data is the raw values collected by the system</a:t>
            </a:r>
          </a:p>
          <a:p>
            <a:r>
              <a:rPr lang="en-US"/>
              <a:t>Information is some level of summarization of the individual data points</a:t>
            </a:r>
          </a:p>
          <a:p>
            <a:r>
              <a:rPr lang="en-US"/>
              <a:t>Insights are things that inform meaningful business decisions</a:t>
            </a:r>
            <a:endParaRPr lang="en-US" dirty="0"/>
          </a:p>
        </p:txBody>
      </p:sp>
      <p:sp>
        <p:nvSpPr>
          <p:cNvPr id="3" name="Title 2">
            <a:extLst>
              <a:ext uri="{FF2B5EF4-FFF2-40B4-BE49-F238E27FC236}">
                <a16:creationId xmlns:a16="http://schemas.microsoft.com/office/drawing/2014/main" id="{689CF3A3-9CD5-4690-92D0-6308A86E252F}"/>
              </a:ext>
            </a:extLst>
          </p:cNvPr>
          <p:cNvSpPr>
            <a:spLocks noGrp="1"/>
          </p:cNvSpPr>
          <p:nvPr>
            <p:ph type="title"/>
          </p:nvPr>
        </p:nvSpPr>
        <p:spPr/>
        <p:txBody>
          <a:bodyPr/>
          <a:lstStyle/>
          <a:p>
            <a:r>
              <a:rPr lang="en-US"/>
              <a:t>Data Analytics</a:t>
            </a:r>
            <a:endParaRPr lang="en-US" dirty="0"/>
          </a:p>
        </p:txBody>
      </p:sp>
      <p:sp>
        <p:nvSpPr>
          <p:cNvPr id="4" name="Footer Placeholder 3">
            <a:extLst>
              <a:ext uri="{FF2B5EF4-FFF2-40B4-BE49-F238E27FC236}">
                <a16:creationId xmlns:a16="http://schemas.microsoft.com/office/drawing/2014/main" id="{AC02B21D-6CA2-41A7-8C43-0BB6E6518D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7895600-7666-4C7D-AE89-D2E5F6337010}"/>
              </a:ext>
            </a:extLst>
          </p:cNvPr>
          <p:cNvSpPr>
            <a:spLocks noGrp="1"/>
          </p:cNvSpPr>
          <p:nvPr>
            <p:ph type="sldNum" sz="quarter" idx="4"/>
          </p:nvPr>
        </p:nvSpPr>
        <p:spPr/>
        <p:txBody>
          <a:bodyPr/>
          <a:lstStyle/>
          <a:p>
            <a:fld id="{5356F478-C559-429F-9426-6D8D07B5A7AD}" type="slidenum">
              <a:rPr lang="en-US" smtClean="0"/>
              <a:pPr/>
              <a:t>107</a:t>
            </a:fld>
            <a:endParaRPr lang="en-US" dirty="0"/>
          </a:p>
        </p:txBody>
      </p:sp>
    </p:spTree>
    <p:extLst>
      <p:ext uri="{BB962C8B-B14F-4D97-AF65-F5344CB8AC3E}">
        <p14:creationId xmlns:p14="http://schemas.microsoft.com/office/powerpoint/2010/main" val="3508098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80E369-FEC5-4069-8869-C7693AADE4AB}"/>
              </a:ext>
            </a:extLst>
          </p:cNvPr>
          <p:cNvSpPr>
            <a:spLocks noGrp="1"/>
          </p:cNvSpPr>
          <p:nvPr>
            <p:ph idx="1"/>
          </p:nvPr>
        </p:nvSpPr>
        <p:spPr/>
        <p:txBody>
          <a:bodyPr/>
          <a:lstStyle/>
          <a:p>
            <a:r>
              <a:rPr lang="en-US" dirty="0"/>
              <a:t>Data capture and collection</a:t>
            </a:r>
          </a:p>
          <a:p>
            <a:r>
              <a:rPr lang="en-US" dirty="0"/>
              <a:t>Data correlation</a:t>
            </a:r>
          </a:p>
          <a:p>
            <a:r>
              <a:rPr lang="en-US" dirty="0"/>
              <a:t>Meaningful reporting</a:t>
            </a:r>
          </a:p>
          <a:p>
            <a:endParaRPr lang="en-US" dirty="0"/>
          </a:p>
        </p:txBody>
      </p:sp>
      <p:sp>
        <p:nvSpPr>
          <p:cNvPr id="3" name="Title 2">
            <a:extLst>
              <a:ext uri="{FF2B5EF4-FFF2-40B4-BE49-F238E27FC236}">
                <a16:creationId xmlns:a16="http://schemas.microsoft.com/office/drawing/2014/main" id="{EDCDD37A-458F-41E8-892A-01E6FCE65575}"/>
              </a:ext>
            </a:extLst>
          </p:cNvPr>
          <p:cNvSpPr>
            <a:spLocks noGrp="1"/>
          </p:cNvSpPr>
          <p:nvPr>
            <p:ph type="title"/>
          </p:nvPr>
        </p:nvSpPr>
        <p:spPr/>
        <p:txBody>
          <a:bodyPr/>
          <a:lstStyle/>
          <a:p>
            <a:r>
              <a:rPr lang="en-US" dirty="0"/>
              <a:t>Facilitating Data-driven Business Decisions</a:t>
            </a:r>
          </a:p>
        </p:txBody>
      </p:sp>
      <p:sp>
        <p:nvSpPr>
          <p:cNvPr id="4" name="Footer Placeholder 3">
            <a:extLst>
              <a:ext uri="{FF2B5EF4-FFF2-40B4-BE49-F238E27FC236}">
                <a16:creationId xmlns:a16="http://schemas.microsoft.com/office/drawing/2014/main" id="{249B650D-B937-483E-85C4-C71D1113437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80A23A4-5345-48C8-98FC-2C82E2C988DA}"/>
              </a:ext>
            </a:extLst>
          </p:cNvPr>
          <p:cNvSpPr>
            <a:spLocks noGrp="1"/>
          </p:cNvSpPr>
          <p:nvPr>
            <p:ph type="sldNum" sz="quarter" idx="4"/>
          </p:nvPr>
        </p:nvSpPr>
        <p:spPr/>
        <p:txBody>
          <a:bodyPr/>
          <a:lstStyle/>
          <a:p>
            <a:fld id="{5356F478-C559-429F-9426-6D8D07B5A7AD}" type="slidenum">
              <a:rPr lang="en-US" smtClean="0"/>
              <a:pPr/>
              <a:t>108</a:t>
            </a:fld>
            <a:endParaRPr lang="en-US" dirty="0"/>
          </a:p>
        </p:txBody>
      </p:sp>
    </p:spTree>
    <p:extLst>
      <p:ext uri="{BB962C8B-B14F-4D97-AF65-F5344CB8AC3E}">
        <p14:creationId xmlns:p14="http://schemas.microsoft.com/office/powerpoint/2010/main" val="55336593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08010A-70FA-4AB3-AF59-40548F470364}"/>
              </a:ext>
            </a:extLst>
          </p:cNvPr>
          <p:cNvSpPr>
            <a:spLocks noGrp="1"/>
          </p:cNvSpPr>
          <p:nvPr>
            <p:ph idx="1"/>
          </p:nvPr>
        </p:nvSpPr>
        <p:spPr/>
        <p:txBody>
          <a:bodyPr>
            <a:normAutofit fontScale="70000" lnSpcReduction="20000"/>
          </a:bodyPr>
          <a:lstStyle/>
          <a:p>
            <a:r>
              <a:rPr lang="en-US" dirty="0"/>
              <a:t>Recognize and use different notational systems, data types, and units of measure</a:t>
            </a:r>
          </a:p>
          <a:p>
            <a:r>
              <a:rPr lang="en-US" dirty="0"/>
              <a:t>Compare and contrast fundamental data types and their characteristics</a:t>
            </a:r>
          </a:p>
          <a:p>
            <a:r>
              <a:rPr lang="en-US" dirty="0"/>
              <a:t>Discuss the importance of data and ways that a company can use it to make business decisions</a:t>
            </a:r>
          </a:p>
        </p:txBody>
      </p:sp>
      <p:sp>
        <p:nvSpPr>
          <p:cNvPr id="3" name="Footer Placeholder 2">
            <a:extLst>
              <a:ext uri="{FF2B5EF4-FFF2-40B4-BE49-F238E27FC236}">
                <a16:creationId xmlns:a16="http://schemas.microsoft.com/office/drawing/2014/main" id="{A023A280-1D79-405A-8D85-5152CCCA699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4E6ECE8-DB75-44E3-A0AE-B414C7393C1D}"/>
              </a:ext>
            </a:extLst>
          </p:cNvPr>
          <p:cNvSpPr>
            <a:spLocks noGrp="1"/>
          </p:cNvSpPr>
          <p:nvPr>
            <p:ph type="sldNum" sz="quarter" idx="4"/>
          </p:nvPr>
        </p:nvSpPr>
        <p:spPr/>
        <p:txBody>
          <a:bodyPr/>
          <a:lstStyle/>
          <a:p>
            <a:fld id="{5356F478-C559-429F-9426-6D8D07B5A7AD}" type="slidenum">
              <a:rPr lang="en-US" smtClean="0"/>
              <a:pPr/>
              <a:t>109</a:t>
            </a:fld>
            <a:endParaRPr lang="en-US" dirty="0"/>
          </a:p>
        </p:txBody>
      </p:sp>
    </p:spTree>
    <p:extLst>
      <p:ext uri="{BB962C8B-B14F-4D97-AF65-F5344CB8AC3E}">
        <p14:creationId xmlns:p14="http://schemas.microsoft.com/office/powerpoint/2010/main" val="2658457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5B343B-C1B4-4578-A988-A9587A928C8C}"/>
              </a:ext>
            </a:extLst>
          </p:cNvPr>
          <p:cNvSpPr>
            <a:spLocks noGrp="1"/>
          </p:cNvSpPr>
          <p:nvPr>
            <p:ph idx="1"/>
          </p:nvPr>
        </p:nvSpPr>
        <p:spPr/>
        <p:txBody>
          <a:bodyPr>
            <a:normAutofit fontScale="47500" lnSpcReduction="20000"/>
          </a:bodyPr>
          <a:lstStyle/>
          <a:p>
            <a:r>
              <a:rPr lang="en-US" dirty="0"/>
              <a:t>Input</a:t>
            </a:r>
          </a:p>
          <a:p>
            <a:pPr lvl="1"/>
            <a:r>
              <a:rPr lang="en-US" dirty="0"/>
              <a:t>Peripheral </a:t>
            </a:r>
            <a:r>
              <a:rPr lang="en-GB" dirty="0"/>
              <a:t>devices</a:t>
            </a:r>
          </a:p>
          <a:p>
            <a:pPr lvl="1"/>
            <a:r>
              <a:rPr lang="en-GB" dirty="0"/>
              <a:t>Mice, keyboards, scanners, cameras, and microphones</a:t>
            </a:r>
          </a:p>
          <a:p>
            <a:r>
              <a:rPr lang="en-GB" dirty="0"/>
              <a:t>Processing</a:t>
            </a:r>
          </a:p>
          <a:p>
            <a:pPr lvl="1"/>
            <a:r>
              <a:rPr lang="en-GB" dirty="0"/>
              <a:t>Memory</a:t>
            </a:r>
          </a:p>
          <a:p>
            <a:pPr lvl="1"/>
            <a:r>
              <a:rPr lang="en-GB" dirty="0"/>
              <a:t>CPU</a:t>
            </a:r>
          </a:p>
          <a:p>
            <a:pPr lvl="1"/>
            <a:r>
              <a:rPr lang="en-GB" dirty="0"/>
              <a:t>Software instructions</a:t>
            </a:r>
          </a:p>
          <a:p>
            <a:r>
              <a:rPr lang="en-GB" dirty="0"/>
              <a:t>Output</a:t>
            </a:r>
          </a:p>
          <a:p>
            <a:pPr lvl="1"/>
            <a:r>
              <a:rPr lang="en-GB" dirty="0"/>
              <a:t>Peripheral devices</a:t>
            </a:r>
          </a:p>
          <a:p>
            <a:pPr lvl="1"/>
            <a:r>
              <a:rPr lang="en-GB" dirty="0"/>
              <a:t>Monitor or loudspeaker system</a:t>
            </a:r>
          </a:p>
          <a:p>
            <a:r>
              <a:rPr lang="en-GB" dirty="0"/>
              <a:t>Storage</a:t>
            </a:r>
          </a:p>
          <a:p>
            <a:pPr lvl="1"/>
            <a:r>
              <a:rPr lang="en-GB" dirty="0"/>
              <a:t>Hard disks or optical discs</a:t>
            </a:r>
            <a:r>
              <a:rPr lang="en-US" dirty="0"/>
              <a:t> (media that does not need a power supply to store data persistently)</a:t>
            </a:r>
          </a:p>
          <a:p>
            <a:r>
              <a:rPr lang="en-US" dirty="0"/>
              <a:t>Networks</a:t>
            </a:r>
            <a:endParaRPr lang="en-GB" dirty="0"/>
          </a:p>
        </p:txBody>
      </p:sp>
      <p:sp>
        <p:nvSpPr>
          <p:cNvPr id="2" name="Title 1">
            <a:extLst>
              <a:ext uri="{FF2B5EF4-FFF2-40B4-BE49-F238E27FC236}">
                <a16:creationId xmlns:a16="http://schemas.microsoft.com/office/drawing/2014/main" id="{D2AE08E9-0019-45D7-B7C7-4939328B507E}"/>
              </a:ext>
            </a:extLst>
          </p:cNvPr>
          <p:cNvSpPr>
            <a:spLocks noGrp="1"/>
          </p:cNvSpPr>
          <p:nvPr>
            <p:ph type="title"/>
          </p:nvPr>
        </p:nvSpPr>
        <p:spPr/>
        <p:txBody>
          <a:bodyPr/>
          <a:lstStyle/>
          <a:p>
            <a:r>
              <a:rPr lang="en-US"/>
              <a:t>Input, Output, Processing, and Storage</a:t>
            </a:r>
          </a:p>
        </p:txBody>
      </p:sp>
      <p:sp>
        <p:nvSpPr>
          <p:cNvPr id="4" name="Footer Placeholder 3">
            <a:extLst>
              <a:ext uri="{FF2B5EF4-FFF2-40B4-BE49-F238E27FC236}">
                <a16:creationId xmlns:a16="http://schemas.microsoft.com/office/drawing/2014/main" id="{EB8AB163-AFA0-4881-9C1E-7C7F475F556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01ABB92-8F89-4A42-8F71-48463F74CABC}"/>
              </a:ext>
            </a:extLst>
          </p:cNvPr>
          <p:cNvSpPr>
            <a:spLocks noGrp="1"/>
          </p:cNvSpPr>
          <p:nvPr>
            <p:ph type="sldNum" sz="quarter" idx="4"/>
          </p:nvPr>
        </p:nvSpPr>
        <p:spPr/>
        <p:txBody>
          <a:bodyPr/>
          <a:lstStyle/>
          <a:p>
            <a:fld id="{5356F478-C559-429F-9426-6D8D07B5A7AD}" type="slidenum">
              <a:rPr lang="en-US" smtClean="0"/>
              <a:pPr/>
              <a:t>11</a:t>
            </a:fld>
            <a:endParaRPr lang="en-US" dirty="0"/>
          </a:p>
        </p:txBody>
      </p:sp>
    </p:spTree>
    <p:extLst>
      <p:ext uri="{BB962C8B-B14F-4D97-AF65-F5344CB8AC3E}">
        <p14:creationId xmlns:p14="http://schemas.microsoft.com/office/powerpoint/2010/main" val="629753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2 / Unit 2 / Using Apps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7947240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B19A69-6990-4AD1-B65F-C8C1A654723B}"/>
              </a:ext>
            </a:extLst>
          </p:cNvPr>
          <p:cNvSpPr>
            <a:spLocks noGrp="1"/>
          </p:cNvSpPr>
          <p:nvPr>
            <p:ph idx="1"/>
          </p:nvPr>
        </p:nvSpPr>
        <p:spPr/>
        <p:txBody>
          <a:bodyPr>
            <a:normAutofit fontScale="85000" lnSpcReduction="20000"/>
          </a:bodyPr>
          <a:lstStyle/>
          <a:p>
            <a:r>
              <a:rPr lang="en-US" dirty="0"/>
              <a:t>Install and uninstall software applications and configure compatibility settings</a:t>
            </a:r>
          </a:p>
          <a:p>
            <a:r>
              <a:rPr lang="en-US" dirty="0"/>
              <a:t>Explain the importance of software licensing and the types of license available</a:t>
            </a:r>
          </a:p>
          <a:p>
            <a:r>
              <a:rPr lang="en-US" dirty="0"/>
              <a:t>Describe the key features of different types of application and associated file formats</a:t>
            </a:r>
          </a:p>
        </p:txBody>
      </p:sp>
      <p:sp>
        <p:nvSpPr>
          <p:cNvPr id="3" name="Footer Placeholder 2">
            <a:extLst>
              <a:ext uri="{FF2B5EF4-FFF2-40B4-BE49-F238E27FC236}">
                <a16:creationId xmlns:a16="http://schemas.microsoft.com/office/drawing/2014/main" id="{5926A464-B804-4800-8028-BA21D7D682F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083235B-E153-48B5-8CDA-827E4E878D6C}"/>
              </a:ext>
            </a:extLst>
          </p:cNvPr>
          <p:cNvSpPr>
            <a:spLocks noGrp="1"/>
          </p:cNvSpPr>
          <p:nvPr>
            <p:ph type="sldNum" sz="quarter" idx="4"/>
          </p:nvPr>
        </p:nvSpPr>
        <p:spPr/>
        <p:txBody>
          <a:bodyPr/>
          <a:lstStyle/>
          <a:p>
            <a:fld id="{5356F478-C559-429F-9426-6D8D07B5A7AD}" type="slidenum">
              <a:rPr lang="en-US" smtClean="0"/>
              <a:pPr/>
              <a:t>111</a:t>
            </a:fld>
            <a:endParaRPr lang="en-US" dirty="0"/>
          </a:p>
        </p:txBody>
      </p:sp>
    </p:spTree>
    <p:extLst>
      <p:ext uri="{BB962C8B-B14F-4D97-AF65-F5344CB8AC3E}">
        <p14:creationId xmlns:p14="http://schemas.microsoft.com/office/powerpoint/2010/main" val="75523001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Applications/apps/software programs</a:t>
            </a:r>
          </a:p>
          <a:p>
            <a:r>
              <a:rPr lang="en-US" dirty="0"/>
              <a:t>Software installation best practices</a:t>
            </a:r>
          </a:p>
          <a:p>
            <a:pPr lvl="1"/>
            <a:r>
              <a:rPr lang="en-US" dirty="0"/>
              <a:t>Compatibility with OS</a:t>
            </a:r>
          </a:p>
          <a:p>
            <a:pPr lvl="1"/>
            <a:r>
              <a:rPr lang="en-US" dirty="0"/>
              <a:t>System requirements (hardware)</a:t>
            </a:r>
          </a:p>
          <a:p>
            <a:pPr lvl="1"/>
            <a:r>
              <a:rPr lang="en-US" dirty="0"/>
              <a:t>Installation instructions/issues</a:t>
            </a:r>
          </a:p>
          <a:p>
            <a:pPr lvl="1"/>
            <a:r>
              <a:rPr lang="en-US" dirty="0"/>
              <a:t>Licensing</a:t>
            </a:r>
            <a:endParaRPr lang="en-GB" dirty="0"/>
          </a:p>
          <a:p>
            <a:endParaRPr lang="en-US" dirty="0"/>
          </a:p>
        </p:txBody>
      </p:sp>
      <p:sp>
        <p:nvSpPr>
          <p:cNvPr id="2" name="Title 1"/>
          <p:cNvSpPr>
            <a:spLocks noGrp="1"/>
          </p:cNvSpPr>
          <p:nvPr>
            <p:ph type="title"/>
          </p:nvPr>
        </p:nvSpPr>
        <p:spPr/>
        <p:txBody>
          <a:bodyPr/>
          <a:lstStyle/>
          <a:p>
            <a:r>
              <a:rPr lang="en-US" dirty="0"/>
              <a:t>Installing Applications</a:t>
            </a:r>
          </a:p>
        </p:txBody>
      </p:sp>
      <p:sp>
        <p:nvSpPr>
          <p:cNvPr id="4" name="Footer Placeholder 3">
            <a:extLst>
              <a:ext uri="{FF2B5EF4-FFF2-40B4-BE49-F238E27FC236}">
                <a16:creationId xmlns:a16="http://schemas.microsoft.com/office/drawing/2014/main" id="{6AF4AB28-A040-4763-9DD0-BEF68E05A0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4BA2B4D-C19D-46DB-B41B-5B65F82793D7}"/>
              </a:ext>
            </a:extLst>
          </p:cNvPr>
          <p:cNvSpPr>
            <a:spLocks noGrp="1"/>
          </p:cNvSpPr>
          <p:nvPr>
            <p:ph type="sldNum" sz="quarter" idx="4"/>
          </p:nvPr>
        </p:nvSpPr>
        <p:spPr/>
        <p:txBody>
          <a:bodyPr/>
          <a:lstStyle/>
          <a:p>
            <a:fld id="{5356F478-C559-429F-9426-6D8D07B5A7AD}" type="slidenum">
              <a:rPr lang="en-US" smtClean="0"/>
              <a:pPr/>
              <a:t>112</a:t>
            </a:fld>
            <a:endParaRPr lang="en-US" dirty="0"/>
          </a:p>
        </p:txBody>
      </p:sp>
    </p:spTree>
    <p:extLst>
      <p:ext uri="{BB962C8B-B14F-4D97-AF65-F5344CB8AC3E}">
        <p14:creationId xmlns:p14="http://schemas.microsoft.com/office/powerpoint/2010/main" val="355702074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Installing a Desktop Application</a:t>
            </a:r>
          </a:p>
        </p:txBody>
      </p:sp>
      <p:sp>
        <p:nvSpPr>
          <p:cNvPr id="3" name="Content Placeholder 2"/>
          <p:cNvSpPr>
            <a:spLocks noGrp="1"/>
          </p:cNvSpPr>
          <p:nvPr>
            <p:ph sz="half" idx="1"/>
          </p:nvPr>
        </p:nvSpPr>
        <p:spPr/>
        <p:txBody>
          <a:bodyPr/>
          <a:lstStyle/>
          <a:p>
            <a:r>
              <a:rPr lang="en-GB" dirty="0"/>
              <a:t>Windows and Program Files folders</a:t>
            </a:r>
          </a:p>
          <a:p>
            <a:r>
              <a:rPr lang="en-GB" dirty="0"/>
              <a:t>Setup programs</a:t>
            </a:r>
          </a:p>
          <a:p>
            <a:r>
              <a:rPr lang="en-GB" dirty="0"/>
              <a:t>UAC and signed code</a:t>
            </a:r>
          </a:p>
          <a:p>
            <a:r>
              <a:rPr lang="en-GB" dirty="0"/>
              <a:t>Advanced options</a:t>
            </a:r>
            <a:endParaRPr lang="en-US" dirty="0"/>
          </a:p>
          <a:p>
            <a:endParaRPr lang="en-GB" dirty="0"/>
          </a:p>
          <a:p>
            <a:endParaRPr lang="en-US" dirty="0"/>
          </a:p>
        </p:txBody>
      </p:sp>
      <p:pic>
        <p:nvPicPr>
          <p:cNvPr id="8" name="Content Placeholder 7" descr="Untrusted publisher warning - this does not necessarily mean that the program is harmful as not all publishers obtain valid certificates but do not run it if you do not know that it is from a reputable source"/>
          <p:cNvPicPr>
            <a:picLocks noGrp="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7209500" y="2286194"/>
            <a:ext cx="3773751" cy="2834886"/>
          </a:xfrm>
        </p:spPr>
      </p:pic>
      <p:sp>
        <p:nvSpPr>
          <p:cNvPr id="4" name="Footer Placeholder 3">
            <a:extLst>
              <a:ext uri="{FF2B5EF4-FFF2-40B4-BE49-F238E27FC236}">
                <a16:creationId xmlns:a16="http://schemas.microsoft.com/office/drawing/2014/main" id="{C99C8CF9-16F7-411A-B45F-983DCAA3C18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A4B5FAA-4D56-48DD-A578-44CDCE5125E0}"/>
              </a:ext>
            </a:extLst>
          </p:cNvPr>
          <p:cNvSpPr>
            <a:spLocks noGrp="1"/>
          </p:cNvSpPr>
          <p:nvPr>
            <p:ph type="sldNum" sz="quarter" idx="4"/>
          </p:nvPr>
        </p:nvSpPr>
        <p:spPr/>
        <p:txBody>
          <a:bodyPr/>
          <a:lstStyle/>
          <a:p>
            <a:fld id="{5356F478-C559-429F-9426-6D8D07B5A7AD}" type="slidenum">
              <a:rPr lang="en-US" smtClean="0"/>
              <a:pPr/>
              <a:t>113</a:t>
            </a:fld>
            <a:endParaRPr lang="en-US" dirty="0"/>
          </a:p>
        </p:txBody>
      </p:sp>
    </p:spTree>
    <p:extLst>
      <p:ext uri="{BB962C8B-B14F-4D97-AF65-F5344CB8AC3E}">
        <p14:creationId xmlns:p14="http://schemas.microsoft.com/office/powerpoint/2010/main" val="23020583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A43D7-B6CA-4AB8-AB32-6B9467EC7AC0}"/>
              </a:ext>
            </a:extLst>
          </p:cNvPr>
          <p:cNvSpPr>
            <a:spLocks noGrp="1"/>
          </p:cNvSpPr>
          <p:nvPr>
            <p:ph type="title"/>
          </p:nvPr>
        </p:nvSpPr>
        <p:spPr/>
        <p:txBody>
          <a:bodyPr/>
          <a:lstStyle/>
          <a:p>
            <a:r>
              <a:rPr lang="en-US" dirty="0"/>
              <a:t>Microsoft Store Apps</a:t>
            </a:r>
          </a:p>
        </p:txBody>
      </p:sp>
      <p:sp>
        <p:nvSpPr>
          <p:cNvPr id="4" name="Content Placeholder 3">
            <a:extLst>
              <a:ext uri="{FF2B5EF4-FFF2-40B4-BE49-F238E27FC236}">
                <a16:creationId xmlns:a16="http://schemas.microsoft.com/office/drawing/2014/main" id="{83BB8E11-B35F-481A-81A9-74E207942D87}"/>
              </a:ext>
            </a:extLst>
          </p:cNvPr>
          <p:cNvSpPr>
            <a:spLocks noGrp="1"/>
          </p:cNvSpPr>
          <p:nvPr>
            <p:ph sz="half" idx="2"/>
          </p:nvPr>
        </p:nvSpPr>
        <p:spPr/>
        <p:txBody>
          <a:bodyPr>
            <a:normAutofit fontScale="85000" lnSpcReduction="10000"/>
          </a:bodyPr>
          <a:lstStyle/>
          <a:p>
            <a:r>
              <a:rPr lang="en-US" dirty="0"/>
              <a:t>Run in a sandbox restricting access to rest of system</a:t>
            </a:r>
          </a:p>
          <a:p>
            <a:r>
              <a:rPr lang="en-US" dirty="0"/>
              <a:t>Cannot damage OS/other programs as desktop applications could</a:t>
            </a:r>
          </a:p>
          <a:p>
            <a:r>
              <a:rPr lang="en-US" dirty="0"/>
              <a:t>Consequently standard users can install Store apps</a:t>
            </a:r>
          </a:p>
        </p:txBody>
      </p:sp>
      <p:pic>
        <p:nvPicPr>
          <p:cNvPr id="7" name="Content Placeholder 6" descr="Microsoft Store">
            <a:extLst>
              <a:ext uri="{FF2B5EF4-FFF2-40B4-BE49-F238E27FC236}">
                <a16:creationId xmlns:a16="http://schemas.microsoft.com/office/drawing/2014/main" id="{3464B742-903F-45B8-85A8-1AFFE77FECF1}"/>
              </a:ext>
            </a:extLst>
          </p:cNvPr>
          <p:cNvPicPr>
            <a:picLocks noGrp="1"/>
          </p:cNvPicPr>
          <p:nvPr>
            <p:ph sz="half" idx="1"/>
          </p:nvPr>
        </p:nvPicPr>
        <p:blipFill>
          <a:blip r:embed="rId2"/>
          <a:stretch>
            <a:fillRect/>
          </a:stretch>
        </p:blipFill>
        <p:spPr>
          <a:xfrm>
            <a:off x="92075" y="1797912"/>
            <a:ext cx="5943600" cy="3811451"/>
          </a:xfrm>
          <a:prstGeom prst="rect">
            <a:avLst/>
          </a:prstGeom>
        </p:spPr>
      </p:pic>
      <p:sp>
        <p:nvSpPr>
          <p:cNvPr id="3" name="Footer Placeholder 2">
            <a:extLst>
              <a:ext uri="{FF2B5EF4-FFF2-40B4-BE49-F238E27FC236}">
                <a16:creationId xmlns:a16="http://schemas.microsoft.com/office/drawing/2014/main" id="{E0C89334-F2F8-4B4E-94D2-C8EA72AC5EC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B57D5AF-FD51-4019-A0DF-4E4918FA0F6A}"/>
              </a:ext>
            </a:extLst>
          </p:cNvPr>
          <p:cNvSpPr>
            <a:spLocks noGrp="1"/>
          </p:cNvSpPr>
          <p:nvPr>
            <p:ph type="sldNum" sz="quarter" idx="4"/>
          </p:nvPr>
        </p:nvSpPr>
        <p:spPr/>
        <p:txBody>
          <a:bodyPr/>
          <a:lstStyle/>
          <a:p>
            <a:fld id="{5356F478-C559-429F-9426-6D8D07B5A7AD}" type="slidenum">
              <a:rPr lang="en-US" smtClean="0"/>
              <a:pPr/>
              <a:t>114</a:t>
            </a:fld>
            <a:endParaRPr lang="en-US" dirty="0"/>
          </a:p>
        </p:txBody>
      </p:sp>
    </p:spTree>
    <p:extLst>
      <p:ext uri="{BB962C8B-B14F-4D97-AF65-F5344CB8AC3E}">
        <p14:creationId xmlns:p14="http://schemas.microsoft.com/office/powerpoint/2010/main" val="207282625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Use the Details tab in a program's Properties dialog to find the version number and the Compatibility tab to configure settings for legacy applications"/>
          <p:cNvPicPr>
            <a:picLocks noGrp="1"/>
          </p:cNvPicPr>
          <p:nvPr>
            <p:ph idx="1"/>
          </p:nvPr>
        </p:nvPicPr>
        <p:blipFill>
          <a:blip r:embed="rId3" cstate="screen">
            <a:extLst>
              <a:ext uri="{28A0092B-C50C-407E-A947-70E740481C1C}">
                <a14:useLocalDpi xmlns:a14="http://schemas.microsoft.com/office/drawing/2010/main"/>
              </a:ext>
            </a:extLst>
          </a:blip>
          <a:stretch>
            <a:fillRect/>
          </a:stretch>
        </p:blipFill>
        <p:spPr>
          <a:xfrm>
            <a:off x="2060808" y="1245844"/>
            <a:ext cx="8040222" cy="4915586"/>
          </a:xfrm>
        </p:spPr>
      </p:pic>
      <p:sp>
        <p:nvSpPr>
          <p:cNvPr id="2" name="Title 1"/>
          <p:cNvSpPr>
            <a:spLocks noGrp="1"/>
          </p:cNvSpPr>
          <p:nvPr>
            <p:ph type="title"/>
          </p:nvPr>
        </p:nvSpPr>
        <p:spPr/>
        <p:txBody>
          <a:bodyPr/>
          <a:lstStyle/>
          <a:p>
            <a:r>
              <a:rPr lang="en-US" dirty="0"/>
              <a:t>Configuring Application Compatibility</a:t>
            </a:r>
            <a:endParaRPr lang="en-GB" dirty="0"/>
          </a:p>
        </p:txBody>
      </p:sp>
      <p:sp>
        <p:nvSpPr>
          <p:cNvPr id="3" name="Footer Placeholder 2">
            <a:extLst>
              <a:ext uri="{FF2B5EF4-FFF2-40B4-BE49-F238E27FC236}">
                <a16:creationId xmlns:a16="http://schemas.microsoft.com/office/drawing/2014/main" id="{89938B65-3B51-421A-ABF8-E74EB87FD84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4E9905F-F627-4667-A7FC-C7E0A5191046}"/>
              </a:ext>
            </a:extLst>
          </p:cNvPr>
          <p:cNvSpPr>
            <a:spLocks noGrp="1"/>
          </p:cNvSpPr>
          <p:nvPr>
            <p:ph type="sldNum" sz="quarter" idx="4"/>
          </p:nvPr>
        </p:nvSpPr>
        <p:spPr/>
        <p:txBody>
          <a:bodyPr/>
          <a:lstStyle/>
          <a:p>
            <a:fld id="{5356F478-C559-429F-9426-6D8D07B5A7AD}" type="slidenum">
              <a:rPr lang="en-US" smtClean="0"/>
              <a:pPr/>
              <a:t>115</a:t>
            </a:fld>
            <a:endParaRPr lang="en-US" dirty="0"/>
          </a:p>
        </p:txBody>
      </p:sp>
    </p:spTree>
    <p:extLst>
      <p:ext uri="{BB962C8B-B14F-4D97-AF65-F5344CB8AC3E}">
        <p14:creationId xmlns:p14="http://schemas.microsoft.com/office/powerpoint/2010/main" val="63606823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Repairing and Uninstalling Software</a:t>
            </a:r>
            <a:endParaRPr lang="en-US" dirty="0"/>
          </a:p>
        </p:txBody>
      </p:sp>
      <p:pic>
        <p:nvPicPr>
          <p:cNvPr id="9" name="Content Placeholder 8" descr="Programs and Features—select a program then choose an option from the toolbar. Screenshot used with permission from Microsoft.">
            <a:extLst>
              <a:ext uri="{FF2B5EF4-FFF2-40B4-BE49-F238E27FC236}">
                <a16:creationId xmlns:a16="http://schemas.microsoft.com/office/drawing/2014/main" id="{ADBF6344-A1B8-4F28-A230-364E279AF65F}"/>
              </a:ext>
            </a:extLst>
          </p:cNvPr>
          <p:cNvPicPr>
            <a:picLocks noGrp="1"/>
          </p:cNvPicPr>
          <p:nvPr>
            <p:ph idx="1"/>
          </p:nvPr>
        </p:nvPicPr>
        <p:blipFill>
          <a:blip r:embed="rId3"/>
          <a:stretch>
            <a:fillRect/>
          </a:stretch>
        </p:blipFill>
        <p:spPr>
          <a:xfrm>
            <a:off x="2057109" y="1165542"/>
            <a:ext cx="8047619" cy="5076190"/>
          </a:xfrm>
          <a:prstGeom prst="rect">
            <a:avLst/>
          </a:prstGeom>
        </p:spPr>
      </p:pic>
      <p:sp>
        <p:nvSpPr>
          <p:cNvPr id="2" name="Footer Placeholder 1">
            <a:extLst>
              <a:ext uri="{FF2B5EF4-FFF2-40B4-BE49-F238E27FC236}">
                <a16:creationId xmlns:a16="http://schemas.microsoft.com/office/drawing/2014/main" id="{3DD71FE9-62CF-48C4-8761-A2C9788930F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29962F9-B426-46FC-9790-13EFC9ED6CDF}"/>
              </a:ext>
            </a:extLst>
          </p:cNvPr>
          <p:cNvSpPr>
            <a:spLocks noGrp="1"/>
          </p:cNvSpPr>
          <p:nvPr>
            <p:ph type="sldNum" sz="quarter" idx="4"/>
          </p:nvPr>
        </p:nvSpPr>
        <p:spPr/>
        <p:txBody>
          <a:bodyPr/>
          <a:lstStyle/>
          <a:p>
            <a:fld id="{5356F478-C559-429F-9426-6D8D07B5A7AD}" type="slidenum">
              <a:rPr lang="en-US" smtClean="0"/>
              <a:pPr/>
              <a:t>116</a:t>
            </a:fld>
            <a:endParaRPr lang="en-US" dirty="0"/>
          </a:p>
        </p:txBody>
      </p:sp>
    </p:spTree>
    <p:extLst>
      <p:ext uri="{BB962C8B-B14F-4D97-AF65-F5344CB8AC3E}">
        <p14:creationId xmlns:p14="http://schemas.microsoft.com/office/powerpoint/2010/main" val="129391611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Enabling and Disabling Windows Features</a:t>
            </a:r>
          </a:p>
        </p:txBody>
      </p:sp>
      <p:pic>
        <p:nvPicPr>
          <p:cNvPr id="9" name="Content Placeholder 8" descr="Turning Windows features on or off. Screenshot used with permission from Microsoft.">
            <a:extLst>
              <a:ext uri="{FF2B5EF4-FFF2-40B4-BE49-F238E27FC236}">
                <a16:creationId xmlns:a16="http://schemas.microsoft.com/office/drawing/2014/main" id="{5AB57FDD-68E4-4BC6-B226-C5448B249907}"/>
              </a:ext>
            </a:extLst>
          </p:cNvPr>
          <p:cNvPicPr>
            <a:picLocks noGrp="1"/>
          </p:cNvPicPr>
          <p:nvPr>
            <p:ph idx="1"/>
          </p:nvPr>
        </p:nvPicPr>
        <p:blipFill>
          <a:blip r:embed="rId3"/>
          <a:stretch>
            <a:fillRect/>
          </a:stretch>
        </p:blipFill>
        <p:spPr>
          <a:xfrm>
            <a:off x="4104728" y="1951256"/>
            <a:ext cx="3952381" cy="3504762"/>
          </a:xfrm>
          <a:prstGeom prst="rect">
            <a:avLst/>
          </a:prstGeom>
        </p:spPr>
      </p:pic>
      <p:sp>
        <p:nvSpPr>
          <p:cNvPr id="2" name="Footer Placeholder 1">
            <a:extLst>
              <a:ext uri="{FF2B5EF4-FFF2-40B4-BE49-F238E27FC236}">
                <a16:creationId xmlns:a16="http://schemas.microsoft.com/office/drawing/2014/main" id="{338CBABC-D352-4623-A5DF-E347FC20D3F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8F1B33D-02C9-4A13-9194-B69858B45CB1}"/>
              </a:ext>
            </a:extLst>
          </p:cNvPr>
          <p:cNvSpPr>
            <a:spLocks noGrp="1"/>
          </p:cNvSpPr>
          <p:nvPr>
            <p:ph type="sldNum" sz="quarter" idx="4"/>
          </p:nvPr>
        </p:nvSpPr>
        <p:spPr/>
        <p:txBody>
          <a:bodyPr/>
          <a:lstStyle/>
          <a:p>
            <a:fld id="{5356F478-C559-429F-9426-6D8D07B5A7AD}" type="slidenum">
              <a:rPr lang="en-US" smtClean="0"/>
              <a:pPr/>
              <a:t>117</a:t>
            </a:fld>
            <a:endParaRPr lang="en-US" dirty="0"/>
          </a:p>
        </p:txBody>
      </p:sp>
    </p:spTree>
    <p:extLst>
      <p:ext uri="{BB962C8B-B14F-4D97-AF65-F5344CB8AC3E}">
        <p14:creationId xmlns:p14="http://schemas.microsoft.com/office/powerpoint/2010/main" val="42027633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Software licensing</a:t>
            </a:r>
          </a:p>
          <a:p>
            <a:pPr lvl="1"/>
            <a:r>
              <a:rPr lang="en-US" dirty="0"/>
              <a:t>End User License Agreement (EULA)</a:t>
            </a:r>
          </a:p>
          <a:p>
            <a:pPr lvl="1"/>
            <a:r>
              <a:rPr lang="en-US" dirty="0"/>
              <a:t>Single use license (p</a:t>
            </a:r>
            <a:r>
              <a:rPr lang="en-GB" dirty="0" err="1"/>
              <a:t>roduct</a:t>
            </a:r>
            <a:r>
              <a:rPr lang="en-GB" dirty="0"/>
              <a:t> key and product ID)</a:t>
            </a:r>
          </a:p>
          <a:p>
            <a:pPr lvl="1"/>
            <a:r>
              <a:rPr lang="en-US" dirty="0"/>
              <a:t>Group use/site license</a:t>
            </a:r>
          </a:p>
          <a:p>
            <a:pPr lvl="1"/>
            <a:r>
              <a:rPr lang="en-US" dirty="0"/>
              <a:t>Concurrent license</a:t>
            </a:r>
          </a:p>
          <a:p>
            <a:pPr lvl="1"/>
            <a:r>
              <a:rPr lang="en-US" dirty="0"/>
              <a:t>Client Access Licenses (CAL)</a:t>
            </a:r>
            <a:endParaRPr lang="en-GB" dirty="0"/>
          </a:p>
          <a:p>
            <a:r>
              <a:rPr lang="en-US" dirty="0"/>
              <a:t>Registration</a:t>
            </a:r>
            <a:endParaRPr lang="en-GB" dirty="0"/>
          </a:p>
          <a:p>
            <a:r>
              <a:rPr lang="en-US" dirty="0"/>
              <a:t>Subscription versus one-time purchase</a:t>
            </a:r>
          </a:p>
        </p:txBody>
      </p:sp>
      <p:sp>
        <p:nvSpPr>
          <p:cNvPr id="3" name="Title 2"/>
          <p:cNvSpPr>
            <a:spLocks noGrp="1"/>
          </p:cNvSpPr>
          <p:nvPr>
            <p:ph type="title"/>
          </p:nvPr>
        </p:nvSpPr>
        <p:spPr/>
        <p:txBody>
          <a:bodyPr/>
          <a:lstStyle/>
          <a:p>
            <a:r>
              <a:rPr lang="en-US" dirty="0"/>
              <a:t>Managing Software Licensing</a:t>
            </a:r>
          </a:p>
        </p:txBody>
      </p:sp>
      <p:sp>
        <p:nvSpPr>
          <p:cNvPr id="4" name="Footer Placeholder 3">
            <a:extLst>
              <a:ext uri="{FF2B5EF4-FFF2-40B4-BE49-F238E27FC236}">
                <a16:creationId xmlns:a16="http://schemas.microsoft.com/office/drawing/2014/main" id="{F1DF6D73-D38D-4F67-96D6-A452B737352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3ACC4EB-81AF-4F0F-8960-784E417CE3BA}"/>
              </a:ext>
            </a:extLst>
          </p:cNvPr>
          <p:cNvSpPr>
            <a:spLocks noGrp="1"/>
          </p:cNvSpPr>
          <p:nvPr>
            <p:ph type="sldNum" sz="quarter" idx="4"/>
          </p:nvPr>
        </p:nvSpPr>
        <p:spPr/>
        <p:txBody>
          <a:bodyPr/>
          <a:lstStyle/>
          <a:p>
            <a:fld id="{5356F478-C559-429F-9426-6D8D07B5A7AD}" type="slidenum">
              <a:rPr lang="en-US" smtClean="0"/>
              <a:pPr/>
              <a:t>118</a:t>
            </a:fld>
            <a:endParaRPr lang="en-US" dirty="0"/>
          </a:p>
        </p:txBody>
      </p:sp>
    </p:spTree>
    <p:extLst>
      <p:ext uri="{BB962C8B-B14F-4D97-AF65-F5344CB8AC3E}">
        <p14:creationId xmlns:p14="http://schemas.microsoft.com/office/powerpoint/2010/main" val="188037830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106CB8-B97D-422B-B962-B2598C45D272}"/>
              </a:ext>
            </a:extLst>
          </p:cNvPr>
          <p:cNvSpPr>
            <a:spLocks noGrp="1"/>
          </p:cNvSpPr>
          <p:nvPr>
            <p:ph idx="1"/>
          </p:nvPr>
        </p:nvSpPr>
        <p:spPr/>
        <p:txBody>
          <a:bodyPr>
            <a:normAutofit lnSpcReduction="10000"/>
          </a:bodyPr>
          <a:lstStyle/>
          <a:p>
            <a:r>
              <a:rPr lang="en-US" dirty="0"/>
              <a:t>Shareware is software that you can install free of charge so that you can evaluate it for a limited period</a:t>
            </a:r>
          </a:p>
          <a:p>
            <a:r>
              <a:rPr lang="en-US" dirty="0"/>
              <a:t>Freeware is software that is available free of charge</a:t>
            </a:r>
          </a:p>
          <a:p>
            <a:r>
              <a:rPr lang="en-US" dirty="0"/>
              <a:t>Open source is software that also makes the program code used to design it available</a:t>
            </a:r>
          </a:p>
          <a:p>
            <a:endParaRPr lang="en-US" dirty="0"/>
          </a:p>
        </p:txBody>
      </p:sp>
      <p:sp>
        <p:nvSpPr>
          <p:cNvPr id="3" name="Title 2">
            <a:extLst>
              <a:ext uri="{FF2B5EF4-FFF2-40B4-BE49-F238E27FC236}">
                <a16:creationId xmlns:a16="http://schemas.microsoft.com/office/drawing/2014/main" id="{AB3B4888-C49C-4224-A227-5B9D3DEB6B08}"/>
              </a:ext>
            </a:extLst>
          </p:cNvPr>
          <p:cNvSpPr>
            <a:spLocks noGrp="1"/>
          </p:cNvSpPr>
          <p:nvPr>
            <p:ph type="title"/>
          </p:nvPr>
        </p:nvSpPr>
        <p:spPr/>
        <p:txBody>
          <a:bodyPr>
            <a:normAutofit fontScale="90000"/>
          </a:bodyPr>
          <a:lstStyle/>
          <a:p>
            <a:r>
              <a:rPr lang="en-US" dirty="0"/>
              <a:t>Shareware, Freeware, and Open Source</a:t>
            </a:r>
          </a:p>
        </p:txBody>
      </p:sp>
      <p:sp>
        <p:nvSpPr>
          <p:cNvPr id="4" name="Footer Placeholder 3">
            <a:extLst>
              <a:ext uri="{FF2B5EF4-FFF2-40B4-BE49-F238E27FC236}">
                <a16:creationId xmlns:a16="http://schemas.microsoft.com/office/drawing/2014/main" id="{E67249F9-5F0D-486C-A7D0-A0C3C966AD7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0989DFA-D759-4E10-9CD9-E39B29E22104}"/>
              </a:ext>
            </a:extLst>
          </p:cNvPr>
          <p:cNvSpPr>
            <a:spLocks noGrp="1"/>
          </p:cNvSpPr>
          <p:nvPr>
            <p:ph type="sldNum" sz="quarter" idx="4"/>
          </p:nvPr>
        </p:nvSpPr>
        <p:spPr/>
        <p:txBody>
          <a:bodyPr/>
          <a:lstStyle/>
          <a:p>
            <a:fld id="{5356F478-C559-429F-9426-6D8D07B5A7AD}" type="slidenum">
              <a:rPr lang="en-US" smtClean="0"/>
              <a:pPr/>
              <a:t>119</a:t>
            </a:fld>
            <a:endParaRPr lang="en-US" dirty="0"/>
          </a:p>
        </p:txBody>
      </p:sp>
    </p:spTree>
    <p:extLst>
      <p:ext uri="{BB962C8B-B14F-4D97-AF65-F5344CB8AC3E}">
        <p14:creationId xmlns:p14="http://schemas.microsoft.com/office/powerpoint/2010/main" val="42077112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76A3BD-9F15-4FD4-8370-F9CC1DDA2BC6}"/>
              </a:ext>
            </a:extLst>
          </p:cNvPr>
          <p:cNvSpPr>
            <a:spLocks noGrp="1"/>
          </p:cNvSpPr>
          <p:nvPr>
            <p:ph idx="1"/>
          </p:nvPr>
        </p:nvSpPr>
        <p:spPr/>
        <p:txBody>
          <a:bodyPr>
            <a:normAutofit fontScale="47500" lnSpcReduction="20000"/>
          </a:bodyPr>
          <a:lstStyle/>
          <a:p>
            <a:r>
              <a:rPr lang="en-US" dirty="0"/>
              <a:t>IT in business started with mainframe computers in the 1960s and 1970s</a:t>
            </a:r>
          </a:p>
          <a:p>
            <a:pPr lvl="1"/>
            <a:r>
              <a:rPr lang="en-US" dirty="0"/>
              <a:t>Very large (based on racks of circuit boards)</a:t>
            </a:r>
          </a:p>
          <a:p>
            <a:pPr lvl="1"/>
            <a:r>
              <a:rPr lang="en-US" dirty="0"/>
              <a:t>No 1:1 interface with users</a:t>
            </a:r>
          </a:p>
          <a:p>
            <a:r>
              <a:rPr lang="en-US" dirty="0"/>
              <a:t>Personal Computer revolution of the 1980s</a:t>
            </a:r>
          </a:p>
          <a:p>
            <a:pPr lvl="1"/>
            <a:r>
              <a:rPr lang="en-US" dirty="0"/>
              <a:t>Microprocessors (“computer on a chip”) allowed smaller computers that could be operated directly by the user</a:t>
            </a:r>
          </a:p>
          <a:p>
            <a:pPr lvl="1"/>
            <a:r>
              <a:rPr lang="en-US" dirty="0"/>
              <a:t>IBM PC</a:t>
            </a:r>
          </a:p>
          <a:p>
            <a:pPr lvl="1"/>
            <a:r>
              <a:rPr lang="en-US" dirty="0"/>
              <a:t>Intel CPU</a:t>
            </a:r>
          </a:p>
          <a:p>
            <a:pPr lvl="1"/>
            <a:r>
              <a:rPr lang="en-US" dirty="0"/>
              <a:t>Windows OS</a:t>
            </a:r>
          </a:p>
          <a:p>
            <a:r>
              <a:rPr lang="en-US" dirty="0"/>
              <a:t>Internet revolution of the 1990s and 21</a:t>
            </a:r>
            <a:r>
              <a:rPr lang="en-US" baseline="30000" dirty="0"/>
              <a:t>st</a:t>
            </a:r>
            <a:r>
              <a:rPr lang="en-US" dirty="0"/>
              <a:t> century</a:t>
            </a:r>
          </a:p>
          <a:p>
            <a:pPr lvl="1"/>
            <a:r>
              <a:rPr lang="en-US" dirty="0"/>
              <a:t>Laptops</a:t>
            </a:r>
          </a:p>
          <a:p>
            <a:pPr lvl="1"/>
            <a:r>
              <a:rPr lang="en-US" dirty="0"/>
              <a:t>Tablets</a:t>
            </a:r>
          </a:p>
          <a:p>
            <a:pPr lvl="1"/>
            <a:r>
              <a:rPr lang="en-US" dirty="0"/>
              <a:t>Smartphones</a:t>
            </a:r>
          </a:p>
          <a:p>
            <a:pPr lvl="1"/>
            <a:r>
              <a:rPr lang="en-US" dirty="0"/>
              <a:t>Internet of Things (IoT)</a:t>
            </a:r>
          </a:p>
        </p:txBody>
      </p:sp>
      <p:sp>
        <p:nvSpPr>
          <p:cNvPr id="2" name="Title 1">
            <a:extLst>
              <a:ext uri="{FF2B5EF4-FFF2-40B4-BE49-F238E27FC236}">
                <a16:creationId xmlns:a16="http://schemas.microsoft.com/office/drawing/2014/main" id="{4057EE68-E306-458A-8D85-93BEC60D0BD2}"/>
              </a:ext>
            </a:extLst>
          </p:cNvPr>
          <p:cNvSpPr>
            <a:spLocks noGrp="1"/>
          </p:cNvSpPr>
          <p:nvPr>
            <p:ph type="title"/>
          </p:nvPr>
        </p:nvSpPr>
        <p:spPr/>
        <p:txBody>
          <a:bodyPr/>
          <a:lstStyle/>
          <a:p>
            <a:r>
              <a:rPr lang="en-US" dirty="0"/>
              <a:t>Personal Computers</a:t>
            </a:r>
          </a:p>
        </p:txBody>
      </p:sp>
      <p:sp>
        <p:nvSpPr>
          <p:cNvPr id="4" name="Footer Placeholder 3">
            <a:extLst>
              <a:ext uri="{FF2B5EF4-FFF2-40B4-BE49-F238E27FC236}">
                <a16:creationId xmlns:a16="http://schemas.microsoft.com/office/drawing/2014/main" id="{82525F89-2D21-4E92-A971-A0018872346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4FBED98-26ED-4ABE-A7A9-74933261F888}"/>
              </a:ext>
            </a:extLst>
          </p:cNvPr>
          <p:cNvSpPr>
            <a:spLocks noGrp="1"/>
          </p:cNvSpPr>
          <p:nvPr>
            <p:ph type="sldNum" sz="quarter" idx="4"/>
          </p:nvPr>
        </p:nvSpPr>
        <p:spPr/>
        <p:txBody>
          <a:bodyPr/>
          <a:lstStyle/>
          <a:p>
            <a:fld id="{5356F478-C559-429F-9426-6D8D07B5A7AD}" type="slidenum">
              <a:rPr lang="en-US" smtClean="0"/>
              <a:pPr/>
              <a:t>12</a:t>
            </a:fld>
            <a:endParaRPr lang="en-US" dirty="0"/>
          </a:p>
        </p:txBody>
      </p:sp>
    </p:spTree>
    <p:extLst>
      <p:ext uri="{BB962C8B-B14F-4D97-AF65-F5344CB8AC3E}">
        <p14:creationId xmlns:p14="http://schemas.microsoft.com/office/powerpoint/2010/main" val="10958856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Productivity Software</a:t>
            </a:r>
            <a:endParaRPr lang="en-US" dirty="0"/>
          </a:p>
        </p:txBody>
      </p:sp>
      <p:sp>
        <p:nvSpPr>
          <p:cNvPr id="2" name="Content Placeholder 1"/>
          <p:cNvSpPr>
            <a:spLocks noGrp="1"/>
          </p:cNvSpPr>
          <p:nvPr>
            <p:ph sz="half" idx="1"/>
          </p:nvPr>
        </p:nvSpPr>
        <p:spPr/>
        <p:txBody>
          <a:bodyPr>
            <a:normAutofit lnSpcReduction="10000"/>
          </a:bodyPr>
          <a:lstStyle/>
          <a:p>
            <a:r>
              <a:rPr lang="en-US" dirty="0"/>
              <a:t>Web browser software</a:t>
            </a:r>
          </a:p>
          <a:p>
            <a:r>
              <a:rPr lang="en-US" dirty="0"/>
              <a:t>Word processing</a:t>
            </a:r>
          </a:p>
          <a:p>
            <a:r>
              <a:rPr lang="en-US" dirty="0"/>
              <a:t>Spreadsheet</a:t>
            </a:r>
          </a:p>
          <a:p>
            <a:r>
              <a:rPr lang="en-US" dirty="0"/>
              <a:t>Presentation (slide show)</a:t>
            </a:r>
            <a:endParaRPr lang="en-GB" dirty="0"/>
          </a:p>
          <a:p>
            <a:r>
              <a:rPr lang="en-GB" dirty="0"/>
              <a:t>Visual diagramming</a:t>
            </a:r>
          </a:p>
          <a:p>
            <a:endParaRPr lang="en-US" dirty="0"/>
          </a:p>
        </p:txBody>
      </p:sp>
      <p:pic>
        <p:nvPicPr>
          <p:cNvPr id="9" name="Content Placeholder 8" descr="Microsoft Excel spreadsheet software. Note the lettered columns and numbered rows. Each intersection is a cell that can contain data or a formula.">
            <a:extLst>
              <a:ext uri="{FF2B5EF4-FFF2-40B4-BE49-F238E27FC236}">
                <a16:creationId xmlns:a16="http://schemas.microsoft.com/office/drawing/2014/main" id="{4110E095-CB50-4744-B2E9-C3D56AD4C1B6}"/>
              </a:ext>
            </a:extLst>
          </p:cNvPr>
          <p:cNvPicPr>
            <a:picLocks noGrp="1"/>
          </p:cNvPicPr>
          <p:nvPr>
            <p:ph sz="half" idx="2"/>
          </p:nvPr>
        </p:nvPicPr>
        <p:blipFill>
          <a:blip r:embed="rId3"/>
          <a:stretch>
            <a:fillRect/>
          </a:stretch>
        </p:blipFill>
        <p:spPr>
          <a:xfrm>
            <a:off x="6126163" y="1923247"/>
            <a:ext cx="5940425" cy="3560781"/>
          </a:xfrm>
          <a:prstGeom prst="rect">
            <a:avLst/>
          </a:prstGeom>
        </p:spPr>
      </p:pic>
      <p:sp>
        <p:nvSpPr>
          <p:cNvPr id="4" name="Footer Placeholder 3">
            <a:extLst>
              <a:ext uri="{FF2B5EF4-FFF2-40B4-BE49-F238E27FC236}">
                <a16:creationId xmlns:a16="http://schemas.microsoft.com/office/drawing/2014/main" id="{1D6B4101-CF1D-4197-861B-EA0727385C0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99488C3-CE49-4F34-BA86-7DA4C75254E6}"/>
              </a:ext>
            </a:extLst>
          </p:cNvPr>
          <p:cNvSpPr>
            <a:spLocks noGrp="1"/>
          </p:cNvSpPr>
          <p:nvPr>
            <p:ph type="sldNum" sz="quarter" idx="4"/>
          </p:nvPr>
        </p:nvSpPr>
        <p:spPr/>
        <p:txBody>
          <a:bodyPr/>
          <a:lstStyle/>
          <a:p>
            <a:fld id="{5356F478-C559-429F-9426-6D8D07B5A7AD}" type="slidenum">
              <a:rPr lang="en-US" smtClean="0"/>
              <a:pPr/>
              <a:t>120</a:t>
            </a:fld>
            <a:endParaRPr lang="en-US" dirty="0"/>
          </a:p>
        </p:txBody>
      </p:sp>
    </p:spTree>
    <p:extLst>
      <p:ext uri="{BB962C8B-B14F-4D97-AF65-F5344CB8AC3E}">
        <p14:creationId xmlns:p14="http://schemas.microsoft.com/office/powerpoint/2010/main" val="314241689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 Software (1)</a:t>
            </a:r>
          </a:p>
        </p:txBody>
      </p:sp>
      <p:sp>
        <p:nvSpPr>
          <p:cNvPr id="10" name="Content Placeholder 9">
            <a:extLst>
              <a:ext uri="{FF2B5EF4-FFF2-40B4-BE49-F238E27FC236}">
                <a16:creationId xmlns:a16="http://schemas.microsoft.com/office/drawing/2014/main" id="{8C414EF9-97C2-4E40-A089-B3A6C709D8D1}"/>
              </a:ext>
            </a:extLst>
          </p:cNvPr>
          <p:cNvSpPr>
            <a:spLocks noGrp="1"/>
          </p:cNvSpPr>
          <p:nvPr>
            <p:ph sz="half" idx="1"/>
          </p:nvPr>
        </p:nvSpPr>
        <p:spPr/>
        <p:txBody>
          <a:bodyPr>
            <a:normAutofit fontScale="92500" lnSpcReduction="10000"/>
          </a:bodyPr>
          <a:lstStyle/>
          <a:p>
            <a:r>
              <a:rPr lang="en-US" dirty="0"/>
              <a:t>Email and Personal Information Managers</a:t>
            </a:r>
            <a:endParaRPr lang="en-GB" dirty="0"/>
          </a:p>
          <a:p>
            <a:r>
              <a:rPr lang="en-US" dirty="0"/>
              <a:t>Online workspaces and document storage/sharing</a:t>
            </a:r>
            <a:endParaRPr lang="en-GB" dirty="0"/>
          </a:p>
          <a:p>
            <a:r>
              <a:rPr lang="en-US" dirty="0"/>
              <a:t>Remote desktop and screen sharing software</a:t>
            </a:r>
          </a:p>
          <a:p>
            <a:endParaRPr lang="en-US" dirty="0"/>
          </a:p>
        </p:txBody>
      </p:sp>
      <p:pic>
        <p:nvPicPr>
          <p:cNvPr id="14" name="Content Placeholder 13" descr="Editing a document stored in Microsoft's OneDrive cloud storage solution with a cloud-based version of Microsoft Word">
            <a:extLst>
              <a:ext uri="{FF2B5EF4-FFF2-40B4-BE49-F238E27FC236}">
                <a16:creationId xmlns:a16="http://schemas.microsoft.com/office/drawing/2014/main" id="{11266DF2-2846-499C-9DF5-FFBBAF294D8A}"/>
              </a:ext>
            </a:extLst>
          </p:cNvPr>
          <p:cNvPicPr>
            <a:picLocks noGrp="1"/>
          </p:cNvPicPr>
          <p:nvPr>
            <p:ph sz="quarter" idx="12"/>
          </p:nvPr>
        </p:nvPicPr>
        <p:blipFill rotWithShape="1">
          <a:blip r:embed="rId3"/>
          <a:stretch/>
        </p:blipFill>
        <p:spPr bwMode="auto">
          <a:xfrm>
            <a:off x="1050107" y="914400"/>
            <a:ext cx="4027536" cy="2743200"/>
          </a:xfrm>
          <a:prstGeom prst="rect">
            <a:avLst/>
          </a:prstGeom>
          <a:extLst>
            <a:ext uri="{53640926-AAD7-44D8-BBD7-CCE9431645EC}">
              <a14:shadowObscured xmlns:a14="http://schemas.microsoft.com/office/drawing/2010/main"/>
            </a:ext>
          </a:extLst>
        </p:spPr>
      </p:pic>
      <p:pic>
        <p:nvPicPr>
          <p:cNvPr id="15" name="Content Placeholder 14" descr="Operating a Windows 7 host from a Windows 10 client using Remote Desktop. Screenshot used with permission from Microsoft.">
            <a:extLst>
              <a:ext uri="{FF2B5EF4-FFF2-40B4-BE49-F238E27FC236}">
                <a16:creationId xmlns:a16="http://schemas.microsoft.com/office/drawing/2014/main" id="{E2A2F79D-0E6A-4DCF-87FD-1D27B2B95570}"/>
              </a:ext>
            </a:extLst>
          </p:cNvPr>
          <p:cNvPicPr>
            <a:picLocks noGrp="1"/>
          </p:cNvPicPr>
          <p:nvPr>
            <p:ph sz="quarter" idx="13"/>
          </p:nvPr>
        </p:nvPicPr>
        <p:blipFill>
          <a:blip r:embed="rId4" cstate="print">
            <a:extLst>
              <a:ext uri="{28A0092B-C50C-407E-A947-70E740481C1C}">
                <a14:useLocalDpi xmlns:a14="http://schemas.microsoft.com/office/drawing/2010/main" val="0"/>
              </a:ext>
            </a:extLst>
          </a:blip>
          <a:srcRect/>
          <a:stretch>
            <a:fillRect/>
          </a:stretch>
        </p:blipFill>
        <p:spPr bwMode="auto">
          <a:xfrm>
            <a:off x="1235075" y="3749675"/>
            <a:ext cx="3657600" cy="2743200"/>
          </a:xfrm>
          <a:prstGeom prst="rect">
            <a:avLst/>
          </a:prstGeom>
          <a:noFill/>
          <a:ln>
            <a:noFill/>
          </a:ln>
        </p:spPr>
      </p:pic>
      <p:sp>
        <p:nvSpPr>
          <p:cNvPr id="3" name="Footer Placeholder 2">
            <a:extLst>
              <a:ext uri="{FF2B5EF4-FFF2-40B4-BE49-F238E27FC236}">
                <a16:creationId xmlns:a16="http://schemas.microsoft.com/office/drawing/2014/main" id="{2E3E77FA-6DE4-4A8D-ACAD-DC2ABCE1929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D52716F-F80F-4C23-9D3B-648CC31A7703}"/>
              </a:ext>
            </a:extLst>
          </p:cNvPr>
          <p:cNvSpPr>
            <a:spLocks noGrp="1"/>
          </p:cNvSpPr>
          <p:nvPr>
            <p:ph type="sldNum" sz="quarter" idx="4"/>
          </p:nvPr>
        </p:nvSpPr>
        <p:spPr/>
        <p:txBody>
          <a:bodyPr/>
          <a:lstStyle/>
          <a:p>
            <a:fld id="{5356F478-C559-429F-9426-6D8D07B5A7AD}" type="slidenum">
              <a:rPr lang="en-US" smtClean="0"/>
              <a:pPr/>
              <a:t>121</a:t>
            </a:fld>
            <a:endParaRPr lang="en-US" dirty="0"/>
          </a:p>
        </p:txBody>
      </p:sp>
    </p:spTree>
    <p:extLst>
      <p:ext uri="{BB962C8B-B14F-4D97-AF65-F5344CB8AC3E}">
        <p14:creationId xmlns:p14="http://schemas.microsoft.com/office/powerpoint/2010/main" val="200516625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Collaboration Software (2)</a:t>
            </a:r>
          </a:p>
        </p:txBody>
      </p:sp>
      <p:sp>
        <p:nvSpPr>
          <p:cNvPr id="10" name="Content Placeholder 9">
            <a:extLst>
              <a:ext uri="{FF2B5EF4-FFF2-40B4-BE49-F238E27FC236}">
                <a16:creationId xmlns:a16="http://schemas.microsoft.com/office/drawing/2014/main" id="{8C414EF9-97C2-4E40-A089-B3A6C709D8D1}"/>
              </a:ext>
            </a:extLst>
          </p:cNvPr>
          <p:cNvSpPr>
            <a:spLocks noGrp="1"/>
          </p:cNvSpPr>
          <p:nvPr>
            <p:ph sz="half" idx="1"/>
          </p:nvPr>
        </p:nvSpPr>
        <p:spPr/>
        <p:txBody>
          <a:bodyPr>
            <a:normAutofit/>
          </a:bodyPr>
          <a:lstStyle/>
          <a:p>
            <a:r>
              <a:rPr lang="en-US" dirty="0"/>
              <a:t>Instant messaging software</a:t>
            </a:r>
            <a:endParaRPr lang="en-GB" dirty="0"/>
          </a:p>
          <a:p>
            <a:r>
              <a:rPr lang="en-US" dirty="0"/>
              <a:t>Voice over IP</a:t>
            </a:r>
            <a:endParaRPr lang="en-GB" dirty="0"/>
          </a:p>
          <a:p>
            <a:r>
              <a:rPr lang="en-US" dirty="0"/>
              <a:t>Video conferencing software and telepresence</a:t>
            </a:r>
            <a:endParaRPr lang="en-GB" dirty="0"/>
          </a:p>
          <a:p>
            <a:endParaRPr lang="en-US" dirty="0"/>
          </a:p>
          <a:p>
            <a:endParaRPr lang="en-US" dirty="0"/>
          </a:p>
        </p:txBody>
      </p:sp>
      <p:pic>
        <p:nvPicPr>
          <p:cNvPr id="13" name="Content Placeholder 12" descr="Configuring audio devices in Skype">
            <a:extLst>
              <a:ext uri="{FF2B5EF4-FFF2-40B4-BE49-F238E27FC236}">
                <a16:creationId xmlns:a16="http://schemas.microsoft.com/office/drawing/2014/main" id="{7C679BDB-48E2-4E01-99DE-735EFABC8614}"/>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26163" y="2240500"/>
            <a:ext cx="5940425" cy="2926274"/>
          </a:xfrm>
          <a:prstGeom prst="rect">
            <a:avLst/>
          </a:prstGeom>
          <a:noFill/>
          <a:ln>
            <a:noFill/>
          </a:ln>
        </p:spPr>
      </p:pic>
      <p:sp>
        <p:nvSpPr>
          <p:cNvPr id="3" name="Footer Placeholder 2">
            <a:extLst>
              <a:ext uri="{FF2B5EF4-FFF2-40B4-BE49-F238E27FC236}">
                <a16:creationId xmlns:a16="http://schemas.microsoft.com/office/drawing/2014/main" id="{85D76402-998F-438C-92EB-D04B88F07C5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0D8BA3D-EC8A-47D7-B45B-15794A516874}"/>
              </a:ext>
            </a:extLst>
          </p:cNvPr>
          <p:cNvSpPr>
            <a:spLocks noGrp="1"/>
          </p:cNvSpPr>
          <p:nvPr>
            <p:ph type="sldNum" sz="quarter" idx="4"/>
          </p:nvPr>
        </p:nvSpPr>
        <p:spPr/>
        <p:txBody>
          <a:bodyPr/>
          <a:lstStyle/>
          <a:p>
            <a:fld id="{5356F478-C559-429F-9426-6D8D07B5A7AD}" type="slidenum">
              <a:rPr lang="en-US" smtClean="0"/>
              <a:pPr/>
              <a:t>122</a:t>
            </a:fld>
            <a:endParaRPr lang="en-US" dirty="0"/>
          </a:p>
        </p:txBody>
      </p:sp>
    </p:spTree>
    <p:extLst>
      <p:ext uri="{BB962C8B-B14F-4D97-AF65-F5344CB8AC3E}">
        <p14:creationId xmlns:p14="http://schemas.microsoft.com/office/powerpoint/2010/main" val="191725742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Desktop Publishing (DTP)</a:t>
            </a:r>
          </a:p>
          <a:p>
            <a:r>
              <a:rPr lang="en-US" dirty="0"/>
              <a:t>Graphic design</a:t>
            </a:r>
          </a:p>
          <a:p>
            <a:pPr lvl="1"/>
            <a:r>
              <a:rPr lang="en-US" dirty="0"/>
              <a:t>Digital darkroom </a:t>
            </a:r>
          </a:p>
          <a:p>
            <a:pPr lvl="1"/>
            <a:r>
              <a:rPr lang="en-US" dirty="0"/>
              <a:t>Digital paint </a:t>
            </a:r>
          </a:p>
          <a:p>
            <a:pPr lvl="1"/>
            <a:r>
              <a:rPr lang="en-US" dirty="0"/>
              <a:t>Digital drawing </a:t>
            </a:r>
          </a:p>
          <a:p>
            <a:pPr lvl="1"/>
            <a:r>
              <a:rPr lang="en-US" dirty="0"/>
              <a:t>3D and animation </a:t>
            </a:r>
          </a:p>
          <a:p>
            <a:r>
              <a:rPr lang="en-US" dirty="0"/>
              <a:t>Computer Aided Design (CAD)</a:t>
            </a:r>
          </a:p>
        </p:txBody>
      </p:sp>
      <p:sp>
        <p:nvSpPr>
          <p:cNvPr id="3" name="Title 2"/>
          <p:cNvSpPr>
            <a:spLocks noGrp="1"/>
          </p:cNvSpPr>
          <p:nvPr>
            <p:ph type="title"/>
          </p:nvPr>
        </p:nvSpPr>
        <p:spPr/>
        <p:txBody>
          <a:bodyPr/>
          <a:lstStyle/>
          <a:p>
            <a:r>
              <a:rPr lang="en-US" dirty="0"/>
              <a:t>Business Software (1)</a:t>
            </a:r>
          </a:p>
        </p:txBody>
      </p:sp>
      <p:sp>
        <p:nvSpPr>
          <p:cNvPr id="4" name="Footer Placeholder 3">
            <a:extLst>
              <a:ext uri="{FF2B5EF4-FFF2-40B4-BE49-F238E27FC236}">
                <a16:creationId xmlns:a16="http://schemas.microsoft.com/office/drawing/2014/main" id="{3240BFD7-7826-45EB-8A4B-90E33840B1E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F40D3B3-7314-42B7-946E-13B65F942770}"/>
              </a:ext>
            </a:extLst>
          </p:cNvPr>
          <p:cNvSpPr>
            <a:spLocks noGrp="1"/>
          </p:cNvSpPr>
          <p:nvPr>
            <p:ph type="sldNum" sz="quarter" idx="4"/>
          </p:nvPr>
        </p:nvSpPr>
        <p:spPr/>
        <p:txBody>
          <a:bodyPr/>
          <a:lstStyle/>
          <a:p>
            <a:fld id="{5356F478-C559-429F-9426-6D8D07B5A7AD}" type="slidenum">
              <a:rPr lang="en-US" smtClean="0"/>
              <a:pPr/>
              <a:t>123</a:t>
            </a:fld>
            <a:endParaRPr lang="en-US" dirty="0"/>
          </a:p>
        </p:txBody>
      </p:sp>
    </p:spTree>
    <p:extLst>
      <p:ext uri="{BB962C8B-B14F-4D97-AF65-F5344CB8AC3E}">
        <p14:creationId xmlns:p14="http://schemas.microsoft.com/office/powerpoint/2010/main" val="107862217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GB" dirty="0"/>
              <a:t>Project management</a:t>
            </a:r>
          </a:p>
          <a:p>
            <a:r>
              <a:rPr lang="en-US" dirty="0"/>
              <a:t>Accounting and commercial</a:t>
            </a:r>
          </a:p>
          <a:p>
            <a:r>
              <a:rPr lang="en-US" dirty="0"/>
              <a:t>Database software</a:t>
            </a:r>
          </a:p>
          <a:p>
            <a:r>
              <a:rPr lang="en-GB" dirty="0"/>
              <a:t>Business specific/Line of Business (</a:t>
            </a:r>
            <a:r>
              <a:rPr lang="en-GB" dirty="0" err="1"/>
              <a:t>LoB</a:t>
            </a:r>
            <a:r>
              <a:rPr lang="en-GB" dirty="0"/>
              <a:t>)</a:t>
            </a:r>
          </a:p>
          <a:p>
            <a:endParaRPr lang="en-US" dirty="0"/>
          </a:p>
        </p:txBody>
      </p:sp>
      <p:sp>
        <p:nvSpPr>
          <p:cNvPr id="3" name="Title 2"/>
          <p:cNvSpPr>
            <a:spLocks noGrp="1"/>
          </p:cNvSpPr>
          <p:nvPr>
            <p:ph type="title"/>
          </p:nvPr>
        </p:nvSpPr>
        <p:spPr/>
        <p:txBody>
          <a:bodyPr/>
          <a:lstStyle/>
          <a:p>
            <a:r>
              <a:rPr lang="en-US" dirty="0"/>
              <a:t>Business Software (2)</a:t>
            </a:r>
          </a:p>
        </p:txBody>
      </p:sp>
      <p:sp>
        <p:nvSpPr>
          <p:cNvPr id="4" name="Footer Placeholder 3">
            <a:extLst>
              <a:ext uri="{FF2B5EF4-FFF2-40B4-BE49-F238E27FC236}">
                <a16:creationId xmlns:a16="http://schemas.microsoft.com/office/drawing/2014/main" id="{44B2F337-437E-44BE-A40B-B4688423E4A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E38415D-AE10-4D81-9D69-14E2328D55AE}"/>
              </a:ext>
            </a:extLst>
          </p:cNvPr>
          <p:cNvSpPr>
            <a:spLocks noGrp="1"/>
          </p:cNvSpPr>
          <p:nvPr>
            <p:ph type="sldNum" sz="quarter" idx="4"/>
          </p:nvPr>
        </p:nvSpPr>
        <p:spPr/>
        <p:txBody>
          <a:bodyPr/>
          <a:lstStyle/>
          <a:p>
            <a:fld id="{5356F478-C559-429F-9426-6D8D07B5A7AD}" type="slidenum">
              <a:rPr lang="en-US" smtClean="0"/>
              <a:pPr/>
              <a:t>124</a:t>
            </a:fld>
            <a:endParaRPr lang="en-US" dirty="0"/>
          </a:p>
        </p:txBody>
      </p:sp>
    </p:spTree>
    <p:extLst>
      <p:ext uri="{BB962C8B-B14F-4D97-AF65-F5344CB8AC3E}">
        <p14:creationId xmlns:p14="http://schemas.microsoft.com/office/powerpoint/2010/main" val="394237850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3AB74F-5F1E-4554-8B36-70A03D2300EA}"/>
              </a:ext>
            </a:extLst>
          </p:cNvPr>
          <p:cNvSpPr>
            <a:spLocks noGrp="1"/>
          </p:cNvSpPr>
          <p:nvPr>
            <p:ph idx="1"/>
          </p:nvPr>
        </p:nvSpPr>
        <p:spPr/>
        <p:txBody>
          <a:bodyPr>
            <a:normAutofit fontScale="70000" lnSpcReduction="20000"/>
          </a:bodyPr>
          <a:lstStyle/>
          <a:p>
            <a:r>
              <a:rPr lang="en-US" dirty="0"/>
              <a:t>Install and uninstall software applications and configure compatibility settings</a:t>
            </a:r>
          </a:p>
          <a:p>
            <a:r>
              <a:rPr lang="en-US" dirty="0"/>
              <a:t>Explain the importance of software licensing and the types of license available</a:t>
            </a:r>
          </a:p>
          <a:p>
            <a:r>
              <a:rPr lang="en-US" dirty="0"/>
              <a:t>Describe the key features of different types of application and associated file formats</a:t>
            </a:r>
          </a:p>
        </p:txBody>
      </p:sp>
      <p:sp>
        <p:nvSpPr>
          <p:cNvPr id="3" name="Footer Placeholder 2">
            <a:extLst>
              <a:ext uri="{FF2B5EF4-FFF2-40B4-BE49-F238E27FC236}">
                <a16:creationId xmlns:a16="http://schemas.microsoft.com/office/drawing/2014/main" id="{8D40C77A-3C08-4A26-BB5A-D1E2B2DB464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B2B588F-02BA-4F9C-AE5F-2BE9983FF683}"/>
              </a:ext>
            </a:extLst>
          </p:cNvPr>
          <p:cNvSpPr>
            <a:spLocks noGrp="1"/>
          </p:cNvSpPr>
          <p:nvPr>
            <p:ph type="sldNum" sz="quarter" idx="4"/>
          </p:nvPr>
        </p:nvSpPr>
        <p:spPr/>
        <p:txBody>
          <a:bodyPr/>
          <a:lstStyle/>
          <a:p>
            <a:fld id="{5356F478-C559-429F-9426-6D8D07B5A7AD}" type="slidenum">
              <a:rPr lang="en-US" smtClean="0"/>
              <a:pPr/>
              <a:t>125</a:t>
            </a:fld>
            <a:endParaRPr lang="en-US" dirty="0"/>
          </a:p>
        </p:txBody>
      </p:sp>
    </p:spTree>
    <p:extLst>
      <p:ext uri="{BB962C8B-B14F-4D97-AF65-F5344CB8AC3E}">
        <p14:creationId xmlns:p14="http://schemas.microsoft.com/office/powerpoint/2010/main" val="36205142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C9E6ED-F50D-4599-B2D8-15CA172E672F}"/>
              </a:ext>
            </a:extLst>
          </p:cNvPr>
          <p:cNvSpPr>
            <a:spLocks noGrp="1"/>
          </p:cNvSpPr>
          <p:nvPr>
            <p:ph idx="1"/>
          </p:nvPr>
        </p:nvSpPr>
        <p:spPr/>
        <p:txBody>
          <a:bodyPr/>
          <a:lstStyle/>
          <a:p>
            <a:r>
              <a:rPr lang="en-US" dirty="0"/>
              <a:t>Lab 7 / Managing Software Applications</a:t>
            </a:r>
          </a:p>
        </p:txBody>
      </p:sp>
      <p:sp>
        <p:nvSpPr>
          <p:cNvPr id="3" name="Footer Placeholder 2">
            <a:extLst>
              <a:ext uri="{FF2B5EF4-FFF2-40B4-BE49-F238E27FC236}">
                <a16:creationId xmlns:a16="http://schemas.microsoft.com/office/drawing/2014/main" id="{05085D98-C917-472A-92C4-59B5A09DB3AF}"/>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5AEBD595-FEE7-48D8-99BA-377FBBCE8870}"/>
              </a:ext>
            </a:extLst>
          </p:cNvPr>
          <p:cNvSpPr>
            <a:spLocks noGrp="1"/>
          </p:cNvSpPr>
          <p:nvPr>
            <p:ph type="sldNum" sz="quarter" idx="4"/>
          </p:nvPr>
        </p:nvSpPr>
        <p:spPr/>
        <p:txBody>
          <a:bodyPr/>
          <a:lstStyle/>
          <a:p>
            <a:fld id="{5356F478-C559-429F-9426-6D8D07B5A7AD}" type="slidenum">
              <a:rPr lang="en-US" smtClean="0"/>
              <a:pPr/>
              <a:t>126</a:t>
            </a:fld>
            <a:endParaRPr lang="en-US" dirty="0"/>
          </a:p>
        </p:txBody>
      </p:sp>
    </p:spTree>
    <p:extLst>
      <p:ext uri="{BB962C8B-B14F-4D97-AF65-F5344CB8AC3E}">
        <p14:creationId xmlns:p14="http://schemas.microsoft.com/office/powerpoint/2010/main" val="211235744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normAutofit fontScale="92500" lnSpcReduction="20000"/>
          </a:bodyPr>
          <a:lstStyle/>
          <a:p>
            <a:r>
              <a:rPr lang="en-US" dirty="0"/>
              <a:t>Module 2 / Unit 3 / Programming and App Development</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5970930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D4C9F6E-2DFF-4ACA-86EA-92143262C463}"/>
              </a:ext>
            </a:extLst>
          </p:cNvPr>
          <p:cNvSpPr>
            <a:spLocks noGrp="1"/>
          </p:cNvSpPr>
          <p:nvPr>
            <p:ph idx="1"/>
          </p:nvPr>
        </p:nvSpPr>
        <p:spPr/>
        <p:txBody>
          <a:bodyPr>
            <a:normAutofit fontScale="70000" lnSpcReduction="20000"/>
          </a:bodyPr>
          <a:lstStyle/>
          <a:p>
            <a:r>
              <a:rPr lang="en-US" dirty="0"/>
              <a:t>Describe programming organizational techniques and logic</a:t>
            </a:r>
          </a:p>
          <a:p>
            <a:r>
              <a:rPr lang="en-US" dirty="0"/>
              <a:t>Categorize types of programming languages and list the advantages and disadvantages of each type</a:t>
            </a:r>
          </a:p>
          <a:p>
            <a:r>
              <a:rPr lang="en-US" dirty="0"/>
              <a:t>Describe some of the main features of application code and Object-Oriented Programming</a:t>
            </a:r>
          </a:p>
          <a:p>
            <a:r>
              <a:rPr lang="en-US" dirty="0"/>
              <a:t>Describe the ways that an application can be deployed</a:t>
            </a:r>
          </a:p>
        </p:txBody>
      </p:sp>
      <p:sp>
        <p:nvSpPr>
          <p:cNvPr id="3" name="Footer Placeholder 2">
            <a:extLst>
              <a:ext uri="{FF2B5EF4-FFF2-40B4-BE49-F238E27FC236}">
                <a16:creationId xmlns:a16="http://schemas.microsoft.com/office/drawing/2014/main" id="{CE51E573-81C2-425F-A5ED-3FCA975B469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C0497AC-BC3C-410B-9112-395AACF31466}"/>
              </a:ext>
            </a:extLst>
          </p:cNvPr>
          <p:cNvSpPr>
            <a:spLocks noGrp="1"/>
          </p:cNvSpPr>
          <p:nvPr>
            <p:ph type="sldNum" sz="quarter" idx="4"/>
          </p:nvPr>
        </p:nvSpPr>
        <p:spPr/>
        <p:txBody>
          <a:bodyPr/>
          <a:lstStyle/>
          <a:p>
            <a:fld id="{5356F478-C559-429F-9426-6D8D07B5A7AD}" type="slidenum">
              <a:rPr lang="en-US" smtClean="0"/>
              <a:pPr/>
              <a:t>128</a:t>
            </a:fld>
            <a:endParaRPr lang="en-US" dirty="0"/>
          </a:p>
        </p:txBody>
      </p:sp>
    </p:spTree>
    <p:extLst>
      <p:ext uri="{BB962C8B-B14F-4D97-AF65-F5344CB8AC3E}">
        <p14:creationId xmlns:p14="http://schemas.microsoft.com/office/powerpoint/2010/main" val="29647217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E77DFC-26CA-484F-BE74-A700B28B50E4}"/>
              </a:ext>
            </a:extLst>
          </p:cNvPr>
          <p:cNvSpPr>
            <a:spLocks noGrp="1"/>
          </p:cNvSpPr>
          <p:nvPr>
            <p:ph idx="1"/>
          </p:nvPr>
        </p:nvSpPr>
        <p:spPr/>
        <p:txBody>
          <a:bodyPr/>
          <a:lstStyle/>
          <a:p>
            <a:r>
              <a:rPr lang="en-US" dirty="0"/>
              <a:t>Software development</a:t>
            </a:r>
          </a:p>
          <a:p>
            <a:pPr lvl="1"/>
            <a:r>
              <a:rPr lang="en-US" dirty="0"/>
              <a:t>Programming languages</a:t>
            </a:r>
          </a:p>
          <a:p>
            <a:pPr lvl="1"/>
            <a:r>
              <a:rPr lang="en-US" dirty="0"/>
              <a:t>Code</a:t>
            </a:r>
          </a:p>
          <a:p>
            <a:r>
              <a:rPr lang="en-US" dirty="0"/>
              <a:t>Program sequence</a:t>
            </a:r>
          </a:p>
          <a:p>
            <a:pPr lvl="1"/>
            <a:r>
              <a:rPr lang="en-US" dirty="0"/>
              <a:t>Computers cannot tolerate ambiguity</a:t>
            </a:r>
          </a:p>
          <a:p>
            <a:pPr lvl="1"/>
            <a:r>
              <a:rPr lang="en-US" dirty="0"/>
              <a:t>Input, processing, and output must be clearly defined</a:t>
            </a:r>
          </a:p>
        </p:txBody>
      </p:sp>
      <p:sp>
        <p:nvSpPr>
          <p:cNvPr id="3" name="Title 2">
            <a:extLst>
              <a:ext uri="{FF2B5EF4-FFF2-40B4-BE49-F238E27FC236}">
                <a16:creationId xmlns:a16="http://schemas.microsoft.com/office/drawing/2014/main" id="{E142F2EA-7644-4B4F-B861-7BE9C3FE58C2}"/>
              </a:ext>
            </a:extLst>
          </p:cNvPr>
          <p:cNvSpPr>
            <a:spLocks noGrp="1"/>
          </p:cNvSpPr>
          <p:nvPr>
            <p:ph type="title"/>
          </p:nvPr>
        </p:nvSpPr>
        <p:spPr/>
        <p:txBody>
          <a:bodyPr/>
          <a:lstStyle/>
          <a:p>
            <a:r>
              <a:rPr lang="en-GB" dirty="0"/>
              <a:t>Programming Logic</a:t>
            </a:r>
            <a:endParaRPr lang="en-US" dirty="0"/>
          </a:p>
        </p:txBody>
      </p:sp>
      <p:sp>
        <p:nvSpPr>
          <p:cNvPr id="4" name="Footer Placeholder 3">
            <a:extLst>
              <a:ext uri="{FF2B5EF4-FFF2-40B4-BE49-F238E27FC236}">
                <a16:creationId xmlns:a16="http://schemas.microsoft.com/office/drawing/2014/main" id="{DF1CC2A9-A206-4A02-B9C4-A3A02B9F9D1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2EBDB93-FD52-4D36-8EC6-C5ADD4A38FF6}"/>
              </a:ext>
            </a:extLst>
          </p:cNvPr>
          <p:cNvSpPr>
            <a:spLocks noGrp="1"/>
          </p:cNvSpPr>
          <p:nvPr>
            <p:ph type="sldNum" sz="quarter" idx="4"/>
          </p:nvPr>
        </p:nvSpPr>
        <p:spPr/>
        <p:txBody>
          <a:bodyPr/>
          <a:lstStyle/>
          <a:p>
            <a:fld id="{5356F478-C559-429F-9426-6D8D07B5A7AD}" type="slidenum">
              <a:rPr lang="en-US" smtClean="0"/>
              <a:pPr/>
              <a:t>129</a:t>
            </a:fld>
            <a:endParaRPr lang="en-US" dirty="0"/>
          </a:p>
        </p:txBody>
      </p:sp>
    </p:spTree>
    <p:extLst>
      <p:ext uri="{BB962C8B-B14F-4D97-AF65-F5344CB8AC3E}">
        <p14:creationId xmlns:p14="http://schemas.microsoft.com/office/powerpoint/2010/main" val="2017100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DA6FF-6BE1-4A64-82A1-D63DD077D99E}"/>
              </a:ext>
            </a:extLst>
          </p:cNvPr>
          <p:cNvSpPr>
            <a:spLocks noGrp="1"/>
          </p:cNvSpPr>
          <p:nvPr>
            <p:ph type="title"/>
          </p:nvPr>
        </p:nvSpPr>
        <p:spPr/>
        <p:txBody>
          <a:bodyPr/>
          <a:lstStyle/>
          <a:p>
            <a:r>
              <a:rPr lang="en-US" dirty="0"/>
              <a:t>Desktop and Workstation Computers</a:t>
            </a:r>
          </a:p>
        </p:txBody>
      </p:sp>
      <p:sp>
        <p:nvSpPr>
          <p:cNvPr id="6" name="Content Placeholder 5">
            <a:extLst>
              <a:ext uri="{FF2B5EF4-FFF2-40B4-BE49-F238E27FC236}">
                <a16:creationId xmlns:a16="http://schemas.microsoft.com/office/drawing/2014/main" id="{4A2E38A1-E852-427C-9A23-B48C3DFF0648}"/>
              </a:ext>
            </a:extLst>
          </p:cNvPr>
          <p:cNvSpPr>
            <a:spLocks noGrp="1"/>
          </p:cNvSpPr>
          <p:nvPr>
            <p:ph sz="half" idx="1"/>
          </p:nvPr>
        </p:nvSpPr>
        <p:spPr/>
        <p:txBody>
          <a:bodyPr>
            <a:normAutofit fontScale="85000" lnSpcReduction="20000"/>
          </a:bodyPr>
          <a:lstStyle/>
          <a:p>
            <a:r>
              <a:rPr lang="en-US" dirty="0"/>
              <a:t>Computer case with peripheral devices</a:t>
            </a:r>
          </a:p>
          <a:p>
            <a:r>
              <a:rPr lang="en-US" dirty="0"/>
              <a:t>Easy to modify and upgrade</a:t>
            </a:r>
          </a:p>
          <a:p>
            <a:pPr lvl="1"/>
            <a:r>
              <a:rPr lang="en-US" dirty="0"/>
              <a:t>CPU speed</a:t>
            </a:r>
          </a:p>
          <a:p>
            <a:pPr lvl="1"/>
            <a:r>
              <a:rPr lang="en-US" dirty="0"/>
              <a:t>Memory capacity</a:t>
            </a:r>
          </a:p>
          <a:p>
            <a:pPr lvl="1"/>
            <a:r>
              <a:rPr lang="en-US" dirty="0"/>
              <a:t>Disk storage capacity</a:t>
            </a:r>
          </a:p>
          <a:p>
            <a:pPr lvl="1"/>
            <a:r>
              <a:rPr lang="en-US" dirty="0"/>
              <a:t>Optional components</a:t>
            </a:r>
          </a:p>
          <a:p>
            <a:pPr lvl="1"/>
            <a:r>
              <a:rPr lang="en-US" dirty="0"/>
              <a:t>Ergonomics</a:t>
            </a:r>
          </a:p>
          <a:p>
            <a:r>
              <a:rPr lang="en-US" dirty="0"/>
              <a:t>All-in-One PCs</a:t>
            </a:r>
          </a:p>
        </p:txBody>
      </p:sp>
      <p:pic>
        <p:nvPicPr>
          <p:cNvPr id="8" name="Picture Placeholder 10">
            <a:extLst>
              <a:ext uri="{FF2B5EF4-FFF2-40B4-BE49-F238E27FC236}">
                <a16:creationId xmlns:a16="http://schemas.microsoft.com/office/drawing/2014/main" id="{DE3EE605-A4E7-4299-9C15-4430C7D2EC4B}"/>
              </a:ext>
            </a:extLst>
          </p:cNvPr>
          <p:cNvPicPr>
            <a:picLocks noGrp="1" noChangeAspect="1"/>
          </p:cNvPicPr>
          <p:nvPr>
            <p:ph sz="half" idx="2"/>
          </p:nvPr>
        </p:nvPicPr>
        <p:blipFill>
          <a:blip r:embed="rId2">
            <a:clrChange>
              <a:clrFrom>
                <a:srgbClr val="FFFFFF"/>
              </a:clrFrom>
              <a:clrTo>
                <a:srgbClr val="FFFFFF">
                  <a:alpha val="0"/>
                </a:srgbClr>
              </a:clrTo>
            </a:clrChange>
          </a:blip>
          <a:stretch>
            <a:fillRect/>
          </a:stretch>
        </p:blipFill>
        <p:spPr>
          <a:xfrm>
            <a:off x="6126163" y="2273741"/>
            <a:ext cx="5940425" cy="2859792"/>
          </a:xfrm>
        </p:spPr>
      </p:pic>
      <p:sp>
        <p:nvSpPr>
          <p:cNvPr id="3" name="Footer Placeholder 2">
            <a:extLst>
              <a:ext uri="{FF2B5EF4-FFF2-40B4-BE49-F238E27FC236}">
                <a16:creationId xmlns:a16="http://schemas.microsoft.com/office/drawing/2014/main" id="{8399E224-DC79-4D7C-9E1A-E84A44C3992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489173D-935D-45F4-9AD5-C8E91F21AAF1}"/>
              </a:ext>
            </a:extLst>
          </p:cNvPr>
          <p:cNvSpPr>
            <a:spLocks noGrp="1"/>
          </p:cNvSpPr>
          <p:nvPr>
            <p:ph type="sldNum" sz="quarter" idx="4"/>
          </p:nvPr>
        </p:nvSpPr>
        <p:spPr/>
        <p:txBody>
          <a:bodyPr/>
          <a:lstStyle/>
          <a:p>
            <a:fld id="{5356F478-C559-429F-9426-6D8D07B5A7AD}" type="slidenum">
              <a:rPr lang="en-US" smtClean="0"/>
              <a:pPr/>
              <a:t>13</a:t>
            </a:fld>
            <a:endParaRPr lang="en-US" dirty="0"/>
          </a:p>
        </p:txBody>
      </p:sp>
    </p:spTree>
    <p:extLst>
      <p:ext uri="{BB962C8B-B14F-4D97-AF65-F5344CB8AC3E}">
        <p14:creationId xmlns:p14="http://schemas.microsoft.com/office/powerpoint/2010/main" val="346880357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09C6B3-3E77-45B1-8BA2-58ED1B04FC72}"/>
              </a:ext>
            </a:extLst>
          </p:cNvPr>
          <p:cNvSpPr>
            <a:spLocks noGrp="1"/>
          </p:cNvSpPr>
          <p:nvPr>
            <p:ph type="title"/>
          </p:nvPr>
        </p:nvSpPr>
        <p:spPr/>
        <p:txBody>
          <a:bodyPr/>
          <a:lstStyle/>
          <a:p>
            <a:r>
              <a:rPr lang="en-US" dirty="0"/>
              <a:t>Using a Flow Chart</a:t>
            </a:r>
          </a:p>
        </p:txBody>
      </p:sp>
      <p:pic>
        <p:nvPicPr>
          <p:cNvPr id="6" name="Content Placeholder 5">
            <a:extLst>
              <a:ext uri="{FF2B5EF4-FFF2-40B4-BE49-F238E27FC236}">
                <a16:creationId xmlns:a16="http://schemas.microsoft.com/office/drawing/2014/main" id="{CB0EAA8D-A16A-4E15-A91B-E47519A77184}"/>
              </a:ext>
            </a:extLst>
          </p:cNvPr>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3726339" y="1211897"/>
            <a:ext cx="4709160" cy="4983480"/>
          </a:xfrm>
          <a:prstGeom prst="rect">
            <a:avLst/>
          </a:prstGeom>
        </p:spPr>
      </p:pic>
      <p:sp>
        <p:nvSpPr>
          <p:cNvPr id="2" name="Footer Placeholder 1">
            <a:extLst>
              <a:ext uri="{FF2B5EF4-FFF2-40B4-BE49-F238E27FC236}">
                <a16:creationId xmlns:a16="http://schemas.microsoft.com/office/drawing/2014/main" id="{709717C8-53CF-4285-9E48-62BA5751066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7B93A6F-1CCC-4537-A040-D29CD7D48014}"/>
              </a:ext>
            </a:extLst>
          </p:cNvPr>
          <p:cNvSpPr>
            <a:spLocks noGrp="1"/>
          </p:cNvSpPr>
          <p:nvPr>
            <p:ph type="sldNum" sz="quarter" idx="4"/>
          </p:nvPr>
        </p:nvSpPr>
        <p:spPr/>
        <p:txBody>
          <a:bodyPr/>
          <a:lstStyle/>
          <a:p>
            <a:fld id="{5356F478-C559-429F-9426-6D8D07B5A7AD}" type="slidenum">
              <a:rPr lang="en-US" smtClean="0"/>
              <a:pPr/>
              <a:t>130</a:t>
            </a:fld>
            <a:endParaRPr lang="en-US" dirty="0"/>
          </a:p>
        </p:txBody>
      </p:sp>
    </p:spTree>
    <p:extLst>
      <p:ext uri="{BB962C8B-B14F-4D97-AF65-F5344CB8AC3E}">
        <p14:creationId xmlns:p14="http://schemas.microsoft.com/office/powerpoint/2010/main" val="240434167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DDDFA88-E642-478B-ADCE-361F09F67F8E}"/>
              </a:ext>
            </a:extLst>
          </p:cNvPr>
          <p:cNvSpPr>
            <a:spLocks noGrp="1"/>
          </p:cNvSpPr>
          <p:nvPr>
            <p:ph idx="1"/>
          </p:nvPr>
        </p:nvSpPr>
        <p:spPr/>
        <p:txBody>
          <a:bodyPr/>
          <a:lstStyle/>
          <a:p>
            <a:r>
              <a:rPr lang="en-US" dirty="0"/>
              <a:t>Move from a sequence of steps to developing blocks of code</a:t>
            </a:r>
          </a:p>
          <a:p>
            <a:r>
              <a:rPr lang="en-US" dirty="0"/>
              <a:t>Break steps into simple instructions</a:t>
            </a:r>
          </a:p>
          <a:p>
            <a:r>
              <a:rPr lang="en-US" dirty="0"/>
              <a:t>Use subroutines for repeated steps</a:t>
            </a:r>
          </a:p>
        </p:txBody>
      </p:sp>
      <p:sp>
        <p:nvSpPr>
          <p:cNvPr id="3" name="Title 2">
            <a:extLst>
              <a:ext uri="{FF2B5EF4-FFF2-40B4-BE49-F238E27FC236}">
                <a16:creationId xmlns:a16="http://schemas.microsoft.com/office/drawing/2014/main" id="{F993BE9B-5189-4416-9FE5-4B03DE1C4698}"/>
              </a:ext>
            </a:extLst>
          </p:cNvPr>
          <p:cNvSpPr>
            <a:spLocks noGrp="1"/>
          </p:cNvSpPr>
          <p:nvPr>
            <p:ph type="title"/>
          </p:nvPr>
        </p:nvSpPr>
        <p:spPr/>
        <p:txBody>
          <a:bodyPr/>
          <a:lstStyle/>
          <a:p>
            <a:r>
              <a:rPr lang="en-US" dirty="0"/>
              <a:t>Writing Pseudocode</a:t>
            </a:r>
          </a:p>
        </p:txBody>
      </p:sp>
      <p:sp>
        <p:nvSpPr>
          <p:cNvPr id="4" name="Footer Placeholder 3">
            <a:extLst>
              <a:ext uri="{FF2B5EF4-FFF2-40B4-BE49-F238E27FC236}">
                <a16:creationId xmlns:a16="http://schemas.microsoft.com/office/drawing/2014/main" id="{D3C1A3C7-ACB6-4C65-8063-62B3AD8A690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43948DD-038A-4CEF-9DB7-212B9FFFE390}"/>
              </a:ext>
            </a:extLst>
          </p:cNvPr>
          <p:cNvSpPr>
            <a:spLocks noGrp="1"/>
          </p:cNvSpPr>
          <p:nvPr>
            <p:ph type="sldNum" sz="quarter" idx="4"/>
          </p:nvPr>
        </p:nvSpPr>
        <p:spPr/>
        <p:txBody>
          <a:bodyPr/>
          <a:lstStyle/>
          <a:p>
            <a:fld id="{5356F478-C559-429F-9426-6D8D07B5A7AD}" type="slidenum">
              <a:rPr lang="en-US" smtClean="0"/>
              <a:pPr/>
              <a:t>131</a:t>
            </a:fld>
            <a:endParaRPr lang="en-US" dirty="0"/>
          </a:p>
        </p:txBody>
      </p:sp>
    </p:spTree>
    <p:extLst>
      <p:ext uri="{BB962C8B-B14F-4D97-AF65-F5344CB8AC3E}">
        <p14:creationId xmlns:p14="http://schemas.microsoft.com/office/powerpoint/2010/main" val="191254293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594686-6440-4AEB-9CE8-6B9BC9B84981}"/>
              </a:ext>
            </a:extLst>
          </p:cNvPr>
          <p:cNvSpPr>
            <a:spLocks noGrp="1"/>
          </p:cNvSpPr>
          <p:nvPr>
            <p:ph idx="1"/>
          </p:nvPr>
        </p:nvSpPr>
        <p:spPr/>
        <p:txBody>
          <a:bodyPr>
            <a:normAutofit fontScale="62500" lnSpcReduction="20000"/>
          </a:bodyPr>
          <a:lstStyle/>
          <a:p>
            <a:r>
              <a:rPr lang="en-US" dirty="0"/>
              <a:t>Do not have to use the syntax of a particular programming language as some constructs are shared by all languages</a:t>
            </a:r>
          </a:p>
          <a:p>
            <a:r>
              <a:rPr lang="en-US" dirty="0"/>
              <a:t>Subroutines</a:t>
            </a:r>
          </a:p>
          <a:p>
            <a:r>
              <a:rPr lang="en-US" dirty="0"/>
              <a:t>Return (branches and loops)</a:t>
            </a:r>
          </a:p>
          <a:p>
            <a:r>
              <a:rPr lang="en-US" dirty="0"/>
              <a:t>Conditional statements</a:t>
            </a:r>
          </a:p>
          <a:p>
            <a:r>
              <a:rPr lang="en-US" dirty="0"/>
              <a:t>Variables </a:t>
            </a:r>
          </a:p>
          <a:p>
            <a:r>
              <a:rPr lang="en-US" dirty="0"/>
              <a:t>Functions </a:t>
            </a:r>
          </a:p>
          <a:p>
            <a:r>
              <a:rPr lang="en-US" dirty="0"/>
              <a:t>User interface </a:t>
            </a:r>
          </a:p>
          <a:p>
            <a:r>
              <a:rPr lang="en-US" dirty="0"/>
              <a:t>Comments</a:t>
            </a:r>
          </a:p>
          <a:p>
            <a:endParaRPr lang="en-US" dirty="0"/>
          </a:p>
          <a:p>
            <a:endParaRPr lang="en-US" dirty="0"/>
          </a:p>
        </p:txBody>
      </p:sp>
      <p:sp>
        <p:nvSpPr>
          <p:cNvPr id="3" name="Title 2">
            <a:extLst>
              <a:ext uri="{FF2B5EF4-FFF2-40B4-BE49-F238E27FC236}">
                <a16:creationId xmlns:a16="http://schemas.microsoft.com/office/drawing/2014/main" id="{34053F3A-3ECA-4903-82AB-F3BA231C824B}"/>
              </a:ext>
            </a:extLst>
          </p:cNvPr>
          <p:cNvSpPr>
            <a:spLocks noGrp="1"/>
          </p:cNvSpPr>
          <p:nvPr>
            <p:ph type="title"/>
          </p:nvPr>
        </p:nvSpPr>
        <p:spPr/>
        <p:txBody>
          <a:bodyPr/>
          <a:lstStyle/>
          <a:p>
            <a:r>
              <a:rPr lang="en-US" dirty="0"/>
              <a:t>Features of Programming Code</a:t>
            </a:r>
          </a:p>
        </p:txBody>
      </p:sp>
      <p:sp>
        <p:nvSpPr>
          <p:cNvPr id="4" name="Footer Placeholder 3">
            <a:extLst>
              <a:ext uri="{FF2B5EF4-FFF2-40B4-BE49-F238E27FC236}">
                <a16:creationId xmlns:a16="http://schemas.microsoft.com/office/drawing/2014/main" id="{29EFE83E-B7D5-47CF-93D7-8FB3EB46E27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8981F7E-0CE3-4090-A367-3C55ACD343CF}"/>
              </a:ext>
            </a:extLst>
          </p:cNvPr>
          <p:cNvSpPr>
            <a:spLocks noGrp="1"/>
          </p:cNvSpPr>
          <p:nvPr>
            <p:ph type="sldNum" sz="quarter" idx="4"/>
          </p:nvPr>
        </p:nvSpPr>
        <p:spPr/>
        <p:txBody>
          <a:bodyPr/>
          <a:lstStyle/>
          <a:p>
            <a:fld id="{5356F478-C559-429F-9426-6D8D07B5A7AD}" type="slidenum">
              <a:rPr lang="en-US" smtClean="0"/>
              <a:pPr/>
              <a:t>132</a:t>
            </a:fld>
            <a:endParaRPr lang="en-US" dirty="0"/>
          </a:p>
        </p:txBody>
      </p:sp>
    </p:spTree>
    <p:extLst>
      <p:ext uri="{BB962C8B-B14F-4D97-AF65-F5344CB8AC3E}">
        <p14:creationId xmlns:p14="http://schemas.microsoft.com/office/powerpoint/2010/main" val="347158988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52CE37-35EB-4676-BC98-8DAFB0423C88}"/>
              </a:ext>
            </a:extLst>
          </p:cNvPr>
          <p:cNvSpPr>
            <a:spLocks noGrp="1"/>
          </p:cNvSpPr>
          <p:nvPr>
            <p:ph idx="1"/>
          </p:nvPr>
        </p:nvSpPr>
        <p:spPr/>
        <p:txBody>
          <a:bodyPr>
            <a:normAutofit/>
          </a:bodyPr>
          <a:lstStyle/>
          <a:p>
            <a:r>
              <a:rPr lang="en-GB" dirty="0"/>
              <a:t>Choosing a language or development environment</a:t>
            </a:r>
            <a:endParaRPr lang="en-US" dirty="0"/>
          </a:p>
          <a:p>
            <a:pPr lvl="1"/>
            <a:r>
              <a:rPr lang="en-US" dirty="0"/>
              <a:t>What type of program you are writing</a:t>
            </a:r>
          </a:p>
          <a:p>
            <a:pPr lvl="1"/>
            <a:r>
              <a:rPr lang="en-US" dirty="0"/>
              <a:t>How experienced you are as a programmer</a:t>
            </a:r>
          </a:p>
          <a:p>
            <a:pPr lvl="1"/>
            <a:r>
              <a:rPr lang="en-US" dirty="0"/>
              <a:t>What type(s) of device(s) your users will be using</a:t>
            </a:r>
          </a:p>
          <a:p>
            <a:r>
              <a:rPr lang="en-GB" dirty="0"/>
              <a:t>C</a:t>
            </a:r>
            <a:r>
              <a:rPr lang="en-US" dirty="0" err="1"/>
              <a:t>hoice</a:t>
            </a:r>
            <a:r>
              <a:rPr lang="en-US" dirty="0"/>
              <a:t> of programming language enforces a specific syntax</a:t>
            </a:r>
          </a:p>
          <a:p>
            <a:r>
              <a:rPr lang="en-US" dirty="0"/>
              <a:t>Java, Python, JavaScript, C++, C#, PHP, Perl, Ruby</a:t>
            </a:r>
          </a:p>
        </p:txBody>
      </p:sp>
      <p:sp>
        <p:nvSpPr>
          <p:cNvPr id="3" name="Title 2">
            <a:extLst>
              <a:ext uri="{FF2B5EF4-FFF2-40B4-BE49-F238E27FC236}">
                <a16:creationId xmlns:a16="http://schemas.microsoft.com/office/drawing/2014/main" id="{59D830AD-624A-4B5E-89F5-F1FBC540E0FB}"/>
              </a:ext>
            </a:extLst>
          </p:cNvPr>
          <p:cNvSpPr>
            <a:spLocks noGrp="1"/>
          </p:cNvSpPr>
          <p:nvPr>
            <p:ph type="title"/>
          </p:nvPr>
        </p:nvSpPr>
        <p:spPr/>
        <p:txBody>
          <a:bodyPr/>
          <a:lstStyle/>
          <a:p>
            <a:r>
              <a:rPr lang="en-US" dirty="0"/>
              <a:t>Programming Languages</a:t>
            </a:r>
          </a:p>
        </p:txBody>
      </p:sp>
      <p:sp>
        <p:nvSpPr>
          <p:cNvPr id="4" name="Footer Placeholder 3">
            <a:extLst>
              <a:ext uri="{FF2B5EF4-FFF2-40B4-BE49-F238E27FC236}">
                <a16:creationId xmlns:a16="http://schemas.microsoft.com/office/drawing/2014/main" id="{11A69151-3D52-4D71-8210-136925E1514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AB93443-8082-460F-855F-E0F53FD7AB37}"/>
              </a:ext>
            </a:extLst>
          </p:cNvPr>
          <p:cNvSpPr>
            <a:spLocks noGrp="1"/>
          </p:cNvSpPr>
          <p:nvPr>
            <p:ph type="sldNum" sz="quarter" idx="4"/>
          </p:nvPr>
        </p:nvSpPr>
        <p:spPr/>
        <p:txBody>
          <a:bodyPr/>
          <a:lstStyle/>
          <a:p>
            <a:fld id="{5356F478-C559-429F-9426-6D8D07B5A7AD}" type="slidenum">
              <a:rPr lang="en-US" smtClean="0"/>
              <a:pPr/>
              <a:t>133</a:t>
            </a:fld>
            <a:endParaRPr lang="en-US" dirty="0"/>
          </a:p>
        </p:txBody>
      </p:sp>
    </p:spTree>
    <p:extLst>
      <p:ext uri="{BB962C8B-B14F-4D97-AF65-F5344CB8AC3E}">
        <p14:creationId xmlns:p14="http://schemas.microsoft.com/office/powerpoint/2010/main" val="64617747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493CCA-3750-4C77-8D17-F27EF90382F4}"/>
              </a:ext>
            </a:extLst>
          </p:cNvPr>
          <p:cNvSpPr>
            <a:spLocks noGrp="1"/>
          </p:cNvSpPr>
          <p:nvPr>
            <p:ph type="title"/>
          </p:nvPr>
        </p:nvSpPr>
        <p:spPr/>
        <p:txBody>
          <a:bodyPr/>
          <a:lstStyle/>
          <a:p>
            <a:r>
              <a:rPr lang="en-GB" dirty="0"/>
              <a:t>Compiled versus Interpreted Languages</a:t>
            </a:r>
            <a:endParaRPr lang="en-US" dirty="0"/>
          </a:p>
        </p:txBody>
      </p:sp>
      <p:sp>
        <p:nvSpPr>
          <p:cNvPr id="2" name="Content Placeholder 1">
            <a:extLst>
              <a:ext uri="{FF2B5EF4-FFF2-40B4-BE49-F238E27FC236}">
                <a16:creationId xmlns:a16="http://schemas.microsoft.com/office/drawing/2014/main" id="{8DA89B46-9B73-4590-888C-FD50573144E8}"/>
              </a:ext>
            </a:extLst>
          </p:cNvPr>
          <p:cNvSpPr>
            <a:spLocks noGrp="1"/>
          </p:cNvSpPr>
          <p:nvPr>
            <p:ph sz="half" idx="1"/>
          </p:nvPr>
        </p:nvSpPr>
        <p:spPr/>
        <p:txBody>
          <a:bodyPr>
            <a:normAutofit fontScale="77500" lnSpcReduction="20000"/>
          </a:bodyPr>
          <a:lstStyle/>
          <a:p>
            <a:r>
              <a:rPr lang="en-US" dirty="0"/>
              <a:t>Compiled languages</a:t>
            </a:r>
          </a:p>
          <a:p>
            <a:pPr lvl="1"/>
            <a:r>
              <a:rPr lang="en-GB" dirty="0"/>
              <a:t>T</a:t>
            </a:r>
            <a:r>
              <a:rPr lang="en-US" dirty="0" err="1"/>
              <a:t>ransformed</a:t>
            </a:r>
            <a:r>
              <a:rPr lang="en-US" dirty="0"/>
              <a:t> to executable binary file</a:t>
            </a:r>
          </a:p>
          <a:p>
            <a:pPr lvl="1"/>
            <a:r>
              <a:rPr lang="en-GB" dirty="0"/>
              <a:t>C</a:t>
            </a:r>
            <a:r>
              <a:rPr lang="en-US" dirty="0" err="1"/>
              <a:t>ompiling</a:t>
            </a:r>
            <a:r>
              <a:rPr lang="en-US" dirty="0"/>
              <a:t> converts programming code to machine code (binary)</a:t>
            </a:r>
          </a:p>
          <a:p>
            <a:pPr lvl="1"/>
            <a:r>
              <a:rPr lang="en-GB" dirty="0"/>
              <a:t>R</a:t>
            </a:r>
            <a:r>
              <a:rPr lang="en-US" dirty="0" err="1"/>
              <a:t>uns</a:t>
            </a:r>
            <a:r>
              <a:rPr lang="en-US" dirty="0"/>
              <a:t> quickly but platform-specific</a:t>
            </a:r>
          </a:p>
          <a:p>
            <a:pPr lvl="1"/>
            <a:r>
              <a:rPr lang="en-GB" dirty="0"/>
              <a:t>C++, C#, COBOL, PASCAL</a:t>
            </a:r>
            <a:endParaRPr lang="en-US" dirty="0"/>
          </a:p>
        </p:txBody>
      </p:sp>
      <p:sp>
        <p:nvSpPr>
          <p:cNvPr id="6" name="Content Placeholder 5">
            <a:extLst>
              <a:ext uri="{FF2B5EF4-FFF2-40B4-BE49-F238E27FC236}">
                <a16:creationId xmlns:a16="http://schemas.microsoft.com/office/drawing/2014/main" id="{AD9584E3-05B2-4258-B5A7-254724499401}"/>
              </a:ext>
            </a:extLst>
          </p:cNvPr>
          <p:cNvSpPr>
            <a:spLocks noGrp="1"/>
          </p:cNvSpPr>
          <p:nvPr>
            <p:ph sz="half" idx="2"/>
          </p:nvPr>
        </p:nvSpPr>
        <p:spPr/>
        <p:txBody>
          <a:bodyPr>
            <a:normAutofit fontScale="77500" lnSpcReduction="20000"/>
          </a:bodyPr>
          <a:lstStyle/>
          <a:p>
            <a:r>
              <a:rPr lang="en-US" dirty="0"/>
              <a:t>Interpreted languages</a:t>
            </a:r>
          </a:p>
          <a:p>
            <a:pPr lvl="1"/>
            <a:r>
              <a:rPr lang="en-GB" dirty="0"/>
              <a:t>R</a:t>
            </a:r>
            <a:r>
              <a:rPr lang="en-US" dirty="0"/>
              <a:t>un within an interpreter</a:t>
            </a:r>
          </a:p>
          <a:p>
            <a:pPr lvl="2"/>
            <a:r>
              <a:rPr lang="en-GB" dirty="0"/>
              <a:t>I</a:t>
            </a:r>
            <a:r>
              <a:rPr lang="en-US" dirty="0" err="1"/>
              <a:t>nterpreter</a:t>
            </a:r>
            <a:r>
              <a:rPr lang="en-US" dirty="0"/>
              <a:t> within OS</a:t>
            </a:r>
          </a:p>
          <a:p>
            <a:pPr lvl="2"/>
            <a:r>
              <a:rPr lang="en-GB" dirty="0"/>
              <a:t>V</a:t>
            </a:r>
            <a:r>
              <a:rPr lang="en-US" dirty="0" err="1"/>
              <a:t>irtual</a:t>
            </a:r>
            <a:r>
              <a:rPr lang="en-US" dirty="0"/>
              <a:t> Machine (VM) running within OS</a:t>
            </a:r>
          </a:p>
          <a:p>
            <a:pPr lvl="1"/>
            <a:r>
              <a:rPr lang="en-GB" dirty="0"/>
              <a:t>P</a:t>
            </a:r>
            <a:r>
              <a:rPr lang="en-US" dirty="0" err="1"/>
              <a:t>rogramming</a:t>
            </a:r>
            <a:r>
              <a:rPr lang="en-US" dirty="0"/>
              <a:t> code compiled to bytecode</a:t>
            </a:r>
          </a:p>
          <a:p>
            <a:pPr lvl="1"/>
            <a:r>
              <a:rPr lang="en-GB" dirty="0"/>
              <a:t>B</a:t>
            </a:r>
            <a:r>
              <a:rPr lang="en-US" dirty="0" err="1"/>
              <a:t>ytecode</a:t>
            </a:r>
            <a:r>
              <a:rPr lang="en-US" dirty="0"/>
              <a:t> compiled to machine code by the interpreter</a:t>
            </a:r>
          </a:p>
          <a:p>
            <a:pPr lvl="1"/>
            <a:r>
              <a:rPr lang="en-GB" dirty="0"/>
              <a:t>Slower but allows for platform-independence (as long as interpreter is available)</a:t>
            </a:r>
          </a:p>
          <a:p>
            <a:pPr lvl="1"/>
            <a:r>
              <a:rPr lang="en-US" dirty="0"/>
              <a:t>Java, JavaScript, Perl, Python</a:t>
            </a:r>
          </a:p>
        </p:txBody>
      </p:sp>
      <p:sp>
        <p:nvSpPr>
          <p:cNvPr id="4" name="Footer Placeholder 3">
            <a:extLst>
              <a:ext uri="{FF2B5EF4-FFF2-40B4-BE49-F238E27FC236}">
                <a16:creationId xmlns:a16="http://schemas.microsoft.com/office/drawing/2014/main" id="{92154A89-36B5-4A3E-8CFC-FC71CED63D90}"/>
              </a:ext>
            </a:extLst>
          </p:cNvPr>
          <p:cNvSpPr>
            <a:spLocks noGrp="1"/>
          </p:cNvSpPr>
          <p:nvPr>
            <p:ph type="ftr" sz="quarter" idx="3"/>
          </p:nvPr>
        </p:nvSpPr>
        <p:spPr/>
        <p:txBody>
          <a:bodyPr/>
          <a:lstStyle/>
          <a:p>
            <a:r>
              <a:rPr lang="en-GB" dirty="0"/>
              <a:t>CompTIA IT Fundamentals+</a:t>
            </a:r>
            <a:endParaRPr lang="en-US" dirty="0"/>
          </a:p>
        </p:txBody>
      </p:sp>
      <p:sp>
        <p:nvSpPr>
          <p:cNvPr id="7" name="Slide Number Placeholder 6">
            <a:extLst>
              <a:ext uri="{FF2B5EF4-FFF2-40B4-BE49-F238E27FC236}">
                <a16:creationId xmlns:a16="http://schemas.microsoft.com/office/drawing/2014/main" id="{AFFC7177-418A-494C-A42F-F6260E48A7F8}"/>
              </a:ext>
            </a:extLst>
          </p:cNvPr>
          <p:cNvSpPr>
            <a:spLocks noGrp="1"/>
          </p:cNvSpPr>
          <p:nvPr>
            <p:ph type="sldNum" sz="quarter" idx="4"/>
          </p:nvPr>
        </p:nvSpPr>
        <p:spPr/>
        <p:txBody>
          <a:bodyPr/>
          <a:lstStyle/>
          <a:p>
            <a:fld id="{5356F478-C559-429F-9426-6D8D07B5A7AD}" type="slidenum">
              <a:rPr lang="en-US" smtClean="0"/>
              <a:pPr/>
              <a:t>134</a:t>
            </a:fld>
            <a:endParaRPr lang="en-US" dirty="0"/>
          </a:p>
        </p:txBody>
      </p:sp>
    </p:spTree>
    <p:extLst>
      <p:ext uri="{BB962C8B-B14F-4D97-AF65-F5344CB8AC3E}">
        <p14:creationId xmlns:p14="http://schemas.microsoft.com/office/powerpoint/2010/main" val="117452630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801764-84CC-4B65-8AD8-B6A0488B42D9}"/>
              </a:ext>
            </a:extLst>
          </p:cNvPr>
          <p:cNvSpPr>
            <a:spLocks noGrp="1"/>
          </p:cNvSpPr>
          <p:nvPr>
            <p:ph idx="1"/>
          </p:nvPr>
        </p:nvSpPr>
        <p:spPr/>
        <p:txBody>
          <a:bodyPr>
            <a:normAutofit fontScale="85000" lnSpcReduction="20000"/>
          </a:bodyPr>
          <a:lstStyle/>
          <a:p>
            <a:r>
              <a:rPr lang="en-US" dirty="0"/>
              <a:t>Query languages</a:t>
            </a:r>
          </a:p>
          <a:p>
            <a:pPr lvl="1"/>
            <a:r>
              <a:rPr lang="en-GB" dirty="0"/>
              <a:t>R</a:t>
            </a:r>
            <a:r>
              <a:rPr lang="en-US" dirty="0" err="1"/>
              <a:t>etrieve</a:t>
            </a:r>
            <a:r>
              <a:rPr lang="en-US" dirty="0"/>
              <a:t> data from a database</a:t>
            </a:r>
          </a:p>
          <a:p>
            <a:pPr lvl="1"/>
            <a:r>
              <a:rPr lang="en-GB" dirty="0"/>
              <a:t>S</a:t>
            </a:r>
            <a:r>
              <a:rPr lang="en-US" dirty="0" err="1"/>
              <a:t>tructured</a:t>
            </a:r>
            <a:r>
              <a:rPr lang="en-US" dirty="0"/>
              <a:t> Query Language (SQL)</a:t>
            </a:r>
          </a:p>
          <a:p>
            <a:r>
              <a:rPr lang="en-US" dirty="0"/>
              <a:t>Assembly language</a:t>
            </a:r>
          </a:p>
          <a:p>
            <a:pPr lvl="1"/>
            <a:r>
              <a:rPr lang="en-GB" dirty="0"/>
              <a:t>S</a:t>
            </a:r>
            <a:r>
              <a:rPr lang="en-US" dirty="0" err="1"/>
              <a:t>hows</a:t>
            </a:r>
            <a:r>
              <a:rPr lang="en-US" dirty="0"/>
              <a:t> machine code in human-readable text</a:t>
            </a:r>
          </a:p>
          <a:p>
            <a:r>
              <a:rPr lang="en-US" dirty="0"/>
              <a:t>Markup languages</a:t>
            </a:r>
          </a:p>
          <a:p>
            <a:pPr lvl="1"/>
            <a:r>
              <a:rPr lang="en-GB" dirty="0"/>
              <a:t>Tag documents to define structure and meaning</a:t>
            </a:r>
          </a:p>
          <a:p>
            <a:pPr lvl="1"/>
            <a:r>
              <a:rPr lang="en-US" dirty="0"/>
              <a:t>HyperText Markup Language (HTML), eXtensible Markup Language (XML)</a:t>
            </a:r>
          </a:p>
          <a:p>
            <a:endParaRPr lang="en-US" dirty="0"/>
          </a:p>
        </p:txBody>
      </p:sp>
      <p:sp>
        <p:nvSpPr>
          <p:cNvPr id="3" name="Title 2">
            <a:extLst>
              <a:ext uri="{FF2B5EF4-FFF2-40B4-BE49-F238E27FC236}">
                <a16:creationId xmlns:a16="http://schemas.microsoft.com/office/drawing/2014/main" id="{B72E4D35-ADD8-4E3C-963A-572C4E5EFEF0}"/>
              </a:ext>
            </a:extLst>
          </p:cNvPr>
          <p:cNvSpPr>
            <a:spLocks noGrp="1"/>
          </p:cNvSpPr>
          <p:nvPr>
            <p:ph type="title"/>
          </p:nvPr>
        </p:nvSpPr>
        <p:spPr/>
        <p:txBody>
          <a:bodyPr/>
          <a:lstStyle/>
          <a:p>
            <a:r>
              <a:rPr lang="en-GB" dirty="0"/>
              <a:t>Query, Assembly, and Markup Languages</a:t>
            </a:r>
            <a:endParaRPr lang="en-US" dirty="0"/>
          </a:p>
        </p:txBody>
      </p:sp>
      <p:sp>
        <p:nvSpPr>
          <p:cNvPr id="4" name="Footer Placeholder 3">
            <a:extLst>
              <a:ext uri="{FF2B5EF4-FFF2-40B4-BE49-F238E27FC236}">
                <a16:creationId xmlns:a16="http://schemas.microsoft.com/office/drawing/2014/main" id="{F65723A1-7B62-4256-A23A-5F92291C34F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7D7DEB8-7A10-4E11-B95F-AA379DFC1565}"/>
              </a:ext>
            </a:extLst>
          </p:cNvPr>
          <p:cNvSpPr>
            <a:spLocks noGrp="1"/>
          </p:cNvSpPr>
          <p:nvPr>
            <p:ph type="sldNum" sz="quarter" idx="4"/>
          </p:nvPr>
        </p:nvSpPr>
        <p:spPr/>
        <p:txBody>
          <a:bodyPr/>
          <a:lstStyle/>
          <a:p>
            <a:fld id="{5356F478-C559-429F-9426-6D8D07B5A7AD}" type="slidenum">
              <a:rPr lang="en-US" smtClean="0"/>
              <a:pPr/>
              <a:t>135</a:t>
            </a:fld>
            <a:endParaRPr lang="en-US" dirty="0"/>
          </a:p>
        </p:txBody>
      </p:sp>
    </p:spTree>
    <p:extLst>
      <p:ext uri="{BB962C8B-B14F-4D97-AF65-F5344CB8AC3E}">
        <p14:creationId xmlns:p14="http://schemas.microsoft.com/office/powerpoint/2010/main" val="73340381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9B7B7E-AD7D-4B5B-9926-634759B6BD41}"/>
              </a:ext>
            </a:extLst>
          </p:cNvPr>
          <p:cNvSpPr>
            <a:spLocks noGrp="1"/>
          </p:cNvSpPr>
          <p:nvPr>
            <p:ph idx="1"/>
          </p:nvPr>
        </p:nvSpPr>
        <p:spPr/>
        <p:txBody>
          <a:bodyPr/>
          <a:lstStyle/>
          <a:p>
            <a:r>
              <a:rPr lang="en-GB" dirty="0"/>
              <a:t>Store values that the program can use</a:t>
            </a:r>
          </a:p>
          <a:p>
            <a:r>
              <a:rPr lang="en-GB" dirty="0"/>
              <a:t>Variables</a:t>
            </a:r>
          </a:p>
          <a:p>
            <a:pPr lvl="1"/>
            <a:r>
              <a:rPr lang="en-GB" dirty="0"/>
              <a:t>Value that can change during program execution</a:t>
            </a:r>
          </a:p>
          <a:p>
            <a:pPr lvl="1"/>
            <a:r>
              <a:rPr lang="en-GB" dirty="0"/>
              <a:t>Usually declared as a particular data type</a:t>
            </a:r>
          </a:p>
          <a:p>
            <a:r>
              <a:rPr lang="en-GB" dirty="0"/>
              <a:t>Constant</a:t>
            </a:r>
          </a:p>
          <a:p>
            <a:pPr lvl="1"/>
            <a:r>
              <a:rPr lang="en-GB" dirty="0"/>
              <a:t>Value does not change during execution</a:t>
            </a:r>
            <a:endParaRPr lang="en-US" dirty="0"/>
          </a:p>
        </p:txBody>
      </p:sp>
      <p:sp>
        <p:nvSpPr>
          <p:cNvPr id="3" name="Title 2">
            <a:extLst>
              <a:ext uri="{FF2B5EF4-FFF2-40B4-BE49-F238E27FC236}">
                <a16:creationId xmlns:a16="http://schemas.microsoft.com/office/drawing/2014/main" id="{B776E925-E064-405A-89FF-EF2094AFA044}"/>
              </a:ext>
            </a:extLst>
          </p:cNvPr>
          <p:cNvSpPr>
            <a:spLocks noGrp="1"/>
          </p:cNvSpPr>
          <p:nvPr>
            <p:ph type="title"/>
          </p:nvPr>
        </p:nvSpPr>
        <p:spPr/>
        <p:txBody>
          <a:bodyPr/>
          <a:lstStyle/>
          <a:p>
            <a:r>
              <a:rPr lang="en-US" dirty="0"/>
              <a:t>Identifiers</a:t>
            </a:r>
          </a:p>
        </p:txBody>
      </p:sp>
      <p:sp>
        <p:nvSpPr>
          <p:cNvPr id="4" name="Footer Placeholder 3">
            <a:extLst>
              <a:ext uri="{FF2B5EF4-FFF2-40B4-BE49-F238E27FC236}">
                <a16:creationId xmlns:a16="http://schemas.microsoft.com/office/drawing/2014/main" id="{9ED4D2C8-6EB7-419F-BF5A-A38EBB26535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6F8428-CA9A-4259-A34F-B050C2B12235}"/>
              </a:ext>
            </a:extLst>
          </p:cNvPr>
          <p:cNvSpPr>
            <a:spLocks noGrp="1"/>
          </p:cNvSpPr>
          <p:nvPr>
            <p:ph type="sldNum" sz="quarter" idx="4"/>
          </p:nvPr>
        </p:nvSpPr>
        <p:spPr/>
        <p:txBody>
          <a:bodyPr/>
          <a:lstStyle/>
          <a:p>
            <a:fld id="{5356F478-C559-429F-9426-6D8D07B5A7AD}" type="slidenum">
              <a:rPr lang="en-US" smtClean="0"/>
              <a:pPr/>
              <a:t>136</a:t>
            </a:fld>
            <a:endParaRPr lang="en-US" dirty="0"/>
          </a:p>
        </p:txBody>
      </p:sp>
    </p:spTree>
    <p:extLst>
      <p:ext uri="{BB962C8B-B14F-4D97-AF65-F5344CB8AC3E}">
        <p14:creationId xmlns:p14="http://schemas.microsoft.com/office/powerpoint/2010/main" val="290948673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A50C30-2A01-4779-93BF-C39B2EDC3BAA}"/>
              </a:ext>
            </a:extLst>
          </p:cNvPr>
          <p:cNvSpPr>
            <a:spLocks noGrp="1"/>
          </p:cNvSpPr>
          <p:nvPr>
            <p:ph idx="1"/>
          </p:nvPr>
        </p:nvSpPr>
        <p:spPr/>
        <p:txBody>
          <a:bodyPr/>
          <a:lstStyle/>
          <a:p>
            <a:r>
              <a:rPr lang="en-GB" dirty="0"/>
              <a:t>Identifier referencing multiple elements</a:t>
            </a:r>
          </a:p>
          <a:p>
            <a:r>
              <a:rPr lang="en-GB" dirty="0"/>
              <a:t>Arrays</a:t>
            </a:r>
          </a:p>
          <a:p>
            <a:pPr lvl="1"/>
            <a:r>
              <a:rPr lang="en-GB" dirty="0"/>
              <a:t>Store a fixed number of elements of the same data type</a:t>
            </a:r>
          </a:p>
          <a:p>
            <a:pPr lvl="1"/>
            <a:r>
              <a:rPr lang="en-GB" dirty="0"/>
              <a:t>Single and multidimensional arrays</a:t>
            </a:r>
          </a:p>
          <a:p>
            <a:r>
              <a:rPr lang="en-GB" dirty="0"/>
              <a:t>Vectors</a:t>
            </a:r>
          </a:p>
          <a:p>
            <a:pPr lvl="1"/>
            <a:r>
              <a:rPr lang="en-GB" dirty="0"/>
              <a:t>Arrays that can grow or shrink in size</a:t>
            </a:r>
            <a:endParaRPr lang="en-US" dirty="0"/>
          </a:p>
        </p:txBody>
      </p:sp>
      <p:sp>
        <p:nvSpPr>
          <p:cNvPr id="3" name="Title 2">
            <a:extLst>
              <a:ext uri="{FF2B5EF4-FFF2-40B4-BE49-F238E27FC236}">
                <a16:creationId xmlns:a16="http://schemas.microsoft.com/office/drawing/2014/main" id="{79633177-DE68-4563-8E6C-09B35B328603}"/>
              </a:ext>
            </a:extLst>
          </p:cNvPr>
          <p:cNvSpPr>
            <a:spLocks noGrp="1"/>
          </p:cNvSpPr>
          <p:nvPr>
            <p:ph type="title"/>
          </p:nvPr>
        </p:nvSpPr>
        <p:spPr/>
        <p:txBody>
          <a:bodyPr/>
          <a:lstStyle/>
          <a:p>
            <a:r>
              <a:rPr lang="en-GB" dirty="0"/>
              <a:t>Containers</a:t>
            </a:r>
            <a:endParaRPr lang="en-US" dirty="0"/>
          </a:p>
        </p:txBody>
      </p:sp>
      <p:sp>
        <p:nvSpPr>
          <p:cNvPr id="4" name="Footer Placeholder 3">
            <a:extLst>
              <a:ext uri="{FF2B5EF4-FFF2-40B4-BE49-F238E27FC236}">
                <a16:creationId xmlns:a16="http://schemas.microsoft.com/office/drawing/2014/main" id="{1DFB899E-D1CE-4BCE-A663-A202F411416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840F078-23AD-4D5E-A29D-D5189736B115}"/>
              </a:ext>
            </a:extLst>
          </p:cNvPr>
          <p:cNvSpPr>
            <a:spLocks noGrp="1"/>
          </p:cNvSpPr>
          <p:nvPr>
            <p:ph type="sldNum" sz="quarter" idx="4"/>
          </p:nvPr>
        </p:nvSpPr>
        <p:spPr/>
        <p:txBody>
          <a:bodyPr/>
          <a:lstStyle/>
          <a:p>
            <a:fld id="{5356F478-C559-429F-9426-6D8D07B5A7AD}" type="slidenum">
              <a:rPr lang="en-US" smtClean="0"/>
              <a:pPr/>
              <a:t>137</a:t>
            </a:fld>
            <a:endParaRPr lang="en-US" dirty="0"/>
          </a:p>
        </p:txBody>
      </p:sp>
    </p:spTree>
    <p:extLst>
      <p:ext uri="{BB962C8B-B14F-4D97-AF65-F5344CB8AC3E}">
        <p14:creationId xmlns:p14="http://schemas.microsoft.com/office/powerpoint/2010/main" val="174320928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C9610C-DBDA-494C-B44D-64DC6097E91E}"/>
              </a:ext>
            </a:extLst>
          </p:cNvPr>
          <p:cNvSpPr>
            <a:spLocks noGrp="1"/>
          </p:cNvSpPr>
          <p:nvPr>
            <p:ph idx="1"/>
          </p:nvPr>
        </p:nvSpPr>
        <p:spPr/>
        <p:txBody>
          <a:bodyPr>
            <a:normAutofit fontScale="92500" lnSpcReduction="10000"/>
          </a:bodyPr>
          <a:lstStyle/>
          <a:p>
            <a:r>
              <a:rPr lang="en-GB" dirty="0"/>
              <a:t>Code that is linear cannot do very interesting things</a:t>
            </a:r>
          </a:p>
          <a:p>
            <a:r>
              <a:rPr lang="en-GB" dirty="0"/>
              <a:t>Branches</a:t>
            </a:r>
          </a:p>
          <a:p>
            <a:pPr lvl="1"/>
            <a:r>
              <a:rPr lang="en-GB" dirty="0"/>
              <a:t>Execute parts of code based on a condition</a:t>
            </a:r>
          </a:p>
          <a:p>
            <a:pPr lvl="1"/>
            <a:r>
              <a:rPr lang="en-GB" dirty="0"/>
              <a:t>If…Then</a:t>
            </a:r>
          </a:p>
          <a:p>
            <a:r>
              <a:rPr lang="en-GB" dirty="0"/>
              <a:t>Loops</a:t>
            </a:r>
          </a:p>
          <a:p>
            <a:pPr lvl="1"/>
            <a:r>
              <a:rPr lang="en-GB" dirty="0"/>
              <a:t>Repeat a block of code based on a condition</a:t>
            </a:r>
          </a:p>
          <a:p>
            <a:pPr lvl="1"/>
            <a:r>
              <a:rPr lang="en-GB" dirty="0"/>
              <a:t>For…Next</a:t>
            </a:r>
          </a:p>
          <a:p>
            <a:pPr lvl="1"/>
            <a:r>
              <a:rPr lang="en-GB" dirty="0"/>
              <a:t>Do While</a:t>
            </a:r>
            <a:endParaRPr lang="en-US" dirty="0"/>
          </a:p>
        </p:txBody>
      </p:sp>
      <p:sp>
        <p:nvSpPr>
          <p:cNvPr id="3" name="Title 2">
            <a:extLst>
              <a:ext uri="{FF2B5EF4-FFF2-40B4-BE49-F238E27FC236}">
                <a16:creationId xmlns:a16="http://schemas.microsoft.com/office/drawing/2014/main" id="{1C065ED7-5611-4A0B-8A80-9C994D28D2A8}"/>
              </a:ext>
            </a:extLst>
          </p:cNvPr>
          <p:cNvSpPr>
            <a:spLocks noGrp="1"/>
          </p:cNvSpPr>
          <p:nvPr>
            <p:ph type="title"/>
          </p:nvPr>
        </p:nvSpPr>
        <p:spPr/>
        <p:txBody>
          <a:bodyPr/>
          <a:lstStyle/>
          <a:p>
            <a:r>
              <a:rPr lang="en-GB" dirty="0"/>
              <a:t>Branches and Loops</a:t>
            </a:r>
            <a:endParaRPr lang="en-US" dirty="0"/>
          </a:p>
        </p:txBody>
      </p:sp>
      <p:sp>
        <p:nvSpPr>
          <p:cNvPr id="4" name="Footer Placeholder 3">
            <a:extLst>
              <a:ext uri="{FF2B5EF4-FFF2-40B4-BE49-F238E27FC236}">
                <a16:creationId xmlns:a16="http://schemas.microsoft.com/office/drawing/2014/main" id="{4D782970-B2DE-4F06-B3C0-69702554892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2F7633A-0A7F-4F6A-94DE-D5663950C018}"/>
              </a:ext>
            </a:extLst>
          </p:cNvPr>
          <p:cNvSpPr>
            <a:spLocks noGrp="1"/>
          </p:cNvSpPr>
          <p:nvPr>
            <p:ph type="sldNum" sz="quarter" idx="4"/>
          </p:nvPr>
        </p:nvSpPr>
        <p:spPr/>
        <p:txBody>
          <a:bodyPr/>
          <a:lstStyle/>
          <a:p>
            <a:fld id="{5356F478-C559-429F-9426-6D8D07B5A7AD}" type="slidenum">
              <a:rPr lang="en-US" smtClean="0"/>
              <a:pPr/>
              <a:t>138</a:t>
            </a:fld>
            <a:endParaRPr lang="en-US" dirty="0"/>
          </a:p>
        </p:txBody>
      </p:sp>
    </p:spTree>
    <p:extLst>
      <p:ext uri="{BB962C8B-B14F-4D97-AF65-F5344CB8AC3E}">
        <p14:creationId xmlns:p14="http://schemas.microsoft.com/office/powerpoint/2010/main" val="30659112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AEF762-BEAD-4E42-B92A-4754C38F8996}"/>
              </a:ext>
            </a:extLst>
          </p:cNvPr>
          <p:cNvSpPr>
            <a:spLocks noGrp="1"/>
          </p:cNvSpPr>
          <p:nvPr>
            <p:ph idx="1"/>
          </p:nvPr>
        </p:nvSpPr>
        <p:spPr/>
        <p:txBody>
          <a:bodyPr>
            <a:normAutofit fontScale="70000" lnSpcReduction="20000"/>
          </a:bodyPr>
          <a:lstStyle/>
          <a:p>
            <a:r>
              <a:rPr lang="en-GB" dirty="0"/>
              <a:t>Comparison operators</a:t>
            </a:r>
            <a:endParaRPr lang="en-US" dirty="0"/>
          </a:p>
          <a:p>
            <a:pPr lvl="1"/>
            <a:r>
              <a:rPr lang="en-US" b="1" dirty="0"/>
              <a:t>== </a:t>
            </a:r>
            <a:r>
              <a:rPr lang="en-US" dirty="0"/>
              <a:t>is equal to (returns TRUE if both conditions are the same)</a:t>
            </a:r>
          </a:p>
          <a:p>
            <a:pPr lvl="1"/>
            <a:r>
              <a:rPr lang="en-US" b="1" dirty="0"/>
              <a:t>!= </a:t>
            </a:r>
            <a:r>
              <a:rPr lang="en-US" dirty="0"/>
              <a:t>is not equal to</a:t>
            </a:r>
          </a:p>
          <a:p>
            <a:pPr lvl="1"/>
            <a:r>
              <a:rPr lang="en-US" b="1" dirty="0"/>
              <a:t>&lt;</a:t>
            </a:r>
            <a:r>
              <a:rPr lang="en-US" dirty="0"/>
              <a:t> less than</a:t>
            </a:r>
          </a:p>
          <a:p>
            <a:pPr lvl="1"/>
            <a:r>
              <a:rPr lang="en-US" b="1" dirty="0"/>
              <a:t>&gt;</a:t>
            </a:r>
            <a:r>
              <a:rPr lang="en-US" dirty="0"/>
              <a:t> greater than</a:t>
            </a:r>
          </a:p>
          <a:p>
            <a:pPr lvl="1"/>
            <a:r>
              <a:rPr lang="en-US" b="1" dirty="0"/>
              <a:t>&lt;=</a:t>
            </a:r>
            <a:r>
              <a:rPr lang="en-US" dirty="0"/>
              <a:t> and </a:t>
            </a:r>
            <a:r>
              <a:rPr lang="en-US" b="1" dirty="0"/>
              <a:t>&gt;=</a:t>
            </a:r>
            <a:r>
              <a:rPr lang="en-US" dirty="0"/>
              <a:t> less than or equal to and greater than or equal to</a:t>
            </a:r>
          </a:p>
          <a:p>
            <a:pPr lvl="0"/>
            <a:r>
              <a:rPr lang="en-US" dirty="0"/>
              <a:t>Logical operators</a:t>
            </a:r>
          </a:p>
          <a:p>
            <a:pPr lvl="1"/>
            <a:r>
              <a:rPr lang="en-US" dirty="0"/>
              <a:t>AND—if both conditions are TRUE, then the whole statement is TRUE</a:t>
            </a:r>
          </a:p>
          <a:p>
            <a:pPr lvl="1"/>
            <a:r>
              <a:rPr lang="en-US" dirty="0"/>
              <a:t>OR—if either condition is TRUE, then the whole statement is TRUE</a:t>
            </a:r>
          </a:p>
          <a:p>
            <a:pPr lvl="1"/>
            <a:r>
              <a:rPr lang="en-US" dirty="0"/>
              <a:t>XOR—if either condition is TRUE but </a:t>
            </a:r>
            <a:r>
              <a:rPr lang="en-US" i="1" dirty="0"/>
              <a:t>not both</a:t>
            </a:r>
            <a:r>
              <a:rPr lang="en-US" dirty="0"/>
              <a:t>, then the whole statement is TRUE</a:t>
            </a:r>
          </a:p>
          <a:p>
            <a:endParaRPr lang="en-US" dirty="0"/>
          </a:p>
        </p:txBody>
      </p:sp>
      <p:sp>
        <p:nvSpPr>
          <p:cNvPr id="3" name="Title 2">
            <a:extLst>
              <a:ext uri="{FF2B5EF4-FFF2-40B4-BE49-F238E27FC236}">
                <a16:creationId xmlns:a16="http://schemas.microsoft.com/office/drawing/2014/main" id="{68701FB3-7801-42C9-8C18-D2105C0B7797}"/>
              </a:ext>
            </a:extLst>
          </p:cNvPr>
          <p:cNvSpPr>
            <a:spLocks noGrp="1"/>
          </p:cNvSpPr>
          <p:nvPr>
            <p:ph type="title"/>
          </p:nvPr>
        </p:nvSpPr>
        <p:spPr/>
        <p:txBody>
          <a:bodyPr/>
          <a:lstStyle/>
          <a:p>
            <a:r>
              <a:rPr lang="en-US" dirty="0"/>
              <a:t>Operators</a:t>
            </a:r>
          </a:p>
        </p:txBody>
      </p:sp>
      <p:sp>
        <p:nvSpPr>
          <p:cNvPr id="4" name="Footer Placeholder 3">
            <a:extLst>
              <a:ext uri="{FF2B5EF4-FFF2-40B4-BE49-F238E27FC236}">
                <a16:creationId xmlns:a16="http://schemas.microsoft.com/office/drawing/2014/main" id="{4724361B-D8B7-4E4E-B2CF-CF349022526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E0ACD43-F9F3-4187-81F0-91E1FB0D7D41}"/>
              </a:ext>
            </a:extLst>
          </p:cNvPr>
          <p:cNvSpPr>
            <a:spLocks noGrp="1"/>
          </p:cNvSpPr>
          <p:nvPr>
            <p:ph type="sldNum" sz="quarter" idx="4"/>
          </p:nvPr>
        </p:nvSpPr>
        <p:spPr/>
        <p:txBody>
          <a:bodyPr/>
          <a:lstStyle/>
          <a:p>
            <a:fld id="{5356F478-C559-429F-9426-6D8D07B5A7AD}" type="slidenum">
              <a:rPr lang="en-US" smtClean="0"/>
              <a:pPr/>
              <a:t>139</a:t>
            </a:fld>
            <a:endParaRPr lang="en-US" dirty="0"/>
          </a:p>
        </p:txBody>
      </p:sp>
    </p:spTree>
    <p:extLst>
      <p:ext uri="{BB962C8B-B14F-4D97-AF65-F5344CB8AC3E}">
        <p14:creationId xmlns:p14="http://schemas.microsoft.com/office/powerpoint/2010/main" val="1277440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395D02-B49D-45B5-9FC9-F111BC0871BF}"/>
              </a:ext>
            </a:extLst>
          </p:cNvPr>
          <p:cNvSpPr>
            <a:spLocks noGrp="1"/>
          </p:cNvSpPr>
          <p:nvPr>
            <p:ph idx="1"/>
          </p:nvPr>
        </p:nvSpPr>
        <p:spPr/>
        <p:txBody>
          <a:bodyPr/>
          <a:lstStyle/>
          <a:p>
            <a:r>
              <a:rPr lang="en-US" dirty="0"/>
              <a:t>Server can mean any computer providing services</a:t>
            </a:r>
          </a:p>
          <a:p>
            <a:r>
              <a:rPr lang="en-US" dirty="0"/>
              <a:t>Server-class hardware supports many users and is very reliable</a:t>
            </a:r>
          </a:p>
          <a:p>
            <a:r>
              <a:rPr lang="en-US" dirty="0"/>
              <a:t>Redundancy and fault tolerance</a:t>
            </a:r>
          </a:p>
          <a:p>
            <a:r>
              <a:rPr lang="en-US" dirty="0"/>
              <a:t>Rack-mounted form factors</a:t>
            </a:r>
          </a:p>
        </p:txBody>
      </p:sp>
      <p:sp>
        <p:nvSpPr>
          <p:cNvPr id="3" name="Title 2">
            <a:extLst>
              <a:ext uri="{FF2B5EF4-FFF2-40B4-BE49-F238E27FC236}">
                <a16:creationId xmlns:a16="http://schemas.microsoft.com/office/drawing/2014/main" id="{87171A6C-A2B4-457F-8197-04E08301011D}"/>
              </a:ext>
            </a:extLst>
          </p:cNvPr>
          <p:cNvSpPr>
            <a:spLocks noGrp="1"/>
          </p:cNvSpPr>
          <p:nvPr>
            <p:ph type="title"/>
          </p:nvPr>
        </p:nvSpPr>
        <p:spPr/>
        <p:txBody>
          <a:bodyPr/>
          <a:lstStyle/>
          <a:p>
            <a:r>
              <a:rPr lang="en-US" dirty="0"/>
              <a:t>Servers</a:t>
            </a:r>
          </a:p>
        </p:txBody>
      </p:sp>
      <p:sp>
        <p:nvSpPr>
          <p:cNvPr id="4" name="Footer Placeholder 3">
            <a:extLst>
              <a:ext uri="{FF2B5EF4-FFF2-40B4-BE49-F238E27FC236}">
                <a16:creationId xmlns:a16="http://schemas.microsoft.com/office/drawing/2014/main" id="{545A70A1-0FE0-43B2-AB23-17C45890C47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9EC6901-A5E3-4EC4-90EB-DB6420C62327}"/>
              </a:ext>
            </a:extLst>
          </p:cNvPr>
          <p:cNvSpPr>
            <a:spLocks noGrp="1"/>
          </p:cNvSpPr>
          <p:nvPr>
            <p:ph type="sldNum" sz="quarter" idx="4"/>
          </p:nvPr>
        </p:nvSpPr>
        <p:spPr/>
        <p:txBody>
          <a:bodyPr/>
          <a:lstStyle/>
          <a:p>
            <a:fld id="{5356F478-C559-429F-9426-6D8D07B5A7AD}" type="slidenum">
              <a:rPr lang="en-US" smtClean="0"/>
              <a:pPr/>
              <a:t>14</a:t>
            </a:fld>
            <a:endParaRPr lang="en-US" dirty="0"/>
          </a:p>
        </p:txBody>
      </p:sp>
    </p:spTree>
    <p:extLst>
      <p:ext uri="{BB962C8B-B14F-4D97-AF65-F5344CB8AC3E}">
        <p14:creationId xmlns:p14="http://schemas.microsoft.com/office/powerpoint/2010/main" val="216769867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A61CC9-4F3B-486F-BDE6-6AB880675CDD}"/>
              </a:ext>
            </a:extLst>
          </p:cNvPr>
          <p:cNvSpPr>
            <a:spLocks noGrp="1"/>
          </p:cNvSpPr>
          <p:nvPr>
            <p:ph idx="1"/>
          </p:nvPr>
        </p:nvSpPr>
        <p:spPr/>
        <p:txBody>
          <a:bodyPr>
            <a:normAutofit lnSpcReduction="10000"/>
          </a:bodyPr>
          <a:lstStyle/>
          <a:p>
            <a:r>
              <a:rPr lang="en-GB" dirty="0"/>
              <a:t>Procedures and functions are used for blocks of code</a:t>
            </a:r>
          </a:p>
          <a:p>
            <a:r>
              <a:rPr lang="en-GB" dirty="0"/>
              <a:t>Functions return a value</a:t>
            </a:r>
          </a:p>
          <a:p>
            <a:r>
              <a:rPr lang="en-GB" dirty="0"/>
              <a:t>Comments</a:t>
            </a:r>
          </a:p>
          <a:p>
            <a:pPr lvl="1"/>
            <a:r>
              <a:rPr lang="en-GB" dirty="0"/>
              <a:t>Not executed by compiler/interpreter</a:t>
            </a:r>
          </a:p>
          <a:p>
            <a:pPr lvl="1"/>
            <a:r>
              <a:rPr lang="en-GB" dirty="0"/>
              <a:t>Document code</a:t>
            </a:r>
          </a:p>
          <a:p>
            <a:pPr lvl="1"/>
            <a:r>
              <a:rPr lang="en-GB" dirty="0"/>
              <a:t>//   #   ‘</a:t>
            </a:r>
            <a:endParaRPr lang="en-US" dirty="0"/>
          </a:p>
        </p:txBody>
      </p:sp>
      <p:sp>
        <p:nvSpPr>
          <p:cNvPr id="3" name="Title 2">
            <a:extLst>
              <a:ext uri="{FF2B5EF4-FFF2-40B4-BE49-F238E27FC236}">
                <a16:creationId xmlns:a16="http://schemas.microsoft.com/office/drawing/2014/main" id="{BA91E647-885C-4326-B750-0A217F7F30E8}"/>
              </a:ext>
            </a:extLst>
          </p:cNvPr>
          <p:cNvSpPr>
            <a:spLocks noGrp="1"/>
          </p:cNvSpPr>
          <p:nvPr>
            <p:ph type="title"/>
          </p:nvPr>
        </p:nvSpPr>
        <p:spPr/>
        <p:txBody>
          <a:bodyPr/>
          <a:lstStyle/>
          <a:p>
            <a:r>
              <a:rPr lang="en-GB" dirty="0"/>
              <a:t>Procedures and Functions (and Comments)</a:t>
            </a:r>
            <a:endParaRPr lang="en-US" dirty="0"/>
          </a:p>
        </p:txBody>
      </p:sp>
      <p:sp>
        <p:nvSpPr>
          <p:cNvPr id="4" name="Footer Placeholder 3">
            <a:extLst>
              <a:ext uri="{FF2B5EF4-FFF2-40B4-BE49-F238E27FC236}">
                <a16:creationId xmlns:a16="http://schemas.microsoft.com/office/drawing/2014/main" id="{F969234E-80AF-4397-956A-2151C62B438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D37BAEE-6499-4BA9-904E-5B6F61CF2F83}"/>
              </a:ext>
            </a:extLst>
          </p:cNvPr>
          <p:cNvSpPr>
            <a:spLocks noGrp="1"/>
          </p:cNvSpPr>
          <p:nvPr>
            <p:ph type="sldNum" sz="quarter" idx="4"/>
          </p:nvPr>
        </p:nvSpPr>
        <p:spPr/>
        <p:txBody>
          <a:bodyPr/>
          <a:lstStyle/>
          <a:p>
            <a:fld id="{5356F478-C559-429F-9426-6D8D07B5A7AD}" type="slidenum">
              <a:rPr lang="en-US" smtClean="0"/>
              <a:pPr/>
              <a:t>140</a:t>
            </a:fld>
            <a:endParaRPr lang="en-US" dirty="0"/>
          </a:p>
        </p:txBody>
      </p:sp>
    </p:spTree>
    <p:extLst>
      <p:ext uri="{BB962C8B-B14F-4D97-AF65-F5344CB8AC3E}">
        <p14:creationId xmlns:p14="http://schemas.microsoft.com/office/powerpoint/2010/main" val="599626265"/>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DA7A7D-5F9A-4E36-9319-E4749E9FEA2F}"/>
              </a:ext>
            </a:extLst>
          </p:cNvPr>
          <p:cNvSpPr>
            <a:spLocks noGrp="1"/>
          </p:cNvSpPr>
          <p:nvPr>
            <p:ph idx="1"/>
          </p:nvPr>
        </p:nvSpPr>
        <p:spPr/>
        <p:txBody>
          <a:bodyPr>
            <a:normAutofit lnSpcReduction="10000"/>
          </a:bodyPr>
          <a:lstStyle/>
          <a:p>
            <a:r>
              <a:rPr lang="en-GB" dirty="0"/>
              <a:t>Design code to represent “things”</a:t>
            </a:r>
          </a:p>
          <a:p>
            <a:r>
              <a:rPr lang="en-GB" dirty="0"/>
              <a:t>The “things” interact through defined methods</a:t>
            </a:r>
          </a:p>
          <a:p>
            <a:r>
              <a:rPr lang="en-GB" dirty="0"/>
              <a:t>Private workings versus public interfaces</a:t>
            </a:r>
          </a:p>
          <a:p>
            <a:r>
              <a:rPr lang="en-US" dirty="0"/>
              <a:t>Attributes </a:t>
            </a:r>
          </a:p>
          <a:p>
            <a:r>
              <a:rPr lang="en-US" dirty="0"/>
              <a:t>Methods </a:t>
            </a:r>
          </a:p>
          <a:p>
            <a:r>
              <a:rPr lang="en-US" dirty="0"/>
              <a:t>Properties </a:t>
            </a:r>
          </a:p>
          <a:p>
            <a:endParaRPr lang="en-US" dirty="0"/>
          </a:p>
        </p:txBody>
      </p:sp>
      <p:sp>
        <p:nvSpPr>
          <p:cNvPr id="3" name="Title 2">
            <a:extLst>
              <a:ext uri="{FF2B5EF4-FFF2-40B4-BE49-F238E27FC236}">
                <a16:creationId xmlns:a16="http://schemas.microsoft.com/office/drawing/2014/main" id="{1777A8F0-3F47-4C07-A0C7-8B17676C5B6C}"/>
              </a:ext>
            </a:extLst>
          </p:cNvPr>
          <p:cNvSpPr>
            <a:spLocks noGrp="1"/>
          </p:cNvSpPr>
          <p:nvPr>
            <p:ph type="title"/>
          </p:nvPr>
        </p:nvSpPr>
        <p:spPr/>
        <p:txBody>
          <a:bodyPr/>
          <a:lstStyle/>
          <a:p>
            <a:r>
              <a:rPr lang="en-US" dirty="0"/>
              <a:t>Object-Oriented Programming</a:t>
            </a:r>
          </a:p>
        </p:txBody>
      </p:sp>
      <p:sp>
        <p:nvSpPr>
          <p:cNvPr id="4" name="Footer Placeholder 3">
            <a:extLst>
              <a:ext uri="{FF2B5EF4-FFF2-40B4-BE49-F238E27FC236}">
                <a16:creationId xmlns:a16="http://schemas.microsoft.com/office/drawing/2014/main" id="{89E9AF2A-DD1F-43A0-9258-19757229583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70AF092-7E2B-441B-AF94-9C1FB1667102}"/>
              </a:ext>
            </a:extLst>
          </p:cNvPr>
          <p:cNvSpPr>
            <a:spLocks noGrp="1"/>
          </p:cNvSpPr>
          <p:nvPr>
            <p:ph type="sldNum" sz="quarter" idx="4"/>
          </p:nvPr>
        </p:nvSpPr>
        <p:spPr/>
        <p:txBody>
          <a:bodyPr/>
          <a:lstStyle/>
          <a:p>
            <a:fld id="{5356F478-C559-429F-9426-6D8D07B5A7AD}" type="slidenum">
              <a:rPr lang="en-US" smtClean="0"/>
              <a:pPr/>
              <a:t>141</a:t>
            </a:fld>
            <a:endParaRPr lang="en-US" dirty="0"/>
          </a:p>
        </p:txBody>
      </p:sp>
    </p:spTree>
    <p:extLst>
      <p:ext uri="{BB962C8B-B14F-4D97-AF65-F5344CB8AC3E}">
        <p14:creationId xmlns:p14="http://schemas.microsoft.com/office/powerpoint/2010/main" val="418736363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0A5F52-A36D-4D37-B0AA-E84B7C2659C0}"/>
              </a:ext>
            </a:extLst>
          </p:cNvPr>
          <p:cNvSpPr>
            <a:spLocks noGrp="1"/>
          </p:cNvSpPr>
          <p:nvPr>
            <p:ph type="title"/>
          </p:nvPr>
        </p:nvSpPr>
        <p:spPr/>
        <p:txBody>
          <a:bodyPr/>
          <a:lstStyle/>
          <a:p>
            <a:r>
              <a:rPr lang="en-US" dirty="0"/>
              <a:t>Scripting Languages</a:t>
            </a:r>
          </a:p>
        </p:txBody>
      </p:sp>
      <p:sp>
        <p:nvSpPr>
          <p:cNvPr id="2" name="Content Placeholder 1">
            <a:extLst>
              <a:ext uri="{FF2B5EF4-FFF2-40B4-BE49-F238E27FC236}">
                <a16:creationId xmlns:a16="http://schemas.microsoft.com/office/drawing/2014/main" id="{881BD20B-7F23-4F7F-89BD-6EB57A91460F}"/>
              </a:ext>
            </a:extLst>
          </p:cNvPr>
          <p:cNvSpPr>
            <a:spLocks noGrp="1"/>
          </p:cNvSpPr>
          <p:nvPr>
            <p:ph sz="half" idx="1"/>
          </p:nvPr>
        </p:nvSpPr>
        <p:spPr/>
        <p:txBody>
          <a:bodyPr>
            <a:normAutofit fontScale="55000" lnSpcReduction="20000"/>
          </a:bodyPr>
          <a:lstStyle/>
          <a:p>
            <a:r>
              <a:rPr lang="en-GB" dirty="0"/>
              <a:t>Interpreted scripted general purpose languages (JavaScript, Perl)</a:t>
            </a:r>
          </a:p>
          <a:p>
            <a:r>
              <a:rPr lang="en-GB" dirty="0"/>
              <a:t>Scripting languages used (mostly) for OS automation</a:t>
            </a:r>
          </a:p>
          <a:p>
            <a:r>
              <a:rPr lang="en-GB" dirty="0"/>
              <a:t>Scripts are smaller than programs</a:t>
            </a:r>
          </a:p>
          <a:p>
            <a:r>
              <a:rPr lang="en-GB" dirty="0"/>
              <a:t>Created to perform quite specific tasks</a:t>
            </a:r>
          </a:p>
          <a:p>
            <a:r>
              <a:rPr lang="en-GB" dirty="0"/>
              <a:t>Batch files</a:t>
            </a:r>
          </a:p>
          <a:p>
            <a:r>
              <a:rPr lang="en-GB" dirty="0"/>
              <a:t>Windows PowerShell</a:t>
            </a:r>
          </a:p>
          <a:p>
            <a:r>
              <a:rPr lang="en-GB" dirty="0"/>
              <a:t>VBScript</a:t>
            </a:r>
          </a:p>
          <a:p>
            <a:r>
              <a:rPr lang="en-GB" dirty="0"/>
              <a:t>Bash</a:t>
            </a:r>
            <a:endParaRPr lang="en-US" dirty="0"/>
          </a:p>
        </p:txBody>
      </p:sp>
      <p:pic>
        <p:nvPicPr>
          <p:cNvPr id="8" name="Content Placeholder 7">
            <a:extLst>
              <a:ext uri="{FF2B5EF4-FFF2-40B4-BE49-F238E27FC236}">
                <a16:creationId xmlns:a16="http://schemas.microsoft.com/office/drawing/2014/main" id="{5211BF8F-0093-46A8-8920-A1DC9E407D14}"/>
              </a:ext>
            </a:extLst>
          </p:cNvPr>
          <p:cNvPicPr>
            <a:picLocks noGrp="1"/>
          </p:cNvPicPr>
          <p:nvPr>
            <p:ph sz="quarter" idx="12"/>
          </p:nvPr>
        </p:nvPicPr>
        <p:blipFill>
          <a:blip r:embed="rId2"/>
          <a:stretch>
            <a:fillRect/>
          </a:stretch>
        </p:blipFill>
        <p:spPr>
          <a:xfrm>
            <a:off x="6758417" y="914400"/>
            <a:ext cx="4679091" cy="2743200"/>
          </a:xfrm>
          <a:prstGeom prst="rect">
            <a:avLst/>
          </a:prstGeom>
        </p:spPr>
      </p:pic>
      <p:pic>
        <p:nvPicPr>
          <p:cNvPr id="9" name="Content Placeholder 8">
            <a:extLst>
              <a:ext uri="{FF2B5EF4-FFF2-40B4-BE49-F238E27FC236}">
                <a16:creationId xmlns:a16="http://schemas.microsoft.com/office/drawing/2014/main" id="{EFB8F3FC-6720-4D0C-B222-6A228D4BDE3A}"/>
              </a:ext>
            </a:extLst>
          </p:cNvPr>
          <p:cNvPicPr>
            <a:picLocks noGrp="1"/>
          </p:cNvPicPr>
          <p:nvPr>
            <p:ph sz="quarter" idx="13"/>
          </p:nvPr>
        </p:nvPicPr>
        <p:blipFill rotWithShape="1">
          <a:blip r:embed="rId3"/>
          <a:srcRect b="28080"/>
          <a:stretch/>
        </p:blipFill>
        <p:spPr bwMode="auto">
          <a:xfrm>
            <a:off x="6475384" y="3749675"/>
            <a:ext cx="5245158" cy="2743200"/>
          </a:xfrm>
          <a:prstGeom prst="rect">
            <a:avLst/>
          </a:prstGeom>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B38E2897-E2E9-4A1A-8EA3-A7BD6B74BBE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3D12120-52E3-461E-80A2-76346449513B}"/>
              </a:ext>
            </a:extLst>
          </p:cNvPr>
          <p:cNvSpPr>
            <a:spLocks noGrp="1"/>
          </p:cNvSpPr>
          <p:nvPr>
            <p:ph type="sldNum" sz="quarter" idx="4"/>
          </p:nvPr>
        </p:nvSpPr>
        <p:spPr/>
        <p:txBody>
          <a:bodyPr/>
          <a:lstStyle/>
          <a:p>
            <a:fld id="{5356F478-C559-429F-9426-6D8D07B5A7AD}" type="slidenum">
              <a:rPr lang="en-US" smtClean="0"/>
              <a:pPr/>
              <a:t>142</a:t>
            </a:fld>
            <a:endParaRPr lang="en-US" dirty="0"/>
          </a:p>
        </p:txBody>
      </p:sp>
    </p:spTree>
    <p:extLst>
      <p:ext uri="{BB962C8B-B14F-4D97-AF65-F5344CB8AC3E}">
        <p14:creationId xmlns:p14="http://schemas.microsoft.com/office/powerpoint/2010/main" val="283214371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082DE7-7F07-4F42-B6BA-7B6DF0A8FAEA}"/>
              </a:ext>
            </a:extLst>
          </p:cNvPr>
          <p:cNvSpPr>
            <a:spLocks noGrp="1"/>
          </p:cNvSpPr>
          <p:nvPr>
            <p:ph type="title"/>
          </p:nvPr>
        </p:nvSpPr>
        <p:spPr/>
        <p:txBody>
          <a:bodyPr/>
          <a:lstStyle/>
          <a:p>
            <a:r>
              <a:rPr lang="en-US" dirty="0"/>
              <a:t>Application Platforms</a:t>
            </a:r>
          </a:p>
        </p:txBody>
      </p:sp>
      <p:sp>
        <p:nvSpPr>
          <p:cNvPr id="6" name="Content Placeholder 5">
            <a:extLst>
              <a:ext uri="{FF2B5EF4-FFF2-40B4-BE49-F238E27FC236}">
                <a16:creationId xmlns:a16="http://schemas.microsoft.com/office/drawing/2014/main" id="{B0A90811-AA3C-4CBC-B9F8-52716C6194F1}"/>
              </a:ext>
            </a:extLst>
          </p:cNvPr>
          <p:cNvSpPr>
            <a:spLocks noGrp="1"/>
          </p:cNvSpPr>
          <p:nvPr>
            <p:ph sz="quarter" idx="12"/>
          </p:nvPr>
        </p:nvSpPr>
        <p:spPr/>
        <p:txBody>
          <a:bodyPr>
            <a:normAutofit fontScale="92500"/>
          </a:bodyPr>
          <a:lstStyle/>
          <a:p>
            <a:r>
              <a:rPr lang="en-US" dirty="0"/>
              <a:t>Single-platform software</a:t>
            </a:r>
          </a:p>
          <a:p>
            <a:r>
              <a:rPr lang="en-US" dirty="0"/>
              <a:t>Cross-platform software</a:t>
            </a:r>
          </a:p>
          <a:p>
            <a:r>
              <a:rPr lang="en-GB" dirty="0"/>
              <a:t>Web applications</a:t>
            </a:r>
            <a:endParaRPr lang="en-US" dirty="0"/>
          </a:p>
        </p:txBody>
      </p:sp>
      <p:pic>
        <p:nvPicPr>
          <p:cNvPr id="10" name="Content Placeholder 9" descr="Editing a document in the Windows desktop edition of Microsoft Office. Screenshot used with permission from Microsoft.">
            <a:extLst>
              <a:ext uri="{FF2B5EF4-FFF2-40B4-BE49-F238E27FC236}">
                <a16:creationId xmlns:a16="http://schemas.microsoft.com/office/drawing/2014/main" id="{A9BE21E4-8CBF-4E89-B251-DE9BE21647BB}"/>
              </a:ext>
            </a:extLst>
          </p:cNvPr>
          <p:cNvPicPr>
            <a:picLocks noGrp="1"/>
          </p:cNvPicPr>
          <p:nvPr>
            <p:ph sz="quarter" idx="13"/>
          </p:nvPr>
        </p:nvPicPr>
        <p:blipFill>
          <a:blip r:embed="rId2"/>
          <a:stretch>
            <a:fillRect/>
          </a:stretch>
        </p:blipFill>
        <p:spPr>
          <a:xfrm>
            <a:off x="935752" y="3749675"/>
            <a:ext cx="4256246" cy="2743200"/>
          </a:xfrm>
          <a:prstGeom prst="rect">
            <a:avLst/>
          </a:prstGeom>
        </p:spPr>
      </p:pic>
      <p:pic>
        <p:nvPicPr>
          <p:cNvPr id="11" name="Content Placeholder 10" descr="Editing a document in Office Mobile">
            <a:extLst>
              <a:ext uri="{FF2B5EF4-FFF2-40B4-BE49-F238E27FC236}">
                <a16:creationId xmlns:a16="http://schemas.microsoft.com/office/drawing/2014/main" id="{8D57646F-5F3E-48E4-ADB1-7339D9210216}"/>
              </a:ext>
            </a:extLst>
          </p:cNvPr>
          <p:cNvPicPr>
            <a:picLocks noGrp="1"/>
          </p:cNvPicPr>
          <p:nvPr>
            <p:ph sz="quarter" idx="14"/>
          </p:nvPr>
        </p:nvPicPr>
        <p:blipFill>
          <a:blip r:embed="rId3" cstate="print">
            <a:extLst>
              <a:ext uri="{28A0092B-C50C-407E-A947-70E740481C1C}">
                <a14:useLocalDpi xmlns:a14="http://schemas.microsoft.com/office/drawing/2010/main" val="0"/>
              </a:ext>
            </a:extLst>
          </a:blip>
          <a:srcRect/>
          <a:stretch>
            <a:fillRect/>
          </a:stretch>
        </p:blipFill>
        <p:spPr bwMode="auto">
          <a:xfrm>
            <a:off x="8326712" y="914400"/>
            <a:ext cx="1542502" cy="2743200"/>
          </a:xfrm>
          <a:prstGeom prst="rect">
            <a:avLst/>
          </a:prstGeom>
          <a:noFill/>
          <a:ln>
            <a:noFill/>
          </a:ln>
        </p:spPr>
      </p:pic>
      <p:pic>
        <p:nvPicPr>
          <p:cNvPr id="12" name="Content Placeholder 11" descr="Editing a document in Word Online using a web browser. Screenshot used with permission from Microsoft.">
            <a:extLst>
              <a:ext uri="{FF2B5EF4-FFF2-40B4-BE49-F238E27FC236}">
                <a16:creationId xmlns:a16="http://schemas.microsoft.com/office/drawing/2014/main" id="{3DDBFEDE-353E-4EC4-B30B-2F821FD19BD4}"/>
              </a:ext>
            </a:extLst>
          </p:cNvPr>
          <p:cNvPicPr>
            <a:picLocks noGrp="1"/>
          </p:cNvPicPr>
          <p:nvPr>
            <p:ph sz="quarter" idx="15"/>
          </p:nvPr>
        </p:nvPicPr>
        <p:blipFill>
          <a:blip r:embed="rId4"/>
          <a:stretch>
            <a:fillRect/>
          </a:stretch>
        </p:blipFill>
        <p:spPr>
          <a:xfrm>
            <a:off x="7082307" y="3749675"/>
            <a:ext cx="4031311" cy="2743200"/>
          </a:xfrm>
          <a:prstGeom prst="rect">
            <a:avLst/>
          </a:prstGeom>
        </p:spPr>
      </p:pic>
      <p:sp>
        <p:nvSpPr>
          <p:cNvPr id="2" name="Footer Placeholder 1">
            <a:extLst>
              <a:ext uri="{FF2B5EF4-FFF2-40B4-BE49-F238E27FC236}">
                <a16:creationId xmlns:a16="http://schemas.microsoft.com/office/drawing/2014/main" id="{0F86516C-708D-4A8B-9D89-2A2DBD6D92A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768DE06-3888-43C6-A4BA-0918D7EE91E8}"/>
              </a:ext>
            </a:extLst>
          </p:cNvPr>
          <p:cNvSpPr>
            <a:spLocks noGrp="1"/>
          </p:cNvSpPr>
          <p:nvPr>
            <p:ph type="sldNum" sz="quarter" idx="4"/>
          </p:nvPr>
        </p:nvSpPr>
        <p:spPr/>
        <p:txBody>
          <a:bodyPr/>
          <a:lstStyle/>
          <a:p>
            <a:fld id="{5356F478-C559-429F-9426-6D8D07B5A7AD}" type="slidenum">
              <a:rPr lang="en-US" smtClean="0"/>
              <a:pPr/>
              <a:t>143</a:t>
            </a:fld>
            <a:endParaRPr lang="en-US" dirty="0"/>
          </a:p>
        </p:txBody>
      </p:sp>
    </p:spTree>
    <p:extLst>
      <p:ext uri="{BB962C8B-B14F-4D97-AF65-F5344CB8AC3E}">
        <p14:creationId xmlns:p14="http://schemas.microsoft.com/office/powerpoint/2010/main" val="14705079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FCD34E-4986-4283-A073-194C9E49D917}"/>
              </a:ext>
            </a:extLst>
          </p:cNvPr>
          <p:cNvSpPr>
            <a:spLocks noGrp="1"/>
          </p:cNvSpPr>
          <p:nvPr>
            <p:ph idx="1"/>
          </p:nvPr>
        </p:nvSpPr>
        <p:spPr/>
        <p:txBody>
          <a:bodyPr>
            <a:normAutofit fontScale="47500" lnSpcReduction="20000"/>
          </a:bodyPr>
          <a:lstStyle/>
          <a:p>
            <a:r>
              <a:rPr lang="en-GB" dirty="0"/>
              <a:t>Local installation</a:t>
            </a:r>
          </a:p>
          <a:p>
            <a:pPr lvl="1"/>
            <a:r>
              <a:rPr lang="en-GB" dirty="0"/>
              <a:t>Executes on local hardware</a:t>
            </a:r>
          </a:p>
          <a:p>
            <a:pPr lvl="1"/>
            <a:r>
              <a:rPr lang="en-GB" dirty="0"/>
              <a:t>Stores data on local drives (or network location accessible from local computer)</a:t>
            </a:r>
          </a:p>
          <a:p>
            <a:pPr lvl="1"/>
            <a:r>
              <a:rPr lang="en-GB" dirty="0"/>
              <a:t>Doesn’t depend on network connection</a:t>
            </a:r>
          </a:p>
          <a:p>
            <a:r>
              <a:rPr lang="en-GB" dirty="0"/>
              <a:t>Network installation</a:t>
            </a:r>
          </a:p>
          <a:p>
            <a:pPr lvl="1"/>
            <a:r>
              <a:rPr lang="en-GB" dirty="0"/>
              <a:t>Executes on server hardware</a:t>
            </a:r>
          </a:p>
          <a:p>
            <a:pPr lvl="1"/>
            <a:r>
              <a:rPr lang="en-GB" dirty="0"/>
              <a:t>Stores data on network server</a:t>
            </a:r>
          </a:p>
          <a:p>
            <a:pPr lvl="1"/>
            <a:r>
              <a:rPr lang="en-GB" dirty="0"/>
              <a:t>Requires network connection (but not Internet connection)</a:t>
            </a:r>
          </a:p>
          <a:p>
            <a:r>
              <a:rPr lang="en-GB" dirty="0"/>
              <a:t>Cloud-hosted</a:t>
            </a:r>
          </a:p>
          <a:p>
            <a:pPr lvl="1"/>
            <a:r>
              <a:rPr lang="en-GB" dirty="0"/>
              <a:t>Executes on cloud</a:t>
            </a:r>
          </a:p>
          <a:p>
            <a:pPr lvl="1"/>
            <a:r>
              <a:rPr lang="en-GB" dirty="0"/>
              <a:t>Clients connect over Internet (typically)</a:t>
            </a:r>
          </a:p>
          <a:p>
            <a:pPr lvl="1"/>
            <a:r>
              <a:rPr lang="en-GB" dirty="0"/>
              <a:t>Stores data in the cloud</a:t>
            </a:r>
          </a:p>
          <a:p>
            <a:pPr lvl="1"/>
            <a:r>
              <a:rPr lang="en-GB" dirty="0"/>
              <a:t>Depends on cloud service availability</a:t>
            </a:r>
            <a:endParaRPr lang="en-US" dirty="0"/>
          </a:p>
        </p:txBody>
      </p:sp>
      <p:sp>
        <p:nvSpPr>
          <p:cNvPr id="3" name="Title 2">
            <a:extLst>
              <a:ext uri="{FF2B5EF4-FFF2-40B4-BE49-F238E27FC236}">
                <a16:creationId xmlns:a16="http://schemas.microsoft.com/office/drawing/2014/main" id="{1CEDF150-D173-4C4C-BF83-9E069E3BFD57}"/>
              </a:ext>
            </a:extLst>
          </p:cNvPr>
          <p:cNvSpPr>
            <a:spLocks noGrp="1"/>
          </p:cNvSpPr>
          <p:nvPr>
            <p:ph type="title"/>
          </p:nvPr>
        </p:nvSpPr>
        <p:spPr/>
        <p:txBody>
          <a:bodyPr/>
          <a:lstStyle/>
          <a:p>
            <a:r>
              <a:rPr lang="en-US" dirty="0"/>
              <a:t>Application Delivery Methods</a:t>
            </a:r>
          </a:p>
        </p:txBody>
      </p:sp>
      <p:sp>
        <p:nvSpPr>
          <p:cNvPr id="4" name="Footer Placeholder 3">
            <a:extLst>
              <a:ext uri="{FF2B5EF4-FFF2-40B4-BE49-F238E27FC236}">
                <a16:creationId xmlns:a16="http://schemas.microsoft.com/office/drawing/2014/main" id="{08211382-92BA-4449-9990-9E59F5063E7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E58F271-2422-4729-906D-8581E1D6A021}"/>
              </a:ext>
            </a:extLst>
          </p:cNvPr>
          <p:cNvSpPr>
            <a:spLocks noGrp="1"/>
          </p:cNvSpPr>
          <p:nvPr>
            <p:ph type="sldNum" sz="quarter" idx="4"/>
          </p:nvPr>
        </p:nvSpPr>
        <p:spPr/>
        <p:txBody>
          <a:bodyPr/>
          <a:lstStyle/>
          <a:p>
            <a:fld id="{5356F478-C559-429F-9426-6D8D07B5A7AD}" type="slidenum">
              <a:rPr lang="en-US" smtClean="0"/>
              <a:pPr/>
              <a:t>144</a:t>
            </a:fld>
            <a:endParaRPr lang="en-US" dirty="0"/>
          </a:p>
        </p:txBody>
      </p:sp>
    </p:spTree>
    <p:extLst>
      <p:ext uri="{BB962C8B-B14F-4D97-AF65-F5344CB8AC3E}">
        <p14:creationId xmlns:p14="http://schemas.microsoft.com/office/powerpoint/2010/main" val="109346983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C81528-7B06-48DE-BE27-E9946C720202}"/>
              </a:ext>
            </a:extLst>
          </p:cNvPr>
          <p:cNvSpPr>
            <a:spLocks noGrp="1"/>
          </p:cNvSpPr>
          <p:nvPr>
            <p:ph idx="1"/>
          </p:nvPr>
        </p:nvSpPr>
        <p:spPr/>
        <p:txBody>
          <a:bodyPr>
            <a:normAutofit fontScale="55000" lnSpcReduction="20000"/>
          </a:bodyPr>
          <a:lstStyle/>
          <a:p>
            <a:r>
              <a:rPr lang="en-US" dirty="0"/>
              <a:t>Describe programming organizational techniques and logic</a:t>
            </a:r>
          </a:p>
          <a:p>
            <a:r>
              <a:rPr lang="en-US" dirty="0"/>
              <a:t>Categorize types of programming languages and list the advantages and disadvantages of each type</a:t>
            </a:r>
          </a:p>
          <a:p>
            <a:r>
              <a:rPr lang="en-US" dirty="0"/>
              <a:t>Describe some of the main features of application code and Object-Oriented Programming</a:t>
            </a:r>
          </a:p>
          <a:p>
            <a:r>
              <a:rPr lang="en-US" dirty="0"/>
              <a:t>Describe the ways that an application can be deployed</a:t>
            </a:r>
          </a:p>
        </p:txBody>
      </p:sp>
      <p:sp>
        <p:nvSpPr>
          <p:cNvPr id="3" name="Footer Placeholder 2">
            <a:extLst>
              <a:ext uri="{FF2B5EF4-FFF2-40B4-BE49-F238E27FC236}">
                <a16:creationId xmlns:a16="http://schemas.microsoft.com/office/drawing/2014/main" id="{DED93158-97EA-42E5-888C-12BB7D06731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ACE4674-5FE0-482C-AA76-6E7E13F2A7CF}"/>
              </a:ext>
            </a:extLst>
          </p:cNvPr>
          <p:cNvSpPr>
            <a:spLocks noGrp="1"/>
          </p:cNvSpPr>
          <p:nvPr>
            <p:ph type="sldNum" sz="quarter" idx="4"/>
          </p:nvPr>
        </p:nvSpPr>
        <p:spPr/>
        <p:txBody>
          <a:bodyPr/>
          <a:lstStyle/>
          <a:p>
            <a:fld id="{5356F478-C559-429F-9426-6D8D07B5A7AD}" type="slidenum">
              <a:rPr lang="en-US" smtClean="0"/>
              <a:pPr/>
              <a:t>145</a:t>
            </a:fld>
            <a:endParaRPr lang="en-US" dirty="0"/>
          </a:p>
        </p:txBody>
      </p:sp>
    </p:spTree>
    <p:extLst>
      <p:ext uri="{BB962C8B-B14F-4D97-AF65-F5344CB8AC3E}">
        <p14:creationId xmlns:p14="http://schemas.microsoft.com/office/powerpoint/2010/main" val="182299073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2993365-D204-49FF-A299-BF000D573FC9}"/>
              </a:ext>
            </a:extLst>
          </p:cNvPr>
          <p:cNvSpPr>
            <a:spLocks noGrp="1"/>
          </p:cNvSpPr>
          <p:nvPr>
            <p:ph idx="1"/>
          </p:nvPr>
        </p:nvSpPr>
        <p:spPr/>
        <p:txBody>
          <a:bodyPr/>
          <a:lstStyle/>
          <a:p>
            <a:r>
              <a:rPr lang="en-US" dirty="0"/>
              <a:t>Lab 8 / Using Scripting Tools</a:t>
            </a:r>
          </a:p>
          <a:p>
            <a:r>
              <a:rPr lang="en-US" dirty="0"/>
              <a:t>Lab 9 / Using Programming Tools</a:t>
            </a:r>
          </a:p>
        </p:txBody>
      </p:sp>
      <p:sp>
        <p:nvSpPr>
          <p:cNvPr id="3" name="Footer Placeholder 2">
            <a:extLst>
              <a:ext uri="{FF2B5EF4-FFF2-40B4-BE49-F238E27FC236}">
                <a16:creationId xmlns:a16="http://schemas.microsoft.com/office/drawing/2014/main" id="{74577B8D-291D-40C1-9686-8D7CBA1B1FFB}"/>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D9A3B8F-AC76-4AE1-AE53-466374440F05}"/>
              </a:ext>
            </a:extLst>
          </p:cNvPr>
          <p:cNvSpPr>
            <a:spLocks noGrp="1"/>
          </p:cNvSpPr>
          <p:nvPr>
            <p:ph type="sldNum" sz="quarter" idx="4"/>
          </p:nvPr>
        </p:nvSpPr>
        <p:spPr/>
        <p:txBody>
          <a:bodyPr/>
          <a:lstStyle/>
          <a:p>
            <a:fld id="{5356F478-C559-429F-9426-6D8D07B5A7AD}" type="slidenum">
              <a:rPr lang="en-US" smtClean="0"/>
              <a:pPr/>
              <a:t>146</a:t>
            </a:fld>
            <a:endParaRPr lang="en-US" dirty="0"/>
          </a:p>
        </p:txBody>
      </p:sp>
    </p:spTree>
    <p:extLst>
      <p:ext uri="{BB962C8B-B14F-4D97-AF65-F5344CB8AC3E}">
        <p14:creationId xmlns:p14="http://schemas.microsoft.com/office/powerpoint/2010/main" val="233944136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2 / Unit 4 / Using Databases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48842815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9A0310B-DD1E-47D9-8E71-618B4FA2E63F}"/>
              </a:ext>
            </a:extLst>
          </p:cNvPr>
          <p:cNvSpPr>
            <a:spLocks noGrp="1"/>
          </p:cNvSpPr>
          <p:nvPr>
            <p:ph idx="1"/>
          </p:nvPr>
        </p:nvSpPr>
        <p:spPr/>
        <p:txBody>
          <a:bodyPr>
            <a:normAutofit fontScale="77500" lnSpcReduction="20000"/>
          </a:bodyPr>
          <a:lstStyle/>
          <a:p>
            <a:r>
              <a:rPr lang="en-US" dirty="0"/>
              <a:t>Describe databases and explain the purpose of a database</a:t>
            </a:r>
          </a:p>
          <a:p>
            <a:r>
              <a:rPr lang="en-US" dirty="0"/>
              <a:t>List the relational methods used by structured databases</a:t>
            </a:r>
          </a:p>
          <a:p>
            <a:r>
              <a:rPr lang="en-US" dirty="0"/>
              <a:t>List the ways that users and applications can interface with databases</a:t>
            </a:r>
          </a:p>
          <a:p>
            <a:r>
              <a:rPr lang="en-US" dirty="0"/>
              <a:t>Distinguish application architecture models</a:t>
            </a:r>
          </a:p>
        </p:txBody>
      </p:sp>
      <p:sp>
        <p:nvSpPr>
          <p:cNvPr id="3" name="Footer Placeholder 2">
            <a:extLst>
              <a:ext uri="{FF2B5EF4-FFF2-40B4-BE49-F238E27FC236}">
                <a16:creationId xmlns:a16="http://schemas.microsoft.com/office/drawing/2014/main" id="{6ADE8188-FEA0-4E4D-B2D6-8F884D46CA8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A844B31-689C-4DAA-A7E6-37C1F60870B7}"/>
              </a:ext>
            </a:extLst>
          </p:cNvPr>
          <p:cNvSpPr>
            <a:spLocks noGrp="1"/>
          </p:cNvSpPr>
          <p:nvPr>
            <p:ph type="sldNum" sz="quarter" idx="4"/>
          </p:nvPr>
        </p:nvSpPr>
        <p:spPr/>
        <p:txBody>
          <a:bodyPr/>
          <a:lstStyle/>
          <a:p>
            <a:fld id="{5356F478-C559-429F-9426-6D8D07B5A7AD}" type="slidenum">
              <a:rPr lang="en-US" smtClean="0"/>
              <a:pPr/>
              <a:t>148</a:t>
            </a:fld>
            <a:endParaRPr lang="en-US" dirty="0"/>
          </a:p>
        </p:txBody>
      </p:sp>
    </p:spTree>
    <p:extLst>
      <p:ext uri="{BB962C8B-B14F-4D97-AF65-F5344CB8AC3E}">
        <p14:creationId xmlns:p14="http://schemas.microsoft.com/office/powerpoint/2010/main" val="94867098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8883D-617D-4AE0-8DA7-0294DF7DD606}"/>
              </a:ext>
            </a:extLst>
          </p:cNvPr>
          <p:cNvSpPr>
            <a:spLocks noGrp="1"/>
          </p:cNvSpPr>
          <p:nvPr>
            <p:ph type="title"/>
          </p:nvPr>
        </p:nvSpPr>
        <p:spPr/>
        <p:txBody>
          <a:bodyPr/>
          <a:lstStyle/>
          <a:p>
            <a:r>
              <a:rPr lang="en-US" dirty="0"/>
              <a:t>Database Concepts</a:t>
            </a:r>
          </a:p>
        </p:txBody>
      </p:sp>
      <p:sp>
        <p:nvSpPr>
          <p:cNvPr id="4" name="Content Placeholder 3">
            <a:extLst>
              <a:ext uri="{FF2B5EF4-FFF2-40B4-BE49-F238E27FC236}">
                <a16:creationId xmlns:a16="http://schemas.microsoft.com/office/drawing/2014/main" id="{3E01ADBE-4724-424F-8B5D-151436D3E46B}"/>
              </a:ext>
            </a:extLst>
          </p:cNvPr>
          <p:cNvSpPr>
            <a:spLocks noGrp="1"/>
          </p:cNvSpPr>
          <p:nvPr>
            <p:ph sz="half" idx="2"/>
          </p:nvPr>
        </p:nvSpPr>
        <p:spPr/>
        <p:txBody>
          <a:bodyPr/>
          <a:lstStyle/>
          <a:p>
            <a:r>
              <a:rPr lang="en-US" dirty="0"/>
              <a:t>Highly structured data storage</a:t>
            </a:r>
          </a:p>
          <a:p>
            <a:r>
              <a:rPr lang="en-US" dirty="0"/>
              <a:t>Information is recorded in tables</a:t>
            </a:r>
          </a:p>
          <a:p>
            <a:pPr lvl="1"/>
            <a:r>
              <a:rPr lang="en-US" dirty="0"/>
              <a:t>Columns (fields)</a:t>
            </a:r>
          </a:p>
          <a:p>
            <a:pPr lvl="1"/>
            <a:r>
              <a:rPr lang="en-US" dirty="0"/>
              <a:t>Rows (records)</a:t>
            </a:r>
          </a:p>
        </p:txBody>
      </p:sp>
      <p:pic>
        <p:nvPicPr>
          <p:cNvPr id="7" name="Content Placeholder 6" descr="This user record is backed by a database. Each form field you can see shows and updates a column in a database table while this record is a row in the table.">
            <a:extLst>
              <a:ext uri="{FF2B5EF4-FFF2-40B4-BE49-F238E27FC236}">
                <a16:creationId xmlns:a16="http://schemas.microsoft.com/office/drawing/2014/main" id="{56B78843-36F6-4090-A46F-A105FE26B486}"/>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1753311"/>
            <a:ext cx="5943600" cy="3900653"/>
          </a:xfrm>
          <a:prstGeom prst="rect">
            <a:avLst/>
          </a:prstGeom>
          <a:noFill/>
          <a:ln>
            <a:noFill/>
          </a:ln>
        </p:spPr>
      </p:pic>
      <p:sp>
        <p:nvSpPr>
          <p:cNvPr id="3" name="Footer Placeholder 2">
            <a:extLst>
              <a:ext uri="{FF2B5EF4-FFF2-40B4-BE49-F238E27FC236}">
                <a16:creationId xmlns:a16="http://schemas.microsoft.com/office/drawing/2014/main" id="{D2298724-A6D0-4209-8C03-FECC2ABE512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0701BFE-F190-4C6E-B724-D55A2775295C}"/>
              </a:ext>
            </a:extLst>
          </p:cNvPr>
          <p:cNvSpPr>
            <a:spLocks noGrp="1"/>
          </p:cNvSpPr>
          <p:nvPr>
            <p:ph type="sldNum" sz="quarter" idx="4"/>
          </p:nvPr>
        </p:nvSpPr>
        <p:spPr/>
        <p:txBody>
          <a:bodyPr/>
          <a:lstStyle/>
          <a:p>
            <a:fld id="{5356F478-C559-429F-9426-6D8D07B5A7AD}" type="slidenum">
              <a:rPr lang="en-US" smtClean="0"/>
              <a:pPr/>
              <a:t>149</a:t>
            </a:fld>
            <a:endParaRPr lang="en-US" dirty="0"/>
          </a:p>
        </p:txBody>
      </p:sp>
    </p:spTree>
    <p:extLst>
      <p:ext uri="{BB962C8B-B14F-4D97-AF65-F5344CB8AC3E}">
        <p14:creationId xmlns:p14="http://schemas.microsoft.com/office/powerpoint/2010/main" val="810676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6DDF1-EABD-4A22-8CE9-C7CB91C43265}"/>
              </a:ext>
            </a:extLst>
          </p:cNvPr>
          <p:cNvSpPr>
            <a:spLocks noGrp="1"/>
          </p:cNvSpPr>
          <p:nvPr>
            <p:ph type="title"/>
          </p:nvPr>
        </p:nvSpPr>
        <p:spPr/>
        <p:txBody>
          <a:bodyPr/>
          <a:lstStyle/>
          <a:p>
            <a:r>
              <a:rPr lang="en-US" dirty="0"/>
              <a:t>Laptops</a:t>
            </a:r>
          </a:p>
        </p:txBody>
      </p:sp>
      <p:sp>
        <p:nvSpPr>
          <p:cNvPr id="4" name="Content Placeholder 3">
            <a:extLst>
              <a:ext uri="{FF2B5EF4-FFF2-40B4-BE49-F238E27FC236}">
                <a16:creationId xmlns:a16="http://schemas.microsoft.com/office/drawing/2014/main" id="{D6118A1A-4849-47E5-95CF-339C9CC0083D}"/>
              </a:ext>
            </a:extLst>
          </p:cNvPr>
          <p:cNvSpPr>
            <a:spLocks noGrp="1"/>
          </p:cNvSpPr>
          <p:nvPr>
            <p:ph sz="half" idx="2"/>
          </p:nvPr>
        </p:nvSpPr>
        <p:spPr/>
        <p:txBody>
          <a:bodyPr>
            <a:normAutofit fontScale="55000" lnSpcReduction="20000"/>
          </a:bodyPr>
          <a:lstStyle/>
          <a:p>
            <a:r>
              <a:rPr lang="en-US" dirty="0"/>
              <a:t>Self-contained units</a:t>
            </a:r>
          </a:p>
          <a:p>
            <a:r>
              <a:rPr lang="en-US" dirty="0"/>
              <a:t>Integrated input (keyboard and touchpad) and output (screen and speakers)</a:t>
            </a:r>
          </a:p>
          <a:p>
            <a:r>
              <a:rPr lang="en-US" dirty="0"/>
              <a:t>Size and weight</a:t>
            </a:r>
          </a:p>
          <a:p>
            <a:r>
              <a:rPr lang="en-US" dirty="0"/>
              <a:t>Display type</a:t>
            </a:r>
          </a:p>
          <a:p>
            <a:r>
              <a:rPr lang="en-US" dirty="0"/>
              <a:t>Input devices</a:t>
            </a:r>
          </a:p>
          <a:p>
            <a:r>
              <a:rPr lang="en-US" dirty="0"/>
              <a:t>Power source</a:t>
            </a:r>
          </a:p>
          <a:p>
            <a:r>
              <a:rPr lang="en-US" dirty="0"/>
              <a:t>Components</a:t>
            </a:r>
          </a:p>
          <a:p>
            <a:r>
              <a:rPr lang="en-US" dirty="0"/>
              <a:t>Networking</a:t>
            </a:r>
          </a:p>
          <a:p>
            <a:endParaRPr lang="en-US" dirty="0"/>
          </a:p>
        </p:txBody>
      </p:sp>
      <p:pic>
        <p:nvPicPr>
          <p:cNvPr id="7" name="Content Placeholder 6" descr="Distinctive features of a laptop computer, including the built-in screen, Integrated keyboard, &#10;touchpad pointer control, and I/O ports (on both sides and rear of chassis). Image © 123rf.com.&#10;">
            <a:extLst>
              <a:ext uri="{FF2B5EF4-FFF2-40B4-BE49-F238E27FC236}">
                <a16:creationId xmlns:a16="http://schemas.microsoft.com/office/drawing/2014/main" id="{411D0E0F-BCAE-4066-9AB2-9AE9BDC93427}"/>
              </a:ext>
            </a:extLst>
          </p:cNvPr>
          <p:cNvPicPr>
            <a:picLocks noGrp="1"/>
          </p:cNvPicPr>
          <p:nvPr>
            <p:ph sz="half" idx="1"/>
          </p:nvPr>
        </p:nvPicPr>
        <p:blipFill rotWithShape="1">
          <a:blip r:embed="rId2">
            <a:clrChange>
              <a:clrFrom>
                <a:srgbClr val="FFFFFF"/>
              </a:clrFrom>
              <a:clrTo>
                <a:srgbClr val="FFFFFF">
                  <a:alpha val="0"/>
                </a:srgbClr>
              </a:clrTo>
            </a:clrChange>
          </a:blip>
          <a:srcRect l="3710" t="4904" r="3370" b="4356"/>
          <a:stretch/>
        </p:blipFill>
        <p:spPr bwMode="auto">
          <a:xfrm>
            <a:off x="92075" y="1612981"/>
            <a:ext cx="5943600" cy="4181313"/>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1F27D043-3DE0-4958-A147-7C7C8C1F2DB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656B0E9-5027-4742-A0BC-DC006071D53E}"/>
              </a:ext>
            </a:extLst>
          </p:cNvPr>
          <p:cNvSpPr>
            <a:spLocks noGrp="1"/>
          </p:cNvSpPr>
          <p:nvPr>
            <p:ph type="sldNum" sz="quarter" idx="4"/>
          </p:nvPr>
        </p:nvSpPr>
        <p:spPr/>
        <p:txBody>
          <a:bodyPr/>
          <a:lstStyle/>
          <a:p>
            <a:fld id="{5356F478-C559-429F-9426-6D8D07B5A7AD}" type="slidenum">
              <a:rPr lang="en-US" smtClean="0"/>
              <a:pPr/>
              <a:t>15</a:t>
            </a:fld>
            <a:endParaRPr lang="en-US" dirty="0"/>
          </a:p>
        </p:txBody>
      </p:sp>
    </p:spTree>
    <p:extLst>
      <p:ext uri="{BB962C8B-B14F-4D97-AF65-F5344CB8AC3E}">
        <p14:creationId xmlns:p14="http://schemas.microsoft.com/office/powerpoint/2010/main" val="151478016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1AE74A4-DF4D-4E64-828F-F45E5195301F}"/>
              </a:ext>
            </a:extLst>
          </p:cNvPr>
          <p:cNvSpPr>
            <a:spLocks noGrp="1"/>
          </p:cNvSpPr>
          <p:nvPr>
            <p:ph idx="1"/>
          </p:nvPr>
        </p:nvSpPr>
        <p:spPr/>
        <p:txBody>
          <a:bodyPr/>
          <a:lstStyle/>
          <a:p>
            <a:r>
              <a:rPr lang="en-US" dirty="0"/>
              <a:t>Creation</a:t>
            </a:r>
          </a:p>
          <a:p>
            <a:r>
              <a:rPr lang="en-US" dirty="0"/>
              <a:t>Import/input</a:t>
            </a:r>
          </a:p>
          <a:p>
            <a:r>
              <a:rPr lang="en-US" dirty="0"/>
              <a:t>Storage (data persistence)</a:t>
            </a:r>
          </a:p>
          <a:p>
            <a:r>
              <a:rPr lang="en-US" dirty="0"/>
              <a:t>Queries</a:t>
            </a:r>
          </a:p>
          <a:p>
            <a:r>
              <a:rPr lang="en-US" dirty="0"/>
              <a:t>Reports</a:t>
            </a:r>
          </a:p>
          <a:p>
            <a:endParaRPr lang="en-US" dirty="0"/>
          </a:p>
        </p:txBody>
      </p:sp>
      <p:sp>
        <p:nvSpPr>
          <p:cNvPr id="3" name="Title 2">
            <a:extLst>
              <a:ext uri="{FF2B5EF4-FFF2-40B4-BE49-F238E27FC236}">
                <a16:creationId xmlns:a16="http://schemas.microsoft.com/office/drawing/2014/main" id="{71F361CE-C6C1-4C29-9AC3-1223B6F5BCF9}"/>
              </a:ext>
            </a:extLst>
          </p:cNvPr>
          <p:cNvSpPr>
            <a:spLocks noGrp="1"/>
          </p:cNvSpPr>
          <p:nvPr>
            <p:ph type="title"/>
          </p:nvPr>
        </p:nvSpPr>
        <p:spPr/>
        <p:txBody>
          <a:bodyPr/>
          <a:lstStyle/>
          <a:p>
            <a:r>
              <a:rPr lang="en-US" dirty="0"/>
              <a:t>Database Usage</a:t>
            </a:r>
          </a:p>
        </p:txBody>
      </p:sp>
      <p:sp>
        <p:nvSpPr>
          <p:cNvPr id="4" name="Footer Placeholder 3">
            <a:extLst>
              <a:ext uri="{FF2B5EF4-FFF2-40B4-BE49-F238E27FC236}">
                <a16:creationId xmlns:a16="http://schemas.microsoft.com/office/drawing/2014/main" id="{F16BC4A3-07BA-4C3C-BC43-C5D1E04120B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8434C3B-B3F0-4C60-A1E3-102AD3654497}"/>
              </a:ext>
            </a:extLst>
          </p:cNvPr>
          <p:cNvSpPr>
            <a:spLocks noGrp="1"/>
          </p:cNvSpPr>
          <p:nvPr>
            <p:ph type="sldNum" sz="quarter" idx="4"/>
          </p:nvPr>
        </p:nvSpPr>
        <p:spPr/>
        <p:txBody>
          <a:bodyPr/>
          <a:lstStyle/>
          <a:p>
            <a:fld id="{5356F478-C559-429F-9426-6D8D07B5A7AD}" type="slidenum">
              <a:rPr lang="en-US" smtClean="0"/>
              <a:pPr/>
              <a:t>150</a:t>
            </a:fld>
            <a:endParaRPr lang="en-US" dirty="0"/>
          </a:p>
        </p:txBody>
      </p:sp>
    </p:spTree>
    <p:extLst>
      <p:ext uri="{BB962C8B-B14F-4D97-AF65-F5344CB8AC3E}">
        <p14:creationId xmlns:p14="http://schemas.microsoft.com/office/powerpoint/2010/main" val="12411064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01463F-4FE2-4C9F-A2FB-4845CD39082E}"/>
              </a:ext>
            </a:extLst>
          </p:cNvPr>
          <p:cNvSpPr>
            <a:spLocks noGrp="1"/>
          </p:cNvSpPr>
          <p:nvPr>
            <p:ph idx="1"/>
          </p:nvPr>
        </p:nvSpPr>
        <p:spPr>
          <a:xfrm>
            <a:off x="91440" y="914398"/>
            <a:ext cx="11978640" cy="3517313"/>
          </a:xfrm>
        </p:spPr>
        <p:txBody>
          <a:bodyPr>
            <a:normAutofit fontScale="55000" lnSpcReduction="20000"/>
          </a:bodyPr>
          <a:lstStyle/>
          <a:p>
            <a:r>
              <a:rPr lang="en-US" dirty="0"/>
              <a:t>Spreadsheets and plain text—e.g. Comma Separated Value (CSV)—files</a:t>
            </a:r>
          </a:p>
          <a:p>
            <a:r>
              <a:rPr lang="en-US" dirty="0"/>
              <a:t>Databases define column data types and validate data entry</a:t>
            </a:r>
          </a:p>
          <a:p>
            <a:r>
              <a:rPr lang="en-US" dirty="0"/>
              <a:t>Databases can store and link multiple tables in a schema</a:t>
            </a:r>
          </a:p>
          <a:p>
            <a:r>
              <a:rPr lang="en-US" dirty="0"/>
              <a:t>Databases support many users and very high transaction (record update) rates</a:t>
            </a:r>
          </a:p>
          <a:p>
            <a:r>
              <a:rPr lang="en-US" dirty="0"/>
              <a:t>Databases are more scalable</a:t>
            </a:r>
          </a:p>
          <a:p>
            <a:r>
              <a:rPr lang="en-US" dirty="0"/>
              <a:t>Databases can use more sophisticated access controls</a:t>
            </a:r>
          </a:p>
        </p:txBody>
      </p:sp>
      <p:sp>
        <p:nvSpPr>
          <p:cNvPr id="3" name="Title 2">
            <a:extLst>
              <a:ext uri="{FF2B5EF4-FFF2-40B4-BE49-F238E27FC236}">
                <a16:creationId xmlns:a16="http://schemas.microsoft.com/office/drawing/2014/main" id="{055C4767-4A37-4A99-8D51-987905E852AC}"/>
              </a:ext>
            </a:extLst>
          </p:cNvPr>
          <p:cNvSpPr>
            <a:spLocks noGrp="1"/>
          </p:cNvSpPr>
          <p:nvPr>
            <p:ph type="title"/>
          </p:nvPr>
        </p:nvSpPr>
        <p:spPr/>
        <p:txBody>
          <a:bodyPr/>
          <a:lstStyle/>
          <a:p>
            <a:r>
              <a:rPr lang="en-US" dirty="0"/>
              <a:t>Flat File Systems versus Databases</a:t>
            </a:r>
          </a:p>
        </p:txBody>
      </p:sp>
      <p:pic>
        <p:nvPicPr>
          <p:cNvPr id="7" name="Content Placeholder 6" descr="Comma Separated Values file—the column headers are shown at the top with commas separating each. Every line in the file corresponds to a row of data.">
            <a:extLst>
              <a:ext uri="{FF2B5EF4-FFF2-40B4-BE49-F238E27FC236}">
                <a16:creationId xmlns:a16="http://schemas.microsoft.com/office/drawing/2014/main" id="{75AB5A5B-C80D-4D49-A874-D6123C835BBC}"/>
              </a:ext>
            </a:extLst>
          </p:cNvPr>
          <p:cNvPicPr>
            <a:picLocks noGrp="1"/>
          </p:cNvPicPr>
          <p:nvPr>
            <p:ph idx="12"/>
          </p:nvPr>
        </p:nvPicPr>
        <p:blipFill>
          <a:blip r:embed="rId2">
            <a:extLst>
              <a:ext uri="{28A0092B-C50C-407E-A947-70E740481C1C}">
                <a14:useLocalDpi xmlns:a14="http://schemas.microsoft.com/office/drawing/2010/main" val="0"/>
              </a:ext>
            </a:extLst>
          </a:blip>
          <a:srcRect/>
          <a:stretch>
            <a:fillRect/>
          </a:stretch>
        </p:blipFill>
        <p:spPr bwMode="auto">
          <a:xfrm>
            <a:off x="1242219" y="4551386"/>
            <a:ext cx="9677400" cy="1866900"/>
          </a:xfrm>
          <a:prstGeom prst="rect">
            <a:avLst/>
          </a:prstGeom>
          <a:noFill/>
          <a:ln>
            <a:noFill/>
          </a:ln>
        </p:spPr>
      </p:pic>
      <p:sp>
        <p:nvSpPr>
          <p:cNvPr id="4" name="Footer Placeholder 3">
            <a:extLst>
              <a:ext uri="{FF2B5EF4-FFF2-40B4-BE49-F238E27FC236}">
                <a16:creationId xmlns:a16="http://schemas.microsoft.com/office/drawing/2014/main" id="{A21E97EE-92DD-40E4-8F84-DA0357F0F2B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CE592A2-85E0-40EC-AE6E-68CD9258A1BB}"/>
              </a:ext>
            </a:extLst>
          </p:cNvPr>
          <p:cNvSpPr>
            <a:spLocks noGrp="1"/>
          </p:cNvSpPr>
          <p:nvPr>
            <p:ph type="sldNum" sz="quarter" idx="4"/>
          </p:nvPr>
        </p:nvSpPr>
        <p:spPr/>
        <p:txBody>
          <a:bodyPr/>
          <a:lstStyle/>
          <a:p>
            <a:fld id="{5356F478-C559-429F-9426-6D8D07B5A7AD}" type="slidenum">
              <a:rPr lang="en-US" smtClean="0"/>
              <a:pPr/>
              <a:t>151</a:t>
            </a:fld>
            <a:endParaRPr lang="en-US" dirty="0"/>
          </a:p>
        </p:txBody>
      </p:sp>
    </p:spTree>
    <p:extLst>
      <p:ext uri="{BB962C8B-B14F-4D97-AF65-F5344CB8AC3E}">
        <p14:creationId xmlns:p14="http://schemas.microsoft.com/office/powerpoint/2010/main" val="4232753847"/>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4D5B70-DA6E-4850-BF79-679A4A79C4B6}"/>
              </a:ext>
            </a:extLst>
          </p:cNvPr>
          <p:cNvSpPr>
            <a:spLocks noGrp="1"/>
          </p:cNvSpPr>
          <p:nvPr>
            <p:ph idx="1"/>
          </p:nvPr>
        </p:nvSpPr>
        <p:spPr/>
        <p:txBody>
          <a:bodyPr>
            <a:normAutofit fontScale="62500" lnSpcReduction="20000"/>
          </a:bodyPr>
          <a:lstStyle/>
          <a:p>
            <a:r>
              <a:rPr lang="en-US" dirty="0"/>
              <a:t>Relational Database Management Systems (RDBMS)</a:t>
            </a:r>
          </a:p>
          <a:p>
            <a:r>
              <a:rPr lang="en-US" dirty="0"/>
              <a:t>Structured Query Language (SQL) </a:t>
            </a:r>
          </a:p>
          <a:p>
            <a:pPr lvl="1"/>
            <a:r>
              <a:rPr lang="en-US" dirty="0"/>
              <a:t>Microsoft SQL Server</a:t>
            </a:r>
          </a:p>
          <a:p>
            <a:pPr lvl="1"/>
            <a:r>
              <a:rPr lang="en-US" dirty="0"/>
              <a:t>Oracle Database</a:t>
            </a:r>
          </a:p>
          <a:p>
            <a:pPr lvl="1"/>
            <a:r>
              <a:rPr lang="en-US" dirty="0"/>
              <a:t>MySQL</a:t>
            </a:r>
          </a:p>
          <a:p>
            <a:pPr lvl="1"/>
            <a:r>
              <a:rPr lang="en-US" dirty="0"/>
              <a:t>Microsoft Office Access</a:t>
            </a:r>
          </a:p>
          <a:p>
            <a:r>
              <a:rPr lang="en-US" dirty="0"/>
              <a:t>Primary key and foreign key</a:t>
            </a:r>
          </a:p>
          <a:p>
            <a:pPr lvl="1"/>
            <a:r>
              <a:rPr lang="en-US" dirty="0"/>
              <a:t>It is more efficient and reliable to store data in multiple tables</a:t>
            </a:r>
          </a:p>
          <a:p>
            <a:pPr lvl="1"/>
            <a:r>
              <a:rPr lang="en-US" dirty="0"/>
              <a:t>The primary key is a designated table column with unique value for each record</a:t>
            </a:r>
          </a:p>
          <a:p>
            <a:pPr lvl="1"/>
            <a:r>
              <a:rPr lang="en-US" dirty="0"/>
              <a:t>The foreign key is a column that references the primary key value of another table</a:t>
            </a:r>
          </a:p>
          <a:p>
            <a:pPr lvl="1"/>
            <a:r>
              <a:rPr lang="en-US" dirty="0"/>
              <a:t>The definition of tables, columns, and relations is called the database schema</a:t>
            </a:r>
          </a:p>
          <a:p>
            <a:pPr lvl="1"/>
            <a:endParaRPr lang="en-US" dirty="0"/>
          </a:p>
          <a:p>
            <a:endParaRPr lang="en-US" dirty="0"/>
          </a:p>
        </p:txBody>
      </p:sp>
      <p:sp>
        <p:nvSpPr>
          <p:cNvPr id="3" name="Title 2">
            <a:extLst>
              <a:ext uri="{FF2B5EF4-FFF2-40B4-BE49-F238E27FC236}">
                <a16:creationId xmlns:a16="http://schemas.microsoft.com/office/drawing/2014/main" id="{B4922A5E-227D-48DF-B04A-E35B4C43F555}"/>
              </a:ext>
            </a:extLst>
          </p:cNvPr>
          <p:cNvSpPr>
            <a:spLocks noGrp="1"/>
          </p:cNvSpPr>
          <p:nvPr>
            <p:ph type="title"/>
          </p:nvPr>
        </p:nvSpPr>
        <p:spPr/>
        <p:txBody>
          <a:bodyPr/>
          <a:lstStyle/>
          <a:p>
            <a:r>
              <a:rPr lang="en-US" dirty="0"/>
              <a:t>Database Structure</a:t>
            </a:r>
          </a:p>
        </p:txBody>
      </p:sp>
      <p:sp>
        <p:nvSpPr>
          <p:cNvPr id="4" name="Footer Placeholder 3">
            <a:extLst>
              <a:ext uri="{FF2B5EF4-FFF2-40B4-BE49-F238E27FC236}">
                <a16:creationId xmlns:a16="http://schemas.microsoft.com/office/drawing/2014/main" id="{FB01709E-921B-437A-9FE1-EE43951B5D4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129E708-AC71-45FD-9D4D-1B640D9F4A98}"/>
              </a:ext>
            </a:extLst>
          </p:cNvPr>
          <p:cNvSpPr>
            <a:spLocks noGrp="1"/>
          </p:cNvSpPr>
          <p:nvPr>
            <p:ph type="sldNum" sz="quarter" idx="4"/>
          </p:nvPr>
        </p:nvSpPr>
        <p:spPr/>
        <p:txBody>
          <a:bodyPr/>
          <a:lstStyle/>
          <a:p>
            <a:fld id="{5356F478-C559-429F-9426-6D8D07B5A7AD}" type="slidenum">
              <a:rPr lang="en-US" smtClean="0"/>
              <a:pPr/>
              <a:t>152</a:t>
            </a:fld>
            <a:endParaRPr lang="en-US" dirty="0"/>
          </a:p>
        </p:txBody>
      </p:sp>
    </p:spTree>
    <p:extLst>
      <p:ext uri="{BB962C8B-B14F-4D97-AF65-F5344CB8AC3E}">
        <p14:creationId xmlns:p14="http://schemas.microsoft.com/office/powerpoint/2010/main" val="274646486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BB5A1C-29BD-4CA3-8917-1BA8A651D3B7}"/>
              </a:ext>
            </a:extLst>
          </p:cNvPr>
          <p:cNvSpPr>
            <a:spLocks noGrp="1"/>
          </p:cNvSpPr>
          <p:nvPr>
            <p:ph type="title"/>
          </p:nvPr>
        </p:nvSpPr>
        <p:spPr/>
        <p:txBody>
          <a:bodyPr/>
          <a:lstStyle/>
          <a:p>
            <a:r>
              <a:rPr lang="en-US" dirty="0"/>
              <a:t>Relational Database Example</a:t>
            </a:r>
          </a:p>
        </p:txBody>
      </p:sp>
      <p:pic>
        <p:nvPicPr>
          <p:cNvPr id="6" name="Content Placeholder 5" descr="Relational database table model">
            <a:extLst>
              <a:ext uri="{FF2B5EF4-FFF2-40B4-BE49-F238E27FC236}">
                <a16:creationId xmlns:a16="http://schemas.microsoft.com/office/drawing/2014/main" id="{73F32E6D-AA90-41A9-AAF5-60AE6E0648E9}"/>
              </a:ext>
            </a:extLst>
          </p:cNvPr>
          <p:cNvPicPr>
            <a:picLocks noGrp="1"/>
          </p:cNvPicPr>
          <p:nvPr>
            <p:ph idx="1"/>
          </p:nvPr>
        </p:nvPicPr>
        <p:blipFill>
          <a:blip r:embed="rId2"/>
          <a:stretch>
            <a:fillRect/>
          </a:stretch>
        </p:blipFill>
        <p:spPr>
          <a:xfrm>
            <a:off x="977508" y="914400"/>
            <a:ext cx="10206821" cy="5578475"/>
          </a:xfrm>
          <a:prstGeom prst="rect">
            <a:avLst/>
          </a:prstGeom>
        </p:spPr>
      </p:pic>
      <p:sp>
        <p:nvSpPr>
          <p:cNvPr id="2" name="Footer Placeholder 1">
            <a:extLst>
              <a:ext uri="{FF2B5EF4-FFF2-40B4-BE49-F238E27FC236}">
                <a16:creationId xmlns:a16="http://schemas.microsoft.com/office/drawing/2014/main" id="{3C47A1F5-0CE2-447D-A449-E26B60609FD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C634EE0-A649-447D-BBBA-2F00A1B636F1}"/>
              </a:ext>
            </a:extLst>
          </p:cNvPr>
          <p:cNvSpPr>
            <a:spLocks noGrp="1"/>
          </p:cNvSpPr>
          <p:nvPr>
            <p:ph type="sldNum" sz="quarter" idx="4"/>
          </p:nvPr>
        </p:nvSpPr>
        <p:spPr/>
        <p:txBody>
          <a:bodyPr/>
          <a:lstStyle/>
          <a:p>
            <a:fld id="{5356F478-C559-429F-9426-6D8D07B5A7AD}" type="slidenum">
              <a:rPr lang="en-US" smtClean="0"/>
              <a:pPr/>
              <a:t>153</a:t>
            </a:fld>
            <a:endParaRPr lang="en-US" dirty="0"/>
          </a:p>
        </p:txBody>
      </p:sp>
    </p:spTree>
    <p:extLst>
      <p:ext uri="{BB962C8B-B14F-4D97-AF65-F5344CB8AC3E}">
        <p14:creationId xmlns:p14="http://schemas.microsoft.com/office/powerpoint/2010/main" val="278600020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A9D95F5-40CA-435B-A640-450C08A22CE0}"/>
              </a:ext>
            </a:extLst>
          </p:cNvPr>
          <p:cNvSpPr>
            <a:spLocks noGrp="1"/>
          </p:cNvSpPr>
          <p:nvPr>
            <p:ph idx="1"/>
          </p:nvPr>
        </p:nvSpPr>
        <p:spPr/>
        <p:txBody>
          <a:bodyPr>
            <a:normAutofit fontScale="85000" lnSpcReduction="20000"/>
          </a:bodyPr>
          <a:lstStyle/>
          <a:p>
            <a:r>
              <a:rPr lang="en-US" dirty="0"/>
              <a:t>Garbage In, Garbage Out (GIGO)</a:t>
            </a:r>
          </a:p>
          <a:p>
            <a:r>
              <a:rPr lang="en-US" dirty="0"/>
              <a:t>Columns (fields) are defined with a data type, which acts as a basic constraint on what can be entered</a:t>
            </a:r>
          </a:p>
          <a:p>
            <a:r>
              <a:rPr lang="en-US" dirty="0"/>
              <a:t>Constraints can be applied in other ways</a:t>
            </a:r>
          </a:p>
          <a:p>
            <a:pPr lvl="1"/>
            <a:r>
              <a:rPr lang="en-US" dirty="0"/>
              <a:t>Uniqueness (e.g. primary key)</a:t>
            </a:r>
          </a:p>
          <a:p>
            <a:pPr lvl="1"/>
            <a:r>
              <a:rPr lang="en-US" dirty="0"/>
              <a:t>Validation rules</a:t>
            </a:r>
          </a:p>
          <a:p>
            <a:pPr lvl="1"/>
            <a:r>
              <a:rPr lang="en-US" dirty="0"/>
              <a:t>Cannot be left empty (blank)</a:t>
            </a:r>
          </a:p>
          <a:p>
            <a:pPr lvl="1"/>
            <a:r>
              <a:rPr lang="en-US" dirty="0"/>
              <a:t>Specific format (e.g. input mask for a telephone number)</a:t>
            </a:r>
          </a:p>
          <a:p>
            <a:pPr lvl="1"/>
            <a:r>
              <a:rPr lang="en-US" dirty="0"/>
              <a:t>Default value</a:t>
            </a:r>
          </a:p>
        </p:txBody>
      </p:sp>
      <p:sp>
        <p:nvSpPr>
          <p:cNvPr id="3" name="Title 2">
            <a:extLst>
              <a:ext uri="{FF2B5EF4-FFF2-40B4-BE49-F238E27FC236}">
                <a16:creationId xmlns:a16="http://schemas.microsoft.com/office/drawing/2014/main" id="{1F2416CD-F6D5-4CD2-8B18-75A1B849ED1C}"/>
              </a:ext>
            </a:extLst>
          </p:cNvPr>
          <p:cNvSpPr>
            <a:spLocks noGrp="1"/>
          </p:cNvSpPr>
          <p:nvPr>
            <p:ph type="title"/>
          </p:nvPr>
        </p:nvSpPr>
        <p:spPr/>
        <p:txBody>
          <a:bodyPr/>
          <a:lstStyle/>
          <a:p>
            <a:r>
              <a:rPr lang="en-US" dirty="0"/>
              <a:t>Constraints</a:t>
            </a:r>
          </a:p>
        </p:txBody>
      </p:sp>
      <p:sp>
        <p:nvSpPr>
          <p:cNvPr id="4" name="Footer Placeholder 3">
            <a:extLst>
              <a:ext uri="{FF2B5EF4-FFF2-40B4-BE49-F238E27FC236}">
                <a16:creationId xmlns:a16="http://schemas.microsoft.com/office/drawing/2014/main" id="{8E5A9C2E-F312-4473-AF9B-6C7F9726775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59B45A6-2FC8-454A-8CC4-E0538E25A293}"/>
              </a:ext>
            </a:extLst>
          </p:cNvPr>
          <p:cNvSpPr>
            <a:spLocks noGrp="1"/>
          </p:cNvSpPr>
          <p:nvPr>
            <p:ph type="sldNum" sz="quarter" idx="4"/>
          </p:nvPr>
        </p:nvSpPr>
        <p:spPr/>
        <p:txBody>
          <a:bodyPr/>
          <a:lstStyle/>
          <a:p>
            <a:fld id="{5356F478-C559-429F-9426-6D8D07B5A7AD}" type="slidenum">
              <a:rPr lang="en-US" smtClean="0"/>
              <a:pPr/>
              <a:t>154</a:t>
            </a:fld>
            <a:endParaRPr lang="en-US" dirty="0"/>
          </a:p>
        </p:txBody>
      </p:sp>
    </p:spTree>
    <p:extLst>
      <p:ext uri="{BB962C8B-B14F-4D97-AF65-F5344CB8AC3E}">
        <p14:creationId xmlns:p14="http://schemas.microsoft.com/office/powerpoint/2010/main" val="118384265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742495-2942-4568-9D3B-D347DE7C1974}"/>
              </a:ext>
            </a:extLst>
          </p:cNvPr>
          <p:cNvSpPr>
            <a:spLocks noGrp="1"/>
          </p:cNvSpPr>
          <p:nvPr>
            <p:ph idx="1"/>
          </p:nvPr>
        </p:nvSpPr>
        <p:spPr/>
        <p:txBody>
          <a:bodyPr>
            <a:normAutofit fontScale="92500" lnSpcReduction="20000"/>
          </a:bodyPr>
          <a:lstStyle/>
          <a:p>
            <a:r>
              <a:rPr lang="en-US" dirty="0"/>
              <a:t>Structured relational database</a:t>
            </a:r>
          </a:p>
          <a:p>
            <a:pPr lvl="1"/>
            <a:r>
              <a:rPr lang="en-US" dirty="0"/>
              <a:t>Defined tables and columns with data types</a:t>
            </a:r>
          </a:p>
          <a:p>
            <a:r>
              <a:rPr lang="en-US" dirty="0"/>
              <a:t>Unstructured data</a:t>
            </a:r>
          </a:p>
          <a:p>
            <a:pPr lvl="1"/>
            <a:r>
              <a:rPr lang="en-US" dirty="0"/>
              <a:t>Documents, presentations, some types of spreadsheet, images,...</a:t>
            </a:r>
          </a:p>
          <a:p>
            <a:pPr lvl="1"/>
            <a:r>
              <a:rPr lang="en-US" dirty="0"/>
              <a:t>User is not really constrained about what they enter</a:t>
            </a:r>
          </a:p>
          <a:p>
            <a:pPr lvl="1"/>
            <a:r>
              <a:rPr lang="en-US" dirty="0"/>
              <a:t>Data can be extracted by searching and indexing the file content</a:t>
            </a:r>
          </a:p>
          <a:p>
            <a:r>
              <a:rPr lang="en-US" dirty="0"/>
              <a:t>Semi-structured</a:t>
            </a:r>
          </a:p>
          <a:p>
            <a:pPr lvl="1"/>
            <a:r>
              <a:rPr lang="en-US" dirty="0"/>
              <a:t>Documents that contain metadata or markup that identifies the values contained</a:t>
            </a:r>
          </a:p>
        </p:txBody>
      </p:sp>
      <p:sp>
        <p:nvSpPr>
          <p:cNvPr id="3" name="Title 2">
            <a:extLst>
              <a:ext uri="{FF2B5EF4-FFF2-40B4-BE49-F238E27FC236}">
                <a16:creationId xmlns:a16="http://schemas.microsoft.com/office/drawing/2014/main" id="{25C3F947-6A7A-415F-A1F9-243AABD19379}"/>
              </a:ext>
            </a:extLst>
          </p:cNvPr>
          <p:cNvSpPr>
            <a:spLocks noGrp="1"/>
          </p:cNvSpPr>
          <p:nvPr>
            <p:ph type="title"/>
          </p:nvPr>
        </p:nvSpPr>
        <p:spPr/>
        <p:txBody>
          <a:bodyPr>
            <a:normAutofit fontScale="90000"/>
          </a:bodyPr>
          <a:lstStyle/>
          <a:p>
            <a:r>
              <a:rPr lang="en-US" dirty="0"/>
              <a:t>Semi-structured and Unstructured Databases</a:t>
            </a:r>
          </a:p>
        </p:txBody>
      </p:sp>
      <p:sp>
        <p:nvSpPr>
          <p:cNvPr id="4" name="Footer Placeholder 3">
            <a:extLst>
              <a:ext uri="{FF2B5EF4-FFF2-40B4-BE49-F238E27FC236}">
                <a16:creationId xmlns:a16="http://schemas.microsoft.com/office/drawing/2014/main" id="{7CADC0E5-D1AF-42A0-B549-1D457255F58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5580F90-2D1F-428C-81F7-F44B6637406D}"/>
              </a:ext>
            </a:extLst>
          </p:cNvPr>
          <p:cNvSpPr>
            <a:spLocks noGrp="1"/>
          </p:cNvSpPr>
          <p:nvPr>
            <p:ph type="sldNum" sz="quarter" idx="4"/>
          </p:nvPr>
        </p:nvSpPr>
        <p:spPr/>
        <p:txBody>
          <a:bodyPr/>
          <a:lstStyle/>
          <a:p>
            <a:fld id="{5356F478-C559-429F-9426-6D8D07B5A7AD}" type="slidenum">
              <a:rPr lang="en-US" smtClean="0"/>
              <a:pPr/>
              <a:t>155</a:t>
            </a:fld>
            <a:endParaRPr lang="en-US" dirty="0"/>
          </a:p>
        </p:txBody>
      </p:sp>
    </p:spTree>
    <p:extLst>
      <p:ext uri="{BB962C8B-B14F-4D97-AF65-F5344CB8AC3E}">
        <p14:creationId xmlns:p14="http://schemas.microsoft.com/office/powerpoint/2010/main" val="178648151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7DDFA9-00B7-47CD-9C08-A2A25C8312FF}"/>
              </a:ext>
            </a:extLst>
          </p:cNvPr>
          <p:cNvSpPr>
            <a:spLocks noGrp="1"/>
          </p:cNvSpPr>
          <p:nvPr>
            <p:ph type="title"/>
          </p:nvPr>
        </p:nvSpPr>
        <p:spPr/>
        <p:txBody>
          <a:bodyPr/>
          <a:lstStyle/>
          <a:p>
            <a:r>
              <a:rPr lang="en-US" dirty="0"/>
              <a:t>Document and Key/Value Pair Databases</a:t>
            </a:r>
          </a:p>
        </p:txBody>
      </p:sp>
      <p:sp>
        <p:nvSpPr>
          <p:cNvPr id="2" name="Content Placeholder 1">
            <a:extLst>
              <a:ext uri="{FF2B5EF4-FFF2-40B4-BE49-F238E27FC236}">
                <a16:creationId xmlns:a16="http://schemas.microsoft.com/office/drawing/2014/main" id="{57710BEF-021A-4F0F-8FAF-F7BB9E6447BD}"/>
              </a:ext>
            </a:extLst>
          </p:cNvPr>
          <p:cNvSpPr>
            <a:spLocks noGrp="1"/>
          </p:cNvSpPr>
          <p:nvPr>
            <p:ph sz="half" idx="1"/>
          </p:nvPr>
        </p:nvSpPr>
        <p:spPr/>
        <p:txBody>
          <a:bodyPr>
            <a:normAutofit fontScale="70000" lnSpcReduction="20000"/>
          </a:bodyPr>
          <a:lstStyle/>
          <a:p>
            <a:r>
              <a:rPr lang="en-US" dirty="0"/>
              <a:t>Document database</a:t>
            </a:r>
          </a:p>
          <a:p>
            <a:pPr lvl="1"/>
            <a:r>
              <a:rPr lang="en-US" dirty="0"/>
              <a:t>Semi-structured database</a:t>
            </a:r>
          </a:p>
          <a:p>
            <a:pPr lvl="1"/>
            <a:r>
              <a:rPr lang="en-US" dirty="0"/>
              <a:t>Database engine must be programmed with logic to parse (interpret) each document type</a:t>
            </a:r>
          </a:p>
          <a:p>
            <a:pPr lvl="1"/>
            <a:r>
              <a:rPr lang="en-US" dirty="0"/>
              <a:t>Often use markup—XML (eXtensible Markup Language)</a:t>
            </a:r>
          </a:p>
          <a:p>
            <a:r>
              <a:rPr lang="en-US" dirty="0"/>
              <a:t>Key/value pair database</a:t>
            </a:r>
          </a:p>
          <a:p>
            <a:pPr lvl="1"/>
            <a:r>
              <a:rPr lang="en-US" dirty="0"/>
              <a:t>Store object properties without predetermining fields and data types</a:t>
            </a:r>
          </a:p>
          <a:p>
            <a:pPr lvl="1"/>
            <a:r>
              <a:rPr lang="en-US" dirty="0"/>
              <a:t> JavaScript Object Notation (JSON)</a:t>
            </a:r>
          </a:p>
          <a:p>
            <a:r>
              <a:rPr lang="en-US" dirty="0"/>
              <a:t>NoSQL (or Not Only SQL)</a:t>
            </a:r>
          </a:p>
          <a:p>
            <a:endParaRPr lang="en-US" dirty="0"/>
          </a:p>
        </p:txBody>
      </p:sp>
      <p:pic>
        <p:nvPicPr>
          <p:cNvPr id="9" name="Content Placeholder 8">
            <a:extLst>
              <a:ext uri="{FF2B5EF4-FFF2-40B4-BE49-F238E27FC236}">
                <a16:creationId xmlns:a16="http://schemas.microsoft.com/office/drawing/2014/main" id="{1CE0E554-FE5D-47C2-9286-E20E55245BDB}"/>
              </a:ext>
            </a:extLst>
          </p:cNvPr>
          <p:cNvPicPr>
            <a:picLocks noGrp="1" noChangeAspect="1"/>
          </p:cNvPicPr>
          <p:nvPr>
            <p:ph sz="quarter" idx="12"/>
          </p:nvPr>
        </p:nvPicPr>
        <p:blipFill>
          <a:blip r:embed="rId2"/>
          <a:stretch>
            <a:fillRect/>
          </a:stretch>
        </p:blipFill>
        <p:spPr>
          <a:xfrm>
            <a:off x="6231532" y="919021"/>
            <a:ext cx="5732861" cy="2733958"/>
          </a:xfrm>
          <a:prstGeom prst="rect">
            <a:avLst/>
          </a:prstGeom>
        </p:spPr>
      </p:pic>
      <p:pic>
        <p:nvPicPr>
          <p:cNvPr id="11" name="Content Placeholder 10">
            <a:extLst>
              <a:ext uri="{FF2B5EF4-FFF2-40B4-BE49-F238E27FC236}">
                <a16:creationId xmlns:a16="http://schemas.microsoft.com/office/drawing/2014/main" id="{2A6FAA4D-7FBA-492D-A9D2-8B01F34A6349}"/>
              </a:ext>
            </a:extLst>
          </p:cNvPr>
          <p:cNvPicPr>
            <a:picLocks noGrp="1" noChangeAspect="1"/>
          </p:cNvPicPr>
          <p:nvPr>
            <p:ph sz="quarter" idx="13"/>
          </p:nvPr>
        </p:nvPicPr>
        <p:blipFill>
          <a:blip r:embed="rId3"/>
          <a:stretch>
            <a:fillRect/>
          </a:stretch>
        </p:blipFill>
        <p:spPr>
          <a:xfrm>
            <a:off x="6231532" y="4517792"/>
            <a:ext cx="5732861" cy="1206965"/>
          </a:xfrm>
          <a:prstGeom prst="rect">
            <a:avLst/>
          </a:prstGeom>
        </p:spPr>
      </p:pic>
      <p:sp>
        <p:nvSpPr>
          <p:cNvPr id="4" name="Footer Placeholder 3">
            <a:extLst>
              <a:ext uri="{FF2B5EF4-FFF2-40B4-BE49-F238E27FC236}">
                <a16:creationId xmlns:a16="http://schemas.microsoft.com/office/drawing/2014/main" id="{5BC6BD96-AD6E-4618-B9BD-EE7573A9035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837A60C-5E91-4EC8-A92D-2346DBA65544}"/>
              </a:ext>
            </a:extLst>
          </p:cNvPr>
          <p:cNvSpPr>
            <a:spLocks noGrp="1"/>
          </p:cNvSpPr>
          <p:nvPr>
            <p:ph type="sldNum" sz="quarter" idx="4"/>
          </p:nvPr>
        </p:nvSpPr>
        <p:spPr/>
        <p:txBody>
          <a:bodyPr/>
          <a:lstStyle/>
          <a:p>
            <a:fld id="{5356F478-C559-429F-9426-6D8D07B5A7AD}" type="slidenum">
              <a:rPr lang="en-US" smtClean="0"/>
              <a:pPr/>
              <a:t>156</a:t>
            </a:fld>
            <a:endParaRPr lang="en-US" dirty="0"/>
          </a:p>
        </p:txBody>
      </p:sp>
    </p:spTree>
    <p:extLst>
      <p:ext uri="{BB962C8B-B14F-4D97-AF65-F5344CB8AC3E}">
        <p14:creationId xmlns:p14="http://schemas.microsoft.com/office/powerpoint/2010/main" val="45836657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F53EF4-8773-41C2-AA4A-88DBCB9CE194}"/>
              </a:ext>
            </a:extLst>
          </p:cNvPr>
          <p:cNvSpPr>
            <a:spLocks noGrp="1"/>
          </p:cNvSpPr>
          <p:nvPr>
            <p:ph idx="1"/>
          </p:nvPr>
        </p:nvSpPr>
        <p:spPr/>
        <p:txBody>
          <a:bodyPr>
            <a:normAutofit fontScale="92500" lnSpcReduction="20000"/>
          </a:bodyPr>
          <a:lstStyle/>
          <a:p>
            <a:r>
              <a:rPr lang="en-US" dirty="0"/>
              <a:t>Data Definition Language (DDL) commands refer to SQL commands that add to or modify the structure of the database</a:t>
            </a:r>
          </a:p>
          <a:p>
            <a:r>
              <a:rPr lang="en-US" dirty="0"/>
              <a:t>CREATE</a:t>
            </a:r>
          </a:p>
          <a:p>
            <a:r>
              <a:rPr lang="en-US" dirty="0"/>
              <a:t>ALTER TABLE</a:t>
            </a:r>
          </a:p>
          <a:p>
            <a:r>
              <a:rPr lang="en-US" dirty="0"/>
              <a:t>DROP</a:t>
            </a:r>
          </a:p>
          <a:p>
            <a:r>
              <a:rPr lang="en-US" dirty="0"/>
              <a:t>CREATE INDEX</a:t>
            </a:r>
          </a:p>
          <a:p>
            <a:endParaRPr lang="en-US" dirty="0"/>
          </a:p>
        </p:txBody>
      </p:sp>
      <p:sp>
        <p:nvSpPr>
          <p:cNvPr id="3" name="Title 2">
            <a:extLst>
              <a:ext uri="{FF2B5EF4-FFF2-40B4-BE49-F238E27FC236}">
                <a16:creationId xmlns:a16="http://schemas.microsoft.com/office/drawing/2014/main" id="{FBC921C3-2210-4C37-A3C6-676576C60599}"/>
              </a:ext>
            </a:extLst>
          </p:cNvPr>
          <p:cNvSpPr>
            <a:spLocks noGrp="1"/>
          </p:cNvSpPr>
          <p:nvPr>
            <p:ph type="title"/>
          </p:nvPr>
        </p:nvSpPr>
        <p:spPr/>
        <p:txBody>
          <a:bodyPr/>
          <a:lstStyle/>
          <a:p>
            <a:r>
              <a:rPr lang="en-US" dirty="0"/>
              <a:t>Data Definition Methods</a:t>
            </a:r>
          </a:p>
        </p:txBody>
      </p:sp>
      <p:sp>
        <p:nvSpPr>
          <p:cNvPr id="4" name="Footer Placeholder 3">
            <a:extLst>
              <a:ext uri="{FF2B5EF4-FFF2-40B4-BE49-F238E27FC236}">
                <a16:creationId xmlns:a16="http://schemas.microsoft.com/office/drawing/2014/main" id="{646F98F4-725D-4C74-BE43-029CBFCF325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CE2F950-0191-4670-9971-09312C05CAEC}"/>
              </a:ext>
            </a:extLst>
          </p:cNvPr>
          <p:cNvSpPr>
            <a:spLocks noGrp="1"/>
          </p:cNvSpPr>
          <p:nvPr>
            <p:ph type="sldNum" sz="quarter" idx="4"/>
          </p:nvPr>
        </p:nvSpPr>
        <p:spPr/>
        <p:txBody>
          <a:bodyPr/>
          <a:lstStyle/>
          <a:p>
            <a:fld id="{5356F478-C559-429F-9426-6D8D07B5A7AD}" type="slidenum">
              <a:rPr lang="en-US" smtClean="0"/>
              <a:pPr/>
              <a:t>157</a:t>
            </a:fld>
            <a:endParaRPr lang="en-US" dirty="0"/>
          </a:p>
        </p:txBody>
      </p:sp>
    </p:spTree>
    <p:extLst>
      <p:ext uri="{BB962C8B-B14F-4D97-AF65-F5344CB8AC3E}">
        <p14:creationId xmlns:p14="http://schemas.microsoft.com/office/powerpoint/2010/main" val="114204027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AEAF5C-231E-4EBB-94A9-F71C93E70A0F}"/>
              </a:ext>
            </a:extLst>
          </p:cNvPr>
          <p:cNvSpPr>
            <a:spLocks noGrp="1"/>
          </p:cNvSpPr>
          <p:nvPr>
            <p:ph idx="1"/>
          </p:nvPr>
        </p:nvSpPr>
        <p:spPr/>
        <p:txBody>
          <a:bodyPr>
            <a:normAutofit fontScale="92500" lnSpcReduction="20000"/>
          </a:bodyPr>
          <a:lstStyle/>
          <a:p>
            <a:r>
              <a:rPr lang="en-US" dirty="0"/>
              <a:t>Data Manipulation Language (DML) commands allow you to insert or update records and extract information from records for viewing (a query)</a:t>
            </a:r>
          </a:p>
          <a:p>
            <a:r>
              <a:rPr lang="en-US" dirty="0"/>
              <a:t>INSERT INTO </a:t>
            </a:r>
            <a:r>
              <a:rPr lang="en-US" i="1" dirty="0" err="1"/>
              <a:t>TableName</a:t>
            </a:r>
            <a:endParaRPr lang="en-US" dirty="0"/>
          </a:p>
          <a:p>
            <a:r>
              <a:rPr lang="en-US" dirty="0"/>
              <a:t>UPDATE </a:t>
            </a:r>
            <a:r>
              <a:rPr lang="en-US" i="1" dirty="0" err="1"/>
              <a:t>TableName</a:t>
            </a:r>
            <a:endParaRPr lang="en-US" dirty="0"/>
          </a:p>
          <a:p>
            <a:r>
              <a:rPr lang="en-US" dirty="0"/>
              <a:t>DELETE FROM </a:t>
            </a:r>
            <a:r>
              <a:rPr lang="en-US" i="1" dirty="0" err="1"/>
              <a:t>TableName</a:t>
            </a:r>
            <a:endParaRPr lang="en-US" dirty="0"/>
          </a:p>
          <a:p>
            <a:r>
              <a:rPr lang="en-US" dirty="0"/>
              <a:t>SELECT</a:t>
            </a:r>
          </a:p>
          <a:p>
            <a:endParaRPr lang="en-US" dirty="0"/>
          </a:p>
        </p:txBody>
      </p:sp>
      <p:sp>
        <p:nvSpPr>
          <p:cNvPr id="3" name="Title 2">
            <a:extLst>
              <a:ext uri="{FF2B5EF4-FFF2-40B4-BE49-F238E27FC236}">
                <a16:creationId xmlns:a16="http://schemas.microsoft.com/office/drawing/2014/main" id="{B1891A97-013E-43BE-A37B-40CD08E4899A}"/>
              </a:ext>
            </a:extLst>
          </p:cNvPr>
          <p:cNvSpPr>
            <a:spLocks noGrp="1"/>
          </p:cNvSpPr>
          <p:nvPr>
            <p:ph type="title"/>
          </p:nvPr>
        </p:nvSpPr>
        <p:spPr/>
        <p:txBody>
          <a:bodyPr/>
          <a:lstStyle/>
          <a:p>
            <a:r>
              <a:rPr lang="en-US" dirty="0"/>
              <a:t>Data Manipulation Methods</a:t>
            </a:r>
          </a:p>
        </p:txBody>
      </p:sp>
      <p:sp>
        <p:nvSpPr>
          <p:cNvPr id="4" name="Footer Placeholder 3">
            <a:extLst>
              <a:ext uri="{FF2B5EF4-FFF2-40B4-BE49-F238E27FC236}">
                <a16:creationId xmlns:a16="http://schemas.microsoft.com/office/drawing/2014/main" id="{002FA037-45E8-4E06-BD81-570CDE9DCEC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84E7E0D-9B47-46A8-B61D-66AE392CAE09}"/>
              </a:ext>
            </a:extLst>
          </p:cNvPr>
          <p:cNvSpPr>
            <a:spLocks noGrp="1"/>
          </p:cNvSpPr>
          <p:nvPr>
            <p:ph type="sldNum" sz="quarter" idx="4"/>
          </p:nvPr>
        </p:nvSpPr>
        <p:spPr/>
        <p:txBody>
          <a:bodyPr/>
          <a:lstStyle/>
          <a:p>
            <a:fld id="{5356F478-C559-429F-9426-6D8D07B5A7AD}" type="slidenum">
              <a:rPr lang="en-US" smtClean="0"/>
              <a:pPr/>
              <a:t>158</a:t>
            </a:fld>
            <a:endParaRPr lang="en-US" dirty="0"/>
          </a:p>
        </p:txBody>
      </p:sp>
    </p:spTree>
    <p:extLst>
      <p:ext uri="{BB962C8B-B14F-4D97-AF65-F5344CB8AC3E}">
        <p14:creationId xmlns:p14="http://schemas.microsoft.com/office/powerpoint/2010/main" val="106774939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5BA9BD-17D1-4308-82F4-00630DFE4A50}"/>
              </a:ext>
            </a:extLst>
          </p:cNvPr>
          <p:cNvSpPr>
            <a:spLocks noGrp="1"/>
          </p:cNvSpPr>
          <p:nvPr>
            <p:ph idx="1"/>
          </p:nvPr>
        </p:nvSpPr>
        <p:spPr/>
        <p:txBody>
          <a:bodyPr/>
          <a:lstStyle/>
          <a:p>
            <a:r>
              <a:rPr lang="en-US" dirty="0"/>
              <a:t>Account-based access control system</a:t>
            </a:r>
          </a:p>
          <a:p>
            <a:r>
              <a:rPr lang="en-US" dirty="0"/>
              <a:t>Database owner</a:t>
            </a:r>
          </a:p>
          <a:p>
            <a:r>
              <a:rPr lang="en-US" dirty="0"/>
              <a:t>Grant rights for other accounts</a:t>
            </a:r>
          </a:p>
          <a:p>
            <a:r>
              <a:rPr lang="en-US" dirty="0"/>
              <a:t>GRANT </a:t>
            </a:r>
            <a:r>
              <a:rPr lang="en-US" i="1" dirty="0"/>
              <a:t>permission</a:t>
            </a:r>
            <a:r>
              <a:rPr lang="en-US" dirty="0"/>
              <a:t> TO </a:t>
            </a:r>
            <a:r>
              <a:rPr lang="en-US" i="1" dirty="0"/>
              <a:t>user</a:t>
            </a:r>
            <a:endParaRPr lang="en-US" dirty="0"/>
          </a:p>
          <a:p>
            <a:r>
              <a:rPr lang="en-US" dirty="0"/>
              <a:t>DENY </a:t>
            </a:r>
            <a:r>
              <a:rPr lang="en-US" i="1" dirty="0"/>
              <a:t>permission</a:t>
            </a:r>
            <a:r>
              <a:rPr lang="en-US" dirty="0"/>
              <a:t> TO </a:t>
            </a:r>
            <a:r>
              <a:rPr lang="en-US" i="1" dirty="0"/>
              <a:t>user</a:t>
            </a:r>
            <a:endParaRPr lang="en-US" dirty="0"/>
          </a:p>
          <a:p>
            <a:endParaRPr lang="en-US" dirty="0"/>
          </a:p>
        </p:txBody>
      </p:sp>
      <p:sp>
        <p:nvSpPr>
          <p:cNvPr id="3" name="Title 2">
            <a:extLst>
              <a:ext uri="{FF2B5EF4-FFF2-40B4-BE49-F238E27FC236}">
                <a16:creationId xmlns:a16="http://schemas.microsoft.com/office/drawing/2014/main" id="{252372C6-53B6-4916-AC9C-F4904A201008}"/>
              </a:ext>
            </a:extLst>
          </p:cNvPr>
          <p:cNvSpPr>
            <a:spLocks noGrp="1"/>
          </p:cNvSpPr>
          <p:nvPr>
            <p:ph type="title"/>
          </p:nvPr>
        </p:nvSpPr>
        <p:spPr/>
        <p:txBody>
          <a:bodyPr/>
          <a:lstStyle/>
          <a:p>
            <a:r>
              <a:rPr lang="en-US" dirty="0"/>
              <a:t>Permissions</a:t>
            </a:r>
          </a:p>
        </p:txBody>
      </p:sp>
      <p:sp>
        <p:nvSpPr>
          <p:cNvPr id="4" name="Footer Placeholder 3">
            <a:extLst>
              <a:ext uri="{FF2B5EF4-FFF2-40B4-BE49-F238E27FC236}">
                <a16:creationId xmlns:a16="http://schemas.microsoft.com/office/drawing/2014/main" id="{31CDE0C0-A8DF-4305-B43D-DC4F6067885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CD71A01-7AC9-4D2D-8E45-AC76AB4DF588}"/>
              </a:ext>
            </a:extLst>
          </p:cNvPr>
          <p:cNvSpPr>
            <a:spLocks noGrp="1"/>
          </p:cNvSpPr>
          <p:nvPr>
            <p:ph type="sldNum" sz="quarter" idx="4"/>
          </p:nvPr>
        </p:nvSpPr>
        <p:spPr/>
        <p:txBody>
          <a:bodyPr/>
          <a:lstStyle/>
          <a:p>
            <a:fld id="{5356F478-C559-429F-9426-6D8D07B5A7AD}" type="slidenum">
              <a:rPr lang="en-US" smtClean="0"/>
              <a:pPr/>
              <a:t>159</a:t>
            </a:fld>
            <a:endParaRPr lang="en-US" dirty="0"/>
          </a:p>
        </p:txBody>
      </p:sp>
    </p:spTree>
    <p:extLst>
      <p:ext uri="{BB962C8B-B14F-4D97-AF65-F5344CB8AC3E}">
        <p14:creationId xmlns:p14="http://schemas.microsoft.com/office/powerpoint/2010/main" val="1564829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FD83E8-B774-482D-8DCA-BB74803F7B4E}"/>
              </a:ext>
            </a:extLst>
          </p:cNvPr>
          <p:cNvSpPr>
            <a:spLocks noGrp="1"/>
          </p:cNvSpPr>
          <p:nvPr>
            <p:ph idx="1"/>
          </p:nvPr>
        </p:nvSpPr>
        <p:spPr/>
        <p:txBody>
          <a:bodyPr>
            <a:normAutofit fontScale="70000" lnSpcReduction="20000"/>
          </a:bodyPr>
          <a:lstStyle/>
          <a:p>
            <a:r>
              <a:rPr lang="en-US" dirty="0"/>
              <a:t>Original Equipment Manufacturers (OEM)</a:t>
            </a:r>
          </a:p>
          <a:p>
            <a:r>
              <a:rPr lang="en-US" dirty="0"/>
              <a:t>PCs and laptops</a:t>
            </a:r>
          </a:p>
          <a:p>
            <a:pPr lvl="1"/>
            <a:r>
              <a:rPr lang="en-US" dirty="0"/>
              <a:t>Dell, Hewlett-Packard (HP)/Compaq, Lenovo (previously IBM's PC division), Acer, and Huawei </a:t>
            </a:r>
          </a:p>
          <a:p>
            <a:r>
              <a:rPr lang="en-US" dirty="0"/>
              <a:t>Laptops and hybrids</a:t>
            </a:r>
          </a:p>
          <a:p>
            <a:pPr lvl="1"/>
            <a:r>
              <a:rPr lang="en-US" dirty="0"/>
              <a:t>Samsung, Sony, Toshiba, and Asus</a:t>
            </a:r>
          </a:p>
          <a:p>
            <a:r>
              <a:rPr lang="en-US" dirty="0"/>
              <a:t>Apple</a:t>
            </a:r>
          </a:p>
          <a:p>
            <a:r>
              <a:rPr lang="en-US" dirty="0"/>
              <a:t>Chromebooks</a:t>
            </a:r>
          </a:p>
          <a:p>
            <a:r>
              <a:rPr lang="en-US" dirty="0"/>
              <a:t>Servers</a:t>
            </a:r>
          </a:p>
          <a:p>
            <a:pPr lvl="1"/>
            <a:r>
              <a:rPr lang="en-US" dirty="0"/>
              <a:t>Dell, HP Enterprise (HPE), and Lenovo</a:t>
            </a:r>
          </a:p>
        </p:txBody>
      </p:sp>
      <p:sp>
        <p:nvSpPr>
          <p:cNvPr id="3" name="Title 2">
            <a:extLst>
              <a:ext uri="{FF2B5EF4-FFF2-40B4-BE49-F238E27FC236}">
                <a16:creationId xmlns:a16="http://schemas.microsoft.com/office/drawing/2014/main" id="{CF35501A-DAA5-4579-A833-4778AF4EE200}"/>
              </a:ext>
            </a:extLst>
          </p:cNvPr>
          <p:cNvSpPr>
            <a:spLocks noGrp="1"/>
          </p:cNvSpPr>
          <p:nvPr>
            <p:ph type="title"/>
          </p:nvPr>
        </p:nvSpPr>
        <p:spPr/>
        <p:txBody>
          <a:bodyPr/>
          <a:lstStyle/>
          <a:p>
            <a:r>
              <a:rPr lang="en-US" dirty="0"/>
              <a:t>PC and Laptop Vendors</a:t>
            </a:r>
          </a:p>
        </p:txBody>
      </p:sp>
      <p:sp>
        <p:nvSpPr>
          <p:cNvPr id="4" name="Footer Placeholder 3">
            <a:extLst>
              <a:ext uri="{FF2B5EF4-FFF2-40B4-BE49-F238E27FC236}">
                <a16:creationId xmlns:a16="http://schemas.microsoft.com/office/drawing/2014/main" id="{6DD55686-2F56-4A38-86FB-FCDF81A0E60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6458789-03EF-4705-B6B9-3C92E5CC8724}"/>
              </a:ext>
            </a:extLst>
          </p:cNvPr>
          <p:cNvSpPr>
            <a:spLocks noGrp="1"/>
          </p:cNvSpPr>
          <p:nvPr>
            <p:ph type="sldNum" sz="quarter" idx="4"/>
          </p:nvPr>
        </p:nvSpPr>
        <p:spPr/>
        <p:txBody>
          <a:bodyPr/>
          <a:lstStyle/>
          <a:p>
            <a:fld id="{5356F478-C559-429F-9426-6D8D07B5A7AD}" type="slidenum">
              <a:rPr lang="en-US" smtClean="0"/>
              <a:pPr/>
              <a:t>16</a:t>
            </a:fld>
            <a:endParaRPr lang="en-US" dirty="0"/>
          </a:p>
        </p:txBody>
      </p:sp>
    </p:spTree>
    <p:extLst>
      <p:ext uri="{BB962C8B-B14F-4D97-AF65-F5344CB8AC3E}">
        <p14:creationId xmlns:p14="http://schemas.microsoft.com/office/powerpoint/2010/main" val="3782251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E031F0-BD53-4F00-97A6-AF5845B1BF3F}"/>
              </a:ext>
            </a:extLst>
          </p:cNvPr>
          <p:cNvSpPr>
            <a:spLocks noGrp="1"/>
          </p:cNvSpPr>
          <p:nvPr>
            <p:ph idx="1"/>
          </p:nvPr>
        </p:nvSpPr>
        <p:spPr/>
        <p:txBody>
          <a:bodyPr/>
          <a:lstStyle/>
          <a:p>
            <a:r>
              <a:rPr lang="en-US" dirty="0"/>
              <a:t>Direct/manual access</a:t>
            </a:r>
          </a:p>
          <a:p>
            <a:r>
              <a:rPr lang="en-US" dirty="0"/>
              <a:t>Query/report builder</a:t>
            </a:r>
          </a:p>
          <a:p>
            <a:r>
              <a:rPr lang="en-US" dirty="0"/>
              <a:t>Programmatic access</a:t>
            </a:r>
          </a:p>
          <a:p>
            <a:r>
              <a:rPr lang="en-US" dirty="0"/>
              <a:t>User interface/utility access</a:t>
            </a:r>
          </a:p>
          <a:p>
            <a:r>
              <a:rPr lang="en-US" dirty="0"/>
              <a:t>Backups and data export</a:t>
            </a:r>
          </a:p>
        </p:txBody>
      </p:sp>
      <p:sp>
        <p:nvSpPr>
          <p:cNvPr id="3" name="Title 2">
            <a:extLst>
              <a:ext uri="{FF2B5EF4-FFF2-40B4-BE49-F238E27FC236}">
                <a16:creationId xmlns:a16="http://schemas.microsoft.com/office/drawing/2014/main" id="{4F6926A6-9C31-44B0-B86D-0F08E8C37895}"/>
              </a:ext>
            </a:extLst>
          </p:cNvPr>
          <p:cNvSpPr>
            <a:spLocks noGrp="1"/>
          </p:cNvSpPr>
          <p:nvPr>
            <p:ph type="title"/>
          </p:nvPr>
        </p:nvSpPr>
        <p:spPr/>
        <p:txBody>
          <a:bodyPr/>
          <a:lstStyle/>
          <a:p>
            <a:r>
              <a:rPr lang="en-US" dirty="0"/>
              <a:t>Database Access Methods</a:t>
            </a:r>
          </a:p>
        </p:txBody>
      </p:sp>
      <p:sp>
        <p:nvSpPr>
          <p:cNvPr id="4" name="Footer Placeholder 3">
            <a:extLst>
              <a:ext uri="{FF2B5EF4-FFF2-40B4-BE49-F238E27FC236}">
                <a16:creationId xmlns:a16="http://schemas.microsoft.com/office/drawing/2014/main" id="{931B2998-DF42-4BF6-9A0D-571EFE59835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83070BB-38E8-4592-A509-D10E66438F58}"/>
              </a:ext>
            </a:extLst>
          </p:cNvPr>
          <p:cNvSpPr>
            <a:spLocks noGrp="1"/>
          </p:cNvSpPr>
          <p:nvPr>
            <p:ph type="sldNum" sz="quarter" idx="4"/>
          </p:nvPr>
        </p:nvSpPr>
        <p:spPr/>
        <p:txBody>
          <a:bodyPr/>
          <a:lstStyle/>
          <a:p>
            <a:fld id="{5356F478-C559-429F-9426-6D8D07B5A7AD}" type="slidenum">
              <a:rPr lang="en-US" smtClean="0"/>
              <a:pPr/>
              <a:t>160</a:t>
            </a:fld>
            <a:endParaRPr lang="en-US" dirty="0"/>
          </a:p>
        </p:txBody>
      </p:sp>
    </p:spTree>
    <p:extLst>
      <p:ext uri="{BB962C8B-B14F-4D97-AF65-F5344CB8AC3E}">
        <p14:creationId xmlns:p14="http://schemas.microsoft.com/office/powerpoint/2010/main" val="77954728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5636E27-6C57-432C-935F-C0A0F95C94C9}"/>
              </a:ext>
            </a:extLst>
          </p:cNvPr>
          <p:cNvSpPr>
            <a:spLocks noGrp="1"/>
          </p:cNvSpPr>
          <p:nvPr>
            <p:ph idx="1"/>
          </p:nvPr>
        </p:nvSpPr>
        <p:spPr/>
        <p:txBody>
          <a:bodyPr>
            <a:normAutofit fontScale="47500" lnSpcReduction="20000"/>
          </a:bodyPr>
          <a:lstStyle/>
          <a:p>
            <a:r>
              <a:rPr lang="en-US" dirty="0"/>
              <a:t>One-tier</a:t>
            </a:r>
          </a:p>
          <a:p>
            <a:pPr lvl="1"/>
            <a:r>
              <a:rPr lang="en-US" dirty="0"/>
              <a:t>User interface (front-end) and database (back-end) hosted on same computer</a:t>
            </a:r>
          </a:p>
          <a:p>
            <a:r>
              <a:rPr lang="en-US" dirty="0"/>
              <a:t>Two-tier</a:t>
            </a:r>
          </a:p>
          <a:p>
            <a:pPr lvl="1"/>
            <a:r>
              <a:rPr lang="en-US" dirty="0"/>
              <a:t>Client-server</a:t>
            </a:r>
          </a:p>
          <a:p>
            <a:pPr lvl="1"/>
            <a:r>
              <a:rPr lang="en-US" dirty="0"/>
              <a:t>Client machine runs application and presentation (interface)</a:t>
            </a:r>
          </a:p>
          <a:p>
            <a:pPr lvl="1"/>
            <a:r>
              <a:rPr lang="en-US" dirty="0"/>
              <a:t>Server machine runs database</a:t>
            </a:r>
          </a:p>
          <a:p>
            <a:r>
              <a:rPr lang="en-US" dirty="0"/>
              <a:t>Three-tier</a:t>
            </a:r>
          </a:p>
          <a:p>
            <a:pPr lvl="1"/>
            <a:r>
              <a:rPr lang="en-US" dirty="0"/>
              <a:t>Client front-end (presentation)</a:t>
            </a:r>
          </a:p>
          <a:p>
            <a:pPr lvl="1"/>
            <a:r>
              <a:rPr lang="en-US" dirty="0"/>
              <a:t>Application/business logic</a:t>
            </a:r>
          </a:p>
          <a:p>
            <a:pPr lvl="1"/>
            <a:r>
              <a:rPr lang="en-US" dirty="0"/>
              <a:t>Database</a:t>
            </a:r>
          </a:p>
          <a:p>
            <a:r>
              <a:rPr lang="en-US" dirty="0"/>
              <a:t>N-tier</a:t>
            </a:r>
          </a:p>
          <a:p>
            <a:pPr lvl="1"/>
            <a:r>
              <a:rPr lang="en-US" dirty="0"/>
              <a:t>Any multi-tier architecture</a:t>
            </a:r>
          </a:p>
          <a:p>
            <a:pPr lvl="1"/>
            <a:r>
              <a:rPr lang="en-US" dirty="0"/>
              <a:t>More complex than 3-tier (access control/security layer)</a:t>
            </a:r>
          </a:p>
        </p:txBody>
      </p:sp>
      <p:sp>
        <p:nvSpPr>
          <p:cNvPr id="3" name="Title 2">
            <a:extLst>
              <a:ext uri="{FF2B5EF4-FFF2-40B4-BE49-F238E27FC236}">
                <a16:creationId xmlns:a16="http://schemas.microsoft.com/office/drawing/2014/main" id="{EEDC3C1F-0601-4797-B07A-9739C92A8BF1}"/>
              </a:ext>
            </a:extLst>
          </p:cNvPr>
          <p:cNvSpPr>
            <a:spLocks noGrp="1"/>
          </p:cNvSpPr>
          <p:nvPr>
            <p:ph type="title"/>
          </p:nvPr>
        </p:nvSpPr>
        <p:spPr/>
        <p:txBody>
          <a:bodyPr/>
          <a:lstStyle/>
          <a:p>
            <a:r>
              <a:rPr lang="en-US" dirty="0"/>
              <a:t>Application Architecture Models</a:t>
            </a:r>
          </a:p>
        </p:txBody>
      </p:sp>
      <p:sp>
        <p:nvSpPr>
          <p:cNvPr id="4" name="Footer Placeholder 3">
            <a:extLst>
              <a:ext uri="{FF2B5EF4-FFF2-40B4-BE49-F238E27FC236}">
                <a16:creationId xmlns:a16="http://schemas.microsoft.com/office/drawing/2014/main" id="{AE97221A-0E1D-462B-A0B0-A9BD48EB7BC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A925710-1A6E-454C-8CF1-43E72D775CD2}"/>
              </a:ext>
            </a:extLst>
          </p:cNvPr>
          <p:cNvSpPr>
            <a:spLocks noGrp="1"/>
          </p:cNvSpPr>
          <p:nvPr>
            <p:ph type="sldNum" sz="quarter" idx="4"/>
          </p:nvPr>
        </p:nvSpPr>
        <p:spPr/>
        <p:txBody>
          <a:bodyPr/>
          <a:lstStyle/>
          <a:p>
            <a:fld id="{5356F478-C559-429F-9426-6D8D07B5A7AD}" type="slidenum">
              <a:rPr lang="en-US" smtClean="0"/>
              <a:pPr/>
              <a:t>161</a:t>
            </a:fld>
            <a:endParaRPr lang="en-US" dirty="0"/>
          </a:p>
        </p:txBody>
      </p:sp>
    </p:spTree>
    <p:extLst>
      <p:ext uri="{BB962C8B-B14F-4D97-AF65-F5344CB8AC3E}">
        <p14:creationId xmlns:p14="http://schemas.microsoft.com/office/powerpoint/2010/main" val="407592087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1C0EB95-AB15-4A4B-B454-C9975299E3A4}"/>
              </a:ext>
            </a:extLst>
          </p:cNvPr>
          <p:cNvSpPr>
            <a:spLocks noGrp="1"/>
          </p:cNvSpPr>
          <p:nvPr>
            <p:ph idx="1"/>
          </p:nvPr>
        </p:nvSpPr>
        <p:spPr/>
        <p:txBody>
          <a:bodyPr>
            <a:normAutofit fontScale="70000" lnSpcReduction="20000"/>
          </a:bodyPr>
          <a:lstStyle/>
          <a:p>
            <a:r>
              <a:rPr lang="en-US" dirty="0"/>
              <a:t>Describe databases and explain the purpose of a database</a:t>
            </a:r>
          </a:p>
          <a:p>
            <a:r>
              <a:rPr lang="en-US" dirty="0"/>
              <a:t>List the relational methods used by structured databases</a:t>
            </a:r>
          </a:p>
          <a:p>
            <a:r>
              <a:rPr lang="en-US" dirty="0"/>
              <a:t>List the ways that users and applications can interface with databases</a:t>
            </a:r>
          </a:p>
          <a:p>
            <a:r>
              <a:rPr lang="en-US" dirty="0"/>
              <a:t>Distinguish application architecture models</a:t>
            </a:r>
          </a:p>
        </p:txBody>
      </p:sp>
      <p:sp>
        <p:nvSpPr>
          <p:cNvPr id="3" name="Footer Placeholder 2">
            <a:extLst>
              <a:ext uri="{FF2B5EF4-FFF2-40B4-BE49-F238E27FC236}">
                <a16:creationId xmlns:a16="http://schemas.microsoft.com/office/drawing/2014/main" id="{B24F00CA-48F1-4295-8713-9211CF1825F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9858E6B-0784-4FB0-94B3-DE5A29ACF7B1}"/>
              </a:ext>
            </a:extLst>
          </p:cNvPr>
          <p:cNvSpPr>
            <a:spLocks noGrp="1"/>
          </p:cNvSpPr>
          <p:nvPr>
            <p:ph type="sldNum" sz="quarter" idx="4"/>
          </p:nvPr>
        </p:nvSpPr>
        <p:spPr/>
        <p:txBody>
          <a:bodyPr/>
          <a:lstStyle/>
          <a:p>
            <a:fld id="{5356F478-C559-429F-9426-6D8D07B5A7AD}" type="slidenum">
              <a:rPr lang="en-US" smtClean="0"/>
              <a:pPr/>
              <a:t>162</a:t>
            </a:fld>
            <a:endParaRPr lang="en-US" dirty="0"/>
          </a:p>
        </p:txBody>
      </p:sp>
    </p:spTree>
    <p:extLst>
      <p:ext uri="{BB962C8B-B14F-4D97-AF65-F5344CB8AC3E}">
        <p14:creationId xmlns:p14="http://schemas.microsoft.com/office/powerpoint/2010/main" val="861959269"/>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7EA6F-7A69-4286-B763-BAED0152F813}"/>
              </a:ext>
            </a:extLst>
          </p:cNvPr>
          <p:cNvSpPr>
            <a:spLocks noGrp="1"/>
          </p:cNvSpPr>
          <p:nvPr>
            <p:ph idx="1"/>
          </p:nvPr>
        </p:nvSpPr>
        <p:spPr/>
        <p:txBody>
          <a:bodyPr/>
          <a:lstStyle/>
          <a:p>
            <a:r>
              <a:rPr lang="en-US" dirty="0"/>
              <a:t>Lab 10 / Creating and Using a Database</a:t>
            </a:r>
          </a:p>
        </p:txBody>
      </p:sp>
      <p:sp>
        <p:nvSpPr>
          <p:cNvPr id="3" name="Footer Placeholder 2">
            <a:extLst>
              <a:ext uri="{FF2B5EF4-FFF2-40B4-BE49-F238E27FC236}">
                <a16:creationId xmlns:a16="http://schemas.microsoft.com/office/drawing/2014/main" id="{5B9FEAED-F44C-4561-A5C6-CA5FF8AA0BDF}"/>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348160A-948B-4EA4-997B-F1678BF76B1D}"/>
              </a:ext>
            </a:extLst>
          </p:cNvPr>
          <p:cNvSpPr>
            <a:spLocks noGrp="1"/>
          </p:cNvSpPr>
          <p:nvPr>
            <p:ph type="sldNum" sz="quarter" idx="4"/>
          </p:nvPr>
        </p:nvSpPr>
        <p:spPr/>
        <p:txBody>
          <a:bodyPr/>
          <a:lstStyle/>
          <a:p>
            <a:fld id="{5356F478-C559-429F-9426-6D8D07B5A7AD}" type="slidenum">
              <a:rPr lang="en-US" smtClean="0"/>
              <a:pPr/>
              <a:t>163</a:t>
            </a:fld>
            <a:endParaRPr lang="en-US" dirty="0"/>
          </a:p>
        </p:txBody>
      </p:sp>
    </p:spTree>
    <p:extLst>
      <p:ext uri="{BB962C8B-B14F-4D97-AF65-F5344CB8AC3E}">
        <p14:creationId xmlns:p14="http://schemas.microsoft.com/office/powerpoint/2010/main" val="162069630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1 / System Components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436260003"/>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B67B8E-BF19-45A3-A2D5-B3067969728B}"/>
              </a:ext>
            </a:extLst>
          </p:cNvPr>
          <p:cNvSpPr>
            <a:spLocks noGrp="1"/>
          </p:cNvSpPr>
          <p:nvPr>
            <p:ph idx="1"/>
          </p:nvPr>
        </p:nvSpPr>
        <p:spPr/>
        <p:txBody>
          <a:bodyPr>
            <a:normAutofit fontScale="70000" lnSpcReduction="20000"/>
          </a:bodyPr>
          <a:lstStyle/>
          <a:p>
            <a:r>
              <a:rPr lang="en-US" dirty="0"/>
              <a:t>Explain the way in which system components determine performance and how to specify an appropriate computer system</a:t>
            </a:r>
          </a:p>
          <a:p>
            <a:r>
              <a:rPr lang="en-US" dirty="0"/>
              <a:t>Describe the types and functions of motherboards, processors, memory, and the expansion bus</a:t>
            </a:r>
          </a:p>
          <a:p>
            <a:r>
              <a:rPr lang="en-US" dirty="0"/>
              <a:t>Explain the importance of a cooling system and the components used</a:t>
            </a:r>
          </a:p>
          <a:p>
            <a:r>
              <a:rPr lang="en-US" dirty="0"/>
              <a:t>Identify the role of PC firmware and access the firmware setup program</a:t>
            </a:r>
          </a:p>
        </p:txBody>
      </p:sp>
      <p:sp>
        <p:nvSpPr>
          <p:cNvPr id="3" name="Footer Placeholder 2">
            <a:extLst>
              <a:ext uri="{FF2B5EF4-FFF2-40B4-BE49-F238E27FC236}">
                <a16:creationId xmlns:a16="http://schemas.microsoft.com/office/drawing/2014/main" id="{49F6B5F6-5B73-4EFD-9408-C9562DD778C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F2434F0-0CA3-48B1-9B51-B81C4FEB0EF5}"/>
              </a:ext>
            </a:extLst>
          </p:cNvPr>
          <p:cNvSpPr>
            <a:spLocks noGrp="1"/>
          </p:cNvSpPr>
          <p:nvPr>
            <p:ph type="sldNum" sz="quarter" idx="4"/>
          </p:nvPr>
        </p:nvSpPr>
        <p:spPr/>
        <p:txBody>
          <a:bodyPr/>
          <a:lstStyle/>
          <a:p>
            <a:fld id="{5356F478-C559-429F-9426-6D8D07B5A7AD}" type="slidenum">
              <a:rPr lang="en-US" smtClean="0"/>
              <a:pPr/>
              <a:t>165</a:t>
            </a:fld>
            <a:endParaRPr lang="en-US" dirty="0"/>
          </a:p>
        </p:txBody>
      </p:sp>
    </p:spTree>
    <p:extLst>
      <p:ext uri="{BB962C8B-B14F-4D97-AF65-F5344CB8AC3E}">
        <p14:creationId xmlns:p14="http://schemas.microsoft.com/office/powerpoint/2010/main" val="201833612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Key components for performance</a:t>
            </a:r>
          </a:p>
          <a:p>
            <a:r>
              <a:rPr lang="en-US" dirty="0"/>
              <a:t>Central Processing Unit </a:t>
            </a:r>
            <a:endParaRPr lang="en-GB" dirty="0"/>
          </a:p>
          <a:p>
            <a:r>
              <a:rPr lang="en-US" dirty="0"/>
              <a:t>Memory (System RAM) </a:t>
            </a:r>
            <a:endParaRPr lang="en-GB" dirty="0"/>
          </a:p>
          <a:p>
            <a:r>
              <a:rPr lang="en-US" dirty="0"/>
              <a:t>Fixed disk </a:t>
            </a:r>
          </a:p>
          <a:p>
            <a:pPr lvl="1"/>
            <a:r>
              <a:rPr lang="en-US" dirty="0"/>
              <a:t>Hard Disk Drive (HDD)</a:t>
            </a:r>
          </a:p>
          <a:p>
            <a:pPr lvl="1"/>
            <a:r>
              <a:rPr lang="en-US" dirty="0"/>
              <a:t>Solid State Drive (SSD)</a:t>
            </a:r>
          </a:p>
          <a:p>
            <a:r>
              <a:rPr lang="en-US" dirty="0"/>
              <a:t>Graphics Processing Unit (GPU)</a:t>
            </a:r>
            <a:endParaRPr lang="en-GB" dirty="0"/>
          </a:p>
          <a:p>
            <a:endParaRPr lang="en-US" dirty="0"/>
          </a:p>
        </p:txBody>
      </p:sp>
      <p:sp>
        <p:nvSpPr>
          <p:cNvPr id="3" name="Title 2"/>
          <p:cNvSpPr>
            <a:spLocks noGrp="1"/>
          </p:cNvSpPr>
          <p:nvPr>
            <p:ph type="title"/>
          </p:nvPr>
        </p:nvSpPr>
        <p:spPr/>
        <p:txBody>
          <a:bodyPr/>
          <a:lstStyle/>
          <a:p>
            <a:r>
              <a:rPr lang="en-US"/>
              <a:t>Selecting a Computer</a:t>
            </a:r>
            <a:endParaRPr lang="en-US" dirty="0"/>
          </a:p>
        </p:txBody>
      </p:sp>
      <p:sp>
        <p:nvSpPr>
          <p:cNvPr id="4" name="Footer Placeholder 3">
            <a:extLst>
              <a:ext uri="{FF2B5EF4-FFF2-40B4-BE49-F238E27FC236}">
                <a16:creationId xmlns:a16="http://schemas.microsoft.com/office/drawing/2014/main" id="{3FE6D262-E467-443E-BECA-A00E05DADB5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6E52810-E6A8-41C0-A33D-E06F83E3B806}"/>
              </a:ext>
            </a:extLst>
          </p:cNvPr>
          <p:cNvSpPr>
            <a:spLocks noGrp="1"/>
          </p:cNvSpPr>
          <p:nvPr>
            <p:ph type="sldNum" sz="quarter" idx="4"/>
          </p:nvPr>
        </p:nvSpPr>
        <p:spPr/>
        <p:txBody>
          <a:bodyPr/>
          <a:lstStyle/>
          <a:p>
            <a:fld id="{5356F478-C559-429F-9426-6D8D07B5A7AD}" type="slidenum">
              <a:rPr lang="en-US" smtClean="0"/>
              <a:pPr/>
              <a:t>166</a:t>
            </a:fld>
            <a:endParaRPr lang="en-US" dirty="0"/>
          </a:p>
        </p:txBody>
      </p:sp>
    </p:spTree>
    <p:extLst>
      <p:ext uri="{BB962C8B-B14F-4D97-AF65-F5344CB8AC3E}">
        <p14:creationId xmlns:p14="http://schemas.microsoft.com/office/powerpoint/2010/main" val="10098572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9ECD5D-6B83-4638-B9FF-A3BBE13CAD25}"/>
              </a:ext>
            </a:extLst>
          </p:cNvPr>
          <p:cNvSpPr>
            <a:spLocks noGrp="1"/>
          </p:cNvSpPr>
          <p:nvPr>
            <p:ph idx="1"/>
          </p:nvPr>
        </p:nvSpPr>
        <p:spPr/>
        <p:txBody>
          <a:bodyPr>
            <a:normAutofit/>
          </a:bodyPr>
          <a:lstStyle/>
          <a:p>
            <a:r>
              <a:rPr lang="en-US" dirty="0"/>
              <a:t>Wired network</a:t>
            </a:r>
          </a:p>
          <a:p>
            <a:pPr lvl="1"/>
            <a:r>
              <a:rPr lang="en-US" dirty="0"/>
              <a:t>Ethernet port (RJ-45)</a:t>
            </a:r>
          </a:p>
          <a:p>
            <a:pPr lvl="1"/>
            <a:r>
              <a:rPr lang="en-US" dirty="0"/>
              <a:t>Network Interface Card (NIC)</a:t>
            </a:r>
          </a:p>
          <a:p>
            <a:r>
              <a:rPr lang="en-US" dirty="0"/>
              <a:t>Wireless network</a:t>
            </a:r>
          </a:p>
          <a:p>
            <a:pPr lvl="1"/>
            <a:r>
              <a:rPr lang="en-US" dirty="0"/>
              <a:t>Wi-Fi radio networking </a:t>
            </a:r>
          </a:p>
          <a:p>
            <a:pPr lvl="1"/>
            <a:r>
              <a:rPr lang="en-US" dirty="0"/>
              <a:t>Wireless access points</a:t>
            </a:r>
          </a:p>
          <a:p>
            <a:endParaRPr lang="en-US" dirty="0"/>
          </a:p>
        </p:txBody>
      </p:sp>
      <p:sp>
        <p:nvSpPr>
          <p:cNvPr id="3" name="Title 2">
            <a:extLst>
              <a:ext uri="{FF2B5EF4-FFF2-40B4-BE49-F238E27FC236}">
                <a16:creationId xmlns:a16="http://schemas.microsoft.com/office/drawing/2014/main" id="{A77C09CF-9FD6-4401-940B-343FDFD07B7E}"/>
              </a:ext>
            </a:extLst>
          </p:cNvPr>
          <p:cNvSpPr>
            <a:spLocks noGrp="1"/>
          </p:cNvSpPr>
          <p:nvPr>
            <p:ph type="title"/>
          </p:nvPr>
        </p:nvSpPr>
        <p:spPr/>
        <p:txBody>
          <a:bodyPr/>
          <a:lstStyle/>
          <a:p>
            <a:r>
              <a:rPr lang="en-US" dirty="0"/>
              <a:t>Network Interface</a:t>
            </a:r>
          </a:p>
        </p:txBody>
      </p:sp>
      <p:sp>
        <p:nvSpPr>
          <p:cNvPr id="4" name="Footer Placeholder 3">
            <a:extLst>
              <a:ext uri="{FF2B5EF4-FFF2-40B4-BE49-F238E27FC236}">
                <a16:creationId xmlns:a16="http://schemas.microsoft.com/office/drawing/2014/main" id="{C2884AA9-9500-40F4-9FAE-05F2CC24BF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0C2D4FD-83C2-4526-9CDC-B809404242D1}"/>
              </a:ext>
            </a:extLst>
          </p:cNvPr>
          <p:cNvSpPr>
            <a:spLocks noGrp="1"/>
          </p:cNvSpPr>
          <p:nvPr>
            <p:ph type="sldNum" sz="quarter" idx="4"/>
          </p:nvPr>
        </p:nvSpPr>
        <p:spPr/>
        <p:txBody>
          <a:bodyPr/>
          <a:lstStyle/>
          <a:p>
            <a:fld id="{5356F478-C559-429F-9426-6D8D07B5A7AD}" type="slidenum">
              <a:rPr lang="en-US" smtClean="0"/>
              <a:pPr/>
              <a:t>167</a:t>
            </a:fld>
            <a:endParaRPr lang="en-US" dirty="0"/>
          </a:p>
        </p:txBody>
      </p:sp>
    </p:spTree>
    <p:extLst>
      <p:ext uri="{BB962C8B-B14F-4D97-AF65-F5344CB8AC3E}">
        <p14:creationId xmlns:p14="http://schemas.microsoft.com/office/powerpoint/2010/main" val="2414047224"/>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1F89CD-2AC2-4F1A-BA10-A9377967ED70}"/>
              </a:ext>
            </a:extLst>
          </p:cNvPr>
          <p:cNvSpPr>
            <a:spLocks noGrp="1"/>
          </p:cNvSpPr>
          <p:nvPr>
            <p:ph type="title"/>
          </p:nvPr>
        </p:nvSpPr>
        <p:spPr/>
        <p:txBody>
          <a:bodyPr/>
          <a:lstStyle/>
          <a:p>
            <a:r>
              <a:rPr lang="en-US" dirty="0"/>
              <a:t>Motherboard Components</a:t>
            </a:r>
          </a:p>
        </p:txBody>
      </p:sp>
      <p:pic>
        <p:nvPicPr>
          <p:cNvPr id="6" name="Content Placeholder 5">
            <a:extLst>
              <a:ext uri="{FF2B5EF4-FFF2-40B4-BE49-F238E27FC236}">
                <a16:creationId xmlns:a16="http://schemas.microsoft.com/office/drawing/2014/main" id="{C5A7E635-9DC0-4E2A-9431-3178D5D1FCB4}"/>
              </a:ext>
            </a:extLst>
          </p:cNvPr>
          <p:cNvPicPr>
            <a:picLocks noGrp="1"/>
          </p:cNvPicPr>
          <p:nvPr>
            <p:ph idx="1"/>
          </p:nvPr>
        </p:nvPicPr>
        <p:blipFill>
          <a:blip r:embed="rId2">
            <a:clrChange>
              <a:clrFrom>
                <a:srgbClr val="FFFFFF"/>
              </a:clrFrom>
              <a:clrTo>
                <a:srgbClr val="FFFFFF">
                  <a:alpha val="0"/>
                </a:srgbClr>
              </a:clrTo>
            </a:clrChange>
          </a:blip>
          <a:stretch>
            <a:fillRect/>
          </a:stretch>
        </p:blipFill>
        <p:spPr bwMode="auto">
          <a:xfrm>
            <a:off x="2639406" y="936434"/>
            <a:ext cx="6913188"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9EB28391-4D85-4658-897B-E8264A3EB4F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14EDC1C-CEE5-42D3-8598-8F1E984145ED}"/>
              </a:ext>
            </a:extLst>
          </p:cNvPr>
          <p:cNvSpPr>
            <a:spLocks noGrp="1"/>
          </p:cNvSpPr>
          <p:nvPr>
            <p:ph type="sldNum" sz="quarter" idx="4"/>
          </p:nvPr>
        </p:nvSpPr>
        <p:spPr/>
        <p:txBody>
          <a:bodyPr/>
          <a:lstStyle/>
          <a:p>
            <a:fld id="{5356F478-C559-429F-9426-6D8D07B5A7AD}" type="slidenum">
              <a:rPr lang="en-US" smtClean="0"/>
              <a:pPr/>
              <a:t>168</a:t>
            </a:fld>
            <a:endParaRPr lang="en-US" dirty="0"/>
          </a:p>
        </p:txBody>
      </p:sp>
    </p:spTree>
    <p:extLst>
      <p:ext uri="{BB962C8B-B14F-4D97-AF65-F5344CB8AC3E}">
        <p14:creationId xmlns:p14="http://schemas.microsoft.com/office/powerpoint/2010/main" val="40389751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Microprocessor/integrated circuit</a:t>
            </a:r>
          </a:p>
          <a:p>
            <a:r>
              <a:rPr lang="en-US" dirty="0"/>
              <a:t>Central Processing Unit (CPU) is main processor in computer</a:t>
            </a:r>
          </a:p>
          <a:p>
            <a:r>
              <a:rPr lang="en-US" dirty="0"/>
              <a:t>Intel versus AMD</a:t>
            </a:r>
          </a:p>
        </p:txBody>
      </p:sp>
      <p:sp>
        <p:nvSpPr>
          <p:cNvPr id="3" name="Title 2"/>
          <p:cNvSpPr>
            <a:spLocks noGrp="1"/>
          </p:cNvSpPr>
          <p:nvPr>
            <p:ph type="title"/>
          </p:nvPr>
        </p:nvSpPr>
        <p:spPr/>
        <p:txBody>
          <a:bodyPr/>
          <a:lstStyle/>
          <a:p>
            <a:r>
              <a:rPr lang="en-US"/>
              <a:t>Processors</a:t>
            </a:r>
            <a:endParaRPr lang="en-US" dirty="0"/>
          </a:p>
        </p:txBody>
      </p:sp>
      <p:sp>
        <p:nvSpPr>
          <p:cNvPr id="4" name="Footer Placeholder 3">
            <a:extLst>
              <a:ext uri="{FF2B5EF4-FFF2-40B4-BE49-F238E27FC236}">
                <a16:creationId xmlns:a16="http://schemas.microsoft.com/office/drawing/2014/main" id="{6947E799-3CC6-47FE-A484-09C686FCCC6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8CE37E1-4288-43F9-A964-C45FCA88F653}"/>
              </a:ext>
            </a:extLst>
          </p:cNvPr>
          <p:cNvSpPr>
            <a:spLocks noGrp="1"/>
          </p:cNvSpPr>
          <p:nvPr>
            <p:ph type="sldNum" sz="quarter" idx="4"/>
          </p:nvPr>
        </p:nvSpPr>
        <p:spPr/>
        <p:txBody>
          <a:bodyPr/>
          <a:lstStyle/>
          <a:p>
            <a:fld id="{5356F478-C559-429F-9426-6D8D07B5A7AD}" type="slidenum">
              <a:rPr lang="en-US" smtClean="0"/>
              <a:pPr/>
              <a:t>169</a:t>
            </a:fld>
            <a:endParaRPr lang="en-US" dirty="0"/>
          </a:p>
        </p:txBody>
      </p:sp>
    </p:spTree>
    <p:extLst>
      <p:ext uri="{BB962C8B-B14F-4D97-AF65-F5344CB8AC3E}">
        <p14:creationId xmlns:p14="http://schemas.microsoft.com/office/powerpoint/2010/main" val="3839513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2FCB0-FFA9-45FA-A5E4-602F095F8EC4}"/>
              </a:ext>
            </a:extLst>
          </p:cNvPr>
          <p:cNvSpPr>
            <a:spLocks noGrp="1"/>
          </p:cNvSpPr>
          <p:nvPr>
            <p:ph type="title"/>
          </p:nvPr>
        </p:nvSpPr>
        <p:spPr/>
        <p:txBody>
          <a:bodyPr/>
          <a:lstStyle/>
          <a:p>
            <a:r>
              <a:rPr lang="en-US" dirty="0"/>
              <a:t>Smartphones and Tablets</a:t>
            </a:r>
          </a:p>
        </p:txBody>
      </p:sp>
      <p:sp>
        <p:nvSpPr>
          <p:cNvPr id="3" name="Content Placeholder 2">
            <a:extLst>
              <a:ext uri="{FF2B5EF4-FFF2-40B4-BE49-F238E27FC236}">
                <a16:creationId xmlns:a16="http://schemas.microsoft.com/office/drawing/2014/main" id="{FC9FA1C5-DFB2-43A5-AA28-20F0587CC883}"/>
              </a:ext>
            </a:extLst>
          </p:cNvPr>
          <p:cNvSpPr>
            <a:spLocks noGrp="1"/>
          </p:cNvSpPr>
          <p:nvPr>
            <p:ph sz="half" idx="1"/>
          </p:nvPr>
        </p:nvSpPr>
        <p:spPr/>
        <p:txBody>
          <a:bodyPr>
            <a:normAutofit fontScale="47500" lnSpcReduction="20000"/>
          </a:bodyPr>
          <a:lstStyle/>
          <a:p>
            <a:r>
              <a:rPr lang="en-US" dirty="0"/>
              <a:t>Handheld computers</a:t>
            </a:r>
          </a:p>
          <a:p>
            <a:pPr lvl="1"/>
            <a:r>
              <a:rPr lang="en-US" dirty="0"/>
              <a:t>Derived from early Personal Data Assistants (PDA) and “feature phone” cell phones</a:t>
            </a:r>
          </a:p>
          <a:p>
            <a:pPr lvl="1"/>
            <a:r>
              <a:rPr lang="en-US" dirty="0"/>
              <a:t>Input via touchscreens</a:t>
            </a:r>
          </a:p>
          <a:p>
            <a:pPr lvl="1"/>
            <a:r>
              <a:rPr lang="en-US" dirty="0"/>
              <a:t>Solid state storage</a:t>
            </a:r>
          </a:p>
          <a:p>
            <a:r>
              <a:rPr lang="en-US" dirty="0"/>
              <a:t>Different formats and sizes</a:t>
            </a:r>
          </a:p>
          <a:p>
            <a:pPr lvl="1"/>
            <a:r>
              <a:rPr lang="en-US" dirty="0"/>
              <a:t>Smartphone (4.5-5.7”)</a:t>
            </a:r>
          </a:p>
          <a:p>
            <a:pPr lvl="1"/>
            <a:r>
              <a:rPr lang="en-US" dirty="0"/>
              <a:t>Phablet (5-7”)</a:t>
            </a:r>
          </a:p>
          <a:p>
            <a:pPr lvl="1"/>
            <a:r>
              <a:rPr lang="en-US" dirty="0"/>
              <a:t>Tablet (7-10”)</a:t>
            </a:r>
          </a:p>
          <a:p>
            <a:pPr lvl="1"/>
            <a:r>
              <a:rPr lang="en-US" dirty="0"/>
              <a:t>Hybrid laptop/tablets</a:t>
            </a:r>
          </a:p>
          <a:p>
            <a:r>
              <a:rPr lang="en-US" dirty="0"/>
              <a:t>Vendors</a:t>
            </a:r>
          </a:p>
          <a:p>
            <a:pPr lvl="1"/>
            <a:r>
              <a:rPr lang="en-US" dirty="0"/>
              <a:t>Smartphone market is dominated by Apple and Samsung</a:t>
            </a:r>
          </a:p>
          <a:p>
            <a:pPr lvl="1"/>
            <a:r>
              <a:rPr lang="en-US" dirty="0"/>
              <a:t>LG, HTC, Huawei, Motorola/Lenovo, Microsoft, Nokia, Sony, and Amazon</a:t>
            </a:r>
          </a:p>
        </p:txBody>
      </p:sp>
      <p:pic>
        <p:nvPicPr>
          <p:cNvPr id="7" name="Content Placeholder 6" descr="Typical smartphone form factor. Image © 123rf.com.">
            <a:extLst>
              <a:ext uri="{FF2B5EF4-FFF2-40B4-BE49-F238E27FC236}">
                <a16:creationId xmlns:a16="http://schemas.microsoft.com/office/drawing/2014/main" id="{D2DA2613-5ECC-42AE-A11D-61D71723A021}"/>
              </a:ext>
            </a:extLst>
          </p:cNvPr>
          <p:cNvPicPr>
            <a:picLocks noGrp="1"/>
          </p:cNvPicPr>
          <p:nvPr>
            <p:ph sz="half" idx="2"/>
          </p:nvPr>
        </p:nvPicPr>
        <p:blipFill rotWithShape="1">
          <a:blip r:embed="rId2">
            <a:clrChange>
              <a:clrFrom>
                <a:srgbClr val="FFFFFF"/>
              </a:clrFrom>
              <a:clrTo>
                <a:srgbClr val="FFFFFF">
                  <a:alpha val="0"/>
                </a:srgbClr>
              </a:clrTo>
            </a:clrChange>
          </a:blip>
          <a:srcRect t="4193" b="6182"/>
          <a:stretch/>
        </p:blipFill>
        <p:spPr bwMode="auto">
          <a:xfrm>
            <a:off x="6554343" y="2168383"/>
            <a:ext cx="5084064" cy="3070509"/>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6E5B975B-0575-4D7A-AA3B-4121EAD7F7E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1547E15-83C5-4189-8BF5-C3501D48F3A0}"/>
              </a:ext>
            </a:extLst>
          </p:cNvPr>
          <p:cNvSpPr>
            <a:spLocks noGrp="1"/>
          </p:cNvSpPr>
          <p:nvPr>
            <p:ph type="sldNum" sz="quarter" idx="4"/>
          </p:nvPr>
        </p:nvSpPr>
        <p:spPr/>
        <p:txBody>
          <a:bodyPr/>
          <a:lstStyle/>
          <a:p>
            <a:fld id="{5356F478-C559-429F-9426-6D8D07B5A7AD}" type="slidenum">
              <a:rPr lang="en-US" smtClean="0"/>
              <a:pPr/>
              <a:t>17</a:t>
            </a:fld>
            <a:endParaRPr lang="en-US" dirty="0"/>
          </a:p>
        </p:txBody>
      </p:sp>
    </p:spTree>
    <p:extLst>
      <p:ext uri="{BB962C8B-B14F-4D97-AF65-F5344CB8AC3E}">
        <p14:creationId xmlns:p14="http://schemas.microsoft.com/office/powerpoint/2010/main" val="198318971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F2621B-FF73-405D-B9B2-C51548C3FB36}"/>
              </a:ext>
            </a:extLst>
          </p:cNvPr>
          <p:cNvSpPr>
            <a:spLocks noGrp="1"/>
          </p:cNvSpPr>
          <p:nvPr>
            <p:ph type="title"/>
          </p:nvPr>
        </p:nvSpPr>
        <p:spPr/>
        <p:txBody>
          <a:bodyPr/>
          <a:lstStyle/>
          <a:p>
            <a:r>
              <a:rPr lang="en-US" dirty="0"/>
              <a:t>Intel and AMD CPU Brands</a:t>
            </a:r>
          </a:p>
        </p:txBody>
      </p:sp>
      <p:sp>
        <p:nvSpPr>
          <p:cNvPr id="10" name="Content Placeholder 9">
            <a:extLst>
              <a:ext uri="{FF2B5EF4-FFF2-40B4-BE49-F238E27FC236}">
                <a16:creationId xmlns:a16="http://schemas.microsoft.com/office/drawing/2014/main" id="{CA03B69C-DA5D-4C78-822D-C410452588AF}"/>
              </a:ext>
            </a:extLst>
          </p:cNvPr>
          <p:cNvSpPr>
            <a:spLocks noGrp="1"/>
          </p:cNvSpPr>
          <p:nvPr>
            <p:ph sz="half" idx="1"/>
          </p:nvPr>
        </p:nvSpPr>
        <p:spPr/>
        <p:txBody>
          <a:bodyPr>
            <a:normAutofit fontScale="92500" lnSpcReduction="10000"/>
          </a:bodyPr>
          <a:lstStyle/>
          <a:p>
            <a:r>
              <a:rPr lang="en-US" dirty="0"/>
              <a:t>Core</a:t>
            </a:r>
          </a:p>
          <a:p>
            <a:r>
              <a:rPr lang="en-US" dirty="0"/>
              <a:t>Pentium</a:t>
            </a:r>
          </a:p>
          <a:p>
            <a:r>
              <a:rPr lang="en-US" dirty="0"/>
              <a:t>Celeron</a:t>
            </a:r>
          </a:p>
          <a:p>
            <a:r>
              <a:rPr lang="en-US" dirty="0"/>
              <a:t>Atom</a:t>
            </a:r>
          </a:p>
          <a:p>
            <a:r>
              <a:rPr lang="en-US" dirty="0"/>
              <a:t>Xeon</a:t>
            </a:r>
          </a:p>
          <a:p>
            <a:endParaRPr lang="en-US" dirty="0"/>
          </a:p>
        </p:txBody>
      </p:sp>
      <p:sp>
        <p:nvSpPr>
          <p:cNvPr id="11" name="Content Placeholder 10">
            <a:extLst>
              <a:ext uri="{FF2B5EF4-FFF2-40B4-BE49-F238E27FC236}">
                <a16:creationId xmlns:a16="http://schemas.microsoft.com/office/drawing/2014/main" id="{F3E7A385-7855-4B2B-8198-2C4AD0411D9A}"/>
              </a:ext>
            </a:extLst>
          </p:cNvPr>
          <p:cNvSpPr>
            <a:spLocks noGrp="1"/>
          </p:cNvSpPr>
          <p:nvPr>
            <p:ph sz="half" idx="2"/>
          </p:nvPr>
        </p:nvSpPr>
        <p:spPr/>
        <p:txBody>
          <a:bodyPr>
            <a:normAutofit fontScale="92500" lnSpcReduction="10000"/>
          </a:bodyPr>
          <a:lstStyle/>
          <a:p>
            <a:r>
              <a:rPr lang="en-US" dirty="0"/>
              <a:t>Legacy—Athlon, Phenom, Sempron, Turion, AMD FX, Opteron</a:t>
            </a:r>
          </a:p>
          <a:p>
            <a:r>
              <a:rPr lang="en-US" dirty="0"/>
              <a:t>Zen microarchitecture</a:t>
            </a:r>
          </a:p>
          <a:p>
            <a:r>
              <a:rPr lang="en-US" dirty="0"/>
              <a:t>Ryzen/</a:t>
            </a:r>
            <a:r>
              <a:rPr lang="en-US" dirty="0" err="1"/>
              <a:t>Threadripper</a:t>
            </a:r>
            <a:r>
              <a:rPr lang="en-US" dirty="0"/>
              <a:t> and Ryzen Mobile</a:t>
            </a:r>
          </a:p>
          <a:p>
            <a:r>
              <a:rPr lang="en-US" dirty="0" err="1"/>
              <a:t>Epyc</a:t>
            </a:r>
            <a:endParaRPr lang="en-US" dirty="0"/>
          </a:p>
          <a:p>
            <a:endParaRPr lang="en-US" dirty="0"/>
          </a:p>
        </p:txBody>
      </p:sp>
      <p:sp>
        <p:nvSpPr>
          <p:cNvPr id="2" name="Footer Placeholder 1">
            <a:extLst>
              <a:ext uri="{FF2B5EF4-FFF2-40B4-BE49-F238E27FC236}">
                <a16:creationId xmlns:a16="http://schemas.microsoft.com/office/drawing/2014/main" id="{540414B5-0848-46A7-9EA8-2213B2A68F2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B9B590A-E8F3-43AF-8971-936F9C545DC6}"/>
              </a:ext>
            </a:extLst>
          </p:cNvPr>
          <p:cNvSpPr>
            <a:spLocks noGrp="1"/>
          </p:cNvSpPr>
          <p:nvPr>
            <p:ph type="sldNum" sz="quarter" idx="4"/>
          </p:nvPr>
        </p:nvSpPr>
        <p:spPr/>
        <p:txBody>
          <a:bodyPr/>
          <a:lstStyle/>
          <a:p>
            <a:fld id="{5356F478-C559-429F-9426-6D8D07B5A7AD}" type="slidenum">
              <a:rPr lang="en-US" smtClean="0"/>
              <a:pPr/>
              <a:t>170</a:t>
            </a:fld>
            <a:endParaRPr lang="en-US" dirty="0"/>
          </a:p>
        </p:txBody>
      </p:sp>
    </p:spTree>
    <p:extLst>
      <p:ext uri="{BB962C8B-B14F-4D97-AF65-F5344CB8AC3E}">
        <p14:creationId xmlns:p14="http://schemas.microsoft.com/office/powerpoint/2010/main" val="327667066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A09CEA-D896-437B-89B8-3814E686BFA9}"/>
              </a:ext>
            </a:extLst>
          </p:cNvPr>
          <p:cNvSpPr>
            <a:spLocks noGrp="1"/>
          </p:cNvSpPr>
          <p:nvPr>
            <p:ph idx="1"/>
          </p:nvPr>
        </p:nvSpPr>
        <p:spPr/>
        <p:txBody>
          <a:bodyPr>
            <a:normAutofit fontScale="70000" lnSpcReduction="20000"/>
          </a:bodyPr>
          <a:lstStyle/>
          <a:p>
            <a:r>
              <a:rPr lang="en-US" dirty="0"/>
              <a:t>ARM (Advanced RISC Machine) microarchitecture</a:t>
            </a:r>
          </a:p>
          <a:p>
            <a:pPr lvl="1"/>
            <a:r>
              <a:rPr lang="en-US" dirty="0"/>
              <a:t>Widely used on smartphones and tablets</a:t>
            </a:r>
          </a:p>
          <a:p>
            <a:pPr lvl="1"/>
            <a:r>
              <a:rPr lang="en-US" dirty="0"/>
              <a:t>ARM don’t make CPUs but license the designs</a:t>
            </a:r>
          </a:p>
          <a:p>
            <a:pPr lvl="1"/>
            <a:r>
              <a:rPr lang="en-US" dirty="0"/>
              <a:t>Apple A, Samsung Exynos, nVIDIA Tegra</a:t>
            </a:r>
          </a:p>
          <a:p>
            <a:r>
              <a:rPr lang="en-US" dirty="0"/>
              <a:t>RISC stands for Reduced Instruction Set Computing</a:t>
            </a:r>
          </a:p>
          <a:p>
            <a:r>
              <a:rPr lang="en-US" dirty="0"/>
              <a:t>RISC microarchitectures use simple instructions processed very quickly</a:t>
            </a:r>
          </a:p>
          <a:p>
            <a:r>
              <a:rPr lang="en-US" dirty="0"/>
              <a:t>Complex (CISC) microarchitectures use more powerful instructions but process each one more slowly</a:t>
            </a:r>
          </a:p>
          <a:p>
            <a:r>
              <a:rPr lang="en-US" dirty="0"/>
              <a:t>Intel's microarchitecture is CISC with RISC enhancements (micro-ops)</a:t>
            </a:r>
          </a:p>
        </p:txBody>
      </p:sp>
      <p:sp>
        <p:nvSpPr>
          <p:cNvPr id="3" name="Title 2">
            <a:extLst>
              <a:ext uri="{FF2B5EF4-FFF2-40B4-BE49-F238E27FC236}">
                <a16:creationId xmlns:a16="http://schemas.microsoft.com/office/drawing/2014/main" id="{34637896-BBA2-4917-B865-3572DA707701}"/>
              </a:ext>
            </a:extLst>
          </p:cNvPr>
          <p:cNvSpPr>
            <a:spLocks noGrp="1"/>
          </p:cNvSpPr>
          <p:nvPr>
            <p:ph type="title"/>
          </p:nvPr>
        </p:nvSpPr>
        <p:spPr/>
        <p:txBody>
          <a:bodyPr/>
          <a:lstStyle/>
          <a:p>
            <a:r>
              <a:rPr lang="en-US" dirty="0"/>
              <a:t>ARM CPUs</a:t>
            </a:r>
          </a:p>
        </p:txBody>
      </p:sp>
      <p:sp>
        <p:nvSpPr>
          <p:cNvPr id="4" name="Footer Placeholder 3">
            <a:extLst>
              <a:ext uri="{FF2B5EF4-FFF2-40B4-BE49-F238E27FC236}">
                <a16:creationId xmlns:a16="http://schemas.microsoft.com/office/drawing/2014/main" id="{8D9D12AE-54D3-4681-B118-C184ED1F897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0A446C4-C798-47EF-A61A-2CD996F800E5}"/>
              </a:ext>
            </a:extLst>
          </p:cNvPr>
          <p:cNvSpPr>
            <a:spLocks noGrp="1"/>
          </p:cNvSpPr>
          <p:nvPr>
            <p:ph type="sldNum" sz="quarter" idx="4"/>
          </p:nvPr>
        </p:nvSpPr>
        <p:spPr/>
        <p:txBody>
          <a:bodyPr/>
          <a:lstStyle/>
          <a:p>
            <a:fld id="{5356F478-C559-429F-9426-6D8D07B5A7AD}" type="slidenum">
              <a:rPr lang="en-US" smtClean="0"/>
              <a:pPr/>
              <a:t>171</a:t>
            </a:fld>
            <a:endParaRPr lang="en-US" dirty="0"/>
          </a:p>
        </p:txBody>
      </p:sp>
    </p:spTree>
    <p:extLst>
      <p:ext uri="{BB962C8B-B14F-4D97-AF65-F5344CB8AC3E}">
        <p14:creationId xmlns:p14="http://schemas.microsoft.com/office/powerpoint/2010/main" val="152623906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Control unit/pipeline</a:t>
            </a:r>
          </a:p>
          <a:p>
            <a:r>
              <a:rPr lang="en-US" dirty="0"/>
              <a:t>Execution units</a:t>
            </a:r>
          </a:p>
          <a:p>
            <a:r>
              <a:rPr lang="en-US" dirty="0"/>
              <a:t>Registers</a:t>
            </a:r>
          </a:p>
        </p:txBody>
      </p:sp>
      <p:sp>
        <p:nvSpPr>
          <p:cNvPr id="3" name="Title 2"/>
          <p:cNvSpPr>
            <a:spLocks noGrp="1"/>
          </p:cNvSpPr>
          <p:nvPr>
            <p:ph type="title"/>
          </p:nvPr>
        </p:nvSpPr>
        <p:spPr/>
        <p:txBody>
          <a:bodyPr/>
          <a:lstStyle/>
          <a:p>
            <a:r>
              <a:rPr lang="en-US"/>
              <a:t>Features of Processors</a:t>
            </a:r>
            <a:endParaRPr lang="en-US" dirty="0"/>
          </a:p>
        </p:txBody>
      </p:sp>
      <p:sp>
        <p:nvSpPr>
          <p:cNvPr id="4" name="Footer Placeholder 3">
            <a:extLst>
              <a:ext uri="{FF2B5EF4-FFF2-40B4-BE49-F238E27FC236}">
                <a16:creationId xmlns:a16="http://schemas.microsoft.com/office/drawing/2014/main" id="{2C3974BB-BD89-4904-B779-C17B2A501A2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A670F82-13BC-4367-9C92-59D7C4C926A0}"/>
              </a:ext>
            </a:extLst>
          </p:cNvPr>
          <p:cNvSpPr>
            <a:spLocks noGrp="1"/>
          </p:cNvSpPr>
          <p:nvPr>
            <p:ph type="sldNum" sz="quarter" idx="4"/>
          </p:nvPr>
        </p:nvSpPr>
        <p:spPr/>
        <p:txBody>
          <a:bodyPr/>
          <a:lstStyle/>
          <a:p>
            <a:fld id="{5356F478-C559-429F-9426-6D8D07B5A7AD}" type="slidenum">
              <a:rPr lang="en-US" smtClean="0"/>
              <a:pPr/>
              <a:t>172</a:t>
            </a:fld>
            <a:endParaRPr lang="en-US" dirty="0"/>
          </a:p>
        </p:txBody>
      </p:sp>
    </p:spTree>
    <p:extLst>
      <p:ext uri="{BB962C8B-B14F-4D97-AF65-F5344CB8AC3E}">
        <p14:creationId xmlns:p14="http://schemas.microsoft.com/office/powerpoint/2010/main" val="580810785"/>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A7902C-8D73-439C-AF67-E921B0889B0B}"/>
              </a:ext>
            </a:extLst>
          </p:cNvPr>
          <p:cNvSpPr>
            <a:spLocks noGrp="1"/>
          </p:cNvSpPr>
          <p:nvPr>
            <p:ph idx="1"/>
          </p:nvPr>
        </p:nvSpPr>
        <p:spPr/>
        <p:txBody>
          <a:bodyPr>
            <a:normAutofit fontScale="70000" lnSpcReduction="20000"/>
          </a:bodyPr>
          <a:lstStyle/>
          <a:p>
            <a:r>
              <a:rPr lang="en-US" dirty="0"/>
              <a:t>x86 instruction set</a:t>
            </a:r>
          </a:p>
          <a:p>
            <a:pPr lvl="1"/>
            <a:r>
              <a:rPr lang="en-US" dirty="0"/>
              <a:t>x86 instruction set started in 1978 with 16-bit CPUs</a:t>
            </a:r>
          </a:p>
          <a:p>
            <a:pPr lvl="1"/>
            <a:r>
              <a:rPr lang="en-US" dirty="0"/>
              <a:t>First 32-bit CPU with x86-32/IA-32 released in 1985</a:t>
            </a:r>
          </a:p>
          <a:p>
            <a:pPr lvl="1"/>
            <a:r>
              <a:rPr lang="en-US" dirty="0"/>
              <a:t>x86-64/x64 developed by AMD in 2003 (Intel refer to it as EM64T)</a:t>
            </a:r>
          </a:p>
          <a:p>
            <a:r>
              <a:rPr lang="en-US" dirty="0"/>
              <a:t>32-bit versus 64-bit CPU</a:t>
            </a:r>
          </a:p>
          <a:p>
            <a:pPr lvl="1"/>
            <a:r>
              <a:rPr lang="en-US" dirty="0"/>
              <a:t>32-bit CPU can address up to 4 GB memory</a:t>
            </a:r>
          </a:p>
          <a:p>
            <a:pPr lvl="1"/>
            <a:r>
              <a:rPr lang="en-US" dirty="0"/>
              <a:t>64-bit CPU can address up to 16 Exabytes (currently CPUs use a 48-bit address space (256 Terabytes)</a:t>
            </a:r>
          </a:p>
          <a:p>
            <a:pPr lvl="1"/>
            <a:r>
              <a:rPr lang="en-US" dirty="0"/>
              <a:t>64-bit CPUs can run 32-bit operating systems and software</a:t>
            </a:r>
          </a:p>
          <a:p>
            <a:pPr lvl="1"/>
            <a:r>
              <a:rPr lang="en-US" dirty="0"/>
              <a:t>32-bit CPUs CANNOT run 64-bit operating systems or software </a:t>
            </a:r>
          </a:p>
          <a:p>
            <a:r>
              <a:rPr lang="en-US" dirty="0"/>
              <a:t>Most PC/laptop CPU models are now 64-bit</a:t>
            </a:r>
          </a:p>
        </p:txBody>
      </p:sp>
      <p:sp>
        <p:nvSpPr>
          <p:cNvPr id="3" name="Title 2">
            <a:extLst>
              <a:ext uri="{FF2B5EF4-FFF2-40B4-BE49-F238E27FC236}">
                <a16:creationId xmlns:a16="http://schemas.microsoft.com/office/drawing/2014/main" id="{EDE9E341-E421-4A22-9645-836E21E1A45C}"/>
              </a:ext>
            </a:extLst>
          </p:cNvPr>
          <p:cNvSpPr>
            <a:spLocks noGrp="1"/>
          </p:cNvSpPr>
          <p:nvPr>
            <p:ph type="title"/>
          </p:nvPr>
        </p:nvSpPr>
        <p:spPr/>
        <p:txBody>
          <a:bodyPr/>
          <a:lstStyle/>
          <a:p>
            <a:r>
              <a:rPr lang="en-US" dirty="0"/>
              <a:t>Instruction Set (32- versus 64-bit)</a:t>
            </a:r>
          </a:p>
        </p:txBody>
      </p:sp>
      <p:sp>
        <p:nvSpPr>
          <p:cNvPr id="4" name="Footer Placeholder 3">
            <a:extLst>
              <a:ext uri="{FF2B5EF4-FFF2-40B4-BE49-F238E27FC236}">
                <a16:creationId xmlns:a16="http://schemas.microsoft.com/office/drawing/2014/main" id="{BF7727C6-7D8D-40BA-8AEB-46F1D86F00B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23D59AA-35BA-4943-BC8A-DFA5B19848E8}"/>
              </a:ext>
            </a:extLst>
          </p:cNvPr>
          <p:cNvSpPr>
            <a:spLocks noGrp="1"/>
          </p:cNvSpPr>
          <p:nvPr>
            <p:ph type="sldNum" sz="quarter" idx="4"/>
          </p:nvPr>
        </p:nvSpPr>
        <p:spPr/>
        <p:txBody>
          <a:bodyPr/>
          <a:lstStyle/>
          <a:p>
            <a:fld id="{5356F478-C559-429F-9426-6D8D07B5A7AD}" type="slidenum">
              <a:rPr lang="en-US" smtClean="0"/>
              <a:pPr/>
              <a:t>173</a:t>
            </a:fld>
            <a:endParaRPr lang="en-US" dirty="0"/>
          </a:p>
        </p:txBody>
      </p:sp>
    </p:spTree>
    <p:extLst>
      <p:ext uri="{BB962C8B-B14F-4D97-AF65-F5344CB8AC3E}">
        <p14:creationId xmlns:p14="http://schemas.microsoft.com/office/powerpoint/2010/main" val="1668048944"/>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216627-529E-4306-A4B9-16C56E6347EC}"/>
              </a:ext>
            </a:extLst>
          </p:cNvPr>
          <p:cNvSpPr>
            <a:spLocks noGrp="1"/>
          </p:cNvSpPr>
          <p:nvPr>
            <p:ph idx="1"/>
          </p:nvPr>
        </p:nvSpPr>
        <p:spPr/>
        <p:txBody>
          <a:bodyPr/>
          <a:lstStyle/>
          <a:p>
            <a:r>
              <a:rPr lang="en-US" dirty="0"/>
              <a:t>Clock speed differentiates CPU models (premium models run faster)</a:t>
            </a:r>
          </a:p>
          <a:p>
            <a:r>
              <a:rPr lang="en-US" dirty="0"/>
              <a:t>Front Side Bus between CPU and system memory is another important performance factor</a:t>
            </a:r>
          </a:p>
        </p:txBody>
      </p:sp>
      <p:sp>
        <p:nvSpPr>
          <p:cNvPr id="3" name="Title 2">
            <a:extLst>
              <a:ext uri="{FF2B5EF4-FFF2-40B4-BE49-F238E27FC236}">
                <a16:creationId xmlns:a16="http://schemas.microsoft.com/office/drawing/2014/main" id="{51AD8859-44FF-44E0-BDE5-FA24BA1D6B4B}"/>
              </a:ext>
            </a:extLst>
          </p:cNvPr>
          <p:cNvSpPr>
            <a:spLocks noGrp="1"/>
          </p:cNvSpPr>
          <p:nvPr>
            <p:ph type="title"/>
          </p:nvPr>
        </p:nvSpPr>
        <p:spPr/>
        <p:txBody>
          <a:bodyPr/>
          <a:lstStyle/>
          <a:p>
            <a:r>
              <a:rPr lang="en-US" dirty="0"/>
              <a:t>Clock Speed and Bus Speed</a:t>
            </a:r>
          </a:p>
        </p:txBody>
      </p:sp>
      <p:sp>
        <p:nvSpPr>
          <p:cNvPr id="4" name="Footer Placeholder 3">
            <a:extLst>
              <a:ext uri="{FF2B5EF4-FFF2-40B4-BE49-F238E27FC236}">
                <a16:creationId xmlns:a16="http://schemas.microsoft.com/office/drawing/2014/main" id="{74091526-A11D-4889-BA4A-77549FF0FD2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6A06E99-DB54-4AD2-AF13-87E1B9831D84}"/>
              </a:ext>
            </a:extLst>
          </p:cNvPr>
          <p:cNvSpPr>
            <a:spLocks noGrp="1"/>
          </p:cNvSpPr>
          <p:nvPr>
            <p:ph type="sldNum" sz="quarter" idx="4"/>
          </p:nvPr>
        </p:nvSpPr>
        <p:spPr/>
        <p:txBody>
          <a:bodyPr/>
          <a:lstStyle/>
          <a:p>
            <a:fld id="{5356F478-C559-429F-9426-6D8D07B5A7AD}" type="slidenum">
              <a:rPr lang="en-US" smtClean="0"/>
              <a:pPr/>
              <a:t>174</a:t>
            </a:fld>
            <a:endParaRPr lang="en-US" dirty="0"/>
          </a:p>
        </p:txBody>
      </p:sp>
    </p:spTree>
    <p:extLst>
      <p:ext uri="{BB962C8B-B14F-4D97-AF65-F5344CB8AC3E}">
        <p14:creationId xmlns:p14="http://schemas.microsoft.com/office/powerpoint/2010/main" val="3069969971"/>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342D87-C982-4E81-81D2-53EEEE0D2C05}"/>
              </a:ext>
            </a:extLst>
          </p:cNvPr>
          <p:cNvSpPr>
            <a:spLocks noGrp="1"/>
          </p:cNvSpPr>
          <p:nvPr>
            <p:ph idx="1"/>
          </p:nvPr>
        </p:nvSpPr>
        <p:spPr/>
        <p:txBody>
          <a:bodyPr/>
          <a:lstStyle/>
          <a:p>
            <a:r>
              <a:rPr lang="en-US" dirty="0"/>
              <a:t>Symmetric Multiprocessing (SMP)</a:t>
            </a:r>
          </a:p>
          <a:p>
            <a:pPr lvl="1"/>
            <a:r>
              <a:rPr lang="en-US" dirty="0"/>
              <a:t>Providing multiple CPU sockets on the motherboard</a:t>
            </a:r>
          </a:p>
          <a:p>
            <a:pPr lvl="1"/>
            <a:r>
              <a:rPr lang="en-US" dirty="0"/>
              <a:t>Usually a feature of server systems</a:t>
            </a:r>
          </a:p>
          <a:p>
            <a:r>
              <a:rPr lang="en-US" dirty="0"/>
              <a:t>Chip Level Multiprocessing (CMP)</a:t>
            </a:r>
          </a:p>
          <a:p>
            <a:pPr lvl="1"/>
            <a:r>
              <a:rPr lang="en-US" dirty="0"/>
              <a:t>Each CPU contains multiple “cores”</a:t>
            </a:r>
          </a:p>
          <a:p>
            <a:pPr lvl="1"/>
            <a:r>
              <a:rPr lang="en-US" dirty="0"/>
              <a:t>Each core works as a (more-or-less) independent CPU</a:t>
            </a:r>
          </a:p>
          <a:p>
            <a:pPr lvl="1"/>
            <a:r>
              <a:rPr lang="en-US" dirty="0"/>
              <a:t>2-core, 4-core, and 8-core models available</a:t>
            </a:r>
          </a:p>
        </p:txBody>
      </p:sp>
      <p:sp>
        <p:nvSpPr>
          <p:cNvPr id="3" name="Title 2">
            <a:extLst>
              <a:ext uri="{FF2B5EF4-FFF2-40B4-BE49-F238E27FC236}">
                <a16:creationId xmlns:a16="http://schemas.microsoft.com/office/drawing/2014/main" id="{BAD04EB6-6667-4B97-83C8-5053CAD97FDC}"/>
              </a:ext>
            </a:extLst>
          </p:cNvPr>
          <p:cNvSpPr>
            <a:spLocks noGrp="1"/>
          </p:cNvSpPr>
          <p:nvPr>
            <p:ph type="title"/>
          </p:nvPr>
        </p:nvSpPr>
        <p:spPr/>
        <p:txBody>
          <a:bodyPr/>
          <a:lstStyle/>
          <a:p>
            <a:r>
              <a:rPr lang="en-US" dirty="0"/>
              <a:t>Multiprocessing and Dual-core</a:t>
            </a:r>
          </a:p>
        </p:txBody>
      </p:sp>
      <p:sp>
        <p:nvSpPr>
          <p:cNvPr id="4" name="Footer Placeholder 3">
            <a:extLst>
              <a:ext uri="{FF2B5EF4-FFF2-40B4-BE49-F238E27FC236}">
                <a16:creationId xmlns:a16="http://schemas.microsoft.com/office/drawing/2014/main" id="{6B3F391C-A916-465B-B241-CC2505D3C6C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497C1AC-C3A1-49F7-87A8-B08FB7669B5D}"/>
              </a:ext>
            </a:extLst>
          </p:cNvPr>
          <p:cNvSpPr>
            <a:spLocks noGrp="1"/>
          </p:cNvSpPr>
          <p:nvPr>
            <p:ph type="sldNum" sz="quarter" idx="4"/>
          </p:nvPr>
        </p:nvSpPr>
        <p:spPr/>
        <p:txBody>
          <a:bodyPr/>
          <a:lstStyle/>
          <a:p>
            <a:fld id="{5356F478-C559-429F-9426-6D8D07B5A7AD}" type="slidenum">
              <a:rPr lang="en-US" smtClean="0"/>
              <a:pPr/>
              <a:t>175</a:t>
            </a:fld>
            <a:endParaRPr lang="en-US" dirty="0"/>
          </a:p>
        </p:txBody>
      </p:sp>
    </p:spTree>
    <p:extLst>
      <p:ext uri="{BB962C8B-B14F-4D97-AF65-F5344CB8AC3E}">
        <p14:creationId xmlns:p14="http://schemas.microsoft.com/office/powerpoint/2010/main" val="366677867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Motherboard is a printed circuit board with buses connecting processors</a:t>
            </a:r>
          </a:p>
          <a:p>
            <a:pPr lvl="1"/>
            <a:r>
              <a:rPr lang="en-US" dirty="0"/>
              <a:t>Data</a:t>
            </a:r>
          </a:p>
          <a:p>
            <a:pPr lvl="1"/>
            <a:r>
              <a:rPr lang="en-US" dirty="0"/>
              <a:t>Address</a:t>
            </a:r>
          </a:p>
          <a:p>
            <a:pPr lvl="1"/>
            <a:r>
              <a:rPr lang="en-US" dirty="0"/>
              <a:t>Timing</a:t>
            </a:r>
          </a:p>
          <a:p>
            <a:pPr lvl="1"/>
            <a:r>
              <a:rPr lang="en-US" dirty="0"/>
              <a:t>Power</a:t>
            </a:r>
          </a:p>
          <a:p>
            <a:r>
              <a:rPr lang="en-US" dirty="0"/>
              <a:t>System bus (Front Side Bus) between CPU and system memory</a:t>
            </a:r>
          </a:p>
          <a:p>
            <a:r>
              <a:rPr lang="en-US" dirty="0"/>
              <a:t>Expansion bus (Input/Output Bus) between CPU and other processors</a:t>
            </a:r>
          </a:p>
        </p:txBody>
      </p:sp>
      <p:sp>
        <p:nvSpPr>
          <p:cNvPr id="3" name="Title 2"/>
          <p:cNvSpPr>
            <a:spLocks noGrp="1"/>
          </p:cNvSpPr>
          <p:nvPr>
            <p:ph type="title"/>
          </p:nvPr>
        </p:nvSpPr>
        <p:spPr/>
        <p:txBody>
          <a:bodyPr/>
          <a:lstStyle/>
          <a:p>
            <a:r>
              <a:rPr lang="en-US" dirty="0"/>
              <a:t>System and Expansion Bus Technologies</a:t>
            </a:r>
          </a:p>
        </p:txBody>
      </p:sp>
      <p:sp>
        <p:nvSpPr>
          <p:cNvPr id="4" name="Footer Placeholder 3">
            <a:extLst>
              <a:ext uri="{FF2B5EF4-FFF2-40B4-BE49-F238E27FC236}">
                <a16:creationId xmlns:a16="http://schemas.microsoft.com/office/drawing/2014/main" id="{924E3651-73A7-412E-A555-D884FC2711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D726767-A34C-4FC1-A85F-48A69329A9B2}"/>
              </a:ext>
            </a:extLst>
          </p:cNvPr>
          <p:cNvSpPr>
            <a:spLocks noGrp="1"/>
          </p:cNvSpPr>
          <p:nvPr>
            <p:ph type="sldNum" sz="quarter" idx="4"/>
          </p:nvPr>
        </p:nvSpPr>
        <p:spPr/>
        <p:txBody>
          <a:bodyPr/>
          <a:lstStyle/>
          <a:p>
            <a:fld id="{5356F478-C559-429F-9426-6D8D07B5A7AD}" type="slidenum">
              <a:rPr lang="en-US" smtClean="0"/>
              <a:pPr/>
              <a:t>176</a:t>
            </a:fld>
            <a:endParaRPr lang="en-US" dirty="0"/>
          </a:p>
        </p:txBody>
      </p:sp>
    </p:spTree>
    <p:extLst>
      <p:ext uri="{BB962C8B-B14F-4D97-AF65-F5344CB8AC3E}">
        <p14:creationId xmlns:p14="http://schemas.microsoft.com/office/powerpoint/2010/main" val="653740224"/>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BB2B77A-210C-4B0F-8EE2-10656843D2AC}"/>
              </a:ext>
            </a:extLst>
          </p:cNvPr>
          <p:cNvSpPr>
            <a:spLocks noGrp="1"/>
          </p:cNvSpPr>
          <p:nvPr>
            <p:ph type="title"/>
          </p:nvPr>
        </p:nvSpPr>
        <p:spPr/>
        <p:txBody>
          <a:bodyPr/>
          <a:lstStyle/>
          <a:p>
            <a:r>
              <a:rPr lang="en-US" dirty="0"/>
              <a:t>Expansion Bus Types</a:t>
            </a:r>
          </a:p>
        </p:txBody>
      </p:sp>
      <p:pic>
        <p:nvPicPr>
          <p:cNvPr id="8" name="Content Placeholder 7">
            <a:extLst>
              <a:ext uri="{FF2B5EF4-FFF2-40B4-BE49-F238E27FC236}">
                <a16:creationId xmlns:a16="http://schemas.microsoft.com/office/drawing/2014/main" id="{0AB23984-42DA-422E-934F-A85EF0E1BEB9}"/>
              </a:ext>
            </a:extLst>
          </p:cNvPr>
          <p:cNvPicPr>
            <a:picLocks noGrp="1" noChangeAspect="1"/>
          </p:cNvPicPr>
          <p:nvPr>
            <p:ph idx="1"/>
          </p:nvPr>
        </p:nvPicPr>
        <p:blipFill>
          <a:blip r:embed="rId2"/>
          <a:stretch>
            <a:fillRect/>
          </a:stretch>
        </p:blipFill>
        <p:spPr>
          <a:xfrm>
            <a:off x="1648523" y="934735"/>
            <a:ext cx="8864791" cy="5537804"/>
          </a:xfrm>
          <a:prstGeom prst="rect">
            <a:avLst/>
          </a:prstGeom>
        </p:spPr>
      </p:pic>
      <p:sp>
        <p:nvSpPr>
          <p:cNvPr id="2" name="Footer Placeholder 1">
            <a:extLst>
              <a:ext uri="{FF2B5EF4-FFF2-40B4-BE49-F238E27FC236}">
                <a16:creationId xmlns:a16="http://schemas.microsoft.com/office/drawing/2014/main" id="{D7D0BFBC-E11D-48BD-8054-A6D8B624A9E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4439A1E-65C9-4B6D-8BDF-F15DE8711E32}"/>
              </a:ext>
            </a:extLst>
          </p:cNvPr>
          <p:cNvSpPr>
            <a:spLocks noGrp="1"/>
          </p:cNvSpPr>
          <p:nvPr>
            <p:ph type="sldNum" sz="quarter" idx="4"/>
          </p:nvPr>
        </p:nvSpPr>
        <p:spPr/>
        <p:txBody>
          <a:bodyPr/>
          <a:lstStyle/>
          <a:p>
            <a:fld id="{5356F478-C559-429F-9426-6D8D07B5A7AD}" type="slidenum">
              <a:rPr lang="en-US" smtClean="0"/>
              <a:pPr/>
              <a:t>177</a:t>
            </a:fld>
            <a:endParaRPr lang="en-US" dirty="0"/>
          </a:p>
        </p:txBody>
      </p:sp>
    </p:spTree>
    <p:extLst>
      <p:ext uri="{BB962C8B-B14F-4D97-AF65-F5344CB8AC3E}">
        <p14:creationId xmlns:p14="http://schemas.microsoft.com/office/powerpoint/2010/main" val="381198663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9FA94F-1C35-4091-A528-76D2A4C79E64}"/>
              </a:ext>
            </a:extLst>
          </p:cNvPr>
          <p:cNvSpPr>
            <a:spLocks noGrp="1"/>
          </p:cNvSpPr>
          <p:nvPr>
            <p:ph type="title"/>
          </p:nvPr>
        </p:nvSpPr>
        <p:spPr/>
        <p:txBody>
          <a:bodyPr/>
          <a:lstStyle/>
          <a:p>
            <a:r>
              <a:rPr lang="en-US" dirty="0"/>
              <a:t>System Cooling</a:t>
            </a:r>
          </a:p>
        </p:txBody>
      </p:sp>
      <p:sp>
        <p:nvSpPr>
          <p:cNvPr id="6" name="Content Placeholder 5">
            <a:extLst>
              <a:ext uri="{FF2B5EF4-FFF2-40B4-BE49-F238E27FC236}">
                <a16:creationId xmlns:a16="http://schemas.microsoft.com/office/drawing/2014/main" id="{280A9955-F928-4322-BE27-540027D896DC}"/>
              </a:ext>
            </a:extLst>
          </p:cNvPr>
          <p:cNvSpPr>
            <a:spLocks noGrp="1"/>
          </p:cNvSpPr>
          <p:nvPr>
            <p:ph sz="half" idx="1"/>
          </p:nvPr>
        </p:nvSpPr>
        <p:spPr/>
        <p:txBody>
          <a:bodyPr>
            <a:normAutofit fontScale="85000" lnSpcReduction="20000"/>
          </a:bodyPr>
          <a:lstStyle/>
          <a:p>
            <a:r>
              <a:rPr lang="en-US" dirty="0"/>
              <a:t>Heatsinks and thermal paste</a:t>
            </a:r>
          </a:p>
          <a:p>
            <a:pPr lvl="1"/>
            <a:r>
              <a:rPr lang="en-US" dirty="0"/>
              <a:t>Passive cooling</a:t>
            </a:r>
          </a:p>
          <a:p>
            <a:pPr lvl="1"/>
            <a:r>
              <a:rPr lang="en-US" dirty="0"/>
              <a:t>Transfer heat by convection</a:t>
            </a:r>
          </a:p>
          <a:p>
            <a:r>
              <a:rPr lang="en-US" dirty="0"/>
              <a:t>Fans</a:t>
            </a:r>
          </a:p>
          <a:p>
            <a:pPr lvl="1"/>
            <a:r>
              <a:rPr lang="en-US" dirty="0"/>
              <a:t>Active cooling (powered)</a:t>
            </a:r>
          </a:p>
          <a:p>
            <a:pPr lvl="1"/>
            <a:r>
              <a:rPr lang="en-US" dirty="0"/>
              <a:t>Dissipate warm air from component</a:t>
            </a:r>
          </a:p>
          <a:p>
            <a:pPr lvl="1"/>
            <a:r>
              <a:rPr lang="en-US" dirty="0"/>
              <a:t>Case fans draw cool air through front vents and expel warm air through back</a:t>
            </a:r>
          </a:p>
        </p:txBody>
      </p:sp>
      <p:pic>
        <p:nvPicPr>
          <p:cNvPr id="10" name="Content Placeholder 9">
            <a:extLst>
              <a:ext uri="{FF2B5EF4-FFF2-40B4-BE49-F238E27FC236}">
                <a16:creationId xmlns:a16="http://schemas.microsoft.com/office/drawing/2014/main" id="{D7C1E49C-33E6-4832-B9DE-305B34824E8D}"/>
              </a:ext>
            </a:extLst>
          </p:cNvPr>
          <p:cNvPicPr>
            <a:picLocks noGrp="1" noChangeAspect="1"/>
          </p:cNvPicPr>
          <p:nvPr>
            <p:ph sz="quarter" idx="12"/>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5406" y="914400"/>
            <a:ext cx="4476938" cy="2743200"/>
          </a:xfrm>
        </p:spPr>
      </p:pic>
      <p:pic>
        <p:nvPicPr>
          <p:cNvPr id="11" name="Content Placeholder 10" descr="Fan assembly to cool the processor on a graphics (video) adapter card, Image © 123rf.com.">
            <a:extLst>
              <a:ext uri="{FF2B5EF4-FFF2-40B4-BE49-F238E27FC236}">
                <a16:creationId xmlns:a16="http://schemas.microsoft.com/office/drawing/2014/main" id="{466109C9-F64A-4D3F-BBA9-8D843A05D9E0}"/>
              </a:ext>
            </a:extLst>
          </p:cNvPr>
          <p:cNvPicPr>
            <a:picLocks noGrp="1"/>
          </p:cNvPicPr>
          <p:nvPr>
            <p:ph sz="quarter" idx="13"/>
          </p:nvPr>
        </p:nvPicPr>
        <p:blipFill rotWithShape="1">
          <a:blip r:embed="rId3">
            <a:clrChange>
              <a:clrFrom>
                <a:srgbClr val="FFFFFF"/>
              </a:clrFrom>
              <a:clrTo>
                <a:srgbClr val="FFFFFF">
                  <a:alpha val="0"/>
                </a:srgbClr>
              </a:clrTo>
            </a:clrChange>
          </a:blip>
          <a:srcRect l="12959" r="13957"/>
          <a:stretch/>
        </p:blipFill>
        <p:spPr bwMode="auto">
          <a:xfrm>
            <a:off x="466031" y="3749675"/>
            <a:ext cx="5195688"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051949E-39B2-4000-BF2E-02333AB6227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E809EE4-80E6-4D24-AE18-AF3BC47752EA}"/>
              </a:ext>
            </a:extLst>
          </p:cNvPr>
          <p:cNvSpPr>
            <a:spLocks noGrp="1"/>
          </p:cNvSpPr>
          <p:nvPr>
            <p:ph type="sldNum" sz="quarter" idx="4"/>
          </p:nvPr>
        </p:nvSpPr>
        <p:spPr/>
        <p:txBody>
          <a:bodyPr/>
          <a:lstStyle/>
          <a:p>
            <a:fld id="{5356F478-C559-429F-9426-6D8D07B5A7AD}" type="slidenum">
              <a:rPr lang="en-US" smtClean="0"/>
              <a:pPr/>
              <a:t>178</a:t>
            </a:fld>
            <a:endParaRPr lang="en-US" dirty="0"/>
          </a:p>
        </p:txBody>
      </p:sp>
    </p:spTree>
    <p:extLst>
      <p:ext uri="{BB962C8B-B14F-4D97-AF65-F5344CB8AC3E}">
        <p14:creationId xmlns:p14="http://schemas.microsoft.com/office/powerpoint/2010/main" val="425261942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D742EE-513D-459F-A253-A2C7A494C97C}"/>
              </a:ext>
            </a:extLst>
          </p:cNvPr>
          <p:cNvSpPr>
            <a:spLocks noGrp="1"/>
          </p:cNvSpPr>
          <p:nvPr>
            <p:ph type="title"/>
          </p:nvPr>
        </p:nvSpPr>
        <p:spPr/>
        <p:txBody>
          <a:bodyPr/>
          <a:lstStyle/>
          <a:p>
            <a:r>
              <a:rPr lang="en-US" dirty="0"/>
              <a:t>Liquid-based Cooling Systems</a:t>
            </a:r>
          </a:p>
        </p:txBody>
      </p:sp>
      <p:pic>
        <p:nvPicPr>
          <p:cNvPr id="6" name="Content Placeholder 5" descr="Liquid-cooled PC design. Photo ©123rf.com.">
            <a:extLst>
              <a:ext uri="{FF2B5EF4-FFF2-40B4-BE49-F238E27FC236}">
                <a16:creationId xmlns:a16="http://schemas.microsoft.com/office/drawing/2014/main" id="{A3CD0049-193F-43C2-8FF8-FFC44E027899}"/>
              </a:ext>
            </a:extLst>
          </p:cNvPr>
          <p:cNvPicPr>
            <a:picLocks noGrp="1"/>
          </p:cNvPicPr>
          <p:nvPr>
            <p:ph idx="1"/>
          </p:nvPr>
        </p:nvPicPr>
        <p:blipFill>
          <a:blip r:embed="rId2"/>
          <a:stretch>
            <a:fillRect/>
          </a:stretch>
        </p:blipFill>
        <p:spPr bwMode="auto">
          <a:xfrm>
            <a:off x="2204085" y="914400"/>
            <a:ext cx="7753668" cy="5578475"/>
          </a:xfrm>
          <a:prstGeom prst="rect">
            <a:avLst/>
          </a:prstGeom>
          <a:noFill/>
          <a:ln>
            <a:noFill/>
          </a:ln>
        </p:spPr>
      </p:pic>
      <p:sp>
        <p:nvSpPr>
          <p:cNvPr id="2" name="Footer Placeholder 1">
            <a:extLst>
              <a:ext uri="{FF2B5EF4-FFF2-40B4-BE49-F238E27FC236}">
                <a16:creationId xmlns:a16="http://schemas.microsoft.com/office/drawing/2014/main" id="{3B764052-3FD5-435D-AEE7-5C183A7DC84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4BF2BEB1-D490-4453-8F57-40FE70799BDD}"/>
              </a:ext>
            </a:extLst>
          </p:cNvPr>
          <p:cNvSpPr>
            <a:spLocks noGrp="1"/>
          </p:cNvSpPr>
          <p:nvPr>
            <p:ph type="sldNum" sz="quarter" idx="4"/>
          </p:nvPr>
        </p:nvSpPr>
        <p:spPr/>
        <p:txBody>
          <a:bodyPr/>
          <a:lstStyle/>
          <a:p>
            <a:fld id="{5356F478-C559-429F-9426-6D8D07B5A7AD}" type="slidenum">
              <a:rPr lang="en-US" smtClean="0"/>
              <a:pPr/>
              <a:t>179</a:t>
            </a:fld>
            <a:endParaRPr lang="en-US" dirty="0"/>
          </a:p>
        </p:txBody>
      </p:sp>
    </p:spTree>
    <p:extLst>
      <p:ext uri="{BB962C8B-B14F-4D97-AF65-F5344CB8AC3E}">
        <p14:creationId xmlns:p14="http://schemas.microsoft.com/office/powerpoint/2010/main" val="218590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83F61E6-7BA7-4036-B84A-E79CCF19E0A7}"/>
              </a:ext>
            </a:extLst>
          </p:cNvPr>
          <p:cNvSpPr>
            <a:spLocks noGrp="1"/>
          </p:cNvSpPr>
          <p:nvPr>
            <p:ph idx="1"/>
          </p:nvPr>
        </p:nvSpPr>
        <p:spPr/>
        <p:txBody>
          <a:bodyPr>
            <a:normAutofit fontScale="77500" lnSpcReduction="20000"/>
          </a:bodyPr>
          <a:lstStyle/>
          <a:p>
            <a:r>
              <a:rPr lang="en-US" dirty="0"/>
              <a:t>Home automation</a:t>
            </a:r>
          </a:p>
          <a:p>
            <a:pPr lvl="1"/>
            <a:r>
              <a:rPr lang="en-US" dirty="0"/>
              <a:t>Hub with voice control</a:t>
            </a:r>
          </a:p>
          <a:p>
            <a:pPr lvl="1"/>
            <a:r>
              <a:rPr lang="en-US" dirty="0"/>
              <a:t>IoT wireless (Z-Wave, ZigBee, or Bluetooth LE)</a:t>
            </a:r>
          </a:p>
          <a:p>
            <a:pPr lvl="1"/>
            <a:r>
              <a:rPr lang="en-US" dirty="0"/>
              <a:t>Thermostats</a:t>
            </a:r>
          </a:p>
          <a:p>
            <a:pPr lvl="1"/>
            <a:r>
              <a:rPr lang="en-US" dirty="0"/>
              <a:t>Security systems</a:t>
            </a:r>
          </a:p>
          <a:p>
            <a:pPr lvl="1"/>
            <a:r>
              <a:rPr lang="en-US" dirty="0"/>
              <a:t>IP cameras</a:t>
            </a:r>
          </a:p>
          <a:p>
            <a:pPr lvl="1"/>
            <a:r>
              <a:rPr lang="en-US" dirty="0"/>
              <a:t>Home appliances</a:t>
            </a:r>
          </a:p>
          <a:p>
            <a:pPr lvl="1"/>
            <a:r>
              <a:rPr lang="en-US" dirty="0"/>
              <a:t>Streaming media</a:t>
            </a:r>
          </a:p>
          <a:p>
            <a:r>
              <a:rPr lang="en-US" dirty="0"/>
              <a:t>Modern cars and drones</a:t>
            </a:r>
          </a:p>
          <a:p>
            <a:r>
              <a:rPr lang="en-US" dirty="0"/>
              <a:t>Medical devices</a:t>
            </a:r>
          </a:p>
        </p:txBody>
      </p:sp>
      <p:sp>
        <p:nvSpPr>
          <p:cNvPr id="3" name="Title 2">
            <a:extLst>
              <a:ext uri="{FF2B5EF4-FFF2-40B4-BE49-F238E27FC236}">
                <a16:creationId xmlns:a16="http://schemas.microsoft.com/office/drawing/2014/main" id="{D07C56FA-80A0-4CFF-8B99-FBCACC5A91C0}"/>
              </a:ext>
            </a:extLst>
          </p:cNvPr>
          <p:cNvSpPr>
            <a:spLocks noGrp="1"/>
          </p:cNvSpPr>
          <p:nvPr>
            <p:ph type="title"/>
          </p:nvPr>
        </p:nvSpPr>
        <p:spPr/>
        <p:txBody>
          <a:bodyPr/>
          <a:lstStyle/>
          <a:p>
            <a:r>
              <a:rPr lang="en-US" dirty="0"/>
              <a:t>The Internet of Things (IoT)</a:t>
            </a:r>
          </a:p>
        </p:txBody>
      </p:sp>
      <p:sp>
        <p:nvSpPr>
          <p:cNvPr id="4" name="Footer Placeholder 3">
            <a:extLst>
              <a:ext uri="{FF2B5EF4-FFF2-40B4-BE49-F238E27FC236}">
                <a16:creationId xmlns:a16="http://schemas.microsoft.com/office/drawing/2014/main" id="{E559750E-8AF9-44E8-9428-9EDFA9AA8E0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A2664E0-F1C9-460A-B728-CAABE40CA75F}"/>
              </a:ext>
            </a:extLst>
          </p:cNvPr>
          <p:cNvSpPr>
            <a:spLocks noGrp="1"/>
          </p:cNvSpPr>
          <p:nvPr>
            <p:ph type="sldNum" sz="quarter" idx="4"/>
          </p:nvPr>
        </p:nvSpPr>
        <p:spPr/>
        <p:txBody>
          <a:bodyPr/>
          <a:lstStyle/>
          <a:p>
            <a:fld id="{5356F478-C559-429F-9426-6D8D07B5A7AD}" type="slidenum">
              <a:rPr lang="en-US" smtClean="0"/>
              <a:pPr/>
              <a:t>18</a:t>
            </a:fld>
            <a:endParaRPr lang="en-US" dirty="0"/>
          </a:p>
        </p:txBody>
      </p:sp>
    </p:spTree>
    <p:extLst>
      <p:ext uri="{BB962C8B-B14F-4D97-AF65-F5344CB8AC3E}">
        <p14:creationId xmlns:p14="http://schemas.microsoft.com/office/powerpoint/2010/main" val="2025341685"/>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071B1D7-32BA-47B2-9AA2-112BE0071E65}"/>
              </a:ext>
            </a:extLst>
          </p:cNvPr>
          <p:cNvSpPr>
            <a:spLocks noGrp="1"/>
          </p:cNvSpPr>
          <p:nvPr>
            <p:ph idx="1"/>
          </p:nvPr>
        </p:nvSpPr>
        <p:spPr/>
        <p:txBody>
          <a:bodyPr/>
          <a:lstStyle/>
          <a:p>
            <a:r>
              <a:rPr lang="en-US" dirty="0"/>
              <a:t>Bootstrapping (booting)</a:t>
            </a:r>
          </a:p>
          <a:p>
            <a:pPr lvl="1"/>
            <a:r>
              <a:rPr lang="en-US" dirty="0"/>
              <a:t>CPU starts and initializes other components</a:t>
            </a:r>
          </a:p>
          <a:p>
            <a:pPr lvl="1"/>
            <a:r>
              <a:rPr lang="en-US" dirty="0"/>
              <a:t>Occurs before operating system loads</a:t>
            </a:r>
          </a:p>
          <a:p>
            <a:pPr lvl="1"/>
            <a:r>
              <a:rPr lang="en-US" dirty="0"/>
              <a:t>Controlled by PC firmware</a:t>
            </a:r>
          </a:p>
          <a:p>
            <a:r>
              <a:rPr lang="en-US" dirty="0"/>
              <a:t>BIOS (Basic Input/Output System) </a:t>
            </a:r>
          </a:p>
          <a:p>
            <a:r>
              <a:rPr lang="en-US" dirty="0"/>
              <a:t>UEFI (Unified Extensible Firmware Interface)</a:t>
            </a:r>
          </a:p>
        </p:txBody>
      </p:sp>
      <p:sp>
        <p:nvSpPr>
          <p:cNvPr id="2" name="Title 1">
            <a:extLst>
              <a:ext uri="{FF2B5EF4-FFF2-40B4-BE49-F238E27FC236}">
                <a16:creationId xmlns:a16="http://schemas.microsoft.com/office/drawing/2014/main" id="{C6E759ED-2604-4187-953C-1C6042BF01D4}"/>
              </a:ext>
            </a:extLst>
          </p:cNvPr>
          <p:cNvSpPr>
            <a:spLocks noGrp="1"/>
          </p:cNvSpPr>
          <p:nvPr>
            <p:ph type="title"/>
          </p:nvPr>
        </p:nvSpPr>
        <p:spPr/>
        <p:txBody>
          <a:bodyPr/>
          <a:lstStyle/>
          <a:p>
            <a:r>
              <a:rPr lang="en-US" dirty="0"/>
              <a:t>BIOS and UEFI System Firmware</a:t>
            </a:r>
          </a:p>
        </p:txBody>
      </p:sp>
      <p:sp>
        <p:nvSpPr>
          <p:cNvPr id="3" name="Footer Placeholder 2">
            <a:extLst>
              <a:ext uri="{FF2B5EF4-FFF2-40B4-BE49-F238E27FC236}">
                <a16:creationId xmlns:a16="http://schemas.microsoft.com/office/drawing/2014/main" id="{45353956-F78E-4203-96EE-36FEB52BB3D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53653E4-A4D6-4F8C-9757-E28A61CA0311}"/>
              </a:ext>
            </a:extLst>
          </p:cNvPr>
          <p:cNvSpPr>
            <a:spLocks noGrp="1"/>
          </p:cNvSpPr>
          <p:nvPr>
            <p:ph type="sldNum" sz="quarter" idx="4"/>
          </p:nvPr>
        </p:nvSpPr>
        <p:spPr/>
        <p:txBody>
          <a:bodyPr/>
          <a:lstStyle/>
          <a:p>
            <a:fld id="{5356F478-C559-429F-9426-6D8D07B5A7AD}" type="slidenum">
              <a:rPr lang="en-US" smtClean="0"/>
              <a:pPr/>
              <a:t>180</a:t>
            </a:fld>
            <a:endParaRPr lang="en-US" dirty="0"/>
          </a:p>
        </p:txBody>
      </p:sp>
    </p:spTree>
    <p:extLst>
      <p:ext uri="{BB962C8B-B14F-4D97-AF65-F5344CB8AC3E}">
        <p14:creationId xmlns:p14="http://schemas.microsoft.com/office/powerpoint/2010/main" val="395248780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DA803-680B-40FB-9999-50500698C75C}"/>
              </a:ext>
            </a:extLst>
          </p:cNvPr>
          <p:cNvSpPr>
            <a:spLocks noGrp="1"/>
          </p:cNvSpPr>
          <p:nvPr>
            <p:ph type="title"/>
          </p:nvPr>
        </p:nvSpPr>
        <p:spPr/>
        <p:txBody>
          <a:bodyPr/>
          <a:lstStyle/>
          <a:p>
            <a:r>
              <a:rPr lang="en-US" dirty="0"/>
              <a:t>System Firmware Setup Program</a:t>
            </a:r>
          </a:p>
        </p:txBody>
      </p:sp>
      <p:sp>
        <p:nvSpPr>
          <p:cNvPr id="3" name="Content Placeholder 2">
            <a:extLst>
              <a:ext uri="{FF2B5EF4-FFF2-40B4-BE49-F238E27FC236}">
                <a16:creationId xmlns:a16="http://schemas.microsoft.com/office/drawing/2014/main" id="{391099A0-FF0C-43A7-A658-671E1A91389E}"/>
              </a:ext>
            </a:extLst>
          </p:cNvPr>
          <p:cNvSpPr>
            <a:spLocks noGrp="1"/>
          </p:cNvSpPr>
          <p:nvPr>
            <p:ph sz="half" idx="1"/>
          </p:nvPr>
        </p:nvSpPr>
        <p:spPr/>
        <p:txBody>
          <a:bodyPr/>
          <a:lstStyle/>
          <a:p>
            <a:r>
              <a:rPr lang="en-US" dirty="0"/>
              <a:t>Press a key during boot sequence—look at screen or refer to documentation</a:t>
            </a:r>
          </a:p>
          <a:p>
            <a:r>
              <a:rPr lang="en-US" dirty="0"/>
              <a:t>Navigate using keyboard and ESC</a:t>
            </a:r>
          </a:p>
        </p:txBody>
      </p:sp>
      <p:pic>
        <p:nvPicPr>
          <p:cNvPr id="8" name="Content Placeholder 7" descr="Press the key to enter setup before or during the memory count">
            <a:extLst>
              <a:ext uri="{FF2B5EF4-FFF2-40B4-BE49-F238E27FC236}">
                <a16:creationId xmlns:a16="http://schemas.microsoft.com/office/drawing/2014/main" id="{3B30000B-4CE7-4876-8272-F14763DE53A9}"/>
              </a:ext>
            </a:extLst>
          </p:cNvPr>
          <p:cNvPicPr>
            <a:picLocks noGrp="1"/>
          </p:cNvPicPr>
          <p:nvPr>
            <p:ph sz="quarter" idx="12"/>
          </p:nvPr>
        </p:nvPicPr>
        <p:blipFill rotWithShape="1">
          <a:blip r:embed="rId2" cstate="print">
            <a:extLst>
              <a:ext uri="{28A0092B-C50C-407E-A947-70E740481C1C}">
                <a14:useLocalDpi xmlns:a14="http://schemas.microsoft.com/office/drawing/2010/main" val="0"/>
              </a:ext>
            </a:extLst>
          </a:blip>
          <a:srcRect/>
          <a:stretch/>
        </p:blipFill>
        <p:spPr bwMode="auto">
          <a:xfrm>
            <a:off x="6537435" y="914400"/>
            <a:ext cx="5121055" cy="2743200"/>
          </a:xfrm>
          <a:prstGeom prst="rect">
            <a:avLst/>
          </a:prstGeom>
          <a:noFill/>
          <a:ln>
            <a:noFill/>
          </a:ln>
          <a:extLst>
            <a:ext uri="{53640926-AAD7-44D8-BBD7-CCE9431645EC}">
              <a14:shadowObscured xmlns:a14="http://schemas.microsoft.com/office/drawing/2010/main"/>
            </a:ext>
          </a:extLst>
        </p:spPr>
      </p:pic>
      <p:pic>
        <p:nvPicPr>
          <p:cNvPr id="9" name="Content Placeholder 8" descr="System firmware BIOS setup program">
            <a:extLst>
              <a:ext uri="{FF2B5EF4-FFF2-40B4-BE49-F238E27FC236}">
                <a16:creationId xmlns:a16="http://schemas.microsoft.com/office/drawing/2014/main" id="{47D6B09A-5EB2-4717-BB6B-51519D3CCA48}"/>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600522" y="3749675"/>
            <a:ext cx="4994882" cy="2743200"/>
          </a:xfrm>
          <a:prstGeom prst="rect">
            <a:avLst/>
          </a:prstGeom>
          <a:noFill/>
          <a:ln>
            <a:noFill/>
          </a:ln>
        </p:spPr>
      </p:pic>
      <p:sp>
        <p:nvSpPr>
          <p:cNvPr id="4" name="Footer Placeholder 3">
            <a:extLst>
              <a:ext uri="{FF2B5EF4-FFF2-40B4-BE49-F238E27FC236}">
                <a16:creationId xmlns:a16="http://schemas.microsoft.com/office/drawing/2014/main" id="{DEE185C8-20FF-4E6F-B41B-C2AF49B19C4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859469E-8325-43F2-B2BC-426F28CA8931}"/>
              </a:ext>
            </a:extLst>
          </p:cNvPr>
          <p:cNvSpPr>
            <a:spLocks noGrp="1"/>
          </p:cNvSpPr>
          <p:nvPr>
            <p:ph type="sldNum" sz="quarter" idx="4"/>
          </p:nvPr>
        </p:nvSpPr>
        <p:spPr/>
        <p:txBody>
          <a:bodyPr/>
          <a:lstStyle/>
          <a:p>
            <a:fld id="{5356F478-C559-429F-9426-6D8D07B5A7AD}" type="slidenum">
              <a:rPr lang="en-US" smtClean="0"/>
              <a:pPr/>
              <a:t>181</a:t>
            </a:fld>
            <a:endParaRPr lang="en-US" dirty="0"/>
          </a:p>
        </p:txBody>
      </p:sp>
    </p:spTree>
    <p:extLst>
      <p:ext uri="{BB962C8B-B14F-4D97-AF65-F5344CB8AC3E}">
        <p14:creationId xmlns:p14="http://schemas.microsoft.com/office/powerpoint/2010/main" val="1426532044"/>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13ACC8-C063-426B-A397-1D2C93F6FFF2}"/>
              </a:ext>
            </a:extLst>
          </p:cNvPr>
          <p:cNvSpPr>
            <a:spLocks noGrp="1"/>
          </p:cNvSpPr>
          <p:nvPr>
            <p:ph type="title"/>
          </p:nvPr>
        </p:nvSpPr>
        <p:spPr/>
        <p:txBody>
          <a:bodyPr/>
          <a:lstStyle/>
          <a:p>
            <a:r>
              <a:rPr lang="en-US" dirty="0"/>
              <a:t>UEFI Setup Programs</a:t>
            </a:r>
          </a:p>
        </p:txBody>
      </p:sp>
      <p:pic>
        <p:nvPicPr>
          <p:cNvPr id="6" name="Content Placeholder 5" descr="UEFI system setup software with a full GUI and mouse support">
            <a:extLst>
              <a:ext uri="{FF2B5EF4-FFF2-40B4-BE49-F238E27FC236}">
                <a16:creationId xmlns:a16="http://schemas.microsoft.com/office/drawing/2014/main" id="{E9A3F073-9096-4B18-9CF5-C8DF8C069BC6}"/>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61936" y="914400"/>
            <a:ext cx="7437966" cy="5578475"/>
          </a:xfrm>
          <a:prstGeom prst="rect">
            <a:avLst/>
          </a:prstGeom>
          <a:noFill/>
          <a:ln>
            <a:noFill/>
          </a:ln>
        </p:spPr>
      </p:pic>
      <p:sp>
        <p:nvSpPr>
          <p:cNvPr id="2" name="Footer Placeholder 1">
            <a:extLst>
              <a:ext uri="{FF2B5EF4-FFF2-40B4-BE49-F238E27FC236}">
                <a16:creationId xmlns:a16="http://schemas.microsoft.com/office/drawing/2014/main" id="{658A7D30-3627-425E-A41B-40CF0B5F699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8290516-A7ED-4952-91BD-8AFFBC8A505E}"/>
              </a:ext>
            </a:extLst>
          </p:cNvPr>
          <p:cNvSpPr>
            <a:spLocks noGrp="1"/>
          </p:cNvSpPr>
          <p:nvPr>
            <p:ph type="sldNum" sz="quarter" idx="4"/>
          </p:nvPr>
        </p:nvSpPr>
        <p:spPr/>
        <p:txBody>
          <a:bodyPr/>
          <a:lstStyle/>
          <a:p>
            <a:fld id="{5356F478-C559-429F-9426-6D8D07B5A7AD}" type="slidenum">
              <a:rPr lang="en-US" smtClean="0"/>
              <a:pPr/>
              <a:t>182</a:t>
            </a:fld>
            <a:endParaRPr lang="en-US" dirty="0"/>
          </a:p>
        </p:txBody>
      </p:sp>
    </p:spTree>
    <p:extLst>
      <p:ext uri="{BB962C8B-B14F-4D97-AF65-F5344CB8AC3E}">
        <p14:creationId xmlns:p14="http://schemas.microsoft.com/office/powerpoint/2010/main" val="1493777223"/>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A9DA35-6EFE-466E-A5DC-0985A181352A}"/>
              </a:ext>
            </a:extLst>
          </p:cNvPr>
          <p:cNvSpPr>
            <a:spLocks noGrp="1"/>
          </p:cNvSpPr>
          <p:nvPr>
            <p:ph idx="1"/>
          </p:nvPr>
        </p:nvSpPr>
        <p:spPr/>
        <p:txBody>
          <a:bodyPr>
            <a:normAutofit fontScale="55000" lnSpcReduction="20000"/>
          </a:bodyPr>
          <a:lstStyle/>
          <a:p>
            <a:r>
              <a:rPr lang="en-US" dirty="0"/>
              <a:t>Explain the way in which system components determine performance and how to specify an appropriate computer system</a:t>
            </a:r>
          </a:p>
          <a:p>
            <a:r>
              <a:rPr lang="en-US" dirty="0"/>
              <a:t>Describe the types and functions of motherboards, processors, memory, and the expansion bus</a:t>
            </a:r>
          </a:p>
          <a:p>
            <a:r>
              <a:rPr lang="en-US" dirty="0"/>
              <a:t>Explain the importance of a cooling system and the components used</a:t>
            </a:r>
          </a:p>
          <a:p>
            <a:r>
              <a:rPr lang="en-US" dirty="0"/>
              <a:t>Identify the role of PC firmware and access the firmware setup program</a:t>
            </a:r>
          </a:p>
        </p:txBody>
      </p:sp>
      <p:sp>
        <p:nvSpPr>
          <p:cNvPr id="3" name="Footer Placeholder 2">
            <a:extLst>
              <a:ext uri="{FF2B5EF4-FFF2-40B4-BE49-F238E27FC236}">
                <a16:creationId xmlns:a16="http://schemas.microsoft.com/office/drawing/2014/main" id="{1D3D9490-3776-4C0D-A1C1-F43C0E54C0D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4174108-80A5-4511-B02C-7081D8FFFEC1}"/>
              </a:ext>
            </a:extLst>
          </p:cNvPr>
          <p:cNvSpPr>
            <a:spLocks noGrp="1"/>
          </p:cNvSpPr>
          <p:nvPr>
            <p:ph type="sldNum" sz="quarter" idx="4"/>
          </p:nvPr>
        </p:nvSpPr>
        <p:spPr/>
        <p:txBody>
          <a:bodyPr/>
          <a:lstStyle/>
          <a:p>
            <a:fld id="{5356F478-C559-429F-9426-6D8D07B5A7AD}" type="slidenum">
              <a:rPr lang="en-US" smtClean="0"/>
              <a:pPr/>
              <a:t>183</a:t>
            </a:fld>
            <a:endParaRPr lang="en-US" dirty="0"/>
          </a:p>
        </p:txBody>
      </p:sp>
    </p:spTree>
    <p:extLst>
      <p:ext uri="{BB962C8B-B14F-4D97-AF65-F5344CB8AC3E}">
        <p14:creationId xmlns:p14="http://schemas.microsoft.com/office/powerpoint/2010/main" val="3472656769"/>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145152E-E97C-4919-8E10-D7D1ADFC6281}"/>
              </a:ext>
            </a:extLst>
          </p:cNvPr>
          <p:cNvSpPr>
            <a:spLocks noGrp="1"/>
          </p:cNvSpPr>
          <p:nvPr>
            <p:ph idx="1"/>
          </p:nvPr>
        </p:nvSpPr>
        <p:spPr/>
        <p:txBody>
          <a:bodyPr/>
          <a:lstStyle/>
          <a:p>
            <a:r>
              <a:rPr lang="en-US" dirty="0"/>
              <a:t>Lab 11 / Specifying PC Systems</a:t>
            </a:r>
          </a:p>
        </p:txBody>
      </p:sp>
      <p:sp>
        <p:nvSpPr>
          <p:cNvPr id="3" name="Footer Placeholder 2">
            <a:extLst>
              <a:ext uri="{FF2B5EF4-FFF2-40B4-BE49-F238E27FC236}">
                <a16:creationId xmlns:a16="http://schemas.microsoft.com/office/drawing/2014/main" id="{74D8C3EE-50E6-492C-AFFB-A9917DF19AF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AF73060-406A-48DB-B8B9-54E2D1FF2C7C}"/>
              </a:ext>
            </a:extLst>
          </p:cNvPr>
          <p:cNvSpPr>
            <a:spLocks noGrp="1"/>
          </p:cNvSpPr>
          <p:nvPr>
            <p:ph type="sldNum" sz="quarter" idx="4"/>
          </p:nvPr>
        </p:nvSpPr>
        <p:spPr/>
        <p:txBody>
          <a:bodyPr/>
          <a:lstStyle/>
          <a:p>
            <a:fld id="{5356F478-C559-429F-9426-6D8D07B5A7AD}" type="slidenum">
              <a:rPr lang="en-US" smtClean="0"/>
              <a:pPr/>
              <a:t>184</a:t>
            </a:fld>
            <a:endParaRPr lang="en-US" dirty="0"/>
          </a:p>
        </p:txBody>
      </p:sp>
    </p:spTree>
    <p:extLst>
      <p:ext uri="{BB962C8B-B14F-4D97-AF65-F5344CB8AC3E}">
        <p14:creationId xmlns:p14="http://schemas.microsoft.com/office/powerpoint/2010/main" val="2381982159"/>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2 / Using Device Interfaces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74889286"/>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95C0A1-2EC2-4435-A223-00B4D26A0A68}"/>
              </a:ext>
            </a:extLst>
          </p:cNvPr>
          <p:cNvSpPr>
            <a:spLocks noGrp="1"/>
          </p:cNvSpPr>
          <p:nvPr>
            <p:ph idx="1"/>
          </p:nvPr>
        </p:nvSpPr>
        <p:spPr/>
        <p:txBody>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C78E96A6-6065-4727-A4D9-D142332074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EEF44EF-5AB2-45EC-8684-34674D6E4E25}"/>
              </a:ext>
            </a:extLst>
          </p:cNvPr>
          <p:cNvSpPr>
            <a:spLocks noGrp="1"/>
          </p:cNvSpPr>
          <p:nvPr>
            <p:ph type="sldNum" sz="quarter" idx="4"/>
          </p:nvPr>
        </p:nvSpPr>
        <p:spPr/>
        <p:txBody>
          <a:bodyPr/>
          <a:lstStyle/>
          <a:p>
            <a:fld id="{5356F478-C559-429F-9426-6D8D07B5A7AD}" type="slidenum">
              <a:rPr lang="en-US" smtClean="0"/>
              <a:pPr/>
              <a:t>186</a:t>
            </a:fld>
            <a:endParaRPr lang="en-US" dirty="0"/>
          </a:p>
        </p:txBody>
      </p:sp>
    </p:spTree>
    <p:extLst>
      <p:ext uri="{BB962C8B-B14F-4D97-AF65-F5344CB8AC3E}">
        <p14:creationId xmlns:p14="http://schemas.microsoft.com/office/powerpoint/2010/main" val="353451042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2C896A-DBDA-42C1-A3D2-D248BA069610}"/>
              </a:ext>
            </a:extLst>
          </p:cNvPr>
          <p:cNvSpPr>
            <a:spLocks noGrp="1"/>
          </p:cNvSpPr>
          <p:nvPr>
            <p:ph type="title"/>
          </p:nvPr>
        </p:nvSpPr>
        <p:spPr/>
        <p:txBody>
          <a:bodyPr/>
          <a:lstStyle/>
          <a:p>
            <a:r>
              <a:rPr lang="en-US" dirty="0"/>
              <a:t>Computer Port and Connector Types</a:t>
            </a:r>
          </a:p>
        </p:txBody>
      </p:sp>
      <p:pic>
        <p:nvPicPr>
          <p:cNvPr id="6" name="Content Placeholder 5" descr="I/O ports on a motherboard. Image © 123rf.com.">
            <a:extLst>
              <a:ext uri="{FF2B5EF4-FFF2-40B4-BE49-F238E27FC236}">
                <a16:creationId xmlns:a16="http://schemas.microsoft.com/office/drawing/2014/main" id="{5759C3A4-8D25-41D7-A1B0-DC1C02E8AF52}"/>
              </a:ext>
            </a:extLst>
          </p:cNvPr>
          <p:cNvPicPr>
            <a:picLocks noGrp="1"/>
          </p:cNvPicPr>
          <p:nvPr>
            <p:ph idx="1"/>
          </p:nvPr>
        </p:nvPicPr>
        <p:blipFill>
          <a:blip r:embed="rId2">
            <a:clrChange>
              <a:clrFrom>
                <a:srgbClr val="FFFFFF"/>
              </a:clrFrom>
              <a:clrTo>
                <a:srgbClr val="FFFFFF">
                  <a:alpha val="0"/>
                </a:srgbClr>
              </a:clrTo>
            </a:clrChange>
          </a:blip>
          <a:stretch>
            <a:fillRect/>
          </a:stretch>
        </p:blipFill>
        <p:spPr bwMode="auto">
          <a:xfrm>
            <a:off x="2705362" y="914400"/>
            <a:ext cx="6751114" cy="5578475"/>
          </a:xfrm>
          <a:prstGeom prst="rect">
            <a:avLst/>
          </a:prstGeom>
          <a:noFill/>
          <a:ln>
            <a:noFill/>
          </a:ln>
        </p:spPr>
      </p:pic>
      <p:sp>
        <p:nvSpPr>
          <p:cNvPr id="2" name="Footer Placeholder 1">
            <a:extLst>
              <a:ext uri="{FF2B5EF4-FFF2-40B4-BE49-F238E27FC236}">
                <a16:creationId xmlns:a16="http://schemas.microsoft.com/office/drawing/2014/main" id="{255D3750-64F8-4741-A5D6-446E31D62B6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075FAF8-1A42-4CD9-8C40-C72549688D99}"/>
              </a:ext>
            </a:extLst>
          </p:cNvPr>
          <p:cNvSpPr>
            <a:spLocks noGrp="1"/>
          </p:cNvSpPr>
          <p:nvPr>
            <p:ph type="sldNum" sz="quarter" idx="4"/>
          </p:nvPr>
        </p:nvSpPr>
        <p:spPr/>
        <p:txBody>
          <a:bodyPr/>
          <a:lstStyle/>
          <a:p>
            <a:fld id="{5356F478-C559-429F-9426-6D8D07B5A7AD}" type="slidenum">
              <a:rPr lang="en-US" smtClean="0"/>
              <a:pPr/>
              <a:t>187</a:t>
            </a:fld>
            <a:endParaRPr lang="en-US" dirty="0"/>
          </a:p>
        </p:txBody>
      </p:sp>
    </p:spTree>
    <p:extLst>
      <p:ext uri="{BB962C8B-B14F-4D97-AF65-F5344CB8AC3E}">
        <p14:creationId xmlns:p14="http://schemas.microsoft.com/office/powerpoint/2010/main" val="2133058261"/>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623F37-3DFE-41B1-8554-57B770214F3F}"/>
              </a:ext>
            </a:extLst>
          </p:cNvPr>
          <p:cNvSpPr>
            <a:spLocks noGrp="1"/>
          </p:cNvSpPr>
          <p:nvPr>
            <p:ph idx="1"/>
          </p:nvPr>
        </p:nvSpPr>
        <p:spPr/>
        <p:txBody>
          <a:bodyPr>
            <a:normAutofit lnSpcReduction="10000"/>
          </a:bodyPr>
          <a:lstStyle/>
          <a:p>
            <a:pPr>
              <a:lnSpc>
                <a:spcPct val="70000"/>
              </a:lnSpc>
            </a:pPr>
            <a:r>
              <a:rPr lang="en-US" sz="2400" dirty="0"/>
              <a:t>Plug-and-Play interface</a:t>
            </a:r>
          </a:p>
          <a:p>
            <a:pPr>
              <a:lnSpc>
                <a:spcPct val="70000"/>
              </a:lnSpc>
            </a:pPr>
            <a:r>
              <a:rPr lang="en-US" sz="2400" dirty="0"/>
              <a:t>Supplies enough power for small peripherals</a:t>
            </a:r>
          </a:p>
          <a:p>
            <a:pPr>
              <a:lnSpc>
                <a:spcPct val="70000"/>
              </a:lnSpc>
            </a:pPr>
            <a:r>
              <a:rPr lang="en-US" sz="2400" dirty="0"/>
              <a:t>Versions and data rates</a:t>
            </a:r>
          </a:p>
          <a:p>
            <a:pPr lvl="1">
              <a:lnSpc>
                <a:spcPct val="70000"/>
              </a:lnSpc>
            </a:pPr>
            <a:r>
              <a:rPr lang="en-US" sz="1800" dirty="0"/>
              <a:t>1.1 – 12 Mbps</a:t>
            </a:r>
          </a:p>
          <a:p>
            <a:pPr lvl="1">
              <a:lnSpc>
                <a:spcPct val="70000"/>
              </a:lnSpc>
            </a:pPr>
            <a:r>
              <a:rPr lang="en-US" sz="1800" dirty="0"/>
              <a:t>2.0 – 480 Mbps</a:t>
            </a:r>
          </a:p>
          <a:p>
            <a:pPr lvl="1">
              <a:lnSpc>
                <a:spcPct val="70000"/>
              </a:lnSpc>
            </a:pPr>
            <a:r>
              <a:rPr lang="en-US" sz="1800" dirty="0"/>
              <a:t>3.0 – 5 Gbps</a:t>
            </a:r>
          </a:p>
          <a:p>
            <a:pPr lvl="1">
              <a:lnSpc>
                <a:spcPct val="70000"/>
              </a:lnSpc>
            </a:pPr>
            <a:r>
              <a:rPr lang="en-US" sz="1800" dirty="0"/>
              <a:t>3.1 – 10 Gbps</a:t>
            </a:r>
            <a:endParaRPr lang="en-US" dirty="0"/>
          </a:p>
        </p:txBody>
      </p:sp>
      <p:sp>
        <p:nvSpPr>
          <p:cNvPr id="3" name="Title 2">
            <a:extLst>
              <a:ext uri="{FF2B5EF4-FFF2-40B4-BE49-F238E27FC236}">
                <a16:creationId xmlns:a16="http://schemas.microsoft.com/office/drawing/2014/main" id="{EE4F4218-60BA-45EF-9C44-866097126FD2}"/>
              </a:ext>
            </a:extLst>
          </p:cNvPr>
          <p:cNvSpPr>
            <a:spLocks noGrp="1"/>
          </p:cNvSpPr>
          <p:nvPr>
            <p:ph type="title"/>
          </p:nvPr>
        </p:nvSpPr>
        <p:spPr/>
        <p:txBody>
          <a:bodyPr/>
          <a:lstStyle/>
          <a:p>
            <a:r>
              <a:rPr lang="en-US" dirty="0"/>
              <a:t>Universal Serial Bus (USB)</a:t>
            </a:r>
          </a:p>
        </p:txBody>
      </p:sp>
      <p:pic>
        <p:nvPicPr>
          <p:cNvPr id="8" name="Content Placeholder 7" descr="USB ports and connectors (from left to right): Type A, Type B, Mini Type B, Micro Type B, Type C. Image © 123rf.com.">
            <a:extLst>
              <a:ext uri="{FF2B5EF4-FFF2-40B4-BE49-F238E27FC236}">
                <a16:creationId xmlns:a16="http://schemas.microsoft.com/office/drawing/2014/main" id="{6B7AF5FD-EC32-42E2-8AD0-825616C3115B}"/>
              </a:ext>
            </a:extLst>
          </p:cNvPr>
          <p:cNvPicPr>
            <a:picLocks noGrp="1"/>
          </p:cNvPicPr>
          <p:nvPr>
            <p:ph idx="12"/>
          </p:nvPr>
        </p:nvPicPr>
        <p:blipFill rotWithShape="1">
          <a:blip r:embed="rId2">
            <a:clrChange>
              <a:clrFrom>
                <a:srgbClr val="FFFFFF"/>
              </a:clrFrom>
              <a:clrTo>
                <a:srgbClr val="FFFFFF">
                  <a:alpha val="0"/>
                </a:srgbClr>
              </a:clrTo>
            </a:clrChange>
          </a:blip>
          <a:srcRect t="11439"/>
          <a:stretch/>
        </p:blipFill>
        <p:spPr bwMode="auto">
          <a:xfrm>
            <a:off x="1724513" y="3749675"/>
            <a:ext cx="8712812" cy="2743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15F0447-00CA-4B18-B4CC-81ACC0F50A1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3F2D972-E8D8-4414-A7CE-A5D6DF2FFAAC}"/>
              </a:ext>
            </a:extLst>
          </p:cNvPr>
          <p:cNvSpPr>
            <a:spLocks noGrp="1"/>
          </p:cNvSpPr>
          <p:nvPr>
            <p:ph type="sldNum" sz="quarter" idx="4"/>
          </p:nvPr>
        </p:nvSpPr>
        <p:spPr/>
        <p:txBody>
          <a:bodyPr/>
          <a:lstStyle/>
          <a:p>
            <a:fld id="{5356F478-C559-429F-9426-6D8D07B5A7AD}" type="slidenum">
              <a:rPr lang="en-US" smtClean="0"/>
              <a:pPr/>
              <a:t>188</a:t>
            </a:fld>
            <a:endParaRPr lang="en-US" dirty="0"/>
          </a:p>
        </p:txBody>
      </p:sp>
    </p:spTree>
    <p:extLst>
      <p:ext uri="{BB962C8B-B14F-4D97-AF65-F5344CB8AC3E}">
        <p14:creationId xmlns:p14="http://schemas.microsoft.com/office/powerpoint/2010/main" val="549680128"/>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26D69-2FCD-4FCF-A577-4FA7129E74AC}"/>
              </a:ext>
            </a:extLst>
          </p:cNvPr>
          <p:cNvSpPr>
            <a:spLocks noGrp="1"/>
          </p:cNvSpPr>
          <p:nvPr>
            <p:ph type="title"/>
          </p:nvPr>
        </p:nvSpPr>
        <p:spPr/>
        <p:txBody>
          <a:bodyPr/>
          <a:lstStyle/>
          <a:p>
            <a:r>
              <a:rPr lang="en-US" dirty="0"/>
              <a:t>Firewire</a:t>
            </a:r>
          </a:p>
        </p:txBody>
      </p:sp>
      <p:sp>
        <p:nvSpPr>
          <p:cNvPr id="3" name="Content Placeholder 2">
            <a:extLst>
              <a:ext uri="{FF2B5EF4-FFF2-40B4-BE49-F238E27FC236}">
                <a16:creationId xmlns:a16="http://schemas.microsoft.com/office/drawing/2014/main" id="{D6B63643-6DBA-4506-AD3E-216062DDAB8B}"/>
              </a:ext>
            </a:extLst>
          </p:cNvPr>
          <p:cNvSpPr>
            <a:spLocks noGrp="1"/>
          </p:cNvSpPr>
          <p:nvPr>
            <p:ph sz="half" idx="1"/>
          </p:nvPr>
        </p:nvSpPr>
        <p:spPr/>
        <p:txBody>
          <a:bodyPr/>
          <a:lstStyle/>
          <a:p>
            <a:r>
              <a:rPr lang="en-US" dirty="0"/>
              <a:t>Similar to USB but not widely adopted on PCs</a:t>
            </a:r>
          </a:p>
          <a:p>
            <a:r>
              <a:rPr lang="en-US" dirty="0"/>
              <a:t>Data rate of 400 Mbps</a:t>
            </a:r>
          </a:p>
          <a:p>
            <a:r>
              <a:rPr lang="en-US" dirty="0"/>
              <a:t>6-pin and unpowered 4-pin connectors</a:t>
            </a:r>
          </a:p>
          <a:p>
            <a:endParaRPr lang="en-US" dirty="0"/>
          </a:p>
        </p:txBody>
      </p:sp>
      <p:pic>
        <p:nvPicPr>
          <p:cNvPr id="7" name="Content Placeholder 6" descr="Firewire ports and cables with &quot;alpha&quot; 6-pin connector on the left and 4-pin connector on the right. Image © 123rf.com.">
            <a:extLst>
              <a:ext uri="{FF2B5EF4-FFF2-40B4-BE49-F238E27FC236}">
                <a16:creationId xmlns:a16="http://schemas.microsoft.com/office/drawing/2014/main" id="{3E37B4EF-2B2C-4F5B-BE29-FB2B23EE2340}"/>
              </a:ext>
            </a:extLst>
          </p:cNvPr>
          <p:cNvPicPr>
            <a:picLocks noGrp="1"/>
          </p:cNvPicPr>
          <p:nvPr>
            <p:ph sz="half" idx="2"/>
          </p:nvPr>
        </p:nvPicPr>
        <p:blipFill rotWithShape="1">
          <a:blip r:embed="rId2">
            <a:clrChange>
              <a:clrFrom>
                <a:srgbClr val="FFFFFF"/>
              </a:clrFrom>
              <a:clrTo>
                <a:srgbClr val="FFFFFF">
                  <a:alpha val="0"/>
                </a:srgbClr>
              </a:clrTo>
            </a:clrChange>
          </a:blip>
          <a:srcRect l="8497" t="5844" r="3935"/>
          <a:stretch/>
        </p:blipFill>
        <p:spPr bwMode="auto">
          <a:xfrm>
            <a:off x="7293417" y="2110857"/>
            <a:ext cx="3605917" cy="318556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63B031BD-4D24-4164-8956-2DD253BA532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8F747C-8DFC-49B1-8813-835AD74F79D1}"/>
              </a:ext>
            </a:extLst>
          </p:cNvPr>
          <p:cNvSpPr>
            <a:spLocks noGrp="1"/>
          </p:cNvSpPr>
          <p:nvPr>
            <p:ph type="sldNum" sz="quarter" idx="4"/>
          </p:nvPr>
        </p:nvSpPr>
        <p:spPr/>
        <p:txBody>
          <a:bodyPr/>
          <a:lstStyle/>
          <a:p>
            <a:fld id="{5356F478-C559-429F-9426-6D8D07B5A7AD}" type="slidenum">
              <a:rPr lang="en-US" smtClean="0"/>
              <a:pPr/>
              <a:t>189</a:t>
            </a:fld>
            <a:endParaRPr lang="en-US" dirty="0"/>
          </a:p>
        </p:txBody>
      </p:sp>
    </p:spTree>
    <p:extLst>
      <p:ext uri="{BB962C8B-B14F-4D97-AF65-F5344CB8AC3E}">
        <p14:creationId xmlns:p14="http://schemas.microsoft.com/office/powerpoint/2010/main" val="1052748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999F371-4816-4349-8063-29E2EAF69D0A}"/>
              </a:ext>
            </a:extLst>
          </p:cNvPr>
          <p:cNvSpPr>
            <a:spLocks noGrp="1"/>
          </p:cNvSpPr>
          <p:nvPr>
            <p:ph idx="1"/>
          </p:nvPr>
        </p:nvSpPr>
        <p:spPr/>
        <p:txBody>
          <a:bodyPr>
            <a:normAutofit fontScale="85000" lnSpcReduction="20000"/>
          </a:bodyPr>
          <a:lstStyle/>
          <a:p>
            <a:r>
              <a:rPr lang="en-US" dirty="0"/>
              <a:t>Same sort of components as a computer</a:t>
            </a:r>
          </a:p>
          <a:p>
            <a:r>
              <a:rPr lang="en-US" dirty="0"/>
              <a:t>Gaming pads</a:t>
            </a:r>
          </a:p>
          <a:p>
            <a:r>
              <a:rPr lang="en-US" dirty="0"/>
              <a:t>Vendors</a:t>
            </a:r>
          </a:p>
          <a:p>
            <a:pPr lvl="1"/>
            <a:r>
              <a:rPr lang="en-US" dirty="0"/>
              <a:t>Sony (PlayStation)</a:t>
            </a:r>
          </a:p>
          <a:p>
            <a:pPr lvl="1"/>
            <a:r>
              <a:rPr lang="en-US" dirty="0"/>
              <a:t>Microsoft (Xbox)</a:t>
            </a:r>
          </a:p>
          <a:p>
            <a:pPr lvl="1"/>
            <a:r>
              <a:rPr lang="en-US" dirty="0"/>
              <a:t>Nintendo (Wii and Switch)</a:t>
            </a:r>
          </a:p>
          <a:p>
            <a:r>
              <a:rPr lang="en-US" dirty="0"/>
              <a:t>Handheld consoles</a:t>
            </a:r>
          </a:p>
          <a:p>
            <a:pPr lvl="1"/>
            <a:r>
              <a:rPr lang="en-US" dirty="0"/>
              <a:t>Nintendo 3DS and Switch</a:t>
            </a:r>
          </a:p>
          <a:p>
            <a:pPr lvl="1"/>
            <a:r>
              <a:rPr lang="en-US" dirty="0"/>
              <a:t>Sony Vita</a:t>
            </a:r>
          </a:p>
        </p:txBody>
      </p:sp>
      <p:sp>
        <p:nvSpPr>
          <p:cNvPr id="3" name="Title 2">
            <a:extLst>
              <a:ext uri="{FF2B5EF4-FFF2-40B4-BE49-F238E27FC236}">
                <a16:creationId xmlns:a16="http://schemas.microsoft.com/office/drawing/2014/main" id="{AA2F9AD5-A9D4-4CFA-8E76-B4D4B41B3F20}"/>
              </a:ext>
            </a:extLst>
          </p:cNvPr>
          <p:cNvSpPr>
            <a:spLocks noGrp="1"/>
          </p:cNvSpPr>
          <p:nvPr>
            <p:ph type="title"/>
          </p:nvPr>
        </p:nvSpPr>
        <p:spPr/>
        <p:txBody>
          <a:bodyPr/>
          <a:lstStyle/>
          <a:p>
            <a:r>
              <a:rPr lang="en-US" dirty="0"/>
              <a:t>Gaming Consoles</a:t>
            </a:r>
          </a:p>
        </p:txBody>
      </p:sp>
      <p:sp>
        <p:nvSpPr>
          <p:cNvPr id="4" name="Footer Placeholder 3">
            <a:extLst>
              <a:ext uri="{FF2B5EF4-FFF2-40B4-BE49-F238E27FC236}">
                <a16:creationId xmlns:a16="http://schemas.microsoft.com/office/drawing/2014/main" id="{DC26EF33-8F5E-435A-9D71-91CD1F3A971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43F2355-F43D-436F-B0A3-A1E91367C5A0}"/>
              </a:ext>
            </a:extLst>
          </p:cNvPr>
          <p:cNvSpPr>
            <a:spLocks noGrp="1"/>
          </p:cNvSpPr>
          <p:nvPr>
            <p:ph type="sldNum" sz="quarter" idx="4"/>
          </p:nvPr>
        </p:nvSpPr>
        <p:spPr/>
        <p:txBody>
          <a:bodyPr/>
          <a:lstStyle/>
          <a:p>
            <a:fld id="{5356F478-C559-429F-9426-6D8D07B5A7AD}" type="slidenum">
              <a:rPr lang="en-US" smtClean="0"/>
              <a:pPr/>
              <a:t>19</a:t>
            </a:fld>
            <a:endParaRPr lang="en-US" dirty="0"/>
          </a:p>
        </p:txBody>
      </p:sp>
    </p:spTree>
    <p:extLst>
      <p:ext uri="{BB962C8B-B14F-4D97-AF65-F5344CB8AC3E}">
        <p14:creationId xmlns:p14="http://schemas.microsoft.com/office/powerpoint/2010/main" val="426812201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dirty="0"/>
              <a:t>Video card or graphics adapter generates the signal to send to a display device (monitor)</a:t>
            </a:r>
          </a:p>
          <a:p>
            <a:r>
              <a:rPr lang="en-US" dirty="0"/>
              <a:t>Most motherboards have integrated adapters</a:t>
            </a:r>
          </a:p>
          <a:p>
            <a:r>
              <a:rPr lang="en-US" dirty="0"/>
              <a:t>High performance adapters can be fitted through an expansion card</a:t>
            </a:r>
          </a:p>
          <a:p>
            <a:r>
              <a:rPr lang="en-US" dirty="0"/>
              <a:t>Video card often has its own CPU (GPU or Graphics Processing Unit) and memory</a:t>
            </a:r>
          </a:p>
          <a:p>
            <a:r>
              <a:rPr lang="en-US" dirty="0"/>
              <a:t>Resolution and color depth</a:t>
            </a:r>
          </a:p>
          <a:p>
            <a:r>
              <a:rPr lang="en-US" dirty="0"/>
              <a:t>VGA (Video Graphics Array) standards</a:t>
            </a:r>
          </a:p>
          <a:p>
            <a:r>
              <a:rPr lang="en-US" dirty="0"/>
              <a:t>Standard 4:3 versus widescreen (16:10) resolutions</a:t>
            </a:r>
          </a:p>
          <a:p>
            <a:r>
              <a:rPr lang="en-US" dirty="0"/>
              <a:t>High Definition (HD) and 4K resolutions</a:t>
            </a:r>
          </a:p>
        </p:txBody>
      </p:sp>
      <p:sp>
        <p:nvSpPr>
          <p:cNvPr id="3" name="Title 2"/>
          <p:cNvSpPr>
            <a:spLocks noGrp="1"/>
          </p:cNvSpPr>
          <p:nvPr>
            <p:ph type="title"/>
          </p:nvPr>
        </p:nvSpPr>
        <p:spPr/>
        <p:txBody>
          <a:bodyPr/>
          <a:lstStyle/>
          <a:p>
            <a:r>
              <a:rPr lang="en-US" dirty="0"/>
              <a:t>Graphics Devices</a:t>
            </a:r>
          </a:p>
        </p:txBody>
      </p:sp>
      <p:sp>
        <p:nvSpPr>
          <p:cNvPr id="4" name="Footer Placeholder 3">
            <a:extLst>
              <a:ext uri="{FF2B5EF4-FFF2-40B4-BE49-F238E27FC236}">
                <a16:creationId xmlns:a16="http://schemas.microsoft.com/office/drawing/2014/main" id="{3EDAC2A1-7867-48B6-B609-D72867F4F3E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B4ADDC1-7476-43EA-A85F-45FAE338C60D}"/>
              </a:ext>
            </a:extLst>
          </p:cNvPr>
          <p:cNvSpPr>
            <a:spLocks noGrp="1"/>
          </p:cNvSpPr>
          <p:nvPr>
            <p:ph type="sldNum" sz="quarter" idx="4"/>
          </p:nvPr>
        </p:nvSpPr>
        <p:spPr/>
        <p:txBody>
          <a:bodyPr/>
          <a:lstStyle/>
          <a:p>
            <a:fld id="{5356F478-C559-429F-9426-6D8D07B5A7AD}" type="slidenum">
              <a:rPr lang="en-US" smtClean="0"/>
              <a:pPr/>
              <a:t>190</a:t>
            </a:fld>
            <a:endParaRPr lang="en-US" dirty="0"/>
          </a:p>
        </p:txBody>
      </p:sp>
    </p:spTree>
    <p:extLst>
      <p:ext uri="{BB962C8B-B14F-4D97-AF65-F5344CB8AC3E}">
        <p14:creationId xmlns:p14="http://schemas.microsoft.com/office/powerpoint/2010/main" val="1528606139"/>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B0A1C-EB3C-4BCF-B194-3120BE3A4C50}"/>
              </a:ext>
            </a:extLst>
          </p:cNvPr>
          <p:cNvSpPr>
            <a:spLocks noGrp="1"/>
          </p:cNvSpPr>
          <p:nvPr>
            <p:ph type="title"/>
          </p:nvPr>
        </p:nvSpPr>
        <p:spPr/>
        <p:txBody>
          <a:bodyPr/>
          <a:lstStyle/>
          <a:p>
            <a:r>
              <a:rPr lang="en-US" dirty="0"/>
              <a:t>High Definition Multimedia Interface (HDMI)</a:t>
            </a:r>
          </a:p>
        </p:txBody>
      </p:sp>
      <p:sp>
        <p:nvSpPr>
          <p:cNvPr id="4" name="Content Placeholder 3">
            <a:extLst>
              <a:ext uri="{FF2B5EF4-FFF2-40B4-BE49-F238E27FC236}">
                <a16:creationId xmlns:a16="http://schemas.microsoft.com/office/drawing/2014/main" id="{D128A627-3B52-4055-A2F3-B2116CE71A33}"/>
              </a:ext>
            </a:extLst>
          </p:cNvPr>
          <p:cNvSpPr>
            <a:spLocks noGrp="1"/>
          </p:cNvSpPr>
          <p:nvPr>
            <p:ph sz="half" idx="2"/>
          </p:nvPr>
        </p:nvSpPr>
        <p:spPr/>
        <p:txBody>
          <a:bodyPr>
            <a:normAutofit fontScale="92500"/>
          </a:bodyPr>
          <a:lstStyle/>
          <a:p>
            <a:r>
              <a:rPr lang="en-US" dirty="0"/>
              <a:t>Very widely used on computers and consumer electronics</a:t>
            </a:r>
          </a:p>
          <a:p>
            <a:r>
              <a:rPr lang="en-US" dirty="0"/>
              <a:t>Sufficient bandwidth for HD resolution (and 4K)</a:t>
            </a:r>
          </a:p>
          <a:p>
            <a:r>
              <a:rPr lang="en-US" dirty="0"/>
              <a:t>Mini and micro connectors also available </a:t>
            </a:r>
          </a:p>
        </p:txBody>
      </p:sp>
      <p:pic>
        <p:nvPicPr>
          <p:cNvPr id="7" name="Content Placeholder 6" descr="HDMI Type A port and connector. Image © 123rf.com.">
            <a:extLst>
              <a:ext uri="{FF2B5EF4-FFF2-40B4-BE49-F238E27FC236}">
                <a16:creationId xmlns:a16="http://schemas.microsoft.com/office/drawing/2014/main" id="{6919A789-0D8B-45B1-9B8F-A0932EF81AF2}"/>
              </a:ext>
            </a:extLst>
          </p:cNvPr>
          <p:cNvPicPr>
            <a:picLocks noGrp="1"/>
          </p:cNvPicPr>
          <p:nvPr>
            <p:ph sz="half" idx="1"/>
          </p:nvPr>
        </p:nvPicPr>
        <p:blipFill rotWithShape="1">
          <a:blip r:embed="rId2">
            <a:clrChange>
              <a:clrFrom>
                <a:srgbClr val="FFFFFF"/>
              </a:clrFrom>
              <a:clrTo>
                <a:srgbClr val="FFFFFF">
                  <a:alpha val="0"/>
                </a:srgbClr>
              </a:clrTo>
            </a:clrChange>
          </a:blip>
          <a:srcRect l="31649" r="14048"/>
          <a:stretch/>
        </p:blipFill>
        <p:spPr bwMode="auto">
          <a:xfrm>
            <a:off x="2112988" y="2011997"/>
            <a:ext cx="1901774" cy="338328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D442860-095B-40D4-B40E-DF2ED302DF9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03C39E8-B13D-4A5E-9E0C-51B68127DCD6}"/>
              </a:ext>
            </a:extLst>
          </p:cNvPr>
          <p:cNvSpPr>
            <a:spLocks noGrp="1"/>
          </p:cNvSpPr>
          <p:nvPr>
            <p:ph type="sldNum" sz="quarter" idx="4"/>
          </p:nvPr>
        </p:nvSpPr>
        <p:spPr/>
        <p:txBody>
          <a:bodyPr/>
          <a:lstStyle/>
          <a:p>
            <a:fld id="{5356F478-C559-429F-9426-6D8D07B5A7AD}" type="slidenum">
              <a:rPr lang="en-US" smtClean="0"/>
              <a:pPr/>
              <a:t>191</a:t>
            </a:fld>
            <a:endParaRPr lang="en-US" dirty="0"/>
          </a:p>
        </p:txBody>
      </p:sp>
    </p:spTree>
    <p:extLst>
      <p:ext uri="{BB962C8B-B14F-4D97-AF65-F5344CB8AC3E}">
        <p14:creationId xmlns:p14="http://schemas.microsoft.com/office/powerpoint/2010/main" val="2725679034"/>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782F4-55EC-4ACA-A9FA-C6FCACC11545}"/>
              </a:ext>
            </a:extLst>
          </p:cNvPr>
          <p:cNvSpPr>
            <a:spLocks noGrp="1"/>
          </p:cNvSpPr>
          <p:nvPr>
            <p:ph type="title"/>
          </p:nvPr>
        </p:nvSpPr>
        <p:spPr/>
        <p:txBody>
          <a:bodyPr/>
          <a:lstStyle/>
          <a:p>
            <a:r>
              <a:rPr lang="en-US" dirty="0"/>
              <a:t>DisplayPort and Thunderbolt</a:t>
            </a:r>
          </a:p>
        </p:txBody>
      </p:sp>
      <p:sp>
        <p:nvSpPr>
          <p:cNvPr id="3" name="Content Placeholder 2">
            <a:extLst>
              <a:ext uri="{FF2B5EF4-FFF2-40B4-BE49-F238E27FC236}">
                <a16:creationId xmlns:a16="http://schemas.microsoft.com/office/drawing/2014/main" id="{A4793647-63E7-4811-81FB-A6965145E314}"/>
              </a:ext>
            </a:extLst>
          </p:cNvPr>
          <p:cNvSpPr>
            <a:spLocks noGrp="1"/>
          </p:cNvSpPr>
          <p:nvPr>
            <p:ph sz="half" idx="1"/>
          </p:nvPr>
        </p:nvSpPr>
        <p:spPr/>
        <p:txBody>
          <a:bodyPr>
            <a:normAutofit fontScale="62500" lnSpcReduction="20000"/>
          </a:bodyPr>
          <a:lstStyle/>
          <a:p>
            <a:r>
              <a:rPr lang="en-US" dirty="0"/>
              <a:t>Competitor technologies to HDMI</a:t>
            </a:r>
          </a:p>
          <a:p>
            <a:r>
              <a:rPr lang="en-US" dirty="0"/>
              <a:t>Support for daisy-chaining monitors</a:t>
            </a:r>
          </a:p>
          <a:p>
            <a:r>
              <a:rPr lang="en-US" dirty="0"/>
              <a:t>Used on Apple Macs and some PCs—especially Thunderbolt 3</a:t>
            </a:r>
          </a:p>
          <a:p>
            <a:r>
              <a:rPr lang="en-US" dirty="0"/>
              <a:t>Thunderbolt 2</a:t>
            </a:r>
          </a:p>
          <a:p>
            <a:pPr lvl="1"/>
            <a:r>
              <a:rPr lang="en-US" dirty="0"/>
              <a:t>20 Gbps over a </a:t>
            </a:r>
            <a:r>
              <a:rPr lang="en-US" dirty="0" err="1"/>
              <a:t>MiniDP</a:t>
            </a:r>
            <a:r>
              <a:rPr lang="en-US" dirty="0"/>
              <a:t> physical interface</a:t>
            </a:r>
          </a:p>
          <a:p>
            <a:r>
              <a:rPr lang="en-US" dirty="0"/>
              <a:t>Thunderbolt 3</a:t>
            </a:r>
          </a:p>
          <a:p>
            <a:pPr lvl="1"/>
            <a:r>
              <a:rPr lang="en-US" dirty="0"/>
              <a:t>40 Gbps over a USB-C physical interface (with 0.5m cable)</a:t>
            </a:r>
          </a:p>
          <a:p>
            <a:endParaRPr lang="en-US" dirty="0"/>
          </a:p>
        </p:txBody>
      </p:sp>
      <p:pic>
        <p:nvPicPr>
          <p:cNvPr id="8" name="Content Placeholder 7" descr="DP++ DisplayPort port and connector. Image © 123rf.com.">
            <a:hlinkClick r:id="rId2"/>
            <a:extLst>
              <a:ext uri="{FF2B5EF4-FFF2-40B4-BE49-F238E27FC236}">
                <a16:creationId xmlns:a16="http://schemas.microsoft.com/office/drawing/2014/main" id="{48E73BF9-EFEC-4F35-BF1F-3E53BDCDC8D1}"/>
              </a:ext>
            </a:extLst>
          </p:cNvPr>
          <p:cNvPicPr>
            <a:picLocks noGrp="1"/>
          </p:cNvPicPr>
          <p:nvPr>
            <p:ph sz="quarter" idx="12"/>
          </p:nvPr>
        </p:nvPicPr>
        <p:blipFill rotWithShape="1">
          <a:blip r:embed="rId3">
            <a:clrChange>
              <a:clrFrom>
                <a:srgbClr val="FFFFFF"/>
              </a:clrFrom>
              <a:clrTo>
                <a:srgbClr val="FFFFFF">
                  <a:alpha val="0"/>
                </a:srgbClr>
              </a:clrTo>
            </a:clrChange>
          </a:blip>
          <a:srcRect l="35696" r="24200"/>
          <a:stretch/>
        </p:blipFill>
        <p:spPr bwMode="auto">
          <a:xfrm>
            <a:off x="8295163" y="914400"/>
            <a:ext cx="1605599" cy="2743200"/>
          </a:xfrm>
          <a:prstGeom prst="rect">
            <a:avLst/>
          </a:prstGeom>
          <a:noFill/>
          <a:ln>
            <a:noFill/>
          </a:ln>
          <a:extLst>
            <a:ext uri="{53640926-AAD7-44D8-BBD7-CCE9431645EC}">
              <a14:shadowObscured xmlns:a14="http://schemas.microsoft.com/office/drawing/2010/main"/>
            </a:ext>
          </a:extLst>
        </p:spPr>
      </p:pic>
      <p:pic>
        <p:nvPicPr>
          <p:cNvPr id="9" name="Content Placeholder 8">
            <a:extLst>
              <a:ext uri="{FF2B5EF4-FFF2-40B4-BE49-F238E27FC236}">
                <a16:creationId xmlns:a16="http://schemas.microsoft.com/office/drawing/2014/main" id="{2561D3CB-82E8-4912-AEC8-095D4EA495C5}"/>
              </a:ext>
            </a:extLst>
          </p:cNvPr>
          <p:cNvPicPr>
            <a:picLocks noGrp="1"/>
          </p:cNvPicPr>
          <p:nvPr>
            <p:ph sz="quarter" idx="13"/>
          </p:nvPr>
        </p:nvPicPr>
        <p:blipFill rotWithShape="1">
          <a:blip r:embed="rId4">
            <a:clrChange>
              <a:clrFrom>
                <a:srgbClr val="FFFFFF"/>
              </a:clrFrom>
              <a:clrTo>
                <a:srgbClr val="FFFFFF">
                  <a:alpha val="0"/>
                </a:srgbClr>
              </a:clrTo>
            </a:clrChange>
          </a:blip>
          <a:srcRect l="18389" r="8975"/>
          <a:stretch/>
        </p:blipFill>
        <p:spPr bwMode="auto">
          <a:xfrm>
            <a:off x="7415960" y="3749675"/>
            <a:ext cx="3364005"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01D54799-1DB7-4E4F-88BB-08DEA37CCC7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C5C0C49-4980-41F0-A49A-1AF13E555CFA}"/>
              </a:ext>
            </a:extLst>
          </p:cNvPr>
          <p:cNvSpPr>
            <a:spLocks noGrp="1"/>
          </p:cNvSpPr>
          <p:nvPr>
            <p:ph type="sldNum" sz="quarter" idx="4"/>
          </p:nvPr>
        </p:nvSpPr>
        <p:spPr/>
        <p:txBody>
          <a:bodyPr/>
          <a:lstStyle/>
          <a:p>
            <a:fld id="{5356F478-C559-429F-9426-6D8D07B5A7AD}" type="slidenum">
              <a:rPr lang="en-US" smtClean="0"/>
              <a:pPr/>
              <a:t>192</a:t>
            </a:fld>
            <a:endParaRPr lang="en-US" dirty="0"/>
          </a:p>
        </p:txBody>
      </p:sp>
    </p:spTree>
    <p:extLst>
      <p:ext uri="{BB962C8B-B14F-4D97-AF65-F5344CB8AC3E}">
        <p14:creationId xmlns:p14="http://schemas.microsoft.com/office/powerpoint/2010/main" val="167643542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F6409-CFB2-47CF-930C-AEB1FDA5E562}"/>
              </a:ext>
            </a:extLst>
          </p:cNvPr>
          <p:cNvSpPr>
            <a:spLocks noGrp="1"/>
          </p:cNvSpPr>
          <p:nvPr>
            <p:ph type="title"/>
          </p:nvPr>
        </p:nvSpPr>
        <p:spPr/>
        <p:txBody>
          <a:bodyPr/>
          <a:lstStyle/>
          <a:p>
            <a:r>
              <a:rPr lang="en-US" dirty="0"/>
              <a:t>Digital Visual Interface (DVI)</a:t>
            </a:r>
          </a:p>
        </p:txBody>
      </p:sp>
      <p:sp>
        <p:nvSpPr>
          <p:cNvPr id="3" name="Content Placeholder 2">
            <a:extLst>
              <a:ext uri="{FF2B5EF4-FFF2-40B4-BE49-F238E27FC236}">
                <a16:creationId xmlns:a16="http://schemas.microsoft.com/office/drawing/2014/main" id="{4C7D7EB9-673F-4A6E-BF10-CA4C2275239B}"/>
              </a:ext>
            </a:extLst>
          </p:cNvPr>
          <p:cNvSpPr>
            <a:spLocks noGrp="1"/>
          </p:cNvSpPr>
          <p:nvPr>
            <p:ph sz="half" idx="1"/>
          </p:nvPr>
        </p:nvSpPr>
        <p:spPr/>
        <p:txBody>
          <a:bodyPr>
            <a:normAutofit fontScale="62500" lnSpcReduction="20000"/>
          </a:bodyPr>
          <a:lstStyle/>
          <a:p>
            <a:r>
              <a:rPr lang="en-US" dirty="0"/>
              <a:t>Preceded HDMI as the principal display interface for PCs</a:t>
            </a:r>
          </a:p>
          <a:p>
            <a:r>
              <a:rPr lang="en-US" dirty="0"/>
              <a:t>DVI can support both digital and analog monitors</a:t>
            </a:r>
          </a:p>
          <a:p>
            <a:r>
              <a:rPr lang="en-US" dirty="0"/>
              <a:t>Single and dual-link versions</a:t>
            </a:r>
          </a:p>
          <a:p>
            <a:r>
              <a:rPr lang="en-US" dirty="0"/>
              <a:t>Most interfaces are DVI-I dual-link</a:t>
            </a:r>
          </a:p>
          <a:p>
            <a:r>
              <a:rPr lang="en-US" dirty="0"/>
              <a:t>Bulky connectors mean that this interface is rapidly falling out of favor</a:t>
            </a:r>
          </a:p>
          <a:p>
            <a:r>
              <a:rPr lang="en-US" dirty="0"/>
              <a:t>HDMI is backward-compatible with DVI-D using a suitable adapter cable</a:t>
            </a:r>
          </a:p>
        </p:txBody>
      </p:sp>
      <p:pic>
        <p:nvPicPr>
          <p:cNvPr id="7" name="Content Placeholder 6" descr="DVI port and connector types. Image © 123rf.com">
            <a:extLst>
              <a:ext uri="{FF2B5EF4-FFF2-40B4-BE49-F238E27FC236}">
                <a16:creationId xmlns:a16="http://schemas.microsoft.com/office/drawing/2014/main" id="{395B85B9-760C-46B2-9AD8-85EA191EAEF5}"/>
              </a:ext>
            </a:extLst>
          </p:cNvPr>
          <p:cNvPicPr>
            <a:picLocks noGrp="1"/>
          </p:cNvPicPr>
          <p:nvPr>
            <p:ph sz="half" idx="2"/>
          </p:nvPr>
        </p:nvPicPr>
        <p:blipFill rotWithShape="1">
          <a:blip r:embed="rId2">
            <a:clrChange>
              <a:clrFrom>
                <a:srgbClr val="FFFFFF"/>
              </a:clrFrom>
              <a:clrTo>
                <a:srgbClr val="FFFFFF">
                  <a:alpha val="0"/>
                </a:srgbClr>
              </a:clrTo>
            </a:clrChange>
          </a:blip>
          <a:srcRect l="8080" r="7060"/>
          <a:stretch/>
        </p:blipFill>
        <p:spPr bwMode="auto">
          <a:xfrm>
            <a:off x="6126163" y="1069517"/>
            <a:ext cx="5940425" cy="5268241"/>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FB3A7AB7-FE68-4E0E-9DE1-B27593A1E09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AFEA728-8930-4443-B7E9-05655B98D4A9}"/>
              </a:ext>
            </a:extLst>
          </p:cNvPr>
          <p:cNvSpPr>
            <a:spLocks noGrp="1"/>
          </p:cNvSpPr>
          <p:nvPr>
            <p:ph type="sldNum" sz="quarter" idx="4"/>
          </p:nvPr>
        </p:nvSpPr>
        <p:spPr/>
        <p:txBody>
          <a:bodyPr/>
          <a:lstStyle/>
          <a:p>
            <a:fld id="{5356F478-C559-429F-9426-6D8D07B5A7AD}" type="slidenum">
              <a:rPr lang="en-US" smtClean="0"/>
              <a:pPr/>
              <a:t>193</a:t>
            </a:fld>
            <a:endParaRPr lang="en-US" dirty="0"/>
          </a:p>
        </p:txBody>
      </p:sp>
    </p:spTree>
    <p:extLst>
      <p:ext uri="{BB962C8B-B14F-4D97-AF65-F5344CB8AC3E}">
        <p14:creationId xmlns:p14="http://schemas.microsoft.com/office/powerpoint/2010/main" val="1588431064"/>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4F17F-892C-40E3-A54A-E4429D9A4513}"/>
              </a:ext>
            </a:extLst>
          </p:cNvPr>
          <p:cNvSpPr>
            <a:spLocks noGrp="1"/>
          </p:cNvSpPr>
          <p:nvPr>
            <p:ph type="title"/>
          </p:nvPr>
        </p:nvSpPr>
        <p:spPr/>
        <p:txBody>
          <a:bodyPr/>
          <a:lstStyle/>
          <a:p>
            <a:r>
              <a:rPr lang="en-US" dirty="0"/>
              <a:t>Video Graphics Array (VGA)</a:t>
            </a:r>
          </a:p>
        </p:txBody>
      </p:sp>
      <p:sp>
        <p:nvSpPr>
          <p:cNvPr id="4" name="Content Placeholder 3">
            <a:extLst>
              <a:ext uri="{FF2B5EF4-FFF2-40B4-BE49-F238E27FC236}">
                <a16:creationId xmlns:a16="http://schemas.microsoft.com/office/drawing/2014/main" id="{95E8D337-9759-4BB7-AED4-C28F2E848454}"/>
              </a:ext>
            </a:extLst>
          </p:cNvPr>
          <p:cNvSpPr>
            <a:spLocks noGrp="1"/>
          </p:cNvSpPr>
          <p:nvPr>
            <p:ph sz="half" idx="2"/>
          </p:nvPr>
        </p:nvSpPr>
        <p:spPr/>
        <p:txBody>
          <a:bodyPr>
            <a:normAutofit fontScale="85000" lnSpcReduction="20000"/>
          </a:bodyPr>
          <a:lstStyle/>
          <a:p>
            <a:r>
              <a:rPr lang="en-US" dirty="0"/>
              <a:t>Blue, 15-pin port (HD15F/DE-15) </a:t>
            </a:r>
          </a:p>
          <a:p>
            <a:r>
              <a:rPr lang="en-US" dirty="0"/>
              <a:t>Legacy analog interface—used principally with old Cathode Ray Tube (CRT) monitors</a:t>
            </a:r>
          </a:p>
          <a:p>
            <a:r>
              <a:rPr lang="en-US" dirty="0"/>
              <a:t>Some flat-panel displays and graphics adapters continue to provide VGA ports</a:t>
            </a:r>
          </a:p>
        </p:txBody>
      </p:sp>
      <p:pic>
        <p:nvPicPr>
          <p:cNvPr id="7" name="Content Placeholder 6" descr="VGA port and connector. Image © 123rf.com.">
            <a:extLst>
              <a:ext uri="{FF2B5EF4-FFF2-40B4-BE49-F238E27FC236}">
                <a16:creationId xmlns:a16="http://schemas.microsoft.com/office/drawing/2014/main" id="{86ABB1FC-70B4-4D07-B95B-3366F6033A28}"/>
              </a:ext>
            </a:extLst>
          </p:cNvPr>
          <p:cNvPicPr>
            <a:picLocks noGrp="1"/>
          </p:cNvPicPr>
          <p:nvPr>
            <p:ph sz="half" idx="1"/>
          </p:nvPr>
        </p:nvPicPr>
        <p:blipFill rotWithShape="1">
          <a:blip r:embed="rId2">
            <a:clrChange>
              <a:clrFrom>
                <a:srgbClr val="FFFFFF"/>
              </a:clrFrom>
              <a:clrTo>
                <a:srgbClr val="FFFFFF">
                  <a:alpha val="0"/>
                </a:srgbClr>
              </a:clrTo>
            </a:clrChange>
          </a:blip>
          <a:srcRect l="10420"/>
          <a:stretch/>
        </p:blipFill>
        <p:spPr bwMode="auto">
          <a:xfrm>
            <a:off x="1417445" y="1310957"/>
            <a:ext cx="3292860" cy="478536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2396CDFE-0A4B-44D3-AC6D-C0F35EC9187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B791FDF-BE90-4872-9889-32D8BE332D60}"/>
              </a:ext>
            </a:extLst>
          </p:cNvPr>
          <p:cNvSpPr>
            <a:spLocks noGrp="1"/>
          </p:cNvSpPr>
          <p:nvPr>
            <p:ph type="sldNum" sz="quarter" idx="4"/>
          </p:nvPr>
        </p:nvSpPr>
        <p:spPr/>
        <p:txBody>
          <a:bodyPr/>
          <a:lstStyle/>
          <a:p>
            <a:fld id="{5356F478-C559-429F-9426-6D8D07B5A7AD}" type="slidenum">
              <a:rPr lang="en-US" smtClean="0"/>
              <a:pPr/>
              <a:t>194</a:t>
            </a:fld>
            <a:endParaRPr lang="en-US" dirty="0"/>
          </a:p>
        </p:txBody>
      </p:sp>
    </p:spTree>
    <p:extLst>
      <p:ext uri="{BB962C8B-B14F-4D97-AF65-F5344CB8AC3E}">
        <p14:creationId xmlns:p14="http://schemas.microsoft.com/office/powerpoint/2010/main" val="21305621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C7AAB-ABE5-4D15-A94B-0078BDD703BE}"/>
              </a:ext>
            </a:extLst>
          </p:cNvPr>
          <p:cNvSpPr>
            <a:spLocks noGrp="1"/>
          </p:cNvSpPr>
          <p:nvPr>
            <p:ph type="title"/>
          </p:nvPr>
        </p:nvSpPr>
        <p:spPr/>
        <p:txBody>
          <a:bodyPr/>
          <a:lstStyle/>
          <a:p>
            <a:r>
              <a:rPr lang="en-US" dirty="0"/>
              <a:t>Input Devices (1)</a:t>
            </a:r>
          </a:p>
        </p:txBody>
      </p:sp>
      <p:sp>
        <p:nvSpPr>
          <p:cNvPr id="6" name="Content Placeholder 5">
            <a:extLst>
              <a:ext uri="{FF2B5EF4-FFF2-40B4-BE49-F238E27FC236}">
                <a16:creationId xmlns:a16="http://schemas.microsoft.com/office/drawing/2014/main" id="{63AF7937-552D-43D0-8D19-2DEC7EB383BE}"/>
              </a:ext>
            </a:extLst>
          </p:cNvPr>
          <p:cNvSpPr>
            <a:spLocks noGrp="1"/>
          </p:cNvSpPr>
          <p:nvPr>
            <p:ph sz="half" idx="1"/>
          </p:nvPr>
        </p:nvSpPr>
        <p:spPr/>
        <p:txBody>
          <a:bodyPr>
            <a:normAutofit fontScale="77500" lnSpcReduction="20000"/>
          </a:bodyPr>
          <a:lstStyle/>
          <a:p>
            <a:r>
              <a:rPr lang="en-US" dirty="0"/>
              <a:t>Human Interface Devices (HID)</a:t>
            </a:r>
          </a:p>
          <a:p>
            <a:r>
              <a:rPr lang="en-US" dirty="0"/>
              <a:t>Keyboard</a:t>
            </a:r>
          </a:p>
          <a:p>
            <a:pPr lvl="1"/>
            <a:r>
              <a:rPr lang="en-US" dirty="0"/>
              <a:t>USB/Bluetooth (or legacy PS/2)</a:t>
            </a:r>
          </a:p>
          <a:p>
            <a:pPr lvl="1"/>
            <a:r>
              <a:rPr lang="en-US" dirty="0"/>
              <a:t>Layout and region</a:t>
            </a:r>
          </a:p>
          <a:p>
            <a:r>
              <a:rPr lang="en-US" dirty="0"/>
              <a:t>Mouse</a:t>
            </a:r>
          </a:p>
          <a:p>
            <a:pPr lvl="1"/>
            <a:r>
              <a:rPr lang="en-US" dirty="0"/>
              <a:t>USB/Bluetooth (or legacy PS/2)</a:t>
            </a:r>
          </a:p>
          <a:p>
            <a:pPr lvl="1"/>
            <a:r>
              <a:rPr lang="en-US" dirty="0"/>
              <a:t>Optical and laser designs (or legacy mechanical mice)</a:t>
            </a:r>
          </a:p>
          <a:p>
            <a:pPr lvl="1"/>
            <a:r>
              <a:rPr lang="en-US" dirty="0"/>
              <a:t>Optional extra buttons and scroll wheel</a:t>
            </a:r>
          </a:p>
        </p:txBody>
      </p:sp>
      <p:pic>
        <p:nvPicPr>
          <p:cNvPr id="8" name="Content Placeholder 7" descr="Special keys on a PC keyboard. Image © 123rf.com.">
            <a:extLst>
              <a:ext uri="{FF2B5EF4-FFF2-40B4-BE49-F238E27FC236}">
                <a16:creationId xmlns:a16="http://schemas.microsoft.com/office/drawing/2014/main" id="{8775CAB2-DE33-4151-B3B0-2E2994F9A5A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06719"/>
            <a:ext cx="5940425" cy="3193836"/>
          </a:xfrm>
          <a:prstGeom prst="rect">
            <a:avLst/>
          </a:prstGeom>
          <a:noFill/>
          <a:ln>
            <a:noFill/>
          </a:ln>
        </p:spPr>
      </p:pic>
      <p:sp>
        <p:nvSpPr>
          <p:cNvPr id="2" name="Footer Placeholder 1">
            <a:extLst>
              <a:ext uri="{FF2B5EF4-FFF2-40B4-BE49-F238E27FC236}">
                <a16:creationId xmlns:a16="http://schemas.microsoft.com/office/drawing/2014/main" id="{FF41845C-8C4B-4FDF-A8F6-01F0F03ED35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CA0C83D-695A-423D-BDC2-C0C5B9426E18}"/>
              </a:ext>
            </a:extLst>
          </p:cNvPr>
          <p:cNvSpPr>
            <a:spLocks noGrp="1"/>
          </p:cNvSpPr>
          <p:nvPr>
            <p:ph type="sldNum" sz="quarter" idx="4"/>
          </p:nvPr>
        </p:nvSpPr>
        <p:spPr/>
        <p:txBody>
          <a:bodyPr/>
          <a:lstStyle/>
          <a:p>
            <a:fld id="{5356F478-C559-429F-9426-6D8D07B5A7AD}" type="slidenum">
              <a:rPr lang="en-US" smtClean="0"/>
              <a:pPr/>
              <a:t>195</a:t>
            </a:fld>
            <a:endParaRPr lang="en-US" dirty="0"/>
          </a:p>
        </p:txBody>
      </p:sp>
    </p:spTree>
    <p:extLst>
      <p:ext uri="{BB962C8B-B14F-4D97-AF65-F5344CB8AC3E}">
        <p14:creationId xmlns:p14="http://schemas.microsoft.com/office/powerpoint/2010/main" val="2165304213"/>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479624-650A-4A33-9F11-640E3D99AAC1}"/>
              </a:ext>
            </a:extLst>
          </p:cNvPr>
          <p:cNvSpPr>
            <a:spLocks noGrp="1"/>
          </p:cNvSpPr>
          <p:nvPr>
            <p:ph type="title"/>
          </p:nvPr>
        </p:nvSpPr>
        <p:spPr/>
        <p:txBody>
          <a:bodyPr/>
          <a:lstStyle/>
          <a:p>
            <a:r>
              <a:rPr lang="en-US" dirty="0"/>
              <a:t>Input Devices (2)</a:t>
            </a:r>
          </a:p>
        </p:txBody>
      </p:sp>
      <p:sp>
        <p:nvSpPr>
          <p:cNvPr id="6" name="Content Placeholder 5">
            <a:extLst>
              <a:ext uri="{FF2B5EF4-FFF2-40B4-BE49-F238E27FC236}">
                <a16:creationId xmlns:a16="http://schemas.microsoft.com/office/drawing/2014/main" id="{461A0A5A-0D14-44B9-B188-536E494B3787}"/>
              </a:ext>
            </a:extLst>
          </p:cNvPr>
          <p:cNvSpPr>
            <a:spLocks noGrp="1"/>
          </p:cNvSpPr>
          <p:nvPr>
            <p:ph sz="half" idx="2"/>
          </p:nvPr>
        </p:nvSpPr>
        <p:spPr/>
        <p:txBody>
          <a:bodyPr/>
          <a:lstStyle/>
          <a:p>
            <a:r>
              <a:rPr lang="en-US" dirty="0"/>
              <a:t>Laptop keyboards and touchpads</a:t>
            </a:r>
          </a:p>
          <a:p>
            <a:pPr lvl="1"/>
            <a:r>
              <a:rPr lang="en-US" dirty="0"/>
              <a:t>Fn switch for laptop keys</a:t>
            </a:r>
          </a:p>
          <a:p>
            <a:pPr lvl="1"/>
            <a:r>
              <a:rPr lang="en-US" dirty="0"/>
              <a:t>Touchpad gesture support</a:t>
            </a:r>
          </a:p>
          <a:p>
            <a:r>
              <a:rPr lang="en-US" dirty="0"/>
              <a:t>Stylus pen</a:t>
            </a:r>
          </a:p>
          <a:p>
            <a:endParaRPr lang="en-US" dirty="0"/>
          </a:p>
        </p:txBody>
      </p:sp>
      <p:pic>
        <p:nvPicPr>
          <p:cNvPr id="7" name="Content Placeholder 6" descr="Digitizer and stylus. Image © 123rf.com.">
            <a:extLst>
              <a:ext uri="{FF2B5EF4-FFF2-40B4-BE49-F238E27FC236}">
                <a16:creationId xmlns:a16="http://schemas.microsoft.com/office/drawing/2014/main" id="{3A7DBC4E-3C20-4C48-86A7-7B7813DFF35A}"/>
              </a:ext>
            </a:extLst>
          </p:cNvPr>
          <p:cNvPicPr>
            <a:picLocks noGrp="1"/>
          </p:cNvPicPr>
          <p:nvPr>
            <p:ph sz="half" idx="1"/>
          </p:nvPr>
        </p:nvPicPr>
        <p:blipFill>
          <a:blip r:embed="rId2">
            <a:clrChange>
              <a:clrFrom>
                <a:srgbClr val="FFFFFF"/>
              </a:clrFrom>
              <a:clrTo>
                <a:srgbClr val="FFFFFF">
                  <a:alpha val="0"/>
                </a:srgbClr>
              </a:clrTo>
            </a:clrChange>
          </a:blip>
          <a:stretch>
            <a:fillRect/>
          </a:stretch>
        </p:blipFill>
        <p:spPr bwMode="auto">
          <a:xfrm>
            <a:off x="92075" y="1722437"/>
            <a:ext cx="5943600" cy="39624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CB10AF69-4DBE-4C65-86DE-48AFD0B1053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88C148B-A224-4AE5-82B0-64E793067BA4}"/>
              </a:ext>
            </a:extLst>
          </p:cNvPr>
          <p:cNvSpPr>
            <a:spLocks noGrp="1"/>
          </p:cNvSpPr>
          <p:nvPr>
            <p:ph type="sldNum" sz="quarter" idx="4"/>
          </p:nvPr>
        </p:nvSpPr>
        <p:spPr/>
        <p:txBody>
          <a:bodyPr/>
          <a:lstStyle/>
          <a:p>
            <a:fld id="{5356F478-C559-429F-9426-6D8D07B5A7AD}" type="slidenum">
              <a:rPr lang="en-US" smtClean="0"/>
              <a:pPr/>
              <a:t>196</a:t>
            </a:fld>
            <a:endParaRPr lang="en-US" dirty="0"/>
          </a:p>
        </p:txBody>
      </p:sp>
    </p:spTree>
    <p:extLst>
      <p:ext uri="{BB962C8B-B14F-4D97-AF65-F5344CB8AC3E}">
        <p14:creationId xmlns:p14="http://schemas.microsoft.com/office/powerpoint/2010/main" val="1333485679"/>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B079F-EACE-4D5F-B2B0-1BFA1026E0E7}"/>
              </a:ext>
            </a:extLst>
          </p:cNvPr>
          <p:cNvSpPr>
            <a:spLocks noGrp="1"/>
          </p:cNvSpPr>
          <p:nvPr>
            <p:ph type="title"/>
          </p:nvPr>
        </p:nvSpPr>
        <p:spPr/>
        <p:txBody>
          <a:bodyPr/>
          <a:lstStyle/>
          <a:p>
            <a:r>
              <a:rPr lang="en-US" dirty="0"/>
              <a:t>Configuring a Mouse</a:t>
            </a:r>
          </a:p>
        </p:txBody>
      </p:sp>
      <p:sp>
        <p:nvSpPr>
          <p:cNvPr id="3" name="Content Placeholder 2">
            <a:extLst>
              <a:ext uri="{FF2B5EF4-FFF2-40B4-BE49-F238E27FC236}">
                <a16:creationId xmlns:a16="http://schemas.microsoft.com/office/drawing/2014/main" id="{3FD8D4A7-58BE-47B2-BAB1-3D9096EE0057}"/>
              </a:ext>
            </a:extLst>
          </p:cNvPr>
          <p:cNvSpPr>
            <a:spLocks noGrp="1"/>
          </p:cNvSpPr>
          <p:nvPr>
            <p:ph sz="half" idx="1"/>
          </p:nvPr>
        </p:nvSpPr>
        <p:spPr/>
        <p:txBody>
          <a:bodyPr>
            <a:normAutofit fontScale="85000" lnSpcReduction="20000"/>
          </a:bodyPr>
          <a:lstStyle/>
          <a:p>
            <a:r>
              <a:rPr lang="en-US" dirty="0"/>
              <a:t>Connect to an appropriate port</a:t>
            </a:r>
          </a:p>
          <a:p>
            <a:pPr lvl="1"/>
            <a:r>
              <a:rPr lang="en-US" dirty="0"/>
              <a:t>PS/2</a:t>
            </a:r>
          </a:p>
          <a:p>
            <a:pPr lvl="1"/>
            <a:r>
              <a:rPr lang="en-US" dirty="0"/>
              <a:t>USB</a:t>
            </a:r>
          </a:p>
          <a:p>
            <a:pPr lvl="1"/>
            <a:r>
              <a:rPr lang="en-US" dirty="0"/>
              <a:t>Wireless</a:t>
            </a:r>
          </a:p>
          <a:p>
            <a:r>
              <a:rPr lang="en-US" dirty="0"/>
              <a:t>Install vendor driver for custom settings</a:t>
            </a:r>
          </a:p>
          <a:p>
            <a:r>
              <a:rPr lang="en-US" dirty="0"/>
              <a:t>Configure using Mouse applet</a:t>
            </a:r>
          </a:p>
          <a:p>
            <a:endParaRPr lang="en-US" dirty="0"/>
          </a:p>
        </p:txBody>
      </p:sp>
      <p:pic>
        <p:nvPicPr>
          <p:cNvPr id="7" name="Content Placeholder 6" descr="The Mouse applet in Control Panel allows you to configure both mice and touchpads. Installing the vendor's driver makes extra configuration settings available. Screenshot used with permission from Microsoft.">
            <a:extLst>
              <a:ext uri="{FF2B5EF4-FFF2-40B4-BE49-F238E27FC236}">
                <a16:creationId xmlns:a16="http://schemas.microsoft.com/office/drawing/2014/main" id="{850EC30D-7A9F-4E9A-8E99-2C05C3333676}"/>
              </a:ext>
            </a:extLst>
          </p:cNvPr>
          <p:cNvPicPr>
            <a:picLocks noGrp="1"/>
          </p:cNvPicPr>
          <p:nvPr>
            <p:ph sz="half" idx="2"/>
          </p:nvPr>
        </p:nvPicPr>
        <p:blipFill>
          <a:blip r:embed="rId2"/>
          <a:stretch>
            <a:fillRect/>
          </a:stretch>
        </p:blipFill>
        <p:spPr>
          <a:xfrm>
            <a:off x="6934200" y="1422400"/>
            <a:ext cx="4324350" cy="4562475"/>
          </a:xfrm>
          <a:prstGeom prst="rect">
            <a:avLst/>
          </a:prstGeom>
        </p:spPr>
      </p:pic>
      <p:sp>
        <p:nvSpPr>
          <p:cNvPr id="4" name="Footer Placeholder 3">
            <a:extLst>
              <a:ext uri="{FF2B5EF4-FFF2-40B4-BE49-F238E27FC236}">
                <a16:creationId xmlns:a16="http://schemas.microsoft.com/office/drawing/2014/main" id="{18E71587-D4B0-4195-8A76-36B374A1D5B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ED0019C-32D5-4C73-A392-69486E4E4A5C}"/>
              </a:ext>
            </a:extLst>
          </p:cNvPr>
          <p:cNvSpPr>
            <a:spLocks noGrp="1"/>
          </p:cNvSpPr>
          <p:nvPr>
            <p:ph type="sldNum" sz="quarter" idx="4"/>
          </p:nvPr>
        </p:nvSpPr>
        <p:spPr/>
        <p:txBody>
          <a:bodyPr/>
          <a:lstStyle/>
          <a:p>
            <a:fld id="{5356F478-C559-429F-9426-6D8D07B5A7AD}" type="slidenum">
              <a:rPr lang="en-US" smtClean="0"/>
              <a:pPr/>
              <a:t>197</a:t>
            </a:fld>
            <a:endParaRPr lang="en-US" dirty="0"/>
          </a:p>
        </p:txBody>
      </p:sp>
    </p:spTree>
    <p:extLst>
      <p:ext uri="{BB962C8B-B14F-4D97-AF65-F5344CB8AC3E}">
        <p14:creationId xmlns:p14="http://schemas.microsoft.com/office/powerpoint/2010/main" val="1966783635"/>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97166-331A-43CF-845C-74DBF770BA44}"/>
              </a:ext>
            </a:extLst>
          </p:cNvPr>
          <p:cNvSpPr>
            <a:spLocks noGrp="1"/>
          </p:cNvSpPr>
          <p:nvPr>
            <p:ph type="title"/>
          </p:nvPr>
        </p:nvSpPr>
        <p:spPr/>
        <p:txBody>
          <a:bodyPr/>
          <a:lstStyle/>
          <a:p>
            <a:r>
              <a:rPr lang="en-US" dirty="0"/>
              <a:t>Configuring a Keyboard</a:t>
            </a:r>
          </a:p>
        </p:txBody>
      </p:sp>
      <p:sp>
        <p:nvSpPr>
          <p:cNvPr id="3" name="Content Placeholder 2">
            <a:extLst>
              <a:ext uri="{FF2B5EF4-FFF2-40B4-BE49-F238E27FC236}">
                <a16:creationId xmlns:a16="http://schemas.microsoft.com/office/drawing/2014/main" id="{7F728DF7-8CCB-456D-925B-8E49480F1D74}"/>
              </a:ext>
            </a:extLst>
          </p:cNvPr>
          <p:cNvSpPr>
            <a:spLocks noGrp="1"/>
          </p:cNvSpPr>
          <p:nvPr>
            <p:ph sz="half" idx="1"/>
          </p:nvPr>
        </p:nvSpPr>
        <p:spPr/>
        <p:txBody>
          <a:bodyPr>
            <a:normAutofit fontScale="85000" lnSpcReduction="20000"/>
          </a:bodyPr>
          <a:lstStyle/>
          <a:p>
            <a:r>
              <a:rPr lang="en-US" dirty="0"/>
              <a:t>Connect to an appropriate port</a:t>
            </a:r>
          </a:p>
          <a:p>
            <a:r>
              <a:rPr lang="en-US" dirty="0"/>
              <a:t>Configure using Mouse applet</a:t>
            </a:r>
          </a:p>
          <a:p>
            <a:r>
              <a:rPr lang="en-US" dirty="0"/>
              <a:t>Set correct region/layout using Settings</a:t>
            </a:r>
          </a:p>
          <a:p>
            <a:r>
              <a:rPr lang="en-US" dirty="0"/>
              <a:t>Switch between multiple layouts using Notification icon (START+SPACEBAR)</a:t>
            </a:r>
          </a:p>
          <a:p>
            <a:endParaRPr lang="en-US" dirty="0"/>
          </a:p>
        </p:txBody>
      </p:sp>
      <p:pic>
        <p:nvPicPr>
          <p:cNvPr id="8" name="Content Placeholder 7" descr="Keyboard applet in Control Panel. Screenshot used with permission from Microsoft.">
            <a:extLst>
              <a:ext uri="{FF2B5EF4-FFF2-40B4-BE49-F238E27FC236}">
                <a16:creationId xmlns:a16="http://schemas.microsoft.com/office/drawing/2014/main" id="{A48691E1-1DFB-4918-8D03-059DB75224D4}"/>
              </a:ext>
            </a:extLst>
          </p:cNvPr>
          <p:cNvPicPr>
            <a:picLocks noGrp="1"/>
          </p:cNvPicPr>
          <p:nvPr>
            <p:ph sz="quarter" idx="12"/>
          </p:nvPr>
        </p:nvPicPr>
        <p:blipFill>
          <a:blip r:embed="rId2"/>
          <a:stretch>
            <a:fillRect/>
          </a:stretch>
        </p:blipFill>
        <p:spPr>
          <a:xfrm>
            <a:off x="1814793" y="914400"/>
            <a:ext cx="2498164" cy="2743200"/>
          </a:xfrm>
          <a:prstGeom prst="rect">
            <a:avLst/>
          </a:prstGeom>
        </p:spPr>
      </p:pic>
      <p:pic>
        <p:nvPicPr>
          <p:cNvPr id="9" name="Content Placeholder 8" descr="Adding language and input options using the Settings app in Windows 10. Screenshot used with permission from Microsoft.">
            <a:extLst>
              <a:ext uri="{FF2B5EF4-FFF2-40B4-BE49-F238E27FC236}">
                <a16:creationId xmlns:a16="http://schemas.microsoft.com/office/drawing/2014/main" id="{15249410-27CF-48F6-8B5E-ACF5E08C53B6}"/>
              </a:ext>
            </a:extLst>
          </p:cNvPr>
          <p:cNvPicPr>
            <a:picLocks noGrp="1"/>
          </p:cNvPicPr>
          <p:nvPr>
            <p:ph sz="quarter" idx="13"/>
          </p:nvPr>
        </p:nvPicPr>
        <p:blipFill>
          <a:blip r:embed="rId3"/>
          <a:stretch>
            <a:fillRect/>
          </a:stretch>
        </p:blipFill>
        <p:spPr>
          <a:xfrm>
            <a:off x="1175359" y="3749675"/>
            <a:ext cx="3777031" cy="2743200"/>
          </a:xfrm>
          <a:prstGeom prst="rect">
            <a:avLst/>
          </a:prstGeom>
        </p:spPr>
      </p:pic>
      <p:sp>
        <p:nvSpPr>
          <p:cNvPr id="4" name="Footer Placeholder 3">
            <a:extLst>
              <a:ext uri="{FF2B5EF4-FFF2-40B4-BE49-F238E27FC236}">
                <a16:creationId xmlns:a16="http://schemas.microsoft.com/office/drawing/2014/main" id="{9B7714DC-12F7-4F1E-8B54-C79D6A0DB8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D2BDB4E-3BF9-4096-9F2A-BF39483BF7AB}"/>
              </a:ext>
            </a:extLst>
          </p:cNvPr>
          <p:cNvSpPr>
            <a:spLocks noGrp="1"/>
          </p:cNvSpPr>
          <p:nvPr>
            <p:ph type="sldNum" sz="quarter" idx="4"/>
          </p:nvPr>
        </p:nvSpPr>
        <p:spPr/>
        <p:txBody>
          <a:bodyPr/>
          <a:lstStyle/>
          <a:p>
            <a:fld id="{5356F478-C559-429F-9426-6D8D07B5A7AD}" type="slidenum">
              <a:rPr lang="en-US" smtClean="0"/>
              <a:pPr/>
              <a:t>198</a:t>
            </a:fld>
            <a:endParaRPr lang="en-US" dirty="0"/>
          </a:p>
        </p:txBody>
      </p:sp>
    </p:spTree>
    <p:extLst>
      <p:ext uri="{BB962C8B-B14F-4D97-AF65-F5344CB8AC3E}">
        <p14:creationId xmlns:p14="http://schemas.microsoft.com/office/powerpoint/2010/main" val="2439636304"/>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442F60-6C92-4D96-A453-BB8B9363504F}"/>
              </a:ext>
            </a:extLst>
          </p:cNvPr>
          <p:cNvSpPr>
            <a:spLocks noGrp="1"/>
          </p:cNvSpPr>
          <p:nvPr>
            <p:ph type="title"/>
          </p:nvPr>
        </p:nvSpPr>
        <p:spPr/>
        <p:txBody>
          <a:bodyPr/>
          <a:lstStyle/>
          <a:p>
            <a:r>
              <a:rPr lang="en-US" dirty="0"/>
              <a:t>Configuring a Pen/Stylus</a:t>
            </a:r>
          </a:p>
        </p:txBody>
      </p:sp>
      <p:pic>
        <p:nvPicPr>
          <p:cNvPr id="6" name="Content Placeholder 5" descr="Pen and Touch settings for Press and Hold and Double-Tap gestures">
            <a:extLst>
              <a:ext uri="{FF2B5EF4-FFF2-40B4-BE49-F238E27FC236}">
                <a16:creationId xmlns:a16="http://schemas.microsoft.com/office/drawing/2014/main" id="{31302AFC-38B0-4B93-B335-4AF93182B777}"/>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1829" y="1193761"/>
            <a:ext cx="8558180" cy="5019752"/>
          </a:xfrm>
          <a:prstGeom prst="rect">
            <a:avLst/>
          </a:prstGeom>
          <a:noFill/>
          <a:ln>
            <a:noFill/>
          </a:ln>
        </p:spPr>
      </p:pic>
      <p:sp>
        <p:nvSpPr>
          <p:cNvPr id="2" name="Footer Placeholder 1">
            <a:extLst>
              <a:ext uri="{FF2B5EF4-FFF2-40B4-BE49-F238E27FC236}">
                <a16:creationId xmlns:a16="http://schemas.microsoft.com/office/drawing/2014/main" id="{BA66239E-8A31-4595-B6AB-FE883D26AB7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0D1DC1E-B622-4415-9C03-1B398A8D7EC9}"/>
              </a:ext>
            </a:extLst>
          </p:cNvPr>
          <p:cNvSpPr>
            <a:spLocks noGrp="1"/>
          </p:cNvSpPr>
          <p:nvPr>
            <p:ph type="sldNum" sz="quarter" idx="4"/>
          </p:nvPr>
        </p:nvSpPr>
        <p:spPr/>
        <p:txBody>
          <a:bodyPr/>
          <a:lstStyle/>
          <a:p>
            <a:fld id="{5356F478-C559-429F-9426-6D8D07B5A7AD}" type="slidenum">
              <a:rPr lang="en-US" smtClean="0"/>
              <a:pPr/>
              <a:t>199</a:t>
            </a:fld>
            <a:endParaRPr lang="en-US" dirty="0"/>
          </a:p>
        </p:txBody>
      </p:sp>
    </p:spTree>
    <p:extLst>
      <p:ext uri="{BB962C8B-B14F-4D97-AF65-F5344CB8AC3E}">
        <p14:creationId xmlns:p14="http://schemas.microsoft.com/office/powerpoint/2010/main" val="3067068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fontScale="62500" lnSpcReduction="20000"/>
          </a:bodyPr>
          <a:lstStyle/>
          <a:p>
            <a:pPr marL="0" indent="0">
              <a:buNone/>
            </a:pPr>
            <a:r>
              <a:rPr lang="en-US" i="1" noProof="0"/>
              <a:t>“</a:t>
            </a:r>
            <a:r>
              <a:rPr lang="en-GB" i="1"/>
              <a:t>The CompTIA IT Fundamentals+ exam will certify the successful candidate has the knowledge and skills required to identify and explain the basics of computing, IT infrastructure, software development and database use. In addition, candidates will demonstrate their knowledge to install software, establish basic network connectivity and identify/prevent basic security risks. Further, this exam will assess the candidate’s knowledge in the areas of troubleshooting theory and preventative maintenance of devices. This exam is intended for candidates who are advanced end users, are considering a career in IT, and are interested in pursuing professional-level certifications, such as A+.</a:t>
            </a:r>
            <a:r>
              <a:rPr lang="en-US" i="1" noProof="0"/>
              <a:t>”</a:t>
            </a:r>
          </a:p>
          <a:p>
            <a:r>
              <a:rPr lang="en-US" noProof="0"/>
              <a:t>International, vendor-neutral certification that is taught at colleges, universities and commercial training centers around the world</a:t>
            </a:r>
          </a:p>
          <a:p>
            <a:r>
              <a:rPr lang="en-US" noProof="0"/>
              <a:t>Recognized by the technology community as a valuable credential that proves foundation-level competency with PC support</a:t>
            </a:r>
            <a:endParaRPr lang="en-US" noProof="0" dirty="0"/>
          </a:p>
        </p:txBody>
      </p:sp>
      <p:sp>
        <p:nvSpPr>
          <p:cNvPr id="10242" name="Rectangle 2"/>
          <p:cNvSpPr>
            <a:spLocks noGrp="1" noChangeArrowheads="1"/>
          </p:cNvSpPr>
          <p:nvPr>
            <p:ph type="title"/>
          </p:nvPr>
        </p:nvSpPr>
        <p:spPr/>
        <p:txBody>
          <a:bodyPr/>
          <a:lstStyle/>
          <a:p>
            <a:r>
              <a:rPr lang="en-US" altLang="en-US" noProof="0"/>
              <a:t>What is CompTIA IT Fundamentals+?</a:t>
            </a:r>
            <a:endParaRPr lang="en-US" altLang="en-US" noProof="0" dirty="0"/>
          </a:p>
        </p:txBody>
      </p:sp>
      <p:sp>
        <p:nvSpPr>
          <p:cNvPr id="2" name="Footer Placeholder 1">
            <a:extLst>
              <a:ext uri="{FF2B5EF4-FFF2-40B4-BE49-F238E27FC236}">
                <a16:creationId xmlns:a16="http://schemas.microsoft.com/office/drawing/2014/main" id="{4E8B4F6E-EF40-4875-A74A-89C3CAB8C11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CA428DE-FADB-4AF8-AFB5-62216EA90F08}"/>
              </a:ext>
            </a:extLst>
          </p:cNvPr>
          <p:cNvSpPr>
            <a:spLocks noGrp="1"/>
          </p:cNvSpPr>
          <p:nvPr>
            <p:ph type="sldNum" sz="quarter" idx="4"/>
          </p:nvPr>
        </p:nvSpPr>
        <p:spPr/>
        <p:txBody>
          <a:bodyPr/>
          <a:lstStyle/>
          <a:p>
            <a:fld id="{5356F478-C559-429F-9426-6D8D07B5A7AD}" type="slidenum">
              <a:rPr lang="en-US" smtClean="0"/>
              <a:pPr/>
              <a:t>2</a:t>
            </a:fld>
            <a:endParaRPr lang="en-US" dirty="0"/>
          </a:p>
        </p:txBody>
      </p:sp>
    </p:spTree>
    <p:extLst>
      <p:ext uri="{BB962C8B-B14F-4D97-AF65-F5344CB8AC3E}">
        <p14:creationId xmlns:p14="http://schemas.microsoft.com/office/powerpoint/2010/main" val="985102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38E038-5D01-4047-8F2F-975F275430AB}"/>
              </a:ext>
            </a:extLst>
          </p:cNvPr>
          <p:cNvSpPr>
            <a:spLocks noGrp="1"/>
          </p:cNvSpPr>
          <p:nvPr>
            <p:ph idx="1"/>
          </p:nvPr>
        </p:nvSpPr>
        <p:spPr/>
        <p:txBody>
          <a:bodyPr>
            <a:normAutofit fontScale="85000" lnSpcReduction="10000"/>
          </a:bodyPr>
          <a:lstStyle/>
          <a:p>
            <a:r>
              <a:rPr lang="en-GB" dirty="0"/>
              <a:t>Describe the basics of how a computer processes data</a:t>
            </a:r>
          </a:p>
          <a:p>
            <a:r>
              <a:rPr lang="en-GB" dirty="0"/>
              <a:t>Describe the functions and capabilities of types of computing devices, such as PCs, servers, mobiles, and home automation</a:t>
            </a:r>
          </a:p>
        </p:txBody>
      </p:sp>
      <p:sp>
        <p:nvSpPr>
          <p:cNvPr id="3" name="Footer Placeholder 2">
            <a:extLst>
              <a:ext uri="{FF2B5EF4-FFF2-40B4-BE49-F238E27FC236}">
                <a16:creationId xmlns:a16="http://schemas.microsoft.com/office/drawing/2014/main" id="{3B0261BA-95A4-4042-A2C6-108843CEEDB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EADCA50F-63A7-43BB-A9EC-94AF3AC36F68}"/>
              </a:ext>
            </a:extLst>
          </p:cNvPr>
          <p:cNvSpPr>
            <a:spLocks noGrp="1"/>
          </p:cNvSpPr>
          <p:nvPr>
            <p:ph type="sldNum" sz="quarter" idx="4"/>
          </p:nvPr>
        </p:nvSpPr>
        <p:spPr/>
        <p:txBody>
          <a:bodyPr/>
          <a:lstStyle/>
          <a:p>
            <a:fld id="{5356F478-C559-429F-9426-6D8D07B5A7AD}" type="slidenum">
              <a:rPr lang="en-US" smtClean="0"/>
              <a:pPr/>
              <a:t>20</a:t>
            </a:fld>
            <a:endParaRPr lang="en-US" dirty="0"/>
          </a:p>
        </p:txBody>
      </p:sp>
    </p:spTree>
    <p:extLst>
      <p:ext uri="{BB962C8B-B14F-4D97-AF65-F5344CB8AC3E}">
        <p14:creationId xmlns:p14="http://schemas.microsoft.com/office/powerpoint/2010/main" val="2024093079"/>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DBACE15-5AA4-4568-AA33-1576E9D9D231}"/>
              </a:ext>
            </a:extLst>
          </p:cNvPr>
          <p:cNvSpPr>
            <a:spLocks noGrp="1"/>
          </p:cNvSpPr>
          <p:nvPr>
            <p:ph idx="1"/>
          </p:nvPr>
        </p:nvSpPr>
        <p:spPr/>
        <p:txBody>
          <a:bodyPr/>
          <a:lstStyle/>
          <a:p>
            <a:r>
              <a:rPr lang="en-US" dirty="0"/>
              <a:t>Personal Area Networks (PAN)</a:t>
            </a:r>
          </a:p>
          <a:p>
            <a:pPr lvl="1"/>
            <a:r>
              <a:rPr lang="en-US" dirty="0"/>
              <a:t>Wireless communications enable short-range connections to peripheral and networks</a:t>
            </a:r>
          </a:p>
          <a:p>
            <a:r>
              <a:rPr lang="en-US" dirty="0"/>
              <a:t>Bluetooth</a:t>
            </a:r>
          </a:p>
          <a:p>
            <a:pPr lvl="1"/>
            <a:r>
              <a:rPr lang="en-US" dirty="0"/>
              <a:t>Up to 10m</a:t>
            </a:r>
          </a:p>
          <a:p>
            <a:pPr lvl="1"/>
            <a:r>
              <a:rPr lang="en-US" dirty="0"/>
              <a:t>3 Mbps (Bluetooth EDR)</a:t>
            </a:r>
          </a:p>
          <a:p>
            <a:pPr lvl="1"/>
            <a:r>
              <a:rPr lang="en-US" dirty="0"/>
              <a:t>24 Mbps (using HS and Wi-Fi)</a:t>
            </a:r>
          </a:p>
        </p:txBody>
      </p:sp>
      <p:sp>
        <p:nvSpPr>
          <p:cNvPr id="3" name="Title 2">
            <a:extLst>
              <a:ext uri="{FF2B5EF4-FFF2-40B4-BE49-F238E27FC236}">
                <a16:creationId xmlns:a16="http://schemas.microsoft.com/office/drawing/2014/main" id="{CBE01954-95D7-40C3-9496-104224C3DFAD}"/>
              </a:ext>
            </a:extLst>
          </p:cNvPr>
          <p:cNvSpPr>
            <a:spLocks noGrp="1"/>
          </p:cNvSpPr>
          <p:nvPr>
            <p:ph type="title"/>
          </p:nvPr>
        </p:nvSpPr>
        <p:spPr/>
        <p:txBody>
          <a:bodyPr/>
          <a:lstStyle/>
          <a:p>
            <a:r>
              <a:rPr lang="en-US" dirty="0"/>
              <a:t>Bluetooth</a:t>
            </a:r>
          </a:p>
        </p:txBody>
      </p:sp>
      <p:sp>
        <p:nvSpPr>
          <p:cNvPr id="4" name="Footer Placeholder 3">
            <a:extLst>
              <a:ext uri="{FF2B5EF4-FFF2-40B4-BE49-F238E27FC236}">
                <a16:creationId xmlns:a16="http://schemas.microsoft.com/office/drawing/2014/main" id="{0E42C7C9-C225-4192-88A2-2F2BDA61C36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364CB5D-2396-4CA3-BFE5-BC499DCAE694}"/>
              </a:ext>
            </a:extLst>
          </p:cNvPr>
          <p:cNvSpPr>
            <a:spLocks noGrp="1"/>
          </p:cNvSpPr>
          <p:nvPr>
            <p:ph type="sldNum" sz="quarter" idx="4"/>
          </p:nvPr>
        </p:nvSpPr>
        <p:spPr/>
        <p:txBody>
          <a:bodyPr/>
          <a:lstStyle/>
          <a:p>
            <a:fld id="{5356F478-C559-429F-9426-6D8D07B5A7AD}" type="slidenum">
              <a:rPr lang="en-US" smtClean="0"/>
              <a:pPr/>
              <a:t>200</a:t>
            </a:fld>
            <a:endParaRPr lang="en-US" dirty="0"/>
          </a:p>
        </p:txBody>
      </p:sp>
    </p:spTree>
    <p:extLst>
      <p:ext uri="{BB962C8B-B14F-4D97-AF65-F5344CB8AC3E}">
        <p14:creationId xmlns:p14="http://schemas.microsoft.com/office/powerpoint/2010/main" val="3735779870"/>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7AB48-CC2C-4952-BEED-59952BE8A5FB}"/>
              </a:ext>
            </a:extLst>
          </p:cNvPr>
          <p:cNvSpPr>
            <a:spLocks noGrp="1"/>
          </p:cNvSpPr>
          <p:nvPr>
            <p:ph type="title"/>
          </p:nvPr>
        </p:nvSpPr>
        <p:spPr/>
        <p:txBody>
          <a:bodyPr/>
          <a:lstStyle/>
          <a:p>
            <a:r>
              <a:rPr lang="en-US" dirty="0"/>
              <a:t>Configuring Bluetooth</a:t>
            </a:r>
          </a:p>
        </p:txBody>
      </p:sp>
      <p:sp>
        <p:nvSpPr>
          <p:cNvPr id="3" name="Content Placeholder 2">
            <a:extLst>
              <a:ext uri="{FF2B5EF4-FFF2-40B4-BE49-F238E27FC236}">
                <a16:creationId xmlns:a16="http://schemas.microsoft.com/office/drawing/2014/main" id="{1BA6E437-2D8C-4F06-9E8F-E4260077E6EF}"/>
              </a:ext>
            </a:extLst>
          </p:cNvPr>
          <p:cNvSpPr>
            <a:spLocks noGrp="1"/>
          </p:cNvSpPr>
          <p:nvPr>
            <p:ph sz="half" idx="1"/>
          </p:nvPr>
        </p:nvSpPr>
        <p:spPr/>
        <p:txBody>
          <a:bodyPr/>
          <a:lstStyle/>
          <a:p>
            <a:r>
              <a:rPr lang="en-US" dirty="0"/>
              <a:t>Put device into discoverable mode</a:t>
            </a:r>
          </a:p>
          <a:p>
            <a:r>
              <a:rPr lang="en-US" dirty="0"/>
              <a:t>Pair using passkey on both devices</a:t>
            </a:r>
          </a:p>
          <a:p>
            <a:r>
              <a:rPr lang="en-US" dirty="0"/>
              <a:t>Disabling Bluetooth</a:t>
            </a:r>
          </a:p>
          <a:p>
            <a:endParaRPr lang="en-US" dirty="0"/>
          </a:p>
        </p:txBody>
      </p:sp>
      <p:pic>
        <p:nvPicPr>
          <p:cNvPr id="7" name="Content Placeholder 6" descr="Pairing Bluetooth devices using the Add Device wizard and Bluetooth settings on an Android phone">
            <a:extLst>
              <a:ext uri="{FF2B5EF4-FFF2-40B4-BE49-F238E27FC236}">
                <a16:creationId xmlns:a16="http://schemas.microsoft.com/office/drawing/2014/main" id="{C04C17FA-AFD5-4308-9FFD-408A6B1366E8}"/>
              </a:ext>
            </a:extLst>
          </p:cNvPr>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6604635" y="1835352"/>
            <a:ext cx="4983480" cy="3736571"/>
          </a:xfrm>
          <a:prstGeom prst="rect">
            <a:avLst/>
          </a:prstGeom>
          <a:noFill/>
          <a:ln>
            <a:noFill/>
          </a:ln>
        </p:spPr>
      </p:pic>
      <p:sp>
        <p:nvSpPr>
          <p:cNvPr id="4" name="Footer Placeholder 3">
            <a:extLst>
              <a:ext uri="{FF2B5EF4-FFF2-40B4-BE49-F238E27FC236}">
                <a16:creationId xmlns:a16="http://schemas.microsoft.com/office/drawing/2014/main" id="{661F3557-C846-4268-9D53-4320063FA06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CB6F6AB-B1E4-469D-9069-083387AC7243}"/>
              </a:ext>
            </a:extLst>
          </p:cNvPr>
          <p:cNvSpPr>
            <a:spLocks noGrp="1"/>
          </p:cNvSpPr>
          <p:nvPr>
            <p:ph type="sldNum" sz="quarter" idx="4"/>
          </p:nvPr>
        </p:nvSpPr>
        <p:spPr/>
        <p:txBody>
          <a:bodyPr/>
          <a:lstStyle/>
          <a:p>
            <a:fld id="{5356F478-C559-429F-9426-6D8D07B5A7AD}" type="slidenum">
              <a:rPr lang="en-US" smtClean="0"/>
              <a:pPr/>
              <a:t>201</a:t>
            </a:fld>
            <a:endParaRPr lang="en-US" dirty="0"/>
          </a:p>
        </p:txBody>
      </p:sp>
    </p:spTree>
    <p:extLst>
      <p:ext uri="{BB962C8B-B14F-4D97-AF65-F5344CB8AC3E}">
        <p14:creationId xmlns:p14="http://schemas.microsoft.com/office/powerpoint/2010/main" val="384006218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800AAB7-682F-4732-A903-019484A621F4}"/>
              </a:ext>
            </a:extLst>
          </p:cNvPr>
          <p:cNvSpPr>
            <a:spLocks noGrp="1"/>
          </p:cNvSpPr>
          <p:nvPr>
            <p:ph idx="1"/>
          </p:nvPr>
        </p:nvSpPr>
        <p:spPr/>
        <p:txBody>
          <a:bodyPr>
            <a:normAutofit lnSpcReduction="10000"/>
          </a:bodyPr>
          <a:lstStyle/>
          <a:p>
            <a:r>
              <a:rPr lang="en-US" dirty="0"/>
              <a:t>Radio Frequency ID (RFID)</a:t>
            </a:r>
          </a:p>
          <a:p>
            <a:pPr lvl="1"/>
            <a:r>
              <a:rPr lang="en-US" dirty="0"/>
              <a:t>Passive tags (typically) encoded with data</a:t>
            </a:r>
          </a:p>
          <a:p>
            <a:pPr lvl="1"/>
            <a:r>
              <a:rPr lang="en-US" dirty="0"/>
              <a:t>Respond when scanned by an RFID reader</a:t>
            </a:r>
          </a:p>
          <a:p>
            <a:pPr lvl="1"/>
            <a:r>
              <a:rPr lang="en-US" dirty="0"/>
              <a:t>Widely used for inventory management</a:t>
            </a:r>
          </a:p>
          <a:p>
            <a:r>
              <a:rPr lang="en-US" dirty="0"/>
              <a:t>Near Field Communications (NFC) </a:t>
            </a:r>
          </a:p>
          <a:p>
            <a:pPr lvl="1"/>
            <a:r>
              <a:rPr lang="en-US" dirty="0"/>
              <a:t>Peer-to-peer version of RFID working at very close range (2”/6cm)</a:t>
            </a:r>
          </a:p>
          <a:p>
            <a:pPr lvl="1"/>
            <a:r>
              <a:rPr lang="en-US" dirty="0"/>
              <a:t>Used on smartphones for contactless payment</a:t>
            </a:r>
          </a:p>
        </p:txBody>
      </p:sp>
      <p:sp>
        <p:nvSpPr>
          <p:cNvPr id="3" name="Title 2">
            <a:extLst>
              <a:ext uri="{FF2B5EF4-FFF2-40B4-BE49-F238E27FC236}">
                <a16:creationId xmlns:a16="http://schemas.microsoft.com/office/drawing/2014/main" id="{2FD62C71-42BD-4020-95FF-2461E9D75896}"/>
              </a:ext>
            </a:extLst>
          </p:cNvPr>
          <p:cNvSpPr>
            <a:spLocks noGrp="1"/>
          </p:cNvSpPr>
          <p:nvPr>
            <p:ph type="title"/>
          </p:nvPr>
        </p:nvSpPr>
        <p:spPr/>
        <p:txBody>
          <a:bodyPr/>
          <a:lstStyle/>
          <a:p>
            <a:r>
              <a:rPr lang="en-US" dirty="0"/>
              <a:t>RF and Near Field Communications (NFC)</a:t>
            </a:r>
          </a:p>
        </p:txBody>
      </p:sp>
      <p:sp>
        <p:nvSpPr>
          <p:cNvPr id="4" name="Footer Placeholder 3">
            <a:extLst>
              <a:ext uri="{FF2B5EF4-FFF2-40B4-BE49-F238E27FC236}">
                <a16:creationId xmlns:a16="http://schemas.microsoft.com/office/drawing/2014/main" id="{0A327D4B-0953-45D1-A4E1-522CC22B3E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CA6658D-70E4-40D5-9135-AED172B75389}"/>
              </a:ext>
            </a:extLst>
          </p:cNvPr>
          <p:cNvSpPr>
            <a:spLocks noGrp="1"/>
          </p:cNvSpPr>
          <p:nvPr>
            <p:ph type="sldNum" sz="quarter" idx="4"/>
          </p:nvPr>
        </p:nvSpPr>
        <p:spPr/>
        <p:txBody>
          <a:bodyPr/>
          <a:lstStyle/>
          <a:p>
            <a:fld id="{5356F478-C559-429F-9426-6D8D07B5A7AD}" type="slidenum">
              <a:rPr lang="en-US" smtClean="0"/>
              <a:pPr/>
              <a:t>202</a:t>
            </a:fld>
            <a:endParaRPr lang="en-US" dirty="0"/>
          </a:p>
        </p:txBody>
      </p:sp>
    </p:spTree>
    <p:extLst>
      <p:ext uri="{BB962C8B-B14F-4D97-AF65-F5344CB8AC3E}">
        <p14:creationId xmlns:p14="http://schemas.microsoft.com/office/powerpoint/2010/main" val="2231767421"/>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A8687-5089-43D6-8822-8A2934A279F1}"/>
              </a:ext>
            </a:extLst>
          </p:cNvPr>
          <p:cNvSpPr>
            <a:spLocks noGrp="1"/>
          </p:cNvSpPr>
          <p:nvPr>
            <p:ph type="title"/>
          </p:nvPr>
        </p:nvSpPr>
        <p:spPr/>
        <p:txBody>
          <a:bodyPr/>
          <a:lstStyle/>
          <a:p>
            <a:r>
              <a:rPr lang="en-US" dirty="0"/>
              <a:t>Networking Interfaces</a:t>
            </a:r>
          </a:p>
        </p:txBody>
      </p:sp>
      <p:sp>
        <p:nvSpPr>
          <p:cNvPr id="10" name="Content Placeholder 9">
            <a:extLst>
              <a:ext uri="{FF2B5EF4-FFF2-40B4-BE49-F238E27FC236}">
                <a16:creationId xmlns:a16="http://schemas.microsoft.com/office/drawing/2014/main" id="{CE56F433-7371-465F-9FCD-FFFE731FC87F}"/>
              </a:ext>
            </a:extLst>
          </p:cNvPr>
          <p:cNvSpPr>
            <a:spLocks noGrp="1"/>
          </p:cNvSpPr>
          <p:nvPr>
            <p:ph sz="half" idx="1"/>
          </p:nvPr>
        </p:nvSpPr>
        <p:spPr/>
        <p:txBody>
          <a:bodyPr>
            <a:normAutofit fontScale="85000" lnSpcReduction="10000"/>
          </a:bodyPr>
          <a:lstStyle/>
          <a:p>
            <a:r>
              <a:rPr lang="en-US" dirty="0"/>
              <a:t>Network Interface Card (NIC) </a:t>
            </a:r>
          </a:p>
          <a:p>
            <a:pPr lvl="1"/>
            <a:r>
              <a:rPr lang="en-US" dirty="0"/>
              <a:t>Onboard (part of motherboard)</a:t>
            </a:r>
          </a:p>
          <a:p>
            <a:pPr lvl="1"/>
            <a:r>
              <a:rPr lang="en-US" dirty="0"/>
              <a:t>Expansion cards</a:t>
            </a:r>
          </a:p>
          <a:p>
            <a:r>
              <a:rPr lang="en-US" dirty="0"/>
              <a:t>Ethernet connector (RJ-45)</a:t>
            </a:r>
          </a:p>
          <a:p>
            <a:pPr lvl="1"/>
            <a:r>
              <a:rPr lang="en-US" dirty="0"/>
              <a:t>Patch cord with RJ-45 connectors between NIC and Ethernet switch (or wall port)</a:t>
            </a:r>
          </a:p>
          <a:p>
            <a:endParaRPr lang="en-US" dirty="0"/>
          </a:p>
          <a:p>
            <a:endParaRPr lang="en-US" dirty="0"/>
          </a:p>
        </p:txBody>
      </p:sp>
      <p:pic>
        <p:nvPicPr>
          <p:cNvPr id="11" name="Content Placeholder 10" descr="RJ-45 port and connector. Image © 123rf.com.">
            <a:extLst>
              <a:ext uri="{FF2B5EF4-FFF2-40B4-BE49-F238E27FC236}">
                <a16:creationId xmlns:a16="http://schemas.microsoft.com/office/drawing/2014/main" id="{3F79043F-D5DB-4551-A5E6-E8FB9C5E70EA}"/>
              </a:ext>
            </a:extLst>
          </p:cNvPr>
          <p:cNvPicPr>
            <a:picLocks noGrp="1"/>
          </p:cNvPicPr>
          <p:nvPr>
            <p:ph sz="quarter" idx="13"/>
          </p:nvPr>
        </p:nvPicPr>
        <p:blipFill rotWithShape="1">
          <a:blip r:embed="rId2">
            <a:clrChange>
              <a:clrFrom>
                <a:srgbClr val="FFFFFF"/>
              </a:clrFrom>
              <a:clrTo>
                <a:srgbClr val="FFFFFF">
                  <a:alpha val="0"/>
                </a:srgbClr>
              </a:clrTo>
            </a:clrChange>
          </a:blip>
          <a:srcRect l="15663"/>
          <a:stretch/>
        </p:blipFill>
        <p:spPr bwMode="auto">
          <a:xfrm>
            <a:off x="2383026" y="3749675"/>
            <a:ext cx="1361697" cy="2743200"/>
          </a:xfrm>
          <a:prstGeom prst="rect">
            <a:avLst/>
          </a:prstGeom>
          <a:noFill/>
          <a:ln>
            <a:noFill/>
          </a:ln>
          <a:extLst>
            <a:ext uri="{53640926-AAD7-44D8-BBD7-CCE9431645EC}">
              <a14:shadowObscured xmlns:a14="http://schemas.microsoft.com/office/drawing/2010/main"/>
            </a:ext>
          </a:extLst>
        </p:spPr>
      </p:pic>
      <p:pic>
        <p:nvPicPr>
          <p:cNvPr id="12" name="Content Placeholder 11" descr="RJ-45 ports on a Network Interface Card (NIC). Image © 123rf.com.">
            <a:extLst>
              <a:ext uri="{FF2B5EF4-FFF2-40B4-BE49-F238E27FC236}">
                <a16:creationId xmlns:a16="http://schemas.microsoft.com/office/drawing/2014/main" id="{31412FF9-0232-4AEE-A000-69AE6BA6BFA6}"/>
              </a:ext>
            </a:extLst>
          </p:cNvPr>
          <p:cNvPicPr>
            <a:picLocks noGrp="1"/>
          </p:cNvPicPr>
          <p:nvPr>
            <p:ph sz="quarter" idx="12"/>
          </p:nvPr>
        </p:nvPicPr>
        <p:blipFill rotWithShape="1">
          <a:blip r:embed="rId3">
            <a:clrChange>
              <a:clrFrom>
                <a:srgbClr val="FFFFFF"/>
              </a:clrFrom>
              <a:clrTo>
                <a:srgbClr val="FFFFFF">
                  <a:alpha val="0"/>
                </a:srgbClr>
              </a:clrTo>
            </a:clrChange>
          </a:blip>
          <a:srcRect l="3351" r="6776"/>
          <a:stretch/>
        </p:blipFill>
        <p:spPr bwMode="auto">
          <a:xfrm>
            <a:off x="1289654" y="914400"/>
            <a:ext cx="3548441" cy="274320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B85BA9A0-B937-4AF1-AA84-6A8247C1E4A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300969E-62AE-49FE-B910-3CC8256D04FC}"/>
              </a:ext>
            </a:extLst>
          </p:cNvPr>
          <p:cNvSpPr>
            <a:spLocks noGrp="1"/>
          </p:cNvSpPr>
          <p:nvPr>
            <p:ph type="sldNum" sz="quarter" idx="4"/>
          </p:nvPr>
        </p:nvSpPr>
        <p:spPr/>
        <p:txBody>
          <a:bodyPr/>
          <a:lstStyle/>
          <a:p>
            <a:fld id="{5356F478-C559-429F-9426-6D8D07B5A7AD}" type="slidenum">
              <a:rPr lang="en-US" smtClean="0"/>
              <a:pPr/>
              <a:t>203</a:t>
            </a:fld>
            <a:endParaRPr lang="en-US" dirty="0"/>
          </a:p>
        </p:txBody>
      </p:sp>
    </p:spTree>
    <p:extLst>
      <p:ext uri="{BB962C8B-B14F-4D97-AF65-F5344CB8AC3E}">
        <p14:creationId xmlns:p14="http://schemas.microsoft.com/office/powerpoint/2010/main" val="117337215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75B794-A947-4150-B4C9-1F824C8AFFEE}"/>
              </a:ext>
            </a:extLst>
          </p:cNvPr>
          <p:cNvSpPr>
            <a:spLocks noGrp="1"/>
          </p:cNvSpPr>
          <p:nvPr>
            <p:ph type="title"/>
          </p:nvPr>
        </p:nvSpPr>
        <p:spPr/>
        <p:txBody>
          <a:bodyPr/>
          <a:lstStyle/>
          <a:p>
            <a:r>
              <a:rPr lang="en-US" dirty="0"/>
              <a:t>Telephone Connector (RJ-11)</a:t>
            </a:r>
          </a:p>
        </p:txBody>
      </p:sp>
      <p:sp>
        <p:nvSpPr>
          <p:cNvPr id="7" name="Content Placeholder 6">
            <a:extLst>
              <a:ext uri="{FF2B5EF4-FFF2-40B4-BE49-F238E27FC236}">
                <a16:creationId xmlns:a16="http://schemas.microsoft.com/office/drawing/2014/main" id="{452BD56F-14F7-44DE-B3B4-2F91258B68B5}"/>
              </a:ext>
            </a:extLst>
          </p:cNvPr>
          <p:cNvSpPr>
            <a:spLocks noGrp="1"/>
          </p:cNvSpPr>
          <p:nvPr>
            <p:ph sz="half" idx="1"/>
          </p:nvPr>
        </p:nvSpPr>
        <p:spPr/>
        <p:txBody>
          <a:bodyPr>
            <a:normAutofit fontScale="92500" lnSpcReduction="10000"/>
          </a:bodyPr>
          <a:lstStyle/>
          <a:p>
            <a:r>
              <a:rPr lang="en-US" dirty="0"/>
              <a:t>Smaller than RJ-45 and with fewer wires</a:t>
            </a:r>
          </a:p>
          <a:p>
            <a:r>
              <a:rPr lang="en-US" dirty="0"/>
              <a:t>Used for dial-up analog modems and fax modems</a:t>
            </a:r>
          </a:p>
          <a:p>
            <a:r>
              <a:rPr lang="en-US" dirty="0"/>
              <a:t>Also used between Digital Subscriber Line (DSL) Internet modems and telephone jack</a:t>
            </a:r>
          </a:p>
        </p:txBody>
      </p:sp>
      <p:pic>
        <p:nvPicPr>
          <p:cNvPr id="9" name="Content Placeholder 8" descr="RJ-11 port and connector. Image © 123rf.com.">
            <a:extLst>
              <a:ext uri="{FF2B5EF4-FFF2-40B4-BE49-F238E27FC236}">
                <a16:creationId xmlns:a16="http://schemas.microsoft.com/office/drawing/2014/main" id="{297BA25A-47A9-4014-ACDF-D28A04333E68}"/>
              </a:ext>
            </a:extLst>
          </p:cNvPr>
          <p:cNvPicPr>
            <a:picLocks noGrp="1"/>
          </p:cNvPicPr>
          <p:nvPr>
            <p:ph sz="half" idx="2"/>
          </p:nvPr>
        </p:nvPicPr>
        <p:blipFill rotWithShape="1">
          <a:blip r:embed="rId2">
            <a:clrChange>
              <a:clrFrom>
                <a:srgbClr val="FFFFFF"/>
              </a:clrFrom>
              <a:clrTo>
                <a:srgbClr val="FFFFFF">
                  <a:alpha val="0"/>
                </a:srgbClr>
              </a:clrTo>
            </a:clrChange>
          </a:blip>
          <a:srcRect l="15798"/>
          <a:stretch/>
        </p:blipFill>
        <p:spPr bwMode="auto">
          <a:xfrm>
            <a:off x="7714042" y="914400"/>
            <a:ext cx="2764666" cy="5578475"/>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10A22BEA-4CE0-4459-80CE-D1E39C55AD53}"/>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1462F839-B3F8-4FB2-A891-402060B9D940}"/>
              </a:ext>
            </a:extLst>
          </p:cNvPr>
          <p:cNvSpPr>
            <a:spLocks noGrp="1"/>
          </p:cNvSpPr>
          <p:nvPr>
            <p:ph type="sldNum" sz="quarter" idx="4"/>
          </p:nvPr>
        </p:nvSpPr>
        <p:spPr/>
        <p:txBody>
          <a:bodyPr/>
          <a:lstStyle/>
          <a:p>
            <a:fld id="{5356F478-C559-429F-9426-6D8D07B5A7AD}" type="slidenum">
              <a:rPr lang="en-US" smtClean="0"/>
              <a:pPr/>
              <a:t>204</a:t>
            </a:fld>
            <a:endParaRPr lang="en-US" dirty="0"/>
          </a:p>
        </p:txBody>
      </p:sp>
    </p:spTree>
    <p:extLst>
      <p:ext uri="{BB962C8B-B14F-4D97-AF65-F5344CB8AC3E}">
        <p14:creationId xmlns:p14="http://schemas.microsoft.com/office/powerpoint/2010/main" val="4252594330"/>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0EB0C1-55CA-4023-B3A8-BD12144412DC}"/>
              </a:ext>
            </a:extLst>
          </p:cNvPr>
          <p:cNvSpPr>
            <a:spLocks noGrp="1"/>
          </p:cNvSpPr>
          <p:nvPr>
            <p:ph idx="1"/>
          </p:nvPr>
        </p:nvSpPr>
        <p:spPr/>
        <p:txBody>
          <a:bodyPr>
            <a:normAutofit fontScale="92500"/>
          </a:bodyPr>
          <a:lstStyle/>
          <a:p>
            <a:r>
              <a:rPr lang="en-US" dirty="0"/>
              <a:t>Distinguish peripheral, graphics, and networking interfaces and their uses</a:t>
            </a:r>
          </a:p>
          <a:p>
            <a:r>
              <a:rPr lang="en-US" dirty="0"/>
              <a:t>Install and configure input devices</a:t>
            </a:r>
          </a:p>
        </p:txBody>
      </p:sp>
      <p:sp>
        <p:nvSpPr>
          <p:cNvPr id="3" name="Footer Placeholder 2">
            <a:extLst>
              <a:ext uri="{FF2B5EF4-FFF2-40B4-BE49-F238E27FC236}">
                <a16:creationId xmlns:a16="http://schemas.microsoft.com/office/drawing/2014/main" id="{352E78EE-6B3F-4507-9E89-9F2ED8BEF6E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DB40222-2403-4D9E-9B37-A9CD852B591E}"/>
              </a:ext>
            </a:extLst>
          </p:cNvPr>
          <p:cNvSpPr>
            <a:spLocks noGrp="1"/>
          </p:cNvSpPr>
          <p:nvPr>
            <p:ph type="sldNum" sz="quarter" idx="4"/>
          </p:nvPr>
        </p:nvSpPr>
        <p:spPr/>
        <p:txBody>
          <a:bodyPr/>
          <a:lstStyle/>
          <a:p>
            <a:fld id="{5356F478-C559-429F-9426-6D8D07B5A7AD}" type="slidenum">
              <a:rPr lang="en-US" smtClean="0"/>
              <a:pPr/>
              <a:t>205</a:t>
            </a:fld>
            <a:endParaRPr lang="en-US" dirty="0"/>
          </a:p>
        </p:txBody>
      </p:sp>
    </p:spTree>
    <p:extLst>
      <p:ext uri="{BB962C8B-B14F-4D97-AF65-F5344CB8AC3E}">
        <p14:creationId xmlns:p14="http://schemas.microsoft.com/office/powerpoint/2010/main" val="256896522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B37153-5448-4937-A68C-E29F3200E7D6}"/>
              </a:ext>
            </a:extLst>
          </p:cNvPr>
          <p:cNvSpPr>
            <a:spLocks noGrp="1"/>
          </p:cNvSpPr>
          <p:nvPr>
            <p:ph idx="1"/>
          </p:nvPr>
        </p:nvSpPr>
        <p:spPr/>
        <p:txBody>
          <a:bodyPr/>
          <a:lstStyle/>
          <a:p>
            <a:r>
              <a:rPr lang="en-US" dirty="0"/>
              <a:t>Lab 12 / Configuring Input Devices</a:t>
            </a:r>
          </a:p>
        </p:txBody>
      </p:sp>
      <p:sp>
        <p:nvSpPr>
          <p:cNvPr id="3" name="Footer Placeholder 2">
            <a:extLst>
              <a:ext uri="{FF2B5EF4-FFF2-40B4-BE49-F238E27FC236}">
                <a16:creationId xmlns:a16="http://schemas.microsoft.com/office/drawing/2014/main" id="{762DCD6F-0FE8-45C8-942A-816BA3B75F7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0085B98-85AC-4019-A47E-DDD5540DE571}"/>
              </a:ext>
            </a:extLst>
          </p:cNvPr>
          <p:cNvSpPr>
            <a:spLocks noGrp="1"/>
          </p:cNvSpPr>
          <p:nvPr>
            <p:ph type="sldNum" sz="quarter" idx="4"/>
          </p:nvPr>
        </p:nvSpPr>
        <p:spPr/>
        <p:txBody>
          <a:bodyPr/>
          <a:lstStyle/>
          <a:p>
            <a:fld id="{5356F478-C559-429F-9426-6D8D07B5A7AD}" type="slidenum">
              <a:rPr lang="en-US" smtClean="0"/>
              <a:pPr/>
              <a:t>206</a:t>
            </a:fld>
            <a:endParaRPr lang="en-US" dirty="0"/>
          </a:p>
        </p:txBody>
      </p:sp>
    </p:spTree>
    <p:extLst>
      <p:ext uri="{BB962C8B-B14F-4D97-AF65-F5344CB8AC3E}">
        <p14:creationId xmlns:p14="http://schemas.microsoft.com/office/powerpoint/2010/main" val="118357221"/>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3 / Using Peripheral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584374151"/>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AA16AE-B7DB-4CE5-B5CC-7EE69976F6C2}"/>
              </a:ext>
            </a:extLst>
          </p:cNvPr>
          <p:cNvSpPr>
            <a:spLocks noGrp="1"/>
          </p:cNvSpPr>
          <p:nvPr>
            <p:ph idx="1"/>
          </p:nvPr>
        </p:nvSpPr>
        <p:spPr/>
        <p:txBody>
          <a:bodyPr>
            <a:normAutofit fontScale="550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6AFC02A5-EB32-4F38-84B4-DAC0FDB4C3F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36E29BA-2689-4EDC-9163-A01326C7083C}"/>
              </a:ext>
            </a:extLst>
          </p:cNvPr>
          <p:cNvSpPr>
            <a:spLocks noGrp="1"/>
          </p:cNvSpPr>
          <p:nvPr>
            <p:ph type="sldNum" sz="quarter" idx="4"/>
          </p:nvPr>
        </p:nvSpPr>
        <p:spPr/>
        <p:txBody>
          <a:bodyPr/>
          <a:lstStyle/>
          <a:p>
            <a:fld id="{5356F478-C559-429F-9426-6D8D07B5A7AD}" type="slidenum">
              <a:rPr lang="en-US" smtClean="0"/>
              <a:pPr/>
              <a:t>208</a:t>
            </a:fld>
            <a:endParaRPr lang="en-US" dirty="0"/>
          </a:p>
        </p:txBody>
      </p:sp>
    </p:spTree>
    <p:extLst>
      <p:ext uri="{BB962C8B-B14F-4D97-AF65-F5344CB8AC3E}">
        <p14:creationId xmlns:p14="http://schemas.microsoft.com/office/powerpoint/2010/main" val="3648689289"/>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0FED9-7A44-4AB9-AA7C-E51347A655DB}"/>
              </a:ext>
            </a:extLst>
          </p:cNvPr>
          <p:cNvSpPr>
            <a:spLocks noGrp="1"/>
          </p:cNvSpPr>
          <p:nvPr>
            <p:ph type="title"/>
          </p:nvPr>
        </p:nvSpPr>
        <p:spPr/>
        <p:txBody>
          <a:bodyPr/>
          <a:lstStyle/>
          <a:p>
            <a:r>
              <a:rPr lang="en-US" dirty="0"/>
              <a:t>Installing and Uninstalling Peripherals</a:t>
            </a:r>
          </a:p>
        </p:txBody>
      </p:sp>
      <p:sp>
        <p:nvSpPr>
          <p:cNvPr id="4" name="Content Placeholder 3">
            <a:extLst>
              <a:ext uri="{FF2B5EF4-FFF2-40B4-BE49-F238E27FC236}">
                <a16:creationId xmlns:a16="http://schemas.microsoft.com/office/drawing/2014/main" id="{7E21B5D6-C8C5-48F7-AE57-16BEEF42EB31}"/>
              </a:ext>
            </a:extLst>
          </p:cNvPr>
          <p:cNvSpPr>
            <a:spLocks noGrp="1"/>
          </p:cNvSpPr>
          <p:nvPr>
            <p:ph sz="half" idx="2"/>
          </p:nvPr>
        </p:nvSpPr>
        <p:spPr/>
        <p:txBody>
          <a:bodyPr>
            <a:normAutofit fontScale="85000" lnSpcReduction="20000"/>
          </a:bodyPr>
          <a:lstStyle/>
          <a:p>
            <a:r>
              <a:rPr lang="en-US" dirty="0"/>
              <a:t>Plug-and-Play installation</a:t>
            </a:r>
          </a:p>
          <a:p>
            <a:pPr lvl="1"/>
            <a:r>
              <a:rPr lang="en-US" dirty="0"/>
              <a:t>Windows locates and installs a device driver automatically on connection</a:t>
            </a:r>
          </a:p>
          <a:p>
            <a:pPr lvl="1"/>
            <a:r>
              <a:rPr lang="en-US" dirty="0"/>
              <a:t>Hot-swappable devices do not require a system restart to connect or disconnect</a:t>
            </a:r>
          </a:p>
          <a:p>
            <a:r>
              <a:rPr lang="en-US" dirty="0"/>
              <a:t>Manual driver installation</a:t>
            </a:r>
          </a:p>
          <a:p>
            <a:pPr lvl="1"/>
            <a:r>
              <a:rPr lang="en-US" dirty="0"/>
              <a:t>Locate driver setup program from vendor’s website and run it</a:t>
            </a:r>
          </a:p>
        </p:txBody>
      </p:sp>
      <p:pic>
        <p:nvPicPr>
          <p:cNvPr id="7" name="Content Placeholder 6" descr="Installing device drive notification - when you connect a new device, Windows automatically locates and installs a driver (you may need to authorize the installation)">
            <a:extLst>
              <a:ext uri="{FF2B5EF4-FFF2-40B4-BE49-F238E27FC236}">
                <a16:creationId xmlns:a16="http://schemas.microsoft.com/office/drawing/2014/main" id="{DA138BA9-81E2-41FA-97D3-9C5D2B1641BA}"/>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2068459"/>
            <a:ext cx="5943600" cy="3270357"/>
          </a:xfrm>
          <a:prstGeom prst="rect">
            <a:avLst/>
          </a:prstGeom>
          <a:noFill/>
          <a:ln>
            <a:noFill/>
          </a:ln>
        </p:spPr>
      </p:pic>
      <p:sp>
        <p:nvSpPr>
          <p:cNvPr id="3" name="Footer Placeholder 2">
            <a:extLst>
              <a:ext uri="{FF2B5EF4-FFF2-40B4-BE49-F238E27FC236}">
                <a16:creationId xmlns:a16="http://schemas.microsoft.com/office/drawing/2014/main" id="{62969AB3-B543-43A5-8BD2-E883240BF89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7EEC4C4-1BF8-4F31-B8F9-1D2AF48784A6}"/>
              </a:ext>
            </a:extLst>
          </p:cNvPr>
          <p:cNvSpPr>
            <a:spLocks noGrp="1"/>
          </p:cNvSpPr>
          <p:nvPr>
            <p:ph type="sldNum" sz="quarter" idx="4"/>
          </p:nvPr>
        </p:nvSpPr>
        <p:spPr/>
        <p:txBody>
          <a:bodyPr/>
          <a:lstStyle/>
          <a:p>
            <a:fld id="{5356F478-C559-429F-9426-6D8D07B5A7AD}" type="slidenum">
              <a:rPr lang="en-US" smtClean="0"/>
              <a:pPr/>
              <a:t>209</a:t>
            </a:fld>
            <a:endParaRPr lang="en-US" dirty="0"/>
          </a:p>
        </p:txBody>
      </p:sp>
    </p:spTree>
    <p:extLst>
      <p:ext uri="{BB962C8B-B14F-4D97-AF65-F5344CB8AC3E}">
        <p14:creationId xmlns:p14="http://schemas.microsoft.com/office/powerpoint/2010/main" val="897927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1 / Unit 2 / Using a Workstation</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990496024"/>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F31A9-B3C7-4DE0-ACC6-EBD0C0A1A69E}"/>
              </a:ext>
            </a:extLst>
          </p:cNvPr>
          <p:cNvSpPr>
            <a:spLocks noGrp="1"/>
          </p:cNvSpPr>
          <p:nvPr>
            <p:ph type="title"/>
          </p:nvPr>
        </p:nvSpPr>
        <p:spPr/>
        <p:txBody>
          <a:bodyPr/>
          <a:lstStyle/>
          <a:p>
            <a:r>
              <a:rPr lang="en-US" dirty="0"/>
              <a:t>Devices and Printers</a:t>
            </a:r>
          </a:p>
        </p:txBody>
      </p:sp>
      <p:sp>
        <p:nvSpPr>
          <p:cNvPr id="3" name="Content Placeholder 2">
            <a:extLst>
              <a:ext uri="{FF2B5EF4-FFF2-40B4-BE49-F238E27FC236}">
                <a16:creationId xmlns:a16="http://schemas.microsoft.com/office/drawing/2014/main" id="{1640D9DB-72E6-4EA1-AD88-846F3EB8D473}"/>
              </a:ext>
            </a:extLst>
          </p:cNvPr>
          <p:cNvSpPr>
            <a:spLocks noGrp="1"/>
          </p:cNvSpPr>
          <p:nvPr>
            <p:ph sz="quarter" idx="12"/>
          </p:nvPr>
        </p:nvSpPr>
        <p:spPr/>
        <p:txBody>
          <a:bodyPr>
            <a:normAutofit fontScale="85000" lnSpcReduction="20000"/>
          </a:bodyPr>
          <a:lstStyle/>
          <a:p>
            <a:r>
              <a:rPr lang="en-US" dirty="0"/>
              <a:t>Post-installation configuration</a:t>
            </a:r>
          </a:p>
          <a:p>
            <a:r>
              <a:rPr lang="en-US" dirty="0"/>
              <a:t>Devices and Printers</a:t>
            </a:r>
          </a:p>
          <a:p>
            <a:r>
              <a:rPr lang="en-US" dirty="0"/>
              <a:t>Settings &gt; Devices</a:t>
            </a:r>
          </a:p>
        </p:txBody>
      </p:sp>
      <p:pic>
        <p:nvPicPr>
          <p:cNvPr id="9" name="Content Placeholder 8">
            <a:extLst>
              <a:ext uri="{FF2B5EF4-FFF2-40B4-BE49-F238E27FC236}">
                <a16:creationId xmlns:a16="http://schemas.microsoft.com/office/drawing/2014/main" id="{7ED882A3-7C1A-4AFD-8D5E-52594E7068CF}"/>
              </a:ext>
            </a:extLst>
          </p:cNvPr>
          <p:cNvPicPr>
            <a:picLocks noGrp="1"/>
          </p:cNvPicPr>
          <p:nvPr>
            <p:ph sz="quarter" idx="14"/>
          </p:nvPr>
        </p:nvPicPr>
        <p:blipFill>
          <a:blip r:embed="rId2"/>
          <a:stretch>
            <a:fillRect/>
          </a:stretch>
        </p:blipFill>
        <p:spPr>
          <a:xfrm>
            <a:off x="7406049" y="914400"/>
            <a:ext cx="3383827" cy="2743200"/>
          </a:xfrm>
          <a:prstGeom prst="rect">
            <a:avLst/>
          </a:prstGeom>
        </p:spPr>
      </p:pic>
      <p:pic>
        <p:nvPicPr>
          <p:cNvPr id="10" name="Content Placeholder 9">
            <a:extLst>
              <a:ext uri="{FF2B5EF4-FFF2-40B4-BE49-F238E27FC236}">
                <a16:creationId xmlns:a16="http://schemas.microsoft.com/office/drawing/2014/main" id="{7DF7E8E9-8220-4B5C-A666-2917734369CB}"/>
              </a:ext>
            </a:extLst>
          </p:cNvPr>
          <p:cNvPicPr>
            <a:picLocks noGrp="1"/>
          </p:cNvPicPr>
          <p:nvPr>
            <p:ph sz="quarter" idx="15"/>
          </p:nvPr>
        </p:nvPicPr>
        <p:blipFill rotWithShape="1">
          <a:blip r:embed="rId3"/>
          <a:srcRect b="35946"/>
          <a:stretch/>
        </p:blipFill>
        <p:spPr bwMode="auto">
          <a:xfrm>
            <a:off x="6126163" y="3786013"/>
            <a:ext cx="5943600" cy="2670523"/>
          </a:xfrm>
          <a:prstGeom prst="rect">
            <a:avLst/>
          </a:prstGeom>
          <a:ln>
            <a:noFill/>
          </a:ln>
          <a:extLst>
            <a:ext uri="{53640926-AAD7-44D8-BBD7-CCE9431645EC}">
              <a14:shadowObscured xmlns:a14="http://schemas.microsoft.com/office/drawing/2010/main"/>
            </a:ext>
          </a:extLst>
        </p:spPr>
      </p:pic>
      <p:pic>
        <p:nvPicPr>
          <p:cNvPr id="11" name="Content Placeholder 10" descr="Devices page within the Settings app for Windows 10 (1803). Screenshot used with permission from Microsoft.">
            <a:extLst>
              <a:ext uri="{FF2B5EF4-FFF2-40B4-BE49-F238E27FC236}">
                <a16:creationId xmlns:a16="http://schemas.microsoft.com/office/drawing/2014/main" id="{1976EADD-5F08-4EEF-AD8D-4B0F81068808}"/>
              </a:ext>
            </a:extLst>
          </p:cNvPr>
          <p:cNvPicPr>
            <a:picLocks noGrp="1"/>
          </p:cNvPicPr>
          <p:nvPr>
            <p:ph sz="quarter" idx="13"/>
          </p:nvPr>
        </p:nvPicPr>
        <p:blipFill>
          <a:blip r:embed="rId4">
            <a:extLst>
              <a:ext uri="{28A0092B-C50C-407E-A947-70E740481C1C}">
                <a14:useLocalDpi xmlns:a14="http://schemas.microsoft.com/office/drawing/2010/main" val="0"/>
              </a:ext>
            </a:extLst>
          </a:blip>
          <a:srcRect/>
          <a:stretch>
            <a:fillRect/>
          </a:stretch>
        </p:blipFill>
        <p:spPr bwMode="auto">
          <a:xfrm>
            <a:off x="1821017" y="3749675"/>
            <a:ext cx="2485715" cy="2743200"/>
          </a:xfrm>
          <a:prstGeom prst="rect">
            <a:avLst/>
          </a:prstGeom>
          <a:noFill/>
          <a:ln>
            <a:noFill/>
          </a:ln>
        </p:spPr>
      </p:pic>
      <p:sp>
        <p:nvSpPr>
          <p:cNvPr id="4" name="Footer Placeholder 3">
            <a:extLst>
              <a:ext uri="{FF2B5EF4-FFF2-40B4-BE49-F238E27FC236}">
                <a16:creationId xmlns:a16="http://schemas.microsoft.com/office/drawing/2014/main" id="{7AD50BEA-0E7B-41A2-A622-B24F8A1ADC0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F05C4D6-59F4-4239-9921-5976ABD554B4}"/>
              </a:ext>
            </a:extLst>
          </p:cNvPr>
          <p:cNvSpPr>
            <a:spLocks noGrp="1"/>
          </p:cNvSpPr>
          <p:nvPr>
            <p:ph type="sldNum" sz="quarter" idx="4"/>
          </p:nvPr>
        </p:nvSpPr>
        <p:spPr/>
        <p:txBody>
          <a:bodyPr/>
          <a:lstStyle/>
          <a:p>
            <a:fld id="{5356F478-C559-429F-9426-6D8D07B5A7AD}" type="slidenum">
              <a:rPr lang="en-US" smtClean="0"/>
              <a:pPr/>
              <a:t>210</a:t>
            </a:fld>
            <a:endParaRPr lang="en-US" dirty="0"/>
          </a:p>
        </p:txBody>
      </p:sp>
    </p:spTree>
    <p:extLst>
      <p:ext uri="{BB962C8B-B14F-4D97-AF65-F5344CB8AC3E}">
        <p14:creationId xmlns:p14="http://schemas.microsoft.com/office/powerpoint/2010/main" val="1709576801"/>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ABC44-D91C-448F-B62C-EC6C9347C4FF}"/>
              </a:ext>
            </a:extLst>
          </p:cNvPr>
          <p:cNvSpPr>
            <a:spLocks noGrp="1"/>
          </p:cNvSpPr>
          <p:nvPr>
            <p:ph type="title"/>
          </p:nvPr>
        </p:nvSpPr>
        <p:spPr/>
        <p:txBody>
          <a:bodyPr/>
          <a:lstStyle/>
          <a:p>
            <a:r>
              <a:rPr lang="en-US" dirty="0"/>
              <a:t>Removing and Uninstalling Devices</a:t>
            </a:r>
          </a:p>
        </p:txBody>
      </p:sp>
      <p:sp>
        <p:nvSpPr>
          <p:cNvPr id="4" name="Content Placeholder 3">
            <a:extLst>
              <a:ext uri="{FF2B5EF4-FFF2-40B4-BE49-F238E27FC236}">
                <a16:creationId xmlns:a16="http://schemas.microsoft.com/office/drawing/2014/main" id="{6E69281D-C1A0-4CB9-B49F-8B38E9DDED11}"/>
              </a:ext>
            </a:extLst>
          </p:cNvPr>
          <p:cNvSpPr>
            <a:spLocks noGrp="1"/>
          </p:cNvSpPr>
          <p:nvPr>
            <p:ph sz="half" idx="2"/>
          </p:nvPr>
        </p:nvSpPr>
        <p:spPr/>
        <p:txBody>
          <a:bodyPr/>
          <a:lstStyle/>
          <a:p>
            <a:r>
              <a:rPr lang="en-US" dirty="0"/>
              <a:t>Device Manager</a:t>
            </a:r>
          </a:p>
          <a:p>
            <a:r>
              <a:rPr lang="en-US" dirty="0"/>
              <a:t>Completely uninstall driver</a:t>
            </a:r>
          </a:p>
          <a:p>
            <a:r>
              <a:rPr lang="en-US" dirty="0"/>
              <a:t>Check device properties</a:t>
            </a:r>
          </a:p>
          <a:p>
            <a:r>
              <a:rPr lang="en-US" dirty="0"/>
              <a:t>Scan for undetected devices</a:t>
            </a:r>
          </a:p>
        </p:txBody>
      </p:sp>
      <p:pic>
        <p:nvPicPr>
          <p:cNvPr id="7" name="Content Placeholder 6" descr="Uninstalling a keyboard using Device Manager. Screenshot used with permission from Microsoft.">
            <a:extLst>
              <a:ext uri="{FF2B5EF4-FFF2-40B4-BE49-F238E27FC236}">
                <a16:creationId xmlns:a16="http://schemas.microsoft.com/office/drawing/2014/main" id="{2E5593E4-FB43-4E40-8366-577D0FE999A8}"/>
              </a:ext>
            </a:extLst>
          </p:cNvPr>
          <p:cNvPicPr>
            <a:picLocks noGrp="1"/>
          </p:cNvPicPr>
          <p:nvPr>
            <p:ph sz="half" idx="1"/>
          </p:nvPr>
        </p:nvPicPr>
        <p:blipFill>
          <a:blip r:embed="rId2"/>
          <a:stretch>
            <a:fillRect/>
          </a:stretch>
        </p:blipFill>
        <p:spPr>
          <a:xfrm>
            <a:off x="706599" y="914400"/>
            <a:ext cx="4714551" cy="5578475"/>
          </a:xfrm>
          <a:prstGeom prst="rect">
            <a:avLst/>
          </a:prstGeom>
        </p:spPr>
      </p:pic>
      <p:sp>
        <p:nvSpPr>
          <p:cNvPr id="3" name="Footer Placeholder 2">
            <a:extLst>
              <a:ext uri="{FF2B5EF4-FFF2-40B4-BE49-F238E27FC236}">
                <a16:creationId xmlns:a16="http://schemas.microsoft.com/office/drawing/2014/main" id="{70E76EA5-0B18-4106-8AD9-CE420578691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073232A-31BF-4CF9-AEC4-3C61682BA4A4}"/>
              </a:ext>
            </a:extLst>
          </p:cNvPr>
          <p:cNvSpPr>
            <a:spLocks noGrp="1"/>
          </p:cNvSpPr>
          <p:nvPr>
            <p:ph type="sldNum" sz="quarter" idx="4"/>
          </p:nvPr>
        </p:nvSpPr>
        <p:spPr/>
        <p:txBody>
          <a:bodyPr/>
          <a:lstStyle/>
          <a:p>
            <a:fld id="{5356F478-C559-429F-9426-6D8D07B5A7AD}" type="slidenum">
              <a:rPr lang="en-US" smtClean="0"/>
              <a:pPr/>
              <a:t>211</a:t>
            </a:fld>
            <a:endParaRPr lang="en-US" dirty="0"/>
          </a:p>
        </p:txBody>
      </p:sp>
    </p:spTree>
    <p:extLst>
      <p:ext uri="{BB962C8B-B14F-4D97-AF65-F5344CB8AC3E}">
        <p14:creationId xmlns:p14="http://schemas.microsoft.com/office/powerpoint/2010/main" val="532547650"/>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ED0B0E-0FD5-4C72-B6EA-5866704C6773}"/>
              </a:ext>
            </a:extLst>
          </p:cNvPr>
          <p:cNvSpPr>
            <a:spLocks noGrp="1"/>
          </p:cNvSpPr>
          <p:nvPr>
            <p:ph type="title"/>
          </p:nvPr>
        </p:nvSpPr>
        <p:spPr/>
        <p:txBody>
          <a:bodyPr/>
          <a:lstStyle/>
          <a:p>
            <a:r>
              <a:rPr lang="en-US" dirty="0"/>
              <a:t>IP-based Peripherals and Web Configuration</a:t>
            </a:r>
          </a:p>
        </p:txBody>
      </p:sp>
      <p:pic>
        <p:nvPicPr>
          <p:cNvPr id="6" name="Content Placeholder 5" descr="Using a web configuration page to manage a Wi-Fi access point. The configuration page is accessed via the IP address 192.168.1.252.">
            <a:extLst>
              <a:ext uri="{FF2B5EF4-FFF2-40B4-BE49-F238E27FC236}">
                <a16:creationId xmlns:a16="http://schemas.microsoft.com/office/drawing/2014/main" id="{9D63E888-A491-4E2B-BA42-688302FED2FE}"/>
              </a:ext>
            </a:extLst>
          </p:cNvPr>
          <p:cNvPicPr>
            <a:picLocks noGrp="1"/>
          </p:cNvPicPr>
          <p:nvPr>
            <p:ph idx="1"/>
          </p:nvPr>
        </p:nvPicPr>
        <p:blipFill rotWithShape="1">
          <a:blip r:embed="rId2" cstate="print">
            <a:extLst>
              <a:ext uri="{28A0092B-C50C-407E-A947-70E740481C1C}">
                <a14:useLocalDpi xmlns:a14="http://schemas.microsoft.com/office/drawing/2010/main" val="0"/>
              </a:ext>
            </a:extLst>
          </a:blip>
          <a:srcRect/>
          <a:stretch/>
        </p:blipFill>
        <p:spPr bwMode="auto">
          <a:xfrm>
            <a:off x="1414252" y="1111258"/>
            <a:ext cx="9333333" cy="5184758"/>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0DB7F991-4D99-4D0E-8FCB-23077339EF2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8367186-2350-4918-8647-3DB6A0A61081}"/>
              </a:ext>
            </a:extLst>
          </p:cNvPr>
          <p:cNvSpPr>
            <a:spLocks noGrp="1"/>
          </p:cNvSpPr>
          <p:nvPr>
            <p:ph type="sldNum" sz="quarter" idx="4"/>
          </p:nvPr>
        </p:nvSpPr>
        <p:spPr/>
        <p:txBody>
          <a:bodyPr/>
          <a:lstStyle/>
          <a:p>
            <a:fld id="{5356F478-C559-429F-9426-6D8D07B5A7AD}" type="slidenum">
              <a:rPr lang="en-US" smtClean="0"/>
              <a:pPr/>
              <a:t>212</a:t>
            </a:fld>
            <a:endParaRPr lang="en-US" dirty="0"/>
          </a:p>
        </p:txBody>
      </p:sp>
    </p:spTree>
    <p:extLst>
      <p:ext uri="{BB962C8B-B14F-4D97-AF65-F5344CB8AC3E}">
        <p14:creationId xmlns:p14="http://schemas.microsoft.com/office/powerpoint/2010/main" val="1648694189"/>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2ECA4-FD5B-4AB0-8AB4-5D07CB4038B7}"/>
              </a:ext>
            </a:extLst>
          </p:cNvPr>
          <p:cNvSpPr>
            <a:spLocks noGrp="1"/>
          </p:cNvSpPr>
          <p:nvPr>
            <p:ph type="title"/>
          </p:nvPr>
        </p:nvSpPr>
        <p:spPr/>
        <p:txBody>
          <a:bodyPr/>
          <a:lstStyle/>
          <a:p>
            <a:r>
              <a:rPr lang="en-US" dirty="0"/>
              <a:t>Display Devices</a:t>
            </a:r>
          </a:p>
        </p:txBody>
      </p:sp>
      <p:sp>
        <p:nvSpPr>
          <p:cNvPr id="3" name="Content Placeholder 2">
            <a:extLst>
              <a:ext uri="{FF2B5EF4-FFF2-40B4-BE49-F238E27FC236}">
                <a16:creationId xmlns:a16="http://schemas.microsoft.com/office/drawing/2014/main" id="{6887D348-416B-4220-BF45-45708F88E0CB}"/>
              </a:ext>
            </a:extLst>
          </p:cNvPr>
          <p:cNvSpPr>
            <a:spLocks noGrp="1"/>
          </p:cNvSpPr>
          <p:nvPr>
            <p:ph sz="half" idx="1"/>
          </p:nvPr>
        </p:nvSpPr>
        <p:spPr/>
        <p:txBody>
          <a:bodyPr>
            <a:normAutofit fontScale="85000" lnSpcReduction="20000"/>
          </a:bodyPr>
          <a:lstStyle/>
          <a:p>
            <a:r>
              <a:rPr lang="en-US" dirty="0"/>
              <a:t>Flat-screen displays</a:t>
            </a:r>
          </a:p>
          <a:p>
            <a:pPr lvl="1"/>
            <a:r>
              <a:rPr lang="en-US" dirty="0"/>
              <a:t>Replaced analog Cathode Ray Tube (CRT) monitors</a:t>
            </a:r>
          </a:p>
          <a:p>
            <a:pPr lvl="1"/>
            <a:r>
              <a:rPr lang="en-US" dirty="0"/>
              <a:t>Liquid Crystal Display (LCD)/TFT (Thin Film Transistor)</a:t>
            </a:r>
          </a:p>
          <a:p>
            <a:pPr lvl="1"/>
            <a:r>
              <a:rPr lang="en-US" dirty="0"/>
              <a:t>Digital signal drives color value of each pixel</a:t>
            </a:r>
          </a:p>
          <a:p>
            <a:pPr lvl="1"/>
            <a:r>
              <a:rPr lang="en-US" dirty="0"/>
              <a:t>Vendors—Viewsonic, Iiyama, Sony, Panasonic, Toshiba, LG, Acer, Sanyo, Mitsubishi</a:t>
            </a:r>
          </a:p>
          <a:p>
            <a:r>
              <a:rPr lang="en-US" dirty="0"/>
              <a:t>Touchscreens</a:t>
            </a:r>
          </a:p>
        </p:txBody>
      </p:sp>
      <p:pic>
        <p:nvPicPr>
          <p:cNvPr id="7" name="Content Placeholder 6" descr="Desktop computer with TFT display. Image © 123rf.com.">
            <a:extLst>
              <a:ext uri="{FF2B5EF4-FFF2-40B4-BE49-F238E27FC236}">
                <a16:creationId xmlns:a16="http://schemas.microsoft.com/office/drawing/2014/main" id="{C31473B2-9F89-41C3-B7AF-894ACDCBDF79}"/>
              </a:ext>
            </a:extLst>
          </p:cNvPr>
          <p:cNvPicPr>
            <a:picLocks noGrp="1"/>
          </p:cNvPicPr>
          <p:nvPr>
            <p:ph sz="half" idx="2"/>
          </p:nvPr>
        </p:nvPicPr>
        <p:blipFill rotWithShape="1">
          <a:blip r:embed="rId2">
            <a:clrChange>
              <a:clrFrom>
                <a:srgbClr val="FFFFFF"/>
              </a:clrFrom>
              <a:clrTo>
                <a:srgbClr val="FFFFFF">
                  <a:alpha val="0"/>
                </a:srgbClr>
              </a:clrTo>
            </a:clrChange>
          </a:blip>
          <a:srcRect l="10513" r="10318"/>
          <a:stretch/>
        </p:blipFill>
        <p:spPr bwMode="auto">
          <a:xfrm>
            <a:off x="6618813" y="914400"/>
            <a:ext cx="4955124" cy="5578475"/>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D93432E-26A0-44E9-8BB1-2CE3466FC3F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3FCF8DD-1AEF-4613-9F0D-5A28B192A4AF}"/>
              </a:ext>
            </a:extLst>
          </p:cNvPr>
          <p:cNvSpPr>
            <a:spLocks noGrp="1"/>
          </p:cNvSpPr>
          <p:nvPr>
            <p:ph type="sldNum" sz="quarter" idx="4"/>
          </p:nvPr>
        </p:nvSpPr>
        <p:spPr/>
        <p:txBody>
          <a:bodyPr/>
          <a:lstStyle/>
          <a:p>
            <a:fld id="{5356F478-C559-429F-9426-6D8D07B5A7AD}" type="slidenum">
              <a:rPr lang="en-US" smtClean="0"/>
              <a:pPr/>
              <a:t>213</a:t>
            </a:fld>
            <a:endParaRPr lang="en-US" dirty="0"/>
          </a:p>
        </p:txBody>
      </p:sp>
    </p:spTree>
    <p:extLst>
      <p:ext uri="{BB962C8B-B14F-4D97-AF65-F5344CB8AC3E}">
        <p14:creationId xmlns:p14="http://schemas.microsoft.com/office/powerpoint/2010/main" val="3187844877"/>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C752E-C52C-4A0D-B12E-B20ECED87712}"/>
              </a:ext>
            </a:extLst>
          </p:cNvPr>
          <p:cNvSpPr>
            <a:spLocks noGrp="1"/>
          </p:cNvSpPr>
          <p:nvPr>
            <p:ph type="title"/>
          </p:nvPr>
        </p:nvSpPr>
        <p:spPr/>
        <p:txBody>
          <a:bodyPr/>
          <a:lstStyle/>
          <a:p>
            <a:r>
              <a:rPr lang="en-US" dirty="0"/>
              <a:t>Digital Projectors</a:t>
            </a:r>
          </a:p>
        </p:txBody>
      </p:sp>
      <p:sp>
        <p:nvSpPr>
          <p:cNvPr id="4" name="Content Placeholder 3">
            <a:extLst>
              <a:ext uri="{FF2B5EF4-FFF2-40B4-BE49-F238E27FC236}">
                <a16:creationId xmlns:a16="http://schemas.microsoft.com/office/drawing/2014/main" id="{513E496F-5C9F-4A86-AB9A-0C59B4B9F705}"/>
              </a:ext>
            </a:extLst>
          </p:cNvPr>
          <p:cNvSpPr>
            <a:spLocks noGrp="1"/>
          </p:cNvSpPr>
          <p:nvPr>
            <p:ph sz="half" idx="2"/>
          </p:nvPr>
        </p:nvSpPr>
        <p:spPr/>
        <p:txBody>
          <a:bodyPr/>
          <a:lstStyle/>
          <a:p>
            <a:r>
              <a:rPr lang="en-US" dirty="0"/>
              <a:t>Presentation device to display image to an external screen or surface</a:t>
            </a:r>
          </a:p>
          <a:p>
            <a:r>
              <a:rPr lang="en-US" dirty="0"/>
              <a:t>Use same graphics interfaces as monitors</a:t>
            </a:r>
          </a:p>
        </p:txBody>
      </p:sp>
      <p:pic>
        <p:nvPicPr>
          <p:cNvPr id="7" name="Content Placeholder 6" descr="DLP projector. Image © 123rf.com.">
            <a:extLst>
              <a:ext uri="{FF2B5EF4-FFF2-40B4-BE49-F238E27FC236}">
                <a16:creationId xmlns:a16="http://schemas.microsoft.com/office/drawing/2014/main" id="{9F61AB1F-D298-4029-AB68-65B4B79511F6}"/>
              </a:ext>
            </a:extLst>
          </p:cNvPr>
          <p:cNvPicPr>
            <a:picLocks noGrp="1"/>
          </p:cNvPicPr>
          <p:nvPr>
            <p:ph sz="half" idx="1"/>
          </p:nvPr>
        </p:nvPicPr>
        <p:blipFill rotWithShape="1">
          <a:blip r:embed="rId2">
            <a:clrChange>
              <a:clrFrom>
                <a:srgbClr val="FFFFFF"/>
              </a:clrFrom>
              <a:clrTo>
                <a:srgbClr val="FFFFFF">
                  <a:alpha val="0"/>
                </a:srgbClr>
              </a:clrTo>
            </a:clrChange>
          </a:blip>
          <a:srcRect l="16860" r="15486"/>
          <a:stretch/>
        </p:blipFill>
        <p:spPr bwMode="auto">
          <a:xfrm>
            <a:off x="92075" y="1433899"/>
            <a:ext cx="5943600" cy="4539477"/>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0C0CDD16-D98F-4F69-99A4-3B959BF78E4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A356352-3F21-4EC9-8CA4-67E461DB9E4D}"/>
              </a:ext>
            </a:extLst>
          </p:cNvPr>
          <p:cNvSpPr>
            <a:spLocks noGrp="1"/>
          </p:cNvSpPr>
          <p:nvPr>
            <p:ph type="sldNum" sz="quarter" idx="4"/>
          </p:nvPr>
        </p:nvSpPr>
        <p:spPr/>
        <p:txBody>
          <a:bodyPr/>
          <a:lstStyle/>
          <a:p>
            <a:fld id="{5356F478-C559-429F-9426-6D8D07B5A7AD}" type="slidenum">
              <a:rPr lang="en-US" smtClean="0"/>
              <a:pPr/>
              <a:t>214</a:t>
            </a:fld>
            <a:endParaRPr lang="en-US" dirty="0"/>
          </a:p>
        </p:txBody>
      </p:sp>
    </p:spTree>
    <p:extLst>
      <p:ext uri="{BB962C8B-B14F-4D97-AF65-F5344CB8AC3E}">
        <p14:creationId xmlns:p14="http://schemas.microsoft.com/office/powerpoint/2010/main" val="2489896878"/>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3FA582-C228-4F60-8F96-1222D3F9E7D7}"/>
              </a:ext>
            </a:extLst>
          </p:cNvPr>
          <p:cNvSpPr>
            <a:spLocks noGrp="1"/>
          </p:cNvSpPr>
          <p:nvPr>
            <p:ph type="title"/>
          </p:nvPr>
        </p:nvSpPr>
        <p:spPr/>
        <p:txBody>
          <a:bodyPr/>
          <a:lstStyle/>
          <a:p>
            <a:r>
              <a:rPr lang="en-US" dirty="0"/>
              <a:t>Display Settings</a:t>
            </a:r>
          </a:p>
        </p:txBody>
      </p:sp>
      <p:pic>
        <p:nvPicPr>
          <p:cNvPr id="6" name="Content Placeholder 5" descr="Personalization in Windows 10 settings app. Screenshot used with permission from Microsoft.">
            <a:extLst>
              <a:ext uri="{FF2B5EF4-FFF2-40B4-BE49-F238E27FC236}">
                <a16:creationId xmlns:a16="http://schemas.microsoft.com/office/drawing/2014/main" id="{0B5FE260-B645-49E4-97CC-6A7DCDCC606B}"/>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0A2B951A-ADE7-4299-A026-DA1C5B731CF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A2B375F-B950-4D1A-9886-21B80E310D56}"/>
              </a:ext>
            </a:extLst>
          </p:cNvPr>
          <p:cNvSpPr>
            <a:spLocks noGrp="1"/>
          </p:cNvSpPr>
          <p:nvPr>
            <p:ph type="sldNum" sz="quarter" idx="4"/>
          </p:nvPr>
        </p:nvSpPr>
        <p:spPr/>
        <p:txBody>
          <a:bodyPr/>
          <a:lstStyle/>
          <a:p>
            <a:fld id="{5356F478-C559-429F-9426-6D8D07B5A7AD}" type="slidenum">
              <a:rPr lang="en-US" smtClean="0"/>
              <a:pPr/>
              <a:t>215</a:t>
            </a:fld>
            <a:endParaRPr lang="en-US" dirty="0"/>
          </a:p>
        </p:txBody>
      </p:sp>
    </p:spTree>
    <p:extLst>
      <p:ext uri="{BB962C8B-B14F-4D97-AF65-F5344CB8AC3E}">
        <p14:creationId xmlns:p14="http://schemas.microsoft.com/office/powerpoint/2010/main" val="592691565"/>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ED2DACE-EC4F-427F-981B-2DEC9735F917}"/>
              </a:ext>
            </a:extLst>
          </p:cNvPr>
          <p:cNvSpPr>
            <a:spLocks noGrp="1"/>
          </p:cNvSpPr>
          <p:nvPr>
            <p:ph type="title"/>
          </p:nvPr>
        </p:nvSpPr>
        <p:spPr/>
        <p:txBody>
          <a:bodyPr/>
          <a:lstStyle/>
          <a:p>
            <a:r>
              <a:rPr lang="en-US" dirty="0"/>
              <a:t>Screen Resolution</a:t>
            </a:r>
          </a:p>
        </p:txBody>
      </p:sp>
      <p:pic>
        <p:nvPicPr>
          <p:cNvPr id="6" name="Content Placeholder 5" descr="Display options in Windows 10 settings app. Screenshot used with permission from Microsoft.">
            <a:extLst>
              <a:ext uri="{FF2B5EF4-FFF2-40B4-BE49-F238E27FC236}">
                <a16:creationId xmlns:a16="http://schemas.microsoft.com/office/drawing/2014/main" id="{DA9CC379-1CAB-4C3D-BF94-E0D80D95FBC3}"/>
              </a:ext>
            </a:extLst>
          </p:cNvPr>
          <p:cNvPicPr>
            <a:picLocks noGrp="1"/>
          </p:cNvPicPr>
          <p:nvPr>
            <p:ph idx="1"/>
          </p:nvPr>
        </p:nvPicPr>
        <p:blipFill>
          <a:blip r:embed="rId2"/>
          <a:stretch>
            <a:fillRect/>
          </a:stretch>
        </p:blipFill>
        <p:spPr>
          <a:xfrm>
            <a:off x="2621113" y="914400"/>
            <a:ext cx="6919612" cy="5578475"/>
          </a:xfrm>
          <a:prstGeom prst="rect">
            <a:avLst/>
          </a:prstGeom>
        </p:spPr>
      </p:pic>
      <p:sp>
        <p:nvSpPr>
          <p:cNvPr id="2" name="Footer Placeholder 1">
            <a:extLst>
              <a:ext uri="{FF2B5EF4-FFF2-40B4-BE49-F238E27FC236}">
                <a16:creationId xmlns:a16="http://schemas.microsoft.com/office/drawing/2014/main" id="{DE44E6BE-8898-4677-9531-F6F72649DE0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2A10665-447B-4490-B5BE-268F4A2E5213}"/>
              </a:ext>
            </a:extLst>
          </p:cNvPr>
          <p:cNvSpPr>
            <a:spLocks noGrp="1"/>
          </p:cNvSpPr>
          <p:nvPr>
            <p:ph type="sldNum" sz="quarter" idx="4"/>
          </p:nvPr>
        </p:nvSpPr>
        <p:spPr/>
        <p:txBody>
          <a:bodyPr/>
          <a:lstStyle/>
          <a:p>
            <a:fld id="{5356F478-C559-429F-9426-6D8D07B5A7AD}" type="slidenum">
              <a:rPr lang="en-US" smtClean="0"/>
              <a:pPr/>
              <a:t>216</a:t>
            </a:fld>
            <a:endParaRPr lang="en-US" dirty="0"/>
          </a:p>
        </p:txBody>
      </p:sp>
    </p:spTree>
    <p:extLst>
      <p:ext uri="{BB962C8B-B14F-4D97-AF65-F5344CB8AC3E}">
        <p14:creationId xmlns:p14="http://schemas.microsoft.com/office/powerpoint/2010/main" val="1198362573"/>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41C84-B1C4-43F2-8A7D-02CD715BF041}"/>
              </a:ext>
            </a:extLst>
          </p:cNvPr>
          <p:cNvSpPr>
            <a:spLocks noGrp="1"/>
          </p:cNvSpPr>
          <p:nvPr>
            <p:ph type="title"/>
          </p:nvPr>
        </p:nvSpPr>
        <p:spPr/>
        <p:txBody>
          <a:bodyPr/>
          <a:lstStyle/>
          <a:p>
            <a:r>
              <a:rPr lang="en-US" dirty="0"/>
              <a:t>Installing and Configuring Dual Monitors</a:t>
            </a:r>
          </a:p>
        </p:txBody>
      </p:sp>
      <p:sp>
        <p:nvSpPr>
          <p:cNvPr id="3" name="Content Placeholder 2">
            <a:extLst>
              <a:ext uri="{FF2B5EF4-FFF2-40B4-BE49-F238E27FC236}">
                <a16:creationId xmlns:a16="http://schemas.microsoft.com/office/drawing/2014/main" id="{3C921202-F6E9-46B6-9FFE-45F4589F5514}"/>
              </a:ext>
            </a:extLst>
          </p:cNvPr>
          <p:cNvSpPr>
            <a:spLocks noGrp="1"/>
          </p:cNvSpPr>
          <p:nvPr>
            <p:ph sz="half" idx="1"/>
          </p:nvPr>
        </p:nvSpPr>
        <p:spPr/>
        <p:txBody>
          <a:bodyPr>
            <a:normAutofit lnSpcReduction="10000"/>
          </a:bodyPr>
          <a:lstStyle/>
          <a:p>
            <a:r>
              <a:rPr lang="en-US" dirty="0"/>
              <a:t>Duplicate</a:t>
            </a:r>
          </a:p>
          <a:p>
            <a:r>
              <a:rPr lang="en-US" dirty="0"/>
              <a:t>Extend</a:t>
            </a:r>
          </a:p>
          <a:p>
            <a:pPr lvl="1"/>
            <a:r>
              <a:rPr lang="en-US" dirty="0"/>
              <a:t>Arrange icons to ensure consistent cursor movement between screens</a:t>
            </a:r>
          </a:p>
          <a:p>
            <a:r>
              <a:rPr lang="en-US" dirty="0"/>
              <a:t>Project (show on one screen only)</a:t>
            </a:r>
          </a:p>
        </p:txBody>
      </p:sp>
      <p:pic>
        <p:nvPicPr>
          <p:cNvPr id="8" name="Content Placeholder 7" descr="Configuring dual monitors in Windows 10 to duplicate the desktop to both devices. Screenshot used with permission from Microsoft.">
            <a:extLst>
              <a:ext uri="{FF2B5EF4-FFF2-40B4-BE49-F238E27FC236}">
                <a16:creationId xmlns:a16="http://schemas.microsoft.com/office/drawing/2014/main" id="{624B1BA6-8BC8-44EA-9D40-4B420B1A821F}"/>
              </a:ext>
            </a:extLst>
          </p:cNvPr>
          <p:cNvPicPr>
            <a:picLocks noGrp="1"/>
          </p:cNvPicPr>
          <p:nvPr>
            <p:ph sz="quarter" idx="12"/>
          </p:nvPr>
        </p:nvPicPr>
        <p:blipFill>
          <a:blip r:embed="rId2"/>
          <a:stretch>
            <a:fillRect/>
          </a:stretch>
        </p:blipFill>
        <p:spPr>
          <a:xfrm>
            <a:off x="6199100" y="914400"/>
            <a:ext cx="5797726" cy="2743200"/>
          </a:xfrm>
          <a:prstGeom prst="rect">
            <a:avLst/>
          </a:prstGeom>
        </p:spPr>
      </p:pic>
      <p:pic>
        <p:nvPicPr>
          <p:cNvPr id="9" name="Content Placeholder 8" descr="Configuring dual monitors in Windows 10 to extend the display - you can drag the icons around to reflect the physical position of your monitors. Screenshot used with permission from Microsoft.">
            <a:extLst>
              <a:ext uri="{FF2B5EF4-FFF2-40B4-BE49-F238E27FC236}">
                <a16:creationId xmlns:a16="http://schemas.microsoft.com/office/drawing/2014/main" id="{461D9B05-E9B9-477B-8FFD-DA209587F058}"/>
              </a:ext>
            </a:extLst>
          </p:cNvPr>
          <p:cNvPicPr>
            <a:picLocks noGrp="1"/>
          </p:cNvPicPr>
          <p:nvPr>
            <p:ph sz="quarter" idx="13"/>
          </p:nvPr>
        </p:nvPicPr>
        <p:blipFill>
          <a:blip r:embed="rId3"/>
          <a:stretch>
            <a:fillRect/>
          </a:stretch>
        </p:blipFill>
        <p:spPr>
          <a:xfrm>
            <a:off x="6199100" y="3749675"/>
            <a:ext cx="5797726" cy="2743200"/>
          </a:xfrm>
          <a:prstGeom prst="rect">
            <a:avLst/>
          </a:prstGeom>
        </p:spPr>
      </p:pic>
      <p:sp>
        <p:nvSpPr>
          <p:cNvPr id="4" name="Footer Placeholder 3">
            <a:extLst>
              <a:ext uri="{FF2B5EF4-FFF2-40B4-BE49-F238E27FC236}">
                <a16:creationId xmlns:a16="http://schemas.microsoft.com/office/drawing/2014/main" id="{6B093AC3-4F66-4D66-A1E6-AB14A41BBA0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C0DBD04-430E-4CED-9F55-B6626A2C0A7B}"/>
              </a:ext>
            </a:extLst>
          </p:cNvPr>
          <p:cNvSpPr>
            <a:spLocks noGrp="1"/>
          </p:cNvSpPr>
          <p:nvPr>
            <p:ph type="sldNum" sz="quarter" idx="4"/>
          </p:nvPr>
        </p:nvSpPr>
        <p:spPr/>
        <p:txBody>
          <a:bodyPr/>
          <a:lstStyle/>
          <a:p>
            <a:fld id="{5356F478-C559-429F-9426-6D8D07B5A7AD}" type="slidenum">
              <a:rPr lang="en-US" smtClean="0"/>
              <a:pPr/>
              <a:t>217</a:t>
            </a:fld>
            <a:endParaRPr lang="en-US" dirty="0"/>
          </a:p>
        </p:txBody>
      </p:sp>
    </p:spTree>
    <p:extLst>
      <p:ext uri="{BB962C8B-B14F-4D97-AF65-F5344CB8AC3E}">
        <p14:creationId xmlns:p14="http://schemas.microsoft.com/office/powerpoint/2010/main" val="2846104994"/>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928BD-CF60-42C6-A4F8-967BD8627902}"/>
              </a:ext>
            </a:extLst>
          </p:cNvPr>
          <p:cNvSpPr>
            <a:spLocks noGrp="1"/>
          </p:cNvSpPr>
          <p:nvPr>
            <p:ph type="title"/>
          </p:nvPr>
        </p:nvSpPr>
        <p:spPr/>
        <p:txBody>
          <a:bodyPr/>
          <a:lstStyle/>
          <a:p>
            <a:r>
              <a:rPr lang="en-US" dirty="0"/>
              <a:t>Configuring a Touchscreen</a:t>
            </a:r>
          </a:p>
        </p:txBody>
      </p:sp>
      <p:sp>
        <p:nvSpPr>
          <p:cNvPr id="3" name="Content Placeholder 2">
            <a:extLst>
              <a:ext uri="{FF2B5EF4-FFF2-40B4-BE49-F238E27FC236}">
                <a16:creationId xmlns:a16="http://schemas.microsoft.com/office/drawing/2014/main" id="{FC35C35F-DEC9-44FF-90A8-7BA9C2C640FA}"/>
              </a:ext>
            </a:extLst>
          </p:cNvPr>
          <p:cNvSpPr>
            <a:spLocks noGrp="1"/>
          </p:cNvSpPr>
          <p:nvPr>
            <p:ph sz="half" idx="1"/>
          </p:nvPr>
        </p:nvSpPr>
        <p:spPr/>
        <p:txBody>
          <a:bodyPr/>
          <a:lstStyle/>
          <a:p>
            <a:r>
              <a:rPr lang="en-US" dirty="0"/>
              <a:t>Tablet PC Settings</a:t>
            </a:r>
          </a:p>
          <a:p>
            <a:pPr lvl="1"/>
            <a:r>
              <a:rPr lang="en-US" dirty="0"/>
              <a:t>Calibrate display</a:t>
            </a:r>
          </a:p>
          <a:p>
            <a:r>
              <a:rPr lang="en-US" dirty="0"/>
              <a:t>Pen and Touch</a:t>
            </a:r>
          </a:p>
          <a:p>
            <a:pPr lvl="1"/>
            <a:r>
              <a:rPr lang="en-US" dirty="0"/>
              <a:t>Gesture settings</a:t>
            </a:r>
          </a:p>
        </p:txBody>
      </p:sp>
      <p:pic>
        <p:nvPicPr>
          <p:cNvPr id="8" name="Content Placeholder 7" descr="Use the Tablet PC Control Panel applet to set up or calibrate a touchscreen">
            <a:extLst>
              <a:ext uri="{FF2B5EF4-FFF2-40B4-BE49-F238E27FC236}">
                <a16:creationId xmlns:a16="http://schemas.microsoft.com/office/drawing/2014/main" id="{A8C1D26E-DAE0-446B-8471-45547B4C7AB9}"/>
              </a:ext>
            </a:extLst>
          </p:cNvPr>
          <p:cNvPicPr>
            <a:picLocks noGrp="1"/>
          </p:cNvPicPr>
          <p:nvPr>
            <p:ph sz="quarter" idx="12"/>
          </p:nvPr>
        </p:nvPicPr>
        <p:blipFill>
          <a:blip r:embed="rId2">
            <a:extLst>
              <a:ext uri="{28A0092B-C50C-407E-A947-70E740481C1C}">
                <a14:useLocalDpi xmlns:a14="http://schemas.microsoft.com/office/drawing/2010/main" val="0"/>
              </a:ext>
            </a:extLst>
          </a:blip>
          <a:srcRect/>
          <a:stretch>
            <a:fillRect/>
          </a:stretch>
        </p:blipFill>
        <p:spPr bwMode="auto">
          <a:xfrm>
            <a:off x="1882238" y="914400"/>
            <a:ext cx="2363273" cy="2743200"/>
          </a:xfrm>
          <a:prstGeom prst="rect">
            <a:avLst/>
          </a:prstGeom>
          <a:noFill/>
          <a:ln>
            <a:noFill/>
          </a:ln>
        </p:spPr>
      </p:pic>
      <p:pic>
        <p:nvPicPr>
          <p:cNvPr id="9" name="Content Placeholder 8" descr="The calibration utility involves touching the crosshair at different points of the screen">
            <a:extLst>
              <a:ext uri="{FF2B5EF4-FFF2-40B4-BE49-F238E27FC236}">
                <a16:creationId xmlns:a16="http://schemas.microsoft.com/office/drawing/2014/main" id="{8A91B658-F2A0-4963-BB68-E38C5D5E456E}"/>
              </a:ext>
            </a:extLst>
          </p:cNvPr>
          <p:cNvPicPr>
            <a:picLocks noGrp="1"/>
          </p:cNvPicPr>
          <p:nvPr>
            <p:ph sz="quarter" idx="13"/>
          </p:nvPr>
        </p:nvPicPr>
        <p:blipFill>
          <a:blip r:embed="rId3" cstate="print">
            <a:extLst>
              <a:ext uri="{28A0092B-C50C-407E-A947-70E740481C1C}">
                <a14:useLocalDpi xmlns:a14="http://schemas.microsoft.com/office/drawing/2010/main" val="0"/>
              </a:ext>
            </a:extLst>
          </a:blip>
          <a:srcRect/>
          <a:stretch>
            <a:fillRect/>
          </a:stretch>
        </p:blipFill>
        <p:spPr bwMode="auto">
          <a:xfrm>
            <a:off x="624284" y="3749675"/>
            <a:ext cx="4879181" cy="2743200"/>
          </a:xfrm>
          <a:prstGeom prst="rect">
            <a:avLst/>
          </a:prstGeom>
          <a:noFill/>
          <a:ln>
            <a:noFill/>
          </a:ln>
        </p:spPr>
      </p:pic>
      <p:sp>
        <p:nvSpPr>
          <p:cNvPr id="4" name="Footer Placeholder 3">
            <a:extLst>
              <a:ext uri="{FF2B5EF4-FFF2-40B4-BE49-F238E27FC236}">
                <a16:creationId xmlns:a16="http://schemas.microsoft.com/office/drawing/2014/main" id="{734A934E-E83D-4D6C-9535-84F2F6D2C67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B5A0064-DE68-41F6-8BA6-C0D5B0B1F01E}"/>
              </a:ext>
            </a:extLst>
          </p:cNvPr>
          <p:cNvSpPr>
            <a:spLocks noGrp="1"/>
          </p:cNvSpPr>
          <p:nvPr>
            <p:ph type="sldNum" sz="quarter" idx="4"/>
          </p:nvPr>
        </p:nvSpPr>
        <p:spPr/>
        <p:txBody>
          <a:bodyPr/>
          <a:lstStyle/>
          <a:p>
            <a:fld id="{5356F478-C559-429F-9426-6D8D07B5A7AD}" type="slidenum">
              <a:rPr lang="en-US" smtClean="0"/>
              <a:pPr/>
              <a:t>218</a:t>
            </a:fld>
            <a:endParaRPr lang="en-US" dirty="0"/>
          </a:p>
        </p:txBody>
      </p:sp>
    </p:spTree>
    <p:extLst>
      <p:ext uri="{BB962C8B-B14F-4D97-AF65-F5344CB8AC3E}">
        <p14:creationId xmlns:p14="http://schemas.microsoft.com/office/powerpoint/2010/main" val="1522275279"/>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68FFD-7852-43E9-92EF-2F550258AB8F}"/>
              </a:ext>
            </a:extLst>
          </p:cNvPr>
          <p:cNvSpPr>
            <a:spLocks noGrp="1"/>
          </p:cNvSpPr>
          <p:nvPr>
            <p:ph type="title"/>
          </p:nvPr>
        </p:nvSpPr>
        <p:spPr/>
        <p:txBody>
          <a:bodyPr/>
          <a:lstStyle/>
          <a:p>
            <a:r>
              <a:rPr lang="en-US" dirty="0"/>
              <a:t>Multimedia Ports and Devices</a:t>
            </a:r>
          </a:p>
        </p:txBody>
      </p:sp>
      <p:sp>
        <p:nvSpPr>
          <p:cNvPr id="3" name="Content Placeholder 2">
            <a:extLst>
              <a:ext uri="{FF2B5EF4-FFF2-40B4-BE49-F238E27FC236}">
                <a16:creationId xmlns:a16="http://schemas.microsoft.com/office/drawing/2014/main" id="{046470A3-B93E-4BDC-8A75-33160D8F019F}"/>
              </a:ext>
            </a:extLst>
          </p:cNvPr>
          <p:cNvSpPr>
            <a:spLocks noGrp="1"/>
          </p:cNvSpPr>
          <p:nvPr>
            <p:ph sz="half" idx="1"/>
          </p:nvPr>
        </p:nvSpPr>
        <p:spPr/>
        <p:txBody>
          <a:bodyPr>
            <a:normAutofit fontScale="55000" lnSpcReduction="20000"/>
          </a:bodyPr>
          <a:lstStyle/>
          <a:p>
            <a:r>
              <a:rPr lang="en-US" dirty="0"/>
              <a:t>Audio card/sound card</a:t>
            </a:r>
          </a:p>
          <a:p>
            <a:r>
              <a:rPr lang="en-US" dirty="0"/>
              <a:t>Speaker and microphone jacks</a:t>
            </a:r>
          </a:p>
          <a:p>
            <a:pPr lvl="1"/>
            <a:r>
              <a:rPr lang="en-US" dirty="0"/>
              <a:t>Audio in (light blue</a:t>
            </a:r>
          </a:p>
          <a:p>
            <a:pPr lvl="1"/>
            <a:r>
              <a:rPr lang="en-US" dirty="0"/>
              <a:t>Microphone input (pink)</a:t>
            </a:r>
          </a:p>
          <a:p>
            <a:pPr lvl="1"/>
            <a:r>
              <a:rPr lang="en-US" dirty="0"/>
              <a:t>Audio out (lime)—amplified stereo speakers/headphones</a:t>
            </a:r>
          </a:p>
          <a:p>
            <a:pPr lvl="1"/>
            <a:r>
              <a:rPr lang="en-US" dirty="0"/>
              <a:t>Audio out (black)—rear speaker</a:t>
            </a:r>
          </a:p>
          <a:p>
            <a:pPr lvl="1"/>
            <a:r>
              <a:rPr lang="en-US" dirty="0"/>
              <a:t>Audio out (orange)—subwoofer</a:t>
            </a:r>
          </a:p>
          <a:p>
            <a:pPr lvl="1"/>
            <a:r>
              <a:rPr lang="en-US" dirty="0"/>
              <a:t>USB port (headsets)</a:t>
            </a:r>
          </a:p>
          <a:p>
            <a:r>
              <a:rPr lang="en-US" dirty="0"/>
              <a:t>Speaker configurations</a:t>
            </a:r>
          </a:p>
          <a:p>
            <a:pPr lvl="1"/>
            <a:r>
              <a:rPr lang="en-US" dirty="0"/>
              <a:t>Stereo</a:t>
            </a:r>
          </a:p>
          <a:p>
            <a:pPr lvl="1"/>
            <a:r>
              <a:rPr lang="en-US" dirty="0"/>
              <a:t>Surround sound (5.1 or 7.1)</a:t>
            </a:r>
          </a:p>
          <a:p>
            <a:endParaRPr lang="en-US" dirty="0"/>
          </a:p>
        </p:txBody>
      </p:sp>
      <p:pic>
        <p:nvPicPr>
          <p:cNvPr id="9" name="Content Placeholder 8" descr="Audio jacks on a sound card. Image © 123rf.com.">
            <a:extLst>
              <a:ext uri="{FF2B5EF4-FFF2-40B4-BE49-F238E27FC236}">
                <a16:creationId xmlns:a16="http://schemas.microsoft.com/office/drawing/2014/main" id="{3687C71E-7A7B-4A73-96C3-4558CB407527}"/>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68889"/>
            <a:ext cx="5940425" cy="3069497"/>
          </a:xfrm>
          <a:prstGeom prst="rect">
            <a:avLst/>
          </a:prstGeom>
          <a:noFill/>
          <a:ln>
            <a:noFill/>
          </a:ln>
        </p:spPr>
      </p:pic>
      <p:sp>
        <p:nvSpPr>
          <p:cNvPr id="4" name="Footer Placeholder 3">
            <a:extLst>
              <a:ext uri="{FF2B5EF4-FFF2-40B4-BE49-F238E27FC236}">
                <a16:creationId xmlns:a16="http://schemas.microsoft.com/office/drawing/2014/main" id="{055EB7DE-767C-4BE0-A93E-0D51A8C6F6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C4FE38-3937-4DFD-8076-600D5FB2B33E}"/>
              </a:ext>
            </a:extLst>
          </p:cNvPr>
          <p:cNvSpPr>
            <a:spLocks noGrp="1"/>
          </p:cNvSpPr>
          <p:nvPr>
            <p:ph type="sldNum" sz="quarter" idx="4"/>
          </p:nvPr>
        </p:nvSpPr>
        <p:spPr/>
        <p:txBody>
          <a:bodyPr/>
          <a:lstStyle/>
          <a:p>
            <a:fld id="{5356F478-C559-429F-9426-6D8D07B5A7AD}" type="slidenum">
              <a:rPr lang="en-US" smtClean="0"/>
              <a:pPr/>
              <a:t>219</a:t>
            </a:fld>
            <a:endParaRPr lang="en-US" dirty="0"/>
          </a:p>
        </p:txBody>
      </p:sp>
    </p:spTree>
    <p:extLst>
      <p:ext uri="{BB962C8B-B14F-4D97-AF65-F5344CB8AC3E}">
        <p14:creationId xmlns:p14="http://schemas.microsoft.com/office/powerpoint/2010/main" val="13869710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919D1B8-3D31-4260-A409-B7ACC835D35C}"/>
              </a:ext>
            </a:extLst>
          </p:cNvPr>
          <p:cNvSpPr>
            <a:spLocks noGrp="1"/>
          </p:cNvSpPr>
          <p:nvPr>
            <p:ph idx="1"/>
          </p:nvPr>
        </p:nvSpPr>
        <p:spPr/>
        <p:txBody>
          <a:bodyPr/>
          <a:lstStyle/>
          <a:p>
            <a:r>
              <a:rPr lang="en-US" dirty="0"/>
              <a:t>Set up a computer system with regard for safety and healthy working practices</a:t>
            </a:r>
          </a:p>
          <a:p>
            <a:r>
              <a:rPr lang="en-US" dirty="0"/>
              <a:t>Navigate an OS and use input devices effectively</a:t>
            </a:r>
          </a:p>
        </p:txBody>
      </p:sp>
      <p:sp>
        <p:nvSpPr>
          <p:cNvPr id="3" name="Footer Placeholder 2">
            <a:extLst>
              <a:ext uri="{FF2B5EF4-FFF2-40B4-BE49-F238E27FC236}">
                <a16:creationId xmlns:a16="http://schemas.microsoft.com/office/drawing/2014/main" id="{4D1631F4-E15C-4907-84F0-002C8EB4F3D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959BA06-8869-4998-82B9-99434771BDE6}"/>
              </a:ext>
            </a:extLst>
          </p:cNvPr>
          <p:cNvSpPr>
            <a:spLocks noGrp="1"/>
          </p:cNvSpPr>
          <p:nvPr>
            <p:ph type="sldNum" sz="quarter" idx="4"/>
          </p:nvPr>
        </p:nvSpPr>
        <p:spPr/>
        <p:txBody>
          <a:bodyPr/>
          <a:lstStyle/>
          <a:p>
            <a:fld id="{5356F478-C559-429F-9426-6D8D07B5A7AD}" type="slidenum">
              <a:rPr lang="en-US" smtClean="0"/>
              <a:pPr/>
              <a:t>22</a:t>
            </a:fld>
            <a:endParaRPr lang="en-US" dirty="0"/>
          </a:p>
        </p:txBody>
      </p:sp>
    </p:spTree>
    <p:extLst>
      <p:ext uri="{BB962C8B-B14F-4D97-AF65-F5344CB8AC3E}">
        <p14:creationId xmlns:p14="http://schemas.microsoft.com/office/powerpoint/2010/main" val="251796518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B016449-9369-49C2-91C5-F51994FFD4A3}"/>
              </a:ext>
            </a:extLst>
          </p:cNvPr>
          <p:cNvSpPr>
            <a:spLocks noGrp="1"/>
          </p:cNvSpPr>
          <p:nvPr>
            <p:ph type="title"/>
          </p:nvPr>
        </p:nvSpPr>
        <p:spPr/>
        <p:txBody>
          <a:bodyPr/>
          <a:lstStyle/>
          <a:p>
            <a:r>
              <a:rPr lang="en-US" dirty="0"/>
              <a:t>Audio Settings</a:t>
            </a:r>
          </a:p>
        </p:txBody>
      </p:sp>
      <p:sp>
        <p:nvSpPr>
          <p:cNvPr id="10" name="Content Placeholder 9">
            <a:extLst>
              <a:ext uri="{FF2B5EF4-FFF2-40B4-BE49-F238E27FC236}">
                <a16:creationId xmlns:a16="http://schemas.microsoft.com/office/drawing/2014/main" id="{9533559A-FC4C-41BC-B3E4-495C14157CD0}"/>
              </a:ext>
            </a:extLst>
          </p:cNvPr>
          <p:cNvSpPr>
            <a:spLocks noGrp="1"/>
          </p:cNvSpPr>
          <p:nvPr>
            <p:ph sz="half" idx="1"/>
          </p:nvPr>
        </p:nvSpPr>
        <p:spPr/>
        <p:txBody>
          <a:bodyPr/>
          <a:lstStyle/>
          <a:p>
            <a:r>
              <a:rPr lang="en-US" dirty="0"/>
              <a:t>Sound applet (Control Panel)</a:t>
            </a:r>
          </a:p>
          <a:p>
            <a:r>
              <a:rPr lang="en-US" dirty="0"/>
              <a:t>Volume control (Notification Area)</a:t>
            </a:r>
          </a:p>
          <a:p>
            <a:endParaRPr lang="en-US" dirty="0"/>
          </a:p>
        </p:txBody>
      </p:sp>
      <p:pic>
        <p:nvPicPr>
          <p:cNvPr id="13" name="Content Placeholder 12">
            <a:extLst>
              <a:ext uri="{FF2B5EF4-FFF2-40B4-BE49-F238E27FC236}">
                <a16:creationId xmlns:a16="http://schemas.microsoft.com/office/drawing/2014/main" id="{DDDF387A-BD25-4B23-B457-A83C8F6D7E9F}"/>
              </a:ext>
            </a:extLst>
          </p:cNvPr>
          <p:cNvPicPr>
            <a:picLocks noGrp="1" noChangeAspect="1"/>
          </p:cNvPicPr>
          <p:nvPr>
            <p:ph sz="quarter" idx="12"/>
          </p:nvPr>
        </p:nvPicPr>
        <p:blipFill>
          <a:blip r:embed="rId2"/>
          <a:stretch>
            <a:fillRect/>
          </a:stretch>
        </p:blipFill>
        <p:spPr>
          <a:xfrm>
            <a:off x="757933" y="914400"/>
            <a:ext cx="4611884" cy="2743200"/>
          </a:xfrm>
          <a:prstGeom prst="rect">
            <a:avLst/>
          </a:prstGeom>
        </p:spPr>
      </p:pic>
      <p:pic>
        <p:nvPicPr>
          <p:cNvPr id="14" name="Content Placeholder 13" descr="Windows volume control—drag the slider to adjust the volume and click the button to mute or unmute sound. Screenshot used with permission from Microsoft.">
            <a:extLst>
              <a:ext uri="{FF2B5EF4-FFF2-40B4-BE49-F238E27FC236}">
                <a16:creationId xmlns:a16="http://schemas.microsoft.com/office/drawing/2014/main" id="{0B48565F-06E1-4216-9FDD-D3A9418C7C79}"/>
              </a:ext>
            </a:extLst>
          </p:cNvPr>
          <p:cNvPicPr>
            <a:picLocks noGrp="1"/>
          </p:cNvPicPr>
          <p:nvPr>
            <p:ph sz="quarter" idx="13"/>
          </p:nvPr>
        </p:nvPicPr>
        <p:blipFill>
          <a:blip r:embed="rId3"/>
          <a:stretch>
            <a:fillRect/>
          </a:stretch>
        </p:blipFill>
        <p:spPr>
          <a:xfrm>
            <a:off x="911225" y="4344987"/>
            <a:ext cx="4305300" cy="1552575"/>
          </a:xfrm>
          <a:prstGeom prst="rect">
            <a:avLst/>
          </a:prstGeom>
        </p:spPr>
      </p:pic>
      <p:sp>
        <p:nvSpPr>
          <p:cNvPr id="2" name="Footer Placeholder 1">
            <a:extLst>
              <a:ext uri="{FF2B5EF4-FFF2-40B4-BE49-F238E27FC236}">
                <a16:creationId xmlns:a16="http://schemas.microsoft.com/office/drawing/2014/main" id="{5A2BB7BB-E99D-48F9-A396-13F0ADDB564C}"/>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9BEE2FF5-638E-41C6-93CC-20173A714849}"/>
              </a:ext>
            </a:extLst>
          </p:cNvPr>
          <p:cNvSpPr>
            <a:spLocks noGrp="1"/>
          </p:cNvSpPr>
          <p:nvPr>
            <p:ph type="sldNum" sz="quarter" idx="4"/>
          </p:nvPr>
        </p:nvSpPr>
        <p:spPr/>
        <p:txBody>
          <a:bodyPr/>
          <a:lstStyle/>
          <a:p>
            <a:fld id="{5356F478-C559-429F-9426-6D8D07B5A7AD}" type="slidenum">
              <a:rPr lang="en-US" smtClean="0"/>
              <a:pPr/>
              <a:t>220</a:t>
            </a:fld>
            <a:endParaRPr lang="en-US" dirty="0"/>
          </a:p>
        </p:txBody>
      </p:sp>
    </p:spTree>
    <p:extLst>
      <p:ext uri="{BB962C8B-B14F-4D97-AF65-F5344CB8AC3E}">
        <p14:creationId xmlns:p14="http://schemas.microsoft.com/office/powerpoint/2010/main" val="316888106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474D1-53CB-40EC-9A6D-0864AB506347}"/>
              </a:ext>
            </a:extLst>
          </p:cNvPr>
          <p:cNvSpPr>
            <a:spLocks noGrp="1"/>
          </p:cNvSpPr>
          <p:nvPr>
            <p:ph type="title"/>
          </p:nvPr>
        </p:nvSpPr>
        <p:spPr/>
        <p:txBody>
          <a:bodyPr/>
          <a:lstStyle/>
          <a:p>
            <a:r>
              <a:rPr lang="en-US" dirty="0"/>
              <a:t>Webcams</a:t>
            </a:r>
          </a:p>
        </p:txBody>
      </p:sp>
      <p:sp>
        <p:nvSpPr>
          <p:cNvPr id="3" name="Content Placeholder 2">
            <a:extLst>
              <a:ext uri="{FF2B5EF4-FFF2-40B4-BE49-F238E27FC236}">
                <a16:creationId xmlns:a16="http://schemas.microsoft.com/office/drawing/2014/main" id="{E22A873F-1C66-448B-A4ED-8E8BC6BEE26E}"/>
              </a:ext>
            </a:extLst>
          </p:cNvPr>
          <p:cNvSpPr>
            <a:spLocks noGrp="1"/>
          </p:cNvSpPr>
          <p:nvPr>
            <p:ph sz="half" idx="1"/>
          </p:nvPr>
        </p:nvSpPr>
        <p:spPr/>
        <p:txBody>
          <a:bodyPr>
            <a:normAutofit fontScale="92500"/>
          </a:bodyPr>
          <a:lstStyle/>
          <a:p>
            <a:r>
              <a:rPr lang="en-US" dirty="0"/>
              <a:t>Compact video recording</a:t>
            </a:r>
          </a:p>
          <a:p>
            <a:r>
              <a:rPr lang="en-US" dirty="0"/>
              <a:t>Once very low quality, modern webcams are usually HD-quality at least</a:t>
            </a:r>
          </a:p>
          <a:p>
            <a:r>
              <a:rPr lang="en-US" dirty="0"/>
              <a:t>Can be built-in for laptops or attached using USB</a:t>
            </a:r>
          </a:p>
        </p:txBody>
      </p:sp>
      <p:pic>
        <p:nvPicPr>
          <p:cNvPr id="7" name="Content Placeholder 6" descr="Built-in and USB-attached webcam options. Image © 123rf.com.">
            <a:extLst>
              <a:ext uri="{FF2B5EF4-FFF2-40B4-BE49-F238E27FC236}">
                <a16:creationId xmlns:a16="http://schemas.microsoft.com/office/drawing/2014/main" id="{5DEE7313-4A11-4426-B480-51FE25E2D565}"/>
              </a:ext>
            </a:extLst>
          </p:cNvPr>
          <p:cNvPicPr>
            <a:picLocks noGrp="1"/>
          </p:cNvPicPr>
          <p:nvPr>
            <p:ph sz="half" idx="2"/>
          </p:nvPr>
        </p:nvPicPr>
        <p:blipFill>
          <a:blip r:embed="rId2"/>
          <a:stretch>
            <a:fillRect/>
          </a:stretch>
        </p:blipFill>
        <p:spPr bwMode="auto">
          <a:xfrm>
            <a:off x="6126163" y="1272536"/>
            <a:ext cx="5940425" cy="4862203"/>
          </a:xfrm>
          <a:prstGeom prst="rect">
            <a:avLst/>
          </a:prstGeom>
          <a:noFill/>
          <a:ln>
            <a:noFill/>
          </a:ln>
        </p:spPr>
      </p:pic>
      <p:sp>
        <p:nvSpPr>
          <p:cNvPr id="4" name="Footer Placeholder 3">
            <a:extLst>
              <a:ext uri="{FF2B5EF4-FFF2-40B4-BE49-F238E27FC236}">
                <a16:creationId xmlns:a16="http://schemas.microsoft.com/office/drawing/2014/main" id="{622DB94D-60BE-4CD4-8AF1-3E7F00A97B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77FB22C-D957-49A8-8DDB-FB92172C129A}"/>
              </a:ext>
            </a:extLst>
          </p:cNvPr>
          <p:cNvSpPr>
            <a:spLocks noGrp="1"/>
          </p:cNvSpPr>
          <p:nvPr>
            <p:ph type="sldNum" sz="quarter" idx="4"/>
          </p:nvPr>
        </p:nvSpPr>
        <p:spPr/>
        <p:txBody>
          <a:bodyPr/>
          <a:lstStyle/>
          <a:p>
            <a:fld id="{5356F478-C559-429F-9426-6D8D07B5A7AD}" type="slidenum">
              <a:rPr lang="en-US" smtClean="0"/>
              <a:pPr/>
              <a:t>221</a:t>
            </a:fld>
            <a:endParaRPr lang="en-US" dirty="0"/>
          </a:p>
        </p:txBody>
      </p:sp>
    </p:spTree>
    <p:extLst>
      <p:ext uri="{BB962C8B-B14F-4D97-AF65-F5344CB8AC3E}">
        <p14:creationId xmlns:p14="http://schemas.microsoft.com/office/powerpoint/2010/main" val="2814655718"/>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A93082-CD50-4BB7-A26F-FD5EE158676A}"/>
              </a:ext>
            </a:extLst>
          </p:cNvPr>
          <p:cNvSpPr>
            <a:spLocks noGrp="1"/>
          </p:cNvSpPr>
          <p:nvPr>
            <p:ph idx="1"/>
          </p:nvPr>
        </p:nvSpPr>
        <p:spPr/>
        <p:txBody>
          <a:bodyPr>
            <a:normAutofit fontScale="62500" lnSpcReduction="20000"/>
          </a:bodyPr>
          <a:lstStyle/>
          <a:p>
            <a:r>
              <a:rPr lang="en-US" dirty="0"/>
              <a:t>Laser printer</a:t>
            </a:r>
            <a:r>
              <a:rPr lang="en-GB" dirty="0"/>
              <a:t>—fuser unit and toner</a:t>
            </a:r>
          </a:p>
          <a:p>
            <a:r>
              <a:rPr lang="en-GB" dirty="0"/>
              <a:t>Inkjet—ink</a:t>
            </a:r>
            <a:r>
              <a:rPr lang="ja-JP" altLang="en-US" dirty="0"/>
              <a:t> </a:t>
            </a:r>
            <a:r>
              <a:rPr lang="en-GB" altLang="ja-JP" dirty="0"/>
              <a:t>cartridge and print head</a:t>
            </a:r>
          </a:p>
          <a:p>
            <a:r>
              <a:rPr lang="en-GB" dirty="0"/>
              <a:t>Greyscale or </a:t>
            </a:r>
            <a:r>
              <a:rPr lang="en-US" dirty="0"/>
              <a:t>Cyan, Magenta, Yellow, and Black (CMYK) color printing</a:t>
            </a:r>
          </a:p>
          <a:p>
            <a:r>
              <a:rPr lang="en-US" dirty="0"/>
              <a:t>Vendors</a:t>
            </a:r>
            <a:r>
              <a:rPr lang="en-GB" dirty="0"/>
              <a:t>—</a:t>
            </a:r>
            <a:r>
              <a:rPr lang="en-US" dirty="0"/>
              <a:t>HP, Epson, Canon, Xerox, Brother, OKI, Konica/Minolta, Lexmark, Ricoh, Samsung</a:t>
            </a:r>
          </a:p>
        </p:txBody>
      </p:sp>
      <p:sp>
        <p:nvSpPr>
          <p:cNvPr id="3" name="Title 2">
            <a:extLst>
              <a:ext uri="{FF2B5EF4-FFF2-40B4-BE49-F238E27FC236}">
                <a16:creationId xmlns:a16="http://schemas.microsoft.com/office/drawing/2014/main" id="{9CA15D7E-5B89-476D-BFD5-CD05909C079D}"/>
              </a:ext>
            </a:extLst>
          </p:cNvPr>
          <p:cNvSpPr>
            <a:spLocks noGrp="1"/>
          </p:cNvSpPr>
          <p:nvPr>
            <p:ph type="title"/>
          </p:nvPr>
        </p:nvSpPr>
        <p:spPr/>
        <p:txBody>
          <a:bodyPr/>
          <a:lstStyle/>
          <a:p>
            <a:r>
              <a:rPr lang="en-US" dirty="0"/>
              <a:t>Printer Types</a:t>
            </a:r>
          </a:p>
        </p:txBody>
      </p:sp>
      <p:pic>
        <p:nvPicPr>
          <p:cNvPr id="7" name="Content Placeholder 6" descr="Inkjet (left) and laser (right) color printer types. Image © 123rf.com.">
            <a:extLst>
              <a:ext uri="{FF2B5EF4-FFF2-40B4-BE49-F238E27FC236}">
                <a16:creationId xmlns:a16="http://schemas.microsoft.com/office/drawing/2014/main" id="{48F4BBEA-162E-4606-A84D-4F938647D96A}"/>
              </a:ext>
            </a:extLst>
          </p:cNvPr>
          <p:cNvPicPr>
            <a:picLocks noGrp="1"/>
          </p:cNvPicPr>
          <p:nvPr>
            <p:ph idx="12"/>
          </p:nvPr>
        </p:nvPicPr>
        <p:blipFill rotWithShape="1">
          <a:blip r:embed="rId2">
            <a:clrChange>
              <a:clrFrom>
                <a:srgbClr val="FFFFFF"/>
              </a:clrFrom>
              <a:clrTo>
                <a:srgbClr val="FFFFFF">
                  <a:alpha val="0"/>
                </a:srgbClr>
              </a:clrTo>
            </a:clrChange>
          </a:blip>
          <a:srcRect t="11944" b="10802"/>
          <a:stretch/>
        </p:blipFill>
        <p:spPr bwMode="auto">
          <a:xfrm>
            <a:off x="2334584" y="3749675"/>
            <a:ext cx="7492669" cy="274320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4CA40208-7CC9-4DE1-93B5-309A9E5562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2B97548-6E6E-4358-86D0-749D07488BD0}"/>
              </a:ext>
            </a:extLst>
          </p:cNvPr>
          <p:cNvSpPr>
            <a:spLocks noGrp="1"/>
          </p:cNvSpPr>
          <p:nvPr>
            <p:ph type="sldNum" sz="quarter" idx="4"/>
          </p:nvPr>
        </p:nvSpPr>
        <p:spPr/>
        <p:txBody>
          <a:bodyPr/>
          <a:lstStyle/>
          <a:p>
            <a:fld id="{5356F478-C559-429F-9426-6D8D07B5A7AD}" type="slidenum">
              <a:rPr lang="en-US" smtClean="0"/>
              <a:pPr/>
              <a:t>222</a:t>
            </a:fld>
            <a:endParaRPr lang="en-US" dirty="0"/>
          </a:p>
        </p:txBody>
      </p:sp>
    </p:spTree>
    <p:extLst>
      <p:ext uri="{BB962C8B-B14F-4D97-AF65-F5344CB8AC3E}">
        <p14:creationId xmlns:p14="http://schemas.microsoft.com/office/powerpoint/2010/main" val="2986897129"/>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D763066-EE6B-43BA-859A-A09685AC0A8A}"/>
              </a:ext>
            </a:extLst>
          </p:cNvPr>
          <p:cNvSpPr>
            <a:spLocks noGrp="1"/>
          </p:cNvSpPr>
          <p:nvPr>
            <p:ph type="title"/>
          </p:nvPr>
        </p:nvSpPr>
        <p:spPr/>
        <p:txBody>
          <a:bodyPr/>
          <a:lstStyle/>
          <a:p>
            <a:r>
              <a:rPr lang="en-US" dirty="0"/>
              <a:t>Installing and Configuring a Printer</a:t>
            </a:r>
          </a:p>
        </p:txBody>
      </p:sp>
      <p:sp>
        <p:nvSpPr>
          <p:cNvPr id="8" name="Content Placeholder 7">
            <a:extLst>
              <a:ext uri="{FF2B5EF4-FFF2-40B4-BE49-F238E27FC236}">
                <a16:creationId xmlns:a16="http://schemas.microsoft.com/office/drawing/2014/main" id="{5082B436-86B1-4E17-94CC-C6CBAFD37164}"/>
              </a:ext>
            </a:extLst>
          </p:cNvPr>
          <p:cNvSpPr>
            <a:spLocks noGrp="1"/>
          </p:cNvSpPr>
          <p:nvPr>
            <p:ph sz="half" idx="1"/>
          </p:nvPr>
        </p:nvSpPr>
        <p:spPr/>
        <p:txBody>
          <a:bodyPr>
            <a:normAutofit lnSpcReduction="10000"/>
          </a:bodyPr>
          <a:lstStyle/>
          <a:p>
            <a:r>
              <a:rPr lang="en-US" dirty="0"/>
              <a:t>USB or Bluetooth wireless connection</a:t>
            </a:r>
          </a:p>
          <a:p>
            <a:r>
              <a:rPr lang="en-US" dirty="0"/>
              <a:t>Plug-and-Play installation</a:t>
            </a:r>
          </a:p>
          <a:p>
            <a:r>
              <a:rPr lang="en-US" dirty="0"/>
              <a:t>Manage via Devices and Printers or Settings &gt; Devices</a:t>
            </a:r>
          </a:p>
        </p:txBody>
      </p:sp>
      <p:pic>
        <p:nvPicPr>
          <p:cNvPr id="11" name="Content Placeholder 10">
            <a:extLst>
              <a:ext uri="{FF2B5EF4-FFF2-40B4-BE49-F238E27FC236}">
                <a16:creationId xmlns:a16="http://schemas.microsoft.com/office/drawing/2014/main" id="{FFE25DE0-F19F-4830-AF5A-DA09CFBE7B49}"/>
              </a:ext>
            </a:extLst>
          </p:cNvPr>
          <p:cNvPicPr>
            <a:picLocks noGrp="1"/>
          </p:cNvPicPr>
          <p:nvPr>
            <p:ph sz="quarter" idx="12"/>
          </p:nvPr>
        </p:nvPicPr>
        <p:blipFill>
          <a:blip r:embed="rId2"/>
          <a:stretch>
            <a:fillRect/>
          </a:stretch>
        </p:blipFill>
        <p:spPr>
          <a:xfrm>
            <a:off x="1371961" y="914400"/>
            <a:ext cx="3383827" cy="2743200"/>
          </a:xfrm>
          <a:prstGeom prst="rect">
            <a:avLst/>
          </a:prstGeom>
        </p:spPr>
      </p:pic>
      <p:pic>
        <p:nvPicPr>
          <p:cNvPr id="12" name="Content Placeholder 11" descr="Print queue—use the shortcut menu to cancel or restart jobs or the Printer menu to pause the printer. Screenshot used with permission from Microsoft.">
            <a:extLst>
              <a:ext uri="{FF2B5EF4-FFF2-40B4-BE49-F238E27FC236}">
                <a16:creationId xmlns:a16="http://schemas.microsoft.com/office/drawing/2014/main" id="{09CB6EE2-5374-4E1B-A095-2E592333A1CB}"/>
              </a:ext>
            </a:extLst>
          </p:cNvPr>
          <p:cNvPicPr>
            <a:picLocks noGrp="1"/>
          </p:cNvPicPr>
          <p:nvPr>
            <p:ph sz="quarter" idx="13"/>
          </p:nvPr>
        </p:nvPicPr>
        <p:blipFill>
          <a:blip r:embed="rId3"/>
          <a:stretch>
            <a:fillRect/>
          </a:stretch>
        </p:blipFill>
        <p:spPr>
          <a:xfrm>
            <a:off x="92075" y="4058856"/>
            <a:ext cx="5943600" cy="2124837"/>
          </a:xfrm>
          <a:prstGeom prst="rect">
            <a:avLst/>
          </a:prstGeom>
        </p:spPr>
      </p:pic>
      <p:sp>
        <p:nvSpPr>
          <p:cNvPr id="2" name="Footer Placeholder 1">
            <a:extLst>
              <a:ext uri="{FF2B5EF4-FFF2-40B4-BE49-F238E27FC236}">
                <a16:creationId xmlns:a16="http://schemas.microsoft.com/office/drawing/2014/main" id="{69CDA1AA-CD67-4471-B5F3-8CB329D05A9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8EA6FC8A-BBFE-4DDC-A48E-AC9F0369D488}"/>
              </a:ext>
            </a:extLst>
          </p:cNvPr>
          <p:cNvSpPr>
            <a:spLocks noGrp="1"/>
          </p:cNvSpPr>
          <p:nvPr>
            <p:ph type="sldNum" sz="quarter" idx="4"/>
          </p:nvPr>
        </p:nvSpPr>
        <p:spPr/>
        <p:txBody>
          <a:bodyPr/>
          <a:lstStyle/>
          <a:p>
            <a:fld id="{5356F478-C559-429F-9426-6D8D07B5A7AD}" type="slidenum">
              <a:rPr lang="en-US" smtClean="0"/>
              <a:pPr/>
              <a:t>223</a:t>
            </a:fld>
            <a:endParaRPr lang="en-US" dirty="0"/>
          </a:p>
        </p:txBody>
      </p:sp>
    </p:spTree>
    <p:extLst>
      <p:ext uri="{BB962C8B-B14F-4D97-AF65-F5344CB8AC3E}">
        <p14:creationId xmlns:p14="http://schemas.microsoft.com/office/powerpoint/2010/main" val="4093698988"/>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B4555-D04E-4774-AD6E-24A8A8556E08}"/>
              </a:ext>
            </a:extLst>
          </p:cNvPr>
          <p:cNvSpPr>
            <a:spLocks noGrp="1"/>
          </p:cNvSpPr>
          <p:nvPr>
            <p:ph type="title"/>
          </p:nvPr>
        </p:nvSpPr>
        <p:spPr/>
        <p:txBody>
          <a:bodyPr/>
          <a:lstStyle/>
          <a:p>
            <a:r>
              <a:rPr lang="en-US" dirty="0"/>
              <a:t>Printer Properties and Preferences</a:t>
            </a:r>
          </a:p>
        </p:txBody>
      </p:sp>
      <p:pic>
        <p:nvPicPr>
          <p:cNvPr id="7" name="Content Placeholder 6" descr="Printing preferences—this page lets you choose from a number of preset print settings templates. Screenshot used with permission from Microsoft.">
            <a:extLst>
              <a:ext uri="{FF2B5EF4-FFF2-40B4-BE49-F238E27FC236}">
                <a16:creationId xmlns:a16="http://schemas.microsoft.com/office/drawing/2014/main" id="{B2413AE3-B3F5-4C8D-A1B4-9395EAD0DC4D}"/>
              </a:ext>
            </a:extLst>
          </p:cNvPr>
          <p:cNvPicPr>
            <a:picLocks noGrp="1"/>
          </p:cNvPicPr>
          <p:nvPr>
            <p:ph sz="half" idx="2"/>
          </p:nvPr>
        </p:nvPicPr>
        <p:blipFill>
          <a:blip r:embed="rId2"/>
          <a:stretch>
            <a:fillRect/>
          </a:stretch>
        </p:blipFill>
        <p:spPr>
          <a:xfrm>
            <a:off x="6126163" y="1433547"/>
            <a:ext cx="5940425" cy="4540181"/>
          </a:xfrm>
          <a:prstGeom prst="rect">
            <a:avLst/>
          </a:prstGeom>
        </p:spPr>
      </p:pic>
      <p:pic>
        <p:nvPicPr>
          <p:cNvPr id="8" name="Content Placeholder 7" descr="Printer properties—use the General tab to print a test page. Screenshot used with permission from Microsoft.">
            <a:extLst>
              <a:ext uri="{FF2B5EF4-FFF2-40B4-BE49-F238E27FC236}">
                <a16:creationId xmlns:a16="http://schemas.microsoft.com/office/drawing/2014/main" id="{7557D729-F792-4C53-85F8-F5761606B7BE}"/>
              </a:ext>
            </a:extLst>
          </p:cNvPr>
          <p:cNvPicPr>
            <a:picLocks noGrp="1"/>
          </p:cNvPicPr>
          <p:nvPr>
            <p:ph sz="half" idx="1"/>
          </p:nvPr>
        </p:nvPicPr>
        <p:blipFill>
          <a:blip r:embed="rId3"/>
          <a:stretch>
            <a:fillRect/>
          </a:stretch>
        </p:blipFill>
        <p:spPr>
          <a:xfrm>
            <a:off x="92075" y="1432333"/>
            <a:ext cx="5943600" cy="4542608"/>
          </a:xfrm>
          <a:prstGeom prst="rect">
            <a:avLst/>
          </a:prstGeom>
        </p:spPr>
      </p:pic>
      <p:sp>
        <p:nvSpPr>
          <p:cNvPr id="3" name="Footer Placeholder 2">
            <a:extLst>
              <a:ext uri="{FF2B5EF4-FFF2-40B4-BE49-F238E27FC236}">
                <a16:creationId xmlns:a16="http://schemas.microsoft.com/office/drawing/2014/main" id="{DE00569C-5BF1-4858-80B1-104DFFEF3AB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971A74A-5877-4600-B845-D6593C02DF04}"/>
              </a:ext>
            </a:extLst>
          </p:cNvPr>
          <p:cNvSpPr>
            <a:spLocks noGrp="1"/>
          </p:cNvSpPr>
          <p:nvPr>
            <p:ph type="sldNum" sz="quarter" idx="4"/>
          </p:nvPr>
        </p:nvSpPr>
        <p:spPr/>
        <p:txBody>
          <a:bodyPr/>
          <a:lstStyle/>
          <a:p>
            <a:fld id="{5356F478-C559-429F-9426-6D8D07B5A7AD}" type="slidenum">
              <a:rPr lang="en-US" smtClean="0"/>
              <a:pPr/>
              <a:t>224</a:t>
            </a:fld>
            <a:endParaRPr lang="en-US" dirty="0"/>
          </a:p>
        </p:txBody>
      </p:sp>
    </p:spTree>
    <p:extLst>
      <p:ext uri="{BB962C8B-B14F-4D97-AF65-F5344CB8AC3E}">
        <p14:creationId xmlns:p14="http://schemas.microsoft.com/office/powerpoint/2010/main" val="1313515646"/>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C9C618-E51C-401D-93FF-CD6A09DD020E}"/>
              </a:ext>
            </a:extLst>
          </p:cNvPr>
          <p:cNvSpPr>
            <a:spLocks noGrp="1"/>
          </p:cNvSpPr>
          <p:nvPr>
            <p:ph type="title"/>
          </p:nvPr>
        </p:nvSpPr>
        <p:spPr/>
        <p:txBody>
          <a:bodyPr/>
          <a:lstStyle/>
          <a:p>
            <a:r>
              <a:rPr lang="en-US" dirty="0"/>
              <a:t>Types of Scanners</a:t>
            </a:r>
          </a:p>
        </p:txBody>
      </p:sp>
      <p:sp>
        <p:nvSpPr>
          <p:cNvPr id="6" name="Content Placeholder 5">
            <a:extLst>
              <a:ext uri="{FF2B5EF4-FFF2-40B4-BE49-F238E27FC236}">
                <a16:creationId xmlns:a16="http://schemas.microsoft.com/office/drawing/2014/main" id="{2B79369A-82C4-4AEE-9FC2-5A7BEC57268D}"/>
              </a:ext>
            </a:extLst>
          </p:cNvPr>
          <p:cNvSpPr>
            <a:spLocks noGrp="1"/>
          </p:cNvSpPr>
          <p:nvPr>
            <p:ph sz="half" idx="1"/>
          </p:nvPr>
        </p:nvSpPr>
        <p:spPr/>
        <p:txBody>
          <a:bodyPr/>
          <a:lstStyle/>
          <a:p>
            <a:r>
              <a:rPr lang="en-US" dirty="0"/>
              <a:t>Imaging device similar to a photocopier</a:t>
            </a:r>
          </a:p>
          <a:p>
            <a:r>
              <a:rPr lang="en-US" dirty="0"/>
              <a:t>Flatbed form factor</a:t>
            </a:r>
          </a:p>
          <a:p>
            <a:r>
              <a:rPr lang="en-US" dirty="0"/>
              <a:t>Sheet fed form factor</a:t>
            </a:r>
          </a:p>
        </p:txBody>
      </p:sp>
      <p:pic>
        <p:nvPicPr>
          <p:cNvPr id="8" name="Content Placeholder 7">
            <a:extLst>
              <a:ext uri="{FF2B5EF4-FFF2-40B4-BE49-F238E27FC236}">
                <a16:creationId xmlns:a16="http://schemas.microsoft.com/office/drawing/2014/main" id="{ADD90D79-1D46-4360-8313-A84827D01A0A}"/>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1575960"/>
            <a:ext cx="5940425" cy="4255355"/>
          </a:xfrm>
          <a:prstGeom prst="rect">
            <a:avLst/>
          </a:prstGeom>
          <a:noFill/>
          <a:ln>
            <a:noFill/>
          </a:ln>
        </p:spPr>
      </p:pic>
      <p:sp>
        <p:nvSpPr>
          <p:cNvPr id="2" name="Footer Placeholder 1">
            <a:extLst>
              <a:ext uri="{FF2B5EF4-FFF2-40B4-BE49-F238E27FC236}">
                <a16:creationId xmlns:a16="http://schemas.microsoft.com/office/drawing/2014/main" id="{B75AEE2A-56EF-47C5-83E8-89CD58C4B94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A2CBC4D-B380-426C-A1AC-139F2E65AC10}"/>
              </a:ext>
            </a:extLst>
          </p:cNvPr>
          <p:cNvSpPr>
            <a:spLocks noGrp="1"/>
          </p:cNvSpPr>
          <p:nvPr>
            <p:ph type="sldNum" sz="quarter" idx="4"/>
          </p:nvPr>
        </p:nvSpPr>
        <p:spPr/>
        <p:txBody>
          <a:bodyPr/>
          <a:lstStyle/>
          <a:p>
            <a:fld id="{5356F478-C559-429F-9426-6D8D07B5A7AD}" type="slidenum">
              <a:rPr lang="en-US" smtClean="0"/>
              <a:pPr/>
              <a:t>225</a:t>
            </a:fld>
            <a:endParaRPr lang="en-US" dirty="0"/>
          </a:p>
        </p:txBody>
      </p:sp>
    </p:spTree>
    <p:extLst>
      <p:ext uri="{BB962C8B-B14F-4D97-AF65-F5344CB8AC3E}">
        <p14:creationId xmlns:p14="http://schemas.microsoft.com/office/powerpoint/2010/main" val="3549605217"/>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DD707-30A3-4E89-A588-A4091DA84453}"/>
              </a:ext>
            </a:extLst>
          </p:cNvPr>
          <p:cNvSpPr>
            <a:spLocks noGrp="1"/>
          </p:cNvSpPr>
          <p:nvPr>
            <p:ph type="title"/>
          </p:nvPr>
        </p:nvSpPr>
        <p:spPr/>
        <p:txBody>
          <a:bodyPr/>
          <a:lstStyle/>
          <a:p>
            <a:r>
              <a:rPr lang="en-US" dirty="0"/>
              <a:t>Scanning a Document</a:t>
            </a:r>
          </a:p>
        </p:txBody>
      </p:sp>
      <p:sp>
        <p:nvSpPr>
          <p:cNvPr id="4" name="Content Placeholder 3">
            <a:extLst>
              <a:ext uri="{FF2B5EF4-FFF2-40B4-BE49-F238E27FC236}">
                <a16:creationId xmlns:a16="http://schemas.microsoft.com/office/drawing/2014/main" id="{EAAB6147-9A50-4E1F-8680-6BEF55391339}"/>
              </a:ext>
            </a:extLst>
          </p:cNvPr>
          <p:cNvSpPr>
            <a:spLocks noGrp="1"/>
          </p:cNvSpPr>
          <p:nvPr>
            <p:ph sz="half" idx="2"/>
          </p:nvPr>
        </p:nvSpPr>
        <p:spPr/>
        <p:txBody>
          <a:bodyPr>
            <a:normAutofit fontScale="70000" lnSpcReduction="20000"/>
          </a:bodyPr>
          <a:lstStyle/>
          <a:p>
            <a:r>
              <a:rPr lang="en-US" dirty="0"/>
              <a:t>Scanners are connected using USB and Plug-and-Play</a:t>
            </a:r>
          </a:p>
          <a:p>
            <a:r>
              <a:rPr lang="en-US" dirty="0"/>
              <a:t>Software applications control scanner through an interface</a:t>
            </a:r>
          </a:p>
          <a:p>
            <a:pPr lvl="1"/>
            <a:r>
              <a:rPr lang="en-US" dirty="0"/>
              <a:t>TWAIN (legacy)</a:t>
            </a:r>
          </a:p>
          <a:p>
            <a:pPr lvl="1"/>
            <a:r>
              <a:rPr lang="en-US" dirty="0"/>
              <a:t>Windows Image Acquisition (WIA)</a:t>
            </a:r>
          </a:p>
          <a:p>
            <a:r>
              <a:rPr lang="en-US" dirty="0"/>
              <a:t>Output to file</a:t>
            </a:r>
          </a:p>
          <a:p>
            <a:pPr lvl="1"/>
            <a:r>
              <a:rPr lang="en-US" dirty="0"/>
              <a:t>Image (JPG, TIFF)</a:t>
            </a:r>
          </a:p>
          <a:p>
            <a:pPr lvl="1"/>
            <a:r>
              <a:rPr lang="en-US" dirty="0"/>
              <a:t>Portable Document Format (PDF)</a:t>
            </a:r>
          </a:p>
          <a:p>
            <a:pPr lvl="1"/>
            <a:r>
              <a:rPr lang="en-US" dirty="0"/>
              <a:t>Optical Character Recognition (OCR)</a:t>
            </a:r>
          </a:p>
        </p:txBody>
      </p:sp>
      <p:pic>
        <p:nvPicPr>
          <p:cNvPr id="7" name="Content Placeholder 6">
            <a:extLst>
              <a:ext uri="{FF2B5EF4-FFF2-40B4-BE49-F238E27FC236}">
                <a16:creationId xmlns:a16="http://schemas.microsoft.com/office/drawing/2014/main" id="{DC3F6994-D3EB-4A61-9AE6-DE0DB25061B4}"/>
              </a:ext>
            </a:extLst>
          </p:cNvPr>
          <p:cNvPicPr>
            <a:picLocks noGrp="1"/>
          </p:cNvPicPr>
          <p:nvPr>
            <p:ph sz="half" idx="1"/>
          </p:nvPr>
        </p:nvPicPr>
        <p:blipFill>
          <a:blip r:embed="rId2"/>
          <a:stretch>
            <a:fillRect/>
          </a:stretch>
        </p:blipFill>
        <p:spPr>
          <a:xfrm>
            <a:off x="92075" y="1642791"/>
            <a:ext cx="5943600" cy="4121692"/>
          </a:xfrm>
          <a:prstGeom prst="rect">
            <a:avLst/>
          </a:prstGeom>
        </p:spPr>
      </p:pic>
      <p:sp>
        <p:nvSpPr>
          <p:cNvPr id="3" name="Footer Placeholder 2">
            <a:extLst>
              <a:ext uri="{FF2B5EF4-FFF2-40B4-BE49-F238E27FC236}">
                <a16:creationId xmlns:a16="http://schemas.microsoft.com/office/drawing/2014/main" id="{172121EF-3AED-4134-AE3E-4E1B97994A8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FB612C3-B4A0-4F18-84DC-4B5FD544EC22}"/>
              </a:ext>
            </a:extLst>
          </p:cNvPr>
          <p:cNvSpPr>
            <a:spLocks noGrp="1"/>
          </p:cNvSpPr>
          <p:nvPr>
            <p:ph type="sldNum" sz="quarter" idx="4"/>
          </p:nvPr>
        </p:nvSpPr>
        <p:spPr/>
        <p:txBody>
          <a:bodyPr/>
          <a:lstStyle/>
          <a:p>
            <a:fld id="{5356F478-C559-429F-9426-6D8D07B5A7AD}" type="slidenum">
              <a:rPr lang="en-US" smtClean="0"/>
              <a:pPr/>
              <a:t>226</a:t>
            </a:fld>
            <a:endParaRPr lang="en-US" dirty="0"/>
          </a:p>
        </p:txBody>
      </p:sp>
    </p:spTree>
    <p:extLst>
      <p:ext uri="{BB962C8B-B14F-4D97-AF65-F5344CB8AC3E}">
        <p14:creationId xmlns:p14="http://schemas.microsoft.com/office/powerpoint/2010/main" val="2443768446"/>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0947B3-DBD6-4931-B261-94E92E8BE5F2}"/>
              </a:ext>
            </a:extLst>
          </p:cNvPr>
          <p:cNvSpPr>
            <a:spLocks noGrp="1"/>
          </p:cNvSpPr>
          <p:nvPr>
            <p:ph idx="1"/>
          </p:nvPr>
        </p:nvSpPr>
        <p:spPr/>
        <p:txBody>
          <a:bodyPr>
            <a:normAutofit/>
          </a:bodyPr>
          <a:lstStyle/>
          <a:p>
            <a:r>
              <a:rPr lang="en-US" dirty="0"/>
              <a:t>Portable cameras using digital imaging technology and flash memory cards </a:t>
            </a:r>
            <a:r>
              <a:rPr lang="en-US"/>
              <a:t>for storage</a:t>
            </a:r>
            <a:endParaRPr lang="en-US" dirty="0"/>
          </a:p>
          <a:p>
            <a:r>
              <a:rPr lang="en-US" dirty="0"/>
              <a:t>Transferring images to PC</a:t>
            </a:r>
          </a:p>
          <a:p>
            <a:pPr lvl="1"/>
            <a:r>
              <a:rPr lang="en-US" dirty="0"/>
              <a:t>Connect the camera to a USB port</a:t>
            </a:r>
          </a:p>
          <a:p>
            <a:pPr lvl="1"/>
            <a:r>
              <a:rPr lang="en-US" dirty="0"/>
              <a:t>Use a memory card slot</a:t>
            </a:r>
          </a:p>
          <a:p>
            <a:pPr lvl="1"/>
            <a:r>
              <a:rPr lang="en-US" dirty="0"/>
              <a:t>Use Wi-Fi</a:t>
            </a:r>
          </a:p>
        </p:txBody>
      </p:sp>
      <p:sp>
        <p:nvSpPr>
          <p:cNvPr id="3" name="Title 2">
            <a:extLst>
              <a:ext uri="{FF2B5EF4-FFF2-40B4-BE49-F238E27FC236}">
                <a16:creationId xmlns:a16="http://schemas.microsoft.com/office/drawing/2014/main" id="{73E54AD2-0B85-4877-9262-5D92DB7C7221}"/>
              </a:ext>
            </a:extLst>
          </p:cNvPr>
          <p:cNvSpPr>
            <a:spLocks noGrp="1"/>
          </p:cNvSpPr>
          <p:nvPr>
            <p:ph type="title"/>
          </p:nvPr>
        </p:nvSpPr>
        <p:spPr/>
        <p:txBody>
          <a:bodyPr/>
          <a:lstStyle/>
          <a:p>
            <a:r>
              <a:rPr lang="en-US" dirty="0"/>
              <a:t>Digital Cameras</a:t>
            </a:r>
          </a:p>
        </p:txBody>
      </p:sp>
      <p:sp>
        <p:nvSpPr>
          <p:cNvPr id="4" name="Footer Placeholder 3">
            <a:extLst>
              <a:ext uri="{FF2B5EF4-FFF2-40B4-BE49-F238E27FC236}">
                <a16:creationId xmlns:a16="http://schemas.microsoft.com/office/drawing/2014/main" id="{6075E9D3-9EDB-4FCC-B5A7-7E61CB62337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6A5C2B7-7D19-4A4A-815B-7E1651431A27}"/>
              </a:ext>
            </a:extLst>
          </p:cNvPr>
          <p:cNvSpPr>
            <a:spLocks noGrp="1"/>
          </p:cNvSpPr>
          <p:nvPr>
            <p:ph type="sldNum" sz="quarter" idx="4"/>
          </p:nvPr>
        </p:nvSpPr>
        <p:spPr/>
        <p:txBody>
          <a:bodyPr/>
          <a:lstStyle/>
          <a:p>
            <a:fld id="{5356F478-C559-429F-9426-6D8D07B5A7AD}" type="slidenum">
              <a:rPr lang="en-US" smtClean="0"/>
              <a:pPr/>
              <a:t>227</a:t>
            </a:fld>
            <a:endParaRPr lang="en-US" dirty="0"/>
          </a:p>
        </p:txBody>
      </p:sp>
    </p:spTree>
    <p:extLst>
      <p:ext uri="{BB962C8B-B14F-4D97-AF65-F5344CB8AC3E}">
        <p14:creationId xmlns:p14="http://schemas.microsoft.com/office/powerpoint/2010/main" val="1314275521"/>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638446-8EDB-4C73-B3A3-2CE2E1D061CB}"/>
              </a:ext>
            </a:extLst>
          </p:cNvPr>
          <p:cNvSpPr>
            <a:spLocks noGrp="1"/>
          </p:cNvSpPr>
          <p:nvPr>
            <p:ph idx="1"/>
          </p:nvPr>
        </p:nvSpPr>
        <p:spPr/>
        <p:txBody>
          <a:bodyPr>
            <a:normAutofit fontScale="47500" lnSpcReduction="20000"/>
          </a:bodyPr>
          <a:lstStyle/>
          <a:p>
            <a:r>
              <a:rPr lang="en-US" dirty="0"/>
              <a:t>Use Plug-and-Play to install devices and understand the use of device drivers</a:t>
            </a:r>
          </a:p>
          <a:p>
            <a:r>
              <a:rPr lang="en-US" dirty="0"/>
              <a:t>Describe different display technologies and install and configure a PC display</a:t>
            </a:r>
          </a:p>
          <a:p>
            <a:r>
              <a:rPr lang="en-US" dirty="0"/>
              <a:t>Install and configure multimedia devices, such as sound cards, speakers, microphones, and webcams</a:t>
            </a:r>
          </a:p>
          <a:p>
            <a:r>
              <a:rPr lang="en-US" dirty="0"/>
              <a:t>Describe the features and capabilities of different types of printer and their associated interfaces</a:t>
            </a:r>
          </a:p>
          <a:p>
            <a:r>
              <a:rPr lang="en-US" dirty="0"/>
              <a:t>Install and configure a printers and scanners</a:t>
            </a:r>
          </a:p>
        </p:txBody>
      </p:sp>
      <p:sp>
        <p:nvSpPr>
          <p:cNvPr id="3" name="Footer Placeholder 2">
            <a:extLst>
              <a:ext uri="{FF2B5EF4-FFF2-40B4-BE49-F238E27FC236}">
                <a16:creationId xmlns:a16="http://schemas.microsoft.com/office/drawing/2014/main" id="{F462AD9B-3708-4C55-955D-A3CA9BEB028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A2FF881-EE64-44F2-96D4-3CBB1B74F50E}"/>
              </a:ext>
            </a:extLst>
          </p:cNvPr>
          <p:cNvSpPr>
            <a:spLocks noGrp="1"/>
          </p:cNvSpPr>
          <p:nvPr>
            <p:ph type="sldNum" sz="quarter" idx="4"/>
          </p:nvPr>
        </p:nvSpPr>
        <p:spPr/>
        <p:txBody>
          <a:bodyPr/>
          <a:lstStyle/>
          <a:p>
            <a:fld id="{5356F478-C559-429F-9426-6D8D07B5A7AD}" type="slidenum">
              <a:rPr lang="en-US" smtClean="0"/>
              <a:pPr/>
              <a:t>228</a:t>
            </a:fld>
            <a:endParaRPr lang="en-US" dirty="0"/>
          </a:p>
        </p:txBody>
      </p:sp>
    </p:spTree>
    <p:extLst>
      <p:ext uri="{BB962C8B-B14F-4D97-AF65-F5344CB8AC3E}">
        <p14:creationId xmlns:p14="http://schemas.microsoft.com/office/powerpoint/2010/main" val="2286170175"/>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AE29C6-D89D-44A6-8890-103E4817C7CB}"/>
              </a:ext>
            </a:extLst>
          </p:cNvPr>
          <p:cNvSpPr>
            <a:spLocks noGrp="1"/>
          </p:cNvSpPr>
          <p:nvPr>
            <p:ph idx="1"/>
          </p:nvPr>
        </p:nvSpPr>
        <p:spPr/>
        <p:txBody>
          <a:bodyPr/>
          <a:lstStyle/>
          <a:p>
            <a:r>
              <a:rPr lang="en-US" dirty="0"/>
              <a:t>Lab 13 / Playing Audio</a:t>
            </a:r>
          </a:p>
          <a:p>
            <a:r>
              <a:rPr lang="en-US" dirty="0"/>
              <a:t>Lab 14 / Using a Printer</a:t>
            </a:r>
          </a:p>
        </p:txBody>
      </p:sp>
      <p:sp>
        <p:nvSpPr>
          <p:cNvPr id="3" name="Footer Placeholder 2">
            <a:extLst>
              <a:ext uri="{FF2B5EF4-FFF2-40B4-BE49-F238E27FC236}">
                <a16:creationId xmlns:a16="http://schemas.microsoft.com/office/drawing/2014/main" id="{E6880F6C-AA80-4556-893F-F0C336FDD9A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03E2B07-FE86-42E7-A233-76FFCC0FF7AE}"/>
              </a:ext>
            </a:extLst>
          </p:cNvPr>
          <p:cNvSpPr>
            <a:spLocks noGrp="1"/>
          </p:cNvSpPr>
          <p:nvPr>
            <p:ph type="sldNum" sz="quarter" idx="4"/>
          </p:nvPr>
        </p:nvSpPr>
        <p:spPr/>
        <p:txBody>
          <a:bodyPr/>
          <a:lstStyle/>
          <a:p>
            <a:fld id="{5356F478-C559-429F-9426-6D8D07B5A7AD}" type="slidenum">
              <a:rPr lang="en-US" smtClean="0"/>
              <a:pPr/>
              <a:t>229</a:t>
            </a:fld>
            <a:endParaRPr lang="en-US" dirty="0"/>
          </a:p>
        </p:txBody>
      </p:sp>
    </p:spTree>
    <p:extLst>
      <p:ext uri="{BB962C8B-B14F-4D97-AF65-F5344CB8AC3E}">
        <p14:creationId xmlns:p14="http://schemas.microsoft.com/office/powerpoint/2010/main" val="1886997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3B9A2-DD9E-42B9-90BA-531A3972E7DF}"/>
              </a:ext>
            </a:extLst>
          </p:cNvPr>
          <p:cNvSpPr>
            <a:spLocks noGrp="1"/>
          </p:cNvSpPr>
          <p:nvPr>
            <p:ph type="title"/>
          </p:nvPr>
        </p:nvSpPr>
        <p:spPr/>
        <p:txBody>
          <a:bodyPr/>
          <a:lstStyle/>
          <a:p>
            <a:r>
              <a:rPr lang="en-US" dirty="0"/>
              <a:t>Setting up a Personal Computer</a:t>
            </a:r>
          </a:p>
        </p:txBody>
      </p:sp>
      <p:sp>
        <p:nvSpPr>
          <p:cNvPr id="4" name="Content Placeholder 3">
            <a:extLst>
              <a:ext uri="{FF2B5EF4-FFF2-40B4-BE49-F238E27FC236}">
                <a16:creationId xmlns:a16="http://schemas.microsoft.com/office/drawing/2014/main" id="{1BA78691-6FB3-4570-A335-52F53942565E}"/>
              </a:ext>
            </a:extLst>
          </p:cNvPr>
          <p:cNvSpPr>
            <a:spLocks noGrp="1"/>
          </p:cNvSpPr>
          <p:nvPr>
            <p:ph sz="half" idx="2"/>
          </p:nvPr>
        </p:nvSpPr>
        <p:spPr/>
        <p:txBody>
          <a:bodyPr>
            <a:normAutofit fontScale="70000" lnSpcReduction="20000"/>
          </a:bodyPr>
          <a:lstStyle/>
          <a:p>
            <a:r>
              <a:rPr lang="en-US" dirty="0"/>
              <a:t>Check contents</a:t>
            </a:r>
          </a:p>
          <a:p>
            <a:r>
              <a:rPr lang="en-US" dirty="0"/>
              <a:t>Read instructions</a:t>
            </a:r>
          </a:p>
          <a:p>
            <a:r>
              <a:rPr lang="en-US" dirty="0"/>
              <a:t>Position devices and cables</a:t>
            </a:r>
          </a:p>
          <a:p>
            <a:pPr lvl="1"/>
            <a:r>
              <a:rPr lang="en-US" dirty="0"/>
              <a:t>Trip hazards</a:t>
            </a:r>
          </a:p>
          <a:p>
            <a:pPr lvl="1"/>
            <a:r>
              <a:rPr lang="en-US" dirty="0"/>
              <a:t>Air flow</a:t>
            </a:r>
          </a:p>
          <a:p>
            <a:pPr lvl="1"/>
            <a:r>
              <a:rPr lang="en-US" dirty="0"/>
              <a:t>Usability</a:t>
            </a:r>
          </a:p>
          <a:p>
            <a:r>
              <a:rPr lang="en-US" dirty="0"/>
              <a:t>Connect peripherals</a:t>
            </a:r>
          </a:p>
          <a:p>
            <a:r>
              <a:rPr lang="en-US" dirty="0"/>
              <a:t>Connect power cables</a:t>
            </a:r>
          </a:p>
          <a:p>
            <a:r>
              <a:rPr lang="en-US" dirty="0"/>
              <a:t>Power on</a:t>
            </a:r>
          </a:p>
          <a:p>
            <a:endParaRPr lang="en-US" dirty="0"/>
          </a:p>
        </p:txBody>
      </p:sp>
      <p:pic>
        <p:nvPicPr>
          <p:cNvPr id="7" name="Content Placeholder 6" descr="Built-in cable management such as on this flat-panel monitor make it less likely trailing wires will cause an accident.">
            <a:extLst>
              <a:ext uri="{FF2B5EF4-FFF2-40B4-BE49-F238E27FC236}">
                <a16:creationId xmlns:a16="http://schemas.microsoft.com/office/drawing/2014/main" id="{AD547E70-5CF7-4B04-B00A-6662B4975D0C}"/>
              </a:ext>
            </a:extLst>
          </p:cNvPr>
          <p:cNvPicPr>
            <a:picLocks noGrp="1"/>
          </p:cNvPicPr>
          <p:nvPr>
            <p:ph sz="half" idx="1"/>
          </p:nvPr>
        </p:nvPicPr>
        <p:blipFill>
          <a:blip r:embed="rId2"/>
          <a:stretch>
            <a:fillRect/>
          </a:stretch>
        </p:blipFill>
        <p:spPr bwMode="auto">
          <a:xfrm>
            <a:off x="92075" y="1474787"/>
            <a:ext cx="5943600" cy="4457700"/>
          </a:xfrm>
          <a:prstGeom prst="rect">
            <a:avLst/>
          </a:prstGeom>
          <a:noFill/>
          <a:ln>
            <a:noFill/>
          </a:ln>
        </p:spPr>
      </p:pic>
      <p:sp>
        <p:nvSpPr>
          <p:cNvPr id="3" name="Footer Placeholder 2">
            <a:extLst>
              <a:ext uri="{FF2B5EF4-FFF2-40B4-BE49-F238E27FC236}">
                <a16:creationId xmlns:a16="http://schemas.microsoft.com/office/drawing/2014/main" id="{76C32C13-05F5-4383-91C8-803FE1796D1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3DB5187-0AB9-4513-ABDA-34A5FFFE5B72}"/>
              </a:ext>
            </a:extLst>
          </p:cNvPr>
          <p:cNvSpPr>
            <a:spLocks noGrp="1"/>
          </p:cNvSpPr>
          <p:nvPr>
            <p:ph type="sldNum" sz="quarter" idx="4"/>
          </p:nvPr>
        </p:nvSpPr>
        <p:spPr/>
        <p:txBody>
          <a:bodyPr/>
          <a:lstStyle/>
          <a:p>
            <a:fld id="{5356F478-C559-429F-9426-6D8D07B5A7AD}" type="slidenum">
              <a:rPr lang="en-US" smtClean="0"/>
              <a:pPr/>
              <a:t>23</a:t>
            </a:fld>
            <a:endParaRPr lang="en-US" dirty="0"/>
          </a:p>
        </p:txBody>
      </p:sp>
    </p:spTree>
    <p:extLst>
      <p:ext uri="{BB962C8B-B14F-4D97-AF65-F5344CB8AC3E}">
        <p14:creationId xmlns:p14="http://schemas.microsoft.com/office/powerpoint/2010/main" val="1997103243"/>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4 / Using Storage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1555028205"/>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BD49078-08EC-4FD2-99BF-C4B0A2BD80FE}"/>
              </a:ext>
            </a:extLst>
          </p:cNvPr>
          <p:cNvSpPr>
            <a:spLocks noGrp="1"/>
          </p:cNvSpPr>
          <p:nvPr>
            <p:ph idx="1"/>
          </p:nvPr>
        </p:nvSpPr>
        <p:spPr/>
        <p:txBody>
          <a:bodyPr>
            <a:normAutofit fontScale="85000" lnSpcReduction="1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D9E7606-22BB-48C4-84D0-4B5D802F394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BD12951-F501-4527-9D11-F23B7BB37E18}"/>
              </a:ext>
            </a:extLst>
          </p:cNvPr>
          <p:cNvSpPr>
            <a:spLocks noGrp="1"/>
          </p:cNvSpPr>
          <p:nvPr>
            <p:ph type="sldNum" sz="quarter" idx="4"/>
          </p:nvPr>
        </p:nvSpPr>
        <p:spPr/>
        <p:txBody>
          <a:bodyPr/>
          <a:lstStyle/>
          <a:p>
            <a:fld id="{5356F478-C559-429F-9426-6D8D07B5A7AD}" type="slidenum">
              <a:rPr lang="en-US" smtClean="0"/>
              <a:pPr/>
              <a:t>231</a:t>
            </a:fld>
            <a:endParaRPr lang="en-US" dirty="0"/>
          </a:p>
        </p:txBody>
      </p:sp>
    </p:spTree>
    <p:extLst>
      <p:ext uri="{BB962C8B-B14F-4D97-AF65-F5344CB8AC3E}">
        <p14:creationId xmlns:p14="http://schemas.microsoft.com/office/powerpoint/2010/main" val="2850725148"/>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CCFBD-331D-4B00-9359-5665E9D205C0}"/>
              </a:ext>
            </a:extLst>
          </p:cNvPr>
          <p:cNvSpPr>
            <a:spLocks noGrp="1"/>
          </p:cNvSpPr>
          <p:nvPr>
            <p:ph type="title"/>
          </p:nvPr>
        </p:nvSpPr>
        <p:spPr/>
        <p:txBody>
          <a:bodyPr/>
          <a:lstStyle/>
          <a:p>
            <a:r>
              <a:rPr lang="en-US" dirty="0"/>
              <a:t>System Memory</a:t>
            </a:r>
          </a:p>
        </p:txBody>
      </p:sp>
      <p:sp>
        <p:nvSpPr>
          <p:cNvPr id="3" name="Content Placeholder 2">
            <a:extLst>
              <a:ext uri="{FF2B5EF4-FFF2-40B4-BE49-F238E27FC236}">
                <a16:creationId xmlns:a16="http://schemas.microsoft.com/office/drawing/2014/main" id="{0F75EBFD-0BF5-484F-8CF4-F592B309E959}"/>
              </a:ext>
            </a:extLst>
          </p:cNvPr>
          <p:cNvSpPr>
            <a:spLocks noGrp="1"/>
          </p:cNvSpPr>
          <p:nvPr>
            <p:ph sz="half" idx="1"/>
          </p:nvPr>
        </p:nvSpPr>
        <p:spPr/>
        <p:txBody>
          <a:bodyPr>
            <a:normAutofit fontScale="62500" lnSpcReduction="20000"/>
          </a:bodyPr>
          <a:lstStyle/>
          <a:p>
            <a:r>
              <a:rPr lang="en-US" dirty="0"/>
              <a:t>Random Access Memory (RAM)</a:t>
            </a:r>
          </a:p>
          <a:p>
            <a:r>
              <a:rPr lang="en-US" dirty="0"/>
              <a:t>Volatile storage</a:t>
            </a:r>
          </a:p>
          <a:p>
            <a:r>
              <a:rPr lang="en-US" dirty="0"/>
              <a:t>Vendors</a:t>
            </a:r>
            <a:r>
              <a:rPr lang="en-GB" dirty="0"/>
              <a:t>—</a:t>
            </a:r>
            <a:r>
              <a:rPr lang="en-US" dirty="0"/>
              <a:t>Kingston, Crucial (Micron), Corsair, PNY, Integral</a:t>
            </a:r>
          </a:p>
          <a:p>
            <a:r>
              <a:rPr lang="en-US" dirty="0"/>
              <a:t>Dynamic RAM (DRAM)</a:t>
            </a:r>
          </a:p>
          <a:p>
            <a:r>
              <a:rPr lang="en-US" dirty="0"/>
              <a:t>Synchronous DRAM</a:t>
            </a:r>
          </a:p>
          <a:p>
            <a:pPr lvl="1"/>
            <a:r>
              <a:rPr lang="en-US" dirty="0"/>
              <a:t>64-bit transfers per clock cycle</a:t>
            </a:r>
          </a:p>
          <a:p>
            <a:r>
              <a:rPr lang="en-US" dirty="0"/>
              <a:t>Module packaging</a:t>
            </a:r>
          </a:p>
          <a:p>
            <a:pPr lvl="1"/>
            <a:r>
              <a:rPr lang="en-US" dirty="0"/>
              <a:t>DIMMs (Dual Inline Memory Module)</a:t>
            </a:r>
          </a:p>
          <a:p>
            <a:pPr lvl="1"/>
            <a:r>
              <a:rPr lang="en-US" dirty="0"/>
              <a:t>Small Outline DIMM (SO-DIMM)</a:t>
            </a:r>
          </a:p>
        </p:txBody>
      </p:sp>
      <p:pic>
        <p:nvPicPr>
          <p:cNvPr id="7" name="Content Placeholder 6" descr="SDRAM packaged in 168-pin DIMMs. Image © 123rf.com.">
            <a:extLst>
              <a:ext uri="{FF2B5EF4-FFF2-40B4-BE49-F238E27FC236}">
                <a16:creationId xmlns:a16="http://schemas.microsoft.com/office/drawing/2014/main" id="{FCF315FE-6448-487A-8EBC-0ECFADB06A3D}"/>
              </a:ext>
            </a:extLst>
          </p:cNvPr>
          <p:cNvPicPr>
            <a:picLocks noGrp="1"/>
          </p:cNvPicPr>
          <p:nvPr>
            <p:ph sz="half" idx="2"/>
          </p:nvPr>
        </p:nvPicPr>
        <p:blipFill rotWithShape="1">
          <a:blip r:embed="rId2">
            <a:clrChange>
              <a:clrFrom>
                <a:srgbClr val="FFFFFF"/>
              </a:clrFrom>
              <a:clrTo>
                <a:srgbClr val="FFFFFF">
                  <a:alpha val="0"/>
                </a:srgbClr>
              </a:clrTo>
            </a:clrChange>
          </a:blip>
          <a:srcRect l="9377" t="2619" r="3311" b="-1"/>
          <a:stretch/>
        </p:blipFill>
        <p:spPr bwMode="auto">
          <a:xfrm>
            <a:off x="6126163" y="1330567"/>
            <a:ext cx="5940425" cy="4746140"/>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368A12A8-08AC-43F8-9CDA-2EA49419A1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A169411-C4E4-4835-9E07-DAA2BD0B72EB}"/>
              </a:ext>
            </a:extLst>
          </p:cNvPr>
          <p:cNvSpPr>
            <a:spLocks noGrp="1"/>
          </p:cNvSpPr>
          <p:nvPr>
            <p:ph type="sldNum" sz="quarter" idx="4"/>
          </p:nvPr>
        </p:nvSpPr>
        <p:spPr/>
        <p:txBody>
          <a:bodyPr/>
          <a:lstStyle/>
          <a:p>
            <a:fld id="{5356F478-C559-429F-9426-6D8D07B5A7AD}" type="slidenum">
              <a:rPr lang="en-US" smtClean="0"/>
              <a:pPr/>
              <a:t>232</a:t>
            </a:fld>
            <a:endParaRPr lang="en-US" dirty="0"/>
          </a:p>
        </p:txBody>
      </p:sp>
    </p:spTree>
    <p:extLst>
      <p:ext uri="{BB962C8B-B14F-4D97-AF65-F5344CB8AC3E}">
        <p14:creationId xmlns:p14="http://schemas.microsoft.com/office/powerpoint/2010/main" val="2264035688"/>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F727D-73E5-420B-B987-7AF19817EB59}"/>
              </a:ext>
            </a:extLst>
          </p:cNvPr>
          <p:cNvSpPr>
            <a:spLocks noGrp="1"/>
          </p:cNvSpPr>
          <p:nvPr>
            <p:ph type="title"/>
          </p:nvPr>
        </p:nvSpPr>
        <p:spPr/>
        <p:txBody>
          <a:bodyPr/>
          <a:lstStyle/>
          <a:p>
            <a:r>
              <a:rPr lang="en-US" dirty="0"/>
              <a:t>Double Data Rate SDRAM (DDR SDRAM)</a:t>
            </a:r>
          </a:p>
        </p:txBody>
      </p:sp>
      <p:sp>
        <p:nvSpPr>
          <p:cNvPr id="4" name="Content Placeholder 3">
            <a:extLst>
              <a:ext uri="{FF2B5EF4-FFF2-40B4-BE49-F238E27FC236}">
                <a16:creationId xmlns:a16="http://schemas.microsoft.com/office/drawing/2014/main" id="{E3C85685-26EC-49AB-9B84-7A73AF72A4BB}"/>
              </a:ext>
            </a:extLst>
          </p:cNvPr>
          <p:cNvSpPr>
            <a:spLocks noGrp="1"/>
          </p:cNvSpPr>
          <p:nvPr>
            <p:ph sz="half" idx="2"/>
          </p:nvPr>
        </p:nvSpPr>
        <p:spPr/>
        <p:txBody>
          <a:bodyPr>
            <a:normAutofit fontScale="62500" lnSpcReduction="20000"/>
          </a:bodyPr>
          <a:lstStyle/>
          <a:p>
            <a:r>
              <a:rPr lang="en-US" dirty="0"/>
              <a:t>Two 64-bit transfers per clock cycle</a:t>
            </a:r>
          </a:p>
          <a:p>
            <a:r>
              <a:rPr lang="en-US" dirty="0"/>
              <a:t>Subsequent iterations increase bus speed</a:t>
            </a:r>
          </a:p>
          <a:p>
            <a:pPr lvl="1"/>
            <a:r>
              <a:rPr lang="en-US" dirty="0"/>
              <a:t>DDR2</a:t>
            </a:r>
          </a:p>
          <a:p>
            <a:pPr lvl="1"/>
            <a:r>
              <a:rPr lang="en-US" dirty="0"/>
              <a:t>DDR3</a:t>
            </a:r>
          </a:p>
          <a:p>
            <a:pPr lvl="1"/>
            <a:r>
              <a:rPr lang="en-US" dirty="0"/>
              <a:t>DDR4</a:t>
            </a:r>
          </a:p>
          <a:p>
            <a:r>
              <a:rPr lang="en-US" dirty="0"/>
              <a:t>Motherboard sockets must match DDR version</a:t>
            </a:r>
          </a:p>
          <a:p>
            <a:r>
              <a:rPr lang="en-US" dirty="0"/>
              <a:t>DIMM and SO-DIMM modules with different pin positions</a:t>
            </a:r>
          </a:p>
          <a:p>
            <a:endParaRPr lang="en-US" dirty="0"/>
          </a:p>
        </p:txBody>
      </p:sp>
      <p:pic>
        <p:nvPicPr>
          <p:cNvPr id="8" name="Content Placeholder 7" descr="DDR3 SDRAM in 240-pin DIMMs. Image © 123.rf.com.">
            <a:extLst>
              <a:ext uri="{FF2B5EF4-FFF2-40B4-BE49-F238E27FC236}">
                <a16:creationId xmlns:a16="http://schemas.microsoft.com/office/drawing/2014/main" id="{796440D4-C115-4BDB-B981-D400F79A7CBD}"/>
              </a:ext>
            </a:extLst>
          </p:cNvPr>
          <p:cNvPicPr>
            <a:picLocks noGrp="1"/>
          </p:cNvPicPr>
          <p:nvPr>
            <p:ph sz="half" idx="1"/>
          </p:nvPr>
        </p:nvPicPr>
        <p:blipFill rotWithShape="1">
          <a:blip r:embed="rId2">
            <a:clrChange>
              <a:clrFrom>
                <a:srgbClr val="FFFFFF"/>
              </a:clrFrom>
              <a:clrTo>
                <a:srgbClr val="FFFFFF">
                  <a:alpha val="0"/>
                </a:srgbClr>
              </a:clrTo>
            </a:clrChange>
          </a:blip>
          <a:srcRect l="8052" r="3561" b="3020"/>
          <a:stretch/>
        </p:blipFill>
        <p:spPr bwMode="auto">
          <a:xfrm>
            <a:off x="92075" y="1367858"/>
            <a:ext cx="5943600" cy="4671558"/>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D2A3BEBA-D0C2-4A2E-9D96-7EB5042BE1F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0ED61EF-2854-4498-92B0-AC5894E07428}"/>
              </a:ext>
            </a:extLst>
          </p:cNvPr>
          <p:cNvSpPr>
            <a:spLocks noGrp="1"/>
          </p:cNvSpPr>
          <p:nvPr>
            <p:ph type="sldNum" sz="quarter" idx="4"/>
          </p:nvPr>
        </p:nvSpPr>
        <p:spPr/>
        <p:txBody>
          <a:bodyPr/>
          <a:lstStyle/>
          <a:p>
            <a:fld id="{5356F478-C559-429F-9426-6D8D07B5A7AD}" type="slidenum">
              <a:rPr lang="en-US" smtClean="0"/>
              <a:pPr/>
              <a:t>233</a:t>
            </a:fld>
            <a:endParaRPr lang="en-US" dirty="0"/>
          </a:p>
        </p:txBody>
      </p:sp>
    </p:spTree>
    <p:extLst>
      <p:ext uri="{BB962C8B-B14F-4D97-AF65-F5344CB8AC3E}">
        <p14:creationId xmlns:p14="http://schemas.microsoft.com/office/powerpoint/2010/main" val="2575336051"/>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Hard Disk Drives (HDD)</a:t>
            </a:r>
          </a:p>
        </p:txBody>
      </p:sp>
      <p:sp>
        <p:nvSpPr>
          <p:cNvPr id="8" name="Content Placeholder 7"/>
          <p:cNvSpPr>
            <a:spLocks noGrp="1"/>
          </p:cNvSpPr>
          <p:nvPr>
            <p:ph sz="half" idx="1"/>
          </p:nvPr>
        </p:nvSpPr>
        <p:spPr/>
        <p:txBody>
          <a:bodyPr>
            <a:normAutofit fontScale="55000" lnSpcReduction="20000"/>
          </a:bodyPr>
          <a:lstStyle/>
          <a:p>
            <a:r>
              <a:rPr lang="en-US" dirty="0"/>
              <a:t>HDD is one type of fixed disk internal persistent storage device</a:t>
            </a:r>
          </a:p>
          <a:p>
            <a:r>
              <a:rPr lang="en-US" dirty="0"/>
              <a:t>Magnetic platters access by a drive head</a:t>
            </a:r>
          </a:p>
          <a:p>
            <a:r>
              <a:rPr lang="en-US" dirty="0"/>
              <a:t>2.5” and 2.5” formats</a:t>
            </a:r>
          </a:p>
          <a:p>
            <a:r>
              <a:rPr lang="en-US" dirty="0"/>
              <a:t>Capacity</a:t>
            </a:r>
          </a:p>
          <a:p>
            <a:r>
              <a:rPr lang="en-US" dirty="0"/>
              <a:t>Performance</a:t>
            </a:r>
          </a:p>
          <a:p>
            <a:pPr lvl="1"/>
            <a:r>
              <a:rPr lang="en-US" dirty="0"/>
              <a:t>Spin speed (RPM)</a:t>
            </a:r>
          </a:p>
          <a:p>
            <a:pPr lvl="1"/>
            <a:r>
              <a:rPr lang="en-US" dirty="0"/>
              <a:t>Access time</a:t>
            </a:r>
          </a:p>
          <a:p>
            <a:pPr lvl="1"/>
            <a:r>
              <a:rPr lang="en-US" dirty="0"/>
              <a:t>Transfer rate</a:t>
            </a:r>
          </a:p>
          <a:p>
            <a:r>
              <a:rPr lang="en-US" dirty="0"/>
              <a:t>Vendors—Seagate, Western Digital, Maxtor, Hitachi, Fujitsu, Toshiba, Samsung</a:t>
            </a:r>
          </a:p>
        </p:txBody>
      </p:sp>
      <p:pic>
        <p:nvPicPr>
          <p:cNvPr id="9" name="Content Placeholder 8" descr="3.5&quot; form factor hard disk drive. Image © 123rf.com.">
            <a:extLst>
              <a:ext uri="{FF2B5EF4-FFF2-40B4-BE49-F238E27FC236}">
                <a16:creationId xmlns:a16="http://schemas.microsoft.com/office/drawing/2014/main" id="{564FBAE7-0F01-4FAE-A1E9-3D2C80FD186F}"/>
              </a:ext>
            </a:extLst>
          </p:cNvPr>
          <p:cNvPicPr>
            <a:picLocks noGrp="1"/>
          </p:cNvPicPr>
          <p:nvPr>
            <p:ph sz="half" idx="2"/>
          </p:nvPr>
        </p:nvPicPr>
        <p:blipFill rotWithShape="1">
          <a:blip r:embed="rId3">
            <a:clrChange>
              <a:clrFrom>
                <a:srgbClr val="FFFFFF"/>
              </a:clrFrom>
              <a:clrTo>
                <a:srgbClr val="FFFFFF">
                  <a:alpha val="0"/>
                </a:srgbClr>
              </a:clrTo>
            </a:clrChange>
          </a:blip>
          <a:srcRect t="4976"/>
          <a:stretch/>
        </p:blipFill>
        <p:spPr bwMode="auto">
          <a:xfrm>
            <a:off x="6126163" y="1681833"/>
            <a:ext cx="5940425" cy="4043609"/>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B83AE43D-5D82-4264-ACC3-9E902B715CB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F3521DA-71ED-4EDD-90F0-B3008EE21508}"/>
              </a:ext>
            </a:extLst>
          </p:cNvPr>
          <p:cNvSpPr>
            <a:spLocks noGrp="1"/>
          </p:cNvSpPr>
          <p:nvPr>
            <p:ph type="sldNum" sz="quarter" idx="4"/>
          </p:nvPr>
        </p:nvSpPr>
        <p:spPr/>
        <p:txBody>
          <a:bodyPr/>
          <a:lstStyle/>
          <a:p>
            <a:fld id="{5356F478-C559-429F-9426-6D8D07B5A7AD}" type="slidenum">
              <a:rPr lang="en-US" smtClean="0"/>
              <a:pPr/>
              <a:t>234</a:t>
            </a:fld>
            <a:endParaRPr lang="en-US" dirty="0"/>
          </a:p>
        </p:txBody>
      </p:sp>
    </p:spTree>
    <p:extLst>
      <p:ext uri="{BB962C8B-B14F-4D97-AF65-F5344CB8AC3E}">
        <p14:creationId xmlns:p14="http://schemas.microsoft.com/office/powerpoint/2010/main" val="3671239402"/>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t>Serial ATA (SATA) dominates internal devices (legacy drives used Parallel ATA/EIDE and SCSI)</a:t>
            </a:r>
          </a:p>
          <a:p>
            <a:r>
              <a:rPr lang="en-US" dirty="0"/>
              <a:t>External drives housed in an enclosure can use a number of interfaces</a:t>
            </a:r>
          </a:p>
        </p:txBody>
      </p:sp>
      <p:sp>
        <p:nvSpPr>
          <p:cNvPr id="3" name="Title 2"/>
          <p:cNvSpPr>
            <a:spLocks noGrp="1"/>
          </p:cNvSpPr>
          <p:nvPr>
            <p:ph type="title"/>
          </p:nvPr>
        </p:nvSpPr>
        <p:spPr/>
        <p:txBody>
          <a:bodyPr/>
          <a:lstStyle/>
          <a:p>
            <a:r>
              <a:rPr lang="en-US"/>
              <a:t>HDD Interfaces</a:t>
            </a:r>
            <a:endParaRPr lang="en-US" dirty="0"/>
          </a:p>
        </p:txBody>
      </p:sp>
      <p:pic>
        <p:nvPicPr>
          <p:cNvPr id="11" name="Content Placeholder 10">
            <a:extLst>
              <a:ext uri="{FF2B5EF4-FFF2-40B4-BE49-F238E27FC236}">
                <a16:creationId xmlns:a16="http://schemas.microsoft.com/office/drawing/2014/main" id="{84B9E57A-EB87-425C-B867-7F4D74D44183}"/>
              </a:ext>
            </a:extLst>
          </p:cNvPr>
          <p:cNvPicPr>
            <a:picLocks noGrp="1" noChangeAspect="1"/>
          </p:cNvPicPr>
          <p:nvPr>
            <p:ph idx="12"/>
          </p:nvPr>
        </p:nvPicPr>
        <p:blipFill>
          <a:blip r:embed="rId3"/>
          <a:stretch>
            <a:fillRect/>
          </a:stretch>
        </p:blipFill>
        <p:spPr>
          <a:xfrm>
            <a:off x="2341975" y="3749675"/>
            <a:ext cx="7477887" cy="2743200"/>
          </a:xfrm>
          <a:prstGeom prst="rect">
            <a:avLst/>
          </a:prstGeom>
        </p:spPr>
      </p:pic>
      <p:sp>
        <p:nvSpPr>
          <p:cNvPr id="4" name="Footer Placeholder 3">
            <a:extLst>
              <a:ext uri="{FF2B5EF4-FFF2-40B4-BE49-F238E27FC236}">
                <a16:creationId xmlns:a16="http://schemas.microsoft.com/office/drawing/2014/main" id="{8B4513F1-D048-4E97-8F02-DB69BCAF984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5140ED1-F6C4-46FD-80E6-E3805F5D2AC9}"/>
              </a:ext>
            </a:extLst>
          </p:cNvPr>
          <p:cNvSpPr>
            <a:spLocks noGrp="1"/>
          </p:cNvSpPr>
          <p:nvPr>
            <p:ph type="sldNum" sz="quarter" idx="4"/>
          </p:nvPr>
        </p:nvSpPr>
        <p:spPr/>
        <p:txBody>
          <a:bodyPr/>
          <a:lstStyle/>
          <a:p>
            <a:fld id="{5356F478-C559-429F-9426-6D8D07B5A7AD}" type="slidenum">
              <a:rPr lang="en-US" smtClean="0"/>
              <a:pPr/>
              <a:t>235</a:t>
            </a:fld>
            <a:endParaRPr lang="en-US" dirty="0"/>
          </a:p>
        </p:txBody>
      </p:sp>
    </p:spTree>
    <p:extLst>
      <p:ext uri="{BB962C8B-B14F-4D97-AF65-F5344CB8AC3E}">
        <p14:creationId xmlns:p14="http://schemas.microsoft.com/office/powerpoint/2010/main" val="2991938536"/>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1716C-BCAA-4D84-9E87-D94C7F88FF99}"/>
              </a:ext>
            </a:extLst>
          </p:cNvPr>
          <p:cNvSpPr>
            <a:spLocks noGrp="1"/>
          </p:cNvSpPr>
          <p:nvPr>
            <p:ph type="title"/>
          </p:nvPr>
        </p:nvSpPr>
        <p:spPr/>
        <p:txBody>
          <a:bodyPr/>
          <a:lstStyle/>
          <a:p>
            <a:r>
              <a:rPr lang="en-US" dirty="0"/>
              <a:t>Solid State Drives (SSD)</a:t>
            </a:r>
          </a:p>
        </p:txBody>
      </p:sp>
      <p:sp>
        <p:nvSpPr>
          <p:cNvPr id="4" name="Content Placeholder 3">
            <a:extLst>
              <a:ext uri="{FF2B5EF4-FFF2-40B4-BE49-F238E27FC236}">
                <a16:creationId xmlns:a16="http://schemas.microsoft.com/office/drawing/2014/main" id="{738E1EC0-6939-4ADC-8FAE-C671590E69CC}"/>
              </a:ext>
            </a:extLst>
          </p:cNvPr>
          <p:cNvSpPr>
            <a:spLocks noGrp="1"/>
          </p:cNvSpPr>
          <p:nvPr>
            <p:ph sz="half" idx="2"/>
          </p:nvPr>
        </p:nvSpPr>
        <p:spPr/>
        <p:txBody>
          <a:bodyPr>
            <a:normAutofit fontScale="62500" lnSpcReduction="20000"/>
          </a:bodyPr>
          <a:lstStyle/>
          <a:p>
            <a:r>
              <a:rPr lang="en-US" dirty="0"/>
              <a:t>Non-volatile flash memory</a:t>
            </a:r>
          </a:p>
          <a:p>
            <a:r>
              <a:rPr lang="en-US" dirty="0"/>
              <a:t>Lighter, faster, and more reliable than mechanical HDDs</a:t>
            </a:r>
          </a:p>
          <a:p>
            <a:r>
              <a:rPr lang="en-US" dirty="0"/>
              <a:t>Costs falling rapidly but still very expensive above 512 GB</a:t>
            </a:r>
          </a:p>
          <a:p>
            <a:r>
              <a:rPr lang="en-US" dirty="0"/>
              <a:t>Large flash memory caches are also used to supplement HDDs (hybrid drives)</a:t>
            </a:r>
          </a:p>
          <a:p>
            <a:r>
              <a:rPr lang="en-US" dirty="0"/>
              <a:t>Can be packaged as 2.5” drive with SATA connector, PCIe adapter card, or M.2 adapter card</a:t>
            </a:r>
          </a:p>
        </p:txBody>
      </p:sp>
      <p:pic>
        <p:nvPicPr>
          <p:cNvPr id="7" name="Content Placeholder 6" descr="2.5&quot; form factor solid state drive. Image © 123rf.com.">
            <a:extLst>
              <a:ext uri="{FF2B5EF4-FFF2-40B4-BE49-F238E27FC236}">
                <a16:creationId xmlns:a16="http://schemas.microsoft.com/office/drawing/2014/main" id="{F632EC63-8449-4BFE-AA05-BA63C417CC1C}"/>
              </a:ext>
            </a:extLst>
          </p:cNvPr>
          <p:cNvPicPr>
            <a:picLocks noGrp="1"/>
          </p:cNvPicPr>
          <p:nvPr>
            <p:ph sz="half" idx="1"/>
          </p:nvPr>
        </p:nvPicPr>
        <p:blipFill rotWithShape="1">
          <a:blip r:embed="rId2">
            <a:clrChange>
              <a:clrFrom>
                <a:srgbClr val="FFFFFF"/>
              </a:clrFrom>
              <a:clrTo>
                <a:srgbClr val="FFFFFF">
                  <a:alpha val="0"/>
                </a:srgbClr>
              </a:clrTo>
            </a:clrChange>
          </a:blip>
          <a:srcRect t="6250"/>
          <a:stretch/>
        </p:blipFill>
        <p:spPr bwMode="auto">
          <a:xfrm>
            <a:off x="92075" y="1707873"/>
            <a:ext cx="5943600" cy="3991528"/>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8C75E41A-C31F-4E5A-8C62-CE3B6FF3F15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11CAC83-6C6D-4FF7-BBC3-B73FE90F578B}"/>
              </a:ext>
            </a:extLst>
          </p:cNvPr>
          <p:cNvSpPr>
            <a:spLocks noGrp="1"/>
          </p:cNvSpPr>
          <p:nvPr>
            <p:ph type="sldNum" sz="quarter" idx="4"/>
          </p:nvPr>
        </p:nvSpPr>
        <p:spPr/>
        <p:txBody>
          <a:bodyPr/>
          <a:lstStyle/>
          <a:p>
            <a:fld id="{5356F478-C559-429F-9426-6D8D07B5A7AD}" type="slidenum">
              <a:rPr lang="en-US" smtClean="0"/>
              <a:pPr/>
              <a:t>236</a:t>
            </a:fld>
            <a:endParaRPr lang="en-US" dirty="0"/>
          </a:p>
        </p:txBody>
      </p:sp>
    </p:spTree>
    <p:extLst>
      <p:ext uri="{BB962C8B-B14F-4D97-AF65-F5344CB8AC3E}">
        <p14:creationId xmlns:p14="http://schemas.microsoft.com/office/powerpoint/2010/main" val="1442046283"/>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Specially formatted discs read by a laser</a:t>
            </a:r>
          </a:p>
          <a:p>
            <a:r>
              <a:rPr lang="en-US" dirty="0"/>
              <a:t>Multiple formats</a:t>
            </a:r>
          </a:p>
          <a:p>
            <a:pPr lvl="1"/>
            <a:r>
              <a:rPr lang="en-US" dirty="0"/>
              <a:t>Compact Disc (CD)</a:t>
            </a:r>
          </a:p>
          <a:p>
            <a:pPr lvl="1"/>
            <a:r>
              <a:rPr lang="en-US" dirty="0"/>
              <a:t>Digital Versatile / Video Disc (DVD)</a:t>
            </a:r>
          </a:p>
          <a:p>
            <a:pPr lvl="1"/>
            <a:r>
              <a:rPr lang="en-US" dirty="0"/>
              <a:t>Blu-ray Disc (BD)</a:t>
            </a:r>
          </a:p>
          <a:p>
            <a:r>
              <a:rPr lang="en-US" dirty="0"/>
              <a:t>Recordable and rewritable formats</a:t>
            </a:r>
          </a:p>
        </p:txBody>
      </p:sp>
      <p:sp>
        <p:nvSpPr>
          <p:cNvPr id="3" name="Title 2"/>
          <p:cNvSpPr>
            <a:spLocks noGrp="1"/>
          </p:cNvSpPr>
          <p:nvPr>
            <p:ph type="title"/>
          </p:nvPr>
        </p:nvSpPr>
        <p:spPr/>
        <p:txBody>
          <a:bodyPr/>
          <a:lstStyle/>
          <a:p>
            <a:r>
              <a:rPr lang="en-US"/>
              <a:t>Optical Discs and Drives</a:t>
            </a:r>
            <a:endParaRPr lang="en-US" dirty="0"/>
          </a:p>
        </p:txBody>
      </p:sp>
      <p:sp>
        <p:nvSpPr>
          <p:cNvPr id="4" name="Footer Placeholder 3">
            <a:extLst>
              <a:ext uri="{FF2B5EF4-FFF2-40B4-BE49-F238E27FC236}">
                <a16:creationId xmlns:a16="http://schemas.microsoft.com/office/drawing/2014/main" id="{139A98D6-23FB-4DB0-9E40-83FC4AC3B31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A5F3F30-CC42-472F-9035-D440ADCCA1F3}"/>
              </a:ext>
            </a:extLst>
          </p:cNvPr>
          <p:cNvSpPr>
            <a:spLocks noGrp="1"/>
          </p:cNvSpPr>
          <p:nvPr>
            <p:ph type="sldNum" sz="quarter" idx="4"/>
          </p:nvPr>
        </p:nvSpPr>
        <p:spPr/>
        <p:txBody>
          <a:bodyPr/>
          <a:lstStyle/>
          <a:p>
            <a:fld id="{5356F478-C559-429F-9426-6D8D07B5A7AD}" type="slidenum">
              <a:rPr lang="en-US" smtClean="0"/>
              <a:pPr/>
              <a:t>237</a:t>
            </a:fld>
            <a:endParaRPr lang="en-US" dirty="0"/>
          </a:p>
        </p:txBody>
      </p:sp>
    </p:spTree>
    <p:extLst>
      <p:ext uri="{BB962C8B-B14F-4D97-AF65-F5344CB8AC3E}">
        <p14:creationId xmlns:p14="http://schemas.microsoft.com/office/powerpoint/2010/main" val="3535044267"/>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94587-7C3A-49CF-AAD5-C9C19D276D9C}"/>
              </a:ext>
            </a:extLst>
          </p:cNvPr>
          <p:cNvSpPr>
            <a:spLocks noGrp="1"/>
          </p:cNvSpPr>
          <p:nvPr>
            <p:ph type="title"/>
          </p:nvPr>
        </p:nvSpPr>
        <p:spPr/>
        <p:txBody>
          <a:bodyPr/>
          <a:lstStyle/>
          <a:p>
            <a:r>
              <a:rPr lang="en-US" dirty="0"/>
              <a:t>Optical Drive Units</a:t>
            </a:r>
          </a:p>
        </p:txBody>
      </p:sp>
      <p:sp>
        <p:nvSpPr>
          <p:cNvPr id="3" name="Content Placeholder 2">
            <a:extLst>
              <a:ext uri="{FF2B5EF4-FFF2-40B4-BE49-F238E27FC236}">
                <a16:creationId xmlns:a16="http://schemas.microsoft.com/office/drawing/2014/main" id="{BFC9575C-6CFD-4E47-9217-52714B055FF2}"/>
              </a:ext>
            </a:extLst>
          </p:cNvPr>
          <p:cNvSpPr>
            <a:spLocks noGrp="1"/>
          </p:cNvSpPr>
          <p:nvPr>
            <p:ph sz="half" idx="1"/>
          </p:nvPr>
        </p:nvSpPr>
        <p:spPr/>
        <p:txBody>
          <a:bodyPr/>
          <a:lstStyle/>
          <a:p>
            <a:r>
              <a:rPr lang="en-US" dirty="0"/>
              <a:t>Fit to internal 5.25” drive bays and SATA interface</a:t>
            </a:r>
          </a:p>
          <a:p>
            <a:r>
              <a:rPr lang="en-US" dirty="0"/>
              <a:t>USB external units</a:t>
            </a:r>
          </a:p>
          <a:p>
            <a:r>
              <a:rPr lang="en-US" dirty="0"/>
              <a:t>Read/record/rewrite speeds</a:t>
            </a:r>
          </a:p>
        </p:txBody>
      </p:sp>
      <p:pic>
        <p:nvPicPr>
          <p:cNvPr id="7" name="Content Placeholder 6" descr="Optical disc drive. Image © 123rf.com.">
            <a:extLst>
              <a:ext uri="{FF2B5EF4-FFF2-40B4-BE49-F238E27FC236}">
                <a16:creationId xmlns:a16="http://schemas.microsoft.com/office/drawing/2014/main" id="{0E0B06F2-D264-4290-9B76-23569F6CD38D}"/>
              </a:ext>
            </a:extLst>
          </p:cNvPr>
          <p:cNvPicPr>
            <a:picLocks noGrp="1"/>
          </p:cNvPicPr>
          <p:nvPr>
            <p:ph sz="half" idx="2"/>
          </p:nvPr>
        </p:nvPicPr>
        <p:blipFill rotWithShape="1">
          <a:blip r:embed="rId2">
            <a:clrChange>
              <a:clrFrom>
                <a:srgbClr val="FFFFFF"/>
              </a:clrFrom>
              <a:clrTo>
                <a:srgbClr val="FFFFFF">
                  <a:alpha val="0"/>
                </a:srgbClr>
              </a:clrTo>
            </a:clrChange>
          </a:blip>
          <a:srcRect l="5021" t="3866" r="4611"/>
          <a:stretch/>
        </p:blipFill>
        <p:spPr bwMode="auto">
          <a:xfrm>
            <a:off x="6126163" y="1440201"/>
            <a:ext cx="5940425" cy="4526872"/>
          </a:xfrm>
          <a:prstGeom prst="rect">
            <a:avLst/>
          </a:prstGeom>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DCDEC444-D612-429C-91B0-B39B7AA71B5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9C5709C-DBD2-4660-BDD4-C9D4E4555E02}"/>
              </a:ext>
            </a:extLst>
          </p:cNvPr>
          <p:cNvSpPr>
            <a:spLocks noGrp="1"/>
          </p:cNvSpPr>
          <p:nvPr>
            <p:ph type="sldNum" sz="quarter" idx="4"/>
          </p:nvPr>
        </p:nvSpPr>
        <p:spPr/>
        <p:txBody>
          <a:bodyPr/>
          <a:lstStyle/>
          <a:p>
            <a:fld id="{5356F478-C559-429F-9426-6D8D07B5A7AD}" type="slidenum">
              <a:rPr lang="en-US" smtClean="0"/>
              <a:pPr/>
              <a:t>238</a:t>
            </a:fld>
            <a:endParaRPr lang="en-US" dirty="0"/>
          </a:p>
        </p:txBody>
      </p:sp>
    </p:spTree>
    <p:extLst>
      <p:ext uri="{BB962C8B-B14F-4D97-AF65-F5344CB8AC3E}">
        <p14:creationId xmlns:p14="http://schemas.microsoft.com/office/powerpoint/2010/main" val="2357951715"/>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Removable Flash Memory Devices</a:t>
            </a:r>
          </a:p>
        </p:txBody>
      </p:sp>
      <p:sp>
        <p:nvSpPr>
          <p:cNvPr id="11" name="Content Placeholder 10"/>
          <p:cNvSpPr>
            <a:spLocks noGrp="1"/>
          </p:cNvSpPr>
          <p:nvPr>
            <p:ph sz="half" idx="1"/>
          </p:nvPr>
        </p:nvSpPr>
        <p:spPr/>
        <p:txBody>
          <a:bodyPr>
            <a:normAutofit fontScale="77500" lnSpcReduction="20000"/>
          </a:bodyPr>
          <a:lstStyle/>
          <a:p>
            <a:r>
              <a:rPr lang="en-US" dirty="0"/>
              <a:t>USB/thumb drive</a:t>
            </a:r>
          </a:p>
          <a:p>
            <a:pPr lvl="1"/>
            <a:r>
              <a:rPr lang="en-US" dirty="0"/>
              <a:t>Up to 256 GB (at affordable prices)</a:t>
            </a:r>
          </a:p>
          <a:p>
            <a:r>
              <a:rPr lang="en-US" dirty="0"/>
              <a:t>Memory cards</a:t>
            </a:r>
          </a:p>
          <a:p>
            <a:pPr lvl="1"/>
            <a:r>
              <a:rPr lang="en-US" dirty="0"/>
              <a:t>Multiple vendors and form factors/sizes</a:t>
            </a:r>
          </a:p>
          <a:p>
            <a:pPr lvl="1"/>
            <a:r>
              <a:rPr lang="en-US" dirty="0"/>
              <a:t>Secure Digital (SD) and Compact Flash (CF)</a:t>
            </a:r>
          </a:p>
          <a:p>
            <a:pPr lvl="1"/>
            <a:r>
              <a:rPr lang="en-US" dirty="0"/>
              <a:t>Typically up to 128 GB, though 2 TB cards have been made</a:t>
            </a:r>
          </a:p>
          <a:p>
            <a:pPr lvl="1"/>
            <a:r>
              <a:rPr lang="en-US" dirty="0"/>
              <a:t>Multi-format memory card readers</a:t>
            </a:r>
          </a:p>
          <a:p>
            <a:endParaRPr lang="en-US" dirty="0"/>
          </a:p>
          <a:p>
            <a:endParaRPr lang="en-US" dirty="0"/>
          </a:p>
        </p:txBody>
      </p:sp>
      <p:pic>
        <p:nvPicPr>
          <p:cNvPr id="12" name="Content Placeholder 11" descr="USB thumb drive (left) and SD memory card (right). Image © 123rf.com.">
            <a:extLst>
              <a:ext uri="{FF2B5EF4-FFF2-40B4-BE49-F238E27FC236}">
                <a16:creationId xmlns:a16="http://schemas.microsoft.com/office/drawing/2014/main" id="{935DEE63-C0AA-47CF-B749-C3FDECE060AC}"/>
              </a:ext>
            </a:extLst>
          </p:cNvPr>
          <p:cNvPicPr>
            <a:picLocks noGrp="1"/>
          </p:cNvPicPr>
          <p:nvPr>
            <p:ph sz="quarter" idx="12"/>
          </p:nvPr>
        </p:nvPicPr>
        <p:blipFill rotWithShape="1">
          <a:blip r:embed="rId3">
            <a:clrChange>
              <a:clrFrom>
                <a:srgbClr val="FFFFFF"/>
              </a:clrFrom>
              <a:clrTo>
                <a:srgbClr val="FFFFFF">
                  <a:alpha val="0"/>
                </a:srgbClr>
              </a:clrTo>
            </a:clrChange>
          </a:blip>
          <a:srcRect t="7917" b="9176"/>
          <a:stretch/>
        </p:blipFill>
        <p:spPr bwMode="auto">
          <a:xfrm>
            <a:off x="7079791" y="914400"/>
            <a:ext cx="4036343" cy="2743200"/>
          </a:xfrm>
          <a:prstGeom prst="rect">
            <a:avLst/>
          </a:prstGeom>
          <a:noFill/>
          <a:ln>
            <a:noFill/>
          </a:ln>
          <a:extLst>
            <a:ext uri="{53640926-AAD7-44D8-BBD7-CCE9431645EC}">
              <a14:shadowObscured xmlns:a14="http://schemas.microsoft.com/office/drawing/2010/main"/>
            </a:ext>
          </a:extLst>
        </p:spPr>
      </p:pic>
      <p:pic>
        <p:nvPicPr>
          <p:cNvPr id="13" name="Content Placeholder 12" descr="Multi-card reader. Image © 123rf.com.">
            <a:extLst>
              <a:ext uri="{FF2B5EF4-FFF2-40B4-BE49-F238E27FC236}">
                <a16:creationId xmlns:a16="http://schemas.microsoft.com/office/drawing/2014/main" id="{702D0A91-5AD6-4018-972C-2A931AB8DD92}"/>
              </a:ext>
            </a:extLst>
          </p:cNvPr>
          <p:cNvPicPr>
            <a:picLocks noGrp="1"/>
          </p:cNvPicPr>
          <p:nvPr>
            <p:ph sz="quarter" idx="13"/>
          </p:nvPr>
        </p:nvPicPr>
        <p:blipFill>
          <a:blip r:embed="rId4"/>
          <a:stretch>
            <a:fillRect/>
          </a:stretch>
        </p:blipFill>
        <p:spPr bwMode="auto">
          <a:xfrm>
            <a:off x="6126163" y="4358132"/>
            <a:ext cx="5943600" cy="1526285"/>
          </a:xfrm>
          <a:prstGeom prst="rect">
            <a:avLst/>
          </a:prstGeom>
          <a:noFill/>
          <a:ln>
            <a:noFill/>
          </a:ln>
        </p:spPr>
      </p:pic>
      <p:sp>
        <p:nvSpPr>
          <p:cNvPr id="2" name="Footer Placeholder 1">
            <a:extLst>
              <a:ext uri="{FF2B5EF4-FFF2-40B4-BE49-F238E27FC236}">
                <a16:creationId xmlns:a16="http://schemas.microsoft.com/office/drawing/2014/main" id="{8CAE6553-4EC5-4065-BF8F-43F7BDFC14ED}"/>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35E67EDC-4EB2-4126-8D3D-A1CDDCAF765A}"/>
              </a:ext>
            </a:extLst>
          </p:cNvPr>
          <p:cNvSpPr>
            <a:spLocks noGrp="1"/>
          </p:cNvSpPr>
          <p:nvPr>
            <p:ph type="sldNum" sz="quarter" idx="4"/>
          </p:nvPr>
        </p:nvSpPr>
        <p:spPr/>
        <p:txBody>
          <a:bodyPr/>
          <a:lstStyle/>
          <a:p>
            <a:fld id="{5356F478-C559-429F-9426-6D8D07B5A7AD}" type="slidenum">
              <a:rPr lang="en-US" smtClean="0"/>
              <a:pPr/>
              <a:t>239</a:t>
            </a:fld>
            <a:endParaRPr lang="en-US" dirty="0"/>
          </a:p>
        </p:txBody>
      </p:sp>
    </p:spTree>
    <p:extLst>
      <p:ext uri="{BB962C8B-B14F-4D97-AF65-F5344CB8AC3E}">
        <p14:creationId xmlns:p14="http://schemas.microsoft.com/office/powerpoint/2010/main" val="2082150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26949-4ED1-44D2-8E61-FEF15D9A0CD4}"/>
              </a:ext>
            </a:extLst>
          </p:cNvPr>
          <p:cNvSpPr>
            <a:spLocks noGrp="1"/>
          </p:cNvSpPr>
          <p:nvPr>
            <p:ph type="title"/>
          </p:nvPr>
        </p:nvSpPr>
        <p:spPr/>
        <p:txBody>
          <a:bodyPr/>
          <a:lstStyle/>
          <a:p>
            <a:r>
              <a:rPr lang="en-US" dirty="0"/>
              <a:t>Ergonomic Concepts</a:t>
            </a:r>
          </a:p>
        </p:txBody>
      </p:sp>
      <p:sp>
        <p:nvSpPr>
          <p:cNvPr id="3" name="Content Placeholder 2">
            <a:extLst>
              <a:ext uri="{FF2B5EF4-FFF2-40B4-BE49-F238E27FC236}">
                <a16:creationId xmlns:a16="http://schemas.microsoft.com/office/drawing/2014/main" id="{22BF552F-8BA3-47C6-9F6B-D760DE1B06AB}"/>
              </a:ext>
            </a:extLst>
          </p:cNvPr>
          <p:cNvSpPr>
            <a:spLocks noGrp="1"/>
          </p:cNvSpPr>
          <p:nvPr>
            <p:ph sz="half" idx="1"/>
          </p:nvPr>
        </p:nvSpPr>
        <p:spPr/>
        <p:txBody>
          <a:bodyPr/>
          <a:lstStyle/>
          <a:p>
            <a:r>
              <a:rPr lang="en-US" dirty="0"/>
              <a:t>Proper keyboard and mouse placement</a:t>
            </a:r>
            <a:endParaRPr lang="en-GB" dirty="0"/>
          </a:p>
          <a:p>
            <a:r>
              <a:rPr lang="en-US" dirty="0"/>
              <a:t>Sitting position and monitor placement</a:t>
            </a:r>
            <a:endParaRPr lang="en-GB" dirty="0"/>
          </a:p>
          <a:p>
            <a:endParaRPr lang="en-US" dirty="0"/>
          </a:p>
          <a:p>
            <a:endParaRPr lang="en-US" dirty="0"/>
          </a:p>
        </p:txBody>
      </p:sp>
      <p:pic>
        <p:nvPicPr>
          <p:cNvPr id="8" name="Content Placeholder 7" descr="Ergonomical work station. Photo by Glenn Carstens-Peters on Unsplash.">
            <a:extLst>
              <a:ext uri="{FF2B5EF4-FFF2-40B4-BE49-F238E27FC236}">
                <a16:creationId xmlns:a16="http://schemas.microsoft.com/office/drawing/2014/main" id="{3991896B-4EB9-489E-AF4C-F287B688F6E0}"/>
              </a:ext>
            </a:extLst>
          </p:cNvPr>
          <p:cNvPicPr>
            <a:picLocks noGrp="1"/>
          </p:cNvPicPr>
          <p:nvPr>
            <p:ph sz="quarter" idx="12"/>
          </p:nvPr>
        </p:nvPicPr>
        <p:blipFill>
          <a:blip r:embed="rId2"/>
          <a:stretch>
            <a:fillRect/>
          </a:stretch>
        </p:blipFill>
        <p:spPr bwMode="auto">
          <a:xfrm>
            <a:off x="6126163" y="1234856"/>
            <a:ext cx="5943600" cy="2102287"/>
          </a:xfrm>
          <a:prstGeom prst="rect">
            <a:avLst/>
          </a:prstGeom>
          <a:noFill/>
          <a:ln>
            <a:noFill/>
          </a:ln>
        </p:spPr>
      </p:pic>
      <p:pic>
        <p:nvPicPr>
          <p:cNvPr id="9" name="Content Placeholder 8" descr="Position the monitor so that you can sit up straight. Photo by Samule Sun on Unsplash.">
            <a:extLst>
              <a:ext uri="{FF2B5EF4-FFF2-40B4-BE49-F238E27FC236}">
                <a16:creationId xmlns:a16="http://schemas.microsoft.com/office/drawing/2014/main" id="{43745BAF-0585-48C4-A8EA-63F6B01B243B}"/>
              </a:ext>
            </a:extLst>
          </p:cNvPr>
          <p:cNvPicPr>
            <a:picLocks noGrp="1"/>
          </p:cNvPicPr>
          <p:nvPr>
            <p:ph sz="quarter" idx="13"/>
          </p:nvPr>
        </p:nvPicPr>
        <p:blipFill>
          <a:blip r:embed="rId3"/>
          <a:stretch>
            <a:fillRect/>
          </a:stretch>
        </p:blipFill>
        <p:spPr bwMode="auto">
          <a:xfrm>
            <a:off x="7029805" y="3749675"/>
            <a:ext cx="4136315" cy="2743200"/>
          </a:xfrm>
          <a:prstGeom prst="rect">
            <a:avLst/>
          </a:prstGeom>
          <a:noFill/>
          <a:ln>
            <a:noFill/>
          </a:ln>
        </p:spPr>
      </p:pic>
      <p:sp>
        <p:nvSpPr>
          <p:cNvPr id="4" name="Footer Placeholder 3">
            <a:extLst>
              <a:ext uri="{FF2B5EF4-FFF2-40B4-BE49-F238E27FC236}">
                <a16:creationId xmlns:a16="http://schemas.microsoft.com/office/drawing/2014/main" id="{4565AA75-746B-4E91-B4F4-93533C15DEE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1A2031C-80CA-4AE7-9ABC-14BFFB55BBC5}"/>
              </a:ext>
            </a:extLst>
          </p:cNvPr>
          <p:cNvSpPr>
            <a:spLocks noGrp="1"/>
          </p:cNvSpPr>
          <p:nvPr>
            <p:ph type="sldNum" sz="quarter" idx="4"/>
          </p:nvPr>
        </p:nvSpPr>
        <p:spPr/>
        <p:txBody>
          <a:bodyPr/>
          <a:lstStyle/>
          <a:p>
            <a:fld id="{5356F478-C559-429F-9426-6D8D07B5A7AD}" type="slidenum">
              <a:rPr lang="en-US" smtClean="0"/>
              <a:pPr/>
              <a:t>24</a:t>
            </a:fld>
            <a:endParaRPr lang="en-US" dirty="0"/>
          </a:p>
        </p:txBody>
      </p:sp>
    </p:spTree>
    <p:extLst>
      <p:ext uri="{BB962C8B-B14F-4D97-AF65-F5344CB8AC3E}">
        <p14:creationId xmlns:p14="http://schemas.microsoft.com/office/powerpoint/2010/main" val="2413815532"/>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C6D816-A2CC-495D-9127-0AFCDB624129}"/>
              </a:ext>
            </a:extLst>
          </p:cNvPr>
          <p:cNvSpPr>
            <a:spLocks noGrp="1"/>
          </p:cNvSpPr>
          <p:nvPr>
            <p:ph idx="1"/>
          </p:nvPr>
        </p:nvSpPr>
        <p:spPr/>
        <p:txBody>
          <a:bodyPr>
            <a:normAutofit fontScale="77500" lnSpcReduction="20000"/>
          </a:bodyPr>
          <a:lstStyle/>
          <a:p>
            <a:r>
              <a:rPr lang="en-US" dirty="0"/>
              <a:t>Contrast volatile and non-volatile storage types</a:t>
            </a:r>
          </a:p>
          <a:p>
            <a:r>
              <a:rPr lang="en-US" dirty="0"/>
              <a:t>Describe the types of system memory modules used in PCs</a:t>
            </a:r>
          </a:p>
          <a:p>
            <a:r>
              <a:rPr lang="en-US" dirty="0"/>
              <a:t>Describe the types and features of Hard Disk Drives, Solid State Drives, optical drives, and flash memory</a:t>
            </a:r>
          </a:p>
        </p:txBody>
      </p:sp>
      <p:sp>
        <p:nvSpPr>
          <p:cNvPr id="3" name="Footer Placeholder 2">
            <a:extLst>
              <a:ext uri="{FF2B5EF4-FFF2-40B4-BE49-F238E27FC236}">
                <a16:creationId xmlns:a16="http://schemas.microsoft.com/office/drawing/2014/main" id="{A9EB2824-A3B1-4398-A03A-2A7AC8D61AE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35CBB57-BCE1-41DA-80BA-5E59606F3B8E}"/>
              </a:ext>
            </a:extLst>
          </p:cNvPr>
          <p:cNvSpPr>
            <a:spLocks noGrp="1"/>
          </p:cNvSpPr>
          <p:nvPr>
            <p:ph type="sldNum" sz="quarter" idx="4"/>
          </p:nvPr>
        </p:nvSpPr>
        <p:spPr/>
        <p:txBody>
          <a:bodyPr/>
          <a:lstStyle/>
          <a:p>
            <a:fld id="{5356F478-C559-429F-9426-6D8D07B5A7AD}" type="slidenum">
              <a:rPr lang="en-US" smtClean="0"/>
              <a:pPr/>
              <a:t>240</a:t>
            </a:fld>
            <a:endParaRPr lang="en-US" dirty="0"/>
          </a:p>
        </p:txBody>
      </p:sp>
    </p:spTree>
    <p:extLst>
      <p:ext uri="{BB962C8B-B14F-4D97-AF65-F5344CB8AC3E}">
        <p14:creationId xmlns:p14="http://schemas.microsoft.com/office/powerpoint/2010/main" val="366356145"/>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D5B07D-322D-46D5-BE87-26E657EC5F16}"/>
              </a:ext>
            </a:extLst>
          </p:cNvPr>
          <p:cNvSpPr>
            <a:spLocks noGrp="1"/>
          </p:cNvSpPr>
          <p:nvPr>
            <p:ph idx="1"/>
          </p:nvPr>
        </p:nvSpPr>
        <p:spPr/>
        <p:txBody>
          <a:bodyPr/>
          <a:lstStyle/>
          <a:p>
            <a:r>
              <a:rPr lang="en-US" dirty="0"/>
              <a:t>Lab 15 / Adding a Removable Drive</a:t>
            </a:r>
          </a:p>
        </p:txBody>
      </p:sp>
      <p:sp>
        <p:nvSpPr>
          <p:cNvPr id="3" name="Footer Placeholder 2">
            <a:extLst>
              <a:ext uri="{FF2B5EF4-FFF2-40B4-BE49-F238E27FC236}">
                <a16:creationId xmlns:a16="http://schemas.microsoft.com/office/drawing/2014/main" id="{E24C4328-4542-4248-9F44-9012EDB86F6E}"/>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D086FFC-BA01-4E36-B7E7-D344B4F58B12}"/>
              </a:ext>
            </a:extLst>
          </p:cNvPr>
          <p:cNvSpPr>
            <a:spLocks noGrp="1"/>
          </p:cNvSpPr>
          <p:nvPr>
            <p:ph type="sldNum" sz="quarter" idx="4"/>
          </p:nvPr>
        </p:nvSpPr>
        <p:spPr/>
        <p:txBody>
          <a:bodyPr/>
          <a:lstStyle/>
          <a:p>
            <a:fld id="{5356F478-C559-429F-9426-6D8D07B5A7AD}" type="slidenum">
              <a:rPr lang="en-US" smtClean="0"/>
              <a:pPr/>
              <a:t>241</a:t>
            </a:fld>
            <a:endParaRPr lang="en-US" dirty="0"/>
          </a:p>
        </p:txBody>
      </p:sp>
    </p:spTree>
    <p:extLst>
      <p:ext uri="{BB962C8B-B14F-4D97-AF65-F5344CB8AC3E}">
        <p14:creationId xmlns:p14="http://schemas.microsoft.com/office/powerpoint/2010/main" val="4153455212"/>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3 / Unit 5 / Using File Systems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758005523"/>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167AB59-07EE-4EA5-A47B-6376E9326E3A}"/>
              </a:ext>
            </a:extLst>
          </p:cNvPr>
          <p:cNvSpPr>
            <a:spLocks noGrp="1"/>
          </p:cNvSpPr>
          <p:nvPr>
            <p:ph idx="1"/>
          </p:nvPr>
        </p:nvSpPr>
        <p:spPr/>
        <p:txBody>
          <a:bodyPr>
            <a:normAutofit fontScale="85000" lnSpcReduction="20000"/>
          </a:bodyPr>
          <a:lstStyle/>
          <a:p>
            <a:r>
              <a:rPr lang="en-US" dirty="0"/>
              <a:t>Describe the properties of file systems and select an appropriate file system for a given OS and usage</a:t>
            </a:r>
          </a:p>
          <a:p>
            <a:r>
              <a:rPr lang="en-US" dirty="0"/>
              <a:t>Use a file manager to create, open, move/copy, and delete files and folders/directories</a:t>
            </a:r>
          </a:p>
          <a:p>
            <a:r>
              <a:rPr lang="en-US" dirty="0"/>
              <a:t>Use search tools and view options to locate files quickly</a:t>
            </a:r>
          </a:p>
        </p:txBody>
      </p:sp>
      <p:sp>
        <p:nvSpPr>
          <p:cNvPr id="3" name="Footer Placeholder 2">
            <a:extLst>
              <a:ext uri="{FF2B5EF4-FFF2-40B4-BE49-F238E27FC236}">
                <a16:creationId xmlns:a16="http://schemas.microsoft.com/office/drawing/2014/main" id="{6E374DAF-A26F-4A7B-A0C6-FD7BF68A381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91FF6CC-2A52-4404-B995-3427299A969A}"/>
              </a:ext>
            </a:extLst>
          </p:cNvPr>
          <p:cNvSpPr>
            <a:spLocks noGrp="1"/>
          </p:cNvSpPr>
          <p:nvPr>
            <p:ph type="sldNum" sz="quarter" idx="4"/>
          </p:nvPr>
        </p:nvSpPr>
        <p:spPr/>
        <p:txBody>
          <a:bodyPr/>
          <a:lstStyle/>
          <a:p>
            <a:fld id="{5356F478-C559-429F-9426-6D8D07B5A7AD}" type="slidenum">
              <a:rPr lang="en-US" smtClean="0"/>
              <a:pPr/>
              <a:t>243</a:t>
            </a:fld>
            <a:endParaRPr lang="en-US" dirty="0"/>
          </a:p>
        </p:txBody>
      </p:sp>
    </p:spTree>
    <p:extLst>
      <p:ext uri="{BB962C8B-B14F-4D97-AF65-F5344CB8AC3E}">
        <p14:creationId xmlns:p14="http://schemas.microsoft.com/office/powerpoint/2010/main" val="1309562562"/>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a:t>Physical disks and drives</a:t>
            </a:r>
          </a:p>
          <a:p>
            <a:r>
              <a:rPr lang="en-US" dirty="0"/>
              <a:t>Hard disk partitions</a:t>
            </a:r>
          </a:p>
          <a:p>
            <a:pPr lvl="1"/>
            <a:r>
              <a:rPr lang="en-US" dirty="0"/>
              <a:t>Divide into logically separate storage areas</a:t>
            </a:r>
          </a:p>
          <a:p>
            <a:pPr lvl="1"/>
            <a:r>
              <a:rPr lang="en-US" dirty="0"/>
              <a:t>Each partition can have different file system</a:t>
            </a:r>
          </a:p>
          <a:p>
            <a:pPr lvl="1"/>
            <a:r>
              <a:rPr lang="en-US" dirty="0"/>
              <a:t>Must be at least one partition</a:t>
            </a:r>
          </a:p>
          <a:p>
            <a:pPr lvl="1"/>
            <a:r>
              <a:rPr lang="en-US" dirty="0"/>
              <a:t>Active/system partition</a:t>
            </a:r>
          </a:p>
          <a:p>
            <a:pPr marL="0" indent="0">
              <a:buNone/>
            </a:pPr>
            <a:endParaRPr lang="en-US" dirty="0"/>
          </a:p>
        </p:txBody>
      </p:sp>
      <p:sp>
        <p:nvSpPr>
          <p:cNvPr id="3" name="Title 2"/>
          <p:cNvSpPr>
            <a:spLocks noGrp="1"/>
          </p:cNvSpPr>
          <p:nvPr>
            <p:ph type="title"/>
          </p:nvPr>
        </p:nvSpPr>
        <p:spPr/>
        <p:txBody>
          <a:bodyPr/>
          <a:lstStyle/>
          <a:p>
            <a:r>
              <a:rPr lang="en-US"/>
              <a:t>Managing the File System</a:t>
            </a:r>
            <a:endParaRPr lang="en-US" dirty="0"/>
          </a:p>
        </p:txBody>
      </p:sp>
      <p:sp>
        <p:nvSpPr>
          <p:cNvPr id="2" name="Footer Placeholder 1">
            <a:extLst>
              <a:ext uri="{FF2B5EF4-FFF2-40B4-BE49-F238E27FC236}">
                <a16:creationId xmlns:a16="http://schemas.microsoft.com/office/drawing/2014/main" id="{A7740C40-9866-4881-84A2-04FD450BA88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E99E2456-35B5-494A-9CD7-E4DD1B7E71E3}"/>
              </a:ext>
            </a:extLst>
          </p:cNvPr>
          <p:cNvSpPr>
            <a:spLocks noGrp="1"/>
          </p:cNvSpPr>
          <p:nvPr>
            <p:ph type="sldNum" sz="quarter" idx="4"/>
          </p:nvPr>
        </p:nvSpPr>
        <p:spPr/>
        <p:txBody>
          <a:bodyPr/>
          <a:lstStyle/>
          <a:p>
            <a:fld id="{5356F478-C559-429F-9426-6D8D07B5A7AD}" type="slidenum">
              <a:rPr lang="en-US" smtClean="0"/>
              <a:pPr/>
              <a:t>244</a:t>
            </a:fld>
            <a:endParaRPr lang="en-US" dirty="0"/>
          </a:p>
        </p:txBody>
      </p:sp>
    </p:spTree>
    <p:extLst>
      <p:ext uri="{BB962C8B-B14F-4D97-AF65-F5344CB8AC3E}">
        <p14:creationId xmlns:p14="http://schemas.microsoft.com/office/powerpoint/2010/main" val="3533882879"/>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Windows Drives</a:t>
            </a:r>
          </a:p>
        </p:txBody>
      </p:sp>
      <p:sp>
        <p:nvSpPr>
          <p:cNvPr id="6" name="Content Placeholder 5"/>
          <p:cNvSpPr>
            <a:spLocks noGrp="1"/>
          </p:cNvSpPr>
          <p:nvPr>
            <p:ph sz="half" idx="2"/>
          </p:nvPr>
        </p:nvSpPr>
        <p:spPr/>
        <p:txBody>
          <a:bodyPr>
            <a:normAutofit fontScale="92500" lnSpcReduction="10000"/>
          </a:bodyPr>
          <a:lstStyle/>
          <a:p>
            <a:r>
              <a:rPr lang="en-US" dirty="0"/>
              <a:t>Logical partitions, optical drives, and other removable drives can be assigned separate drive letters</a:t>
            </a:r>
          </a:p>
          <a:p>
            <a:r>
              <a:rPr lang="en-US" dirty="0"/>
              <a:t>Boot drive (usually “C:”) contains the Windows system files</a:t>
            </a:r>
          </a:p>
          <a:p>
            <a:endParaRPr lang="en-US" dirty="0"/>
          </a:p>
        </p:txBody>
      </p:sp>
      <p:pic>
        <p:nvPicPr>
          <p:cNvPr id="10" name="Content Placeholder 9">
            <a:extLst>
              <a:ext uri="{FF2B5EF4-FFF2-40B4-BE49-F238E27FC236}">
                <a16:creationId xmlns:a16="http://schemas.microsoft.com/office/drawing/2014/main" id="{21BAEF6A-08E5-436A-A36D-2A704D7D7378}"/>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663875" y="1094113"/>
            <a:ext cx="2800000" cy="5219048"/>
          </a:xfrm>
          <a:prstGeom prst="rect">
            <a:avLst/>
          </a:prstGeom>
          <a:noFill/>
          <a:ln>
            <a:noFill/>
          </a:ln>
        </p:spPr>
      </p:pic>
      <p:sp>
        <p:nvSpPr>
          <p:cNvPr id="2" name="Footer Placeholder 1">
            <a:extLst>
              <a:ext uri="{FF2B5EF4-FFF2-40B4-BE49-F238E27FC236}">
                <a16:creationId xmlns:a16="http://schemas.microsoft.com/office/drawing/2014/main" id="{12F5FB05-9806-4F52-8BE3-C8F8946B1FA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56F9E5A-A541-4B1A-843A-B1EB3883CDA1}"/>
              </a:ext>
            </a:extLst>
          </p:cNvPr>
          <p:cNvSpPr>
            <a:spLocks noGrp="1"/>
          </p:cNvSpPr>
          <p:nvPr>
            <p:ph type="sldNum" sz="quarter" idx="4"/>
          </p:nvPr>
        </p:nvSpPr>
        <p:spPr/>
        <p:txBody>
          <a:bodyPr/>
          <a:lstStyle/>
          <a:p>
            <a:fld id="{5356F478-C559-429F-9426-6D8D07B5A7AD}" type="slidenum">
              <a:rPr lang="en-US" smtClean="0"/>
              <a:pPr/>
              <a:t>245</a:t>
            </a:fld>
            <a:endParaRPr lang="en-US" dirty="0"/>
          </a:p>
        </p:txBody>
      </p:sp>
    </p:spTree>
    <p:extLst>
      <p:ext uri="{BB962C8B-B14F-4D97-AF65-F5344CB8AC3E}">
        <p14:creationId xmlns:p14="http://schemas.microsoft.com/office/powerpoint/2010/main" val="2936844462"/>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fontScale="55000" lnSpcReduction="20000"/>
          </a:bodyPr>
          <a:lstStyle/>
          <a:p>
            <a:r>
              <a:rPr lang="en-US" dirty="0"/>
              <a:t>Partition must be formatted with a file system before the OS can use it</a:t>
            </a:r>
          </a:p>
          <a:p>
            <a:r>
              <a:rPr lang="en-US" dirty="0"/>
              <a:t>File system determines compatibility with different operating systems</a:t>
            </a:r>
          </a:p>
          <a:p>
            <a:pPr lvl="1"/>
            <a:r>
              <a:rPr lang="en-US" dirty="0"/>
              <a:t>FAT (File Allocation Table)</a:t>
            </a:r>
            <a:endParaRPr lang="en-GB" dirty="0"/>
          </a:p>
          <a:p>
            <a:pPr lvl="1"/>
            <a:r>
              <a:rPr lang="en-US" dirty="0"/>
              <a:t>NTFS (New Technology File System) </a:t>
            </a:r>
          </a:p>
          <a:p>
            <a:r>
              <a:rPr lang="en-US" dirty="0"/>
              <a:t>Windows must be installed to an NTFS partition</a:t>
            </a:r>
            <a:endParaRPr lang="en-GB" dirty="0"/>
          </a:p>
          <a:p>
            <a:r>
              <a:rPr lang="en-US" dirty="0"/>
              <a:t>Optical drives</a:t>
            </a:r>
          </a:p>
          <a:p>
            <a:pPr lvl="1"/>
            <a:r>
              <a:rPr lang="en-US" dirty="0"/>
              <a:t>Universal Disk Format (UDF)</a:t>
            </a:r>
          </a:p>
          <a:p>
            <a:pPr lvl="1"/>
            <a:r>
              <a:rPr lang="en-US" dirty="0"/>
              <a:t>ISO 9660/CDFS</a:t>
            </a:r>
          </a:p>
          <a:p>
            <a:r>
              <a:rPr lang="en-US" dirty="0"/>
              <a:t>Linux and Mac file systems</a:t>
            </a:r>
          </a:p>
          <a:p>
            <a:pPr lvl="1"/>
            <a:r>
              <a:rPr lang="en-US" dirty="0"/>
              <a:t>ext3 and ext4</a:t>
            </a:r>
          </a:p>
          <a:p>
            <a:pPr lvl="1"/>
            <a:r>
              <a:rPr lang="en-US" dirty="0"/>
              <a:t>Hierarchical File System (HFS+) and Apple File System (APFS)</a:t>
            </a:r>
            <a:endParaRPr lang="en-GB" dirty="0"/>
          </a:p>
          <a:p>
            <a:endParaRPr lang="en-US" dirty="0"/>
          </a:p>
        </p:txBody>
      </p:sp>
      <p:sp>
        <p:nvSpPr>
          <p:cNvPr id="2" name="Title 1"/>
          <p:cNvSpPr>
            <a:spLocks noGrp="1"/>
          </p:cNvSpPr>
          <p:nvPr>
            <p:ph type="title"/>
          </p:nvPr>
        </p:nvSpPr>
        <p:spPr/>
        <p:txBody>
          <a:bodyPr/>
          <a:lstStyle/>
          <a:p>
            <a:r>
              <a:rPr lang="en-US"/>
              <a:t>File Systems</a:t>
            </a:r>
            <a:endParaRPr lang="en-US" dirty="0"/>
          </a:p>
        </p:txBody>
      </p:sp>
      <p:sp>
        <p:nvSpPr>
          <p:cNvPr id="3" name="Footer Placeholder 2">
            <a:extLst>
              <a:ext uri="{FF2B5EF4-FFF2-40B4-BE49-F238E27FC236}">
                <a16:creationId xmlns:a16="http://schemas.microsoft.com/office/drawing/2014/main" id="{33F4DFFB-AB36-4C9A-B89C-A77097DEC40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17E4FBF-4DC8-42C7-929D-996E995BDD6C}"/>
              </a:ext>
            </a:extLst>
          </p:cNvPr>
          <p:cNvSpPr>
            <a:spLocks noGrp="1"/>
          </p:cNvSpPr>
          <p:nvPr>
            <p:ph type="sldNum" sz="quarter" idx="4"/>
          </p:nvPr>
        </p:nvSpPr>
        <p:spPr/>
        <p:txBody>
          <a:bodyPr/>
          <a:lstStyle/>
          <a:p>
            <a:fld id="{5356F478-C559-429F-9426-6D8D07B5A7AD}" type="slidenum">
              <a:rPr lang="en-US" smtClean="0"/>
              <a:pPr/>
              <a:t>246</a:t>
            </a:fld>
            <a:endParaRPr lang="en-US" dirty="0"/>
          </a:p>
        </p:txBody>
      </p:sp>
    </p:spTree>
    <p:extLst>
      <p:ext uri="{BB962C8B-B14F-4D97-AF65-F5344CB8AC3E}">
        <p14:creationId xmlns:p14="http://schemas.microsoft.com/office/powerpoint/2010/main" val="2256716733"/>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F4A9D7-6484-4C2C-9546-35B1C461D3CB}"/>
              </a:ext>
            </a:extLst>
          </p:cNvPr>
          <p:cNvSpPr>
            <a:spLocks noGrp="1"/>
          </p:cNvSpPr>
          <p:nvPr>
            <p:ph type="title"/>
          </p:nvPr>
        </p:nvSpPr>
        <p:spPr/>
        <p:txBody>
          <a:bodyPr/>
          <a:lstStyle/>
          <a:p>
            <a:r>
              <a:rPr lang="en-US" dirty="0"/>
              <a:t>File System Features</a:t>
            </a:r>
          </a:p>
        </p:txBody>
      </p:sp>
      <p:sp>
        <p:nvSpPr>
          <p:cNvPr id="2" name="Content Placeholder 1">
            <a:extLst>
              <a:ext uri="{FF2B5EF4-FFF2-40B4-BE49-F238E27FC236}">
                <a16:creationId xmlns:a16="http://schemas.microsoft.com/office/drawing/2014/main" id="{D2E60221-46B8-4D0E-85F1-74C0E635BAF2}"/>
              </a:ext>
            </a:extLst>
          </p:cNvPr>
          <p:cNvSpPr>
            <a:spLocks noGrp="1"/>
          </p:cNvSpPr>
          <p:nvPr>
            <p:ph sz="half" idx="1"/>
          </p:nvPr>
        </p:nvSpPr>
        <p:spPr/>
        <p:txBody>
          <a:bodyPr>
            <a:normAutofit lnSpcReduction="10000"/>
          </a:bodyPr>
          <a:lstStyle/>
          <a:p>
            <a:r>
              <a:rPr lang="en-US" dirty="0"/>
              <a:t>Compression</a:t>
            </a:r>
          </a:p>
          <a:p>
            <a:r>
              <a:rPr lang="en-US" dirty="0"/>
              <a:t>Encryption</a:t>
            </a:r>
          </a:p>
          <a:p>
            <a:r>
              <a:rPr lang="en-US" dirty="0"/>
              <a:t>Permissions</a:t>
            </a:r>
          </a:p>
          <a:p>
            <a:r>
              <a:rPr lang="en-US" dirty="0"/>
              <a:t>Journaling</a:t>
            </a:r>
          </a:p>
          <a:p>
            <a:r>
              <a:rPr lang="en-US" dirty="0"/>
              <a:t>Limitations</a:t>
            </a:r>
          </a:p>
          <a:p>
            <a:r>
              <a:rPr lang="en-US" dirty="0"/>
              <a:t>Naming rules</a:t>
            </a:r>
          </a:p>
        </p:txBody>
      </p:sp>
      <p:pic>
        <p:nvPicPr>
          <p:cNvPr id="7" name="Content Placeholder 6">
            <a:extLst>
              <a:ext uri="{FF2B5EF4-FFF2-40B4-BE49-F238E27FC236}">
                <a16:creationId xmlns:a16="http://schemas.microsoft.com/office/drawing/2014/main" id="{E8F1B0BA-3FF1-417D-8171-AF4BF99B7306}"/>
              </a:ext>
            </a:extLst>
          </p:cNvPr>
          <p:cNvPicPr>
            <a:picLocks noGrp="1" noChangeAspect="1"/>
          </p:cNvPicPr>
          <p:nvPr>
            <p:ph sz="half" idx="2"/>
          </p:nvPr>
        </p:nvPicPr>
        <p:blipFill>
          <a:blip r:embed="rId2"/>
          <a:stretch>
            <a:fillRect/>
          </a:stretch>
        </p:blipFill>
        <p:spPr>
          <a:xfrm>
            <a:off x="6126163" y="2211185"/>
            <a:ext cx="5940425" cy="2984904"/>
          </a:xfrm>
          <a:prstGeom prst="rect">
            <a:avLst/>
          </a:prstGeom>
        </p:spPr>
      </p:pic>
      <p:sp>
        <p:nvSpPr>
          <p:cNvPr id="4" name="Footer Placeholder 3">
            <a:extLst>
              <a:ext uri="{FF2B5EF4-FFF2-40B4-BE49-F238E27FC236}">
                <a16:creationId xmlns:a16="http://schemas.microsoft.com/office/drawing/2014/main" id="{BD5FF49C-0679-4EDA-A092-E0BCD331A45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68D71E0-105D-4DBA-9EA9-F22D5FBC65E2}"/>
              </a:ext>
            </a:extLst>
          </p:cNvPr>
          <p:cNvSpPr>
            <a:spLocks noGrp="1"/>
          </p:cNvSpPr>
          <p:nvPr>
            <p:ph type="sldNum" sz="quarter" idx="4"/>
          </p:nvPr>
        </p:nvSpPr>
        <p:spPr/>
        <p:txBody>
          <a:bodyPr/>
          <a:lstStyle/>
          <a:p>
            <a:fld id="{5356F478-C559-429F-9426-6D8D07B5A7AD}" type="slidenum">
              <a:rPr lang="en-US" smtClean="0"/>
              <a:pPr/>
              <a:t>247</a:t>
            </a:fld>
            <a:endParaRPr lang="en-US" dirty="0"/>
          </a:p>
        </p:txBody>
      </p:sp>
    </p:spTree>
    <p:extLst>
      <p:ext uri="{BB962C8B-B14F-4D97-AF65-F5344CB8AC3E}">
        <p14:creationId xmlns:p14="http://schemas.microsoft.com/office/powerpoint/2010/main" val="1357363056"/>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244AF2-F3FF-466B-9451-52E2D90DA3F8}"/>
              </a:ext>
            </a:extLst>
          </p:cNvPr>
          <p:cNvSpPr>
            <a:spLocks noGrp="1"/>
          </p:cNvSpPr>
          <p:nvPr>
            <p:ph idx="1"/>
          </p:nvPr>
        </p:nvSpPr>
        <p:spPr/>
        <p:txBody>
          <a:bodyPr>
            <a:normAutofit fontScale="77500" lnSpcReduction="20000"/>
          </a:bodyPr>
          <a:lstStyle/>
          <a:p>
            <a:r>
              <a:rPr lang="en-US" dirty="0"/>
              <a:t>While drives store files, folders can be used to organize those files</a:t>
            </a:r>
          </a:p>
          <a:p>
            <a:r>
              <a:rPr lang="en-US" dirty="0"/>
              <a:t>Create distinct logical areas with different security privileges</a:t>
            </a:r>
          </a:p>
          <a:p>
            <a:pPr lvl="1"/>
            <a:r>
              <a:rPr lang="en-US" dirty="0"/>
              <a:t>Separate OS and application files from user data</a:t>
            </a:r>
          </a:p>
          <a:p>
            <a:pPr lvl="1"/>
            <a:r>
              <a:rPr lang="en-US" dirty="0"/>
              <a:t>Separate user data belonging to different accounts</a:t>
            </a:r>
          </a:p>
          <a:p>
            <a:r>
              <a:rPr lang="en-US" dirty="0"/>
              <a:t>Partition root folder</a:t>
            </a:r>
          </a:p>
          <a:p>
            <a:r>
              <a:rPr lang="en-US" dirty="0"/>
              <a:t>Subfolders and file paths</a:t>
            </a:r>
          </a:p>
          <a:p>
            <a:pPr lvl="1"/>
            <a:r>
              <a:rPr lang="en-US" dirty="0"/>
              <a:t>C:\</a:t>
            </a:r>
          </a:p>
          <a:p>
            <a:pPr lvl="1"/>
            <a:r>
              <a:rPr lang="en-US" dirty="0"/>
              <a:t>C:\Windows</a:t>
            </a:r>
          </a:p>
          <a:p>
            <a:pPr lvl="1"/>
            <a:r>
              <a:rPr lang="en-US" dirty="0"/>
              <a:t>C:\Windows\System32\</a:t>
            </a:r>
          </a:p>
          <a:p>
            <a:endParaRPr lang="en-US" dirty="0"/>
          </a:p>
        </p:txBody>
      </p:sp>
      <p:sp>
        <p:nvSpPr>
          <p:cNvPr id="3" name="Title 2">
            <a:extLst>
              <a:ext uri="{FF2B5EF4-FFF2-40B4-BE49-F238E27FC236}">
                <a16:creationId xmlns:a16="http://schemas.microsoft.com/office/drawing/2014/main" id="{FC2BF6B9-C7E4-4886-AEFA-2A73F6790993}"/>
              </a:ext>
            </a:extLst>
          </p:cNvPr>
          <p:cNvSpPr>
            <a:spLocks noGrp="1"/>
          </p:cNvSpPr>
          <p:nvPr>
            <p:ph type="title"/>
          </p:nvPr>
        </p:nvSpPr>
        <p:spPr/>
        <p:txBody>
          <a:bodyPr/>
          <a:lstStyle/>
          <a:p>
            <a:r>
              <a:rPr lang="en-US" dirty="0"/>
              <a:t>Folders</a:t>
            </a:r>
          </a:p>
        </p:txBody>
      </p:sp>
      <p:sp>
        <p:nvSpPr>
          <p:cNvPr id="4" name="Footer Placeholder 3">
            <a:extLst>
              <a:ext uri="{FF2B5EF4-FFF2-40B4-BE49-F238E27FC236}">
                <a16:creationId xmlns:a16="http://schemas.microsoft.com/office/drawing/2014/main" id="{36A7FF99-DA90-4777-81BA-22F9E1A8027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0D9ED18-5381-467E-B69E-72D06DCFBF50}"/>
              </a:ext>
            </a:extLst>
          </p:cNvPr>
          <p:cNvSpPr>
            <a:spLocks noGrp="1"/>
          </p:cNvSpPr>
          <p:nvPr>
            <p:ph type="sldNum" sz="quarter" idx="4"/>
          </p:nvPr>
        </p:nvSpPr>
        <p:spPr/>
        <p:txBody>
          <a:bodyPr/>
          <a:lstStyle/>
          <a:p>
            <a:fld id="{5356F478-C559-429F-9426-6D8D07B5A7AD}" type="slidenum">
              <a:rPr lang="en-US" smtClean="0"/>
              <a:pPr/>
              <a:t>248</a:t>
            </a:fld>
            <a:endParaRPr lang="en-US" dirty="0"/>
          </a:p>
        </p:txBody>
      </p:sp>
    </p:spTree>
    <p:extLst>
      <p:ext uri="{BB962C8B-B14F-4D97-AF65-F5344CB8AC3E}">
        <p14:creationId xmlns:p14="http://schemas.microsoft.com/office/powerpoint/2010/main" val="2691113848"/>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4B3B02-F876-4B80-9796-8ADAB36C3371}"/>
              </a:ext>
            </a:extLst>
          </p:cNvPr>
          <p:cNvSpPr>
            <a:spLocks noGrp="1"/>
          </p:cNvSpPr>
          <p:nvPr>
            <p:ph idx="1"/>
          </p:nvPr>
        </p:nvSpPr>
        <p:spPr/>
        <p:txBody>
          <a:bodyPr>
            <a:normAutofit fontScale="85000" lnSpcReduction="10000"/>
          </a:bodyPr>
          <a:lstStyle/>
          <a:p>
            <a:r>
              <a:rPr lang="en-US" dirty="0"/>
              <a:t>Windows</a:t>
            </a:r>
          </a:p>
          <a:p>
            <a:pPr lvl="1"/>
            <a:r>
              <a:rPr lang="en-US" dirty="0"/>
              <a:t>The "system root," containing drivers, logs, add-in applications, system and Registry files (notably the System32 subfolder), and so on</a:t>
            </a:r>
          </a:p>
          <a:p>
            <a:pPr lvl="1"/>
            <a:r>
              <a:rPr lang="en-US" dirty="0"/>
              <a:t>System32 contains most of the applications and utilities used to manage and configure Windows</a:t>
            </a:r>
          </a:p>
          <a:p>
            <a:r>
              <a:rPr lang="en-US" dirty="0"/>
              <a:t>Program Files</a:t>
            </a:r>
          </a:p>
          <a:p>
            <a:pPr lvl="1"/>
            <a:r>
              <a:rPr lang="en-US" dirty="0"/>
              <a:t>Subfolders for installed applications software</a:t>
            </a:r>
          </a:p>
          <a:p>
            <a:r>
              <a:rPr lang="en-US" dirty="0"/>
              <a:t>Users</a:t>
            </a:r>
          </a:p>
          <a:p>
            <a:pPr lvl="1"/>
            <a:r>
              <a:rPr lang="en-US" dirty="0"/>
              <a:t>Storage for users' profile settings and data</a:t>
            </a:r>
          </a:p>
        </p:txBody>
      </p:sp>
      <p:sp>
        <p:nvSpPr>
          <p:cNvPr id="3" name="Title 2">
            <a:extLst>
              <a:ext uri="{FF2B5EF4-FFF2-40B4-BE49-F238E27FC236}">
                <a16:creationId xmlns:a16="http://schemas.microsoft.com/office/drawing/2014/main" id="{737E5477-3C5E-44E1-9612-A2BD078A5F5E}"/>
              </a:ext>
            </a:extLst>
          </p:cNvPr>
          <p:cNvSpPr>
            <a:spLocks noGrp="1"/>
          </p:cNvSpPr>
          <p:nvPr>
            <p:ph type="title"/>
          </p:nvPr>
        </p:nvSpPr>
        <p:spPr/>
        <p:txBody>
          <a:bodyPr/>
          <a:lstStyle/>
          <a:p>
            <a:r>
              <a:rPr lang="en-US" dirty="0"/>
              <a:t>Windows System Folders</a:t>
            </a:r>
          </a:p>
        </p:txBody>
      </p:sp>
      <p:sp>
        <p:nvSpPr>
          <p:cNvPr id="4" name="Footer Placeholder 3">
            <a:extLst>
              <a:ext uri="{FF2B5EF4-FFF2-40B4-BE49-F238E27FC236}">
                <a16:creationId xmlns:a16="http://schemas.microsoft.com/office/drawing/2014/main" id="{2F6C1174-F7FE-4431-8488-8E168E447AD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944795D-C5E4-4C20-82D4-F581CA8F5FDF}"/>
              </a:ext>
            </a:extLst>
          </p:cNvPr>
          <p:cNvSpPr>
            <a:spLocks noGrp="1"/>
          </p:cNvSpPr>
          <p:nvPr>
            <p:ph type="sldNum" sz="quarter" idx="4"/>
          </p:nvPr>
        </p:nvSpPr>
        <p:spPr/>
        <p:txBody>
          <a:bodyPr/>
          <a:lstStyle/>
          <a:p>
            <a:fld id="{5356F478-C559-429F-9426-6D8D07B5A7AD}" type="slidenum">
              <a:rPr lang="en-US" smtClean="0"/>
              <a:pPr/>
              <a:t>249</a:t>
            </a:fld>
            <a:endParaRPr lang="en-US" dirty="0"/>
          </a:p>
        </p:txBody>
      </p:sp>
    </p:spTree>
    <p:extLst>
      <p:ext uri="{BB962C8B-B14F-4D97-AF65-F5344CB8AC3E}">
        <p14:creationId xmlns:p14="http://schemas.microsoft.com/office/powerpoint/2010/main" val="136952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F19AA2-8D36-46F5-BC94-F5F12FBAAF41}"/>
              </a:ext>
            </a:extLst>
          </p:cNvPr>
          <p:cNvSpPr>
            <a:spLocks noGrp="1"/>
          </p:cNvSpPr>
          <p:nvPr>
            <p:ph idx="1"/>
          </p:nvPr>
        </p:nvSpPr>
        <p:spPr/>
        <p:txBody>
          <a:bodyPr/>
          <a:lstStyle/>
          <a:p>
            <a:r>
              <a:rPr lang="en-GB" dirty="0"/>
              <a:t>Signing in to the computer</a:t>
            </a:r>
          </a:p>
          <a:p>
            <a:r>
              <a:rPr lang="en-GB" dirty="0"/>
              <a:t>Launching software applications</a:t>
            </a:r>
          </a:p>
          <a:p>
            <a:r>
              <a:rPr lang="en-GB" dirty="0"/>
              <a:t>Managing data files</a:t>
            </a:r>
          </a:p>
          <a:p>
            <a:r>
              <a:rPr lang="en-GB" dirty="0"/>
              <a:t>Configuring the system</a:t>
            </a:r>
          </a:p>
        </p:txBody>
      </p:sp>
      <p:sp>
        <p:nvSpPr>
          <p:cNvPr id="3" name="Title 2">
            <a:extLst>
              <a:ext uri="{FF2B5EF4-FFF2-40B4-BE49-F238E27FC236}">
                <a16:creationId xmlns:a16="http://schemas.microsoft.com/office/drawing/2014/main" id="{8A6D5D8E-432A-46A9-B5DB-73A5C36B2DB5}"/>
              </a:ext>
            </a:extLst>
          </p:cNvPr>
          <p:cNvSpPr>
            <a:spLocks noGrp="1"/>
          </p:cNvSpPr>
          <p:nvPr>
            <p:ph type="title"/>
          </p:nvPr>
        </p:nvSpPr>
        <p:spPr/>
        <p:txBody>
          <a:bodyPr/>
          <a:lstStyle/>
          <a:p>
            <a:r>
              <a:rPr lang="en-US" dirty="0"/>
              <a:t>Navigating an OS</a:t>
            </a:r>
          </a:p>
        </p:txBody>
      </p:sp>
      <p:sp>
        <p:nvSpPr>
          <p:cNvPr id="4" name="Footer Placeholder 3">
            <a:extLst>
              <a:ext uri="{FF2B5EF4-FFF2-40B4-BE49-F238E27FC236}">
                <a16:creationId xmlns:a16="http://schemas.microsoft.com/office/drawing/2014/main" id="{AAD4D0B4-4BBB-429C-A4D4-1E46F06E0E8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03AF455-3B94-477A-8B11-7379B7AEB803}"/>
              </a:ext>
            </a:extLst>
          </p:cNvPr>
          <p:cNvSpPr>
            <a:spLocks noGrp="1"/>
          </p:cNvSpPr>
          <p:nvPr>
            <p:ph type="sldNum" sz="quarter" idx="4"/>
          </p:nvPr>
        </p:nvSpPr>
        <p:spPr/>
        <p:txBody>
          <a:bodyPr/>
          <a:lstStyle/>
          <a:p>
            <a:fld id="{5356F478-C559-429F-9426-6D8D07B5A7AD}" type="slidenum">
              <a:rPr lang="en-US" smtClean="0"/>
              <a:pPr/>
              <a:t>25</a:t>
            </a:fld>
            <a:endParaRPr lang="en-US" dirty="0"/>
          </a:p>
        </p:txBody>
      </p:sp>
    </p:spTree>
    <p:extLst>
      <p:ext uri="{BB962C8B-B14F-4D97-AF65-F5344CB8AC3E}">
        <p14:creationId xmlns:p14="http://schemas.microsoft.com/office/powerpoint/2010/main" val="1786541496"/>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1CEC52-6128-45F0-90D5-6190069A681B}"/>
              </a:ext>
            </a:extLst>
          </p:cNvPr>
          <p:cNvSpPr>
            <a:spLocks noGrp="1"/>
          </p:cNvSpPr>
          <p:nvPr>
            <p:ph idx="1"/>
          </p:nvPr>
        </p:nvSpPr>
        <p:spPr/>
        <p:txBody>
          <a:bodyPr/>
          <a:lstStyle/>
          <a:p>
            <a:r>
              <a:rPr lang="en-US" dirty="0"/>
              <a:t>“Folders” is Windows-specific terminology—Linux refers to “Directories”</a:t>
            </a:r>
          </a:p>
          <a:p>
            <a:r>
              <a:rPr lang="en-US" dirty="0"/>
              <a:t>Root folder and delimiter is forward slash /</a:t>
            </a:r>
          </a:p>
          <a:p>
            <a:r>
              <a:rPr lang="en-US" dirty="0"/>
              <a:t>No “drives”—different storage devices are mounted within the root file system</a:t>
            </a:r>
          </a:p>
        </p:txBody>
      </p:sp>
      <p:sp>
        <p:nvSpPr>
          <p:cNvPr id="3" name="Title 2">
            <a:extLst>
              <a:ext uri="{FF2B5EF4-FFF2-40B4-BE49-F238E27FC236}">
                <a16:creationId xmlns:a16="http://schemas.microsoft.com/office/drawing/2014/main" id="{41EE363D-7E9F-4497-9FA3-D4D135F8DF30}"/>
              </a:ext>
            </a:extLst>
          </p:cNvPr>
          <p:cNvSpPr>
            <a:spLocks noGrp="1"/>
          </p:cNvSpPr>
          <p:nvPr>
            <p:ph type="title"/>
          </p:nvPr>
        </p:nvSpPr>
        <p:spPr/>
        <p:txBody>
          <a:bodyPr/>
          <a:lstStyle/>
          <a:p>
            <a:r>
              <a:rPr lang="en-US" dirty="0"/>
              <a:t>Linux Directories</a:t>
            </a:r>
          </a:p>
        </p:txBody>
      </p:sp>
      <p:sp>
        <p:nvSpPr>
          <p:cNvPr id="4" name="Footer Placeholder 3">
            <a:extLst>
              <a:ext uri="{FF2B5EF4-FFF2-40B4-BE49-F238E27FC236}">
                <a16:creationId xmlns:a16="http://schemas.microsoft.com/office/drawing/2014/main" id="{15E25FE5-619C-4D09-9863-A8DB3F30079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6CEED7A-DD96-4C72-9668-873B1751F496}"/>
              </a:ext>
            </a:extLst>
          </p:cNvPr>
          <p:cNvSpPr>
            <a:spLocks noGrp="1"/>
          </p:cNvSpPr>
          <p:nvPr>
            <p:ph type="sldNum" sz="quarter" idx="4"/>
          </p:nvPr>
        </p:nvSpPr>
        <p:spPr/>
        <p:txBody>
          <a:bodyPr/>
          <a:lstStyle/>
          <a:p>
            <a:fld id="{5356F478-C559-429F-9426-6D8D07B5A7AD}" type="slidenum">
              <a:rPr lang="en-US" smtClean="0"/>
              <a:pPr/>
              <a:t>250</a:t>
            </a:fld>
            <a:endParaRPr lang="en-US" dirty="0"/>
          </a:p>
        </p:txBody>
      </p:sp>
    </p:spTree>
    <p:extLst>
      <p:ext uri="{BB962C8B-B14F-4D97-AF65-F5344CB8AC3E}">
        <p14:creationId xmlns:p14="http://schemas.microsoft.com/office/powerpoint/2010/main" val="858274029"/>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EDA99-28E4-4AD7-A85D-21BCB5EC18C0}"/>
              </a:ext>
            </a:extLst>
          </p:cNvPr>
          <p:cNvSpPr>
            <a:spLocks noGrp="1"/>
          </p:cNvSpPr>
          <p:nvPr>
            <p:ph type="title"/>
          </p:nvPr>
        </p:nvSpPr>
        <p:spPr/>
        <p:txBody>
          <a:bodyPr/>
          <a:lstStyle/>
          <a:p>
            <a:r>
              <a:rPr lang="en-US" dirty="0"/>
              <a:t>File Explorer</a:t>
            </a:r>
          </a:p>
        </p:txBody>
      </p:sp>
      <p:sp>
        <p:nvSpPr>
          <p:cNvPr id="4" name="Content Placeholder 3">
            <a:extLst>
              <a:ext uri="{FF2B5EF4-FFF2-40B4-BE49-F238E27FC236}">
                <a16:creationId xmlns:a16="http://schemas.microsoft.com/office/drawing/2014/main" id="{5EF1D33B-F629-4DF8-9503-A1823243B2C1}"/>
              </a:ext>
            </a:extLst>
          </p:cNvPr>
          <p:cNvSpPr>
            <a:spLocks noGrp="1"/>
          </p:cNvSpPr>
          <p:nvPr>
            <p:ph sz="half" idx="2"/>
          </p:nvPr>
        </p:nvSpPr>
        <p:spPr/>
        <p:txBody>
          <a:bodyPr>
            <a:normAutofit fontScale="70000" lnSpcReduction="20000"/>
          </a:bodyPr>
          <a:lstStyle/>
          <a:p>
            <a:r>
              <a:rPr lang="en-US" dirty="0"/>
              <a:t>Windows Explorer or just “Explorer”</a:t>
            </a:r>
          </a:p>
          <a:p>
            <a:r>
              <a:rPr lang="en-US" dirty="0"/>
              <a:t>Navigation pane</a:t>
            </a:r>
          </a:p>
          <a:p>
            <a:r>
              <a:rPr lang="en-US" dirty="0"/>
              <a:t>Quick Access and Desktop</a:t>
            </a:r>
          </a:p>
          <a:p>
            <a:pPr lvl="1"/>
            <a:r>
              <a:rPr lang="en-US" dirty="0"/>
              <a:t>OneDrive</a:t>
            </a:r>
          </a:p>
          <a:p>
            <a:pPr lvl="1"/>
            <a:r>
              <a:rPr lang="en-US" dirty="0"/>
              <a:t>User account</a:t>
            </a:r>
          </a:p>
          <a:p>
            <a:pPr lvl="1"/>
            <a:r>
              <a:rPr lang="en-US" dirty="0"/>
              <a:t>This PC</a:t>
            </a:r>
          </a:p>
          <a:p>
            <a:pPr lvl="1"/>
            <a:r>
              <a:rPr lang="en-US" dirty="0"/>
              <a:t>Libraries</a:t>
            </a:r>
          </a:p>
          <a:p>
            <a:pPr lvl="1"/>
            <a:r>
              <a:rPr lang="en-US" dirty="0"/>
              <a:t>Network</a:t>
            </a:r>
          </a:p>
          <a:p>
            <a:pPr lvl="1"/>
            <a:r>
              <a:rPr lang="en-US" dirty="0"/>
              <a:t>Control Panel</a:t>
            </a:r>
          </a:p>
          <a:p>
            <a:pPr lvl="1"/>
            <a:r>
              <a:rPr lang="en-US" dirty="0"/>
              <a:t>Recycle Bin</a:t>
            </a:r>
          </a:p>
        </p:txBody>
      </p:sp>
      <p:pic>
        <p:nvPicPr>
          <p:cNvPr id="7" name="Content Placeholder 6">
            <a:extLst>
              <a:ext uri="{FF2B5EF4-FFF2-40B4-BE49-F238E27FC236}">
                <a16:creationId xmlns:a16="http://schemas.microsoft.com/office/drawing/2014/main" id="{AC67B64D-257A-4CA4-A516-D537C5F8ADC1}"/>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663875" y="1927447"/>
            <a:ext cx="2800000" cy="3552381"/>
          </a:xfrm>
          <a:prstGeom prst="rect">
            <a:avLst/>
          </a:prstGeom>
          <a:noFill/>
          <a:ln>
            <a:noFill/>
          </a:ln>
        </p:spPr>
      </p:pic>
      <p:sp>
        <p:nvSpPr>
          <p:cNvPr id="3" name="Footer Placeholder 2">
            <a:extLst>
              <a:ext uri="{FF2B5EF4-FFF2-40B4-BE49-F238E27FC236}">
                <a16:creationId xmlns:a16="http://schemas.microsoft.com/office/drawing/2014/main" id="{0F0286F2-0301-4C2E-8C34-F0C2C1251F8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08D138D-D84C-49A4-8441-ACE18090139B}"/>
              </a:ext>
            </a:extLst>
          </p:cNvPr>
          <p:cNvSpPr>
            <a:spLocks noGrp="1"/>
          </p:cNvSpPr>
          <p:nvPr>
            <p:ph type="sldNum" sz="quarter" idx="4"/>
          </p:nvPr>
        </p:nvSpPr>
        <p:spPr/>
        <p:txBody>
          <a:bodyPr/>
          <a:lstStyle/>
          <a:p>
            <a:fld id="{5356F478-C559-429F-9426-6D8D07B5A7AD}" type="slidenum">
              <a:rPr lang="en-US" smtClean="0"/>
              <a:pPr/>
              <a:t>251</a:t>
            </a:fld>
            <a:endParaRPr lang="en-US" dirty="0"/>
          </a:p>
        </p:txBody>
      </p:sp>
    </p:spTree>
    <p:extLst>
      <p:ext uri="{BB962C8B-B14F-4D97-AF65-F5344CB8AC3E}">
        <p14:creationId xmlns:p14="http://schemas.microsoft.com/office/powerpoint/2010/main" val="4246034305"/>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01825-A2BF-464F-B63A-71F775BE6AB1}"/>
              </a:ext>
            </a:extLst>
          </p:cNvPr>
          <p:cNvSpPr>
            <a:spLocks noGrp="1"/>
          </p:cNvSpPr>
          <p:nvPr>
            <p:ph type="title"/>
          </p:nvPr>
        </p:nvSpPr>
        <p:spPr/>
        <p:txBody>
          <a:bodyPr/>
          <a:lstStyle/>
          <a:p>
            <a:r>
              <a:rPr lang="en-US" dirty="0"/>
              <a:t>User Profiles and Libraries</a:t>
            </a:r>
          </a:p>
        </p:txBody>
      </p:sp>
      <p:sp>
        <p:nvSpPr>
          <p:cNvPr id="3" name="Content Placeholder 2">
            <a:extLst>
              <a:ext uri="{FF2B5EF4-FFF2-40B4-BE49-F238E27FC236}">
                <a16:creationId xmlns:a16="http://schemas.microsoft.com/office/drawing/2014/main" id="{529B4ECF-3C94-4A68-A7E6-EB5C09970644}"/>
              </a:ext>
            </a:extLst>
          </p:cNvPr>
          <p:cNvSpPr>
            <a:spLocks noGrp="1"/>
          </p:cNvSpPr>
          <p:nvPr>
            <p:ph sz="half" idx="1"/>
          </p:nvPr>
        </p:nvSpPr>
        <p:spPr/>
        <p:txBody>
          <a:bodyPr/>
          <a:lstStyle/>
          <a:p>
            <a:r>
              <a:rPr lang="cy-GB" dirty="0"/>
              <a:t>Profile subfolders (Documents, Pictures...)</a:t>
            </a:r>
          </a:p>
          <a:p>
            <a:r>
              <a:rPr lang="cy-GB" dirty="0"/>
              <a:t>Public profile</a:t>
            </a:r>
          </a:p>
          <a:p>
            <a:r>
              <a:rPr lang="cy-GB" dirty="0"/>
              <a:t>Libraries</a:t>
            </a:r>
            <a:endParaRPr lang="en-US" dirty="0"/>
          </a:p>
        </p:txBody>
      </p:sp>
      <p:pic>
        <p:nvPicPr>
          <p:cNvPr id="9" name="Content Placeholder 8">
            <a:extLst>
              <a:ext uri="{FF2B5EF4-FFF2-40B4-BE49-F238E27FC236}">
                <a16:creationId xmlns:a16="http://schemas.microsoft.com/office/drawing/2014/main" id="{74EC53E2-CBB9-4265-AE26-4E9D9E5F7787}"/>
              </a:ext>
            </a:extLst>
          </p:cNvPr>
          <p:cNvPicPr>
            <a:picLocks noGrp="1"/>
          </p:cNvPicPr>
          <p:nvPr>
            <p:ph sz="quarter" idx="12"/>
          </p:nvPr>
        </p:nvPicPr>
        <p:blipFill>
          <a:blip r:embed="rId2"/>
          <a:stretch>
            <a:fillRect/>
          </a:stretch>
        </p:blipFill>
        <p:spPr>
          <a:xfrm>
            <a:off x="6109409" y="912178"/>
            <a:ext cx="3619500" cy="1876425"/>
          </a:xfrm>
          <a:prstGeom prst="rect">
            <a:avLst/>
          </a:prstGeom>
        </p:spPr>
      </p:pic>
      <p:pic>
        <p:nvPicPr>
          <p:cNvPr id="8" name="Content Placeholder 7">
            <a:extLst>
              <a:ext uri="{FF2B5EF4-FFF2-40B4-BE49-F238E27FC236}">
                <a16:creationId xmlns:a16="http://schemas.microsoft.com/office/drawing/2014/main" id="{5C0E1DC8-D230-4D8C-8701-295982CF6177}"/>
              </a:ext>
            </a:extLst>
          </p:cNvPr>
          <p:cNvPicPr>
            <a:picLocks noGrp="1"/>
          </p:cNvPicPr>
          <p:nvPr>
            <p:ph sz="quarter" idx="13"/>
          </p:nvPr>
        </p:nvPicPr>
        <p:blipFill>
          <a:blip r:embed="rId3"/>
          <a:stretch>
            <a:fillRect/>
          </a:stretch>
        </p:blipFill>
        <p:spPr>
          <a:xfrm>
            <a:off x="8945796" y="1471982"/>
            <a:ext cx="3154764" cy="4188356"/>
          </a:xfrm>
          <a:prstGeom prst="rect">
            <a:avLst/>
          </a:prstGeom>
        </p:spPr>
      </p:pic>
      <p:sp>
        <p:nvSpPr>
          <p:cNvPr id="4" name="Footer Placeholder 3">
            <a:extLst>
              <a:ext uri="{FF2B5EF4-FFF2-40B4-BE49-F238E27FC236}">
                <a16:creationId xmlns:a16="http://schemas.microsoft.com/office/drawing/2014/main" id="{7F7E9705-ED03-4F63-9443-5C0C7C04276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88C2C0-A45C-4598-A13E-39A6A5585885}"/>
              </a:ext>
            </a:extLst>
          </p:cNvPr>
          <p:cNvSpPr>
            <a:spLocks noGrp="1"/>
          </p:cNvSpPr>
          <p:nvPr>
            <p:ph type="sldNum" sz="quarter" idx="4"/>
          </p:nvPr>
        </p:nvSpPr>
        <p:spPr/>
        <p:txBody>
          <a:bodyPr/>
          <a:lstStyle/>
          <a:p>
            <a:fld id="{5356F478-C559-429F-9426-6D8D07B5A7AD}" type="slidenum">
              <a:rPr lang="en-US" smtClean="0"/>
              <a:pPr/>
              <a:t>252</a:t>
            </a:fld>
            <a:endParaRPr lang="en-US" dirty="0"/>
          </a:p>
        </p:txBody>
      </p:sp>
    </p:spTree>
    <p:extLst>
      <p:ext uri="{BB962C8B-B14F-4D97-AF65-F5344CB8AC3E}">
        <p14:creationId xmlns:p14="http://schemas.microsoft.com/office/powerpoint/2010/main" val="709521275"/>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Name must be unique at same level</a:t>
            </a:r>
          </a:p>
          <a:p>
            <a:r>
              <a:rPr lang="en-US" dirty="0"/>
              <a:t>Disallowed characters: \ / : * ? " &lt; &gt; |</a:t>
            </a:r>
          </a:p>
          <a:p>
            <a:r>
              <a:rPr lang="en-US" dirty="0"/>
              <a:t>Full path cannot usually exceed 260 characters</a:t>
            </a:r>
          </a:p>
          <a:p>
            <a:r>
              <a:rPr lang="en-US" dirty="0"/>
              <a:t>Case aware but not case sensitive (in Windows)</a:t>
            </a:r>
          </a:p>
        </p:txBody>
      </p:sp>
      <p:sp>
        <p:nvSpPr>
          <p:cNvPr id="3" name="Title 2"/>
          <p:cNvSpPr>
            <a:spLocks noGrp="1"/>
          </p:cNvSpPr>
          <p:nvPr>
            <p:ph type="title"/>
          </p:nvPr>
        </p:nvSpPr>
        <p:spPr/>
        <p:txBody>
          <a:bodyPr/>
          <a:lstStyle/>
          <a:p>
            <a:r>
              <a:rPr lang="en-US"/>
              <a:t>Creating a Folder</a:t>
            </a:r>
            <a:endParaRPr lang="en-US" dirty="0"/>
          </a:p>
        </p:txBody>
      </p:sp>
      <p:sp>
        <p:nvSpPr>
          <p:cNvPr id="4" name="Footer Placeholder 3">
            <a:extLst>
              <a:ext uri="{FF2B5EF4-FFF2-40B4-BE49-F238E27FC236}">
                <a16:creationId xmlns:a16="http://schemas.microsoft.com/office/drawing/2014/main" id="{96EE3039-8E3B-4CB1-99CC-A16F21AE890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1497EED-2ACD-49D8-99DA-610F223132F7}"/>
              </a:ext>
            </a:extLst>
          </p:cNvPr>
          <p:cNvSpPr>
            <a:spLocks noGrp="1"/>
          </p:cNvSpPr>
          <p:nvPr>
            <p:ph type="sldNum" sz="quarter" idx="4"/>
          </p:nvPr>
        </p:nvSpPr>
        <p:spPr/>
        <p:txBody>
          <a:bodyPr/>
          <a:lstStyle/>
          <a:p>
            <a:fld id="{5356F478-C559-429F-9426-6D8D07B5A7AD}" type="slidenum">
              <a:rPr lang="en-US" smtClean="0"/>
              <a:pPr/>
              <a:t>253</a:t>
            </a:fld>
            <a:endParaRPr lang="en-US" dirty="0"/>
          </a:p>
        </p:txBody>
      </p:sp>
    </p:spTree>
    <p:extLst>
      <p:ext uri="{BB962C8B-B14F-4D97-AF65-F5344CB8AC3E}">
        <p14:creationId xmlns:p14="http://schemas.microsoft.com/office/powerpoint/2010/main" val="3699961638"/>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F69CB7-AED8-4CBE-9E1F-52AEF44C15BA}"/>
              </a:ext>
            </a:extLst>
          </p:cNvPr>
          <p:cNvSpPr>
            <a:spLocks noGrp="1"/>
          </p:cNvSpPr>
          <p:nvPr>
            <p:ph idx="1"/>
          </p:nvPr>
        </p:nvSpPr>
        <p:spPr/>
        <p:txBody>
          <a:bodyPr>
            <a:normAutofit fontScale="92500" lnSpcReduction="20000"/>
          </a:bodyPr>
          <a:lstStyle/>
          <a:p>
            <a:r>
              <a:rPr lang="en-US" dirty="0"/>
              <a:t>Containers for data written to disk</a:t>
            </a:r>
          </a:p>
          <a:p>
            <a:pPr lvl="1"/>
            <a:r>
              <a:rPr lang="en-US" dirty="0"/>
              <a:t>Binary files</a:t>
            </a:r>
          </a:p>
          <a:p>
            <a:pPr lvl="1"/>
            <a:r>
              <a:rPr lang="en-US" dirty="0"/>
              <a:t>Text files</a:t>
            </a:r>
          </a:p>
          <a:p>
            <a:r>
              <a:rPr lang="en-US" dirty="0"/>
              <a:t>File types and extensions</a:t>
            </a:r>
          </a:p>
          <a:p>
            <a:pPr lvl="1"/>
            <a:r>
              <a:rPr lang="en-US" dirty="0"/>
              <a:t>Similar naming rules to folders</a:t>
            </a:r>
          </a:p>
          <a:p>
            <a:pPr lvl="1"/>
            <a:r>
              <a:rPr lang="en-US" dirty="0"/>
              <a:t>Last part of file name (following final period) is an extension</a:t>
            </a:r>
          </a:p>
          <a:p>
            <a:pPr lvl="1"/>
            <a:r>
              <a:rPr lang="en-US" dirty="0"/>
              <a:t>Extension shows file type</a:t>
            </a:r>
          </a:p>
          <a:p>
            <a:pPr lvl="1"/>
            <a:r>
              <a:rPr lang="en-US" dirty="0"/>
              <a:t>Applications can be associated with different actions for file types (Open, Edit, Print, ...)</a:t>
            </a:r>
          </a:p>
        </p:txBody>
      </p:sp>
      <p:sp>
        <p:nvSpPr>
          <p:cNvPr id="3" name="Title 2">
            <a:extLst>
              <a:ext uri="{FF2B5EF4-FFF2-40B4-BE49-F238E27FC236}">
                <a16:creationId xmlns:a16="http://schemas.microsoft.com/office/drawing/2014/main" id="{DAEDB84D-9227-4634-B644-B9DD5661DF0B}"/>
              </a:ext>
            </a:extLst>
          </p:cNvPr>
          <p:cNvSpPr>
            <a:spLocks noGrp="1"/>
          </p:cNvSpPr>
          <p:nvPr>
            <p:ph type="title"/>
          </p:nvPr>
        </p:nvSpPr>
        <p:spPr/>
        <p:txBody>
          <a:bodyPr/>
          <a:lstStyle/>
          <a:p>
            <a:r>
              <a:rPr lang="en-US" dirty="0"/>
              <a:t>Files</a:t>
            </a:r>
          </a:p>
        </p:txBody>
      </p:sp>
      <p:sp>
        <p:nvSpPr>
          <p:cNvPr id="4" name="Footer Placeholder 3">
            <a:extLst>
              <a:ext uri="{FF2B5EF4-FFF2-40B4-BE49-F238E27FC236}">
                <a16:creationId xmlns:a16="http://schemas.microsoft.com/office/drawing/2014/main" id="{E6BF3C70-E8BD-4B32-9E82-E0406CCC74B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B465CC2-912E-4E93-B628-F9AE809EB6EE}"/>
              </a:ext>
            </a:extLst>
          </p:cNvPr>
          <p:cNvSpPr>
            <a:spLocks noGrp="1"/>
          </p:cNvSpPr>
          <p:nvPr>
            <p:ph type="sldNum" sz="quarter" idx="4"/>
          </p:nvPr>
        </p:nvSpPr>
        <p:spPr/>
        <p:txBody>
          <a:bodyPr/>
          <a:lstStyle/>
          <a:p>
            <a:fld id="{5356F478-C559-429F-9426-6D8D07B5A7AD}" type="slidenum">
              <a:rPr lang="en-US" smtClean="0"/>
              <a:pPr/>
              <a:t>254</a:t>
            </a:fld>
            <a:endParaRPr lang="en-US" dirty="0"/>
          </a:p>
        </p:txBody>
      </p:sp>
    </p:spTree>
    <p:extLst>
      <p:ext uri="{BB962C8B-B14F-4D97-AF65-F5344CB8AC3E}">
        <p14:creationId xmlns:p14="http://schemas.microsoft.com/office/powerpoint/2010/main" val="3918991660"/>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C17CB9-038E-4BCE-B8A3-CC2075740938}"/>
              </a:ext>
            </a:extLst>
          </p:cNvPr>
          <p:cNvSpPr>
            <a:spLocks noGrp="1"/>
          </p:cNvSpPr>
          <p:nvPr>
            <p:ph type="title"/>
          </p:nvPr>
        </p:nvSpPr>
        <p:spPr/>
        <p:txBody>
          <a:bodyPr/>
          <a:lstStyle/>
          <a:p>
            <a:r>
              <a:rPr lang="en-US" dirty="0"/>
              <a:t>Creating and Opening Files</a:t>
            </a:r>
          </a:p>
        </p:txBody>
      </p:sp>
      <p:sp>
        <p:nvSpPr>
          <p:cNvPr id="7" name="Content Placeholder 6">
            <a:extLst>
              <a:ext uri="{FF2B5EF4-FFF2-40B4-BE49-F238E27FC236}">
                <a16:creationId xmlns:a16="http://schemas.microsoft.com/office/drawing/2014/main" id="{5D973F47-CE12-49C2-BB2C-1685194E8E83}"/>
              </a:ext>
            </a:extLst>
          </p:cNvPr>
          <p:cNvSpPr>
            <a:spLocks noGrp="1"/>
          </p:cNvSpPr>
          <p:nvPr>
            <p:ph sz="half" idx="2"/>
          </p:nvPr>
        </p:nvSpPr>
        <p:spPr/>
        <p:txBody>
          <a:bodyPr/>
          <a:lstStyle/>
          <a:p>
            <a:r>
              <a:rPr lang="en-US" dirty="0"/>
              <a:t>Save/Save As command</a:t>
            </a:r>
          </a:p>
          <a:p>
            <a:r>
              <a:rPr lang="en-US" dirty="0"/>
              <a:t>Right-click &gt; New</a:t>
            </a:r>
          </a:p>
          <a:p>
            <a:r>
              <a:rPr lang="en-US" dirty="0"/>
              <a:t>Open/Open With</a:t>
            </a:r>
          </a:p>
        </p:txBody>
      </p:sp>
      <p:pic>
        <p:nvPicPr>
          <p:cNvPr id="8" name="Content Placeholder 7" descr="Save As dialog. Screenshot used with permission from Microsoft.">
            <a:extLst>
              <a:ext uri="{FF2B5EF4-FFF2-40B4-BE49-F238E27FC236}">
                <a16:creationId xmlns:a16="http://schemas.microsoft.com/office/drawing/2014/main" id="{E8940F79-3B86-465F-B991-42F64095FC09}"/>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1915264"/>
            <a:ext cx="5943600" cy="3576746"/>
          </a:xfrm>
          <a:prstGeom prst="rect">
            <a:avLst/>
          </a:prstGeom>
          <a:noFill/>
          <a:ln>
            <a:noFill/>
          </a:ln>
        </p:spPr>
      </p:pic>
      <p:sp>
        <p:nvSpPr>
          <p:cNvPr id="2" name="Footer Placeholder 1">
            <a:extLst>
              <a:ext uri="{FF2B5EF4-FFF2-40B4-BE49-F238E27FC236}">
                <a16:creationId xmlns:a16="http://schemas.microsoft.com/office/drawing/2014/main" id="{6D36FB0E-6DC4-45B7-90A3-12611355AAD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1B0E5F6-BF54-40B7-9170-E68BE1C069EA}"/>
              </a:ext>
            </a:extLst>
          </p:cNvPr>
          <p:cNvSpPr>
            <a:spLocks noGrp="1"/>
          </p:cNvSpPr>
          <p:nvPr>
            <p:ph type="sldNum" sz="quarter" idx="4"/>
          </p:nvPr>
        </p:nvSpPr>
        <p:spPr/>
        <p:txBody>
          <a:bodyPr/>
          <a:lstStyle/>
          <a:p>
            <a:fld id="{5356F478-C559-429F-9426-6D8D07B5A7AD}" type="slidenum">
              <a:rPr lang="en-US" smtClean="0"/>
              <a:pPr/>
              <a:t>255</a:t>
            </a:fld>
            <a:endParaRPr lang="en-US" dirty="0"/>
          </a:p>
        </p:txBody>
      </p:sp>
    </p:spTree>
    <p:extLst>
      <p:ext uri="{BB962C8B-B14F-4D97-AF65-F5344CB8AC3E}">
        <p14:creationId xmlns:p14="http://schemas.microsoft.com/office/powerpoint/2010/main" val="1154319984"/>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36409-212E-4819-9D12-E0920B70F626}"/>
              </a:ext>
            </a:extLst>
          </p:cNvPr>
          <p:cNvSpPr>
            <a:spLocks noGrp="1"/>
          </p:cNvSpPr>
          <p:nvPr>
            <p:ph type="title"/>
          </p:nvPr>
        </p:nvSpPr>
        <p:spPr/>
        <p:txBody>
          <a:bodyPr/>
          <a:lstStyle/>
          <a:p>
            <a:r>
              <a:rPr lang="en-US" dirty="0"/>
              <a:t>File Explorer Options</a:t>
            </a:r>
          </a:p>
        </p:txBody>
      </p:sp>
      <p:sp>
        <p:nvSpPr>
          <p:cNvPr id="3" name="Content Placeholder 2">
            <a:extLst>
              <a:ext uri="{FF2B5EF4-FFF2-40B4-BE49-F238E27FC236}">
                <a16:creationId xmlns:a16="http://schemas.microsoft.com/office/drawing/2014/main" id="{CA26A026-65AE-4EDD-8425-8767A1EF82F0}"/>
              </a:ext>
            </a:extLst>
          </p:cNvPr>
          <p:cNvSpPr>
            <a:spLocks noGrp="1"/>
          </p:cNvSpPr>
          <p:nvPr>
            <p:ph sz="half" idx="1"/>
          </p:nvPr>
        </p:nvSpPr>
        <p:spPr/>
        <p:txBody>
          <a:bodyPr/>
          <a:lstStyle/>
          <a:p>
            <a:r>
              <a:rPr lang="en-US" dirty="0"/>
              <a:t>General</a:t>
            </a:r>
          </a:p>
          <a:p>
            <a:pPr lvl="1"/>
            <a:r>
              <a:rPr lang="en-US" dirty="0"/>
              <a:t>Explorer behavior</a:t>
            </a:r>
          </a:p>
          <a:p>
            <a:r>
              <a:rPr lang="en-US" dirty="0"/>
              <a:t>View</a:t>
            </a:r>
          </a:p>
          <a:p>
            <a:pPr lvl="1"/>
            <a:r>
              <a:rPr lang="en-US" dirty="0"/>
              <a:t>Show/hide extensions</a:t>
            </a:r>
          </a:p>
          <a:p>
            <a:pPr lvl="1"/>
            <a:r>
              <a:rPr lang="en-US" dirty="0"/>
              <a:t>Show/hide system files</a:t>
            </a:r>
          </a:p>
          <a:p>
            <a:pPr lvl="1"/>
            <a:r>
              <a:rPr lang="en-US" dirty="0"/>
              <a:t>...</a:t>
            </a:r>
          </a:p>
        </p:txBody>
      </p:sp>
      <p:pic>
        <p:nvPicPr>
          <p:cNvPr id="7" name="Content Placeholder 6" descr="Folder Options dialog—View settings tab. Screenshot used with permission from Microsoft.">
            <a:extLst>
              <a:ext uri="{FF2B5EF4-FFF2-40B4-BE49-F238E27FC236}">
                <a16:creationId xmlns:a16="http://schemas.microsoft.com/office/drawing/2014/main" id="{3BEB30D1-493B-4714-9AA0-8FDD11AF4C75}"/>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277328" y="1441733"/>
            <a:ext cx="3638095" cy="4523809"/>
          </a:xfrm>
          <a:prstGeom prst="rect">
            <a:avLst/>
          </a:prstGeom>
          <a:noFill/>
          <a:ln>
            <a:noFill/>
          </a:ln>
        </p:spPr>
      </p:pic>
      <p:sp>
        <p:nvSpPr>
          <p:cNvPr id="4" name="Footer Placeholder 3">
            <a:extLst>
              <a:ext uri="{FF2B5EF4-FFF2-40B4-BE49-F238E27FC236}">
                <a16:creationId xmlns:a16="http://schemas.microsoft.com/office/drawing/2014/main" id="{8D73C0CE-DA54-4D02-B89A-C5D8BE1940B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2C290F6-14C3-4C25-8F16-27427E48DD0E}"/>
              </a:ext>
            </a:extLst>
          </p:cNvPr>
          <p:cNvSpPr>
            <a:spLocks noGrp="1"/>
          </p:cNvSpPr>
          <p:nvPr>
            <p:ph type="sldNum" sz="quarter" idx="4"/>
          </p:nvPr>
        </p:nvSpPr>
        <p:spPr/>
        <p:txBody>
          <a:bodyPr/>
          <a:lstStyle/>
          <a:p>
            <a:fld id="{5356F478-C559-429F-9426-6D8D07B5A7AD}" type="slidenum">
              <a:rPr lang="en-US" smtClean="0"/>
              <a:pPr/>
              <a:t>256</a:t>
            </a:fld>
            <a:endParaRPr lang="en-US" dirty="0"/>
          </a:p>
        </p:txBody>
      </p:sp>
    </p:spTree>
    <p:extLst>
      <p:ext uri="{BB962C8B-B14F-4D97-AF65-F5344CB8AC3E}">
        <p14:creationId xmlns:p14="http://schemas.microsoft.com/office/powerpoint/2010/main" val="1128842868"/>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67BFD-D751-4908-B29D-9118901A8FD0}"/>
              </a:ext>
            </a:extLst>
          </p:cNvPr>
          <p:cNvSpPr>
            <a:spLocks noGrp="1"/>
          </p:cNvSpPr>
          <p:nvPr>
            <p:ph type="title"/>
          </p:nvPr>
        </p:nvSpPr>
        <p:spPr/>
        <p:txBody>
          <a:bodyPr>
            <a:noAutofit/>
          </a:bodyPr>
          <a:lstStyle/>
          <a:p>
            <a:r>
              <a:rPr lang="en-US" sz="4800" dirty="0"/>
              <a:t>Renaming, Copying, and Moving Files and Folders</a:t>
            </a:r>
          </a:p>
        </p:txBody>
      </p:sp>
      <p:sp>
        <p:nvSpPr>
          <p:cNvPr id="4" name="Content Placeholder 3">
            <a:extLst>
              <a:ext uri="{FF2B5EF4-FFF2-40B4-BE49-F238E27FC236}">
                <a16:creationId xmlns:a16="http://schemas.microsoft.com/office/drawing/2014/main" id="{00337D2E-9BBC-4BE1-BFF8-8E37511C52E1}"/>
              </a:ext>
            </a:extLst>
          </p:cNvPr>
          <p:cNvSpPr>
            <a:spLocks noGrp="1"/>
          </p:cNvSpPr>
          <p:nvPr>
            <p:ph sz="half" idx="2"/>
          </p:nvPr>
        </p:nvSpPr>
        <p:spPr/>
        <p:txBody>
          <a:bodyPr>
            <a:normAutofit fontScale="92500"/>
          </a:bodyPr>
          <a:lstStyle/>
          <a:p>
            <a:r>
              <a:rPr lang="en-US" dirty="0"/>
              <a:t>Rename any file—do not change the extension (unless you mean to do so)</a:t>
            </a:r>
          </a:p>
          <a:p>
            <a:r>
              <a:rPr lang="en-US" dirty="0"/>
              <a:t>Copy and move methods</a:t>
            </a:r>
          </a:p>
          <a:p>
            <a:r>
              <a:rPr lang="en-US" dirty="0"/>
              <a:t>Resolving existing file conflicts</a:t>
            </a:r>
          </a:p>
        </p:txBody>
      </p:sp>
      <p:pic>
        <p:nvPicPr>
          <p:cNvPr id="7" name="Content Placeholder 6" descr="Replace or Skip Files confirmation dialog. Screenshot used with permission from Microsoft.">
            <a:extLst>
              <a:ext uri="{FF2B5EF4-FFF2-40B4-BE49-F238E27FC236}">
                <a16:creationId xmlns:a16="http://schemas.microsoft.com/office/drawing/2014/main" id="{AE20B870-5A7D-4C53-B886-2E37BA2CB3CD}"/>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5780" y="2346494"/>
            <a:ext cx="4276190" cy="2714286"/>
          </a:xfrm>
          <a:prstGeom prst="rect">
            <a:avLst/>
          </a:prstGeom>
          <a:noFill/>
          <a:ln>
            <a:noFill/>
          </a:ln>
        </p:spPr>
      </p:pic>
      <p:sp>
        <p:nvSpPr>
          <p:cNvPr id="3" name="Footer Placeholder 2">
            <a:extLst>
              <a:ext uri="{FF2B5EF4-FFF2-40B4-BE49-F238E27FC236}">
                <a16:creationId xmlns:a16="http://schemas.microsoft.com/office/drawing/2014/main" id="{38B3501D-6E6A-46A3-AE24-EDECB689038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1B16037-EFCE-4F6C-B1D6-EE9298C4CC04}"/>
              </a:ext>
            </a:extLst>
          </p:cNvPr>
          <p:cNvSpPr>
            <a:spLocks noGrp="1"/>
          </p:cNvSpPr>
          <p:nvPr>
            <p:ph type="sldNum" sz="quarter" idx="4"/>
          </p:nvPr>
        </p:nvSpPr>
        <p:spPr/>
        <p:txBody>
          <a:bodyPr/>
          <a:lstStyle/>
          <a:p>
            <a:fld id="{5356F478-C559-429F-9426-6D8D07B5A7AD}" type="slidenum">
              <a:rPr lang="en-US" smtClean="0"/>
              <a:pPr/>
              <a:t>257</a:t>
            </a:fld>
            <a:endParaRPr lang="en-US" dirty="0"/>
          </a:p>
        </p:txBody>
      </p:sp>
    </p:spTree>
    <p:extLst>
      <p:ext uri="{BB962C8B-B14F-4D97-AF65-F5344CB8AC3E}">
        <p14:creationId xmlns:p14="http://schemas.microsoft.com/office/powerpoint/2010/main" val="713256289"/>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36374-4D85-498E-9CC2-BD82B25B6835}"/>
              </a:ext>
            </a:extLst>
          </p:cNvPr>
          <p:cNvSpPr>
            <a:spLocks noGrp="1"/>
          </p:cNvSpPr>
          <p:nvPr>
            <p:ph type="title"/>
          </p:nvPr>
        </p:nvSpPr>
        <p:spPr/>
        <p:txBody>
          <a:bodyPr/>
          <a:lstStyle/>
          <a:p>
            <a:r>
              <a:rPr lang="en-US" dirty="0"/>
              <a:t>Deleting Files and the Recycle Bin</a:t>
            </a:r>
          </a:p>
        </p:txBody>
      </p:sp>
      <p:sp>
        <p:nvSpPr>
          <p:cNvPr id="3" name="Content Placeholder 2">
            <a:extLst>
              <a:ext uri="{FF2B5EF4-FFF2-40B4-BE49-F238E27FC236}">
                <a16:creationId xmlns:a16="http://schemas.microsoft.com/office/drawing/2014/main" id="{5EF70926-3E32-4930-B1A4-170C273E09F5}"/>
              </a:ext>
            </a:extLst>
          </p:cNvPr>
          <p:cNvSpPr>
            <a:spLocks noGrp="1"/>
          </p:cNvSpPr>
          <p:nvPr>
            <p:ph sz="half" idx="1"/>
          </p:nvPr>
        </p:nvSpPr>
        <p:spPr/>
        <p:txBody>
          <a:bodyPr>
            <a:normAutofit fontScale="70000" lnSpcReduction="20000"/>
          </a:bodyPr>
          <a:lstStyle/>
          <a:p>
            <a:r>
              <a:rPr lang="en-US" dirty="0"/>
              <a:t>Deleted files are normally kept in the Recycle Bin</a:t>
            </a:r>
          </a:p>
          <a:p>
            <a:r>
              <a:rPr lang="en-US" dirty="0"/>
              <a:t>Recovering files and emptying Recycle Bin</a:t>
            </a:r>
          </a:p>
          <a:p>
            <a:r>
              <a:rPr lang="en-US" dirty="0"/>
              <a:t>Recycle Bin properties</a:t>
            </a:r>
          </a:p>
          <a:p>
            <a:r>
              <a:rPr lang="en-US" dirty="0"/>
              <a:t>Erase a file using </a:t>
            </a:r>
            <a:r>
              <a:rPr lang="en-US" dirty="0" err="1"/>
              <a:t>SHIFT+Delete</a:t>
            </a:r>
            <a:endParaRPr lang="en-US" dirty="0"/>
          </a:p>
          <a:p>
            <a:r>
              <a:rPr lang="en-US" dirty="0"/>
              <a:t>No recycling for flash drives or network shares (though server administrator might be able to recover)</a:t>
            </a:r>
          </a:p>
        </p:txBody>
      </p:sp>
      <p:pic>
        <p:nvPicPr>
          <p:cNvPr id="8" name="Content Placeholder 7">
            <a:extLst>
              <a:ext uri="{FF2B5EF4-FFF2-40B4-BE49-F238E27FC236}">
                <a16:creationId xmlns:a16="http://schemas.microsoft.com/office/drawing/2014/main" id="{4C3CDCE1-8341-4A4A-84DC-455A025DD9BA}"/>
              </a:ext>
            </a:extLst>
          </p:cNvPr>
          <p:cNvPicPr>
            <a:picLocks noGrp="1"/>
          </p:cNvPicPr>
          <p:nvPr>
            <p:ph sz="quarter" idx="12"/>
          </p:nvPr>
        </p:nvPicPr>
        <p:blipFill>
          <a:blip r:embed="rId2"/>
          <a:stretch>
            <a:fillRect/>
          </a:stretch>
        </p:blipFill>
        <p:spPr>
          <a:xfrm>
            <a:off x="6790969" y="914400"/>
            <a:ext cx="4613987" cy="2743200"/>
          </a:xfrm>
          <a:prstGeom prst="rect">
            <a:avLst/>
          </a:prstGeom>
        </p:spPr>
      </p:pic>
      <p:pic>
        <p:nvPicPr>
          <p:cNvPr id="9" name="Content Placeholder 8">
            <a:extLst>
              <a:ext uri="{FF2B5EF4-FFF2-40B4-BE49-F238E27FC236}">
                <a16:creationId xmlns:a16="http://schemas.microsoft.com/office/drawing/2014/main" id="{230FDE30-90CC-4353-8848-90706702E241}"/>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7914349" y="3749675"/>
            <a:ext cx="2367228" cy="2743200"/>
          </a:xfrm>
          <a:prstGeom prst="rect">
            <a:avLst/>
          </a:prstGeom>
          <a:noFill/>
          <a:ln>
            <a:noFill/>
          </a:ln>
        </p:spPr>
      </p:pic>
      <p:sp>
        <p:nvSpPr>
          <p:cNvPr id="4" name="Footer Placeholder 3">
            <a:extLst>
              <a:ext uri="{FF2B5EF4-FFF2-40B4-BE49-F238E27FC236}">
                <a16:creationId xmlns:a16="http://schemas.microsoft.com/office/drawing/2014/main" id="{B78FAE50-DEB0-493C-9147-83DF2637EA9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29CFD0C-01DC-4A6B-B5BB-C4A8E52398E2}"/>
              </a:ext>
            </a:extLst>
          </p:cNvPr>
          <p:cNvSpPr>
            <a:spLocks noGrp="1"/>
          </p:cNvSpPr>
          <p:nvPr>
            <p:ph type="sldNum" sz="quarter" idx="4"/>
          </p:nvPr>
        </p:nvSpPr>
        <p:spPr/>
        <p:txBody>
          <a:bodyPr/>
          <a:lstStyle/>
          <a:p>
            <a:fld id="{5356F478-C559-429F-9426-6D8D07B5A7AD}" type="slidenum">
              <a:rPr lang="en-US" smtClean="0"/>
              <a:pPr/>
              <a:t>258</a:t>
            </a:fld>
            <a:endParaRPr lang="en-US" dirty="0"/>
          </a:p>
        </p:txBody>
      </p:sp>
    </p:spTree>
    <p:extLst>
      <p:ext uri="{BB962C8B-B14F-4D97-AF65-F5344CB8AC3E}">
        <p14:creationId xmlns:p14="http://schemas.microsoft.com/office/powerpoint/2010/main" val="3912797666"/>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E4EBC8-CC93-4B79-8EB6-D1BE1DC2E39F}"/>
              </a:ext>
            </a:extLst>
          </p:cNvPr>
          <p:cNvSpPr>
            <a:spLocks noGrp="1"/>
          </p:cNvSpPr>
          <p:nvPr>
            <p:ph idx="1"/>
          </p:nvPr>
        </p:nvSpPr>
        <p:spPr/>
        <p:txBody>
          <a:bodyPr/>
          <a:lstStyle/>
          <a:p>
            <a:r>
              <a:rPr lang="en-US" dirty="0"/>
              <a:t>Click-and-drag/</a:t>
            </a:r>
            <a:r>
              <a:rPr lang="en-US" dirty="0" err="1"/>
              <a:t>SHIFT+click</a:t>
            </a:r>
            <a:endParaRPr lang="en-US" dirty="0"/>
          </a:p>
          <a:p>
            <a:r>
              <a:rPr lang="en-US" dirty="0" err="1"/>
              <a:t>CTRL+click</a:t>
            </a:r>
            <a:endParaRPr lang="en-US" dirty="0"/>
          </a:p>
          <a:p>
            <a:r>
              <a:rPr lang="en-US" dirty="0"/>
              <a:t>SHIFT+ARROW select</a:t>
            </a:r>
          </a:p>
          <a:p>
            <a:r>
              <a:rPr lang="en-US" dirty="0"/>
              <a:t>CTRL+ARROW+SPACEBAR select</a:t>
            </a:r>
          </a:p>
        </p:txBody>
      </p:sp>
      <p:sp>
        <p:nvSpPr>
          <p:cNvPr id="3" name="Title 2">
            <a:extLst>
              <a:ext uri="{FF2B5EF4-FFF2-40B4-BE49-F238E27FC236}">
                <a16:creationId xmlns:a16="http://schemas.microsoft.com/office/drawing/2014/main" id="{B83EABD5-E6D3-464B-8150-7EB65AB01AB8}"/>
              </a:ext>
            </a:extLst>
          </p:cNvPr>
          <p:cNvSpPr>
            <a:spLocks noGrp="1"/>
          </p:cNvSpPr>
          <p:nvPr>
            <p:ph type="title"/>
          </p:nvPr>
        </p:nvSpPr>
        <p:spPr/>
        <p:txBody>
          <a:bodyPr/>
          <a:lstStyle/>
          <a:p>
            <a:r>
              <a:rPr lang="en-US" dirty="0"/>
              <a:t>Selecting Multiple Files and Folders</a:t>
            </a:r>
          </a:p>
        </p:txBody>
      </p:sp>
      <p:sp>
        <p:nvSpPr>
          <p:cNvPr id="4" name="Footer Placeholder 3">
            <a:extLst>
              <a:ext uri="{FF2B5EF4-FFF2-40B4-BE49-F238E27FC236}">
                <a16:creationId xmlns:a16="http://schemas.microsoft.com/office/drawing/2014/main" id="{24CD895A-A604-4C79-8334-F335F2A4261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28103E4-C6C6-4672-ACDF-2A563B1E82FE}"/>
              </a:ext>
            </a:extLst>
          </p:cNvPr>
          <p:cNvSpPr>
            <a:spLocks noGrp="1"/>
          </p:cNvSpPr>
          <p:nvPr>
            <p:ph type="sldNum" sz="quarter" idx="4"/>
          </p:nvPr>
        </p:nvSpPr>
        <p:spPr/>
        <p:txBody>
          <a:bodyPr/>
          <a:lstStyle/>
          <a:p>
            <a:fld id="{5356F478-C559-429F-9426-6D8D07B5A7AD}" type="slidenum">
              <a:rPr lang="en-US" smtClean="0"/>
              <a:pPr/>
              <a:t>259</a:t>
            </a:fld>
            <a:endParaRPr lang="en-US" dirty="0"/>
          </a:p>
        </p:txBody>
      </p:sp>
    </p:spTree>
    <p:extLst>
      <p:ext uri="{BB962C8B-B14F-4D97-AF65-F5344CB8AC3E}">
        <p14:creationId xmlns:p14="http://schemas.microsoft.com/office/powerpoint/2010/main" val="2836695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Signing In to Windows</a:t>
            </a:r>
          </a:p>
        </p:txBody>
      </p:sp>
      <p:sp>
        <p:nvSpPr>
          <p:cNvPr id="16" name="Content Placeholder 15">
            <a:extLst>
              <a:ext uri="{FF2B5EF4-FFF2-40B4-BE49-F238E27FC236}">
                <a16:creationId xmlns:a16="http://schemas.microsoft.com/office/drawing/2014/main" id="{3CF32E62-48CF-4E6B-8397-A39198110BA9}"/>
              </a:ext>
            </a:extLst>
          </p:cNvPr>
          <p:cNvSpPr>
            <a:spLocks noGrp="1"/>
          </p:cNvSpPr>
          <p:nvPr>
            <p:ph sz="half" idx="2"/>
          </p:nvPr>
        </p:nvSpPr>
        <p:spPr/>
        <p:txBody>
          <a:bodyPr>
            <a:normAutofit fontScale="77500" lnSpcReduction="20000"/>
          </a:bodyPr>
          <a:lstStyle/>
          <a:p>
            <a:r>
              <a:rPr lang="en-US" dirty="0"/>
              <a:t>Computer boot process/Power On Self Test (POST)</a:t>
            </a:r>
          </a:p>
          <a:p>
            <a:r>
              <a:rPr lang="en-US" dirty="0"/>
              <a:t>Sign in ID and authentication</a:t>
            </a:r>
          </a:p>
          <a:p>
            <a:pPr lvl="1"/>
            <a:r>
              <a:rPr lang="en-US" dirty="0"/>
              <a:t>User name</a:t>
            </a:r>
          </a:p>
          <a:p>
            <a:pPr lvl="1"/>
            <a:r>
              <a:rPr lang="en-US" dirty="0"/>
              <a:t>Password/other credential</a:t>
            </a:r>
          </a:p>
          <a:p>
            <a:r>
              <a:rPr lang="en-US" dirty="0"/>
              <a:t>Pass lock screen</a:t>
            </a:r>
          </a:p>
          <a:p>
            <a:r>
              <a:rPr lang="en-US" dirty="0"/>
              <a:t>Select user account</a:t>
            </a:r>
          </a:p>
          <a:p>
            <a:r>
              <a:rPr lang="en-US" dirty="0"/>
              <a:t>Enter password</a:t>
            </a:r>
          </a:p>
          <a:p>
            <a:endParaRPr lang="en-US" dirty="0"/>
          </a:p>
        </p:txBody>
      </p:sp>
      <p:pic>
        <p:nvPicPr>
          <p:cNvPr id="17" name="Content Placeholder 16" descr="Windows sign in screen. Enter a password or click the appropriate user icon to sign in with a different account. Each account is represented by its own name and, optionally, a picture. Screenshot used with permission from Microsoft.">
            <a:extLst>
              <a:ext uri="{FF2B5EF4-FFF2-40B4-BE49-F238E27FC236}">
                <a16:creationId xmlns:a16="http://schemas.microsoft.com/office/drawing/2014/main" id="{0BEC8217-2ECB-4E57-9552-2005EBCE65E9}"/>
              </a:ext>
            </a:extLst>
          </p:cNvPr>
          <p:cNvPicPr>
            <a:picLocks noGrp="1"/>
          </p:cNvPicPr>
          <p:nvPr>
            <p:ph sz="half" idx="1"/>
          </p:nvPr>
        </p:nvPicPr>
        <p:blipFill>
          <a:blip r:embed="rId3"/>
          <a:stretch>
            <a:fillRect/>
          </a:stretch>
        </p:blipFill>
        <p:spPr bwMode="auto">
          <a:xfrm>
            <a:off x="92075" y="1474787"/>
            <a:ext cx="5943600" cy="445770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FEF16C0-85F1-446E-810B-270F59F57BE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2EDADD4-E27A-4EA4-BDAC-B06CD3671A54}"/>
              </a:ext>
            </a:extLst>
          </p:cNvPr>
          <p:cNvSpPr>
            <a:spLocks noGrp="1"/>
          </p:cNvSpPr>
          <p:nvPr>
            <p:ph type="sldNum" sz="quarter" idx="4"/>
          </p:nvPr>
        </p:nvSpPr>
        <p:spPr/>
        <p:txBody>
          <a:bodyPr/>
          <a:lstStyle/>
          <a:p>
            <a:fld id="{5356F478-C559-429F-9426-6D8D07B5A7AD}" type="slidenum">
              <a:rPr lang="en-US" smtClean="0"/>
              <a:pPr/>
              <a:t>26</a:t>
            </a:fld>
            <a:endParaRPr lang="en-US" dirty="0"/>
          </a:p>
        </p:txBody>
      </p:sp>
    </p:spTree>
    <p:extLst>
      <p:ext uri="{BB962C8B-B14F-4D97-AF65-F5344CB8AC3E}">
        <p14:creationId xmlns:p14="http://schemas.microsoft.com/office/powerpoint/2010/main" val="726756780"/>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9DFC3BD-67F2-4F0B-9949-2B527C35FCC8}"/>
              </a:ext>
            </a:extLst>
          </p:cNvPr>
          <p:cNvPicPr>
            <a:picLocks noGrp="1" noChangeAspect="1"/>
          </p:cNvPicPr>
          <p:nvPr>
            <p:ph idx="1"/>
          </p:nvPr>
        </p:nvPicPr>
        <p:blipFill>
          <a:blip r:embed="rId2"/>
          <a:stretch>
            <a:fillRect/>
          </a:stretch>
        </p:blipFill>
        <p:spPr>
          <a:xfrm>
            <a:off x="1648523" y="1609055"/>
            <a:ext cx="8864791" cy="4189164"/>
          </a:xfrm>
          <a:prstGeom prst="rect">
            <a:avLst/>
          </a:prstGeom>
        </p:spPr>
      </p:pic>
      <p:sp>
        <p:nvSpPr>
          <p:cNvPr id="3" name="Title 2">
            <a:extLst>
              <a:ext uri="{FF2B5EF4-FFF2-40B4-BE49-F238E27FC236}">
                <a16:creationId xmlns:a16="http://schemas.microsoft.com/office/drawing/2014/main" id="{3B0BCFE6-722F-475A-9D9B-DCA3E6AC990D}"/>
              </a:ext>
            </a:extLst>
          </p:cNvPr>
          <p:cNvSpPr>
            <a:spLocks noGrp="1"/>
          </p:cNvSpPr>
          <p:nvPr>
            <p:ph type="title"/>
          </p:nvPr>
        </p:nvSpPr>
        <p:spPr/>
        <p:txBody>
          <a:bodyPr/>
          <a:lstStyle/>
          <a:p>
            <a:r>
              <a:rPr lang="en-US" dirty="0"/>
              <a:t>File Attributes</a:t>
            </a:r>
          </a:p>
        </p:txBody>
      </p:sp>
      <p:sp>
        <p:nvSpPr>
          <p:cNvPr id="2" name="Footer Placeholder 1">
            <a:extLst>
              <a:ext uri="{FF2B5EF4-FFF2-40B4-BE49-F238E27FC236}">
                <a16:creationId xmlns:a16="http://schemas.microsoft.com/office/drawing/2014/main" id="{7E9A546A-1E9C-4F67-9139-FE479753E9B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65F6E38-244D-481B-90FC-585B7111DFBE}"/>
              </a:ext>
            </a:extLst>
          </p:cNvPr>
          <p:cNvSpPr>
            <a:spLocks noGrp="1"/>
          </p:cNvSpPr>
          <p:nvPr>
            <p:ph type="sldNum" sz="quarter" idx="4"/>
          </p:nvPr>
        </p:nvSpPr>
        <p:spPr/>
        <p:txBody>
          <a:bodyPr/>
          <a:lstStyle/>
          <a:p>
            <a:fld id="{5356F478-C559-429F-9426-6D8D07B5A7AD}" type="slidenum">
              <a:rPr lang="en-US" smtClean="0"/>
              <a:pPr/>
              <a:t>260</a:t>
            </a:fld>
            <a:endParaRPr lang="en-US" dirty="0"/>
          </a:p>
        </p:txBody>
      </p:sp>
    </p:spTree>
    <p:extLst>
      <p:ext uri="{BB962C8B-B14F-4D97-AF65-F5344CB8AC3E}">
        <p14:creationId xmlns:p14="http://schemas.microsoft.com/office/powerpoint/2010/main" val="4140056944"/>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F92339D-CD24-43C9-A15A-97613315E3BD}"/>
              </a:ext>
            </a:extLst>
          </p:cNvPr>
          <p:cNvSpPr>
            <a:spLocks noGrp="1"/>
          </p:cNvSpPr>
          <p:nvPr>
            <p:ph type="title"/>
          </p:nvPr>
        </p:nvSpPr>
        <p:spPr/>
        <p:txBody>
          <a:bodyPr/>
          <a:lstStyle/>
          <a:p>
            <a:r>
              <a:rPr lang="en-US" dirty="0"/>
              <a:t>File Properties Dialog</a:t>
            </a:r>
          </a:p>
        </p:txBody>
      </p:sp>
      <p:pic>
        <p:nvPicPr>
          <p:cNvPr id="6" name="Content Placeholder 5" descr="Properties dialog for a folder. Screenshot used with permission from Microsoft.">
            <a:extLst>
              <a:ext uri="{FF2B5EF4-FFF2-40B4-BE49-F238E27FC236}">
                <a16:creationId xmlns:a16="http://schemas.microsoft.com/office/drawing/2014/main" id="{0ACEAF51-CF3A-4A2D-B7A3-21454CA0BD29}"/>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352347" y="1327447"/>
            <a:ext cx="3457143" cy="4752381"/>
          </a:xfrm>
          <a:prstGeom prst="rect">
            <a:avLst/>
          </a:prstGeom>
          <a:noFill/>
          <a:ln>
            <a:noFill/>
          </a:ln>
        </p:spPr>
      </p:pic>
      <p:sp>
        <p:nvSpPr>
          <p:cNvPr id="2" name="Footer Placeholder 1">
            <a:extLst>
              <a:ext uri="{FF2B5EF4-FFF2-40B4-BE49-F238E27FC236}">
                <a16:creationId xmlns:a16="http://schemas.microsoft.com/office/drawing/2014/main" id="{F2FC534C-72D0-4722-B0CE-24CE34764A5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9981597-056F-4ED3-817D-2897889BF139}"/>
              </a:ext>
            </a:extLst>
          </p:cNvPr>
          <p:cNvSpPr>
            <a:spLocks noGrp="1"/>
          </p:cNvSpPr>
          <p:nvPr>
            <p:ph type="sldNum" sz="quarter" idx="4"/>
          </p:nvPr>
        </p:nvSpPr>
        <p:spPr/>
        <p:txBody>
          <a:bodyPr/>
          <a:lstStyle/>
          <a:p>
            <a:fld id="{5356F478-C559-429F-9426-6D8D07B5A7AD}" type="slidenum">
              <a:rPr lang="en-US" smtClean="0"/>
              <a:pPr/>
              <a:t>261</a:t>
            </a:fld>
            <a:endParaRPr lang="en-US" dirty="0"/>
          </a:p>
        </p:txBody>
      </p:sp>
    </p:spTree>
    <p:extLst>
      <p:ext uri="{BB962C8B-B14F-4D97-AF65-F5344CB8AC3E}">
        <p14:creationId xmlns:p14="http://schemas.microsoft.com/office/powerpoint/2010/main" val="1145592817"/>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C5D1F-3C7B-46CB-9DC2-FE0AF42A65D2}"/>
              </a:ext>
            </a:extLst>
          </p:cNvPr>
          <p:cNvSpPr>
            <a:spLocks noGrp="1"/>
          </p:cNvSpPr>
          <p:nvPr>
            <p:ph type="title"/>
          </p:nvPr>
        </p:nvSpPr>
        <p:spPr/>
        <p:txBody>
          <a:bodyPr/>
          <a:lstStyle/>
          <a:p>
            <a:r>
              <a:rPr lang="en-US" dirty="0"/>
              <a:t>Folder and File Permissions</a:t>
            </a:r>
          </a:p>
        </p:txBody>
      </p:sp>
      <p:sp>
        <p:nvSpPr>
          <p:cNvPr id="4" name="Content Placeholder 3">
            <a:extLst>
              <a:ext uri="{FF2B5EF4-FFF2-40B4-BE49-F238E27FC236}">
                <a16:creationId xmlns:a16="http://schemas.microsoft.com/office/drawing/2014/main" id="{8386B878-DD60-4C07-9E56-CE7FA5685B08}"/>
              </a:ext>
            </a:extLst>
          </p:cNvPr>
          <p:cNvSpPr>
            <a:spLocks noGrp="1"/>
          </p:cNvSpPr>
          <p:nvPr>
            <p:ph sz="half" idx="2"/>
          </p:nvPr>
        </p:nvSpPr>
        <p:spPr/>
        <p:txBody>
          <a:bodyPr>
            <a:normAutofit fontScale="77500" lnSpcReduction="20000"/>
          </a:bodyPr>
          <a:lstStyle/>
          <a:p>
            <a:r>
              <a:rPr lang="en-US" dirty="0"/>
              <a:t>Access Denied error message</a:t>
            </a:r>
          </a:p>
          <a:p>
            <a:r>
              <a:rPr lang="en-US" dirty="0"/>
              <a:t>Configure NTFS permissions on Security tab</a:t>
            </a:r>
          </a:p>
          <a:p>
            <a:r>
              <a:rPr lang="en-US" dirty="0"/>
              <a:t>Add/select account then configure permissions level</a:t>
            </a:r>
          </a:p>
          <a:p>
            <a:pPr lvl="1"/>
            <a:r>
              <a:rPr lang="en-US" dirty="0"/>
              <a:t>Full control</a:t>
            </a:r>
          </a:p>
          <a:p>
            <a:pPr lvl="1"/>
            <a:r>
              <a:rPr lang="en-US" dirty="0"/>
              <a:t>Modify</a:t>
            </a:r>
          </a:p>
          <a:p>
            <a:pPr lvl="1"/>
            <a:r>
              <a:rPr lang="en-US" dirty="0"/>
              <a:t>Read/list/execute</a:t>
            </a:r>
          </a:p>
          <a:p>
            <a:pPr lvl="1"/>
            <a:r>
              <a:rPr lang="en-US" dirty="0"/>
              <a:t>Write</a:t>
            </a:r>
          </a:p>
          <a:p>
            <a:pPr lvl="1"/>
            <a:endParaRPr lang="en-US" dirty="0"/>
          </a:p>
        </p:txBody>
      </p:sp>
      <p:pic>
        <p:nvPicPr>
          <p:cNvPr id="7" name="Content Placeholder 6" descr="Viewing permissions for a folder object. Screenshot used with permission from Microsoft.">
            <a:extLst>
              <a:ext uri="{FF2B5EF4-FFF2-40B4-BE49-F238E27FC236}">
                <a16:creationId xmlns:a16="http://schemas.microsoft.com/office/drawing/2014/main" id="{C6FAA370-3D1A-4166-A104-CAB6F7EC81CB}"/>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335303" y="1327447"/>
            <a:ext cx="3457143" cy="4752381"/>
          </a:xfrm>
          <a:prstGeom prst="rect">
            <a:avLst/>
          </a:prstGeom>
          <a:noFill/>
          <a:ln>
            <a:noFill/>
          </a:ln>
        </p:spPr>
      </p:pic>
      <p:sp>
        <p:nvSpPr>
          <p:cNvPr id="3" name="Footer Placeholder 2">
            <a:extLst>
              <a:ext uri="{FF2B5EF4-FFF2-40B4-BE49-F238E27FC236}">
                <a16:creationId xmlns:a16="http://schemas.microsoft.com/office/drawing/2014/main" id="{BDAB7296-1336-48E6-ADE7-F86D7E073ED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BFFF68F-3D25-496C-9E7E-7E79E40D97F5}"/>
              </a:ext>
            </a:extLst>
          </p:cNvPr>
          <p:cNvSpPr>
            <a:spLocks noGrp="1"/>
          </p:cNvSpPr>
          <p:nvPr>
            <p:ph type="sldNum" sz="quarter" idx="4"/>
          </p:nvPr>
        </p:nvSpPr>
        <p:spPr/>
        <p:txBody>
          <a:bodyPr/>
          <a:lstStyle/>
          <a:p>
            <a:fld id="{5356F478-C559-429F-9426-6D8D07B5A7AD}" type="slidenum">
              <a:rPr lang="en-US" smtClean="0"/>
              <a:pPr/>
              <a:t>262</a:t>
            </a:fld>
            <a:endParaRPr lang="en-US" dirty="0"/>
          </a:p>
        </p:txBody>
      </p:sp>
    </p:spTree>
    <p:extLst>
      <p:ext uri="{BB962C8B-B14F-4D97-AF65-F5344CB8AC3E}">
        <p14:creationId xmlns:p14="http://schemas.microsoft.com/office/powerpoint/2010/main" val="2031173857"/>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for Folders and Files</a:t>
            </a:r>
          </a:p>
        </p:txBody>
      </p:sp>
      <p:sp>
        <p:nvSpPr>
          <p:cNvPr id="18" name="Content Placeholder 17">
            <a:extLst>
              <a:ext uri="{FF2B5EF4-FFF2-40B4-BE49-F238E27FC236}">
                <a16:creationId xmlns:a16="http://schemas.microsoft.com/office/drawing/2014/main" id="{0A7037E2-AEA6-471F-95C2-2D0158B90BDB}"/>
              </a:ext>
            </a:extLst>
          </p:cNvPr>
          <p:cNvSpPr>
            <a:spLocks noGrp="1"/>
          </p:cNvSpPr>
          <p:nvPr>
            <p:ph sz="half" idx="1"/>
          </p:nvPr>
        </p:nvSpPr>
        <p:spPr/>
        <p:txBody>
          <a:bodyPr>
            <a:normAutofit fontScale="92500"/>
          </a:bodyPr>
          <a:lstStyle/>
          <a:p>
            <a:r>
              <a:rPr lang="en-US" dirty="0"/>
              <a:t>Instant Search</a:t>
            </a:r>
          </a:p>
          <a:p>
            <a:r>
              <a:rPr lang="cy-GB" dirty="0"/>
              <a:t>Matches </a:t>
            </a:r>
            <a:r>
              <a:rPr lang="en-US" dirty="0"/>
              <a:t>files, programs, apps, messages, and web pages </a:t>
            </a:r>
          </a:p>
          <a:p>
            <a:r>
              <a:rPr lang="cy-GB" dirty="0"/>
              <a:t>Press START</a:t>
            </a:r>
          </a:p>
          <a:p>
            <a:r>
              <a:rPr lang="cy-GB" dirty="0"/>
              <a:t>Use Cortana</a:t>
            </a:r>
          </a:p>
          <a:p>
            <a:endParaRPr lang="en-US" dirty="0"/>
          </a:p>
        </p:txBody>
      </p:sp>
      <p:pic>
        <p:nvPicPr>
          <p:cNvPr id="20" name="Content Placeholder 16" descr="Cortana">
            <a:extLst>
              <a:ext uri="{FF2B5EF4-FFF2-40B4-BE49-F238E27FC236}">
                <a16:creationId xmlns:a16="http://schemas.microsoft.com/office/drawing/2014/main" id="{AADACCEB-830F-4A9A-BC71-25DAE3FDF35C}"/>
              </a:ext>
            </a:extLst>
          </p:cNvPr>
          <p:cNvPicPr>
            <a:picLocks noGrp="1"/>
          </p:cNvPicPr>
          <p:nvPr>
            <p:ph sz="half" idx="2"/>
          </p:nvPr>
        </p:nvPicPr>
        <p:blipFill>
          <a:blip r:embed="rId3"/>
          <a:stretch>
            <a:fillRect/>
          </a:stretch>
        </p:blipFill>
        <p:spPr>
          <a:xfrm>
            <a:off x="7438700" y="914400"/>
            <a:ext cx="3315351" cy="5578475"/>
          </a:xfrm>
          <a:prstGeom prst="rect">
            <a:avLst/>
          </a:prstGeom>
        </p:spPr>
      </p:pic>
      <p:sp>
        <p:nvSpPr>
          <p:cNvPr id="3" name="Footer Placeholder 2">
            <a:extLst>
              <a:ext uri="{FF2B5EF4-FFF2-40B4-BE49-F238E27FC236}">
                <a16:creationId xmlns:a16="http://schemas.microsoft.com/office/drawing/2014/main" id="{4AB6B913-80DA-4CA3-AD03-CCC2B513549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06F1383-8240-4DC0-936F-ACC5C5543BB6}"/>
              </a:ext>
            </a:extLst>
          </p:cNvPr>
          <p:cNvSpPr>
            <a:spLocks noGrp="1"/>
          </p:cNvSpPr>
          <p:nvPr>
            <p:ph type="sldNum" sz="quarter" idx="4"/>
          </p:nvPr>
        </p:nvSpPr>
        <p:spPr/>
        <p:txBody>
          <a:bodyPr/>
          <a:lstStyle/>
          <a:p>
            <a:fld id="{5356F478-C559-429F-9426-6D8D07B5A7AD}" type="slidenum">
              <a:rPr lang="en-US" smtClean="0"/>
              <a:pPr/>
              <a:t>263</a:t>
            </a:fld>
            <a:endParaRPr lang="en-US" dirty="0"/>
          </a:p>
        </p:txBody>
      </p:sp>
    </p:spTree>
    <p:extLst>
      <p:ext uri="{BB962C8B-B14F-4D97-AF65-F5344CB8AC3E}">
        <p14:creationId xmlns:p14="http://schemas.microsoft.com/office/powerpoint/2010/main" val="2285970345"/>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8923C-3D16-4C09-A412-7B2073DC1241}"/>
              </a:ext>
            </a:extLst>
          </p:cNvPr>
          <p:cNvSpPr>
            <a:spLocks noGrp="1"/>
          </p:cNvSpPr>
          <p:nvPr>
            <p:ph type="title"/>
          </p:nvPr>
        </p:nvSpPr>
        <p:spPr/>
        <p:txBody>
          <a:bodyPr/>
          <a:lstStyle/>
          <a:p>
            <a:r>
              <a:rPr lang="en-US" dirty="0"/>
              <a:t>File Explorer Search</a:t>
            </a:r>
          </a:p>
        </p:txBody>
      </p:sp>
      <p:sp>
        <p:nvSpPr>
          <p:cNvPr id="9" name="Content Placeholder 8">
            <a:extLst>
              <a:ext uri="{FF2B5EF4-FFF2-40B4-BE49-F238E27FC236}">
                <a16:creationId xmlns:a16="http://schemas.microsoft.com/office/drawing/2014/main" id="{97C588A2-2F28-4862-BE77-92E3E901BFE1}"/>
              </a:ext>
            </a:extLst>
          </p:cNvPr>
          <p:cNvSpPr>
            <a:spLocks noGrp="1"/>
          </p:cNvSpPr>
          <p:nvPr>
            <p:ph sz="half" idx="1"/>
          </p:nvPr>
        </p:nvSpPr>
        <p:spPr/>
        <p:txBody>
          <a:bodyPr/>
          <a:lstStyle/>
          <a:p>
            <a:r>
              <a:rPr lang="cy-GB" dirty="0"/>
              <a:t>File name</a:t>
            </a:r>
          </a:p>
          <a:p>
            <a:r>
              <a:rPr lang="cy-GB" dirty="0"/>
              <a:t>File contents</a:t>
            </a:r>
          </a:p>
          <a:p>
            <a:r>
              <a:rPr lang="cy-GB" dirty="0"/>
              <a:t>By file size / date</a:t>
            </a:r>
            <a:endParaRPr lang="en-US" dirty="0"/>
          </a:p>
          <a:p>
            <a:endParaRPr lang="en-US" dirty="0"/>
          </a:p>
        </p:txBody>
      </p:sp>
      <p:pic>
        <p:nvPicPr>
          <p:cNvPr id="13" name="Content Placeholder 12" descr="Performing a file search. Screenshot used with permission from Microsoft.">
            <a:extLst>
              <a:ext uri="{FF2B5EF4-FFF2-40B4-BE49-F238E27FC236}">
                <a16:creationId xmlns:a16="http://schemas.microsoft.com/office/drawing/2014/main" id="{A91A51F5-E320-43F6-9FA7-820184FC5907}"/>
              </a:ext>
            </a:extLst>
          </p:cNvPr>
          <p:cNvPicPr>
            <a:picLocks noGrp="1"/>
          </p:cNvPicPr>
          <p:nvPr>
            <p:ph sz="quarter" idx="12"/>
          </p:nvPr>
        </p:nvPicPr>
        <p:blipFill>
          <a:blip r:embed="rId2">
            <a:extLst>
              <a:ext uri="{28A0092B-C50C-407E-A947-70E740481C1C}">
                <a14:useLocalDpi xmlns:a14="http://schemas.microsoft.com/office/drawing/2010/main" val="0"/>
              </a:ext>
            </a:extLst>
          </a:blip>
          <a:srcRect/>
          <a:stretch>
            <a:fillRect/>
          </a:stretch>
        </p:blipFill>
        <p:spPr bwMode="auto">
          <a:xfrm>
            <a:off x="677940" y="914400"/>
            <a:ext cx="4771869" cy="2743200"/>
          </a:xfrm>
          <a:prstGeom prst="rect">
            <a:avLst/>
          </a:prstGeom>
          <a:noFill/>
          <a:ln>
            <a:noFill/>
          </a:ln>
        </p:spPr>
      </p:pic>
      <p:pic>
        <p:nvPicPr>
          <p:cNvPr id="14" name="Content Placeholder 13" descr="Search filter options. Screenshot used with permission from Microsoft.">
            <a:extLst>
              <a:ext uri="{FF2B5EF4-FFF2-40B4-BE49-F238E27FC236}">
                <a16:creationId xmlns:a16="http://schemas.microsoft.com/office/drawing/2014/main" id="{56DA97D7-F110-4205-8F8D-1FAF90F4E6F2}"/>
              </a:ext>
            </a:extLst>
          </p:cNvPr>
          <p:cNvPicPr>
            <a:picLocks noGrp="1"/>
          </p:cNvPicPr>
          <p:nvPr>
            <p:ph sz="quarter" idx="13"/>
          </p:nvPr>
        </p:nvPicPr>
        <p:blipFill>
          <a:blip r:embed="rId3">
            <a:extLst>
              <a:ext uri="{28A0092B-C50C-407E-A947-70E740481C1C}">
                <a14:useLocalDpi xmlns:a14="http://schemas.microsoft.com/office/drawing/2010/main" val="0"/>
              </a:ext>
            </a:extLst>
          </a:blip>
          <a:srcRect/>
          <a:stretch>
            <a:fillRect/>
          </a:stretch>
        </p:blipFill>
        <p:spPr bwMode="auto">
          <a:xfrm>
            <a:off x="677940" y="3749675"/>
            <a:ext cx="4771869" cy="2743200"/>
          </a:xfrm>
          <a:prstGeom prst="rect">
            <a:avLst/>
          </a:prstGeom>
          <a:noFill/>
          <a:ln>
            <a:noFill/>
          </a:ln>
        </p:spPr>
      </p:pic>
      <p:sp>
        <p:nvSpPr>
          <p:cNvPr id="3" name="Footer Placeholder 2">
            <a:extLst>
              <a:ext uri="{FF2B5EF4-FFF2-40B4-BE49-F238E27FC236}">
                <a16:creationId xmlns:a16="http://schemas.microsoft.com/office/drawing/2014/main" id="{0FDF047C-9BB9-4B73-A739-3044E7668F5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CD8873B-BFEE-46F0-BCFD-D8CCCA13B4E5}"/>
              </a:ext>
            </a:extLst>
          </p:cNvPr>
          <p:cNvSpPr>
            <a:spLocks noGrp="1"/>
          </p:cNvSpPr>
          <p:nvPr>
            <p:ph type="sldNum" sz="quarter" idx="4"/>
          </p:nvPr>
        </p:nvSpPr>
        <p:spPr/>
        <p:txBody>
          <a:bodyPr/>
          <a:lstStyle/>
          <a:p>
            <a:fld id="{5356F478-C559-429F-9426-6D8D07B5A7AD}" type="slidenum">
              <a:rPr lang="en-US" smtClean="0"/>
              <a:pPr/>
              <a:t>264</a:t>
            </a:fld>
            <a:endParaRPr lang="en-US" dirty="0"/>
          </a:p>
        </p:txBody>
      </p:sp>
    </p:spTree>
    <p:extLst>
      <p:ext uri="{BB962C8B-B14F-4D97-AF65-F5344CB8AC3E}">
        <p14:creationId xmlns:p14="http://schemas.microsoft.com/office/powerpoint/2010/main" val="1295120282"/>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View, Group, and Filter Options</a:t>
            </a:r>
          </a:p>
        </p:txBody>
      </p:sp>
      <p:sp>
        <p:nvSpPr>
          <p:cNvPr id="13" name="Content Placeholder 12">
            <a:extLst>
              <a:ext uri="{FF2B5EF4-FFF2-40B4-BE49-F238E27FC236}">
                <a16:creationId xmlns:a16="http://schemas.microsoft.com/office/drawing/2014/main" id="{D7FB8964-1ADA-4ABB-9320-9FA886B58D9E}"/>
              </a:ext>
            </a:extLst>
          </p:cNvPr>
          <p:cNvSpPr>
            <a:spLocks noGrp="1"/>
          </p:cNvSpPr>
          <p:nvPr>
            <p:ph sz="half" idx="1"/>
          </p:nvPr>
        </p:nvSpPr>
        <p:spPr/>
        <p:txBody>
          <a:bodyPr/>
          <a:lstStyle/>
          <a:p>
            <a:r>
              <a:rPr lang="cy-GB" dirty="0"/>
              <a:t>Details view – sort by column headers</a:t>
            </a:r>
          </a:p>
          <a:p>
            <a:r>
              <a:rPr lang="en-US" dirty="0"/>
              <a:t>Group </a:t>
            </a:r>
          </a:p>
          <a:p>
            <a:r>
              <a:rPr lang="en-US" dirty="0"/>
              <a:t>Filter </a:t>
            </a:r>
          </a:p>
          <a:p>
            <a:r>
              <a:rPr lang="cy-GB" dirty="0"/>
              <a:t>Arrange By</a:t>
            </a:r>
            <a:endParaRPr lang="en-US" dirty="0"/>
          </a:p>
        </p:txBody>
      </p:sp>
      <p:pic>
        <p:nvPicPr>
          <p:cNvPr id="7" name="Content Placeholder 6" descr="Applying view options to group and sort search results. Screenshot used with permission from Microsoft.">
            <a:extLst>
              <a:ext uri="{FF2B5EF4-FFF2-40B4-BE49-F238E27FC236}">
                <a16:creationId xmlns:a16="http://schemas.microsoft.com/office/drawing/2014/main" id="{B99C2310-D807-483F-A3A7-075E88C4B07D}"/>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26163" y="1996154"/>
            <a:ext cx="5940425" cy="3414966"/>
          </a:xfrm>
          <a:prstGeom prst="rect">
            <a:avLst/>
          </a:prstGeom>
          <a:noFill/>
          <a:ln>
            <a:noFill/>
          </a:ln>
        </p:spPr>
      </p:pic>
      <p:sp>
        <p:nvSpPr>
          <p:cNvPr id="2" name="Footer Placeholder 1">
            <a:extLst>
              <a:ext uri="{FF2B5EF4-FFF2-40B4-BE49-F238E27FC236}">
                <a16:creationId xmlns:a16="http://schemas.microsoft.com/office/drawing/2014/main" id="{EC4179E0-43FA-4DFD-A429-EE9CB4C3308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C90320C-1450-4E81-BE14-5A6961F46D37}"/>
              </a:ext>
            </a:extLst>
          </p:cNvPr>
          <p:cNvSpPr>
            <a:spLocks noGrp="1"/>
          </p:cNvSpPr>
          <p:nvPr>
            <p:ph type="sldNum" sz="quarter" idx="4"/>
          </p:nvPr>
        </p:nvSpPr>
        <p:spPr/>
        <p:txBody>
          <a:bodyPr/>
          <a:lstStyle/>
          <a:p>
            <a:fld id="{5356F478-C559-429F-9426-6D8D07B5A7AD}" type="slidenum">
              <a:rPr lang="en-US" smtClean="0"/>
              <a:pPr/>
              <a:t>265</a:t>
            </a:fld>
            <a:endParaRPr lang="en-US" dirty="0"/>
          </a:p>
        </p:txBody>
      </p:sp>
    </p:spTree>
    <p:extLst>
      <p:ext uri="{BB962C8B-B14F-4D97-AF65-F5344CB8AC3E}">
        <p14:creationId xmlns:p14="http://schemas.microsoft.com/office/powerpoint/2010/main" val="3855703774"/>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7C016B-BB20-4A94-839E-C1E758883F99}"/>
              </a:ext>
            </a:extLst>
          </p:cNvPr>
          <p:cNvSpPr>
            <a:spLocks noGrp="1"/>
          </p:cNvSpPr>
          <p:nvPr>
            <p:ph idx="1"/>
          </p:nvPr>
        </p:nvSpPr>
        <p:spPr/>
        <p:txBody>
          <a:bodyPr>
            <a:normAutofit fontScale="55000" lnSpcReduction="20000"/>
          </a:bodyPr>
          <a:lstStyle/>
          <a:p>
            <a:r>
              <a:rPr lang="en-US" dirty="0"/>
              <a:t>Word processing software</a:t>
            </a:r>
          </a:p>
          <a:p>
            <a:pPr lvl="1"/>
            <a:r>
              <a:rPr lang="en-US" dirty="0"/>
              <a:t>txt—a text-only file with no "binary" file information linking the file to a particular software application</a:t>
            </a:r>
          </a:p>
          <a:p>
            <a:pPr lvl="1"/>
            <a:r>
              <a:rPr lang="en-US" dirty="0"/>
              <a:t>rtf—Rich Text Format </a:t>
            </a:r>
          </a:p>
          <a:p>
            <a:pPr lvl="1"/>
            <a:r>
              <a:rPr lang="en-US" dirty="0" err="1"/>
              <a:t>odf</a:t>
            </a:r>
            <a:r>
              <a:rPr lang="en-US" dirty="0"/>
              <a:t>—the Open Document Format </a:t>
            </a:r>
          </a:p>
          <a:p>
            <a:pPr lvl="1"/>
            <a:r>
              <a:rPr lang="en-US" dirty="0"/>
              <a:t>doc/</a:t>
            </a:r>
            <a:r>
              <a:rPr lang="en-US" dirty="0" err="1"/>
              <a:t>docx</a:t>
            </a:r>
            <a:r>
              <a:rPr lang="en-US" dirty="0"/>
              <a:t>—this format is the one used by Microsoft Word</a:t>
            </a:r>
          </a:p>
          <a:p>
            <a:r>
              <a:rPr lang="en-US" dirty="0"/>
              <a:t>Spreadsheet software</a:t>
            </a:r>
          </a:p>
          <a:p>
            <a:pPr lvl="1"/>
            <a:r>
              <a:rPr lang="en-US" dirty="0" err="1"/>
              <a:t>xls</a:t>
            </a:r>
            <a:r>
              <a:rPr lang="en-US" dirty="0"/>
              <a:t>/</a:t>
            </a:r>
            <a:r>
              <a:rPr lang="en-US" dirty="0" err="1"/>
              <a:t>xlsx</a:t>
            </a:r>
            <a:r>
              <a:rPr lang="en-US" dirty="0"/>
              <a:t> for Microsoft Excel</a:t>
            </a:r>
          </a:p>
          <a:p>
            <a:r>
              <a:rPr lang="en-US" dirty="0"/>
              <a:t>Presentation software</a:t>
            </a:r>
          </a:p>
          <a:p>
            <a:pPr lvl="1"/>
            <a:r>
              <a:rPr lang="en-US" dirty="0"/>
              <a:t>ppt/pptx for Microsoft PowerPoint</a:t>
            </a:r>
          </a:p>
          <a:p>
            <a:r>
              <a:rPr lang="en-US" dirty="0"/>
              <a:t>PDF viewers and creators</a:t>
            </a:r>
          </a:p>
          <a:p>
            <a:pPr lvl="1"/>
            <a:r>
              <a:rPr lang="en-US" dirty="0"/>
              <a:t>Portable Document Format (PDF)</a:t>
            </a:r>
          </a:p>
          <a:p>
            <a:pPr lvl="1"/>
            <a:r>
              <a:rPr lang="en-US" dirty="0"/>
              <a:t>“Final” format for document distribution (printed or online)</a:t>
            </a:r>
          </a:p>
        </p:txBody>
      </p:sp>
      <p:sp>
        <p:nvSpPr>
          <p:cNvPr id="3" name="Title 2">
            <a:extLst>
              <a:ext uri="{FF2B5EF4-FFF2-40B4-BE49-F238E27FC236}">
                <a16:creationId xmlns:a16="http://schemas.microsoft.com/office/drawing/2014/main" id="{75E946C4-901B-4D5F-9423-5BD770AE7D6E}"/>
              </a:ext>
            </a:extLst>
          </p:cNvPr>
          <p:cNvSpPr>
            <a:spLocks noGrp="1"/>
          </p:cNvSpPr>
          <p:nvPr>
            <p:ph type="title"/>
          </p:nvPr>
        </p:nvSpPr>
        <p:spPr/>
        <p:txBody>
          <a:bodyPr/>
          <a:lstStyle/>
          <a:p>
            <a:r>
              <a:rPr lang="en-US" dirty="0"/>
              <a:t>File Types and Extensions</a:t>
            </a:r>
          </a:p>
        </p:txBody>
      </p:sp>
      <p:sp>
        <p:nvSpPr>
          <p:cNvPr id="4" name="Footer Placeholder 3">
            <a:extLst>
              <a:ext uri="{FF2B5EF4-FFF2-40B4-BE49-F238E27FC236}">
                <a16:creationId xmlns:a16="http://schemas.microsoft.com/office/drawing/2014/main" id="{6754630A-021E-410B-8213-CFA5B78E1CE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7DEC074-817B-46CE-AC4A-E980444FBEBC}"/>
              </a:ext>
            </a:extLst>
          </p:cNvPr>
          <p:cNvSpPr>
            <a:spLocks noGrp="1"/>
          </p:cNvSpPr>
          <p:nvPr>
            <p:ph type="sldNum" sz="quarter" idx="4"/>
          </p:nvPr>
        </p:nvSpPr>
        <p:spPr/>
        <p:txBody>
          <a:bodyPr/>
          <a:lstStyle/>
          <a:p>
            <a:fld id="{5356F478-C559-429F-9426-6D8D07B5A7AD}" type="slidenum">
              <a:rPr lang="en-US" smtClean="0"/>
              <a:pPr/>
              <a:t>266</a:t>
            </a:fld>
            <a:endParaRPr lang="en-US" dirty="0"/>
          </a:p>
        </p:txBody>
      </p:sp>
    </p:spTree>
    <p:extLst>
      <p:ext uri="{BB962C8B-B14F-4D97-AF65-F5344CB8AC3E}">
        <p14:creationId xmlns:p14="http://schemas.microsoft.com/office/powerpoint/2010/main" val="1944866170"/>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7C016B-BB20-4A94-839E-C1E758883F99}"/>
              </a:ext>
            </a:extLst>
          </p:cNvPr>
          <p:cNvSpPr>
            <a:spLocks noGrp="1"/>
          </p:cNvSpPr>
          <p:nvPr>
            <p:ph idx="1"/>
          </p:nvPr>
        </p:nvSpPr>
        <p:spPr/>
        <p:txBody>
          <a:bodyPr>
            <a:normAutofit fontScale="77500" lnSpcReduction="20000"/>
          </a:bodyPr>
          <a:lstStyle/>
          <a:p>
            <a:r>
              <a:rPr lang="en-US" dirty="0"/>
              <a:t>jpg/jpeg (Joint Pictures Expert Group)—this lossy compression format is the most widely used for photographic pictures</a:t>
            </a:r>
          </a:p>
          <a:p>
            <a:r>
              <a:rPr lang="en-US" dirty="0"/>
              <a:t>gif (Graphics Interchange Format)—this is an old lossless compression format</a:t>
            </a:r>
          </a:p>
          <a:p>
            <a:r>
              <a:rPr lang="en-US" dirty="0"/>
              <a:t>tiff (Tagged Image File Format)—this is a popular format for exchanging images between editing applications</a:t>
            </a:r>
          </a:p>
          <a:p>
            <a:r>
              <a:rPr lang="en-US" dirty="0" err="1"/>
              <a:t>png</a:t>
            </a:r>
            <a:r>
              <a:rPr lang="en-US" dirty="0"/>
              <a:t> (Portable Network Graphics)—this is a full-color (24-bit) lossless format designed to replace GIF</a:t>
            </a:r>
          </a:p>
          <a:p>
            <a:r>
              <a:rPr lang="en-US" dirty="0"/>
              <a:t>bmp—this is a Windows-only lossless format</a:t>
            </a:r>
          </a:p>
          <a:p>
            <a:pPr lvl="1"/>
            <a:endParaRPr lang="en-US" dirty="0"/>
          </a:p>
        </p:txBody>
      </p:sp>
      <p:sp>
        <p:nvSpPr>
          <p:cNvPr id="3" name="Title 2">
            <a:extLst>
              <a:ext uri="{FF2B5EF4-FFF2-40B4-BE49-F238E27FC236}">
                <a16:creationId xmlns:a16="http://schemas.microsoft.com/office/drawing/2014/main" id="{75E946C4-901B-4D5F-9423-5BD770AE7D6E}"/>
              </a:ext>
            </a:extLst>
          </p:cNvPr>
          <p:cNvSpPr>
            <a:spLocks noGrp="1"/>
          </p:cNvSpPr>
          <p:nvPr>
            <p:ph type="title"/>
          </p:nvPr>
        </p:nvSpPr>
        <p:spPr/>
        <p:txBody>
          <a:bodyPr/>
          <a:lstStyle/>
          <a:p>
            <a:r>
              <a:rPr lang="en-US" dirty="0"/>
              <a:t>Image File Types</a:t>
            </a:r>
          </a:p>
        </p:txBody>
      </p:sp>
      <p:sp>
        <p:nvSpPr>
          <p:cNvPr id="4" name="Footer Placeholder 3">
            <a:extLst>
              <a:ext uri="{FF2B5EF4-FFF2-40B4-BE49-F238E27FC236}">
                <a16:creationId xmlns:a16="http://schemas.microsoft.com/office/drawing/2014/main" id="{DBAB663D-1C29-4294-93DC-1F698B01D59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4E668BF-9F7B-4900-A258-2E4412B5F199}"/>
              </a:ext>
            </a:extLst>
          </p:cNvPr>
          <p:cNvSpPr>
            <a:spLocks noGrp="1"/>
          </p:cNvSpPr>
          <p:nvPr>
            <p:ph type="sldNum" sz="quarter" idx="4"/>
          </p:nvPr>
        </p:nvSpPr>
        <p:spPr/>
        <p:txBody>
          <a:bodyPr/>
          <a:lstStyle/>
          <a:p>
            <a:fld id="{5356F478-C559-429F-9426-6D8D07B5A7AD}" type="slidenum">
              <a:rPr lang="en-US" smtClean="0"/>
              <a:pPr/>
              <a:t>267</a:t>
            </a:fld>
            <a:endParaRPr lang="en-US" dirty="0"/>
          </a:p>
        </p:txBody>
      </p:sp>
    </p:spTree>
    <p:extLst>
      <p:ext uri="{BB962C8B-B14F-4D97-AF65-F5344CB8AC3E}">
        <p14:creationId xmlns:p14="http://schemas.microsoft.com/office/powerpoint/2010/main" val="3831638108"/>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01A0E3-6697-4AE2-8D2A-D19B8A7515AA}"/>
              </a:ext>
            </a:extLst>
          </p:cNvPr>
          <p:cNvSpPr>
            <a:spLocks noGrp="1"/>
          </p:cNvSpPr>
          <p:nvPr>
            <p:ph idx="1"/>
          </p:nvPr>
        </p:nvSpPr>
        <p:spPr/>
        <p:txBody>
          <a:bodyPr>
            <a:normAutofit fontScale="85000" lnSpcReduction="20000"/>
          </a:bodyPr>
          <a:lstStyle/>
          <a:p>
            <a:r>
              <a:rPr lang="en-US" dirty="0"/>
              <a:t>mpg—this is an early MPEG (Motion Pictures Expert Group) standard for video files with lossy compression</a:t>
            </a:r>
          </a:p>
          <a:p>
            <a:r>
              <a:rPr lang="en-US" dirty="0"/>
              <a:t>mp4—the MPEG-4 standard audio/video file format</a:t>
            </a:r>
          </a:p>
          <a:p>
            <a:r>
              <a:rPr lang="en-US" dirty="0" err="1"/>
              <a:t>flv</a:t>
            </a:r>
            <a:r>
              <a:rPr lang="en-US" dirty="0"/>
              <a:t>—another container file format designed to deliver Flash Video</a:t>
            </a:r>
          </a:p>
          <a:p>
            <a:r>
              <a:rPr lang="en-US" dirty="0" err="1"/>
              <a:t>wmv</a:t>
            </a:r>
            <a:r>
              <a:rPr lang="en-US" dirty="0"/>
              <a:t> (Windows Media Video)—a video container file format developed by Microsoft</a:t>
            </a:r>
          </a:p>
          <a:p>
            <a:r>
              <a:rPr lang="en-US" dirty="0" err="1"/>
              <a:t>avi</a:t>
            </a:r>
            <a:r>
              <a:rPr lang="en-US" dirty="0"/>
              <a:t>—a legacy Windows-only video format</a:t>
            </a:r>
          </a:p>
          <a:p>
            <a:endParaRPr lang="en-US" dirty="0"/>
          </a:p>
        </p:txBody>
      </p:sp>
      <p:sp>
        <p:nvSpPr>
          <p:cNvPr id="3" name="Title 2">
            <a:extLst>
              <a:ext uri="{FF2B5EF4-FFF2-40B4-BE49-F238E27FC236}">
                <a16:creationId xmlns:a16="http://schemas.microsoft.com/office/drawing/2014/main" id="{A7D611EA-C3E2-4221-A493-88C815207D33}"/>
              </a:ext>
            </a:extLst>
          </p:cNvPr>
          <p:cNvSpPr>
            <a:spLocks noGrp="1"/>
          </p:cNvSpPr>
          <p:nvPr>
            <p:ph type="title"/>
          </p:nvPr>
        </p:nvSpPr>
        <p:spPr/>
        <p:txBody>
          <a:bodyPr/>
          <a:lstStyle/>
          <a:p>
            <a:r>
              <a:rPr lang="en-US" dirty="0"/>
              <a:t>Video File Types</a:t>
            </a:r>
          </a:p>
        </p:txBody>
      </p:sp>
      <p:sp>
        <p:nvSpPr>
          <p:cNvPr id="4" name="Footer Placeholder 3">
            <a:extLst>
              <a:ext uri="{FF2B5EF4-FFF2-40B4-BE49-F238E27FC236}">
                <a16:creationId xmlns:a16="http://schemas.microsoft.com/office/drawing/2014/main" id="{706B44B9-288F-4E2E-876F-535282975B4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9E688B7-7F66-4AD9-AE8D-946E995EB9EC}"/>
              </a:ext>
            </a:extLst>
          </p:cNvPr>
          <p:cNvSpPr>
            <a:spLocks noGrp="1"/>
          </p:cNvSpPr>
          <p:nvPr>
            <p:ph type="sldNum" sz="quarter" idx="4"/>
          </p:nvPr>
        </p:nvSpPr>
        <p:spPr/>
        <p:txBody>
          <a:bodyPr/>
          <a:lstStyle/>
          <a:p>
            <a:fld id="{5356F478-C559-429F-9426-6D8D07B5A7AD}" type="slidenum">
              <a:rPr lang="en-US" smtClean="0"/>
              <a:pPr/>
              <a:t>268</a:t>
            </a:fld>
            <a:endParaRPr lang="en-US" dirty="0"/>
          </a:p>
        </p:txBody>
      </p:sp>
    </p:spTree>
    <p:extLst>
      <p:ext uri="{BB962C8B-B14F-4D97-AF65-F5344CB8AC3E}">
        <p14:creationId xmlns:p14="http://schemas.microsoft.com/office/powerpoint/2010/main" val="127031184"/>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5AE94A-9700-4195-8FA9-5B389531C92B}"/>
              </a:ext>
            </a:extLst>
          </p:cNvPr>
          <p:cNvSpPr>
            <a:spLocks noGrp="1"/>
          </p:cNvSpPr>
          <p:nvPr>
            <p:ph idx="1"/>
          </p:nvPr>
        </p:nvSpPr>
        <p:spPr/>
        <p:txBody>
          <a:bodyPr>
            <a:normAutofit fontScale="70000" lnSpcReduction="20000"/>
          </a:bodyPr>
          <a:lstStyle/>
          <a:p>
            <a:r>
              <a:rPr lang="en-US" dirty="0"/>
              <a:t>mp3—developed from MPEG, this remains one of the most popular formats for distributing music </a:t>
            </a:r>
          </a:p>
          <a:p>
            <a:r>
              <a:rPr lang="en-US" dirty="0" err="1"/>
              <a:t>aac</a:t>
            </a:r>
            <a:r>
              <a:rPr lang="en-US" dirty="0"/>
              <a:t> (Advanced Audio Coding)—developed from MPEG as a successor to mp3</a:t>
            </a:r>
          </a:p>
          <a:p>
            <a:r>
              <a:rPr lang="en-US" dirty="0"/>
              <a:t>m4a—this is an audio-only file format deriving from the MPEG-4 standards track</a:t>
            </a:r>
          </a:p>
          <a:p>
            <a:r>
              <a:rPr lang="en-US" dirty="0" err="1"/>
              <a:t>flac</a:t>
            </a:r>
            <a:r>
              <a:rPr lang="en-US" dirty="0"/>
              <a:t> (Free Lossless Audio Codec)—as the name suggests, this format achieves file size compression without discarding audio data</a:t>
            </a:r>
          </a:p>
          <a:p>
            <a:r>
              <a:rPr lang="en-US" dirty="0"/>
              <a:t>wav—this is an early Windows audio file format</a:t>
            </a:r>
          </a:p>
        </p:txBody>
      </p:sp>
      <p:sp>
        <p:nvSpPr>
          <p:cNvPr id="3" name="Title 2">
            <a:extLst>
              <a:ext uri="{FF2B5EF4-FFF2-40B4-BE49-F238E27FC236}">
                <a16:creationId xmlns:a16="http://schemas.microsoft.com/office/drawing/2014/main" id="{F5ECFE9D-445E-4CD6-AABE-DE987E701D26}"/>
              </a:ext>
            </a:extLst>
          </p:cNvPr>
          <p:cNvSpPr>
            <a:spLocks noGrp="1"/>
          </p:cNvSpPr>
          <p:nvPr>
            <p:ph type="title"/>
          </p:nvPr>
        </p:nvSpPr>
        <p:spPr/>
        <p:txBody>
          <a:bodyPr/>
          <a:lstStyle/>
          <a:p>
            <a:r>
              <a:rPr lang="en-US" dirty="0"/>
              <a:t>Audio File Types</a:t>
            </a:r>
          </a:p>
        </p:txBody>
      </p:sp>
      <p:sp>
        <p:nvSpPr>
          <p:cNvPr id="4" name="Footer Placeholder 3">
            <a:extLst>
              <a:ext uri="{FF2B5EF4-FFF2-40B4-BE49-F238E27FC236}">
                <a16:creationId xmlns:a16="http://schemas.microsoft.com/office/drawing/2014/main" id="{03480E31-A7B6-4389-ADF7-FA3CD7D708B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A23CBB8-D8CA-41F9-8DEF-32FF6214E5FB}"/>
              </a:ext>
            </a:extLst>
          </p:cNvPr>
          <p:cNvSpPr>
            <a:spLocks noGrp="1"/>
          </p:cNvSpPr>
          <p:nvPr>
            <p:ph type="sldNum" sz="quarter" idx="4"/>
          </p:nvPr>
        </p:nvSpPr>
        <p:spPr/>
        <p:txBody>
          <a:bodyPr/>
          <a:lstStyle/>
          <a:p>
            <a:fld id="{5356F478-C559-429F-9426-6D8D07B5A7AD}" type="slidenum">
              <a:rPr lang="en-US" smtClean="0"/>
              <a:pPr/>
              <a:t>269</a:t>
            </a:fld>
            <a:endParaRPr lang="en-US" dirty="0"/>
          </a:p>
        </p:txBody>
      </p:sp>
    </p:spTree>
    <p:extLst>
      <p:ext uri="{BB962C8B-B14F-4D97-AF65-F5344CB8AC3E}">
        <p14:creationId xmlns:p14="http://schemas.microsoft.com/office/powerpoint/2010/main" val="31967731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the Desktop and Taskbar</a:t>
            </a:r>
            <a:endParaRPr lang="en-US" dirty="0"/>
          </a:p>
        </p:txBody>
      </p:sp>
      <p:sp>
        <p:nvSpPr>
          <p:cNvPr id="4" name="Content Placeholder 3"/>
          <p:cNvSpPr>
            <a:spLocks noGrp="1"/>
          </p:cNvSpPr>
          <p:nvPr>
            <p:ph sz="half" idx="1"/>
          </p:nvPr>
        </p:nvSpPr>
        <p:spPr/>
        <p:txBody>
          <a:bodyPr>
            <a:normAutofit/>
          </a:bodyPr>
          <a:lstStyle/>
          <a:p>
            <a:r>
              <a:rPr lang="en-US" dirty="0"/>
              <a:t>Desktop shortcuts</a:t>
            </a:r>
          </a:p>
          <a:p>
            <a:r>
              <a:rPr lang="en-US" dirty="0"/>
              <a:t>Taskbar</a:t>
            </a:r>
          </a:p>
          <a:p>
            <a:pPr lvl="1"/>
            <a:r>
              <a:rPr lang="en-US" dirty="0"/>
              <a:t>Start/Windows button</a:t>
            </a:r>
          </a:p>
          <a:p>
            <a:pPr lvl="1"/>
            <a:r>
              <a:rPr lang="en-US" dirty="0"/>
              <a:t>Pinned icons</a:t>
            </a:r>
          </a:p>
          <a:p>
            <a:pPr lvl="1"/>
            <a:r>
              <a:rPr lang="en-US" dirty="0"/>
              <a:t>Notification area</a:t>
            </a:r>
          </a:p>
          <a:p>
            <a:r>
              <a:rPr lang="en-US" dirty="0"/>
              <a:t>Start Screen/Start Menu</a:t>
            </a:r>
          </a:p>
          <a:p>
            <a:endParaRPr lang="en-US" dirty="0"/>
          </a:p>
        </p:txBody>
      </p:sp>
      <p:pic>
        <p:nvPicPr>
          <p:cNvPr id="15" name="Content Placeholder 14" descr="Windows 10 desktop showing 1) Shortcut icon; 2) Start button; 3) Start menu with apps and tiles; 4) Programs pinned to the taskbar; 5) Notification area. Screenshot used with permission from Microsoft.">
            <a:extLst>
              <a:ext uri="{FF2B5EF4-FFF2-40B4-BE49-F238E27FC236}">
                <a16:creationId xmlns:a16="http://schemas.microsoft.com/office/drawing/2014/main" id="{404045A7-E7BA-4596-9326-722CDAF99C1B}"/>
              </a:ext>
            </a:extLst>
          </p:cNvPr>
          <p:cNvPicPr>
            <a:picLocks noGrp="1"/>
          </p:cNvPicPr>
          <p:nvPr>
            <p:ph sz="half" idx="2"/>
          </p:nvPr>
        </p:nvPicPr>
        <p:blipFill>
          <a:blip r:embed="rId3"/>
          <a:stretch>
            <a:fillRect/>
          </a:stretch>
        </p:blipFill>
        <p:spPr>
          <a:xfrm>
            <a:off x="6126163" y="1475978"/>
            <a:ext cx="5940425" cy="4455318"/>
          </a:xfrm>
          <a:prstGeom prst="rect">
            <a:avLst/>
          </a:prstGeom>
        </p:spPr>
      </p:pic>
      <p:sp>
        <p:nvSpPr>
          <p:cNvPr id="3" name="Footer Placeholder 2">
            <a:extLst>
              <a:ext uri="{FF2B5EF4-FFF2-40B4-BE49-F238E27FC236}">
                <a16:creationId xmlns:a16="http://schemas.microsoft.com/office/drawing/2014/main" id="{2A1FBC11-22D0-4138-8F7C-F93BB02F9F0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D063A6F-B068-4DCF-A76C-5B884EEDD5E7}"/>
              </a:ext>
            </a:extLst>
          </p:cNvPr>
          <p:cNvSpPr>
            <a:spLocks noGrp="1"/>
          </p:cNvSpPr>
          <p:nvPr>
            <p:ph type="sldNum" sz="quarter" idx="4"/>
          </p:nvPr>
        </p:nvSpPr>
        <p:spPr/>
        <p:txBody>
          <a:bodyPr/>
          <a:lstStyle/>
          <a:p>
            <a:fld id="{5356F478-C559-429F-9426-6D8D07B5A7AD}" type="slidenum">
              <a:rPr lang="en-US" smtClean="0"/>
              <a:pPr/>
              <a:t>27</a:t>
            </a:fld>
            <a:endParaRPr lang="en-US" dirty="0"/>
          </a:p>
        </p:txBody>
      </p:sp>
    </p:spTree>
    <p:extLst>
      <p:ext uri="{BB962C8B-B14F-4D97-AF65-F5344CB8AC3E}">
        <p14:creationId xmlns:p14="http://schemas.microsoft.com/office/powerpoint/2010/main" val="1412433513"/>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41C038-5038-4519-9942-FCD9CA856D94}"/>
              </a:ext>
            </a:extLst>
          </p:cNvPr>
          <p:cNvSpPr>
            <a:spLocks noGrp="1"/>
          </p:cNvSpPr>
          <p:nvPr>
            <p:ph idx="1"/>
          </p:nvPr>
        </p:nvSpPr>
        <p:spPr/>
        <p:txBody>
          <a:bodyPr>
            <a:normAutofit fontScale="92500" lnSpcReduction="20000"/>
          </a:bodyPr>
          <a:lstStyle/>
          <a:p>
            <a:r>
              <a:rPr lang="en-US" dirty="0"/>
              <a:t>exe—this is the basic type of program file in Windows</a:t>
            </a:r>
          </a:p>
          <a:p>
            <a:r>
              <a:rPr lang="en-US" dirty="0" err="1"/>
              <a:t>msi</a:t>
            </a:r>
            <a:r>
              <a:rPr lang="en-US" dirty="0"/>
              <a:t>—this is a Windows Installer file used to install and uninstall software applications under Windows</a:t>
            </a:r>
          </a:p>
          <a:p>
            <a:r>
              <a:rPr lang="en-US" dirty="0"/>
              <a:t>app—this is the equivalent of an exe file for macOS</a:t>
            </a:r>
          </a:p>
          <a:p>
            <a:r>
              <a:rPr lang="en-US" dirty="0"/>
              <a:t>bat/cmd/vbs/js/ps1—contains a sequence of commands either from the operating system's command interpreter or from a scripting language supported by the OS</a:t>
            </a:r>
          </a:p>
          <a:p>
            <a:endParaRPr lang="en-US" dirty="0"/>
          </a:p>
        </p:txBody>
      </p:sp>
      <p:sp>
        <p:nvSpPr>
          <p:cNvPr id="3" name="Title 2">
            <a:extLst>
              <a:ext uri="{FF2B5EF4-FFF2-40B4-BE49-F238E27FC236}">
                <a16:creationId xmlns:a16="http://schemas.microsoft.com/office/drawing/2014/main" id="{1E5EEFBD-E293-4619-9FFE-00933602AF23}"/>
              </a:ext>
            </a:extLst>
          </p:cNvPr>
          <p:cNvSpPr>
            <a:spLocks noGrp="1"/>
          </p:cNvSpPr>
          <p:nvPr>
            <p:ph type="title"/>
          </p:nvPr>
        </p:nvSpPr>
        <p:spPr/>
        <p:txBody>
          <a:bodyPr/>
          <a:lstStyle/>
          <a:p>
            <a:r>
              <a:rPr lang="en-US" dirty="0"/>
              <a:t>Executable Files</a:t>
            </a:r>
          </a:p>
        </p:txBody>
      </p:sp>
      <p:sp>
        <p:nvSpPr>
          <p:cNvPr id="4" name="Footer Placeholder 3">
            <a:extLst>
              <a:ext uri="{FF2B5EF4-FFF2-40B4-BE49-F238E27FC236}">
                <a16:creationId xmlns:a16="http://schemas.microsoft.com/office/drawing/2014/main" id="{3099B71D-67D4-451B-83CF-31DFC1F4B25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7EEEA3D-E1D6-4C44-8EB6-29F37CC48E1A}"/>
              </a:ext>
            </a:extLst>
          </p:cNvPr>
          <p:cNvSpPr>
            <a:spLocks noGrp="1"/>
          </p:cNvSpPr>
          <p:nvPr>
            <p:ph type="sldNum" sz="quarter" idx="4"/>
          </p:nvPr>
        </p:nvSpPr>
        <p:spPr/>
        <p:txBody>
          <a:bodyPr/>
          <a:lstStyle/>
          <a:p>
            <a:fld id="{5356F478-C559-429F-9426-6D8D07B5A7AD}" type="slidenum">
              <a:rPr lang="en-US" smtClean="0"/>
              <a:pPr/>
              <a:t>270</a:t>
            </a:fld>
            <a:endParaRPr lang="en-US" dirty="0"/>
          </a:p>
        </p:txBody>
      </p:sp>
    </p:spTree>
    <p:extLst>
      <p:ext uri="{BB962C8B-B14F-4D97-AF65-F5344CB8AC3E}">
        <p14:creationId xmlns:p14="http://schemas.microsoft.com/office/powerpoint/2010/main" val="1784819412"/>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A275522-1430-420E-8CC8-78851C9BB5CB}"/>
              </a:ext>
            </a:extLst>
          </p:cNvPr>
          <p:cNvSpPr>
            <a:spLocks noGrp="1"/>
          </p:cNvSpPr>
          <p:nvPr>
            <p:ph idx="1"/>
          </p:nvPr>
        </p:nvSpPr>
        <p:spPr/>
        <p:txBody>
          <a:bodyPr>
            <a:normAutofit fontScale="47500" lnSpcReduction="20000"/>
          </a:bodyPr>
          <a:lstStyle/>
          <a:p>
            <a:r>
              <a:rPr lang="en-US" dirty="0"/>
              <a:t>zip—this format was developed for the PKZIP utility but is now supported "natively" by Windows, Mac OS X, and Linux</a:t>
            </a:r>
          </a:p>
          <a:p>
            <a:r>
              <a:rPr lang="en-US" dirty="0"/>
              <a:t>tar—this was originally a UNIX format for writing to magnetic tape (tape archive) but is still used with gzip compression (</a:t>
            </a:r>
            <a:r>
              <a:rPr lang="en-US" dirty="0" err="1"/>
              <a:t>tgz</a:t>
            </a:r>
            <a:r>
              <a:rPr lang="en-US" dirty="0"/>
              <a:t> or .tar.gz) as a compressed file format for UNIX, Linux, and macOS</a:t>
            </a:r>
          </a:p>
          <a:p>
            <a:r>
              <a:rPr lang="en-US" dirty="0" err="1"/>
              <a:t>rar</a:t>
            </a:r>
            <a:r>
              <a:rPr lang="en-US" dirty="0"/>
              <a:t>—this proprietary format is used by the WinRAR compression program</a:t>
            </a:r>
          </a:p>
          <a:p>
            <a:r>
              <a:rPr lang="en-US" dirty="0"/>
              <a:t>7z—this type of archive is created and opened using the open-source 7-Zip compression utility</a:t>
            </a:r>
          </a:p>
          <a:p>
            <a:r>
              <a:rPr lang="en-US" dirty="0" err="1"/>
              <a:t>gz</a:t>
            </a:r>
            <a:r>
              <a:rPr lang="en-US" dirty="0"/>
              <a:t>—this type of archive is created and opened by the gzip utility, freely available for UNIX and Linux computers</a:t>
            </a:r>
          </a:p>
          <a:p>
            <a:r>
              <a:rPr lang="en-US" dirty="0" err="1"/>
              <a:t>iso</a:t>
            </a:r>
            <a:r>
              <a:rPr lang="en-US" dirty="0"/>
              <a:t>—this is a file in one of the formats used by optical media. The main formats are ISO 9660 (used by CDs) and UDF (used by DVDs and Blu-Ray Discs). </a:t>
            </a:r>
          </a:p>
          <a:p>
            <a:r>
              <a:rPr lang="en-US" dirty="0" err="1"/>
              <a:t>vhd</a:t>
            </a:r>
            <a:r>
              <a:rPr lang="en-US" dirty="0"/>
              <a:t>/</a:t>
            </a:r>
            <a:r>
              <a:rPr lang="en-US" dirty="0" err="1"/>
              <a:t>vmdk</a:t>
            </a:r>
            <a:r>
              <a:rPr lang="en-US" dirty="0"/>
              <a:t>—these are disk image file formats used with Microsoft Hyper-V and VMware virtual machines </a:t>
            </a:r>
          </a:p>
          <a:p>
            <a:r>
              <a:rPr lang="en-US" dirty="0"/>
              <a:t>dmg—this is a disk image file format used by Apple macOS</a:t>
            </a:r>
          </a:p>
          <a:p>
            <a:endParaRPr lang="en-US" dirty="0"/>
          </a:p>
        </p:txBody>
      </p:sp>
      <p:sp>
        <p:nvSpPr>
          <p:cNvPr id="2" name="Title 1">
            <a:extLst>
              <a:ext uri="{FF2B5EF4-FFF2-40B4-BE49-F238E27FC236}">
                <a16:creationId xmlns:a16="http://schemas.microsoft.com/office/drawing/2014/main" id="{5A51CC96-2EA3-4EAE-8F83-C749FB8910C7}"/>
              </a:ext>
            </a:extLst>
          </p:cNvPr>
          <p:cNvSpPr>
            <a:spLocks noGrp="1"/>
          </p:cNvSpPr>
          <p:nvPr>
            <p:ph type="title"/>
          </p:nvPr>
        </p:nvSpPr>
        <p:spPr/>
        <p:txBody>
          <a:bodyPr/>
          <a:lstStyle/>
          <a:p>
            <a:r>
              <a:rPr lang="en-US" dirty="0"/>
              <a:t>Compression Formats</a:t>
            </a:r>
          </a:p>
        </p:txBody>
      </p:sp>
      <p:sp>
        <p:nvSpPr>
          <p:cNvPr id="3" name="Footer Placeholder 2">
            <a:extLst>
              <a:ext uri="{FF2B5EF4-FFF2-40B4-BE49-F238E27FC236}">
                <a16:creationId xmlns:a16="http://schemas.microsoft.com/office/drawing/2014/main" id="{21EC6583-9BC0-4012-A10D-1711E7D5B1A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94707D6-5ECB-4583-9D85-967C63038C59}"/>
              </a:ext>
            </a:extLst>
          </p:cNvPr>
          <p:cNvSpPr>
            <a:spLocks noGrp="1"/>
          </p:cNvSpPr>
          <p:nvPr>
            <p:ph type="sldNum" sz="quarter" idx="4"/>
          </p:nvPr>
        </p:nvSpPr>
        <p:spPr/>
        <p:txBody>
          <a:bodyPr/>
          <a:lstStyle/>
          <a:p>
            <a:fld id="{5356F478-C559-429F-9426-6D8D07B5A7AD}" type="slidenum">
              <a:rPr lang="en-US" smtClean="0"/>
              <a:pPr/>
              <a:t>271</a:t>
            </a:fld>
            <a:endParaRPr lang="en-US" dirty="0"/>
          </a:p>
        </p:txBody>
      </p:sp>
    </p:spTree>
    <p:extLst>
      <p:ext uri="{BB962C8B-B14F-4D97-AF65-F5344CB8AC3E}">
        <p14:creationId xmlns:p14="http://schemas.microsoft.com/office/powerpoint/2010/main" val="1241802022"/>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1AF9F9-E927-4B5C-99ED-0E930458C2A6}"/>
              </a:ext>
            </a:extLst>
          </p:cNvPr>
          <p:cNvSpPr>
            <a:spLocks noGrp="1"/>
          </p:cNvSpPr>
          <p:nvPr>
            <p:ph idx="1"/>
          </p:nvPr>
        </p:nvSpPr>
        <p:spPr/>
        <p:txBody>
          <a:bodyPr>
            <a:normAutofit fontScale="70000" lnSpcReduction="20000"/>
          </a:bodyPr>
          <a:lstStyle/>
          <a:p>
            <a:r>
              <a:rPr lang="en-US" dirty="0"/>
              <a:t>Describe the properties of file systems and select an appropriate file system for a given OS and usage</a:t>
            </a:r>
          </a:p>
          <a:p>
            <a:r>
              <a:rPr lang="en-US" dirty="0"/>
              <a:t>Use a file manager to create, open, move/copy, and delete files and folders/directories</a:t>
            </a:r>
          </a:p>
          <a:p>
            <a:r>
              <a:rPr lang="en-US" dirty="0"/>
              <a:t>Use search tools and view options to locate files quickly</a:t>
            </a:r>
          </a:p>
        </p:txBody>
      </p:sp>
      <p:sp>
        <p:nvSpPr>
          <p:cNvPr id="3" name="Footer Placeholder 2">
            <a:extLst>
              <a:ext uri="{FF2B5EF4-FFF2-40B4-BE49-F238E27FC236}">
                <a16:creationId xmlns:a16="http://schemas.microsoft.com/office/drawing/2014/main" id="{B49CEEDE-AC7A-4265-B3D5-3FE174459BA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8A864E7-F92F-48DF-A36A-24D75266192B}"/>
              </a:ext>
            </a:extLst>
          </p:cNvPr>
          <p:cNvSpPr>
            <a:spLocks noGrp="1"/>
          </p:cNvSpPr>
          <p:nvPr>
            <p:ph type="sldNum" sz="quarter" idx="4"/>
          </p:nvPr>
        </p:nvSpPr>
        <p:spPr/>
        <p:txBody>
          <a:bodyPr/>
          <a:lstStyle/>
          <a:p>
            <a:fld id="{5356F478-C559-429F-9426-6D8D07B5A7AD}" type="slidenum">
              <a:rPr lang="en-US" smtClean="0"/>
              <a:pPr/>
              <a:t>272</a:t>
            </a:fld>
            <a:endParaRPr lang="en-US" dirty="0"/>
          </a:p>
        </p:txBody>
      </p:sp>
    </p:spTree>
    <p:extLst>
      <p:ext uri="{BB962C8B-B14F-4D97-AF65-F5344CB8AC3E}">
        <p14:creationId xmlns:p14="http://schemas.microsoft.com/office/powerpoint/2010/main" val="3656723371"/>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8BA0AE-7519-4DD7-9BA4-79253CE0DCDD}"/>
              </a:ext>
            </a:extLst>
          </p:cNvPr>
          <p:cNvSpPr>
            <a:spLocks noGrp="1"/>
          </p:cNvSpPr>
          <p:nvPr>
            <p:ph idx="1"/>
          </p:nvPr>
        </p:nvSpPr>
        <p:spPr/>
        <p:txBody>
          <a:bodyPr/>
          <a:lstStyle/>
          <a:p>
            <a:r>
              <a:rPr lang="en-US" dirty="0"/>
              <a:t>Lab 16 / Using File Explorer</a:t>
            </a:r>
          </a:p>
        </p:txBody>
      </p:sp>
      <p:sp>
        <p:nvSpPr>
          <p:cNvPr id="3" name="Footer Placeholder 2">
            <a:extLst>
              <a:ext uri="{FF2B5EF4-FFF2-40B4-BE49-F238E27FC236}">
                <a16:creationId xmlns:a16="http://schemas.microsoft.com/office/drawing/2014/main" id="{2CB8F569-2184-46C7-9A31-4B46EFD55A6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25EC32C6-E22B-4C38-9614-E30793EBB1CE}"/>
              </a:ext>
            </a:extLst>
          </p:cNvPr>
          <p:cNvSpPr>
            <a:spLocks noGrp="1"/>
          </p:cNvSpPr>
          <p:nvPr>
            <p:ph type="sldNum" sz="quarter" idx="4"/>
          </p:nvPr>
        </p:nvSpPr>
        <p:spPr/>
        <p:txBody>
          <a:bodyPr/>
          <a:lstStyle/>
          <a:p>
            <a:fld id="{5356F478-C559-429F-9426-6D8D07B5A7AD}" type="slidenum">
              <a:rPr lang="en-US" smtClean="0"/>
              <a:pPr/>
              <a:t>273</a:t>
            </a:fld>
            <a:endParaRPr lang="en-US" dirty="0"/>
          </a:p>
        </p:txBody>
      </p:sp>
    </p:spTree>
    <p:extLst>
      <p:ext uri="{BB962C8B-B14F-4D97-AF65-F5344CB8AC3E}">
        <p14:creationId xmlns:p14="http://schemas.microsoft.com/office/powerpoint/2010/main" val="4110962285"/>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4 / Unit 1 / Networking Concepts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846105577"/>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A300ED-7087-4756-895B-F773A1E036C1}"/>
              </a:ext>
            </a:extLst>
          </p:cNvPr>
          <p:cNvSpPr>
            <a:spLocks noGrp="1"/>
          </p:cNvSpPr>
          <p:nvPr>
            <p:ph idx="1"/>
          </p:nvPr>
        </p:nvSpPr>
        <p:spPr/>
        <p:txBody>
          <a:bodyPr>
            <a:normAutofit fontScale="77500" lnSpcReduction="20000"/>
          </a:bodyPr>
          <a:lstStyle/>
          <a:p>
            <a:r>
              <a:rPr lang="en-US" dirty="0"/>
              <a:t>Describe the components and functions of computer networks</a:t>
            </a:r>
          </a:p>
          <a:p>
            <a:r>
              <a:rPr lang="en-US" dirty="0"/>
              <a:t>List the protocols and technologies used for addressing on computer networks</a:t>
            </a:r>
          </a:p>
          <a:p>
            <a:r>
              <a:rPr lang="en-US" dirty="0"/>
              <a:t>Connect a computer to a wired or wireless network</a:t>
            </a:r>
          </a:p>
          <a:p>
            <a:r>
              <a:rPr lang="en-US" dirty="0"/>
              <a:t>Describe the uses of common application protocols</a:t>
            </a:r>
          </a:p>
        </p:txBody>
      </p:sp>
      <p:sp>
        <p:nvSpPr>
          <p:cNvPr id="3" name="Footer Placeholder 2">
            <a:extLst>
              <a:ext uri="{FF2B5EF4-FFF2-40B4-BE49-F238E27FC236}">
                <a16:creationId xmlns:a16="http://schemas.microsoft.com/office/drawing/2014/main" id="{F6AAC4A4-7991-4531-90A1-DFBBE6C36C7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D9FD63C-7A10-4452-BCB5-46975F399D84}"/>
              </a:ext>
            </a:extLst>
          </p:cNvPr>
          <p:cNvSpPr>
            <a:spLocks noGrp="1"/>
          </p:cNvSpPr>
          <p:nvPr>
            <p:ph type="sldNum" sz="quarter" idx="4"/>
          </p:nvPr>
        </p:nvSpPr>
        <p:spPr/>
        <p:txBody>
          <a:bodyPr/>
          <a:lstStyle/>
          <a:p>
            <a:fld id="{5356F478-C559-429F-9426-6D8D07B5A7AD}" type="slidenum">
              <a:rPr lang="en-US" smtClean="0"/>
              <a:pPr/>
              <a:t>275</a:t>
            </a:fld>
            <a:endParaRPr lang="en-US" dirty="0"/>
          </a:p>
        </p:txBody>
      </p:sp>
    </p:spTree>
    <p:extLst>
      <p:ext uri="{BB962C8B-B14F-4D97-AF65-F5344CB8AC3E}">
        <p14:creationId xmlns:p14="http://schemas.microsoft.com/office/powerpoint/2010/main" val="4130221486"/>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4FC7D-0662-4DEA-ABE2-F8570CFC8010}"/>
              </a:ext>
            </a:extLst>
          </p:cNvPr>
          <p:cNvSpPr>
            <a:spLocks noGrp="1"/>
          </p:cNvSpPr>
          <p:nvPr>
            <p:ph type="title"/>
          </p:nvPr>
        </p:nvSpPr>
        <p:spPr/>
        <p:txBody>
          <a:bodyPr/>
          <a:lstStyle/>
          <a:p>
            <a:r>
              <a:rPr lang="en-US" dirty="0"/>
              <a:t>Network Components</a:t>
            </a:r>
          </a:p>
        </p:txBody>
      </p:sp>
      <p:sp>
        <p:nvSpPr>
          <p:cNvPr id="4" name="Content Placeholder 3">
            <a:extLst>
              <a:ext uri="{FF2B5EF4-FFF2-40B4-BE49-F238E27FC236}">
                <a16:creationId xmlns:a16="http://schemas.microsoft.com/office/drawing/2014/main" id="{DBCA512F-BB60-4124-9E45-3EE76BC59433}"/>
              </a:ext>
            </a:extLst>
          </p:cNvPr>
          <p:cNvSpPr>
            <a:spLocks noGrp="1"/>
          </p:cNvSpPr>
          <p:nvPr>
            <p:ph sz="half" idx="2"/>
          </p:nvPr>
        </p:nvSpPr>
        <p:spPr/>
        <p:txBody>
          <a:bodyPr>
            <a:normAutofit/>
          </a:bodyPr>
          <a:lstStyle/>
          <a:p>
            <a:r>
              <a:rPr lang="en-US" dirty="0"/>
              <a:t>Clients and servers</a:t>
            </a:r>
          </a:p>
          <a:p>
            <a:r>
              <a:rPr lang="en-US" dirty="0"/>
              <a:t>Local Area Network (LAN)</a:t>
            </a:r>
          </a:p>
          <a:p>
            <a:r>
              <a:rPr lang="en-US" dirty="0"/>
              <a:t>Wide Area Network (WAN)</a:t>
            </a:r>
          </a:p>
        </p:txBody>
      </p:sp>
      <p:pic>
        <p:nvPicPr>
          <p:cNvPr id="7" name="Content Placeholder 6" descr="Networks are built from media, appliances, and protocols but they exist to provide services and resources to users. Image by Svetlana Kurochkina © 123rf.com.">
            <a:extLst>
              <a:ext uri="{FF2B5EF4-FFF2-40B4-BE49-F238E27FC236}">
                <a16:creationId xmlns:a16="http://schemas.microsoft.com/office/drawing/2014/main" id="{81FE21FD-8F25-4A23-9ED6-ED0E1EEDE3EA}"/>
              </a:ext>
            </a:extLst>
          </p:cNvPr>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572135" y="1963229"/>
            <a:ext cx="4983480" cy="3480816"/>
          </a:xfrm>
          <a:prstGeom prst="rect">
            <a:avLst/>
          </a:prstGeom>
          <a:noFill/>
          <a:ln>
            <a:noFill/>
          </a:ln>
        </p:spPr>
      </p:pic>
      <p:sp>
        <p:nvSpPr>
          <p:cNvPr id="3" name="Footer Placeholder 2">
            <a:extLst>
              <a:ext uri="{FF2B5EF4-FFF2-40B4-BE49-F238E27FC236}">
                <a16:creationId xmlns:a16="http://schemas.microsoft.com/office/drawing/2014/main" id="{9A41975E-9DBD-41E7-81C1-1C2FE4EBA5F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E9DA79F-D039-4CD3-A961-3FD94B6D40A0}"/>
              </a:ext>
            </a:extLst>
          </p:cNvPr>
          <p:cNvSpPr>
            <a:spLocks noGrp="1"/>
          </p:cNvSpPr>
          <p:nvPr>
            <p:ph type="sldNum" sz="quarter" idx="4"/>
          </p:nvPr>
        </p:nvSpPr>
        <p:spPr/>
        <p:txBody>
          <a:bodyPr/>
          <a:lstStyle/>
          <a:p>
            <a:fld id="{5356F478-C559-429F-9426-6D8D07B5A7AD}" type="slidenum">
              <a:rPr lang="en-US" smtClean="0"/>
              <a:pPr/>
              <a:t>276</a:t>
            </a:fld>
            <a:endParaRPr lang="en-US" dirty="0"/>
          </a:p>
        </p:txBody>
      </p:sp>
    </p:spTree>
    <p:extLst>
      <p:ext uri="{BB962C8B-B14F-4D97-AF65-F5344CB8AC3E}">
        <p14:creationId xmlns:p14="http://schemas.microsoft.com/office/powerpoint/2010/main" val="1288837159"/>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en-US" dirty="0"/>
              <a:t>Nodes/hosts</a:t>
            </a:r>
          </a:p>
          <a:p>
            <a:r>
              <a:rPr lang="en-US" dirty="0"/>
              <a:t>Wired data connections</a:t>
            </a:r>
          </a:p>
          <a:p>
            <a:pPr lvl="1"/>
            <a:r>
              <a:rPr lang="en-US" dirty="0"/>
              <a:t>Copper cabling</a:t>
            </a:r>
          </a:p>
          <a:p>
            <a:pPr lvl="1"/>
            <a:r>
              <a:rPr lang="en-US" dirty="0"/>
              <a:t>Fiber optic cabling</a:t>
            </a:r>
          </a:p>
          <a:p>
            <a:pPr lvl="1"/>
            <a:r>
              <a:rPr lang="en-US" dirty="0"/>
              <a:t>Ethernet </a:t>
            </a:r>
            <a:endParaRPr lang="en-GB" dirty="0"/>
          </a:p>
          <a:p>
            <a:r>
              <a:rPr lang="en-US" dirty="0"/>
              <a:t>Wireless (Wi-Fi) data connections</a:t>
            </a:r>
          </a:p>
          <a:p>
            <a:r>
              <a:rPr lang="en-US" dirty="0"/>
              <a:t>WAN links</a:t>
            </a:r>
          </a:p>
          <a:p>
            <a:pPr lvl="1"/>
            <a:r>
              <a:rPr lang="en-GB" dirty="0"/>
              <a:t>Fiber optic cabling</a:t>
            </a:r>
          </a:p>
          <a:p>
            <a:pPr lvl="1"/>
            <a:r>
              <a:rPr lang="en-GB" dirty="0"/>
              <a:t>Point-to-point radio</a:t>
            </a:r>
          </a:p>
          <a:p>
            <a:pPr lvl="1"/>
            <a:r>
              <a:rPr lang="en-US" dirty="0"/>
              <a:t>Cellular radio</a:t>
            </a:r>
          </a:p>
          <a:p>
            <a:pPr lvl="1"/>
            <a:r>
              <a:rPr lang="en-US" dirty="0"/>
              <a:t>Satellite</a:t>
            </a:r>
          </a:p>
        </p:txBody>
      </p:sp>
      <p:sp>
        <p:nvSpPr>
          <p:cNvPr id="3" name="Title 2"/>
          <p:cNvSpPr>
            <a:spLocks noGrp="1"/>
          </p:cNvSpPr>
          <p:nvPr>
            <p:ph type="title"/>
          </p:nvPr>
        </p:nvSpPr>
        <p:spPr/>
        <p:txBody>
          <a:bodyPr/>
          <a:lstStyle/>
          <a:p>
            <a:r>
              <a:rPr lang="en-US" dirty="0"/>
              <a:t>Network Media</a:t>
            </a:r>
          </a:p>
        </p:txBody>
      </p:sp>
      <p:sp>
        <p:nvSpPr>
          <p:cNvPr id="4" name="Footer Placeholder 3">
            <a:extLst>
              <a:ext uri="{FF2B5EF4-FFF2-40B4-BE49-F238E27FC236}">
                <a16:creationId xmlns:a16="http://schemas.microsoft.com/office/drawing/2014/main" id="{CC6C3758-9158-4B93-9EC4-D54C63746E7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FF8A2EA-0A1A-4E2D-8E05-7B14AEEB2C44}"/>
              </a:ext>
            </a:extLst>
          </p:cNvPr>
          <p:cNvSpPr>
            <a:spLocks noGrp="1"/>
          </p:cNvSpPr>
          <p:nvPr>
            <p:ph type="sldNum" sz="quarter" idx="4"/>
          </p:nvPr>
        </p:nvSpPr>
        <p:spPr/>
        <p:txBody>
          <a:bodyPr/>
          <a:lstStyle/>
          <a:p>
            <a:fld id="{5356F478-C559-429F-9426-6D8D07B5A7AD}" type="slidenum">
              <a:rPr lang="en-US" smtClean="0"/>
              <a:pPr/>
              <a:t>277</a:t>
            </a:fld>
            <a:endParaRPr lang="en-US" dirty="0"/>
          </a:p>
        </p:txBody>
      </p:sp>
    </p:spTree>
    <p:extLst>
      <p:ext uri="{BB962C8B-B14F-4D97-AF65-F5344CB8AC3E}">
        <p14:creationId xmlns:p14="http://schemas.microsoft.com/office/powerpoint/2010/main" val="4291679609"/>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a:t>Standards and protocols provides</a:t>
            </a:r>
          </a:p>
          <a:p>
            <a:pPr lvl="1"/>
            <a:r>
              <a:rPr lang="en-US"/>
              <a:t>Format for computers to exchange data over the network (frames and packets)</a:t>
            </a:r>
          </a:p>
          <a:p>
            <a:pPr lvl="1"/>
            <a:r>
              <a:rPr lang="en-US"/>
              <a:t>Addresses to identify interfaces</a:t>
            </a:r>
          </a:p>
          <a:p>
            <a:r>
              <a:rPr lang="en-US"/>
              <a:t>Network frames and packets have headers and payload</a:t>
            </a:r>
          </a:p>
          <a:p>
            <a:r>
              <a:rPr lang="en-US"/>
              <a:t>Network media standards include Ethernet (cabled links) and Wi-Fi</a:t>
            </a:r>
          </a:p>
          <a:p>
            <a:r>
              <a:rPr lang="en-US"/>
              <a:t>Most local networks and the internet use TCP/IP and IP addressing</a:t>
            </a:r>
            <a:endParaRPr lang="en-US" dirty="0"/>
          </a:p>
        </p:txBody>
      </p:sp>
      <p:sp>
        <p:nvSpPr>
          <p:cNvPr id="3" name="Title 2"/>
          <p:cNvSpPr>
            <a:spLocks noGrp="1"/>
          </p:cNvSpPr>
          <p:nvPr>
            <p:ph type="title"/>
          </p:nvPr>
        </p:nvSpPr>
        <p:spPr/>
        <p:txBody>
          <a:bodyPr/>
          <a:lstStyle/>
          <a:p>
            <a:r>
              <a:rPr lang="en-US"/>
              <a:t>Addressing and Protocols</a:t>
            </a:r>
            <a:endParaRPr lang="en-US" dirty="0"/>
          </a:p>
        </p:txBody>
      </p:sp>
      <p:sp>
        <p:nvSpPr>
          <p:cNvPr id="4" name="Footer Placeholder 3">
            <a:extLst>
              <a:ext uri="{FF2B5EF4-FFF2-40B4-BE49-F238E27FC236}">
                <a16:creationId xmlns:a16="http://schemas.microsoft.com/office/drawing/2014/main" id="{AE944CF9-6541-4DC8-AB48-5FA27A2A24C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2531D7B-9732-4AF6-AA04-BEBE3C350E78}"/>
              </a:ext>
            </a:extLst>
          </p:cNvPr>
          <p:cNvSpPr>
            <a:spLocks noGrp="1"/>
          </p:cNvSpPr>
          <p:nvPr>
            <p:ph type="sldNum" sz="quarter" idx="4"/>
          </p:nvPr>
        </p:nvSpPr>
        <p:spPr/>
        <p:txBody>
          <a:bodyPr/>
          <a:lstStyle/>
          <a:p>
            <a:fld id="{5356F478-C559-429F-9426-6D8D07B5A7AD}" type="slidenum">
              <a:rPr lang="en-US" smtClean="0"/>
              <a:pPr/>
              <a:t>278</a:t>
            </a:fld>
            <a:endParaRPr lang="en-US" dirty="0"/>
          </a:p>
        </p:txBody>
      </p:sp>
    </p:spTree>
    <p:extLst>
      <p:ext uri="{BB962C8B-B14F-4D97-AF65-F5344CB8AC3E}">
        <p14:creationId xmlns:p14="http://schemas.microsoft.com/office/powerpoint/2010/main" val="3250500123"/>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294207-0017-446E-B986-5711221CED51}"/>
              </a:ext>
            </a:extLst>
          </p:cNvPr>
          <p:cNvSpPr>
            <a:spLocks noGrp="1"/>
          </p:cNvSpPr>
          <p:nvPr>
            <p:ph type="title"/>
          </p:nvPr>
        </p:nvSpPr>
        <p:spPr/>
        <p:txBody>
          <a:bodyPr/>
          <a:lstStyle/>
          <a:p>
            <a:r>
              <a:rPr lang="en-US" dirty="0"/>
              <a:t>TCP/IP and Packet Transmission</a:t>
            </a:r>
          </a:p>
        </p:txBody>
      </p:sp>
      <p:sp>
        <p:nvSpPr>
          <p:cNvPr id="2" name="Content Placeholder 1">
            <a:extLst>
              <a:ext uri="{FF2B5EF4-FFF2-40B4-BE49-F238E27FC236}">
                <a16:creationId xmlns:a16="http://schemas.microsoft.com/office/drawing/2014/main" id="{32C4D15C-E8D2-4189-8704-DBBD215E410A}"/>
              </a:ext>
            </a:extLst>
          </p:cNvPr>
          <p:cNvSpPr>
            <a:spLocks noGrp="1"/>
          </p:cNvSpPr>
          <p:nvPr>
            <p:ph sz="half" idx="1"/>
          </p:nvPr>
        </p:nvSpPr>
        <p:spPr/>
        <p:txBody>
          <a:bodyPr>
            <a:normAutofit fontScale="70000" lnSpcReduction="20000"/>
          </a:bodyPr>
          <a:lstStyle/>
          <a:p>
            <a:r>
              <a:rPr lang="en-US" dirty="0"/>
              <a:t>Transmission Control Protocol/Internet Protocol (TCP/IP)</a:t>
            </a:r>
          </a:p>
          <a:p>
            <a:r>
              <a:rPr lang="en-US" dirty="0"/>
              <a:t>Packet transmission versus circuit-based networks</a:t>
            </a:r>
          </a:p>
          <a:p>
            <a:pPr lvl="1"/>
            <a:r>
              <a:rPr lang="en-US" dirty="0"/>
              <a:t>Communications broken into small packets</a:t>
            </a:r>
          </a:p>
          <a:p>
            <a:pPr lvl="1"/>
            <a:r>
              <a:rPr lang="en-US" dirty="0"/>
              <a:t>Multiple paths between network nodes</a:t>
            </a:r>
          </a:p>
          <a:p>
            <a:pPr lvl="1"/>
            <a:r>
              <a:rPr lang="en-US" dirty="0"/>
              <a:t>Routers choose best available path</a:t>
            </a:r>
          </a:p>
          <a:p>
            <a:pPr lvl="1"/>
            <a:r>
              <a:rPr lang="en-US" dirty="0"/>
              <a:t>Lost or damaged packets can be resent </a:t>
            </a:r>
          </a:p>
          <a:p>
            <a:endParaRPr lang="en-US" dirty="0"/>
          </a:p>
        </p:txBody>
      </p:sp>
      <p:pic>
        <p:nvPicPr>
          <p:cNvPr id="7" name="Content Placeholder 6" descr="Packet switching internetwork. Image © 123rf.com.">
            <a:extLst>
              <a:ext uri="{FF2B5EF4-FFF2-40B4-BE49-F238E27FC236}">
                <a16:creationId xmlns:a16="http://schemas.microsoft.com/office/drawing/2014/main" id="{E1B61AD8-7665-42AB-B505-6EAC8592A967}"/>
              </a:ext>
            </a:extLst>
          </p:cNvPr>
          <p:cNvPicPr>
            <a:picLocks noGrp="1"/>
          </p:cNvPicPr>
          <p:nvPr>
            <p:ph sz="half" idx="2"/>
          </p:nvPr>
        </p:nvPicPr>
        <p:blipFill rotWithShape="1">
          <a:blip r:embed="rId2">
            <a:clrChange>
              <a:clrFrom>
                <a:srgbClr val="FEFEFE"/>
              </a:clrFrom>
              <a:clrTo>
                <a:srgbClr val="FEFEFE">
                  <a:alpha val="0"/>
                </a:srgbClr>
              </a:clrTo>
            </a:clrChange>
          </a:blip>
          <a:srcRect l="2804" r="3049"/>
          <a:stretch/>
        </p:blipFill>
        <p:spPr bwMode="auto">
          <a:xfrm>
            <a:off x="6104106" y="1634435"/>
            <a:ext cx="5984540" cy="4138404"/>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740B5F49-8040-4B7E-A31B-6ADD3928E4D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84D862D-E31F-452C-A601-86930B8AE444}"/>
              </a:ext>
            </a:extLst>
          </p:cNvPr>
          <p:cNvSpPr>
            <a:spLocks noGrp="1"/>
          </p:cNvSpPr>
          <p:nvPr>
            <p:ph type="sldNum" sz="quarter" idx="4"/>
          </p:nvPr>
        </p:nvSpPr>
        <p:spPr/>
        <p:txBody>
          <a:bodyPr/>
          <a:lstStyle/>
          <a:p>
            <a:fld id="{5356F478-C559-429F-9426-6D8D07B5A7AD}" type="slidenum">
              <a:rPr lang="en-US" smtClean="0"/>
              <a:pPr/>
              <a:t>279</a:t>
            </a:fld>
            <a:endParaRPr lang="en-US" dirty="0"/>
          </a:p>
        </p:txBody>
      </p:sp>
    </p:spTree>
    <p:extLst>
      <p:ext uri="{BB962C8B-B14F-4D97-AF65-F5344CB8AC3E}">
        <p14:creationId xmlns:p14="http://schemas.microsoft.com/office/powerpoint/2010/main" val="37109697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Start Screen</a:t>
            </a:r>
          </a:p>
        </p:txBody>
      </p:sp>
      <p:sp>
        <p:nvSpPr>
          <p:cNvPr id="3" name="Content Placeholder 2"/>
          <p:cNvSpPr>
            <a:spLocks noGrp="1"/>
          </p:cNvSpPr>
          <p:nvPr>
            <p:ph sz="half" idx="1"/>
          </p:nvPr>
        </p:nvSpPr>
        <p:spPr/>
        <p:txBody>
          <a:bodyPr>
            <a:normAutofit fontScale="85000" lnSpcReduction="20000"/>
          </a:bodyPr>
          <a:lstStyle/>
          <a:p>
            <a:r>
              <a:rPr lang="en-US" dirty="0"/>
              <a:t>Main interface for Windows 10</a:t>
            </a:r>
          </a:p>
          <a:p>
            <a:r>
              <a:rPr lang="en-US" dirty="0"/>
              <a:t>Press Start key</a:t>
            </a:r>
          </a:p>
          <a:p>
            <a:r>
              <a:rPr lang="en-US" dirty="0"/>
              <a:t>Works as desktop for mobile hardware</a:t>
            </a:r>
          </a:p>
          <a:p>
            <a:r>
              <a:rPr lang="en-US" dirty="0"/>
              <a:t>Tiles</a:t>
            </a:r>
          </a:p>
          <a:p>
            <a:r>
              <a:rPr lang="en-US" dirty="0"/>
              <a:t>Apps</a:t>
            </a:r>
          </a:p>
          <a:p>
            <a:r>
              <a:rPr lang="en-US" dirty="0"/>
              <a:t>Instant search</a:t>
            </a:r>
          </a:p>
        </p:txBody>
      </p:sp>
      <p:pic>
        <p:nvPicPr>
          <p:cNvPr id="15" name="Content Placeholder 14" descr="Windows 10 Start Screen in Tablet mode. Screenshot used with permission from Microsoft.">
            <a:extLst>
              <a:ext uri="{FF2B5EF4-FFF2-40B4-BE49-F238E27FC236}">
                <a16:creationId xmlns:a16="http://schemas.microsoft.com/office/drawing/2014/main" id="{997FC24C-3C1A-4A4B-99A0-970B08555291}"/>
              </a:ext>
            </a:extLst>
          </p:cNvPr>
          <p:cNvPicPr>
            <a:picLocks noGrp="1"/>
          </p:cNvPicPr>
          <p:nvPr>
            <p:ph sz="quarter" idx="12"/>
          </p:nvPr>
        </p:nvPicPr>
        <p:blipFill>
          <a:blip r:embed="rId3"/>
          <a:stretch>
            <a:fillRect/>
          </a:stretch>
        </p:blipFill>
        <p:spPr>
          <a:xfrm>
            <a:off x="1235075" y="914400"/>
            <a:ext cx="3657599" cy="2743200"/>
          </a:xfrm>
          <a:prstGeom prst="rect">
            <a:avLst/>
          </a:prstGeom>
        </p:spPr>
      </p:pic>
      <p:pic>
        <p:nvPicPr>
          <p:cNvPr id="16" name="Content Placeholder 15" descr="Viewing installed apps from the Start Screen in Windows 10 in tablet mode. Screenshot used with permission from Microsoft.">
            <a:extLst>
              <a:ext uri="{FF2B5EF4-FFF2-40B4-BE49-F238E27FC236}">
                <a16:creationId xmlns:a16="http://schemas.microsoft.com/office/drawing/2014/main" id="{3E7769A7-4820-4808-9A77-D9A9A2D2BC2F}"/>
              </a:ext>
            </a:extLst>
          </p:cNvPr>
          <p:cNvPicPr>
            <a:picLocks noGrp="1"/>
          </p:cNvPicPr>
          <p:nvPr>
            <p:ph sz="quarter" idx="13"/>
          </p:nvPr>
        </p:nvPicPr>
        <p:blipFill>
          <a:blip r:embed="rId4"/>
          <a:stretch>
            <a:fillRect/>
          </a:stretch>
        </p:blipFill>
        <p:spPr>
          <a:xfrm>
            <a:off x="1235075" y="3749675"/>
            <a:ext cx="3657599" cy="2743200"/>
          </a:xfrm>
          <a:prstGeom prst="rect">
            <a:avLst/>
          </a:prstGeom>
        </p:spPr>
      </p:pic>
      <p:pic>
        <p:nvPicPr>
          <p:cNvPr id="14" name="Picture 13" descr="Windows key  ">
            <a:extLst>
              <a:ext uri="{FF2B5EF4-FFF2-40B4-BE49-F238E27FC236}">
                <a16:creationId xmlns:a16="http://schemas.microsoft.com/office/drawing/2014/main" id="{2FDA556F-8711-45AE-80B9-ABC52DE443DE}"/>
              </a:ext>
            </a:extLst>
          </p:cNvPr>
          <p:cNvPicPr/>
          <p:nvPr/>
        </p:nvPicPr>
        <p:blipFill>
          <a:blip r:embed="rId5" cstate="print">
            <a:extLst>
              <a:ext uri="{28A0092B-C50C-407E-A947-70E740481C1C}">
                <a14:useLocalDpi xmlns:a14="http://schemas.microsoft.com/office/drawing/2010/main" val="0"/>
              </a:ext>
            </a:extLst>
          </a:blip>
          <a:stretch>
            <a:fillRect/>
          </a:stretch>
        </p:blipFill>
        <p:spPr bwMode="auto">
          <a:xfrm>
            <a:off x="9408955" y="2118554"/>
            <a:ext cx="717176" cy="708492"/>
          </a:xfrm>
          <a:prstGeom prst="rect">
            <a:avLst/>
          </a:prstGeom>
          <a:noFill/>
          <a:ln>
            <a:noFill/>
          </a:ln>
        </p:spPr>
      </p:pic>
      <p:sp>
        <p:nvSpPr>
          <p:cNvPr id="4" name="Footer Placeholder 3">
            <a:extLst>
              <a:ext uri="{FF2B5EF4-FFF2-40B4-BE49-F238E27FC236}">
                <a16:creationId xmlns:a16="http://schemas.microsoft.com/office/drawing/2014/main" id="{50C9A763-1115-4FAC-900A-EF121F85695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273137C-F24F-4ED9-8EB0-0436214AAAA0}"/>
              </a:ext>
            </a:extLst>
          </p:cNvPr>
          <p:cNvSpPr>
            <a:spLocks noGrp="1"/>
          </p:cNvSpPr>
          <p:nvPr>
            <p:ph type="sldNum" sz="quarter" idx="4"/>
          </p:nvPr>
        </p:nvSpPr>
        <p:spPr/>
        <p:txBody>
          <a:bodyPr/>
          <a:lstStyle/>
          <a:p>
            <a:fld id="{5356F478-C559-429F-9426-6D8D07B5A7AD}" type="slidenum">
              <a:rPr lang="en-US" smtClean="0"/>
              <a:pPr/>
              <a:t>28</a:t>
            </a:fld>
            <a:endParaRPr lang="en-US" dirty="0"/>
          </a:p>
        </p:txBody>
      </p:sp>
    </p:spTree>
    <p:extLst>
      <p:ext uri="{BB962C8B-B14F-4D97-AF65-F5344CB8AC3E}">
        <p14:creationId xmlns:p14="http://schemas.microsoft.com/office/powerpoint/2010/main" val="2028040962"/>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573D40-3C34-459A-B93C-D233C3CEEA40}"/>
              </a:ext>
            </a:extLst>
          </p:cNvPr>
          <p:cNvSpPr>
            <a:spLocks noGrp="1"/>
          </p:cNvSpPr>
          <p:nvPr>
            <p:ph type="title"/>
          </p:nvPr>
        </p:nvSpPr>
        <p:spPr/>
        <p:txBody>
          <a:bodyPr/>
          <a:lstStyle/>
          <a:p>
            <a:r>
              <a:rPr lang="en-US" dirty="0"/>
              <a:t>TCP/IP Protocol Suite Layers (1)</a:t>
            </a:r>
          </a:p>
        </p:txBody>
      </p:sp>
      <p:pic>
        <p:nvPicPr>
          <p:cNvPr id="6" name="Content Placeholder 5">
            <a:extLst>
              <a:ext uri="{FF2B5EF4-FFF2-40B4-BE49-F238E27FC236}">
                <a16:creationId xmlns:a16="http://schemas.microsoft.com/office/drawing/2014/main" id="{A674A583-2238-439D-91FB-B64C57B62C44}"/>
              </a:ext>
            </a:extLst>
          </p:cNvPr>
          <p:cNvPicPr>
            <a:picLocks noGrp="1"/>
          </p:cNvPicPr>
          <p:nvPr>
            <p:ph idx="1"/>
          </p:nvPr>
        </p:nvPicPr>
        <p:blipFill rotWithShape="1">
          <a:blip r:embed="rId2" cstate="email">
            <a:extLst>
              <a:ext uri="{28A0092B-C50C-407E-A947-70E740481C1C}">
                <a14:useLocalDpi xmlns:a14="http://schemas.microsoft.com/office/drawing/2010/main"/>
              </a:ext>
            </a:extLst>
          </a:blip>
          <a:srcRect/>
          <a:stretch/>
        </p:blipFill>
        <p:spPr bwMode="auto">
          <a:xfrm>
            <a:off x="2955877" y="1193761"/>
            <a:ext cx="6250084" cy="5019752"/>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513611F1-25A8-4855-83CB-99FA6E03CDC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F885CF5-6D04-463E-ABE6-0DF561A4E293}"/>
              </a:ext>
            </a:extLst>
          </p:cNvPr>
          <p:cNvSpPr>
            <a:spLocks noGrp="1"/>
          </p:cNvSpPr>
          <p:nvPr>
            <p:ph type="sldNum" sz="quarter" idx="4"/>
          </p:nvPr>
        </p:nvSpPr>
        <p:spPr/>
        <p:txBody>
          <a:bodyPr/>
          <a:lstStyle/>
          <a:p>
            <a:fld id="{5356F478-C559-429F-9426-6D8D07B5A7AD}" type="slidenum">
              <a:rPr lang="en-US" smtClean="0"/>
              <a:pPr/>
              <a:t>280</a:t>
            </a:fld>
            <a:endParaRPr lang="en-US" dirty="0"/>
          </a:p>
        </p:txBody>
      </p:sp>
    </p:spTree>
    <p:extLst>
      <p:ext uri="{BB962C8B-B14F-4D97-AF65-F5344CB8AC3E}">
        <p14:creationId xmlns:p14="http://schemas.microsoft.com/office/powerpoint/2010/main" val="2316770933"/>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C0DD5BF-36DE-42D1-A268-63874D4FE6B1}"/>
              </a:ext>
            </a:extLst>
          </p:cNvPr>
          <p:cNvSpPr>
            <a:spLocks noGrp="1"/>
          </p:cNvSpPr>
          <p:nvPr>
            <p:ph idx="1"/>
          </p:nvPr>
        </p:nvSpPr>
        <p:spPr/>
        <p:txBody>
          <a:bodyPr>
            <a:normAutofit fontScale="47500" lnSpcReduction="20000"/>
          </a:bodyPr>
          <a:lstStyle/>
          <a:p>
            <a:r>
              <a:rPr lang="en-GB" dirty="0"/>
              <a:t>Link or Network Interface layer</a:t>
            </a:r>
          </a:p>
          <a:p>
            <a:pPr lvl="1"/>
            <a:r>
              <a:rPr lang="en-GB" dirty="0"/>
              <a:t>Ethernet/Wi-Fi</a:t>
            </a:r>
          </a:p>
          <a:p>
            <a:pPr lvl="1"/>
            <a:r>
              <a:rPr lang="en-GB" dirty="0"/>
              <a:t>Local network segment only </a:t>
            </a:r>
          </a:p>
          <a:p>
            <a:pPr lvl="1"/>
            <a:r>
              <a:rPr lang="en-GB" dirty="0"/>
              <a:t>Frames</a:t>
            </a:r>
          </a:p>
          <a:p>
            <a:r>
              <a:rPr lang="en-GB" dirty="0"/>
              <a:t>Internet layer</a:t>
            </a:r>
          </a:p>
          <a:p>
            <a:pPr lvl="1"/>
            <a:r>
              <a:rPr lang="en-GB" dirty="0"/>
              <a:t>Internet Protocol (IP)—the main protocol in the TCP/IP suite is responsible for logical addressing and routing of packets between hosts and networks.</a:t>
            </a:r>
          </a:p>
          <a:p>
            <a:pPr lvl="1"/>
            <a:r>
              <a:rPr lang="en-GB" dirty="0"/>
              <a:t>Address Resolution Protocol (ARP)—used for hardware address resolution</a:t>
            </a:r>
          </a:p>
          <a:p>
            <a:pPr lvl="1"/>
            <a:r>
              <a:rPr lang="en-GB" dirty="0"/>
              <a:t>Internet Control Message Protocol (ICMP)—sends messages and reports on errors regarding packet delivery.</a:t>
            </a:r>
          </a:p>
          <a:p>
            <a:r>
              <a:rPr lang="en-GB" dirty="0"/>
              <a:t>Transport layer</a:t>
            </a:r>
          </a:p>
          <a:p>
            <a:pPr lvl="1"/>
            <a:r>
              <a:rPr lang="en-GB" dirty="0"/>
              <a:t>Transport Control Protocol (TCP) provides connection-oriented delivery</a:t>
            </a:r>
          </a:p>
          <a:p>
            <a:pPr lvl="1"/>
            <a:r>
              <a:rPr lang="en-GB" dirty="0"/>
              <a:t>User Datagram Protocol (UDP) provides connectionless delivery</a:t>
            </a:r>
          </a:p>
          <a:p>
            <a:r>
              <a:rPr lang="en-GB" dirty="0"/>
              <a:t>Application layer</a:t>
            </a:r>
            <a:endParaRPr lang="en-US" dirty="0"/>
          </a:p>
        </p:txBody>
      </p:sp>
      <p:sp>
        <p:nvSpPr>
          <p:cNvPr id="3" name="Title 2">
            <a:extLst>
              <a:ext uri="{FF2B5EF4-FFF2-40B4-BE49-F238E27FC236}">
                <a16:creationId xmlns:a16="http://schemas.microsoft.com/office/drawing/2014/main" id="{BBB68B96-58F5-44D9-B9FD-6BA970F13388}"/>
              </a:ext>
            </a:extLst>
          </p:cNvPr>
          <p:cNvSpPr>
            <a:spLocks noGrp="1"/>
          </p:cNvSpPr>
          <p:nvPr>
            <p:ph type="title"/>
          </p:nvPr>
        </p:nvSpPr>
        <p:spPr/>
        <p:txBody>
          <a:bodyPr/>
          <a:lstStyle/>
          <a:p>
            <a:r>
              <a:rPr lang="en-US" dirty="0"/>
              <a:t>TCP/IP Protocol Suite Layers (2)</a:t>
            </a:r>
          </a:p>
        </p:txBody>
      </p:sp>
      <p:sp>
        <p:nvSpPr>
          <p:cNvPr id="4" name="Footer Placeholder 3">
            <a:extLst>
              <a:ext uri="{FF2B5EF4-FFF2-40B4-BE49-F238E27FC236}">
                <a16:creationId xmlns:a16="http://schemas.microsoft.com/office/drawing/2014/main" id="{22EF49C8-EAAC-48C2-888A-B37043FF23C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108C89E-B492-4971-9F23-6758533A94B5}"/>
              </a:ext>
            </a:extLst>
          </p:cNvPr>
          <p:cNvSpPr>
            <a:spLocks noGrp="1"/>
          </p:cNvSpPr>
          <p:nvPr>
            <p:ph type="sldNum" sz="quarter" idx="4"/>
          </p:nvPr>
        </p:nvSpPr>
        <p:spPr/>
        <p:txBody>
          <a:bodyPr/>
          <a:lstStyle/>
          <a:p>
            <a:fld id="{5356F478-C559-429F-9426-6D8D07B5A7AD}" type="slidenum">
              <a:rPr lang="en-US" smtClean="0"/>
              <a:pPr/>
              <a:t>281</a:t>
            </a:fld>
            <a:endParaRPr lang="en-US" dirty="0"/>
          </a:p>
        </p:txBody>
      </p:sp>
    </p:spTree>
    <p:extLst>
      <p:ext uri="{BB962C8B-B14F-4D97-AF65-F5344CB8AC3E}">
        <p14:creationId xmlns:p14="http://schemas.microsoft.com/office/powerpoint/2010/main" val="423283598"/>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A9B5FB3D-6367-41BE-8FD1-E6C996ACD741}"/>
              </a:ext>
            </a:extLst>
          </p:cNvPr>
          <p:cNvPicPr>
            <a:picLocks noGrp="1" noChangeAspect="1"/>
          </p:cNvPicPr>
          <p:nvPr>
            <p:ph idx="1"/>
          </p:nvPr>
        </p:nvPicPr>
        <p:blipFill>
          <a:blip r:embed="rId2"/>
          <a:stretch>
            <a:fillRect/>
          </a:stretch>
        </p:blipFill>
        <p:spPr>
          <a:xfrm>
            <a:off x="1648523" y="1004072"/>
            <a:ext cx="8864791" cy="5399130"/>
          </a:xfrm>
          <a:prstGeom prst="rect">
            <a:avLst/>
          </a:prstGeom>
        </p:spPr>
      </p:pic>
      <p:sp>
        <p:nvSpPr>
          <p:cNvPr id="3" name="Title 2">
            <a:extLst>
              <a:ext uri="{FF2B5EF4-FFF2-40B4-BE49-F238E27FC236}">
                <a16:creationId xmlns:a16="http://schemas.microsoft.com/office/drawing/2014/main" id="{235B1EAE-5A90-40DC-B894-CA3AF7A62ADE}"/>
              </a:ext>
            </a:extLst>
          </p:cNvPr>
          <p:cNvSpPr>
            <a:spLocks noGrp="1"/>
          </p:cNvSpPr>
          <p:nvPr>
            <p:ph type="title"/>
          </p:nvPr>
        </p:nvSpPr>
        <p:spPr/>
        <p:txBody>
          <a:bodyPr/>
          <a:lstStyle/>
          <a:p>
            <a:r>
              <a:rPr lang="en-US" dirty="0"/>
              <a:t>Internet Protocol (IP)</a:t>
            </a:r>
          </a:p>
        </p:txBody>
      </p:sp>
      <p:sp>
        <p:nvSpPr>
          <p:cNvPr id="2" name="Footer Placeholder 1">
            <a:extLst>
              <a:ext uri="{FF2B5EF4-FFF2-40B4-BE49-F238E27FC236}">
                <a16:creationId xmlns:a16="http://schemas.microsoft.com/office/drawing/2014/main" id="{938121BB-B445-4477-AC11-C9AAF05DD46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A13B851-A003-4A7E-8F0C-E0597130144C}"/>
              </a:ext>
            </a:extLst>
          </p:cNvPr>
          <p:cNvSpPr>
            <a:spLocks noGrp="1"/>
          </p:cNvSpPr>
          <p:nvPr>
            <p:ph type="sldNum" sz="quarter" idx="4"/>
          </p:nvPr>
        </p:nvSpPr>
        <p:spPr/>
        <p:txBody>
          <a:bodyPr/>
          <a:lstStyle/>
          <a:p>
            <a:fld id="{5356F478-C559-429F-9426-6D8D07B5A7AD}" type="slidenum">
              <a:rPr lang="en-US" smtClean="0"/>
              <a:pPr/>
              <a:t>282</a:t>
            </a:fld>
            <a:endParaRPr lang="en-US" dirty="0"/>
          </a:p>
        </p:txBody>
      </p:sp>
    </p:spTree>
    <p:extLst>
      <p:ext uri="{BB962C8B-B14F-4D97-AF65-F5344CB8AC3E}">
        <p14:creationId xmlns:p14="http://schemas.microsoft.com/office/powerpoint/2010/main" val="145913985"/>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964BB6A-4F81-431E-8347-2BF435407C24}"/>
              </a:ext>
            </a:extLst>
          </p:cNvPr>
          <p:cNvSpPr>
            <a:spLocks noGrp="1"/>
          </p:cNvSpPr>
          <p:nvPr>
            <p:ph idx="1"/>
          </p:nvPr>
        </p:nvSpPr>
        <p:spPr/>
        <p:txBody>
          <a:bodyPr>
            <a:normAutofit/>
          </a:bodyPr>
          <a:lstStyle/>
          <a:p>
            <a:r>
              <a:rPr lang="en-US" dirty="0"/>
              <a:t>32-bit binary value expressed in dotted decimal</a:t>
            </a:r>
          </a:p>
          <a:p>
            <a:pPr marL="457200" lvl="1" indent="0">
              <a:buNone/>
            </a:pPr>
            <a:r>
              <a:rPr lang="en-US" dirty="0"/>
              <a:t>172.30.15.12 </a:t>
            </a:r>
          </a:p>
          <a:p>
            <a:r>
              <a:rPr lang="en-US" dirty="0"/>
              <a:t>IPv4 versus IPv6 (128-bit address)</a:t>
            </a:r>
          </a:p>
          <a:p>
            <a:endParaRPr lang="en-US" dirty="0"/>
          </a:p>
        </p:txBody>
      </p:sp>
      <p:sp>
        <p:nvSpPr>
          <p:cNvPr id="3" name="Title 2">
            <a:extLst>
              <a:ext uri="{FF2B5EF4-FFF2-40B4-BE49-F238E27FC236}">
                <a16:creationId xmlns:a16="http://schemas.microsoft.com/office/drawing/2014/main" id="{2D42F9E5-559E-4E33-BA35-2963C7F8D4C3}"/>
              </a:ext>
            </a:extLst>
          </p:cNvPr>
          <p:cNvSpPr>
            <a:spLocks noGrp="1"/>
          </p:cNvSpPr>
          <p:nvPr>
            <p:ph type="title"/>
          </p:nvPr>
        </p:nvSpPr>
        <p:spPr/>
        <p:txBody>
          <a:bodyPr/>
          <a:lstStyle/>
          <a:p>
            <a:r>
              <a:rPr lang="en-US" dirty="0"/>
              <a:t>IP Addresses</a:t>
            </a:r>
          </a:p>
        </p:txBody>
      </p:sp>
      <p:pic>
        <p:nvPicPr>
          <p:cNvPr id="11" name="Content Placeholder 10">
            <a:extLst>
              <a:ext uri="{FF2B5EF4-FFF2-40B4-BE49-F238E27FC236}">
                <a16:creationId xmlns:a16="http://schemas.microsoft.com/office/drawing/2014/main" id="{24A77052-0C0F-4001-9535-6DD835B2035E}"/>
              </a:ext>
            </a:extLst>
          </p:cNvPr>
          <p:cNvPicPr>
            <a:picLocks noGrp="1" noChangeAspect="1"/>
          </p:cNvPicPr>
          <p:nvPr>
            <p:ph idx="12"/>
          </p:nvPr>
        </p:nvPicPr>
        <p:blipFill>
          <a:blip r:embed="rId2"/>
          <a:stretch>
            <a:fillRect/>
          </a:stretch>
        </p:blipFill>
        <p:spPr>
          <a:xfrm>
            <a:off x="3420213" y="4517030"/>
            <a:ext cx="5321412" cy="1208489"/>
          </a:xfrm>
          <a:prstGeom prst="rect">
            <a:avLst/>
          </a:prstGeom>
        </p:spPr>
      </p:pic>
      <p:sp>
        <p:nvSpPr>
          <p:cNvPr id="4" name="Footer Placeholder 3">
            <a:extLst>
              <a:ext uri="{FF2B5EF4-FFF2-40B4-BE49-F238E27FC236}">
                <a16:creationId xmlns:a16="http://schemas.microsoft.com/office/drawing/2014/main" id="{B5FB1B93-6ED2-4B12-8F72-81AEA531412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F6232C3-6981-4517-994C-9DD3DC9B3237}"/>
              </a:ext>
            </a:extLst>
          </p:cNvPr>
          <p:cNvSpPr>
            <a:spLocks noGrp="1"/>
          </p:cNvSpPr>
          <p:nvPr>
            <p:ph type="sldNum" sz="quarter" idx="4"/>
          </p:nvPr>
        </p:nvSpPr>
        <p:spPr/>
        <p:txBody>
          <a:bodyPr/>
          <a:lstStyle/>
          <a:p>
            <a:fld id="{5356F478-C559-429F-9426-6D8D07B5A7AD}" type="slidenum">
              <a:rPr lang="en-US" smtClean="0"/>
              <a:pPr/>
              <a:t>283</a:t>
            </a:fld>
            <a:endParaRPr lang="en-US" dirty="0"/>
          </a:p>
        </p:txBody>
      </p:sp>
    </p:spTree>
    <p:extLst>
      <p:ext uri="{BB962C8B-B14F-4D97-AF65-F5344CB8AC3E}">
        <p14:creationId xmlns:p14="http://schemas.microsoft.com/office/powerpoint/2010/main" val="3597508565"/>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IP address contains network ID and host address</a:t>
            </a:r>
          </a:p>
          <a:p>
            <a:pPr lvl="1"/>
            <a:r>
              <a:rPr lang="en-US" dirty="0"/>
              <a:t>Network ID—common to all hosts on the same IP network</a:t>
            </a:r>
          </a:p>
          <a:p>
            <a:pPr lvl="1"/>
            <a:r>
              <a:rPr lang="en-US" dirty="0"/>
              <a:t>Host ID—identifies a host on a particular network or logical subnetwork</a:t>
            </a:r>
          </a:p>
          <a:p>
            <a:r>
              <a:rPr lang="en-US" dirty="0"/>
              <a:t>Network prefix/subnet mask is used to identify network portion within the IP address</a:t>
            </a:r>
          </a:p>
          <a:p>
            <a:r>
              <a:rPr lang="en-US" dirty="0"/>
              <a:t>Mask shows how many bits from the start of the address belong to the network ID</a:t>
            </a:r>
          </a:p>
        </p:txBody>
      </p:sp>
      <p:sp>
        <p:nvSpPr>
          <p:cNvPr id="3" name="Title 2"/>
          <p:cNvSpPr>
            <a:spLocks noGrp="1"/>
          </p:cNvSpPr>
          <p:nvPr>
            <p:ph type="title"/>
          </p:nvPr>
        </p:nvSpPr>
        <p:spPr/>
        <p:txBody>
          <a:bodyPr/>
          <a:lstStyle/>
          <a:p>
            <a:r>
              <a:rPr lang="en-GB" dirty="0"/>
              <a:t>Network Prefixes and Subnet Masks </a:t>
            </a:r>
            <a:endParaRPr lang="en-US" dirty="0"/>
          </a:p>
        </p:txBody>
      </p:sp>
      <p:sp>
        <p:nvSpPr>
          <p:cNvPr id="4" name="Footer Placeholder 3">
            <a:extLst>
              <a:ext uri="{FF2B5EF4-FFF2-40B4-BE49-F238E27FC236}">
                <a16:creationId xmlns:a16="http://schemas.microsoft.com/office/drawing/2014/main" id="{D7F4E0B6-D1FA-4410-A44A-3F885DEBF2D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0D026E0-53B4-4483-95BB-6699708E6B84}"/>
              </a:ext>
            </a:extLst>
          </p:cNvPr>
          <p:cNvSpPr>
            <a:spLocks noGrp="1"/>
          </p:cNvSpPr>
          <p:nvPr>
            <p:ph type="sldNum" sz="quarter" idx="4"/>
          </p:nvPr>
        </p:nvSpPr>
        <p:spPr/>
        <p:txBody>
          <a:bodyPr/>
          <a:lstStyle/>
          <a:p>
            <a:fld id="{5356F478-C559-429F-9426-6D8D07B5A7AD}" type="slidenum">
              <a:rPr lang="en-US" smtClean="0"/>
              <a:pPr/>
              <a:t>284</a:t>
            </a:fld>
            <a:endParaRPr lang="en-US" dirty="0"/>
          </a:p>
        </p:txBody>
      </p:sp>
    </p:spTree>
    <p:extLst>
      <p:ext uri="{BB962C8B-B14F-4D97-AF65-F5344CB8AC3E}">
        <p14:creationId xmlns:p14="http://schemas.microsoft.com/office/powerpoint/2010/main" val="3963408415"/>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38AE23F-EC0E-4539-A6CC-D07D6FF99B72}"/>
              </a:ext>
            </a:extLst>
          </p:cNvPr>
          <p:cNvSpPr>
            <a:spLocks noGrp="1"/>
          </p:cNvSpPr>
          <p:nvPr>
            <p:ph type="title"/>
          </p:nvPr>
        </p:nvSpPr>
        <p:spPr/>
        <p:txBody>
          <a:bodyPr/>
          <a:lstStyle/>
          <a:p>
            <a:r>
              <a:rPr lang="en-US" dirty="0"/>
              <a:t>Packet Delivery and Forwarding</a:t>
            </a:r>
          </a:p>
        </p:txBody>
      </p:sp>
      <p:sp>
        <p:nvSpPr>
          <p:cNvPr id="6" name="Content Placeholder 5">
            <a:extLst>
              <a:ext uri="{FF2B5EF4-FFF2-40B4-BE49-F238E27FC236}">
                <a16:creationId xmlns:a16="http://schemas.microsoft.com/office/drawing/2014/main" id="{C34915CE-91B1-488A-9167-D851DA9618E8}"/>
              </a:ext>
            </a:extLst>
          </p:cNvPr>
          <p:cNvSpPr>
            <a:spLocks noGrp="1"/>
          </p:cNvSpPr>
          <p:nvPr>
            <p:ph sz="half" idx="1"/>
          </p:nvPr>
        </p:nvSpPr>
        <p:spPr>
          <a:xfrm>
            <a:off x="91439" y="914400"/>
            <a:ext cx="6276310" cy="5577840"/>
          </a:xfrm>
        </p:spPr>
        <p:txBody>
          <a:bodyPr>
            <a:normAutofit fontScale="55000" lnSpcReduction="20000"/>
          </a:bodyPr>
          <a:lstStyle/>
          <a:p>
            <a:r>
              <a:rPr lang="en-US" dirty="0"/>
              <a:t>Logical addressing (IP) versus local/hardware interface addressing</a:t>
            </a:r>
          </a:p>
          <a:p>
            <a:r>
              <a:rPr lang="en-US" dirty="0"/>
              <a:t>MAC Addresses</a:t>
            </a:r>
          </a:p>
          <a:p>
            <a:pPr lvl="1"/>
            <a:r>
              <a:rPr lang="en-US" dirty="0"/>
              <a:t>48-bit expressed in hex</a:t>
            </a:r>
          </a:p>
          <a:p>
            <a:pPr lvl="1"/>
            <a:r>
              <a:rPr lang="en-US" dirty="0"/>
              <a:t>00:60:8c:12:3a:bc </a:t>
            </a:r>
          </a:p>
          <a:p>
            <a:r>
              <a:rPr lang="en-US" dirty="0"/>
              <a:t>Address Resolution Protocol (ARP)</a:t>
            </a:r>
          </a:p>
          <a:p>
            <a:pPr lvl="1"/>
            <a:r>
              <a:rPr lang="en-US" dirty="0"/>
              <a:t>Identifies the MAC address associated with an IP address</a:t>
            </a:r>
          </a:p>
          <a:p>
            <a:r>
              <a:rPr lang="en-US" dirty="0"/>
              <a:t>Routing</a:t>
            </a:r>
          </a:p>
          <a:p>
            <a:pPr lvl="1"/>
            <a:r>
              <a:rPr lang="en-US" dirty="0"/>
              <a:t>If the network ID of the destination IP address is different to the source, the packet is sent to a router on the local segment (default gateway) </a:t>
            </a:r>
          </a:p>
          <a:p>
            <a:pPr lvl="1"/>
            <a:r>
              <a:rPr lang="en-US" dirty="0"/>
              <a:t>Router forwards packet to its destination, possibly via intermediate routers</a:t>
            </a:r>
          </a:p>
        </p:txBody>
      </p:sp>
      <p:pic>
        <p:nvPicPr>
          <p:cNvPr id="8" name="Content Placeholder 7" descr="Using ARP for local address resolution.">
            <a:extLst>
              <a:ext uri="{FF2B5EF4-FFF2-40B4-BE49-F238E27FC236}">
                <a16:creationId xmlns:a16="http://schemas.microsoft.com/office/drawing/2014/main" id="{1E6500B5-3737-4C22-B6CB-003E6839AA5A}"/>
              </a:ext>
            </a:extLst>
          </p:cNvPr>
          <p:cNvPicPr>
            <a:picLocks noGrp="1"/>
          </p:cNvPicPr>
          <p:nvPr>
            <p:ph sz="half" idx="2"/>
          </p:nvPr>
        </p:nvPicPr>
        <p:blipFill>
          <a:blip r:embed="rId2">
            <a:clrChange>
              <a:clrFrom>
                <a:srgbClr val="FEFEFE"/>
              </a:clrFrom>
              <a:clrTo>
                <a:srgbClr val="FEFEFE">
                  <a:alpha val="0"/>
                </a:srgbClr>
              </a:clrTo>
            </a:clrChange>
          </a:blip>
          <a:stretch>
            <a:fillRect/>
          </a:stretch>
        </p:blipFill>
        <p:spPr bwMode="auto">
          <a:xfrm>
            <a:off x="6679567" y="2130194"/>
            <a:ext cx="4833616" cy="3146886"/>
          </a:xfrm>
          <a:prstGeom prst="rect">
            <a:avLst/>
          </a:prstGeom>
          <a:noFill/>
          <a:ln>
            <a:noFill/>
          </a:ln>
        </p:spPr>
      </p:pic>
      <p:sp>
        <p:nvSpPr>
          <p:cNvPr id="2" name="Footer Placeholder 1">
            <a:extLst>
              <a:ext uri="{FF2B5EF4-FFF2-40B4-BE49-F238E27FC236}">
                <a16:creationId xmlns:a16="http://schemas.microsoft.com/office/drawing/2014/main" id="{16054EC7-D2F6-451E-A084-0A5DCA545E3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08485C9-80C4-4FD1-97A7-BF740FEFDED3}"/>
              </a:ext>
            </a:extLst>
          </p:cNvPr>
          <p:cNvSpPr>
            <a:spLocks noGrp="1"/>
          </p:cNvSpPr>
          <p:nvPr>
            <p:ph type="sldNum" sz="quarter" idx="4"/>
          </p:nvPr>
        </p:nvSpPr>
        <p:spPr/>
        <p:txBody>
          <a:bodyPr/>
          <a:lstStyle/>
          <a:p>
            <a:fld id="{5356F478-C559-429F-9426-6D8D07B5A7AD}" type="slidenum">
              <a:rPr lang="en-US" smtClean="0"/>
              <a:pPr/>
              <a:t>285</a:t>
            </a:fld>
            <a:endParaRPr lang="en-US" dirty="0"/>
          </a:p>
        </p:txBody>
      </p:sp>
    </p:spTree>
    <p:extLst>
      <p:ext uri="{BB962C8B-B14F-4D97-AF65-F5344CB8AC3E}">
        <p14:creationId xmlns:p14="http://schemas.microsoft.com/office/powerpoint/2010/main" val="3107780394"/>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B54303-95C8-4196-9297-29F9F5025662}"/>
              </a:ext>
            </a:extLst>
          </p:cNvPr>
          <p:cNvSpPr>
            <a:spLocks noGrp="1"/>
          </p:cNvSpPr>
          <p:nvPr>
            <p:ph type="title"/>
          </p:nvPr>
        </p:nvSpPr>
        <p:spPr/>
        <p:txBody>
          <a:bodyPr/>
          <a:lstStyle/>
          <a:p>
            <a:r>
              <a:rPr lang="en-US" dirty="0"/>
              <a:t>Domain Name System (DNS)</a:t>
            </a:r>
          </a:p>
        </p:txBody>
      </p:sp>
      <p:sp>
        <p:nvSpPr>
          <p:cNvPr id="7" name="Content Placeholder 6">
            <a:extLst>
              <a:ext uri="{FF2B5EF4-FFF2-40B4-BE49-F238E27FC236}">
                <a16:creationId xmlns:a16="http://schemas.microsoft.com/office/drawing/2014/main" id="{F99A2E1C-47FC-4216-A2A0-DDD3BE5407B4}"/>
              </a:ext>
            </a:extLst>
          </p:cNvPr>
          <p:cNvSpPr>
            <a:spLocks noGrp="1"/>
          </p:cNvSpPr>
          <p:nvPr>
            <p:ph sz="half" idx="2"/>
          </p:nvPr>
        </p:nvSpPr>
        <p:spPr/>
        <p:txBody>
          <a:bodyPr>
            <a:normAutofit fontScale="47500" lnSpcReduction="20000"/>
          </a:bodyPr>
          <a:lstStyle/>
          <a:p>
            <a:r>
              <a:rPr lang="en-US" dirty="0"/>
              <a:t>IP and MAC addresses are very hard to remember</a:t>
            </a:r>
          </a:p>
          <a:p>
            <a:r>
              <a:rPr lang="en-US" dirty="0"/>
              <a:t>Simple names are much easier for people to use</a:t>
            </a:r>
          </a:p>
          <a:p>
            <a:r>
              <a:rPr lang="en-US" dirty="0"/>
              <a:t>Domain Name System (DNS) maps names to IP addresses</a:t>
            </a:r>
          </a:p>
          <a:p>
            <a:r>
              <a:rPr lang="en-US" dirty="0"/>
              <a:t>Hierarchical, distributed database</a:t>
            </a:r>
          </a:p>
          <a:p>
            <a:r>
              <a:rPr lang="en-US" dirty="0"/>
              <a:t>Root namespace</a:t>
            </a:r>
          </a:p>
          <a:p>
            <a:r>
              <a:rPr lang="en-US" dirty="0"/>
              <a:t>Top Level Domains (TLD)</a:t>
            </a:r>
          </a:p>
          <a:p>
            <a:pPr lvl="1"/>
            <a:r>
              <a:rPr lang="en-US" dirty="0"/>
              <a:t>.com, .edu, .org, .gov, .ca, .uk, ...</a:t>
            </a:r>
          </a:p>
          <a:p>
            <a:r>
              <a:rPr lang="en-US" dirty="0"/>
              <a:t>Register domains within a TLD</a:t>
            </a:r>
          </a:p>
          <a:p>
            <a:r>
              <a:rPr lang="en-US" dirty="0"/>
              <a:t>Create hosts and subdomains within a domain name</a:t>
            </a:r>
          </a:p>
        </p:txBody>
      </p:sp>
      <p:pic>
        <p:nvPicPr>
          <p:cNvPr id="10" name="Content Placeholder 9">
            <a:extLst>
              <a:ext uri="{FF2B5EF4-FFF2-40B4-BE49-F238E27FC236}">
                <a16:creationId xmlns:a16="http://schemas.microsoft.com/office/drawing/2014/main" id="{EF50E6C5-C0A3-40F3-88B3-6E292422B577}"/>
              </a:ext>
            </a:extLst>
          </p:cNvPr>
          <p:cNvPicPr>
            <a:picLocks noGrp="1"/>
          </p:cNvPicPr>
          <p:nvPr>
            <p:ph sz="half" idx="1"/>
          </p:nvPr>
        </p:nvPicPr>
        <p:blipFill>
          <a:blip r:embed="rId2">
            <a:clrChange>
              <a:clrFrom>
                <a:srgbClr val="FFFFFF"/>
              </a:clrFrom>
              <a:clrTo>
                <a:srgbClr val="FFFFFF">
                  <a:alpha val="0"/>
                </a:srgbClr>
              </a:clrTo>
            </a:clrChange>
          </a:blip>
          <a:stretch>
            <a:fillRect/>
          </a:stretch>
        </p:blipFill>
        <p:spPr>
          <a:xfrm>
            <a:off x="92075" y="2306399"/>
            <a:ext cx="5943600" cy="2794476"/>
          </a:xfrm>
          <a:prstGeom prst="rect">
            <a:avLst/>
          </a:prstGeom>
        </p:spPr>
      </p:pic>
      <p:sp>
        <p:nvSpPr>
          <p:cNvPr id="2" name="Footer Placeholder 1">
            <a:extLst>
              <a:ext uri="{FF2B5EF4-FFF2-40B4-BE49-F238E27FC236}">
                <a16:creationId xmlns:a16="http://schemas.microsoft.com/office/drawing/2014/main" id="{19F0BCB3-B0AF-4DA9-8B13-EC20AE6ED14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D7AD751-BAAF-4977-AEA5-C54C0DA45F58}"/>
              </a:ext>
            </a:extLst>
          </p:cNvPr>
          <p:cNvSpPr>
            <a:spLocks noGrp="1"/>
          </p:cNvSpPr>
          <p:nvPr>
            <p:ph type="sldNum" sz="quarter" idx="4"/>
          </p:nvPr>
        </p:nvSpPr>
        <p:spPr/>
        <p:txBody>
          <a:bodyPr/>
          <a:lstStyle/>
          <a:p>
            <a:fld id="{5356F478-C559-429F-9426-6D8D07B5A7AD}" type="slidenum">
              <a:rPr lang="en-US" smtClean="0"/>
              <a:pPr/>
              <a:t>286</a:t>
            </a:fld>
            <a:endParaRPr lang="en-US" dirty="0"/>
          </a:p>
        </p:txBody>
      </p:sp>
    </p:spTree>
    <p:extLst>
      <p:ext uri="{BB962C8B-B14F-4D97-AF65-F5344CB8AC3E}">
        <p14:creationId xmlns:p14="http://schemas.microsoft.com/office/powerpoint/2010/main" val="29227599"/>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B3E385-348C-4B1B-95D0-5C9E5E715EE6}"/>
              </a:ext>
            </a:extLst>
          </p:cNvPr>
          <p:cNvSpPr>
            <a:spLocks noGrp="1"/>
          </p:cNvSpPr>
          <p:nvPr>
            <p:ph idx="1"/>
          </p:nvPr>
        </p:nvSpPr>
        <p:spPr/>
        <p:txBody>
          <a:bodyPr/>
          <a:lstStyle/>
          <a:p>
            <a:r>
              <a:rPr lang="en-US" dirty="0"/>
              <a:t>Hostname allocated to hosts</a:t>
            </a:r>
          </a:p>
          <a:p>
            <a:pPr lvl="1"/>
            <a:r>
              <a:rPr lang="en-US" dirty="0"/>
              <a:t>Up to 256 alphanumeric characters and hyphen</a:t>
            </a:r>
          </a:p>
          <a:p>
            <a:pPr lvl="1"/>
            <a:r>
              <a:rPr lang="en-US" dirty="0"/>
              <a:t>Usually much shorter</a:t>
            </a:r>
          </a:p>
          <a:p>
            <a:r>
              <a:rPr lang="en-US" dirty="0"/>
              <a:t>Hostname + Domain Name + TLD Suffix = Fully Qualified Domain Name (FQDN)</a:t>
            </a:r>
          </a:p>
        </p:txBody>
      </p:sp>
      <p:sp>
        <p:nvSpPr>
          <p:cNvPr id="3" name="Title 2">
            <a:extLst>
              <a:ext uri="{FF2B5EF4-FFF2-40B4-BE49-F238E27FC236}">
                <a16:creationId xmlns:a16="http://schemas.microsoft.com/office/drawing/2014/main" id="{69C2F6D0-7C65-4F57-A200-9CBAE880BA11}"/>
              </a:ext>
            </a:extLst>
          </p:cNvPr>
          <p:cNvSpPr>
            <a:spLocks noGrp="1"/>
          </p:cNvSpPr>
          <p:nvPr>
            <p:ph type="title"/>
          </p:nvPr>
        </p:nvSpPr>
        <p:spPr/>
        <p:txBody>
          <a:bodyPr>
            <a:normAutofit fontScale="90000"/>
          </a:bodyPr>
          <a:lstStyle/>
          <a:p>
            <a:r>
              <a:rPr lang="en-US" dirty="0"/>
              <a:t>Hostnames and Fully Qualified Domain Names</a:t>
            </a:r>
          </a:p>
        </p:txBody>
      </p:sp>
      <p:sp>
        <p:nvSpPr>
          <p:cNvPr id="4" name="Footer Placeholder 3">
            <a:extLst>
              <a:ext uri="{FF2B5EF4-FFF2-40B4-BE49-F238E27FC236}">
                <a16:creationId xmlns:a16="http://schemas.microsoft.com/office/drawing/2014/main" id="{39FD5F91-2DD6-4DA1-9111-9470514DAB2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8D1809E-4221-43C1-8F4E-4200B865A36C}"/>
              </a:ext>
            </a:extLst>
          </p:cNvPr>
          <p:cNvSpPr>
            <a:spLocks noGrp="1"/>
          </p:cNvSpPr>
          <p:nvPr>
            <p:ph type="sldNum" sz="quarter" idx="4"/>
          </p:nvPr>
        </p:nvSpPr>
        <p:spPr/>
        <p:txBody>
          <a:bodyPr/>
          <a:lstStyle/>
          <a:p>
            <a:fld id="{5356F478-C559-429F-9426-6D8D07B5A7AD}" type="slidenum">
              <a:rPr lang="en-US" smtClean="0"/>
              <a:pPr/>
              <a:t>287</a:t>
            </a:fld>
            <a:endParaRPr lang="en-US" dirty="0"/>
          </a:p>
        </p:txBody>
      </p:sp>
    </p:spTree>
    <p:extLst>
      <p:ext uri="{BB962C8B-B14F-4D97-AF65-F5344CB8AC3E}">
        <p14:creationId xmlns:p14="http://schemas.microsoft.com/office/powerpoint/2010/main" val="1660405840"/>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42D91A-57C8-4B7F-8787-35EA48BDAC4A}"/>
              </a:ext>
            </a:extLst>
          </p:cNvPr>
          <p:cNvSpPr>
            <a:spLocks noGrp="1"/>
          </p:cNvSpPr>
          <p:nvPr>
            <p:ph type="title"/>
          </p:nvPr>
        </p:nvSpPr>
        <p:spPr/>
        <p:txBody>
          <a:bodyPr/>
          <a:lstStyle/>
          <a:p>
            <a:r>
              <a:rPr lang="en-US" dirty="0"/>
              <a:t>DNS Query Example</a:t>
            </a:r>
          </a:p>
        </p:txBody>
      </p:sp>
      <p:pic>
        <p:nvPicPr>
          <p:cNvPr id="6" name="Content Placeholder 5" descr="Resolving a hostname using DNS.">
            <a:extLst>
              <a:ext uri="{FF2B5EF4-FFF2-40B4-BE49-F238E27FC236}">
                <a16:creationId xmlns:a16="http://schemas.microsoft.com/office/drawing/2014/main" id="{8607838E-5AA5-47AC-9294-84537D82AE32}"/>
              </a:ext>
            </a:extLst>
          </p:cNvPr>
          <p:cNvPicPr>
            <a:picLocks noGrp="1"/>
          </p:cNvPicPr>
          <p:nvPr>
            <p:ph idx="1"/>
          </p:nvPr>
        </p:nvPicPr>
        <p:blipFill>
          <a:blip r:embed="rId2">
            <a:clrChange>
              <a:clrFrom>
                <a:srgbClr val="FFFFFF"/>
              </a:clrFrom>
              <a:clrTo>
                <a:srgbClr val="FFFFFF">
                  <a:alpha val="0"/>
                </a:srgbClr>
              </a:clrTo>
            </a:clrChange>
          </a:blip>
          <a:stretch>
            <a:fillRect/>
          </a:stretch>
        </p:blipFill>
        <p:spPr>
          <a:xfrm>
            <a:off x="1202595" y="1278953"/>
            <a:ext cx="9756648" cy="4849368"/>
          </a:xfrm>
          <a:prstGeom prst="rect">
            <a:avLst/>
          </a:prstGeom>
        </p:spPr>
      </p:pic>
      <p:sp>
        <p:nvSpPr>
          <p:cNvPr id="2" name="Footer Placeholder 1">
            <a:extLst>
              <a:ext uri="{FF2B5EF4-FFF2-40B4-BE49-F238E27FC236}">
                <a16:creationId xmlns:a16="http://schemas.microsoft.com/office/drawing/2014/main" id="{5945F878-225F-4CF1-8119-7617167E95B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CC8A968-5282-46EE-8581-20C37CED0968}"/>
              </a:ext>
            </a:extLst>
          </p:cNvPr>
          <p:cNvSpPr>
            <a:spLocks noGrp="1"/>
          </p:cNvSpPr>
          <p:nvPr>
            <p:ph type="sldNum" sz="quarter" idx="4"/>
          </p:nvPr>
        </p:nvSpPr>
        <p:spPr/>
        <p:txBody>
          <a:bodyPr/>
          <a:lstStyle/>
          <a:p>
            <a:fld id="{5356F478-C559-429F-9426-6D8D07B5A7AD}" type="slidenum">
              <a:rPr lang="en-US" smtClean="0"/>
              <a:pPr/>
              <a:t>288</a:t>
            </a:fld>
            <a:endParaRPr lang="en-US" dirty="0"/>
          </a:p>
        </p:txBody>
      </p:sp>
    </p:spTree>
    <p:extLst>
      <p:ext uri="{BB962C8B-B14F-4D97-AF65-F5344CB8AC3E}">
        <p14:creationId xmlns:p14="http://schemas.microsoft.com/office/powerpoint/2010/main" val="3426669645"/>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9D5D4E-5602-41FE-89F0-B3331988F0D6}"/>
              </a:ext>
            </a:extLst>
          </p:cNvPr>
          <p:cNvSpPr>
            <a:spLocks noGrp="1"/>
          </p:cNvSpPr>
          <p:nvPr>
            <p:ph idx="1"/>
          </p:nvPr>
        </p:nvSpPr>
        <p:spPr>
          <a:xfrm>
            <a:off x="91440" y="914398"/>
            <a:ext cx="11978640" cy="4472849"/>
          </a:xfrm>
        </p:spPr>
        <p:txBody>
          <a:bodyPr>
            <a:normAutofit fontScale="70000" lnSpcReduction="20000"/>
          </a:bodyPr>
          <a:lstStyle/>
          <a:p>
            <a:r>
              <a:rPr lang="en-US" dirty="0"/>
              <a:t>Protocol</a:t>
            </a:r>
          </a:p>
          <a:p>
            <a:pPr lvl="1"/>
            <a:r>
              <a:rPr lang="en-US" dirty="0"/>
              <a:t>Access method/service type</a:t>
            </a:r>
          </a:p>
          <a:p>
            <a:pPr lvl="1"/>
            <a:r>
              <a:rPr lang="en-US" dirty="0"/>
              <a:t>Followed by the characters ://</a:t>
            </a:r>
          </a:p>
          <a:p>
            <a:r>
              <a:rPr lang="en-US" dirty="0"/>
              <a:t>Host location</a:t>
            </a:r>
          </a:p>
          <a:p>
            <a:pPr lvl="1"/>
            <a:r>
              <a:rPr lang="en-US" dirty="0"/>
              <a:t>IP address or (more typically) FQDN</a:t>
            </a:r>
          </a:p>
          <a:p>
            <a:r>
              <a:rPr lang="en-US" dirty="0"/>
              <a:t>File path</a:t>
            </a:r>
          </a:p>
          <a:p>
            <a:pPr lvl="1"/>
            <a:r>
              <a:rPr lang="en-US" dirty="0"/>
              <a:t>Directory and file name location of the resource</a:t>
            </a:r>
          </a:p>
          <a:p>
            <a:pPr lvl="1"/>
            <a:r>
              <a:rPr lang="en-US" dirty="0"/>
              <a:t>Delimited by forward slash</a:t>
            </a:r>
          </a:p>
          <a:p>
            <a:endParaRPr lang="en-US" dirty="0"/>
          </a:p>
        </p:txBody>
      </p:sp>
      <p:sp>
        <p:nvSpPr>
          <p:cNvPr id="3" name="Title 2">
            <a:extLst>
              <a:ext uri="{FF2B5EF4-FFF2-40B4-BE49-F238E27FC236}">
                <a16:creationId xmlns:a16="http://schemas.microsoft.com/office/drawing/2014/main" id="{1C93EAA9-CF7F-47C4-923C-379E9EA253E8}"/>
              </a:ext>
            </a:extLst>
          </p:cNvPr>
          <p:cNvSpPr>
            <a:spLocks noGrp="1"/>
          </p:cNvSpPr>
          <p:nvPr>
            <p:ph type="title"/>
          </p:nvPr>
        </p:nvSpPr>
        <p:spPr/>
        <p:txBody>
          <a:bodyPr/>
          <a:lstStyle/>
          <a:p>
            <a:r>
              <a:rPr lang="en-US" dirty="0"/>
              <a:t>Uniform Resource Locators (URL)</a:t>
            </a:r>
          </a:p>
        </p:txBody>
      </p:sp>
      <p:pic>
        <p:nvPicPr>
          <p:cNvPr id="7" name="Content Placeholder 6">
            <a:extLst>
              <a:ext uri="{FF2B5EF4-FFF2-40B4-BE49-F238E27FC236}">
                <a16:creationId xmlns:a16="http://schemas.microsoft.com/office/drawing/2014/main" id="{AA3549FC-7B60-4B26-9B1D-12F5BFA53DD7}"/>
              </a:ext>
            </a:extLst>
          </p:cNvPr>
          <p:cNvPicPr>
            <a:picLocks noGrp="1"/>
          </p:cNvPicPr>
          <p:nvPr>
            <p:ph idx="1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80919" y="5551091"/>
            <a:ext cx="4800000" cy="704762"/>
          </a:xfrm>
          <a:prstGeom prst="rect">
            <a:avLst/>
          </a:prstGeom>
          <a:noFill/>
          <a:ln>
            <a:noFill/>
          </a:ln>
        </p:spPr>
      </p:pic>
      <p:sp>
        <p:nvSpPr>
          <p:cNvPr id="4" name="Footer Placeholder 3">
            <a:extLst>
              <a:ext uri="{FF2B5EF4-FFF2-40B4-BE49-F238E27FC236}">
                <a16:creationId xmlns:a16="http://schemas.microsoft.com/office/drawing/2014/main" id="{727BC11B-F69D-4A4A-8EBA-5E05D69E649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9A931A3-2B90-4D18-A4E6-68C0D0D01EE1}"/>
              </a:ext>
            </a:extLst>
          </p:cNvPr>
          <p:cNvSpPr>
            <a:spLocks noGrp="1"/>
          </p:cNvSpPr>
          <p:nvPr>
            <p:ph type="sldNum" sz="quarter" idx="4"/>
          </p:nvPr>
        </p:nvSpPr>
        <p:spPr/>
        <p:txBody>
          <a:bodyPr/>
          <a:lstStyle/>
          <a:p>
            <a:fld id="{5356F478-C559-429F-9426-6D8D07B5A7AD}" type="slidenum">
              <a:rPr lang="en-US" smtClean="0"/>
              <a:pPr/>
              <a:t>289</a:t>
            </a:fld>
            <a:endParaRPr lang="en-US" dirty="0"/>
          </a:p>
        </p:txBody>
      </p:sp>
    </p:spTree>
    <p:extLst>
      <p:ext uri="{BB962C8B-B14F-4D97-AF65-F5344CB8AC3E}">
        <p14:creationId xmlns:p14="http://schemas.microsoft.com/office/powerpoint/2010/main" val="6505145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Customizing the Start Screen and Taskbar</a:t>
            </a:r>
          </a:p>
        </p:txBody>
      </p:sp>
      <p:sp>
        <p:nvSpPr>
          <p:cNvPr id="3" name="Content Placeholder 2"/>
          <p:cNvSpPr>
            <a:spLocks noGrp="1"/>
          </p:cNvSpPr>
          <p:nvPr>
            <p:ph sz="half" idx="1"/>
          </p:nvPr>
        </p:nvSpPr>
        <p:spPr/>
        <p:txBody>
          <a:bodyPr/>
          <a:lstStyle/>
          <a:p>
            <a:r>
              <a:rPr lang="en-US" dirty="0"/>
              <a:t>Pinning apps</a:t>
            </a:r>
          </a:p>
          <a:p>
            <a:r>
              <a:rPr lang="en-US" dirty="0"/>
              <a:t>Grouping tiles</a:t>
            </a:r>
          </a:p>
          <a:p>
            <a:r>
              <a:rPr lang="en-US" dirty="0"/>
              <a:t>Start Screen and Taskbar settings (Personalization)</a:t>
            </a:r>
          </a:p>
        </p:txBody>
      </p:sp>
      <p:pic>
        <p:nvPicPr>
          <p:cNvPr id="12" name="Content Placeholder 11" descr="Configuring tiles. Screenshot used with permission from Microsoft.">
            <a:extLst>
              <a:ext uri="{FF2B5EF4-FFF2-40B4-BE49-F238E27FC236}">
                <a16:creationId xmlns:a16="http://schemas.microsoft.com/office/drawing/2014/main" id="{8FB842E4-861F-4C4B-9223-3DA05BBA0DD2}"/>
              </a:ext>
            </a:extLst>
          </p:cNvPr>
          <p:cNvPicPr>
            <a:picLocks noGrp="1"/>
          </p:cNvPicPr>
          <p:nvPr>
            <p:ph sz="quarter" idx="12"/>
          </p:nvPr>
        </p:nvPicPr>
        <p:blipFill>
          <a:blip r:embed="rId3"/>
          <a:stretch>
            <a:fillRect/>
          </a:stretch>
        </p:blipFill>
        <p:spPr>
          <a:xfrm>
            <a:off x="7269163" y="914400"/>
            <a:ext cx="3657599" cy="2743200"/>
          </a:xfrm>
          <a:prstGeom prst="rect">
            <a:avLst/>
          </a:prstGeom>
        </p:spPr>
      </p:pic>
      <p:pic>
        <p:nvPicPr>
          <p:cNvPr id="13" name="Content Placeholder 12" descr="Configuring taskbar settings. Screenshot used with permission from Microsoft.">
            <a:extLst>
              <a:ext uri="{FF2B5EF4-FFF2-40B4-BE49-F238E27FC236}">
                <a16:creationId xmlns:a16="http://schemas.microsoft.com/office/drawing/2014/main" id="{28517BD6-DA2B-48DE-BC02-5B68230EA2DE}"/>
              </a:ext>
            </a:extLst>
          </p:cNvPr>
          <p:cNvPicPr>
            <a:picLocks noGrp="1"/>
          </p:cNvPicPr>
          <p:nvPr>
            <p:ph sz="quarter" idx="13"/>
          </p:nvPr>
        </p:nvPicPr>
        <p:blipFill>
          <a:blip r:embed="rId4" cstate="print">
            <a:extLst>
              <a:ext uri="{28A0092B-C50C-407E-A947-70E740481C1C}">
                <a14:useLocalDpi xmlns:a14="http://schemas.microsoft.com/office/drawing/2010/main" val="0"/>
              </a:ext>
            </a:extLst>
          </a:blip>
          <a:stretch>
            <a:fillRect/>
          </a:stretch>
        </p:blipFill>
        <p:spPr bwMode="auto">
          <a:xfrm>
            <a:off x="7579035" y="3749675"/>
            <a:ext cx="3037855" cy="2743200"/>
          </a:xfrm>
          <a:prstGeom prst="rect">
            <a:avLst/>
          </a:prstGeom>
          <a:noFill/>
          <a:ln>
            <a:noFill/>
          </a:ln>
        </p:spPr>
      </p:pic>
      <p:sp>
        <p:nvSpPr>
          <p:cNvPr id="4" name="Footer Placeholder 3">
            <a:extLst>
              <a:ext uri="{FF2B5EF4-FFF2-40B4-BE49-F238E27FC236}">
                <a16:creationId xmlns:a16="http://schemas.microsoft.com/office/drawing/2014/main" id="{FF532414-DE03-4460-BB1C-BD883243CFF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944B797-3F88-4E70-8CEE-D90FA4D20F8B}"/>
              </a:ext>
            </a:extLst>
          </p:cNvPr>
          <p:cNvSpPr>
            <a:spLocks noGrp="1"/>
          </p:cNvSpPr>
          <p:nvPr>
            <p:ph type="sldNum" sz="quarter" idx="4"/>
          </p:nvPr>
        </p:nvSpPr>
        <p:spPr/>
        <p:txBody>
          <a:bodyPr/>
          <a:lstStyle/>
          <a:p>
            <a:fld id="{5356F478-C559-429F-9426-6D8D07B5A7AD}" type="slidenum">
              <a:rPr lang="en-US" smtClean="0"/>
              <a:pPr/>
              <a:t>29</a:t>
            </a:fld>
            <a:endParaRPr lang="en-US" dirty="0"/>
          </a:p>
        </p:txBody>
      </p:sp>
    </p:spTree>
    <p:extLst>
      <p:ext uri="{BB962C8B-B14F-4D97-AF65-F5344CB8AC3E}">
        <p14:creationId xmlns:p14="http://schemas.microsoft.com/office/powerpoint/2010/main" val="3284215811"/>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45B131-85A8-41B9-8313-C11155628C8D}"/>
              </a:ext>
            </a:extLst>
          </p:cNvPr>
          <p:cNvSpPr>
            <a:spLocks noGrp="1"/>
          </p:cNvSpPr>
          <p:nvPr>
            <p:ph type="title"/>
          </p:nvPr>
        </p:nvSpPr>
        <p:spPr/>
        <p:txBody>
          <a:bodyPr/>
          <a:lstStyle/>
          <a:p>
            <a:r>
              <a:rPr lang="en-US" dirty="0"/>
              <a:t>Internet Application Services</a:t>
            </a:r>
          </a:p>
        </p:txBody>
      </p:sp>
      <p:sp>
        <p:nvSpPr>
          <p:cNvPr id="7" name="Content Placeholder 6">
            <a:extLst>
              <a:ext uri="{FF2B5EF4-FFF2-40B4-BE49-F238E27FC236}">
                <a16:creationId xmlns:a16="http://schemas.microsoft.com/office/drawing/2014/main" id="{65EACE96-00A0-45F4-9E57-224ED315DE1E}"/>
              </a:ext>
            </a:extLst>
          </p:cNvPr>
          <p:cNvSpPr>
            <a:spLocks noGrp="1"/>
          </p:cNvSpPr>
          <p:nvPr>
            <p:ph sz="half" idx="2"/>
          </p:nvPr>
        </p:nvSpPr>
        <p:spPr/>
        <p:txBody>
          <a:bodyPr>
            <a:normAutofit fontScale="92500" lnSpcReduction="10000"/>
          </a:bodyPr>
          <a:lstStyle/>
          <a:p>
            <a:r>
              <a:rPr lang="en-US" dirty="0"/>
              <a:t>Internet (IP) and transport layer (TCP/UDP) responsible for addressing and establishing connections</a:t>
            </a:r>
          </a:p>
          <a:p>
            <a:r>
              <a:rPr lang="en-US" dirty="0"/>
              <a:t>Application layer protocols provide “user-level” services</a:t>
            </a:r>
          </a:p>
        </p:txBody>
      </p:sp>
      <p:pic>
        <p:nvPicPr>
          <p:cNvPr id="8" name="Content Placeholder 5">
            <a:extLst>
              <a:ext uri="{FF2B5EF4-FFF2-40B4-BE49-F238E27FC236}">
                <a16:creationId xmlns:a16="http://schemas.microsoft.com/office/drawing/2014/main" id="{E4F02986-39AF-4175-BB80-690F91634842}"/>
              </a:ext>
            </a:extLst>
          </p:cNvPr>
          <p:cNvPicPr>
            <a:picLocks noGrp="1"/>
          </p:cNvPicPr>
          <p:nvPr>
            <p:ph sz="half" idx="1"/>
          </p:nvPr>
        </p:nvPicPr>
        <p:blipFill rotWithShape="1">
          <a:blip r:embed="rId2" cstate="email">
            <a:extLst>
              <a:ext uri="{28A0092B-C50C-407E-A947-70E740481C1C}">
                <a14:useLocalDpi xmlns:a14="http://schemas.microsoft.com/office/drawing/2010/main"/>
              </a:ext>
            </a:extLst>
          </a:blip>
          <a:srcRect/>
          <a:stretch/>
        </p:blipFill>
        <p:spPr bwMode="auto">
          <a:xfrm>
            <a:off x="644525" y="1760537"/>
            <a:ext cx="4838700" cy="3886200"/>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A7BA21F3-CA87-4152-A145-545F011D9EC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E455FF80-2BED-472C-B5C6-15752A15ABF7}"/>
              </a:ext>
            </a:extLst>
          </p:cNvPr>
          <p:cNvSpPr>
            <a:spLocks noGrp="1"/>
          </p:cNvSpPr>
          <p:nvPr>
            <p:ph type="sldNum" sz="quarter" idx="4"/>
          </p:nvPr>
        </p:nvSpPr>
        <p:spPr/>
        <p:txBody>
          <a:bodyPr/>
          <a:lstStyle/>
          <a:p>
            <a:fld id="{5356F478-C559-429F-9426-6D8D07B5A7AD}" type="slidenum">
              <a:rPr lang="en-US" smtClean="0"/>
              <a:pPr/>
              <a:t>290</a:t>
            </a:fld>
            <a:endParaRPr lang="en-US" dirty="0"/>
          </a:p>
        </p:txBody>
      </p:sp>
    </p:spTree>
    <p:extLst>
      <p:ext uri="{BB962C8B-B14F-4D97-AF65-F5344CB8AC3E}">
        <p14:creationId xmlns:p14="http://schemas.microsoft.com/office/powerpoint/2010/main" val="2634482990"/>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2E9518-F8F5-43F6-97D8-50156FE6F4A2}"/>
              </a:ext>
            </a:extLst>
          </p:cNvPr>
          <p:cNvSpPr>
            <a:spLocks noGrp="1"/>
          </p:cNvSpPr>
          <p:nvPr>
            <p:ph idx="1"/>
          </p:nvPr>
        </p:nvSpPr>
        <p:spPr/>
        <p:txBody>
          <a:bodyPr/>
          <a:lstStyle/>
          <a:p>
            <a:r>
              <a:rPr lang="en-US" dirty="0"/>
              <a:t>HyperText Transfer Protocol (HTTP)</a:t>
            </a:r>
          </a:p>
          <a:p>
            <a:r>
              <a:rPr lang="en-US" dirty="0"/>
              <a:t>Basis of the World Wide Web</a:t>
            </a:r>
          </a:p>
          <a:p>
            <a:r>
              <a:rPr lang="en-US" dirty="0"/>
              <a:t>Enables clients (typically web browsers) to request resources from an HTTP server</a:t>
            </a:r>
          </a:p>
          <a:p>
            <a:r>
              <a:rPr lang="en-US" dirty="0"/>
              <a:t>Web servers, intranets, and extranets</a:t>
            </a:r>
          </a:p>
          <a:p>
            <a:r>
              <a:rPr lang="en-US" dirty="0"/>
              <a:t>HyperText Markup Language (HTML) pages</a:t>
            </a:r>
          </a:p>
        </p:txBody>
      </p:sp>
      <p:sp>
        <p:nvSpPr>
          <p:cNvPr id="3" name="Title 2">
            <a:extLst>
              <a:ext uri="{FF2B5EF4-FFF2-40B4-BE49-F238E27FC236}">
                <a16:creationId xmlns:a16="http://schemas.microsoft.com/office/drawing/2014/main" id="{B7C44B9A-ACD1-4E66-A0D8-FDFDAF534228}"/>
              </a:ext>
            </a:extLst>
          </p:cNvPr>
          <p:cNvSpPr>
            <a:spLocks noGrp="1"/>
          </p:cNvSpPr>
          <p:nvPr>
            <p:ph type="title"/>
          </p:nvPr>
        </p:nvSpPr>
        <p:spPr/>
        <p:txBody>
          <a:bodyPr/>
          <a:lstStyle/>
          <a:p>
            <a:r>
              <a:rPr lang="en-US" dirty="0"/>
              <a:t>HTTP and HTML</a:t>
            </a:r>
          </a:p>
        </p:txBody>
      </p:sp>
      <p:sp>
        <p:nvSpPr>
          <p:cNvPr id="4" name="Footer Placeholder 3">
            <a:extLst>
              <a:ext uri="{FF2B5EF4-FFF2-40B4-BE49-F238E27FC236}">
                <a16:creationId xmlns:a16="http://schemas.microsoft.com/office/drawing/2014/main" id="{6FAB7232-BABB-477C-B41A-8263454D309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1DA3791-77DA-4B1E-A7AD-D6ECCC2321BF}"/>
              </a:ext>
            </a:extLst>
          </p:cNvPr>
          <p:cNvSpPr>
            <a:spLocks noGrp="1"/>
          </p:cNvSpPr>
          <p:nvPr>
            <p:ph type="sldNum" sz="quarter" idx="4"/>
          </p:nvPr>
        </p:nvSpPr>
        <p:spPr/>
        <p:txBody>
          <a:bodyPr/>
          <a:lstStyle/>
          <a:p>
            <a:fld id="{5356F478-C559-429F-9426-6D8D07B5A7AD}" type="slidenum">
              <a:rPr lang="en-US" smtClean="0"/>
              <a:pPr/>
              <a:t>291</a:t>
            </a:fld>
            <a:endParaRPr lang="en-US" dirty="0"/>
          </a:p>
        </p:txBody>
      </p:sp>
    </p:spTree>
    <p:extLst>
      <p:ext uri="{BB962C8B-B14F-4D97-AF65-F5344CB8AC3E}">
        <p14:creationId xmlns:p14="http://schemas.microsoft.com/office/powerpoint/2010/main" val="1158018981"/>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2D49503-DEFF-40DF-AAC9-8817BE3398F8}"/>
              </a:ext>
            </a:extLst>
          </p:cNvPr>
          <p:cNvSpPr>
            <a:spLocks noGrp="1"/>
          </p:cNvSpPr>
          <p:nvPr>
            <p:ph idx="1"/>
          </p:nvPr>
        </p:nvSpPr>
        <p:spPr/>
        <p:txBody>
          <a:bodyPr>
            <a:normAutofit fontScale="62500" lnSpcReduction="20000"/>
          </a:bodyPr>
          <a:lstStyle/>
          <a:p>
            <a:r>
              <a:rPr lang="en-US" dirty="0"/>
              <a:t>Secure Sockets Layer (SSL)/Transport Layer Security (TLS)</a:t>
            </a:r>
          </a:p>
          <a:p>
            <a:r>
              <a:rPr lang="en-US" dirty="0"/>
              <a:t>Establishes identity of website and protects communication between server and client using encryption</a:t>
            </a:r>
          </a:p>
          <a:p>
            <a:r>
              <a:rPr lang="en-US" dirty="0"/>
              <a:t>Site presents a digital certificate issued to it by a Certificate Authority (CA)</a:t>
            </a:r>
          </a:p>
          <a:p>
            <a:r>
              <a:rPr lang="en-US" dirty="0"/>
              <a:t>Client can choose to trust the certificate and CA</a:t>
            </a:r>
          </a:p>
        </p:txBody>
      </p:sp>
      <p:sp>
        <p:nvSpPr>
          <p:cNvPr id="3" name="Title 2">
            <a:extLst>
              <a:ext uri="{FF2B5EF4-FFF2-40B4-BE49-F238E27FC236}">
                <a16:creationId xmlns:a16="http://schemas.microsoft.com/office/drawing/2014/main" id="{850426D3-116E-4357-A5E0-BD887022710A}"/>
              </a:ext>
            </a:extLst>
          </p:cNvPr>
          <p:cNvSpPr>
            <a:spLocks noGrp="1"/>
          </p:cNvSpPr>
          <p:nvPr>
            <p:ph type="title"/>
          </p:nvPr>
        </p:nvSpPr>
        <p:spPr/>
        <p:txBody>
          <a:bodyPr/>
          <a:lstStyle/>
          <a:p>
            <a:r>
              <a:rPr lang="en-US" dirty="0"/>
              <a:t>SSL/TLS</a:t>
            </a:r>
          </a:p>
        </p:txBody>
      </p:sp>
      <p:pic>
        <p:nvPicPr>
          <p:cNvPr id="7" name="Content Placeholder 6">
            <a:extLst>
              <a:ext uri="{FF2B5EF4-FFF2-40B4-BE49-F238E27FC236}">
                <a16:creationId xmlns:a16="http://schemas.microsoft.com/office/drawing/2014/main" id="{82D99785-EFF6-4FAA-A399-4D2025F3BFAB}"/>
              </a:ext>
            </a:extLst>
          </p:cNvPr>
          <p:cNvPicPr>
            <a:picLocks noGrp="1"/>
          </p:cNvPicPr>
          <p:nvPr>
            <p:ph idx="12"/>
          </p:nvPr>
        </p:nvPicPr>
        <p:blipFill>
          <a:blip r:embed="rId2">
            <a:extLst>
              <a:ext uri="{28A0092B-C50C-407E-A947-70E740481C1C}">
                <a14:useLocalDpi xmlns:a14="http://schemas.microsoft.com/office/drawing/2010/main" val="0"/>
              </a:ext>
            </a:extLst>
          </a:blip>
          <a:srcRect/>
          <a:stretch>
            <a:fillRect/>
          </a:stretch>
        </p:blipFill>
        <p:spPr bwMode="auto">
          <a:xfrm>
            <a:off x="2994819" y="3749675"/>
            <a:ext cx="6172199" cy="2743200"/>
          </a:xfrm>
          <a:prstGeom prst="rect">
            <a:avLst/>
          </a:prstGeom>
          <a:noFill/>
          <a:ln>
            <a:noFill/>
          </a:ln>
        </p:spPr>
      </p:pic>
      <p:sp>
        <p:nvSpPr>
          <p:cNvPr id="4" name="Footer Placeholder 3">
            <a:extLst>
              <a:ext uri="{FF2B5EF4-FFF2-40B4-BE49-F238E27FC236}">
                <a16:creationId xmlns:a16="http://schemas.microsoft.com/office/drawing/2014/main" id="{AA5531F9-24AF-4D5B-8F89-A00C02C67AF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4C063E0-24CD-4BA9-96E9-81DA1A56A00D}"/>
              </a:ext>
            </a:extLst>
          </p:cNvPr>
          <p:cNvSpPr>
            <a:spLocks noGrp="1"/>
          </p:cNvSpPr>
          <p:nvPr>
            <p:ph type="sldNum" sz="quarter" idx="4"/>
          </p:nvPr>
        </p:nvSpPr>
        <p:spPr/>
        <p:txBody>
          <a:bodyPr/>
          <a:lstStyle/>
          <a:p>
            <a:fld id="{5356F478-C559-429F-9426-6D8D07B5A7AD}" type="slidenum">
              <a:rPr lang="en-US" smtClean="0"/>
              <a:pPr/>
              <a:t>292</a:t>
            </a:fld>
            <a:endParaRPr lang="en-US" dirty="0"/>
          </a:p>
        </p:txBody>
      </p:sp>
    </p:spTree>
    <p:extLst>
      <p:ext uri="{BB962C8B-B14F-4D97-AF65-F5344CB8AC3E}">
        <p14:creationId xmlns:p14="http://schemas.microsoft.com/office/powerpoint/2010/main" val="271029691"/>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BAE1A7-F290-4F19-955B-0879B6039AE1}"/>
              </a:ext>
            </a:extLst>
          </p:cNvPr>
          <p:cNvSpPr>
            <a:spLocks noGrp="1"/>
          </p:cNvSpPr>
          <p:nvPr>
            <p:ph type="title"/>
          </p:nvPr>
        </p:nvSpPr>
        <p:spPr/>
        <p:txBody>
          <a:bodyPr/>
          <a:lstStyle/>
          <a:p>
            <a:r>
              <a:rPr lang="en-US" dirty="0"/>
              <a:t>Electronic Mail (Email)</a:t>
            </a:r>
          </a:p>
        </p:txBody>
      </p:sp>
      <p:sp>
        <p:nvSpPr>
          <p:cNvPr id="6" name="Content Placeholder 5">
            <a:extLst>
              <a:ext uri="{FF2B5EF4-FFF2-40B4-BE49-F238E27FC236}">
                <a16:creationId xmlns:a16="http://schemas.microsoft.com/office/drawing/2014/main" id="{A17E4E0A-35FB-495B-A517-5F1387F376ED}"/>
              </a:ext>
            </a:extLst>
          </p:cNvPr>
          <p:cNvSpPr>
            <a:spLocks noGrp="1"/>
          </p:cNvSpPr>
          <p:nvPr>
            <p:ph sz="half" idx="1"/>
          </p:nvPr>
        </p:nvSpPr>
        <p:spPr/>
        <p:txBody>
          <a:bodyPr>
            <a:normAutofit fontScale="70000" lnSpcReduction="20000"/>
          </a:bodyPr>
          <a:lstStyle/>
          <a:p>
            <a:r>
              <a:rPr lang="en-US" dirty="0"/>
              <a:t>Text messages and binary attachments</a:t>
            </a:r>
            <a:r>
              <a:rPr lang="en-GB" dirty="0"/>
              <a:t>—</a:t>
            </a:r>
            <a:r>
              <a:rPr lang="en-US" dirty="0"/>
              <a:t>Multipurpose Internet Mail Extensions (MIME)</a:t>
            </a:r>
          </a:p>
          <a:p>
            <a:r>
              <a:rPr lang="en-US" dirty="0"/>
              <a:t>Sending mail</a:t>
            </a:r>
          </a:p>
          <a:p>
            <a:pPr lvl="1"/>
            <a:r>
              <a:rPr lang="en-US" dirty="0"/>
              <a:t>Simple Mail Transfer Protocol (SMTP) </a:t>
            </a:r>
          </a:p>
          <a:p>
            <a:pPr lvl="1"/>
            <a:r>
              <a:rPr lang="en-US" dirty="0"/>
              <a:t>MX (Mail Exchanger)</a:t>
            </a:r>
          </a:p>
          <a:p>
            <a:r>
              <a:rPr lang="en-US" dirty="0"/>
              <a:t>Retrieving messages from a mailbox</a:t>
            </a:r>
          </a:p>
          <a:p>
            <a:pPr lvl="1"/>
            <a:r>
              <a:rPr lang="en-US" dirty="0"/>
              <a:t>Post Office Protocol v3 (POP3)</a:t>
            </a:r>
          </a:p>
          <a:p>
            <a:pPr lvl="1"/>
            <a:r>
              <a:rPr lang="en-US" dirty="0"/>
              <a:t>Internet Message Access Protocol (IMAP)</a:t>
            </a:r>
          </a:p>
        </p:txBody>
      </p:sp>
      <p:pic>
        <p:nvPicPr>
          <p:cNvPr id="8" name="Content Placeholder 7" descr="Viewing SMTP Internet headers for a mail message">
            <a:extLst>
              <a:ext uri="{FF2B5EF4-FFF2-40B4-BE49-F238E27FC236}">
                <a16:creationId xmlns:a16="http://schemas.microsoft.com/office/drawing/2014/main" id="{FF3977E4-CF43-4406-8C63-F108931DA7F9}"/>
              </a:ext>
            </a:extLst>
          </p:cNvPr>
          <p:cNvPicPr>
            <a:picLocks noGrp="1"/>
          </p:cNvPicPr>
          <p:nvPr>
            <p:ph sz="half" idx="2"/>
          </p:nvPr>
        </p:nvPicPr>
        <p:blipFill>
          <a:blip r:embed="rId2"/>
          <a:stretch>
            <a:fillRect/>
          </a:stretch>
        </p:blipFill>
        <p:spPr>
          <a:xfrm>
            <a:off x="6148388" y="936625"/>
            <a:ext cx="5895975" cy="5534025"/>
          </a:xfrm>
          <a:prstGeom prst="rect">
            <a:avLst/>
          </a:prstGeom>
        </p:spPr>
      </p:pic>
      <p:sp>
        <p:nvSpPr>
          <p:cNvPr id="2" name="Footer Placeholder 1">
            <a:extLst>
              <a:ext uri="{FF2B5EF4-FFF2-40B4-BE49-F238E27FC236}">
                <a16:creationId xmlns:a16="http://schemas.microsoft.com/office/drawing/2014/main" id="{363A1E82-715C-41EB-9E38-3AC08F7A2CC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0438350-92C8-4EB1-A468-481A9516A532}"/>
              </a:ext>
            </a:extLst>
          </p:cNvPr>
          <p:cNvSpPr>
            <a:spLocks noGrp="1"/>
          </p:cNvSpPr>
          <p:nvPr>
            <p:ph type="sldNum" sz="quarter" idx="4"/>
          </p:nvPr>
        </p:nvSpPr>
        <p:spPr/>
        <p:txBody>
          <a:bodyPr/>
          <a:lstStyle/>
          <a:p>
            <a:fld id="{5356F478-C559-429F-9426-6D8D07B5A7AD}" type="slidenum">
              <a:rPr lang="en-US" smtClean="0"/>
              <a:pPr/>
              <a:t>293</a:t>
            </a:fld>
            <a:endParaRPr lang="en-US" dirty="0"/>
          </a:p>
        </p:txBody>
      </p:sp>
    </p:spTree>
    <p:extLst>
      <p:ext uri="{BB962C8B-B14F-4D97-AF65-F5344CB8AC3E}">
        <p14:creationId xmlns:p14="http://schemas.microsoft.com/office/powerpoint/2010/main" val="3518411323"/>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22BE3-F083-4BA5-B2D5-67842956FCC8}"/>
              </a:ext>
            </a:extLst>
          </p:cNvPr>
          <p:cNvSpPr>
            <a:spLocks noGrp="1"/>
          </p:cNvSpPr>
          <p:nvPr>
            <p:ph type="title"/>
          </p:nvPr>
        </p:nvSpPr>
        <p:spPr/>
        <p:txBody>
          <a:bodyPr/>
          <a:lstStyle/>
          <a:p>
            <a:r>
              <a:rPr lang="en-US" dirty="0"/>
              <a:t>Configuring Email</a:t>
            </a:r>
          </a:p>
        </p:txBody>
      </p:sp>
      <p:pic>
        <p:nvPicPr>
          <p:cNvPr id="8" name="Content Placeholder 7" descr="Configuring an email account—the incoming server is either POP3 or IMAP while the outgoing server is SMTP">
            <a:extLst>
              <a:ext uri="{FF2B5EF4-FFF2-40B4-BE49-F238E27FC236}">
                <a16:creationId xmlns:a16="http://schemas.microsoft.com/office/drawing/2014/main" id="{C0E41EA6-4C03-480E-9EA7-954046F83615}"/>
              </a:ext>
            </a:extLst>
          </p:cNvPr>
          <p:cNvPicPr>
            <a:picLocks noGrp="1"/>
          </p:cNvPicPr>
          <p:nvPr>
            <p:ph idx="1"/>
          </p:nvPr>
        </p:nvPicPr>
        <p:blipFill>
          <a:blip r:embed="rId2"/>
          <a:stretch>
            <a:fillRect/>
          </a:stretch>
        </p:blipFill>
        <p:spPr>
          <a:xfrm>
            <a:off x="2316159" y="914400"/>
            <a:ext cx="7529520" cy="5578475"/>
          </a:xfrm>
          <a:prstGeom prst="rect">
            <a:avLst/>
          </a:prstGeom>
        </p:spPr>
      </p:pic>
      <p:sp>
        <p:nvSpPr>
          <p:cNvPr id="3" name="Footer Placeholder 2">
            <a:extLst>
              <a:ext uri="{FF2B5EF4-FFF2-40B4-BE49-F238E27FC236}">
                <a16:creationId xmlns:a16="http://schemas.microsoft.com/office/drawing/2014/main" id="{4BDB02EB-EB92-495D-947C-00CF6763465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784A408-9A00-4ABB-9AFC-E6F7B44AB5D2}"/>
              </a:ext>
            </a:extLst>
          </p:cNvPr>
          <p:cNvSpPr>
            <a:spLocks noGrp="1"/>
          </p:cNvSpPr>
          <p:nvPr>
            <p:ph type="sldNum" sz="quarter" idx="4"/>
          </p:nvPr>
        </p:nvSpPr>
        <p:spPr/>
        <p:txBody>
          <a:bodyPr/>
          <a:lstStyle/>
          <a:p>
            <a:fld id="{5356F478-C559-429F-9426-6D8D07B5A7AD}" type="slidenum">
              <a:rPr lang="en-US" smtClean="0"/>
              <a:pPr/>
              <a:t>294</a:t>
            </a:fld>
            <a:endParaRPr lang="en-US" dirty="0"/>
          </a:p>
        </p:txBody>
      </p:sp>
    </p:spTree>
    <p:extLst>
      <p:ext uri="{BB962C8B-B14F-4D97-AF65-F5344CB8AC3E}">
        <p14:creationId xmlns:p14="http://schemas.microsoft.com/office/powerpoint/2010/main" val="1636059522"/>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BE2FD1-CE57-4929-BB9A-5F6B90EA944D}"/>
              </a:ext>
            </a:extLst>
          </p:cNvPr>
          <p:cNvSpPr>
            <a:spLocks noGrp="1"/>
          </p:cNvSpPr>
          <p:nvPr>
            <p:ph idx="1"/>
          </p:nvPr>
        </p:nvSpPr>
        <p:spPr/>
        <p:txBody>
          <a:bodyPr>
            <a:normAutofit fontScale="62500" lnSpcReduction="20000"/>
          </a:bodyPr>
          <a:lstStyle/>
          <a:p>
            <a:r>
              <a:rPr lang="en-US" dirty="0"/>
              <a:t>Describe the components and functions of computer networks</a:t>
            </a:r>
          </a:p>
          <a:p>
            <a:r>
              <a:rPr lang="en-US" dirty="0"/>
              <a:t>List the protocols and technologies used for addressing on computer networks</a:t>
            </a:r>
          </a:p>
          <a:p>
            <a:r>
              <a:rPr lang="en-US" dirty="0"/>
              <a:t>Connect a computer to a wired or wireless network</a:t>
            </a:r>
          </a:p>
          <a:p>
            <a:r>
              <a:rPr lang="en-US" dirty="0"/>
              <a:t>Describe the uses of common application protocols</a:t>
            </a:r>
          </a:p>
        </p:txBody>
      </p:sp>
      <p:sp>
        <p:nvSpPr>
          <p:cNvPr id="3" name="Footer Placeholder 2">
            <a:extLst>
              <a:ext uri="{FF2B5EF4-FFF2-40B4-BE49-F238E27FC236}">
                <a16:creationId xmlns:a16="http://schemas.microsoft.com/office/drawing/2014/main" id="{52149C16-CAF1-4EE5-980D-2EE41B89301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6E3B516-536B-4C6F-891B-25B7A1FAEC01}"/>
              </a:ext>
            </a:extLst>
          </p:cNvPr>
          <p:cNvSpPr>
            <a:spLocks noGrp="1"/>
          </p:cNvSpPr>
          <p:nvPr>
            <p:ph type="sldNum" sz="quarter" idx="4"/>
          </p:nvPr>
        </p:nvSpPr>
        <p:spPr/>
        <p:txBody>
          <a:bodyPr/>
          <a:lstStyle/>
          <a:p>
            <a:fld id="{5356F478-C559-429F-9426-6D8D07B5A7AD}" type="slidenum">
              <a:rPr lang="en-US" smtClean="0"/>
              <a:pPr/>
              <a:t>295</a:t>
            </a:fld>
            <a:endParaRPr lang="en-US" dirty="0"/>
          </a:p>
        </p:txBody>
      </p:sp>
    </p:spTree>
    <p:extLst>
      <p:ext uri="{BB962C8B-B14F-4D97-AF65-F5344CB8AC3E}">
        <p14:creationId xmlns:p14="http://schemas.microsoft.com/office/powerpoint/2010/main" val="3517428503"/>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4 / Unit 2 / Connecting to a Network</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120876254"/>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54CC20B-0D87-457C-854A-CA21C7B354AF}"/>
              </a:ext>
            </a:extLst>
          </p:cNvPr>
          <p:cNvSpPr>
            <a:spLocks noGrp="1"/>
          </p:cNvSpPr>
          <p:nvPr>
            <p:ph idx="1"/>
          </p:nvPr>
        </p:nvSpPr>
        <p:spPr/>
        <p:txBody>
          <a:bodyPr>
            <a:normAutofit fontScale="70000" lnSpcReduction="20000"/>
          </a:bodyPr>
          <a:lstStyle/>
          <a:p>
            <a:r>
              <a:rPr lang="en-US" dirty="0"/>
              <a:t>Identify the roles of different network devices in providing local and Internet network connectivity</a:t>
            </a:r>
          </a:p>
          <a:p>
            <a:r>
              <a:rPr lang="en-US" dirty="0"/>
              <a:t>Distinguish the advantages and disadvantages of Internet connection types</a:t>
            </a:r>
          </a:p>
          <a:p>
            <a:r>
              <a:rPr lang="en-US" dirty="0"/>
              <a:t>Connect a computer to a wired or wireless network</a:t>
            </a:r>
          </a:p>
          <a:p>
            <a:r>
              <a:rPr lang="en-US" dirty="0"/>
              <a:t>Configure a wireless access point to use secure network settings</a:t>
            </a:r>
          </a:p>
        </p:txBody>
      </p:sp>
      <p:sp>
        <p:nvSpPr>
          <p:cNvPr id="3" name="Footer Placeholder 2">
            <a:extLst>
              <a:ext uri="{FF2B5EF4-FFF2-40B4-BE49-F238E27FC236}">
                <a16:creationId xmlns:a16="http://schemas.microsoft.com/office/drawing/2014/main" id="{2259B9A8-601C-4757-831D-3657BEBFD46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1C9AD19-2FF8-4693-A2C2-BEBB6D876731}"/>
              </a:ext>
            </a:extLst>
          </p:cNvPr>
          <p:cNvSpPr>
            <a:spLocks noGrp="1"/>
          </p:cNvSpPr>
          <p:nvPr>
            <p:ph type="sldNum" sz="quarter" idx="4"/>
          </p:nvPr>
        </p:nvSpPr>
        <p:spPr/>
        <p:txBody>
          <a:bodyPr/>
          <a:lstStyle/>
          <a:p>
            <a:fld id="{5356F478-C559-429F-9426-6D8D07B5A7AD}" type="slidenum">
              <a:rPr lang="en-US" smtClean="0"/>
              <a:pPr/>
              <a:t>297</a:t>
            </a:fld>
            <a:endParaRPr lang="en-US" dirty="0"/>
          </a:p>
        </p:txBody>
      </p:sp>
    </p:spTree>
    <p:extLst>
      <p:ext uri="{BB962C8B-B14F-4D97-AF65-F5344CB8AC3E}">
        <p14:creationId xmlns:p14="http://schemas.microsoft.com/office/powerpoint/2010/main" val="2456168155"/>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504675-FBA2-432E-9EFE-D807AD1B420F}"/>
              </a:ext>
            </a:extLst>
          </p:cNvPr>
          <p:cNvSpPr>
            <a:spLocks noGrp="1"/>
          </p:cNvSpPr>
          <p:nvPr>
            <p:ph type="title"/>
          </p:nvPr>
        </p:nvSpPr>
        <p:spPr/>
        <p:txBody>
          <a:bodyPr/>
          <a:lstStyle/>
          <a:p>
            <a:r>
              <a:rPr lang="en-US" dirty="0"/>
              <a:t>Internet Service Types (1)</a:t>
            </a:r>
          </a:p>
        </p:txBody>
      </p:sp>
      <p:sp>
        <p:nvSpPr>
          <p:cNvPr id="7" name="Content Placeholder 6">
            <a:extLst>
              <a:ext uri="{FF2B5EF4-FFF2-40B4-BE49-F238E27FC236}">
                <a16:creationId xmlns:a16="http://schemas.microsoft.com/office/drawing/2014/main" id="{5EA7E165-D343-4357-86B2-713F08EFD77C}"/>
              </a:ext>
            </a:extLst>
          </p:cNvPr>
          <p:cNvSpPr>
            <a:spLocks noGrp="1"/>
          </p:cNvSpPr>
          <p:nvPr>
            <p:ph sz="half" idx="2"/>
          </p:nvPr>
        </p:nvSpPr>
        <p:spPr/>
        <p:txBody>
          <a:bodyPr>
            <a:normAutofit fontScale="62500" lnSpcReduction="20000"/>
          </a:bodyPr>
          <a:lstStyle/>
          <a:p>
            <a:r>
              <a:rPr lang="en-US" dirty="0"/>
              <a:t>SOHO Internet router/modems</a:t>
            </a:r>
          </a:p>
          <a:p>
            <a:r>
              <a:rPr lang="en-US" dirty="0"/>
              <a:t>Multifunction appliances combining several networking devices</a:t>
            </a:r>
          </a:p>
          <a:p>
            <a:pPr lvl="1"/>
            <a:r>
              <a:rPr lang="en-US" dirty="0"/>
              <a:t>Switch—connects four or eight computers together in an Ethernet LAN using RJ-45 network ports and twisted-pair cabling</a:t>
            </a:r>
          </a:p>
          <a:p>
            <a:pPr lvl="1"/>
            <a:r>
              <a:rPr lang="en-US" dirty="0"/>
              <a:t>Access Point (AP)—creates a Wi-Fi wireless network (WLAN) between computers and mobile devices equipped with suitable adapters and also switches communications between the wired and wireless networks</a:t>
            </a:r>
          </a:p>
          <a:p>
            <a:pPr lvl="1"/>
            <a:r>
              <a:rPr lang="en-US" dirty="0"/>
              <a:t>Internet router/modem—connects the wired and wireless network clients to the Internet via a WAN link</a:t>
            </a:r>
          </a:p>
          <a:p>
            <a:endParaRPr lang="en-US" dirty="0"/>
          </a:p>
        </p:txBody>
      </p:sp>
      <p:pic>
        <p:nvPicPr>
          <p:cNvPr id="8" name="Content Placeholder 7">
            <a:extLst>
              <a:ext uri="{FF2B5EF4-FFF2-40B4-BE49-F238E27FC236}">
                <a16:creationId xmlns:a16="http://schemas.microsoft.com/office/drawing/2014/main" id="{C31DF780-CC76-4951-8E4F-6407E297DCBC}"/>
              </a:ext>
            </a:extLst>
          </p:cNvPr>
          <p:cNvPicPr>
            <a:picLocks noGrp="1"/>
          </p:cNvPicPr>
          <p:nvPr>
            <p:ph sz="half" idx="1"/>
          </p:nvPr>
        </p:nvPicPr>
        <p:blipFill rotWithShape="1">
          <a:blip r:embed="rId2">
            <a:clrChange>
              <a:clrFrom>
                <a:srgbClr val="FFFFFF"/>
              </a:clrFrom>
              <a:clrTo>
                <a:srgbClr val="FFFFFF">
                  <a:alpha val="0"/>
                </a:srgbClr>
              </a:clrTo>
            </a:clrChange>
          </a:blip>
          <a:srcRect l="3784" r="2013"/>
          <a:stretch/>
        </p:blipFill>
        <p:spPr bwMode="auto">
          <a:xfrm>
            <a:off x="92075" y="2086866"/>
            <a:ext cx="5943600" cy="3233543"/>
          </a:xfrm>
          <a:prstGeom prst="rect">
            <a:avLst/>
          </a:prstGeom>
          <a:noFill/>
          <a:ln>
            <a:noFill/>
          </a:ln>
          <a:extLst>
            <a:ext uri="{53640926-AAD7-44D8-BBD7-CCE9431645EC}">
              <a14:shadowObscured xmlns:a14="http://schemas.microsoft.com/office/drawing/2010/main"/>
            </a:ext>
          </a:extLst>
        </p:spPr>
      </p:pic>
      <p:sp>
        <p:nvSpPr>
          <p:cNvPr id="2" name="Footer Placeholder 1">
            <a:extLst>
              <a:ext uri="{FF2B5EF4-FFF2-40B4-BE49-F238E27FC236}">
                <a16:creationId xmlns:a16="http://schemas.microsoft.com/office/drawing/2014/main" id="{9537D989-EB0F-4D3E-84E4-FA87A87F4DD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4FAC30DC-2D88-4D43-A116-05463FEE3E36}"/>
              </a:ext>
            </a:extLst>
          </p:cNvPr>
          <p:cNvSpPr>
            <a:spLocks noGrp="1"/>
          </p:cNvSpPr>
          <p:nvPr>
            <p:ph type="sldNum" sz="quarter" idx="4"/>
          </p:nvPr>
        </p:nvSpPr>
        <p:spPr/>
        <p:txBody>
          <a:bodyPr/>
          <a:lstStyle/>
          <a:p>
            <a:fld id="{5356F478-C559-429F-9426-6D8D07B5A7AD}" type="slidenum">
              <a:rPr lang="en-US" smtClean="0"/>
              <a:pPr/>
              <a:t>298</a:t>
            </a:fld>
            <a:endParaRPr lang="en-US" dirty="0"/>
          </a:p>
        </p:txBody>
      </p:sp>
    </p:spTree>
    <p:extLst>
      <p:ext uri="{BB962C8B-B14F-4D97-AF65-F5344CB8AC3E}">
        <p14:creationId xmlns:p14="http://schemas.microsoft.com/office/powerpoint/2010/main" val="204465847"/>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DAE4FEC-AE76-4DEB-9ED1-E55636CE5C3D}"/>
              </a:ext>
            </a:extLst>
          </p:cNvPr>
          <p:cNvSpPr>
            <a:spLocks noGrp="1"/>
          </p:cNvSpPr>
          <p:nvPr>
            <p:ph idx="1"/>
          </p:nvPr>
        </p:nvSpPr>
        <p:spPr/>
        <p:txBody>
          <a:bodyPr>
            <a:normAutofit fontScale="55000" lnSpcReduction="20000"/>
          </a:bodyPr>
          <a:lstStyle/>
          <a:p>
            <a:r>
              <a:rPr lang="en-US" dirty="0"/>
              <a:t>Digital Subscriber Line (DSL)</a:t>
            </a:r>
          </a:p>
          <a:p>
            <a:pPr lvl="1"/>
            <a:r>
              <a:rPr lang="en-US" dirty="0"/>
              <a:t>Broadband over copper telephone cabling</a:t>
            </a:r>
          </a:p>
          <a:p>
            <a:pPr lvl="1"/>
            <a:r>
              <a:rPr lang="en-US" dirty="0"/>
              <a:t>Router/modem interfaces with telephone network via RJ-11 port</a:t>
            </a:r>
          </a:p>
          <a:p>
            <a:pPr lvl="1"/>
            <a:r>
              <a:rPr lang="en-US" dirty="0"/>
              <a:t>Asymmetric DSL (ADSL)—24 Mbps download and 1.4 Mbps upload</a:t>
            </a:r>
          </a:p>
          <a:p>
            <a:r>
              <a:rPr lang="en-US" dirty="0"/>
              <a:t>Fiber optic</a:t>
            </a:r>
          </a:p>
          <a:p>
            <a:pPr lvl="1"/>
            <a:r>
              <a:rPr lang="en-US" dirty="0"/>
              <a:t>Fiber to the Home (FTTH)</a:t>
            </a:r>
          </a:p>
          <a:p>
            <a:pPr lvl="1"/>
            <a:r>
              <a:rPr lang="en-US" dirty="0"/>
              <a:t>Fiber to the Curb (FTTC) and Very High Bit Rate DSL (VDSL)</a:t>
            </a:r>
          </a:p>
          <a:p>
            <a:pPr lvl="2"/>
            <a:r>
              <a:rPr lang="en-US" dirty="0"/>
              <a:t>52 Mbps download (100 Mbps with VDSL2 at up to 100m) and 16 Mbps uplink</a:t>
            </a:r>
          </a:p>
          <a:p>
            <a:r>
              <a:rPr lang="en-US" dirty="0"/>
              <a:t>Cable</a:t>
            </a:r>
          </a:p>
          <a:p>
            <a:pPr lvl="1"/>
            <a:r>
              <a:rPr lang="en-US" dirty="0"/>
              <a:t>Cable Access TV (CATV)/Hybrid Fiber Coax (HFC) networks</a:t>
            </a:r>
          </a:p>
          <a:p>
            <a:pPr lvl="1"/>
            <a:r>
              <a:rPr lang="en-US" dirty="0"/>
              <a:t>Cable router/modem interface with network via coax F-connector</a:t>
            </a:r>
          </a:p>
          <a:p>
            <a:pPr lvl="1"/>
            <a:r>
              <a:rPr lang="en-US" dirty="0"/>
              <a:t>Data Over Cable Service Interface Specification (DOCSIS) </a:t>
            </a:r>
          </a:p>
          <a:p>
            <a:pPr lvl="2"/>
            <a:r>
              <a:rPr lang="en-US" dirty="0"/>
              <a:t>Up to 1.2 Gbps, though 100 Mbps is more typical of commercial packages</a:t>
            </a:r>
          </a:p>
          <a:p>
            <a:pPr lvl="1"/>
            <a:endParaRPr lang="en-US" dirty="0"/>
          </a:p>
        </p:txBody>
      </p:sp>
      <p:sp>
        <p:nvSpPr>
          <p:cNvPr id="3" name="Title 2">
            <a:extLst>
              <a:ext uri="{FF2B5EF4-FFF2-40B4-BE49-F238E27FC236}">
                <a16:creationId xmlns:a16="http://schemas.microsoft.com/office/drawing/2014/main" id="{93E0A9E1-4104-4788-811D-6E679BF43595}"/>
              </a:ext>
            </a:extLst>
          </p:cNvPr>
          <p:cNvSpPr>
            <a:spLocks noGrp="1"/>
          </p:cNvSpPr>
          <p:nvPr>
            <p:ph type="title"/>
          </p:nvPr>
        </p:nvSpPr>
        <p:spPr/>
        <p:txBody>
          <a:bodyPr/>
          <a:lstStyle/>
          <a:p>
            <a:r>
              <a:rPr lang="en-US" dirty="0"/>
              <a:t>Internet Service Types (2)</a:t>
            </a:r>
          </a:p>
        </p:txBody>
      </p:sp>
      <p:sp>
        <p:nvSpPr>
          <p:cNvPr id="4" name="Footer Placeholder 3">
            <a:extLst>
              <a:ext uri="{FF2B5EF4-FFF2-40B4-BE49-F238E27FC236}">
                <a16:creationId xmlns:a16="http://schemas.microsoft.com/office/drawing/2014/main" id="{F65A2EC3-9EF0-4923-ADDB-8EFF7ABBD61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AB90ADC-CE19-4994-BD56-EB0EF87333C8}"/>
              </a:ext>
            </a:extLst>
          </p:cNvPr>
          <p:cNvSpPr>
            <a:spLocks noGrp="1"/>
          </p:cNvSpPr>
          <p:nvPr>
            <p:ph type="sldNum" sz="quarter" idx="4"/>
          </p:nvPr>
        </p:nvSpPr>
        <p:spPr/>
        <p:txBody>
          <a:bodyPr/>
          <a:lstStyle/>
          <a:p>
            <a:fld id="{5356F478-C559-429F-9426-6D8D07B5A7AD}" type="slidenum">
              <a:rPr lang="en-US" smtClean="0"/>
              <a:pPr/>
              <a:t>299</a:t>
            </a:fld>
            <a:endParaRPr lang="en-US" dirty="0"/>
          </a:p>
        </p:txBody>
      </p:sp>
    </p:spTree>
    <p:extLst>
      <p:ext uri="{BB962C8B-B14F-4D97-AF65-F5344CB8AC3E}">
        <p14:creationId xmlns:p14="http://schemas.microsoft.com/office/powerpoint/2010/main" val="4237198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sz="half" idx="1"/>
          </p:nvPr>
        </p:nvSpPr>
        <p:spPr/>
        <p:txBody>
          <a:bodyPr>
            <a:normAutofit fontScale="55000" lnSpcReduction="20000"/>
          </a:bodyPr>
          <a:lstStyle/>
          <a:p>
            <a:r>
              <a:rPr lang="en-US"/>
              <a:t>Set up a computer workstation and use basic software applications</a:t>
            </a:r>
          </a:p>
          <a:p>
            <a:r>
              <a:rPr lang="en-US"/>
              <a:t>Explain the functions and types of devices used within a computer system</a:t>
            </a:r>
          </a:p>
          <a:p>
            <a:r>
              <a:rPr lang="en-US"/>
              <a:t>Apply basic computer maintenance and support principles</a:t>
            </a:r>
          </a:p>
          <a:p>
            <a:r>
              <a:rPr lang="en-US"/>
              <a:t>Describe some principles of software and database development</a:t>
            </a:r>
          </a:p>
          <a:p>
            <a:r>
              <a:rPr lang="en-US"/>
              <a:t>Configure computers and mobile devices to connect to home networks and to the Internet</a:t>
            </a:r>
          </a:p>
          <a:p>
            <a:r>
              <a:rPr lang="en-US"/>
              <a:t>Identify security issues affecting the use of computers and networks</a:t>
            </a:r>
            <a:endParaRPr lang="en-GB" dirty="0"/>
          </a:p>
        </p:txBody>
      </p:sp>
      <p:sp>
        <p:nvSpPr>
          <p:cNvPr id="2" name="Footer Placeholder 1">
            <a:extLst>
              <a:ext uri="{FF2B5EF4-FFF2-40B4-BE49-F238E27FC236}">
                <a16:creationId xmlns:a16="http://schemas.microsoft.com/office/drawing/2014/main" id="{A69DFA0B-1716-4291-B342-9DA57DBAB378}"/>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B8E5A1D-6338-4F9C-93E8-31C9CB6624EB}"/>
              </a:ext>
            </a:extLst>
          </p:cNvPr>
          <p:cNvSpPr>
            <a:spLocks noGrp="1"/>
          </p:cNvSpPr>
          <p:nvPr>
            <p:ph type="sldNum" sz="quarter" idx="4"/>
          </p:nvPr>
        </p:nvSpPr>
        <p:spPr/>
        <p:txBody>
          <a:bodyPr/>
          <a:lstStyle/>
          <a:p>
            <a:fld id="{5356F478-C559-429F-9426-6D8D07B5A7AD}" type="slidenum">
              <a:rPr lang="en-US" smtClean="0"/>
              <a:pPr/>
              <a:t>3</a:t>
            </a:fld>
            <a:endParaRPr lang="en-US" dirty="0"/>
          </a:p>
        </p:txBody>
      </p:sp>
    </p:spTree>
    <p:extLst>
      <p:ext uri="{BB962C8B-B14F-4D97-AF65-F5344CB8AC3E}">
        <p14:creationId xmlns:p14="http://schemas.microsoft.com/office/powerpoint/2010/main" val="7332133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Using a Mouse or Touchpad</a:t>
            </a:r>
          </a:p>
        </p:txBody>
      </p:sp>
      <p:sp>
        <p:nvSpPr>
          <p:cNvPr id="11" name="Content Placeholder 10">
            <a:extLst>
              <a:ext uri="{FF2B5EF4-FFF2-40B4-BE49-F238E27FC236}">
                <a16:creationId xmlns:a16="http://schemas.microsoft.com/office/drawing/2014/main" id="{5F4DB37A-F932-43E5-817A-DF6932B4A5C7}"/>
              </a:ext>
            </a:extLst>
          </p:cNvPr>
          <p:cNvSpPr>
            <a:spLocks noGrp="1"/>
          </p:cNvSpPr>
          <p:nvPr>
            <p:ph sz="half" idx="2"/>
          </p:nvPr>
        </p:nvSpPr>
        <p:spPr/>
        <p:txBody>
          <a:bodyPr>
            <a:normAutofit fontScale="92500" lnSpcReduction="20000"/>
          </a:bodyPr>
          <a:lstStyle/>
          <a:p>
            <a:r>
              <a:rPr lang="en-US" dirty="0"/>
              <a:t>Selecting and opening icons</a:t>
            </a:r>
          </a:p>
          <a:p>
            <a:r>
              <a:rPr lang="en-US" dirty="0"/>
              <a:t>Selecting menu commands</a:t>
            </a:r>
          </a:p>
          <a:p>
            <a:r>
              <a:rPr lang="en-US" dirty="0"/>
              <a:t>Using a shortcut menu</a:t>
            </a:r>
          </a:p>
          <a:p>
            <a:r>
              <a:rPr lang="en-US" dirty="0"/>
              <a:t>Drag and Drop</a:t>
            </a:r>
          </a:p>
          <a:p>
            <a:r>
              <a:rPr lang="en-US" dirty="0"/>
              <a:t>Scrolling</a:t>
            </a:r>
          </a:p>
          <a:p>
            <a:endParaRPr lang="en-US" dirty="0"/>
          </a:p>
        </p:txBody>
      </p:sp>
      <p:pic>
        <p:nvPicPr>
          <p:cNvPr id="14" name="Content Placeholder 13" descr="Laptop touchpad—note the scroll areas and left and right buttons. Image © 123rf.com.">
            <a:extLst>
              <a:ext uri="{FF2B5EF4-FFF2-40B4-BE49-F238E27FC236}">
                <a16:creationId xmlns:a16="http://schemas.microsoft.com/office/drawing/2014/main" id="{E5C2D12D-0DA7-4D4C-A84E-A346BB66D097}"/>
              </a:ext>
            </a:extLst>
          </p:cNvPr>
          <p:cNvPicPr>
            <a:picLocks noGrp="1"/>
          </p:cNvPicPr>
          <p:nvPr>
            <p:ph sz="half" idx="1"/>
          </p:nvPr>
        </p:nvPicPr>
        <p:blipFill>
          <a:blip r:embed="rId3">
            <a:clrChange>
              <a:clrFrom>
                <a:srgbClr val="FFFFFF"/>
              </a:clrFrom>
              <a:clrTo>
                <a:srgbClr val="FFFFFF">
                  <a:alpha val="0"/>
                </a:srgbClr>
              </a:clrTo>
            </a:clrChange>
          </a:blip>
          <a:stretch>
            <a:fillRect/>
          </a:stretch>
        </p:blipFill>
        <p:spPr bwMode="auto">
          <a:xfrm>
            <a:off x="92075" y="1105982"/>
            <a:ext cx="5943600" cy="5195311"/>
          </a:xfrm>
          <a:prstGeom prst="rect">
            <a:avLst/>
          </a:prstGeom>
          <a:noFill/>
          <a:ln>
            <a:noFill/>
          </a:ln>
        </p:spPr>
      </p:pic>
      <p:sp>
        <p:nvSpPr>
          <p:cNvPr id="2" name="Footer Placeholder 1">
            <a:extLst>
              <a:ext uri="{FF2B5EF4-FFF2-40B4-BE49-F238E27FC236}">
                <a16:creationId xmlns:a16="http://schemas.microsoft.com/office/drawing/2014/main" id="{0E45A164-3F0C-479C-BAD0-2FBBCBE1B9A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520F017F-D1CC-4046-AE3F-6136A81513ED}"/>
              </a:ext>
            </a:extLst>
          </p:cNvPr>
          <p:cNvSpPr>
            <a:spLocks noGrp="1"/>
          </p:cNvSpPr>
          <p:nvPr>
            <p:ph type="sldNum" sz="quarter" idx="4"/>
          </p:nvPr>
        </p:nvSpPr>
        <p:spPr/>
        <p:txBody>
          <a:bodyPr/>
          <a:lstStyle/>
          <a:p>
            <a:fld id="{5356F478-C559-429F-9426-6D8D07B5A7AD}" type="slidenum">
              <a:rPr lang="en-US" smtClean="0"/>
              <a:pPr/>
              <a:t>30</a:t>
            </a:fld>
            <a:endParaRPr lang="en-US" dirty="0"/>
          </a:p>
        </p:txBody>
      </p:sp>
    </p:spTree>
    <p:extLst>
      <p:ext uri="{BB962C8B-B14F-4D97-AF65-F5344CB8AC3E}">
        <p14:creationId xmlns:p14="http://schemas.microsoft.com/office/powerpoint/2010/main" val="754331333"/>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AAC506-5944-4948-A585-088534FB8D71}"/>
              </a:ext>
            </a:extLst>
          </p:cNvPr>
          <p:cNvSpPr>
            <a:spLocks noGrp="1"/>
          </p:cNvSpPr>
          <p:nvPr>
            <p:ph type="title"/>
          </p:nvPr>
        </p:nvSpPr>
        <p:spPr/>
        <p:txBody>
          <a:bodyPr/>
          <a:lstStyle/>
          <a:p>
            <a:r>
              <a:rPr lang="en-US" dirty="0"/>
              <a:t>Verifying a Connection</a:t>
            </a:r>
          </a:p>
        </p:txBody>
      </p:sp>
      <p:sp>
        <p:nvSpPr>
          <p:cNvPr id="3" name="Content Placeholder 2">
            <a:extLst>
              <a:ext uri="{FF2B5EF4-FFF2-40B4-BE49-F238E27FC236}">
                <a16:creationId xmlns:a16="http://schemas.microsoft.com/office/drawing/2014/main" id="{A3C730A0-A671-4CB0-874E-04CC13F284B2}"/>
              </a:ext>
            </a:extLst>
          </p:cNvPr>
          <p:cNvSpPr>
            <a:spLocks noGrp="1"/>
          </p:cNvSpPr>
          <p:nvPr>
            <p:ph sz="half" idx="1"/>
          </p:nvPr>
        </p:nvSpPr>
        <p:spPr/>
        <p:txBody>
          <a:bodyPr>
            <a:normAutofit lnSpcReduction="10000"/>
          </a:bodyPr>
          <a:lstStyle/>
          <a:p>
            <a:r>
              <a:rPr lang="en-US" dirty="0"/>
              <a:t>Network status icon</a:t>
            </a:r>
          </a:p>
          <a:p>
            <a:r>
              <a:rPr lang="en-US" dirty="0"/>
              <a:t>IP address configuration and Dynamic Host Configuration Protocol (DHCP)</a:t>
            </a:r>
          </a:p>
          <a:p>
            <a:r>
              <a:rPr lang="en-US" dirty="0"/>
              <a:t>Perform a simple test by browsing a website</a:t>
            </a:r>
          </a:p>
        </p:txBody>
      </p:sp>
      <p:pic>
        <p:nvPicPr>
          <p:cNvPr id="7" name="Content Placeholder 6" descr="Network status icons showing (left-to-right) a working connection, a disconnected cable, and a connection with unknown or incomplete address information">
            <a:extLst>
              <a:ext uri="{FF2B5EF4-FFF2-40B4-BE49-F238E27FC236}">
                <a16:creationId xmlns:a16="http://schemas.microsoft.com/office/drawing/2014/main" id="{03E58615-66A4-4A06-97BE-85618929837A}"/>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8125411" y="3253916"/>
            <a:ext cx="1941930" cy="899444"/>
          </a:xfrm>
          <a:prstGeom prst="rect">
            <a:avLst/>
          </a:prstGeom>
          <a:noFill/>
          <a:ln>
            <a:noFill/>
          </a:ln>
        </p:spPr>
      </p:pic>
      <p:sp>
        <p:nvSpPr>
          <p:cNvPr id="4" name="Footer Placeholder 3">
            <a:extLst>
              <a:ext uri="{FF2B5EF4-FFF2-40B4-BE49-F238E27FC236}">
                <a16:creationId xmlns:a16="http://schemas.microsoft.com/office/drawing/2014/main" id="{3DB93455-F03E-46D4-B374-81F3AE35DAC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6347D3B-19C7-41BA-8ABC-411F1FA6543B}"/>
              </a:ext>
            </a:extLst>
          </p:cNvPr>
          <p:cNvSpPr>
            <a:spLocks noGrp="1"/>
          </p:cNvSpPr>
          <p:nvPr>
            <p:ph type="sldNum" sz="quarter" idx="4"/>
          </p:nvPr>
        </p:nvSpPr>
        <p:spPr/>
        <p:txBody>
          <a:bodyPr/>
          <a:lstStyle/>
          <a:p>
            <a:fld id="{5356F478-C559-429F-9426-6D8D07B5A7AD}" type="slidenum">
              <a:rPr lang="en-US" smtClean="0"/>
              <a:pPr/>
              <a:t>300</a:t>
            </a:fld>
            <a:endParaRPr lang="en-US" dirty="0"/>
          </a:p>
        </p:txBody>
      </p:sp>
    </p:spTree>
    <p:extLst>
      <p:ext uri="{BB962C8B-B14F-4D97-AF65-F5344CB8AC3E}">
        <p14:creationId xmlns:p14="http://schemas.microsoft.com/office/powerpoint/2010/main" val="3159714360"/>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7D7A7A-E234-468D-A8F6-332548D8833D}"/>
              </a:ext>
            </a:extLst>
          </p:cNvPr>
          <p:cNvSpPr>
            <a:spLocks noGrp="1"/>
          </p:cNvSpPr>
          <p:nvPr>
            <p:ph idx="1"/>
          </p:nvPr>
        </p:nvSpPr>
        <p:spPr/>
        <p:txBody>
          <a:bodyPr/>
          <a:lstStyle/>
          <a:p>
            <a:r>
              <a:rPr lang="en-US" dirty="0"/>
              <a:t>Reception dish aligned with orbital satellite</a:t>
            </a:r>
          </a:p>
          <a:p>
            <a:r>
              <a:rPr lang="en-US" dirty="0"/>
              <a:t>Usually available, even in rural areas</a:t>
            </a:r>
          </a:p>
          <a:p>
            <a:r>
              <a:rPr lang="en-US" dirty="0"/>
              <a:t>High latency (packet delay)</a:t>
            </a:r>
          </a:p>
          <a:p>
            <a:r>
              <a:rPr lang="en-US" dirty="0"/>
              <a:t>DVB-S (Digital Video Broadcast Satellite) modem</a:t>
            </a:r>
          </a:p>
        </p:txBody>
      </p:sp>
      <p:sp>
        <p:nvSpPr>
          <p:cNvPr id="3" name="Title 2">
            <a:extLst>
              <a:ext uri="{FF2B5EF4-FFF2-40B4-BE49-F238E27FC236}">
                <a16:creationId xmlns:a16="http://schemas.microsoft.com/office/drawing/2014/main" id="{0C96A496-EF63-44C9-852A-D6F658F0EDDF}"/>
              </a:ext>
            </a:extLst>
          </p:cNvPr>
          <p:cNvSpPr>
            <a:spLocks noGrp="1"/>
          </p:cNvSpPr>
          <p:nvPr>
            <p:ph type="title"/>
          </p:nvPr>
        </p:nvSpPr>
        <p:spPr/>
        <p:txBody>
          <a:bodyPr/>
          <a:lstStyle/>
          <a:p>
            <a:r>
              <a:rPr lang="en-US" dirty="0"/>
              <a:t>Microwave Satellite</a:t>
            </a:r>
          </a:p>
        </p:txBody>
      </p:sp>
      <p:sp>
        <p:nvSpPr>
          <p:cNvPr id="4" name="Footer Placeholder 3">
            <a:extLst>
              <a:ext uri="{FF2B5EF4-FFF2-40B4-BE49-F238E27FC236}">
                <a16:creationId xmlns:a16="http://schemas.microsoft.com/office/drawing/2014/main" id="{ED3FA2E0-6C96-4518-9FC1-13CC654576A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C5B2889-9533-4E7C-A290-226D02ADF980}"/>
              </a:ext>
            </a:extLst>
          </p:cNvPr>
          <p:cNvSpPr>
            <a:spLocks noGrp="1"/>
          </p:cNvSpPr>
          <p:nvPr>
            <p:ph type="sldNum" sz="quarter" idx="4"/>
          </p:nvPr>
        </p:nvSpPr>
        <p:spPr/>
        <p:txBody>
          <a:bodyPr/>
          <a:lstStyle/>
          <a:p>
            <a:fld id="{5356F478-C559-429F-9426-6D8D07B5A7AD}" type="slidenum">
              <a:rPr lang="en-US" smtClean="0"/>
              <a:pPr/>
              <a:t>301</a:t>
            </a:fld>
            <a:endParaRPr lang="en-US" dirty="0"/>
          </a:p>
        </p:txBody>
      </p:sp>
    </p:spTree>
    <p:extLst>
      <p:ext uri="{BB962C8B-B14F-4D97-AF65-F5344CB8AC3E}">
        <p14:creationId xmlns:p14="http://schemas.microsoft.com/office/powerpoint/2010/main" val="3967510596"/>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882A7C2-D777-404A-989C-C35194327388}"/>
              </a:ext>
            </a:extLst>
          </p:cNvPr>
          <p:cNvSpPr>
            <a:spLocks noGrp="1"/>
          </p:cNvSpPr>
          <p:nvPr>
            <p:ph idx="1"/>
          </p:nvPr>
        </p:nvSpPr>
        <p:spPr/>
        <p:txBody>
          <a:bodyPr>
            <a:normAutofit fontScale="70000" lnSpcReduction="20000"/>
          </a:bodyPr>
          <a:lstStyle/>
          <a:p>
            <a:r>
              <a:rPr lang="en-US" dirty="0"/>
              <a:t>Transmitters or base stations service “cells” at up to about 5 miles (8 km)</a:t>
            </a:r>
          </a:p>
          <a:p>
            <a:pPr lvl="1"/>
            <a:r>
              <a:rPr lang="en-US" dirty="0"/>
              <a:t>GSM (Global System for Mobile Communication)</a:t>
            </a:r>
          </a:p>
          <a:p>
            <a:pPr lvl="1"/>
            <a:r>
              <a:rPr lang="en-US" dirty="0"/>
              <a:t>TIA/EIA IS-95 (cdmaOne)</a:t>
            </a:r>
          </a:p>
          <a:p>
            <a:r>
              <a:rPr lang="en-US" dirty="0"/>
              <a:t>Can provide data services as well as voice</a:t>
            </a:r>
          </a:p>
          <a:p>
            <a:pPr lvl="1"/>
            <a:r>
              <a:rPr lang="en-US" dirty="0"/>
              <a:t>GPRS/EDGE (General Packet Radio Services/Enhanced Data Rates for GSM Evolution) </a:t>
            </a:r>
          </a:p>
          <a:p>
            <a:pPr lvl="1"/>
            <a:r>
              <a:rPr lang="en-US" dirty="0"/>
              <a:t>Evolved High Speed Packet Access (HSPA+) </a:t>
            </a:r>
          </a:p>
          <a:p>
            <a:pPr lvl="1"/>
            <a:r>
              <a:rPr lang="en-US" dirty="0"/>
              <a:t>CDMA2000/Evolution Data Optimized (EV-DO) </a:t>
            </a:r>
          </a:p>
          <a:p>
            <a:pPr lvl="1"/>
            <a:r>
              <a:rPr lang="en-US" dirty="0"/>
              <a:t>Long Term Evolution (LTE)</a:t>
            </a:r>
          </a:p>
          <a:p>
            <a:pPr lvl="1"/>
            <a:r>
              <a:rPr lang="en-US" dirty="0"/>
              <a:t>LTE Advanced (LTE-A) </a:t>
            </a:r>
          </a:p>
          <a:p>
            <a:endParaRPr lang="en-US" dirty="0"/>
          </a:p>
          <a:p>
            <a:endParaRPr lang="en-US" dirty="0"/>
          </a:p>
        </p:txBody>
      </p:sp>
      <p:sp>
        <p:nvSpPr>
          <p:cNvPr id="3" name="Title 2">
            <a:extLst>
              <a:ext uri="{FF2B5EF4-FFF2-40B4-BE49-F238E27FC236}">
                <a16:creationId xmlns:a16="http://schemas.microsoft.com/office/drawing/2014/main" id="{151EA001-2197-4EB8-918D-AE07F313B338}"/>
              </a:ext>
            </a:extLst>
          </p:cNvPr>
          <p:cNvSpPr>
            <a:spLocks noGrp="1"/>
          </p:cNvSpPr>
          <p:nvPr>
            <p:ph type="title"/>
          </p:nvPr>
        </p:nvSpPr>
        <p:spPr/>
        <p:txBody>
          <a:bodyPr/>
          <a:lstStyle/>
          <a:p>
            <a:r>
              <a:rPr lang="en-US" dirty="0"/>
              <a:t>Cellular Radio</a:t>
            </a:r>
          </a:p>
        </p:txBody>
      </p:sp>
      <p:sp>
        <p:nvSpPr>
          <p:cNvPr id="4" name="Footer Placeholder 3">
            <a:extLst>
              <a:ext uri="{FF2B5EF4-FFF2-40B4-BE49-F238E27FC236}">
                <a16:creationId xmlns:a16="http://schemas.microsoft.com/office/drawing/2014/main" id="{00321D47-19AF-481D-BEB8-97E7DFF8351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F16D7A3-15AF-498C-A12A-0DE0EEACB07A}"/>
              </a:ext>
            </a:extLst>
          </p:cNvPr>
          <p:cNvSpPr>
            <a:spLocks noGrp="1"/>
          </p:cNvSpPr>
          <p:nvPr>
            <p:ph type="sldNum" sz="quarter" idx="4"/>
          </p:nvPr>
        </p:nvSpPr>
        <p:spPr/>
        <p:txBody>
          <a:bodyPr/>
          <a:lstStyle/>
          <a:p>
            <a:fld id="{5356F478-C559-429F-9426-6D8D07B5A7AD}" type="slidenum">
              <a:rPr lang="en-US" smtClean="0"/>
              <a:pPr/>
              <a:t>302</a:t>
            </a:fld>
            <a:endParaRPr lang="en-US" dirty="0"/>
          </a:p>
        </p:txBody>
      </p:sp>
    </p:spTree>
    <p:extLst>
      <p:ext uri="{BB962C8B-B14F-4D97-AF65-F5344CB8AC3E}">
        <p14:creationId xmlns:p14="http://schemas.microsoft.com/office/powerpoint/2010/main" val="3797542897"/>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76D5B64-5E01-4750-98E0-0A2E6339BB33}"/>
              </a:ext>
            </a:extLst>
          </p:cNvPr>
          <p:cNvSpPr>
            <a:spLocks noGrp="1"/>
          </p:cNvSpPr>
          <p:nvPr>
            <p:ph idx="1"/>
          </p:nvPr>
        </p:nvSpPr>
        <p:spPr/>
        <p:txBody>
          <a:bodyPr/>
          <a:lstStyle/>
          <a:p>
            <a:r>
              <a:rPr lang="en-US" dirty="0"/>
              <a:t>Wi-Fi networking</a:t>
            </a:r>
          </a:p>
          <a:p>
            <a:r>
              <a:rPr lang="en-US" dirty="0"/>
              <a:t>Open/public access points</a:t>
            </a:r>
          </a:p>
        </p:txBody>
      </p:sp>
      <p:sp>
        <p:nvSpPr>
          <p:cNvPr id="3" name="Title 2">
            <a:extLst>
              <a:ext uri="{FF2B5EF4-FFF2-40B4-BE49-F238E27FC236}">
                <a16:creationId xmlns:a16="http://schemas.microsoft.com/office/drawing/2014/main" id="{0D6586F6-10CA-47FA-B8BD-9CEF5C98FE7C}"/>
              </a:ext>
            </a:extLst>
          </p:cNvPr>
          <p:cNvSpPr>
            <a:spLocks noGrp="1"/>
          </p:cNvSpPr>
          <p:nvPr>
            <p:ph type="title"/>
          </p:nvPr>
        </p:nvSpPr>
        <p:spPr/>
        <p:txBody>
          <a:bodyPr/>
          <a:lstStyle/>
          <a:p>
            <a:r>
              <a:rPr lang="en-US" dirty="0"/>
              <a:t>Radio Frequency</a:t>
            </a:r>
          </a:p>
        </p:txBody>
      </p:sp>
      <p:sp>
        <p:nvSpPr>
          <p:cNvPr id="4" name="Footer Placeholder 3">
            <a:extLst>
              <a:ext uri="{FF2B5EF4-FFF2-40B4-BE49-F238E27FC236}">
                <a16:creationId xmlns:a16="http://schemas.microsoft.com/office/drawing/2014/main" id="{61842057-E90D-4813-B194-5CB9FCDDE51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22F664D-65CD-43B6-8FBD-6507913126D8}"/>
              </a:ext>
            </a:extLst>
          </p:cNvPr>
          <p:cNvSpPr>
            <a:spLocks noGrp="1"/>
          </p:cNvSpPr>
          <p:nvPr>
            <p:ph type="sldNum" sz="quarter" idx="4"/>
          </p:nvPr>
        </p:nvSpPr>
        <p:spPr/>
        <p:txBody>
          <a:bodyPr/>
          <a:lstStyle/>
          <a:p>
            <a:fld id="{5356F478-C559-429F-9426-6D8D07B5A7AD}" type="slidenum">
              <a:rPr lang="en-US" smtClean="0"/>
              <a:pPr/>
              <a:t>303</a:t>
            </a:fld>
            <a:endParaRPr lang="en-US" dirty="0"/>
          </a:p>
        </p:txBody>
      </p:sp>
    </p:spTree>
    <p:extLst>
      <p:ext uri="{BB962C8B-B14F-4D97-AF65-F5344CB8AC3E}">
        <p14:creationId xmlns:p14="http://schemas.microsoft.com/office/powerpoint/2010/main" val="3712757183"/>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B41D06-1845-4E32-A3CF-27F731F93EAC}"/>
              </a:ext>
            </a:extLst>
          </p:cNvPr>
          <p:cNvSpPr>
            <a:spLocks noGrp="1"/>
          </p:cNvSpPr>
          <p:nvPr>
            <p:ph type="title"/>
          </p:nvPr>
        </p:nvSpPr>
        <p:spPr/>
        <p:txBody>
          <a:bodyPr/>
          <a:lstStyle/>
          <a:p>
            <a:r>
              <a:rPr lang="en-US" dirty="0"/>
              <a:t>Wireless Standards and Compatibility</a:t>
            </a:r>
          </a:p>
        </p:txBody>
      </p:sp>
      <p:pic>
        <p:nvPicPr>
          <p:cNvPr id="6" name="Content Placeholder 5">
            <a:extLst>
              <a:ext uri="{FF2B5EF4-FFF2-40B4-BE49-F238E27FC236}">
                <a16:creationId xmlns:a16="http://schemas.microsoft.com/office/drawing/2014/main" id="{ACCAE7DB-394F-4708-B9C8-C7B5A18712DE}"/>
              </a:ext>
            </a:extLst>
          </p:cNvPr>
          <p:cNvPicPr>
            <a:picLocks noGrp="1" noChangeAspect="1"/>
          </p:cNvPicPr>
          <p:nvPr>
            <p:ph sz="half" idx="1"/>
          </p:nvPr>
        </p:nvPicPr>
        <p:blipFill>
          <a:blip r:embed="rId2"/>
          <a:stretch>
            <a:fillRect/>
          </a:stretch>
        </p:blipFill>
        <p:spPr>
          <a:xfrm>
            <a:off x="92075" y="2698261"/>
            <a:ext cx="5943600" cy="2010753"/>
          </a:xfrm>
          <a:prstGeom prst="rect">
            <a:avLst/>
          </a:prstGeom>
        </p:spPr>
      </p:pic>
      <p:sp>
        <p:nvSpPr>
          <p:cNvPr id="7" name="Content Placeholder 6">
            <a:extLst>
              <a:ext uri="{FF2B5EF4-FFF2-40B4-BE49-F238E27FC236}">
                <a16:creationId xmlns:a16="http://schemas.microsoft.com/office/drawing/2014/main" id="{97FFD38F-15A4-4B0C-AC6F-BA29554A407E}"/>
              </a:ext>
            </a:extLst>
          </p:cNvPr>
          <p:cNvSpPr>
            <a:spLocks noGrp="1"/>
          </p:cNvSpPr>
          <p:nvPr>
            <p:ph sz="half" idx="2"/>
          </p:nvPr>
        </p:nvSpPr>
        <p:spPr/>
        <p:txBody>
          <a:bodyPr>
            <a:normAutofit fontScale="62500" lnSpcReduction="20000"/>
          </a:bodyPr>
          <a:lstStyle/>
          <a:p>
            <a:r>
              <a:rPr lang="en-US" dirty="0"/>
              <a:t>Wireless LAN (WLAN) Wi-Fi standard</a:t>
            </a:r>
          </a:p>
          <a:p>
            <a:r>
              <a:rPr lang="en-US" dirty="0"/>
              <a:t>IEEE 802.11a/b/g – legacy standards</a:t>
            </a:r>
          </a:p>
          <a:p>
            <a:r>
              <a:rPr lang="en-US" dirty="0"/>
              <a:t>802.11n and 802.11ac –current standards</a:t>
            </a:r>
          </a:p>
          <a:p>
            <a:r>
              <a:rPr lang="en-US" dirty="0"/>
              <a:t>Access points can support a mix of clients with adapters for different standards (e.g. 802.11ac AP might support 802.11g and 802.11n clients)</a:t>
            </a:r>
          </a:p>
          <a:p>
            <a:r>
              <a:rPr lang="en-US" dirty="0"/>
              <a:t>Compatibility modes can reduce performance though</a:t>
            </a:r>
          </a:p>
        </p:txBody>
      </p:sp>
      <p:sp>
        <p:nvSpPr>
          <p:cNvPr id="2" name="Footer Placeholder 1">
            <a:extLst>
              <a:ext uri="{FF2B5EF4-FFF2-40B4-BE49-F238E27FC236}">
                <a16:creationId xmlns:a16="http://schemas.microsoft.com/office/drawing/2014/main" id="{323D6011-54F1-433E-994E-E1721DC611B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CB2AB39-7642-47F4-A8F7-331413BB2086}"/>
              </a:ext>
            </a:extLst>
          </p:cNvPr>
          <p:cNvSpPr>
            <a:spLocks noGrp="1"/>
          </p:cNvSpPr>
          <p:nvPr>
            <p:ph type="sldNum" sz="quarter" idx="4"/>
          </p:nvPr>
        </p:nvSpPr>
        <p:spPr/>
        <p:txBody>
          <a:bodyPr/>
          <a:lstStyle/>
          <a:p>
            <a:fld id="{5356F478-C559-429F-9426-6D8D07B5A7AD}" type="slidenum">
              <a:rPr lang="en-US" smtClean="0"/>
              <a:pPr/>
              <a:t>304</a:t>
            </a:fld>
            <a:endParaRPr lang="en-US" dirty="0"/>
          </a:p>
        </p:txBody>
      </p:sp>
    </p:spTree>
    <p:extLst>
      <p:ext uri="{BB962C8B-B14F-4D97-AF65-F5344CB8AC3E}">
        <p14:creationId xmlns:p14="http://schemas.microsoft.com/office/powerpoint/2010/main" val="4101949616"/>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Configuring an Access Point</a:t>
            </a:r>
            <a:endParaRPr lang="en-US" dirty="0"/>
          </a:p>
        </p:txBody>
      </p:sp>
      <p:sp>
        <p:nvSpPr>
          <p:cNvPr id="3" name="Content Placeholder 2"/>
          <p:cNvSpPr>
            <a:spLocks noGrp="1"/>
          </p:cNvSpPr>
          <p:nvPr>
            <p:ph sz="half" idx="1"/>
          </p:nvPr>
        </p:nvSpPr>
        <p:spPr/>
        <p:txBody>
          <a:bodyPr>
            <a:normAutofit fontScale="85000" lnSpcReduction="20000"/>
          </a:bodyPr>
          <a:lstStyle/>
          <a:p>
            <a:r>
              <a:rPr lang="en-US" dirty="0"/>
              <a:t>Connect to admin interface via IP address</a:t>
            </a:r>
          </a:p>
          <a:p>
            <a:r>
              <a:rPr lang="en-US" dirty="0"/>
              <a:t>Log in using admin credentials – change the password!</a:t>
            </a:r>
          </a:p>
          <a:p>
            <a:r>
              <a:rPr lang="en-US" dirty="0"/>
              <a:t>Configuration settings</a:t>
            </a:r>
          </a:p>
          <a:p>
            <a:pPr lvl="1"/>
            <a:r>
              <a:rPr lang="en-US" dirty="0"/>
              <a:t>Service Set ID (SSID)</a:t>
            </a:r>
          </a:p>
          <a:p>
            <a:pPr lvl="1"/>
            <a:r>
              <a:rPr lang="en-US" dirty="0"/>
              <a:t>Wireless mode / compatibility mode</a:t>
            </a:r>
          </a:p>
        </p:txBody>
      </p:sp>
      <p:pic>
        <p:nvPicPr>
          <p:cNvPr id="13" name="Content Placeholder 12" descr="Configuring a SOHO access point">
            <a:extLst>
              <a:ext uri="{FF2B5EF4-FFF2-40B4-BE49-F238E27FC236}">
                <a16:creationId xmlns:a16="http://schemas.microsoft.com/office/drawing/2014/main" id="{C62F52A8-36DF-4FA9-9DB2-BBB213DEF092}"/>
              </a:ext>
            </a:extLst>
          </p:cNvPr>
          <p:cNvPicPr>
            <a:picLocks noGrp="1"/>
          </p:cNvPicPr>
          <p:nvPr>
            <p:ph sz="half" idx="2"/>
          </p:nvPr>
        </p:nvPicPr>
        <p:blipFill rotWithShape="1">
          <a:blip r:embed="rId3" cstate="print">
            <a:extLst>
              <a:ext uri="{28A0092B-C50C-407E-A947-70E740481C1C}">
                <a14:useLocalDpi xmlns:a14="http://schemas.microsoft.com/office/drawing/2010/main" val="0"/>
              </a:ext>
            </a:extLst>
          </a:blip>
          <a:srcRect/>
          <a:stretch/>
        </p:blipFill>
        <p:spPr bwMode="auto">
          <a:xfrm>
            <a:off x="6126163" y="1984666"/>
            <a:ext cx="5940425" cy="3437942"/>
          </a:xfrm>
          <a:prstGeom prst="rect">
            <a:avLst/>
          </a:prstGeom>
          <a:noFill/>
          <a:ln>
            <a:noFill/>
          </a:ln>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81D9B19B-FFE0-40F0-812D-947357548CC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73C2207-A07E-45F6-A77D-F8927C46A1A3}"/>
              </a:ext>
            </a:extLst>
          </p:cNvPr>
          <p:cNvSpPr>
            <a:spLocks noGrp="1"/>
          </p:cNvSpPr>
          <p:nvPr>
            <p:ph type="sldNum" sz="quarter" idx="4"/>
          </p:nvPr>
        </p:nvSpPr>
        <p:spPr/>
        <p:txBody>
          <a:bodyPr/>
          <a:lstStyle/>
          <a:p>
            <a:fld id="{5356F478-C559-429F-9426-6D8D07B5A7AD}" type="slidenum">
              <a:rPr lang="en-US" smtClean="0"/>
              <a:pPr/>
              <a:t>305</a:t>
            </a:fld>
            <a:endParaRPr lang="en-US" dirty="0"/>
          </a:p>
        </p:txBody>
      </p:sp>
    </p:spTree>
    <p:extLst>
      <p:ext uri="{BB962C8B-B14F-4D97-AF65-F5344CB8AC3E}">
        <p14:creationId xmlns:p14="http://schemas.microsoft.com/office/powerpoint/2010/main" val="4061827286"/>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A374E268-5DB9-49A2-AF17-EBFE08D0C991}"/>
              </a:ext>
            </a:extLst>
          </p:cNvPr>
          <p:cNvSpPr>
            <a:spLocks noGrp="1"/>
          </p:cNvSpPr>
          <p:nvPr>
            <p:ph idx="1"/>
          </p:nvPr>
        </p:nvSpPr>
        <p:spPr/>
        <p:txBody>
          <a:bodyPr>
            <a:normAutofit fontScale="92500" lnSpcReduction="10000"/>
          </a:bodyPr>
          <a:lstStyle/>
          <a:p>
            <a:r>
              <a:rPr lang="en-US" dirty="0"/>
              <a:t>Encryption</a:t>
            </a:r>
          </a:p>
          <a:p>
            <a:pPr lvl="1"/>
            <a:r>
              <a:rPr lang="en-US" dirty="0"/>
              <a:t>Cipher scrambles message</a:t>
            </a:r>
          </a:p>
          <a:p>
            <a:pPr lvl="1"/>
            <a:r>
              <a:rPr lang="en-US" dirty="0"/>
              <a:t>Key allows receiver to reverse cipher and unscramble message</a:t>
            </a:r>
          </a:p>
          <a:p>
            <a:r>
              <a:rPr lang="en-US" dirty="0"/>
              <a:t>Wireless security standards</a:t>
            </a:r>
          </a:p>
          <a:p>
            <a:pPr lvl="1"/>
            <a:r>
              <a:rPr lang="en-US" dirty="0"/>
              <a:t>WEP (Wired Equivalent Privacy)</a:t>
            </a:r>
          </a:p>
          <a:p>
            <a:pPr lvl="1"/>
            <a:r>
              <a:rPr lang="en-US" dirty="0"/>
              <a:t>Wi-Fi Protected Access (WPA)</a:t>
            </a:r>
          </a:p>
          <a:p>
            <a:pPr lvl="1"/>
            <a:r>
              <a:rPr lang="en-US" dirty="0"/>
              <a:t>WPA2</a:t>
            </a:r>
          </a:p>
          <a:p>
            <a:r>
              <a:rPr lang="en-US" dirty="0"/>
              <a:t> Pre-shared key authentication (passphrase)</a:t>
            </a:r>
          </a:p>
        </p:txBody>
      </p:sp>
      <p:sp>
        <p:nvSpPr>
          <p:cNvPr id="7" name="Title 6">
            <a:extLst>
              <a:ext uri="{FF2B5EF4-FFF2-40B4-BE49-F238E27FC236}">
                <a16:creationId xmlns:a16="http://schemas.microsoft.com/office/drawing/2014/main" id="{C8FB62B8-8899-4DB0-B8D7-14EC8F2FCAAB}"/>
              </a:ext>
            </a:extLst>
          </p:cNvPr>
          <p:cNvSpPr>
            <a:spLocks noGrp="1"/>
          </p:cNvSpPr>
          <p:nvPr>
            <p:ph type="title"/>
          </p:nvPr>
        </p:nvSpPr>
        <p:spPr/>
        <p:txBody>
          <a:bodyPr/>
          <a:lstStyle/>
          <a:p>
            <a:r>
              <a:rPr lang="en-US" dirty="0"/>
              <a:t>Configuring Wireless Security</a:t>
            </a:r>
          </a:p>
        </p:txBody>
      </p:sp>
      <p:sp>
        <p:nvSpPr>
          <p:cNvPr id="2" name="Footer Placeholder 1">
            <a:extLst>
              <a:ext uri="{FF2B5EF4-FFF2-40B4-BE49-F238E27FC236}">
                <a16:creationId xmlns:a16="http://schemas.microsoft.com/office/drawing/2014/main" id="{B1100F94-DC3B-418F-A922-75B2F4AD72AF}"/>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6634BB9-5607-4497-8ADE-D36B3D68AC42}"/>
              </a:ext>
            </a:extLst>
          </p:cNvPr>
          <p:cNvSpPr>
            <a:spLocks noGrp="1"/>
          </p:cNvSpPr>
          <p:nvPr>
            <p:ph type="sldNum" sz="quarter" idx="4"/>
          </p:nvPr>
        </p:nvSpPr>
        <p:spPr/>
        <p:txBody>
          <a:bodyPr/>
          <a:lstStyle/>
          <a:p>
            <a:fld id="{5356F478-C559-429F-9426-6D8D07B5A7AD}" type="slidenum">
              <a:rPr lang="en-US" smtClean="0"/>
              <a:pPr/>
              <a:t>306</a:t>
            </a:fld>
            <a:endParaRPr lang="en-US" dirty="0"/>
          </a:p>
        </p:txBody>
      </p:sp>
    </p:spTree>
    <p:extLst>
      <p:ext uri="{BB962C8B-B14F-4D97-AF65-F5344CB8AC3E}">
        <p14:creationId xmlns:p14="http://schemas.microsoft.com/office/powerpoint/2010/main" val="2623537405"/>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480E06-3D63-43E2-AC7F-1DA7F2D58DAA}"/>
              </a:ext>
            </a:extLst>
          </p:cNvPr>
          <p:cNvSpPr>
            <a:spLocks noGrp="1"/>
          </p:cNvSpPr>
          <p:nvPr>
            <p:ph idx="1"/>
          </p:nvPr>
        </p:nvSpPr>
        <p:spPr/>
        <p:txBody>
          <a:bodyPr/>
          <a:lstStyle/>
          <a:p>
            <a:r>
              <a:rPr lang="en-US" dirty="0"/>
              <a:t>Open authentication disables encryption</a:t>
            </a:r>
          </a:p>
          <a:p>
            <a:r>
              <a:rPr lang="en-US" dirty="0"/>
              <a:t>Used by public access points (hotspots)</a:t>
            </a:r>
          </a:p>
          <a:p>
            <a:r>
              <a:rPr lang="en-US" dirty="0"/>
              <a:t>May be secondary authentication via a captive portal</a:t>
            </a:r>
          </a:p>
          <a:p>
            <a:endParaRPr lang="en-US" dirty="0"/>
          </a:p>
        </p:txBody>
      </p:sp>
      <p:sp>
        <p:nvSpPr>
          <p:cNvPr id="3" name="Title 2">
            <a:extLst>
              <a:ext uri="{FF2B5EF4-FFF2-40B4-BE49-F238E27FC236}">
                <a16:creationId xmlns:a16="http://schemas.microsoft.com/office/drawing/2014/main" id="{23345358-A19A-4890-9475-39E6F992097E}"/>
              </a:ext>
            </a:extLst>
          </p:cNvPr>
          <p:cNvSpPr>
            <a:spLocks noGrp="1"/>
          </p:cNvSpPr>
          <p:nvPr>
            <p:ph type="title"/>
          </p:nvPr>
        </p:nvSpPr>
        <p:spPr/>
        <p:txBody>
          <a:bodyPr/>
          <a:lstStyle/>
          <a:p>
            <a:r>
              <a:rPr lang="en-US" dirty="0"/>
              <a:t>Open Authentication and Captive Portals</a:t>
            </a:r>
          </a:p>
        </p:txBody>
      </p:sp>
      <p:sp>
        <p:nvSpPr>
          <p:cNvPr id="4" name="Footer Placeholder 3">
            <a:extLst>
              <a:ext uri="{FF2B5EF4-FFF2-40B4-BE49-F238E27FC236}">
                <a16:creationId xmlns:a16="http://schemas.microsoft.com/office/drawing/2014/main" id="{D0676227-301B-4FBD-AD5F-9AB18B00D36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B42AE61-D7BB-4CC0-971A-02E5258D968E}"/>
              </a:ext>
            </a:extLst>
          </p:cNvPr>
          <p:cNvSpPr>
            <a:spLocks noGrp="1"/>
          </p:cNvSpPr>
          <p:nvPr>
            <p:ph type="sldNum" sz="quarter" idx="4"/>
          </p:nvPr>
        </p:nvSpPr>
        <p:spPr/>
        <p:txBody>
          <a:bodyPr/>
          <a:lstStyle/>
          <a:p>
            <a:fld id="{5356F478-C559-429F-9426-6D8D07B5A7AD}" type="slidenum">
              <a:rPr lang="en-US" smtClean="0"/>
              <a:pPr/>
              <a:t>307</a:t>
            </a:fld>
            <a:endParaRPr lang="en-US" dirty="0"/>
          </a:p>
        </p:txBody>
      </p:sp>
    </p:spTree>
    <p:extLst>
      <p:ext uri="{BB962C8B-B14F-4D97-AF65-F5344CB8AC3E}">
        <p14:creationId xmlns:p14="http://schemas.microsoft.com/office/powerpoint/2010/main" val="4278913183"/>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Configuring a Wireless Client</a:t>
            </a:r>
            <a:endParaRPr lang="en-US" dirty="0"/>
          </a:p>
        </p:txBody>
      </p:sp>
      <p:sp>
        <p:nvSpPr>
          <p:cNvPr id="11" name="Content Placeholder 10">
            <a:extLst>
              <a:ext uri="{FF2B5EF4-FFF2-40B4-BE49-F238E27FC236}">
                <a16:creationId xmlns:a16="http://schemas.microsoft.com/office/drawing/2014/main" id="{C00C0D35-B3F5-41C0-9DBF-22240DFB5063}"/>
              </a:ext>
            </a:extLst>
          </p:cNvPr>
          <p:cNvSpPr>
            <a:spLocks noGrp="1"/>
          </p:cNvSpPr>
          <p:nvPr>
            <p:ph sz="half" idx="2"/>
          </p:nvPr>
        </p:nvSpPr>
        <p:spPr/>
        <p:txBody>
          <a:bodyPr>
            <a:normAutofit/>
          </a:bodyPr>
          <a:lstStyle/>
          <a:p>
            <a:r>
              <a:rPr lang="en-US" dirty="0"/>
              <a:t>Network status icon menu</a:t>
            </a:r>
          </a:p>
          <a:p>
            <a:r>
              <a:rPr lang="en-US" dirty="0"/>
              <a:t>Network location (private versus public)</a:t>
            </a:r>
          </a:p>
          <a:p>
            <a:endParaRPr lang="en-US" dirty="0"/>
          </a:p>
        </p:txBody>
      </p:sp>
      <p:pic>
        <p:nvPicPr>
          <p:cNvPr id="9" name="Content Placeholder 8" descr="Connecting to a network and entering the network security key (password). Screenshot used with permission from Microsoft.">
            <a:extLst>
              <a:ext uri="{FF2B5EF4-FFF2-40B4-BE49-F238E27FC236}">
                <a16:creationId xmlns:a16="http://schemas.microsoft.com/office/drawing/2014/main" id="{0540A3B0-E825-4D4D-84EB-0CD3F2729687}"/>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449525" y="914400"/>
            <a:ext cx="3228699" cy="5578475"/>
          </a:xfrm>
          <a:prstGeom prst="rect">
            <a:avLst/>
          </a:prstGeom>
          <a:noFill/>
          <a:ln>
            <a:noFill/>
          </a:ln>
        </p:spPr>
      </p:pic>
      <p:sp>
        <p:nvSpPr>
          <p:cNvPr id="3" name="Footer Placeholder 2">
            <a:extLst>
              <a:ext uri="{FF2B5EF4-FFF2-40B4-BE49-F238E27FC236}">
                <a16:creationId xmlns:a16="http://schemas.microsoft.com/office/drawing/2014/main" id="{0265476A-516C-4521-8AB0-9AB88FD3947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CB30070-C836-4E67-B9DA-C354439A31AC}"/>
              </a:ext>
            </a:extLst>
          </p:cNvPr>
          <p:cNvSpPr>
            <a:spLocks noGrp="1"/>
          </p:cNvSpPr>
          <p:nvPr>
            <p:ph type="sldNum" sz="quarter" idx="4"/>
          </p:nvPr>
        </p:nvSpPr>
        <p:spPr/>
        <p:txBody>
          <a:bodyPr/>
          <a:lstStyle/>
          <a:p>
            <a:fld id="{5356F478-C559-429F-9426-6D8D07B5A7AD}" type="slidenum">
              <a:rPr lang="en-US" smtClean="0"/>
              <a:pPr/>
              <a:t>308</a:t>
            </a:fld>
            <a:endParaRPr lang="en-US" dirty="0"/>
          </a:p>
        </p:txBody>
      </p:sp>
    </p:spTree>
    <p:extLst>
      <p:ext uri="{BB962C8B-B14F-4D97-AF65-F5344CB8AC3E}">
        <p14:creationId xmlns:p14="http://schemas.microsoft.com/office/powerpoint/2010/main" val="3379546663"/>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F912A9-76A3-4872-AD46-A3C6351F21B6}"/>
              </a:ext>
            </a:extLst>
          </p:cNvPr>
          <p:cNvSpPr>
            <a:spLocks noGrp="1"/>
          </p:cNvSpPr>
          <p:nvPr>
            <p:ph idx="1"/>
          </p:nvPr>
        </p:nvSpPr>
        <p:spPr/>
        <p:txBody>
          <a:bodyPr>
            <a:normAutofit fontScale="92500" lnSpcReduction="20000"/>
          </a:bodyPr>
          <a:lstStyle/>
          <a:p>
            <a:r>
              <a:rPr lang="en-US" dirty="0"/>
              <a:t>Wi-Fi indoor range is nominally up to about 30m (100ft)</a:t>
            </a:r>
          </a:p>
          <a:p>
            <a:r>
              <a:rPr lang="en-US" dirty="0"/>
              <a:t>Signal attenuates at longer range</a:t>
            </a:r>
          </a:p>
          <a:p>
            <a:r>
              <a:rPr lang="en-US" dirty="0"/>
              <a:t>Dynamic Rate Switching/Selection (DRS) reduces data rate at range to preserve a reliable connection</a:t>
            </a:r>
          </a:p>
          <a:p>
            <a:r>
              <a:rPr lang="en-US" dirty="0"/>
              <a:t>Radio waves are weakened/blocked by dense material (concrete and metal)</a:t>
            </a:r>
          </a:p>
          <a:p>
            <a:r>
              <a:rPr lang="en-US" dirty="0"/>
              <a:t>Interference from other networks and radio sources</a:t>
            </a:r>
          </a:p>
        </p:txBody>
      </p:sp>
      <p:sp>
        <p:nvSpPr>
          <p:cNvPr id="3" name="Title 2">
            <a:extLst>
              <a:ext uri="{FF2B5EF4-FFF2-40B4-BE49-F238E27FC236}">
                <a16:creationId xmlns:a16="http://schemas.microsoft.com/office/drawing/2014/main" id="{D435D4AE-1B85-42FF-8CC1-070A290F0813}"/>
              </a:ext>
            </a:extLst>
          </p:cNvPr>
          <p:cNvSpPr>
            <a:spLocks noGrp="1"/>
          </p:cNvSpPr>
          <p:nvPr>
            <p:ph type="title"/>
          </p:nvPr>
        </p:nvSpPr>
        <p:spPr/>
        <p:txBody>
          <a:bodyPr>
            <a:normAutofit fontScale="90000"/>
          </a:bodyPr>
          <a:lstStyle/>
          <a:p>
            <a:r>
              <a:rPr lang="en-US" dirty="0"/>
              <a:t>Speed Limitations (Attenuation and Interference)</a:t>
            </a:r>
          </a:p>
        </p:txBody>
      </p:sp>
      <p:sp>
        <p:nvSpPr>
          <p:cNvPr id="4" name="Footer Placeholder 3">
            <a:extLst>
              <a:ext uri="{FF2B5EF4-FFF2-40B4-BE49-F238E27FC236}">
                <a16:creationId xmlns:a16="http://schemas.microsoft.com/office/drawing/2014/main" id="{92CF7B94-2651-4639-BF61-9E42D540B26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08DFA2E-2E80-4AC6-9B44-2121475ABD96}"/>
              </a:ext>
            </a:extLst>
          </p:cNvPr>
          <p:cNvSpPr>
            <a:spLocks noGrp="1"/>
          </p:cNvSpPr>
          <p:nvPr>
            <p:ph type="sldNum" sz="quarter" idx="4"/>
          </p:nvPr>
        </p:nvSpPr>
        <p:spPr/>
        <p:txBody>
          <a:bodyPr/>
          <a:lstStyle/>
          <a:p>
            <a:fld id="{5356F478-C559-429F-9426-6D8D07B5A7AD}" type="slidenum">
              <a:rPr lang="en-US" smtClean="0"/>
              <a:pPr/>
              <a:t>309</a:t>
            </a:fld>
            <a:endParaRPr lang="en-US" dirty="0"/>
          </a:p>
        </p:txBody>
      </p:sp>
    </p:spTree>
    <p:extLst>
      <p:ext uri="{BB962C8B-B14F-4D97-AF65-F5344CB8AC3E}">
        <p14:creationId xmlns:p14="http://schemas.microsoft.com/office/powerpoint/2010/main" val="1037445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809FD-4D84-444C-B239-54D29D6FA39F}"/>
              </a:ext>
            </a:extLst>
          </p:cNvPr>
          <p:cNvSpPr>
            <a:spLocks noGrp="1"/>
          </p:cNvSpPr>
          <p:nvPr>
            <p:ph type="title"/>
          </p:nvPr>
        </p:nvSpPr>
        <p:spPr/>
        <p:txBody>
          <a:bodyPr/>
          <a:lstStyle/>
          <a:p>
            <a:r>
              <a:rPr lang="en-US" dirty="0"/>
              <a:t>Using a Keyboard</a:t>
            </a:r>
          </a:p>
        </p:txBody>
      </p:sp>
      <p:sp>
        <p:nvSpPr>
          <p:cNvPr id="3" name="Content Placeholder 2">
            <a:extLst>
              <a:ext uri="{FF2B5EF4-FFF2-40B4-BE49-F238E27FC236}">
                <a16:creationId xmlns:a16="http://schemas.microsoft.com/office/drawing/2014/main" id="{7ADC70B9-DC32-4B0B-AFCC-5840B1AB9A21}"/>
              </a:ext>
            </a:extLst>
          </p:cNvPr>
          <p:cNvSpPr>
            <a:spLocks noGrp="1"/>
          </p:cNvSpPr>
          <p:nvPr>
            <p:ph sz="half" idx="1"/>
          </p:nvPr>
        </p:nvSpPr>
        <p:spPr/>
        <p:txBody>
          <a:bodyPr>
            <a:normAutofit fontScale="55000" lnSpcReduction="20000"/>
          </a:bodyPr>
          <a:lstStyle/>
          <a:p>
            <a:r>
              <a:rPr lang="en-US" dirty="0"/>
              <a:t>Typing ordinary text</a:t>
            </a:r>
          </a:p>
          <a:p>
            <a:pPr lvl="1"/>
            <a:r>
              <a:rPr lang="en-US" dirty="0"/>
              <a:t>Touch typing finger positions</a:t>
            </a:r>
          </a:p>
          <a:p>
            <a:pPr lvl="1"/>
            <a:r>
              <a:rPr lang="en-US" dirty="0"/>
              <a:t>Keyboard layouts</a:t>
            </a:r>
          </a:p>
          <a:p>
            <a:r>
              <a:rPr lang="en-US" dirty="0"/>
              <a:t>Special/command keys</a:t>
            </a:r>
          </a:p>
          <a:p>
            <a:pPr lvl="1"/>
            <a:r>
              <a:rPr lang="en-US" dirty="0"/>
              <a:t>ENTER/RETURN</a:t>
            </a:r>
          </a:p>
          <a:p>
            <a:pPr lvl="1"/>
            <a:r>
              <a:rPr lang="en-US" dirty="0"/>
              <a:t>CTRL and ALT</a:t>
            </a:r>
          </a:p>
          <a:p>
            <a:pPr lvl="1"/>
            <a:r>
              <a:rPr lang="en-US" dirty="0"/>
              <a:t>TAB and ARROW keys</a:t>
            </a:r>
          </a:p>
          <a:p>
            <a:pPr lvl="1"/>
            <a:r>
              <a:rPr lang="en-US" dirty="0"/>
              <a:t>SHIFT</a:t>
            </a:r>
          </a:p>
          <a:p>
            <a:pPr lvl="1"/>
            <a:r>
              <a:rPr lang="en-US" dirty="0"/>
              <a:t>NUM LOCK and keypad</a:t>
            </a:r>
          </a:p>
          <a:p>
            <a:pPr lvl="1"/>
            <a:r>
              <a:rPr lang="en-US" dirty="0"/>
              <a:t>START (Windows key)</a:t>
            </a:r>
          </a:p>
          <a:p>
            <a:pPr lvl="1"/>
            <a:r>
              <a:rPr lang="en-US" dirty="0"/>
              <a:t>SHORTCUT key</a:t>
            </a:r>
          </a:p>
          <a:p>
            <a:pPr lvl="1"/>
            <a:r>
              <a:rPr lang="en-US" dirty="0"/>
              <a:t>FN keys</a:t>
            </a:r>
          </a:p>
          <a:p>
            <a:pPr lvl="1"/>
            <a:r>
              <a:rPr lang="en-US" dirty="0"/>
              <a:t>BACKSPACE and DELETE</a:t>
            </a:r>
          </a:p>
        </p:txBody>
      </p:sp>
      <p:pic>
        <p:nvPicPr>
          <p:cNvPr id="7" name="Content Placeholder 6" descr="Special keys on a PC keyboard. Image © 123rf.com.">
            <a:extLst>
              <a:ext uri="{FF2B5EF4-FFF2-40B4-BE49-F238E27FC236}">
                <a16:creationId xmlns:a16="http://schemas.microsoft.com/office/drawing/2014/main" id="{F3B4F659-D74D-4A4A-85CD-F461668C9336}"/>
              </a:ext>
            </a:extLst>
          </p:cNvPr>
          <p:cNvPicPr>
            <a:picLocks noGrp="1"/>
          </p:cNvPicPr>
          <p:nvPr>
            <p:ph sz="half" idx="2"/>
          </p:nvPr>
        </p:nvPicPr>
        <p:blipFill>
          <a:blip r:embed="rId2">
            <a:clrChange>
              <a:clrFrom>
                <a:srgbClr val="FFFFFF"/>
              </a:clrFrom>
              <a:clrTo>
                <a:srgbClr val="FFFFFF">
                  <a:alpha val="0"/>
                </a:srgbClr>
              </a:clrTo>
            </a:clrChange>
          </a:blip>
          <a:stretch>
            <a:fillRect/>
          </a:stretch>
        </p:blipFill>
        <p:spPr bwMode="auto">
          <a:xfrm>
            <a:off x="6126163" y="2106719"/>
            <a:ext cx="5940425" cy="3193836"/>
          </a:xfrm>
          <a:prstGeom prst="rect">
            <a:avLst/>
          </a:prstGeom>
          <a:noFill/>
          <a:ln>
            <a:noFill/>
          </a:ln>
        </p:spPr>
      </p:pic>
      <p:sp>
        <p:nvSpPr>
          <p:cNvPr id="4" name="Footer Placeholder 3">
            <a:extLst>
              <a:ext uri="{FF2B5EF4-FFF2-40B4-BE49-F238E27FC236}">
                <a16:creationId xmlns:a16="http://schemas.microsoft.com/office/drawing/2014/main" id="{A91BE115-7E15-436F-ACB8-E8D1740BFBA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EF17CE8-2780-4D0F-805F-705FE1FC49E3}"/>
              </a:ext>
            </a:extLst>
          </p:cNvPr>
          <p:cNvSpPr>
            <a:spLocks noGrp="1"/>
          </p:cNvSpPr>
          <p:nvPr>
            <p:ph type="sldNum" sz="quarter" idx="4"/>
          </p:nvPr>
        </p:nvSpPr>
        <p:spPr/>
        <p:txBody>
          <a:bodyPr/>
          <a:lstStyle/>
          <a:p>
            <a:fld id="{5356F478-C559-429F-9426-6D8D07B5A7AD}" type="slidenum">
              <a:rPr lang="en-US" smtClean="0"/>
              <a:pPr/>
              <a:t>31</a:t>
            </a:fld>
            <a:endParaRPr lang="en-US" dirty="0"/>
          </a:p>
        </p:txBody>
      </p:sp>
    </p:spTree>
    <p:extLst>
      <p:ext uri="{BB962C8B-B14F-4D97-AF65-F5344CB8AC3E}">
        <p14:creationId xmlns:p14="http://schemas.microsoft.com/office/powerpoint/2010/main" val="892344327"/>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F774B8-C41D-427B-B252-34CF1967880B}"/>
              </a:ext>
            </a:extLst>
          </p:cNvPr>
          <p:cNvSpPr>
            <a:spLocks noGrp="1"/>
          </p:cNvSpPr>
          <p:nvPr>
            <p:ph type="title"/>
          </p:nvPr>
        </p:nvSpPr>
        <p:spPr/>
        <p:txBody>
          <a:bodyPr/>
          <a:lstStyle/>
          <a:p>
            <a:r>
              <a:rPr lang="en-US" dirty="0"/>
              <a:t>Cabled Enterprise Network Access</a:t>
            </a:r>
          </a:p>
        </p:txBody>
      </p:sp>
      <p:sp>
        <p:nvSpPr>
          <p:cNvPr id="6" name="Content Placeholder 5">
            <a:extLst>
              <a:ext uri="{FF2B5EF4-FFF2-40B4-BE49-F238E27FC236}">
                <a16:creationId xmlns:a16="http://schemas.microsoft.com/office/drawing/2014/main" id="{76E509F6-529B-4BDA-8531-0F33AD5EC20D}"/>
              </a:ext>
            </a:extLst>
          </p:cNvPr>
          <p:cNvSpPr>
            <a:spLocks noGrp="1"/>
          </p:cNvSpPr>
          <p:nvPr>
            <p:ph sz="half" idx="1"/>
          </p:nvPr>
        </p:nvSpPr>
        <p:spPr/>
        <p:txBody>
          <a:bodyPr>
            <a:normAutofit fontScale="92500"/>
          </a:bodyPr>
          <a:lstStyle/>
          <a:p>
            <a:r>
              <a:rPr lang="en-US" dirty="0"/>
              <a:t>Flood wired cabling and network wall ports</a:t>
            </a:r>
          </a:p>
          <a:p>
            <a:r>
              <a:rPr lang="en-US" dirty="0"/>
              <a:t>Enterprise-grade switches</a:t>
            </a:r>
          </a:p>
          <a:p>
            <a:r>
              <a:rPr lang="en-US" dirty="0"/>
              <a:t>Multiple switches and interconnections can provide thousands of ports</a:t>
            </a:r>
          </a:p>
        </p:txBody>
      </p:sp>
      <p:pic>
        <p:nvPicPr>
          <p:cNvPr id="9" name="Content Placeholder 8" descr="Modular wall plate  (Image by Nikolai Lebedev © 123rf.com)">
            <a:extLst>
              <a:ext uri="{FF2B5EF4-FFF2-40B4-BE49-F238E27FC236}">
                <a16:creationId xmlns:a16="http://schemas.microsoft.com/office/drawing/2014/main" id="{7F827F48-DA35-426B-B16E-3ED6E3028497}"/>
              </a:ext>
            </a:extLst>
          </p:cNvPr>
          <p:cNvPicPr>
            <a:picLocks noGrp="1"/>
          </p:cNvPicPr>
          <p:nvPr>
            <p:ph sz="quarter" idx="12"/>
          </p:nvPr>
        </p:nvPicPr>
        <p:blipFill>
          <a:blip r:embed="rId2">
            <a:clrChange>
              <a:clrFrom>
                <a:srgbClr val="FFFFFF"/>
              </a:clrFrom>
              <a:clrTo>
                <a:srgbClr val="FFFFFF">
                  <a:alpha val="0"/>
                </a:srgbClr>
              </a:clrTo>
            </a:clrChange>
          </a:blip>
          <a:stretch>
            <a:fillRect/>
          </a:stretch>
        </p:blipFill>
        <p:spPr bwMode="auto">
          <a:xfrm>
            <a:off x="8197279" y="1034796"/>
            <a:ext cx="1801368" cy="2502408"/>
          </a:xfrm>
          <a:prstGeom prst="rect">
            <a:avLst/>
          </a:prstGeom>
          <a:noFill/>
          <a:ln>
            <a:noFill/>
          </a:ln>
          <a:extLst>
            <a:ext uri="{53640926-AAD7-44D8-BBD7-CCE9431645EC}">
              <a14:shadowObscured xmlns:a14="http://schemas.microsoft.com/office/drawing/2010/main"/>
            </a:ext>
          </a:extLst>
        </p:spPr>
      </p:pic>
      <p:pic>
        <p:nvPicPr>
          <p:cNvPr id="10" name="Content Placeholder 9" descr="Cisco Catalyst 3650 Series workgroup switch (Image © and Courtesy of Cisco Systems, Inc. Unauthorized use not permitted)">
            <a:extLst>
              <a:ext uri="{FF2B5EF4-FFF2-40B4-BE49-F238E27FC236}">
                <a16:creationId xmlns:a16="http://schemas.microsoft.com/office/drawing/2014/main" id="{15E1DFC1-FD92-4747-B707-8A9830856D2F}"/>
              </a:ext>
            </a:extLst>
          </p:cNvPr>
          <p:cNvPicPr>
            <a:picLocks noGrp="1"/>
          </p:cNvPicPr>
          <p:nvPr>
            <p:ph sz="quarter" idx="13"/>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10795" y="4664075"/>
            <a:ext cx="4974336" cy="914400"/>
          </a:xfrm>
          <a:prstGeom prst="rect">
            <a:avLst/>
          </a:prstGeom>
          <a:noFill/>
          <a:ln>
            <a:noFill/>
          </a:ln>
        </p:spPr>
      </p:pic>
      <p:sp>
        <p:nvSpPr>
          <p:cNvPr id="2" name="Footer Placeholder 1">
            <a:extLst>
              <a:ext uri="{FF2B5EF4-FFF2-40B4-BE49-F238E27FC236}">
                <a16:creationId xmlns:a16="http://schemas.microsoft.com/office/drawing/2014/main" id="{846A2BA8-65AE-4162-8412-A0BA7EBB3E8C}"/>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5CEF85E-7D29-42A8-AEFA-9175C07C248A}"/>
              </a:ext>
            </a:extLst>
          </p:cNvPr>
          <p:cNvSpPr>
            <a:spLocks noGrp="1"/>
          </p:cNvSpPr>
          <p:nvPr>
            <p:ph type="sldNum" sz="quarter" idx="4"/>
          </p:nvPr>
        </p:nvSpPr>
        <p:spPr/>
        <p:txBody>
          <a:bodyPr/>
          <a:lstStyle/>
          <a:p>
            <a:fld id="{5356F478-C559-429F-9426-6D8D07B5A7AD}" type="slidenum">
              <a:rPr lang="en-US" smtClean="0"/>
              <a:pPr/>
              <a:t>310</a:t>
            </a:fld>
            <a:endParaRPr lang="en-US" dirty="0"/>
          </a:p>
        </p:txBody>
      </p:sp>
    </p:spTree>
    <p:extLst>
      <p:ext uri="{BB962C8B-B14F-4D97-AF65-F5344CB8AC3E}">
        <p14:creationId xmlns:p14="http://schemas.microsoft.com/office/powerpoint/2010/main" val="3759023037"/>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0826A-A595-49D2-A162-42A1AC4765E0}"/>
              </a:ext>
            </a:extLst>
          </p:cNvPr>
          <p:cNvSpPr>
            <a:spLocks noGrp="1"/>
          </p:cNvSpPr>
          <p:nvPr>
            <p:ph type="title"/>
          </p:nvPr>
        </p:nvSpPr>
        <p:spPr/>
        <p:txBody>
          <a:bodyPr/>
          <a:lstStyle/>
          <a:p>
            <a:r>
              <a:rPr lang="en-US" dirty="0"/>
              <a:t>Wireless Enterprise Network Access</a:t>
            </a:r>
          </a:p>
        </p:txBody>
      </p:sp>
      <p:sp>
        <p:nvSpPr>
          <p:cNvPr id="4" name="Content Placeholder 3">
            <a:extLst>
              <a:ext uri="{FF2B5EF4-FFF2-40B4-BE49-F238E27FC236}">
                <a16:creationId xmlns:a16="http://schemas.microsoft.com/office/drawing/2014/main" id="{8D6D67BB-0F8D-4B1E-AF24-3F12D337F10E}"/>
              </a:ext>
            </a:extLst>
          </p:cNvPr>
          <p:cNvSpPr>
            <a:spLocks noGrp="1"/>
          </p:cNvSpPr>
          <p:nvPr>
            <p:ph sz="half" idx="2"/>
          </p:nvPr>
        </p:nvSpPr>
        <p:spPr/>
        <p:txBody>
          <a:bodyPr/>
          <a:lstStyle/>
          <a:p>
            <a:r>
              <a:rPr lang="en-US" dirty="0"/>
              <a:t>Same Wi-Fi standards</a:t>
            </a:r>
          </a:p>
          <a:p>
            <a:r>
              <a:rPr lang="en-US" dirty="0"/>
              <a:t>Enterprise-grade access points</a:t>
            </a:r>
          </a:p>
        </p:txBody>
      </p:sp>
      <p:pic>
        <p:nvPicPr>
          <p:cNvPr id="7" name="Content Placeholder 6" descr="Cisco Aironet access point (Image © and Courtesy of Cisco Systems, Inc. Unauthorized use not permitted)">
            <a:extLst>
              <a:ext uri="{FF2B5EF4-FFF2-40B4-BE49-F238E27FC236}">
                <a16:creationId xmlns:a16="http://schemas.microsoft.com/office/drawing/2014/main" id="{F4513BEE-707A-4C0A-ACAA-AF4889869085}"/>
              </a:ext>
            </a:extLst>
          </p:cNvPr>
          <p:cNvPicPr>
            <a:picLocks noGrp="1"/>
          </p:cNvPicPr>
          <p:nvPr>
            <p:ph sz="half" idx="1"/>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6707" y="2168969"/>
            <a:ext cx="4974336" cy="3069336"/>
          </a:xfrm>
          <a:prstGeom prst="rect">
            <a:avLst/>
          </a:prstGeom>
          <a:noFill/>
          <a:ln>
            <a:noFill/>
          </a:ln>
        </p:spPr>
      </p:pic>
      <p:sp>
        <p:nvSpPr>
          <p:cNvPr id="3" name="Footer Placeholder 2">
            <a:extLst>
              <a:ext uri="{FF2B5EF4-FFF2-40B4-BE49-F238E27FC236}">
                <a16:creationId xmlns:a16="http://schemas.microsoft.com/office/drawing/2014/main" id="{909C2A3B-4BE1-4C4A-A75F-6EEDFBF61F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251D08C-DEAD-4609-8E51-41D604580748}"/>
              </a:ext>
            </a:extLst>
          </p:cNvPr>
          <p:cNvSpPr>
            <a:spLocks noGrp="1"/>
          </p:cNvSpPr>
          <p:nvPr>
            <p:ph type="sldNum" sz="quarter" idx="4"/>
          </p:nvPr>
        </p:nvSpPr>
        <p:spPr/>
        <p:txBody>
          <a:bodyPr/>
          <a:lstStyle/>
          <a:p>
            <a:fld id="{5356F478-C559-429F-9426-6D8D07B5A7AD}" type="slidenum">
              <a:rPr lang="en-US" smtClean="0"/>
              <a:pPr/>
              <a:t>311</a:t>
            </a:fld>
            <a:endParaRPr lang="en-US" dirty="0"/>
          </a:p>
        </p:txBody>
      </p:sp>
    </p:spTree>
    <p:extLst>
      <p:ext uri="{BB962C8B-B14F-4D97-AF65-F5344CB8AC3E}">
        <p14:creationId xmlns:p14="http://schemas.microsoft.com/office/powerpoint/2010/main" val="2519412587"/>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A08EC-A7E8-434D-8210-B67CCDF1A178}"/>
              </a:ext>
            </a:extLst>
          </p:cNvPr>
          <p:cNvSpPr>
            <a:spLocks noGrp="1"/>
          </p:cNvSpPr>
          <p:nvPr>
            <p:ph type="title"/>
          </p:nvPr>
        </p:nvSpPr>
        <p:spPr/>
        <p:txBody>
          <a:bodyPr/>
          <a:lstStyle/>
          <a:p>
            <a:r>
              <a:rPr lang="en-US" dirty="0"/>
              <a:t>Enterprise Network Routers</a:t>
            </a:r>
          </a:p>
        </p:txBody>
      </p:sp>
      <p:sp>
        <p:nvSpPr>
          <p:cNvPr id="3" name="Content Placeholder 2">
            <a:extLst>
              <a:ext uri="{FF2B5EF4-FFF2-40B4-BE49-F238E27FC236}">
                <a16:creationId xmlns:a16="http://schemas.microsoft.com/office/drawing/2014/main" id="{AF0B4A01-5BC5-4E78-AB12-5886C3420FD8}"/>
              </a:ext>
            </a:extLst>
          </p:cNvPr>
          <p:cNvSpPr>
            <a:spLocks noGrp="1"/>
          </p:cNvSpPr>
          <p:nvPr>
            <p:ph sz="half" idx="1"/>
          </p:nvPr>
        </p:nvSpPr>
        <p:spPr/>
        <p:txBody>
          <a:bodyPr>
            <a:normAutofit fontScale="77500" lnSpcReduction="20000"/>
          </a:bodyPr>
          <a:lstStyle/>
          <a:p>
            <a:r>
              <a:rPr lang="en-US" dirty="0"/>
              <a:t>Switch ports are placed in logical groups using Virtual LANs (VLANs)</a:t>
            </a:r>
          </a:p>
          <a:p>
            <a:r>
              <a:rPr lang="en-US" dirty="0"/>
              <a:t>Each VLAN is assigned to an IP subnet</a:t>
            </a:r>
          </a:p>
          <a:p>
            <a:r>
              <a:rPr lang="en-US" dirty="0"/>
              <a:t>Communications between subnets go via a router</a:t>
            </a:r>
          </a:p>
          <a:p>
            <a:r>
              <a:rPr lang="en-US" dirty="0"/>
              <a:t>Routers also required for </a:t>
            </a:r>
            <a:r>
              <a:rPr lang="en-US"/>
              <a:t>Internet access and WAN links</a:t>
            </a:r>
            <a:endParaRPr lang="en-US" dirty="0"/>
          </a:p>
        </p:txBody>
      </p:sp>
      <p:pic>
        <p:nvPicPr>
          <p:cNvPr id="8" name="Content Placeholder 7" descr="Cisco 1000 Series Advanced Services Router - this type of device provides network edge connectivity over Carrier Ethernet networks (Image © and Courtesy of Cisco Systems, Inc. Unauthorized use not permitted)">
            <a:extLst>
              <a:ext uri="{FF2B5EF4-FFF2-40B4-BE49-F238E27FC236}">
                <a16:creationId xmlns:a16="http://schemas.microsoft.com/office/drawing/2014/main" id="{AC28003F-03A3-43E0-BCE7-6286C63B46CB}"/>
              </a:ext>
            </a:extLst>
          </p:cNvPr>
          <p:cNvPicPr>
            <a:picLocks noGrp="1"/>
          </p:cNvPicPr>
          <p:nvPr>
            <p:ph sz="quarter" idx="12"/>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10795" y="1627632"/>
            <a:ext cx="4974336" cy="1316736"/>
          </a:xfrm>
          <a:prstGeom prst="rect">
            <a:avLst/>
          </a:prstGeom>
          <a:noFill/>
          <a:ln>
            <a:noFill/>
          </a:ln>
        </p:spPr>
      </p:pic>
      <p:pic>
        <p:nvPicPr>
          <p:cNvPr id="9" name="Content Placeholder 8" descr="Positioning network components">
            <a:extLst>
              <a:ext uri="{FF2B5EF4-FFF2-40B4-BE49-F238E27FC236}">
                <a16:creationId xmlns:a16="http://schemas.microsoft.com/office/drawing/2014/main" id="{102EE624-5143-4CBF-8807-1A166772A36D}"/>
              </a:ext>
            </a:extLst>
          </p:cNvPr>
          <p:cNvPicPr>
            <a:picLocks noGrp="1"/>
          </p:cNvPicPr>
          <p:nvPr>
            <p:ph sz="quarter" idx="13"/>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875476" y="3749675"/>
            <a:ext cx="4444974" cy="2743200"/>
          </a:xfrm>
          <a:prstGeom prst="rect">
            <a:avLst/>
          </a:prstGeom>
          <a:noFill/>
          <a:ln>
            <a:noFill/>
          </a:ln>
        </p:spPr>
      </p:pic>
      <p:sp>
        <p:nvSpPr>
          <p:cNvPr id="4" name="Footer Placeholder 3">
            <a:extLst>
              <a:ext uri="{FF2B5EF4-FFF2-40B4-BE49-F238E27FC236}">
                <a16:creationId xmlns:a16="http://schemas.microsoft.com/office/drawing/2014/main" id="{F2B4F50B-38E6-4833-AC2C-0E1F656779F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51AA342-6423-41B4-9F1E-4DEFA0B549EF}"/>
              </a:ext>
            </a:extLst>
          </p:cNvPr>
          <p:cNvSpPr>
            <a:spLocks noGrp="1"/>
          </p:cNvSpPr>
          <p:nvPr>
            <p:ph type="sldNum" sz="quarter" idx="4"/>
          </p:nvPr>
        </p:nvSpPr>
        <p:spPr/>
        <p:txBody>
          <a:bodyPr/>
          <a:lstStyle/>
          <a:p>
            <a:fld id="{5356F478-C559-429F-9426-6D8D07B5A7AD}" type="slidenum">
              <a:rPr lang="en-US" smtClean="0"/>
              <a:pPr/>
              <a:t>312</a:t>
            </a:fld>
            <a:endParaRPr lang="en-US" dirty="0"/>
          </a:p>
        </p:txBody>
      </p:sp>
    </p:spTree>
    <p:extLst>
      <p:ext uri="{BB962C8B-B14F-4D97-AF65-F5344CB8AC3E}">
        <p14:creationId xmlns:p14="http://schemas.microsoft.com/office/powerpoint/2010/main" val="1262668843"/>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776C6B-B800-43AF-B263-72D4AD5BD590}"/>
              </a:ext>
            </a:extLst>
          </p:cNvPr>
          <p:cNvSpPr>
            <a:spLocks noGrp="1"/>
          </p:cNvSpPr>
          <p:nvPr>
            <p:ph idx="1"/>
          </p:nvPr>
        </p:nvSpPr>
        <p:spPr/>
        <p:txBody>
          <a:bodyPr>
            <a:normAutofit fontScale="62500" lnSpcReduction="20000"/>
          </a:bodyPr>
          <a:lstStyle/>
          <a:p>
            <a:r>
              <a:rPr lang="en-US" dirty="0"/>
              <a:t>Identify the roles of different network devices in providing local and Internet network connectivity</a:t>
            </a:r>
          </a:p>
          <a:p>
            <a:r>
              <a:rPr lang="en-US" dirty="0"/>
              <a:t>Distinguish the advantages and disadvantages of Internet connection types</a:t>
            </a:r>
          </a:p>
          <a:p>
            <a:r>
              <a:rPr lang="en-US" dirty="0"/>
              <a:t>Connect a computer to a wired or wireless network</a:t>
            </a:r>
          </a:p>
          <a:p>
            <a:r>
              <a:rPr lang="en-US" dirty="0"/>
              <a:t>Configure a wireless access point to use secure network settings</a:t>
            </a:r>
          </a:p>
        </p:txBody>
      </p:sp>
      <p:sp>
        <p:nvSpPr>
          <p:cNvPr id="3" name="Footer Placeholder 2">
            <a:extLst>
              <a:ext uri="{FF2B5EF4-FFF2-40B4-BE49-F238E27FC236}">
                <a16:creationId xmlns:a16="http://schemas.microsoft.com/office/drawing/2014/main" id="{E5996440-0077-4CB0-811A-93A123F8600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5EF9551-3096-4481-B44B-57F4B0914A96}"/>
              </a:ext>
            </a:extLst>
          </p:cNvPr>
          <p:cNvSpPr>
            <a:spLocks noGrp="1"/>
          </p:cNvSpPr>
          <p:nvPr>
            <p:ph type="sldNum" sz="quarter" idx="4"/>
          </p:nvPr>
        </p:nvSpPr>
        <p:spPr/>
        <p:txBody>
          <a:bodyPr/>
          <a:lstStyle/>
          <a:p>
            <a:fld id="{5356F478-C559-429F-9426-6D8D07B5A7AD}" type="slidenum">
              <a:rPr lang="en-US" smtClean="0"/>
              <a:pPr/>
              <a:t>313</a:t>
            </a:fld>
            <a:endParaRPr lang="en-US" dirty="0"/>
          </a:p>
        </p:txBody>
      </p:sp>
    </p:spTree>
    <p:extLst>
      <p:ext uri="{BB962C8B-B14F-4D97-AF65-F5344CB8AC3E}">
        <p14:creationId xmlns:p14="http://schemas.microsoft.com/office/powerpoint/2010/main" val="1013261945"/>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49E0463-1F69-451D-B99F-F73E8286FFAA}"/>
              </a:ext>
            </a:extLst>
          </p:cNvPr>
          <p:cNvSpPr>
            <a:spLocks noGrp="1"/>
          </p:cNvSpPr>
          <p:nvPr>
            <p:ph idx="1"/>
          </p:nvPr>
        </p:nvSpPr>
        <p:spPr/>
        <p:txBody>
          <a:bodyPr/>
          <a:lstStyle/>
          <a:p>
            <a:r>
              <a:rPr lang="en-US" dirty="0"/>
              <a:t>Lab 17 / Network Settings</a:t>
            </a:r>
          </a:p>
        </p:txBody>
      </p:sp>
      <p:sp>
        <p:nvSpPr>
          <p:cNvPr id="3" name="Footer Placeholder 2">
            <a:extLst>
              <a:ext uri="{FF2B5EF4-FFF2-40B4-BE49-F238E27FC236}">
                <a16:creationId xmlns:a16="http://schemas.microsoft.com/office/drawing/2014/main" id="{E23BD8CD-BA0F-4B95-A997-70B56BD7EBB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5AD79E53-F979-4EA9-8D15-47E4A44E2182}"/>
              </a:ext>
            </a:extLst>
          </p:cNvPr>
          <p:cNvSpPr>
            <a:spLocks noGrp="1"/>
          </p:cNvSpPr>
          <p:nvPr>
            <p:ph type="sldNum" sz="quarter" idx="4"/>
          </p:nvPr>
        </p:nvSpPr>
        <p:spPr/>
        <p:txBody>
          <a:bodyPr/>
          <a:lstStyle/>
          <a:p>
            <a:fld id="{5356F478-C559-429F-9426-6D8D07B5A7AD}" type="slidenum">
              <a:rPr lang="en-US" smtClean="0"/>
              <a:pPr/>
              <a:t>314</a:t>
            </a:fld>
            <a:endParaRPr lang="en-US" dirty="0"/>
          </a:p>
        </p:txBody>
      </p:sp>
    </p:spTree>
    <p:extLst>
      <p:ext uri="{BB962C8B-B14F-4D97-AF65-F5344CB8AC3E}">
        <p14:creationId xmlns:p14="http://schemas.microsoft.com/office/powerpoint/2010/main" val="2846032512"/>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4 / Unit 3 / Secure Web Browsing</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396218395"/>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6BA373-04DD-46B1-88B2-CE660C4A0621}"/>
              </a:ext>
            </a:extLst>
          </p:cNvPr>
          <p:cNvSpPr>
            <a:spLocks noGrp="1"/>
          </p:cNvSpPr>
          <p:nvPr>
            <p:ph idx="1"/>
          </p:nvPr>
        </p:nvSpPr>
        <p:spPr/>
        <p:txBody>
          <a:bodyPr>
            <a:normAutofit fontScale="85000" lnSpcReduction="20000"/>
          </a:bodyPr>
          <a:lstStyle/>
          <a:p>
            <a:r>
              <a:rPr lang="en-US" dirty="0"/>
              <a:t>Explain risks of using open Internet access methods</a:t>
            </a:r>
          </a:p>
          <a:p>
            <a:r>
              <a:rPr lang="en-US" dirty="0"/>
              <a:t>Describe safe browsing practices and configure browser security/privacy features</a:t>
            </a:r>
          </a:p>
          <a:p>
            <a:r>
              <a:rPr lang="en-US" dirty="0"/>
              <a:t>Identify the use and basic configuration parameters of a firewall</a:t>
            </a:r>
          </a:p>
        </p:txBody>
      </p:sp>
      <p:sp>
        <p:nvSpPr>
          <p:cNvPr id="3" name="Footer Placeholder 2">
            <a:extLst>
              <a:ext uri="{FF2B5EF4-FFF2-40B4-BE49-F238E27FC236}">
                <a16:creationId xmlns:a16="http://schemas.microsoft.com/office/drawing/2014/main" id="{D17C617B-6E9F-4DDB-A0A0-A49F2DB3129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500627A-5629-4326-A085-B3DDBEF01CAD}"/>
              </a:ext>
            </a:extLst>
          </p:cNvPr>
          <p:cNvSpPr>
            <a:spLocks noGrp="1"/>
          </p:cNvSpPr>
          <p:nvPr>
            <p:ph type="sldNum" sz="quarter" idx="4"/>
          </p:nvPr>
        </p:nvSpPr>
        <p:spPr/>
        <p:txBody>
          <a:bodyPr/>
          <a:lstStyle/>
          <a:p>
            <a:fld id="{5356F478-C559-429F-9426-6D8D07B5A7AD}" type="slidenum">
              <a:rPr lang="en-US" smtClean="0"/>
              <a:pPr/>
              <a:t>316</a:t>
            </a:fld>
            <a:endParaRPr lang="en-US" dirty="0"/>
          </a:p>
        </p:txBody>
      </p:sp>
    </p:spTree>
    <p:extLst>
      <p:ext uri="{BB962C8B-B14F-4D97-AF65-F5344CB8AC3E}">
        <p14:creationId xmlns:p14="http://schemas.microsoft.com/office/powerpoint/2010/main" val="1713473030"/>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a:t>Open access points allow consumers to access the internet</a:t>
            </a:r>
          </a:p>
          <a:p>
            <a:pPr lvl="1"/>
            <a:r>
              <a:rPr lang="en-US"/>
              <a:t>Many run by telecoms companies</a:t>
            </a:r>
          </a:p>
          <a:p>
            <a:pPr lvl="1"/>
            <a:r>
              <a:rPr lang="en-US"/>
              <a:t>Data sent over open Wi-Fi is not secure</a:t>
            </a:r>
          </a:p>
          <a:p>
            <a:pPr lvl="1"/>
            <a:r>
              <a:rPr lang="en-US"/>
              <a:t>Email password details may be transmitted</a:t>
            </a:r>
          </a:p>
          <a:p>
            <a:pPr lvl="1"/>
            <a:r>
              <a:rPr lang="en-US"/>
              <a:t>Email and web services must be protected by SSL connections</a:t>
            </a:r>
          </a:p>
          <a:p>
            <a:r>
              <a:rPr lang="en-US"/>
              <a:t>Public access workstations allow internet access</a:t>
            </a:r>
          </a:p>
          <a:p>
            <a:pPr lvl="1"/>
            <a:r>
              <a:rPr lang="en-US"/>
              <a:t>Provided in libraries, internet cafes, and so on</a:t>
            </a:r>
          </a:p>
          <a:p>
            <a:pPr lvl="1"/>
            <a:r>
              <a:rPr lang="en-US"/>
              <a:t>Be aware that workstations could be infected with malware</a:t>
            </a:r>
          </a:p>
          <a:p>
            <a:pPr lvl="1"/>
            <a:r>
              <a:rPr lang="en-US"/>
              <a:t>Clear the browser cache when finished and do not allow saving of passwords</a:t>
            </a:r>
            <a:endParaRPr lang="en-US" dirty="0"/>
          </a:p>
        </p:txBody>
      </p:sp>
      <p:sp>
        <p:nvSpPr>
          <p:cNvPr id="3" name="Title 2"/>
          <p:cNvSpPr>
            <a:spLocks noGrp="1"/>
          </p:cNvSpPr>
          <p:nvPr>
            <p:ph type="title"/>
          </p:nvPr>
        </p:nvSpPr>
        <p:spPr/>
        <p:txBody>
          <a:bodyPr/>
          <a:lstStyle/>
          <a:p>
            <a:r>
              <a:rPr lang="en-US"/>
              <a:t>Using Free / Open Networks</a:t>
            </a:r>
            <a:endParaRPr lang="en-US" dirty="0"/>
          </a:p>
        </p:txBody>
      </p:sp>
      <p:sp>
        <p:nvSpPr>
          <p:cNvPr id="4" name="Footer Placeholder 3">
            <a:extLst>
              <a:ext uri="{FF2B5EF4-FFF2-40B4-BE49-F238E27FC236}">
                <a16:creationId xmlns:a16="http://schemas.microsoft.com/office/drawing/2014/main" id="{876F0752-8148-470A-9D65-CFE2941D419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F27C250-EEAC-4944-BA24-57DF95672405}"/>
              </a:ext>
            </a:extLst>
          </p:cNvPr>
          <p:cNvSpPr>
            <a:spLocks noGrp="1"/>
          </p:cNvSpPr>
          <p:nvPr>
            <p:ph type="sldNum" sz="quarter" idx="4"/>
          </p:nvPr>
        </p:nvSpPr>
        <p:spPr/>
        <p:txBody>
          <a:bodyPr/>
          <a:lstStyle/>
          <a:p>
            <a:fld id="{5356F478-C559-429F-9426-6D8D07B5A7AD}" type="slidenum">
              <a:rPr lang="en-US" smtClean="0"/>
              <a:pPr/>
              <a:t>317</a:t>
            </a:fld>
            <a:endParaRPr lang="en-US" dirty="0"/>
          </a:p>
        </p:txBody>
      </p:sp>
    </p:spTree>
    <p:extLst>
      <p:ext uri="{BB962C8B-B14F-4D97-AF65-F5344CB8AC3E}">
        <p14:creationId xmlns:p14="http://schemas.microsoft.com/office/powerpoint/2010/main" val="3654400113"/>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Malware Threats</a:t>
            </a:r>
          </a:p>
        </p:txBody>
      </p:sp>
      <p:sp>
        <p:nvSpPr>
          <p:cNvPr id="8" name="Content Placeholder 7"/>
          <p:cNvSpPr>
            <a:spLocks noGrp="1"/>
          </p:cNvSpPr>
          <p:nvPr>
            <p:ph sz="half" idx="2"/>
          </p:nvPr>
        </p:nvSpPr>
        <p:spPr/>
        <p:txBody>
          <a:bodyPr>
            <a:normAutofit fontScale="85000" lnSpcReduction="20000"/>
          </a:bodyPr>
          <a:lstStyle/>
          <a:p>
            <a:r>
              <a:rPr lang="en-US" dirty="0"/>
              <a:t>Types of malware</a:t>
            </a:r>
          </a:p>
          <a:p>
            <a:pPr lvl="1"/>
            <a:r>
              <a:rPr lang="en-US" dirty="0"/>
              <a:t>Viruses and worms</a:t>
            </a:r>
          </a:p>
          <a:p>
            <a:pPr lvl="1"/>
            <a:r>
              <a:rPr lang="en-US" dirty="0"/>
              <a:t>Trojan Horse</a:t>
            </a:r>
          </a:p>
          <a:p>
            <a:pPr lvl="1"/>
            <a:r>
              <a:rPr lang="en-US" dirty="0"/>
              <a:t>Adware</a:t>
            </a:r>
          </a:p>
          <a:p>
            <a:pPr lvl="1"/>
            <a:r>
              <a:rPr lang="en-US" dirty="0"/>
              <a:t>Spyware</a:t>
            </a:r>
          </a:p>
          <a:p>
            <a:r>
              <a:rPr lang="en-US" dirty="0"/>
              <a:t>Use up-to-date browser versions</a:t>
            </a:r>
          </a:p>
          <a:p>
            <a:r>
              <a:rPr lang="en-US" dirty="0"/>
              <a:t>Install security patches when they are released</a:t>
            </a:r>
          </a:p>
        </p:txBody>
      </p:sp>
      <p:pic>
        <p:nvPicPr>
          <p:cNvPr id="10" name="Content Placeholder 9" descr="SubSeven RAT management console—the attacker could use this interface to snoop or exploit the infected host. Image courtesy (CCAS4.0 International) J.SA13D034 from Wikimedia Commons (gtsgo.to/xpfih).">
            <a:extLst>
              <a:ext uri="{FF2B5EF4-FFF2-40B4-BE49-F238E27FC236}">
                <a16:creationId xmlns:a16="http://schemas.microsoft.com/office/drawing/2014/main" id="{D9263EFB-D63B-46C1-9070-260EB60E89B0}"/>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135062" y="2003425"/>
            <a:ext cx="3857625" cy="3400425"/>
          </a:xfrm>
          <a:prstGeom prst="rect">
            <a:avLst/>
          </a:prstGeom>
          <a:noFill/>
          <a:ln>
            <a:noFill/>
          </a:ln>
        </p:spPr>
      </p:pic>
      <p:sp>
        <p:nvSpPr>
          <p:cNvPr id="2" name="Footer Placeholder 1">
            <a:extLst>
              <a:ext uri="{FF2B5EF4-FFF2-40B4-BE49-F238E27FC236}">
                <a16:creationId xmlns:a16="http://schemas.microsoft.com/office/drawing/2014/main" id="{1D311869-6B03-4109-BE02-BD9D6C53413C}"/>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C5B343E-0636-41ED-82BD-C01CFAEFBB12}"/>
              </a:ext>
            </a:extLst>
          </p:cNvPr>
          <p:cNvSpPr>
            <a:spLocks noGrp="1"/>
          </p:cNvSpPr>
          <p:nvPr>
            <p:ph type="sldNum" sz="quarter" idx="4"/>
          </p:nvPr>
        </p:nvSpPr>
        <p:spPr/>
        <p:txBody>
          <a:bodyPr/>
          <a:lstStyle/>
          <a:p>
            <a:fld id="{5356F478-C559-429F-9426-6D8D07B5A7AD}" type="slidenum">
              <a:rPr lang="en-US" smtClean="0"/>
              <a:pPr/>
              <a:t>318</a:t>
            </a:fld>
            <a:endParaRPr lang="en-US" dirty="0"/>
          </a:p>
        </p:txBody>
      </p:sp>
    </p:spTree>
    <p:extLst>
      <p:ext uri="{BB962C8B-B14F-4D97-AF65-F5344CB8AC3E}">
        <p14:creationId xmlns:p14="http://schemas.microsoft.com/office/powerpoint/2010/main" val="3130529180"/>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818DC46-8F3C-4426-9F3F-7EEA8E6C5411}"/>
              </a:ext>
            </a:extLst>
          </p:cNvPr>
          <p:cNvSpPr>
            <a:spLocks noGrp="1"/>
          </p:cNvSpPr>
          <p:nvPr>
            <p:ph idx="1"/>
          </p:nvPr>
        </p:nvSpPr>
        <p:spPr/>
        <p:txBody>
          <a:bodyPr/>
          <a:lstStyle/>
          <a:p>
            <a:r>
              <a:rPr lang="en-US" dirty="0"/>
              <a:t>Malware spread with criminal intent is likely to try to remain hidden</a:t>
            </a:r>
          </a:p>
          <a:p>
            <a:r>
              <a:rPr lang="en-US" dirty="0"/>
              <a:t>Pop-up windows, new browser toolbars, change of search provider</a:t>
            </a:r>
          </a:p>
          <a:p>
            <a:r>
              <a:rPr lang="en-US" dirty="0"/>
              <a:t>Unexpected redirection</a:t>
            </a:r>
          </a:p>
          <a:p>
            <a:r>
              <a:rPr lang="en-US" dirty="0"/>
              <a:t>Banner ads and “fake anti-virus”</a:t>
            </a:r>
          </a:p>
        </p:txBody>
      </p:sp>
      <p:sp>
        <p:nvSpPr>
          <p:cNvPr id="3" name="Title 2">
            <a:extLst>
              <a:ext uri="{FF2B5EF4-FFF2-40B4-BE49-F238E27FC236}">
                <a16:creationId xmlns:a16="http://schemas.microsoft.com/office/drawing/2014/main" id="{879D4BAA-6971-468A-A2F2-77C21970B679}"/>
              </a:ext>
            </a:extLst>
          </p:cNvPr>
          <p:cNvSpPr>
            <a:spLocks noGrp="1"/>
          </p:cNvSpPr>
          <p:nvPr>
            <p:ph type="title"/>
          </p:nvPr>
        </p:nvSpPr>
        <p:spPr/>
        <p:txBody>
          <a:bodyPr/>
          <a:lstStyle/>
          <a:p>
            <a:r>
              <a:rPr lang="en-US" dirty="0"/>
              <a:t>Spyware and Adware Symptoms</a:t>
            </a:r>
          </a:p>
        </p:txBody>
      </p:sp>
      <p:sp>
        <p:nvSpPr>
          <p:cNvPr id="4" name="Footer Placeholder 3">
            <a:extLst>
              <a:ext uri="{FF2B5EF4-FFF2-40B4-BE49-F238E27FC236}">
                <a16:creationId xmlns:a16="http://schemas.microsoft.com/office/drawing/2014/main" id="{7D02356F-711D-4376-AAEF-5AA42ACC511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4C8ABA0-43F2-4760-B3D8-7FCBE5FFF976}"/>
              </a:ext>
            </a:extLst>
          </p:cNvPr>
          <p:cNvSpPr>
            <a:spLocks noGrp="1"/>
          </p:cNvSpPr>
          <p:nvPr>
            <p:ph type="sldNum" sz="quarter" idx="4"/>
          </p:nvPr>
        </p:nvSpPr>
        <p:spPr/>
        <p:txBody>
          <a:bodyPr/>
          <a:lstStyle/>
          <a:p>
            <a:fld id="{5356F478-C559-429F-9426-6D8D07B5A7AD}" type="slidenum">
              <a:rPr lang="en-US" smtClean="0"/>
              <a:pPr/>
              <a:t>319</a:t>
            </a:fld>
            <a:endParaRPr lang="en-US" dirty="0"/>
          </a:p>
        </p:txBody>
      </p:sp>
    </p:spTree>
    <p:extLst>
      <p:ext uri="{BB962C8B-B14F-4D97-AF65-F5344CB8AC3E}">
        <p14:creationId xmlns:p14="http://schemas.microsoft.com/office/powerpoint/2010/main" val="16978933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37A24E-3560-4047-BC3C-6FEC7D497C30}"/>
              </a:ext>
            </a:extLst>
          </p:cNvPr>
          <p:cNvSpPr>
            <a:spLocks noGrp="1"/>
          </p:cNvSpPr>
          <p:nvPr>
            <p:ph idx="1"/>
          </p:nvPr>
        </p:nvSpPr>
        <p:spPr/>
        <p:txBody>
          <a:bodyPr>
            <a:normAutofit fontScale="85000" lnSpcReduction="20000"/>
          </a:bodyPr>
          <a:lstStyle/>
          <a:p>
            <a:r>
              <a:rPr lang="en-US" dirty="0"/>
              <a:t>Gesture support and on-screen keyboard</a:t>
            </a:r>
          </a:p>
          <a:p>
            <a:r>
              <a:rPr lang="en-US" dirty="0"/>
              <a:t>Typical gestures</a:t>
            </a:r>
          </a:p>
          <a:p>
            <a:pPr lvl="1"/>
            <a:r>
              <a:rPr lang="en-US" dirty="0"/>
              <a:t>Tap—pressing once is the same as a left mouse click</a:t>
            </a:r>
          </a:p>
          <a:p>
            <a:pPr lvl="1"/>
            <a:r>
              <a:rPr lang="en-US" dirty="0"/>
              <a:t>Tap and hold—right-mouse click</a:t>
            </a:r>
          </a:p>
          <a:p>
            <a:pPr lvl="1"/>
            <a:r>
              <a:rPr lang="en-US" dirty="0"/>
              <a:t>Pinch and stretch—pinch together to zoom in or move apart (stretch) to zoom out</a:t>
            </a:r>
          </a:p>
          <a:p>
            <a:pPr lvl="1"/>
            <a:r>
              <a:rPr lang="en-US" dirty="0"/>
              <a:t>Swipe</a:t>
            </a:r>
          </a:p>
          <a:p>
            <a:pPr lvl="2"/>
            <a:r>
              <a:rPr lang="en-US" dirty="0"/>
              <a:t>Swiping from a particular screen edge performs different actions</a:t>
            </a:r>
          </a:p>
          <a:p>
            <a:pPr lvl="2"/>
            <a:r>
              <a:rPr lang="en-US" dirty="0"/>
              <a:t>Swiping within an app window can also perform custom actions</a:t>
            </a:r>
          </a:p>
          <a:p>
            <a:pPr lvl="2"/>
            <a:r>
              <a:rPr lang="en-US" dirty="0"/>
              <a:t>Swiping down from the top of the app window usually refreshes the content</a:t>
            </a:r>
          </a:p>
          <a:p>
            <a:pPr lvl="1"/>
            <a:endParaRPr lang="en-US" dirty="0"/>
          </a:p>
        </p:txBody>
      </p:sp>
      <p:sp>
        <p:nvSpPr>
          <p:cNvPr id="3" name="Title 2">
            <a:extLst>
              <a:ext uri="{FF2B5EF4-FFF2-40B4-BE49-F238E27FC236}">
                <a16:creationId xmlns:a16="http://schemas.microsoft.com/office/drawing/2014/main" id="{C0252203-1F15-472A-824A-C23AED024E5A}"/>
              </a:ext>
            </a:extLst>
          </p:cNvPr>
          <p:cNvSpPr>
            <a:spLocks noGrp="1"/>
          </p:cNvSpPr>
          <p:nvPr>
            <p:ph type="title"/>
          </p:nvPr>
        </p:nvSpPr>
        <p:spPr/>
        <p:txBody>
          <a:bodyPr/>
          <a:lstStyle/>
          <a:p>
            <a:r>
              <a:rPr lang="en-US" dirty="0"/>
              <a:t>Using a Touchscreen</a:t>
            </a:r>
          </a:p>
        </p:txBody>
      </p:sp>
      <p:sp>
        <p:nvSpPr>
          <p:cNvPr id="4" name="Footer Placeholder 3">
            <a:extLst>
              <a:ext uri="{FF2B5EF4-FFF2-40B4-BE49-F238E27FC236}">
                <a16:creationId xmlns:a16="http://schemas.microsoft.com/office/drawing/2014/main" id="{5F4B65AB-C815-488D-87DE-3BF7396372F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2600806-3C5F-4F23-997B-FCA74938AE94}"/>
              </a:ext>
            </a:extLst>
          </p:cNvPr>
          <p:cNvSpPr>
            <a:spLocks noGrp="1"/>
          </p:cNvSpPr>
          <p:nvPr>
            <p:ph type="sldNum" sz="quarter" idx="4"/>
          </p:nvPr>
        </p:nvSpPr>
        <p:spPr/>
        <p:txBody>
          <a:bodyPr/>
          <a:lstStyle/>
          <a:p>
            <a:fld id="{5356F478-C559-429F-9426-6D8D07B5A7AD}" type="slidenum">
              <a:rPr lang="en-US" smtClean="0"/>
              <a:pPr/>
              <a:t>32</a:t>
            </a:fld>
            <a:endParaRPr lang="en-US" dirty="0"/>
          </a:p>
        </p:txBody>
      </p:sp>
    </p:spTree>
    <p:extLst>
      <p:ext uri="{BB962C8B-B14F-4D97-AF65-F5344CB8AC3E}">
        <p14:creationId xmlns:p14="http://schemas.microsoft.com/office/powerpoint/2010/main" val="79725647"/>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216AB-39B7-44A6-BCE0-4C983308D732}"/>
              </a:ext>
            </a:extLst>
          </p:cNvPr>
          <p:cNvSpPr>
            <a:spLocks noGrp="1"/>
          </p:cNvSpPr>
          <p:nvPr>
            <p:ph type="title"/>
          </p:nvPr>
        </p:nvSpPr>
        <p:spPr/>
        <p:txBody>
          <a:bodyPr/>
          <a:lstStyle/>
          <a:p>
            <a:r>
              <a:rPr lang="en-US" dirty="0"/>
              <a:t>Choosing a Compatible Browser</a:t>
            </a:r>
          </a:p>
        </p:txBody>
      </p:sp>
      <p:sp>
        <p:nvSpPr>
          <p:cNvPr id="3" name="Content Placeholder 2">
            <a:extLst>
              <a:ext uri="{FF2B5EF4-FFF2-40B4-BE49-F238E27FC236}">
                <a16:creationId xmlns:a16="http://schemas.microsoft.com/office/drawing/2014/main" id="{B2646792-2E30-4C1E-BDF1-BCD41183A84C}"/>
              </a:ext>
            </a:extLst>
          </p:cNvPr>
          <p:cNvSpPr>
            <a:spLocks noGrp="1"/>
          </p:cNvSpPr>
          <p:nvPr>
            <p:ph sz="half" idx="1"/>
          </p:nvPr>
        </p:nvSpPr>
        <p:spPr/>
        <p:txBody>
          <a:bodyPr>
            <a:normAutofit fontScale="92500" lnSpcReduction="10000"/>
          </a:bodyPr>
          <a:lstStyle/>
          <a:p>
            <a:r>
              <a:rPr lang="en-US" dirty="0"/>
              <a:t>Browser versions can vary quite widely from agreed standards</a:t>
            </a:r>
          </a:p>
          <a:p>
            <a:r>
              <a:rPr lang="en-US" dirty="0"/>
              <a:t>Some websites and web applications are designed for specific browsers</a:t>
            </a:r>
          </a:p>
          <a:p>
            <a:r>
              <a:rPr lang="en-US" dirty="0"/>
              <a:t>May need to run more than one browser</a:t>
            </a:r>
          </a:p>
        </p:txBody>
      </p:sp>
      <p:pic>
        <p:nvPicPr>
          <p:cNvPr id="7" name="Content Placeholder 6" descr="Browser compatibility advice for Google's G Suite cloud applications.">
            <a:extLst>
              <a:ext uri="{FF2B5EF4-FFF2-40B4-BE49-F238E27FC236}">
                <a16:creationId xmlns:a16="http://schemas.microsoft.com/office/drawing/2014/main" id="{B569BE9A-978D-4851-A4A3-5AF4A05666B9}"/>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26163" y="2151947"/>
            <a:ext cx="5940425" cy="3103380"/>
          </a:xfrm>
          <a:prstGeom prst="rect">
            <a:avLst/>
          </a:prstGeom>
          <a:noFill/>
          <a:ln>
            <a:noFill/>
          </a:ln>
        </p:spPr>
      </p:pic>
      <p:sp>
        <p:nvSpPr>
          <p:cNvPr id="4" name="Footer Placeholder 3">
            <a:extLst>
              <a:ext uri="{FF2B5EF4-FFF2-40B4-BE49-F238E27FC236}">
                <a16:creationId xmlns:a16="http://schemas.microsoft.com/office/drawing/2014/main" id="{941270F0-E5DF-4461-8AAD-0A3CA225B65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9709EBF-F634-458A-8D11-94174F67C388}"/>
              </a:ext>
            </a:extLst>
          </p:cNvPr>
          <p:cNvSpPr>
            <a:spLocks noGrp="1"/>
          </p:cNvSpPr>
          <p:nvPr>
            <p:ph type="sldNum" sz="quarter" idx="4"/>
          </p:nvPr>
        </p:nvSpPr>
        <p:spPr/>
        <p:txBody>
          <a:bodyPr/>
          <a:lstStyle/>
          <a:p>
            <a:fld id="{5356F478-C559-429F-9426-6D8D07B5A7AD}" type="slidenum">
              <a:rPr lang="en-US" smtClean="0"/>
              <a:pPr/>
              <a:t>320</a:t>
            </a:fld>
            <a:endParaRPr lang="en-US" dirty="0"/>
          </a:p>
        </p:txBody>
      </p:sp>
    </p:spTree>
    <p:extLst>
      <p:ext uri="{BB962C8B-B14F-4D97-AF65-F5344CB8AC3E}">
        <p14:creationId xmlns:p14="http://schemas.microsoft.com/office/powerpoint/2010/main" val="1435089043"/>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Content Types</a:t>
            </a:r>
          </a:p>
        </p:txBody>
      </p:sp>
      <p:sp>
        <p:nvSpPr>
          <p:cNvPr id="12" name="Content Placeholder 11">
            <a:extLst>
              <a:ext uri="{FF2B5EF4-FFF2-40B4-BE49-F238E27FC236}">
                <a16:creationId xmlns:a16="http://schemas.microsoft.com/office/drawing/2014/main" id="{4B9AD440-C4C6-4E7B-AEBC-418DF40C10F9}"/>
              </a:ext>
            </a:extLst>
          </p:cNvPr>
          <p:cNvSpPr>
            <a:spLocks noGrp="1"/>
          </p:cNvSpPr>
          <p:nvPr>
            <p:ph sz="half" idx="2"/>
          </p:nvPr>
        </p:nvSpPr>
        <p:spPr/>
        <p:txBody>
          <a:bodyPr/>
          <a:lstStyle/>
          <a:p>
            <a:r>
              <a:rPr lang="en-US" dirty="0"/>
              <a:t>Scripting </a:t>
            </a:r>
            <a:endParaRPr lang="en-GB" dirty="0"/>
          </a:p>
          <a:p>
            <a:r>
              <a:rPr lang="en-GB" dirty="0"/>
              <a:t>Add-ons</a:t>
            </a:r>
          </a:p>
          <a:p>
            <a:r>
              <a:rPr lang="en-US" dirty="0"/>
              <a:t>Flash/Silverlight </a:t>
            </a:r>
            <a:endParaRPr lang="en-GB" dirty="0"/>
          </a:p>
          <a:p>
            <a:r>
              <a:rPr lang="en-US" dirty="0"/>
              <a:t>Java </a:t>
            </a:r>
            <a:endParaRPr lang="en-GB" dirty="0"/>
          </a:p>
          <a:p>
            <a:endParaRPr lang="en-US" dirty="0"/>
          </a:p>
          <a:p>
            <a:endParaRPr lang="en-US" dirty="0"/>
          </a:p>
        </p:txBody>
      </p:sp>
      <p:pic>
        <p:nvPicPr>
          <p:cNvPr id="13" name="Content Placeholder 12" descr="Installing an add-on—the yellow information bar will tell you if the publisher is trusted (has a valid digital certificate) and prompts you whether to install the add-on">
            <a:extLst>
              <a:ext uri="{FF2B5EF4-FFF2-40B4-BE49-F238E27FC236}">
                <a16:creationId xmlns:a16="http://schemas.microsoft.com/office/drawing/2014/main" id="{2295274F-0A16-4F64-9F20-3644D63A3F95}"/>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92075" y="2149507"/>
            <a:ext cx="5943600" cy="3108260"/>
          </a:xfrm>
          <a:prstGeom prst="rect">
            <a:avLst/>
          </a:prstGeom>
          <a:noFill/>
          <a:ln>
            <a:noFill/>
          </a:ln>
        </p:spPr>
      </p:pic>
      <p:sp>
        <p:nvSpPr>
          <p:cNvPr id="3" name="Footer Placeholder 2">
            <a:extLst>
              <a:ext uri="{FF2B5EF4-FFF2-40B4-BE49-F238E27FC236}">
                <a16:creationId xmlns:a16="http://schemas.microsoft.com/office/drawing/2014/main" id="{7F3F88BE-8FE0-4A00-A750-D05249CFBD3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7C5F6E1-DAA4-4C49-957E-9FE692FF6119}"/>
              </a:ext>
            </a:extLst>
          </p:cNvPr>
          <p:cNvSpPr>
            <a:spLocks noGrp="1"/>
          </p:cNvSpPr>
          <p:nvPr>
            <p:ph type="sldNum" sz="quarter" idx="4"/>
          </p:nvPr>
        </p:nvSpPr>
        <p:spPr/>
        <p:txBody>
          <a:bodyPr/>
          <a:lstStyle/>
          <a:p>
            <a:fld id="{5356F478-C559-429F-9426-6D8D07B5A7AD}" type="slidenum">
              <a:rPr lang="en-US" smtClean="0"/>
              <a:pPr/>
              <a:t>321</a:t>
            </a:fld>
            <a:endParaRPr lang="en-US" dirty="0"/>
          </a:p>
        </p:txBody>
      </p:sp>
    </p:spTree>
    <p:extLst>
      <p:ext uri="{BB962C8B-B14F-4D97-AF65-F5344CB8AC3E}">
        <p14:creationId xmlns:p14="http://schemas.microsoft.com/office/powerpoint/2010/main" val="2406797494"/>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AAB1B-2D7D-40F4-B821-A2151AD36826}"/>
              </a:ext>
            </a:extLst>
          </p:cNvPr>
          <p:cNvSpPr>
            <a:spLocks noGrp="1"/>
          </p:cNvSpPr>
          <p:nvPr>
            <p:ph type="title"/>
          </p:nvPr>
        </p:nvSpPr>
        <p:spPr/>
        <p:txBody>
          <a:bodyPr/>
          <a:lstStyle/>
          <a:p>
            <a:r>
              <a:rPr lang="en-US" dirty="0"/>
              <a:t>Disabling Client-side Scripting</a:t>
            </a:r>
          </a:p>
        </p:txBody>
      </p:sp>
      <p:sp>
        <p:nvSpPr>
          <p:cNvPr id="3" name="Content Placeholder 2">
            <a:extLst>
              <a:ext uri="{FF2B5EF4-FFF2-40B4-BE49-F238E27FC236}">
                <a16:creationId xmlns:a16="http://schemas.microsoft.com/office/drawing/2014/main" id="{2F8BD0FC-F6DB-43C8-A17E-9B4A1A730966}"/>
              </a:ext>
            </a:extLst>
          </p:cNvPr>
          <p:cNvSpPr>
            <a:spLocks noGrp="1"/>
          </p:cNvSpPr>
          <p:nvPr>
            <p:ph sz="half" idx="1"/>
          </p:nvPr>
        </p:nvSpPr>
        <p:spPr/>
        <p:txBody>
          <a:bodyPr>
            <a:normAutofit fontScale="85000" lnSpcReduction="20000"/>
          </a:bodyPr>
          <a:lstStyle/>
          <a:p>
            <a:r>
              <a:rPr lang="en-US" dirty="0"/>
              <a:t>Server-side versus client-side scripting</a:t>
            </a:r>
          </a:p>
          <a:p>
            <a:r>
              <a:rPr lang="en-US" dirty="0"/>
              <a:t>Most websites depend heavily on client-side scripting</a:t>
            </a:r>
          </a:p>
          <a:p>
            <a:r>
              <a:rPr lang="en-US" dirty="0"/>
              <a:t>Some browsers don’t support disabling scripting</a:t>
            </a:r>
          </a:p>
          <a:p>
            <a:r>
              <a:rPr lang="en-US" dirty="0"/>
              <a:t>Script blockers might be available</a:t>
            </a:r>
          </a:p>
        </p:txBody>
      </p:sp>
      <p:pic>
        <p:nvPicPr>
          <p:cNvPr id="8" name="Content Placeholder 7" descr="You could use a script blocker extension such as NoScript to manage active content instead. Make sure the extension is maintained by a reputable developer!">
            <a:extLst>
              <a:ext uri="{FF2B5EF4-FFF2-40B4-BE49-F238E27FC236}">
                <a16:creationId xmlns:a16="http://schemas.microsoft.com/office/drawing/2014/main" id="{BF64B70C-3632-4D8B-923E-A741960D8561}"/>
              </a:ext>
            </a:extLst>
          </p:cNvPr>
          <p:cNvPicPr>
            <a:picLocks noGrp="1"/>
          </p:cNvPicPr>
          <p:nvPr>
            <p:ph sz="quarter" idx="13"/>
          </p:nvPr>
        </p:nvPicPr>
        <p:blipFill>
          <a:blip r:embed="rId2"/>
          <a:stretch>
            <a:fillRect/>
          </a:stretch>
        </p:blipFill>
        <p:spPr>
          <a:xfrm>
            <a:off x="6937253" y="3749675"/>
            <a:ext cx="4321419" cy="2743200"/>
          </a:xfrm>
          <a:prstGeom prst="rect">
            <a:avLst/>
          </a:prstGeom>
        </p:spPr>
      </p:pic>
      <p:pic>
        <p:nvPicPr>
          <p:cNvPr id="9" name="Content Placeholder 8" descr="Disabling scripting in the Firefox browser requires the advanced options configuration interface and cannot be configured on a site-by-site basis.">
            <a:extLst>
              <a:ext uri="{FF2B5EF4-FFF2-40B4-BE49-F238E27FC236}">
                <a16:creationId xmlns:a16="http://schemas.microsoft.com/office/drawing/2014/main" id="{B7E5B829-A890-452F-A038-239DDF57ABF2}"/>
              </a:ext>
            </a:extLst>
          </p:cNvPr>
          <p:cNvPicPr>
            <a:picLocks noGrp="1"/>
          </p:cNvPicPr>
          <p:nvPr>
            <p:ph sz="quarter" idx="12"/>
          </p:nvPr>
        </p:nvPicPr>
        <p:blipFill>
          <a:blip r:embed="rId3"/>
          <a:stretch>
            <a:fillRect/>
          </a:stretch>
        </p:blipFill>
        <p:spPr>
          <a:xfrm>
            <a:off x="6302009" y="914400"/>
            <a:ext cx="5591907" cy="2743200"/>
          </a:xfrm>
          <a:prstGeom prst="rect">
            <a:avLst/>
          </a:prstGeom>
        </p:spPr>
      </p:pic>
      <p:sp>
        <p:nvSpPr>
          <p:cNvPr id="4" name="Footer Placeholder 3">
            <a:extLst>
              <a:ext uri="{FF2B5EF4-FFF2-40B4-BE49-F238E27FC236}">
                <a16:creationId xmlns:a16="http://schemas.microsoft.com/office/drawing/2014/main" id="{7C13FA38-19DC-4637-8C7C-68BD9FB8035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E4714FE-E09A-4A2F-8DAF-6C4A8592186A}"/>
              </a:ext>
            </a:extLst>
          </p:cNvPr>
          <p:cNvSpPr>
            <a:spLocks noGrp="1"/>
          </p:cNvSpPr>
          <p:nvPr>
            <p:ph type="sldNum" sz="quarter" idx="4"/>
          </p:nvPr>
        </p:nvSpPr>
        <p:spPr/>
        <p:txBody>
          <a:bodyPr/>
          <a:lstStyle/>
          <a:p>
            <a:fld id="{5356F478-C559-429F-9426-6D8D07B5A7AD}" type="slidenum">
              <a:rPr lang="en-US" smtClean="0"/>
              <a:pPr/>
              <a:t>322</a:t>
            </a:fld>
            <a:endParaRPr lang="en-US" dirty="0"/>
          </a:p>
        </p:txBody>
      </p:sp>
    </p:spTree>
    <p:extLst>
      <p:ext uri="{BB962C8B-B14F-4D97-AF65-F5344CB8AC3E}">
        <p14:creationId xmlns:p14="http://schemas.microsoft.com/office/powerpoint/2010/main" val="103622628"/>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4C69B08-6F62-4875-8ECD-BCA2AA43120C}"/>
              </a:ext>
            </a:extLst>
          </p:cNvPr>
          <p:cNvSpPr>
            <a:spLocks noGrp="1"/>
          </p:cNvSpPr>
          <p:nvPr>
            <p:ph idx="1"/>
          </p:nvPr>
        </p:nvSpPr>
        <p:spPr/>
        <p:txBody>
          <a:bodyPr>
            <a:normAutofit fontScale="55000" lnSpcReduction="20000"/>
          </a:bodyPr>
          <a:lstStyle/>
          <a:p>
            <a:r>
              <a:rPr lang="en-US" dirty="0"/>
              <a:t>Types of add-ons</a:t>
            </a:r>
          </a:p>
          <a:p>
            <a:pPr lvl="1"/>
            <a:r>
              <a:rPr lang="en-US" dirty="0"/>
              <a:t>Extensions</a:t>
            </a:r>
          </a:p>
          <a:p>
            <a:pPr lvl="1"/>
            <a:r>
              <a:rPr lang="en-US" dirty="0"/>
              <a:t>Plug-ins</a:t>
            </a:r>
          </a:p>
          <a:p>
            <a:pPr lvl="1"/>
            <a:r>
              <a:rPr lang="en-US" dirty="0"/>
              <a:t>Themes</a:t>
            </a:r>
          </a:p>
          <a:p>
            <a:r>
              <a:rPr lang="en-US" dirty="0"/>
              <a:t>Use browser-vendor repositories</a:t>
            </a:r>
          </a:p>
          <a:p>
            <a:r>
              <a:rPr lang="en-US" dirty="0"/>
              <a:t>Digitally-signed code is more likely to be trustworthy</a:t>
            </a:r>
          </a:p>
        </p:txBody>
      </p:sp>
      <p:sp>
        <p:nvSpPr>
          <p:cNvPr id="2" name="Title 1">
            <a:extLst>
              <a:ext uri="{FF2B5EF4-FFF2-40B4-BE49-F238E27FC236}">
                <a16:creationId xmlns:a16="http://schemas.microsoft.com/office/drawing/2014/main" id="{30FB56EB-C285-48FC-BAC1-F839B58B9150}"/>
              </a:ext>
            </a:extLst>
          </p:cNvPr>
          <p:cNvSpPr>
            <a:spLocks noGrp="1"/>
          </p:cNvSpPr>
          <p:nvPr>
            <p:ph type="title"/>
          </p:nvPr>
        </p:nvSpPr>
        <p:spPr/>
        <p:txBody>
          <a:bodyPr/>
          <a:lstStyle/>
          <a:p>
            <a:r>
              <a:rPr lang="en-US" dirty="0"/>
              <a:t>Managing Add-ons</a:t>
            </a:r>
          </a:p>
        </p:txBody>
      </p:sp>
      <p:pic>
        <p:nvPicPr>
          <p:cNvPr id="9" name="Content Placeholder 8" descr="Managing plugin type add-ons in Firefox.">
            <a:extLst>
              <a:ext uri="{FF2B5EF4-FFF2-40B4-BE49-F238E27FC236}">
                <a16:creationId xmlns:a16="http://schemas.microsoft.com/office/drawing/2014/main" id="{179B0EBE-BCBB-4976-A0DB-EC9DAA3D72B5}"/>
              </a:ext>
            </a:extLst>
          </p:cNvPr>
          <p:cNvPicPr>
            <a:picLocks noGrp="1"/>
          </p:cNvPicPr>
          <p:nvPr>
            <p:ph idx="12"/>
          </p:nvPr>
        </p:nvPicPr>
        <p:blipFill>
          <a:blip r:embed="rId2"/>
          <a:stretch>
            <a:fillRect/>
          </a:stretch>
        </p:blipFill>
        <p:spPr>
          <a:xfrm>
            <a:off x="2945378" y="3749675"/>
            <a:ext cx="6271082" cy="2743200"/>
          </a:xfrm>
          <a:prstGeom prst="rect">
            <a:avLst/>
          </a:prstGeom>
        </p:spPr>
      </p:pic>
      <p:sp>
        <p:nvSpPr>
          <p:cNvPr id="3" name="Footer Placeholder 2">
            <a:extLst>
              <a:ext uri="{FF2B5EF4-FFF2-40B4-BE49-F238E27FC236}">
                <a16:creationId xmlns:a16="http://schemas.microsoft.com/office/drawing/2014/main" id="{15C43332-1B39-44CD-878C-E0A7BE6DBF6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9D202D7-7675-42F1-8448-072009497968}"/>
              </a:ext>
            </a:extLst>
          </p:cNvPr>
          <p:cNvSpPr>
            <a:spLocks noGrp="1"/>
          </p:cNvSpPr>
          <p:nvPr>
            <p:ph type="sldNum" sz="quarter" idx="4"/>
          </p:nvPr>
        </p:nvSpPr>
        <p:spPr/>
        <p:txBody>
          <a:bodyPr/>
          <a:lstStyle/>
          <a:p>
            <a:fld id="{5356F478-C559-429F-9426-6D8D07B5A7AD}" type="slidenum">
              <a:rPr lang="en-US" smtClean="0"/>
              <a:pPr/>
              <a:t>323</a:t>
            </a:fld>
            <a:endParaRPr lang="en-US" dirty="0"/>
          </a:p>
        </p:txBody>
      </p:sp>
    </p:spTree>
    <p:extLst>
      <p:ext uri="{BB962C8B-B14F-4D97-AF65-F5344CB8AC3E}">
        <p14:creationId xmlns:p14="http://schemas.microsoft.com/office/powerpoint/2010/main" val="988958487"/>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fontScale="55000" lnSpcReduction="20000"/>
          </a:bodyPr>
          <a:lstStyle/>
          <a:p>
            <a:r>
              <a:rPr lang="en-US" dirty="0"/>
              <a:t>Text file storing session information</a:t>
            </a:r>
          </a:p>
          <a:p>
            <a:r>
              <a:rPr lang="en-US" dirty="0"/>
              <a:t>Other browser metadata</a:t>
            </a:r>
          </a:p>
          <a:p>
            <a:r>
              <a:rPr lang="en-US" dirty="0"/>
              <a:t>Personally Identifiable Information (PII)</a:t>
            </a:r>
          </a:p>
          <a:p>
            <a:r>
              <a:rPr lang="en-US" dirty="0"/>
              <a:t>Cookie types</a:t>
            </a:r>
          </a:p>
          <a:p>
            <a:pPr lvl="1"/>
            <a:r>
              <a:rPr lang="en-US" dirty="0"/>
              <a:t>First-party cookies</a:t>
            </a:r>
          </a:p>
          <a:p>
            <a:pPr lvl="1"/>
            <a:r>
              <a:rPr lang="en-US" dirty="0"/>
              <a:t>Third-party cookies</a:t>
            </a:r>
          </a:p>
          <a:p>
            <a:r>
              <a:rPr lang="en-US" dirty="0"/>
              <a:t>Privacy and security issues</a:t>
            </a:r>
          </a:p>
          <a:p>
            <a:pPr lvl="1"/>
            <a:r>
              <a:rPr lang="en-US" dirty="0"/>
              <a:t>What information is a site capturing?</a:t>
            </a:r>
          </a:p>
          <a:p>
            <a:pPr lvl="1"/>
            <a:r>
              <a:rPr lang="en-US" dirty="0"/>
              <a:t>Cookies cannot install malware but may be read by malware that has infected the computer</a:t>
            </a:r>
          </a:p>
          <a:p>
            <a:pPr lvl="1"/>
            <a:r>
              <a:rPr lang="en-US" dirty="0"/>
              <a:t>Cookies can be used to track browsing history</a:t>
            </a:r>
          </a:p>
          <a:p>
            <a:pPr lvl="1"/>
            <a:r>
              <a:rPr lang="en-US" dirty="0"/>
              <a:t>Some cookies may not expire correctly</a:t>
            </a:r>
          </a:p>
          <a:p>
            <a:pPr lvl="1"/>
            <a:r>
              <a:rPr lang="en-US" dirty="0"/>
              <a:t>The site designer should use encrypted cookies to mitigate these issues</a:t>
            </a:r>
          </a:p>
        </p:txBody>
      </p:sp>
      <p:sp>
        <p:nvSpPr>
          <p:cNvPr id="2" name="Title 1"/>
          <p:cNvSpPr>
            <a:spLocks noGrp="1"/>
          </p:cNvSpPr>
          <p:nvPr>
            <p:ph type="title"/>
          </p:nvPr>
        </p:nvSpPr>
        <p:spPr/>
        <p:txBody>
          <a:bodyPr/>
          <a:lstStyle/>
          <a:p>
            <a:r>
              <a:rPr lang="en-US" dirty="0"/>
              <a:t>Cookies</a:t>
            </a:r>
          </a:p>
        </p:txBody>
      </p:sp>
      <p:sp>
        <p:nvSpPr>
          <p:cNvPr id="3" name="Footer Placeholder 2">
            <a:extLst>
              <a:ext uri="{FF2B5EF4-FFF2-40B4-BE49-F238E27FC236}">
                <a16:creationId xmlns:a16="http://schemas.microsoft.com/office/drawing/2014/main" id="{AB30CFC9-F884-4688-9924-7A2AA40208A4}"/>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009FD38-F73E-443E-B0CC-3362651D91A2}"/>
              </a:ext>
            </a:extLst>
          </p:cNvPr>
          <p:cNvSpPr>
            <a:spLocks noGrp="1"/>
          </p:cNvSpPr>
          <p:nvPr>
            <p:ph type="sldNum" sz="quarter" idx="4"/>
          </p:nvPr>
        </p:nvSpPr>
        <p:spPr/>
        <p:txBody>
          <a:bodyPr/>
          <a:lstStyle/>
          <a:p>
            <a:fld id="{5356F478-C559-429F-9426-6D8D07B5A7AD}" type="slidenum">
              <a:rPr lang="en-US" smtClean="0"/>
              <a:pPr/>
              <a:t>324</a:t>
            </a:fld>
            <a:endParaRPr lang="en-US" dirty="0"/>
          </a:p>
        </p:txBody>
      </p:sp>
    </p:spTree>
    <p:extLst>
      <p:ext uri="{BB962C8B-B14F-4D97-AF65-F5344CB8AC3E}">
        <p14:creationId xmlns:p14="http://schemas.microsoft.com/office/powerpoint/2010/main" val="1290232234"/>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F3068-E873-426B-9F13-324643876978}"/>
              </a:ext>
            </a:extLst>
          </p:cNvPr>
          <p:cNvSpPr>
            <a:spLocks noGrp="1"/>
          </p:cNvSpPr>
          <p:nvPr>
            <p:ph type="title"/>
          </p:nvPr>
        </p:nvSpPr>
        <p:spPr/>
        <p:txBody>
          <a:bodyPr/>
          <a:lstStyle/>
          <a:p>
            <a:r>
              <a:rPr lang="en-US" dirty="0"/>
              <a:t>Pop-up Windows</a:t>
            </a:r>
          </a:p>
        </p:txBody>
      </p:sp>
      <p:sp>
        <p:nvSpPr>
          <p:cNvPr id="4" name="Content Placeholder 3">
            <a:extLst>
              <a:ext uri="{FF2B5EF4-FFF2-40B4-BE49-F238E27FC236}">
                <a16:creationId xmlns:a16="http://schemas.microsoft.com/office/drawing/2014/main" id="{86FD7F14-BAE4-4D63-AEA3-374F3BA2EB4B}"/>
              </a:ext>
            </a:extLst>
          </p:cNvPr>
          <p:cNvSpPr>
            <a:spLocks noGrp="1"/>
          </p:cNvSpPr>
          <p:nvPr>
            <p:ph sz="half" idx="2"/>
          </p:nvPr>
        </p:nvSpPr>
        <p:spPr/>
        <p:txBody>
          <a:bodyPr>
            <a:normAutofit fontScale="85000" lnSpcReduction="10000"/>
          </a:bodyPr>
          <a:lstStyle/>
          <a:p>
            <a:r>
              <a:rPr lang="en-US" dirty="0"/>
              <a:t>Any window that a site creates</a:t>
            </a:r>
          </a:p>
          <a:p>
            <a:r>
              <a:rPr lang="en-US" dirty="0"/>
              <a:t>Might be generated from a script or by clicking a link</a:t>
            </a:r>
          </a:p>
          <a:p>
            <a:r>
              <a:rPr lang="en-US" dirty="0"/>
              <a:t>Similar effect from Cascading Style Sheets (CSS)</a:t>
            </a:r>
          </a:p>
          <a:p>
            <a:r>
              <a:rPr lang="en-US" dirty="0"/>
              <a:t>“Spawning” pop-ups indicate malware infection</a:t>
            </a:r>
          </a:p>
        </p:txBody>
      </p:sp>
      <p:pic>
        <p:nvPicPr>
          <p:cNvPr id="7" name="Content Placeholder 5" descr="2010_windows_ie_popupexample">
            <a:extLst>
              <a:ext uri="{FF2B5EF4-FFF2-40B4-BE49-F238E27FC236}">
                <a16:creationId xmlns:a16="http://schemas.microsoft.com/office/drawing/2014/main" id="{32D8015A-6FDD-4CD2-9BC6-02BA58BD2035}"/>
              </a:ext>
            </a:extLst>
          </p:cNvPr>
          <p:cNvPicPr>
            <a:picLocks noGrp="1"/>
          </p:cNvPicPr>
          <p:nvPr>
            <p:ph sz="half" idx="1"/>
          </p:nvPr>
        </p:nvPicPr>
        <p:blipFill>
          <a:blip r:embed="rId2">
            <a:extLst>
              <a:ext uri="{28A0092B-C50C-407E-A947-70E740481C1C}">
                <a14:useLocalDpi xmlns:a14="http://schemas.microsoft.com/office/drawing/2010/main"/>
              </a:ext>
            </a:extLst>
          </a:blip>
          <a:srcRect/>
          <a:stretch>
            <a:fillRect/>
          </a:stretch>
        </p:blipFill>
        <p:spPr>
          <a:xfrm>
            <a:off x="92075" y="2239159"/>
            <a:ext cx="5943600" cy="2928956"/>
          </a:xfrm>
        </p:spPr>
      </p:pic>
      <p:sp>
        <p:nvSpPr>
          <p:cNvPr id="3" name="Footer Placeholder 2">
            <a:extLst>
              <a:ext uri="{FF2B5EF4-FFF2-40B4-BE49-F238E27FC236}">
                <a16:creationId xmlns:a16="http://schemas.microsoft.com/office/drawing/2014/main" id="{8D4D7A1E-2982-404D-A4D0-180ABAB2538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541766E-4BB5-45EE-8666-84B29F2B913B}"/>
              </a:ext>
            </a:extLst>
          </p:cNvPr>
          <p:cNvSpPr>
            <a:spLocks noGrp="1"/>
          </p:cNvSpPr>
          <p:nvPr>
            <p:ph type="sldNum" sz="quarter" idx="4"/>
          </p:nvPr>
        </p:nvSpPr>
        <p:spPr/>
        <p:txBody>
          <a:bodyPr/>
          <a:lstStyle/>
          <a:p>
            <a:fld id="{5356F478-C559-429F-9426-6D8D07B5A7AD}" type="slidenum">
              <a:rPr lang="en-US" smtClean="0"/>
              <a:pPr/>
              <a:t>325</a:t>
            </a:fld>
            <a:endParaRPr lang="en-US" dirty="0"/>
          </a:p>
        </p:txBody>
      </p:sp>
    </p:spTree>
    <p:extLst>
      <p:ext uri="{BB962C8B-B14F-4D97-AF65-F5344CB8AC3E}">
        <p14:creationId xmlns:p14="http://schemas.microsoft.com/office/powerpoint/2010/main" val="962312863"/>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98379-8A36-42E0-B5F3-F59B0719B00C}"/>
              </a:ext>
            </a:extLst>
          </p:cNvPr>
          <p:cNvSpPr>
            <a:spLocks noGrp="1"/>
          </p:cNvSpPr>
          <p:nvPr>
            <p:ph type="title"/>
          </p:nvPr>
        </p:nvSpPr>
        <p:spPr/>
        <p:txBody>
          <a:bodyPr/>
          <a:lstStyle/>
          <a:p>
            <a:r>
              <a:rPr lang="en-US" dirty="0"/>
              <a:t>Controlling Cookies and Pop-ups</a:t>
            </a:r>
          </a:p>
        </p:txBody>
      </p:sp>
      <p:sp>
        <p:nvSpPr>
          <p:cNvPr id="3" name="Content Placeholder 2">
            <a:extLst>
              <a:ext uri="{FF2B5EF4-FFF2-40B4-BE49-F238E27FC236}">
                <a16:creationId xmlns:a16="http://schemas.microsoft.com/office/drawing/2014/main" id="{921C34E8-8C60-480B-9A90-142C81B00DA1}"/>
              </a:ext>
            </a:extLst>
          </p:cNvPr>
          <p:cNvSpPr>
            <a:spLocks noGrp="1"/>
          </p:cNvSpPr>
          <p:nvPr>
            <p:ph sz="half" idx="1"/>
          </p:nvPr>
        </p:nvSpPr>
        <p:spPr/>
        <p:txBody>
          <a:bodyPr>
            <a:normAutofit lnSpcReduction="10000"/>
          </a:bodyPr>
          <a:lstStyle/>
          <a:p>
            <a:r>
              <a:rPr lang="en-US" dirty="0"/>
              <a:t>Browser settings on whether to accept cookie types</a:t>
            </a:r>
          </a:p>
          <a:p>
            <a:pPr lvl="1"/>
            <a:r>
              <a:rPr lang="en-US" dirty="0"/>
              <a:t>First- versus third-party</a:t>
            </a:r>
          </a:p>
          <a:p>
            <a:pPr lvl="1"/>
            <a:r>
              <a:rPr lang="en-US" dirty="0"/>
              <a:t>Block for certain domains</a:t>
            </a:r>
          </a:p>
          <a:p>
            <a:r>
              <a:rPr lang="en-US" dirty="0"/>
              <a:t>Built-in pop-up blockers</a:t>
            </a:r>
          </a:p>
          <a:p>
            <a:r>
              <a:rPr lang="en-US" dirty="0"/>
              <a:t>Ad-blocking add-ons</a:t>
            </a:r>
          </a:p>
        </p:txBody>
      </p:sp>
      <p:pic>
        <p:nvPicPr>
          <p:cNvPr id="8" name="Content Placeholder 7" descr="Configuring privacy settings in Firefox.">
            <a:extLst>
              <a:ext uri="{FF2B5EF4-FFF2-40B4-BE49-F238E27FC236}">
                <a16:creationId xmlns:a16="http://schemas.microsoft.com/office/drawing/2014/main" id="{35D330D1-7E83-4277-BEA1-12F94E0823BA}"/>
              </a:ext>
            </a:extLst>
          </p:cNvPr>
          <p:cNvPicPr>
            <a:picLocks noGrp="1"/>
          </p:cNvPicPr>
          <p:nvPr>
            <p:ph sz="quarter" idx="12"/>
          </p:nvPr>
        </p:nvPicPr>
        <p:blipFill>
          <a:blip r:embed="rId2"/>
          <a:stretch>
            <a:fillRect/>
          </a:stretch>
        </p:blipFill>
        <p:spPr>
          <a:xfrm>
            <a:off x="7273095" y="914400"/>
            <a:ext cx="3649736" cy="2743200"/>
          </a:xfrm>
          <a:prstGeom prst="rect">
            <a:avLst/>
          </a:prstGeom>
        </p:spPr>
      </p:pic>
      <p:pic>
        <p:nvPicPr>
          <p:cNvPr id="9" name="Content Placeholder 8" descr="Configuring browser permissions in Firefox.">
            <a:extLst>
              <a:ext uri="{FF2B5EF4-FFF2-40B4-BE49-F238E27FC236}">
                <a16:creationId xmlns:a16="http://schemas.microsoft.com/office/drawing/2014/main" id="{56117E0E-E62A-4CBD-A466-8CCA1B1A9BD1}"/>
              </a:ext>
            </a:extLst>
          </p:cNvPr>
          <p:cNvPicPr>
            <a:picLocks noGrp="1"/>
          </p:cNvPicPr>
          <p:nvPr>
            <p:ph sz="quarter" idx="13"/>
          </p:nvPr>
        </p:nvPicPr>
        <p:blipFill>
          <a:blip r:embed="rId3"/>
          <a:stretch>
            <a:fillRect/>
          </a:stretch>
        </p:blipFill>
        <p:spPr>
          <a:xfrm>
            <a:off x="6984958" y="3749675"/>
            <a:ext cx="4226010" cy="2743200"/>
          </a:xfrm>
          <a:prstGeom prst="rect">
            <a:avLst/>
          </a:prstGeom>
        </p:spPr>
      </p:pic>
      <p:sp>
        <p:nvSpPr>
          <p:cNvPr id="4" name="Footer Placeholder 3">
            <a:extLst>
              <a:ext uri="{FF2B5EF4-FFF2-40B4-BE49-F238E27FC236}">
                <a16:creationId xmlns:a16="http://schemas.microsoft.com/office/drawing/2014/main" id="{E91D999E-2EC0-4863-953E-314AB29EB43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037F604-E76C-4B3E-8FCA-467E5C4AB8D9}"/>
              </a:ext>
            </a:extLst>
          </p:cNvPr>
          <p:cNvSpPr>
            <a:spLocks noGrp="1"/>
          </p:cNvSpPr>
          <p:nvPr>
            <p:ph type="sldNum" sz="quarter" idx="4"/>
          </p:nvPr>
        </p:nvSpPr>
        <p:spPr/>
        <p:txBody>
          <a:bodyPr/>
          <a:lstStyle/>
          <a:p>
            <a:fld id="{5356F478-C559-429F-9426-6D8D07B5A7AD}" type="slidenum">
              <a:rPr lang="en-US" smtClean="0"/>
              <a:pPr/>
              <a:t>326</a:t>
            </a:fld>
            <a:endParaRPr lang="en-US" dirty="0"/>
          </a:p>
        </p:txBody>
      </p:sp>
    </p:spTree>
    <p:extLst>
      <p:ext uri="{BB962C8B-B14F-4D97-AF65-F5344CB8AC3E}">
        <p14:creationId xmlns:p14="http://schemas.microsoft.com/office/powerpoint/2010/main" val="1631589415"/>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D48FE-F835-43AA-A85F-049EFA1DBFB5}"/>
              </a:ext>
            </a:extLst>
          </p:cNvPr>
          <p:cNvSpPr>
            <a:spLocks noGrp="1"/>
          </p:cNvSpPr>
          <p:nvPr>
            <p:ph type="title"/>
          </p:nvPr>
        </p:nvSpPr>
        <p:spPr/>
        <p:txBody>
          <a:bodyPr>
            <a:normAutofit fontScale="90000"/>
          </a:bodyPr>
          <a:lstStyle/>
          <a:p>
            <a:r>
              <a:rPr lang="en-US" dirty="0"/>
              <a:t>Disabling AutoFill and Clearing Browser Cache</a:t>
            </a:r>
          </a:p>
        </p:txBody>
      </p:sp>
      <p:sp>
        <p:nvSpPr>
          <p:cNvPr id="4" name="Content Placeholder 3">
            <a:extLst>
              <a:ext uri="{FF2B5EF4-FFF2-40B4-BE49-F238E27FC236}">
                <a16:creationId xmlns:a16="http://schemas.microsoft.com/office/drawing/2014/main" id="{1F92224B-8375-4972-AECE-859CCAACB661}"/>
              </a:ext>
            </a:extLst>
          </p:cNvPr>
          <p:cNvSpPr>
            <a:spLocks noGrp="1"/>
          </p:cNvSpPr>
          <p:nvPr>
            <p:ph sz="half" idx="2"/>
          </p:nvPr>
        </p:nvSpPr>
        <p:spPr/>
        <p:txBody>
          <a:bodyPr>
            <a:normAutofit fontScale="55000" lnSpcReduction="20000"/>
          </a:bodyPr>
          <a:lstStyle/>
          <a:p>
            <a:r>
              <a:rPr lang="en-US" dirty="0"/>
              <a:t>Browser records history of pages you visit</a:t>
            </a:r>
          </a:p>
          <a:p>
            <a:r>
              <a:rPr lang="en-US" dirty="0"/>
              <a:t>Can store passwords and information you type into forms</a:t>
            </a:r>
          </a:p>
          <a:p>
            <a:r>
              <a:rPr lang="en-US" dirty="0"/>
              <a:t>Information should be protected by your OS account credentials</a:t>
            </a:r>
          </a:p>
          <a:p>
            <a:r>
              <a:rPr lang="en-US" dirty="0"/>
              <a:t>Can delete any of it using browser settings</a:t>
            </a:r>
          </a:p>
          <a:p>
            <a:r>
              <a:rPr lang="en-US" dirty="0"/>
              <a:t>Private/incognito mode disables this storage—does not mean that sites cannot track you (via information your browser sends over HTTP anyway)</a:t>
            </a:r>
          </a:p>
        </p:txBody>
      </p:sp>
      <p:pic>
        <p:nvPicPr>
          <p:cNvPr id="7" name="Content Placeholder 6">
            <a:extLst>
              <a:ext uri="{FF2B5EF4-FFF2-40B4-BE49-F238E27FC236}">
                <a16:creationId xmlns:a16="http://schemas.microsoft.com/office/drawing/2014/main" id="{F0587D57-9F2B-4C34-9813-7149109939C1}"/>
              </a:ext>
            </a:extLst>
          </p:cNvPr>
          <p:cNvPicPr>
            <a:picLocks noGrp="1"/>
          </p:cNvPicPr>
          <p:nvPr>
            <p:ph sz="half" idx="1"/>
          </p:nvPr>
        </p:nvPicPr>
        <p:blipFill>
          <a:blip r:embed="rId2"/>
          <a:stretch>
            <a:fillRect/>
          </a:stretch>
        </p:blipFill>
        <p:spPr>
          <a:xfrm>
            <a:off x="92075" y="1564963"/>
            <a:ext cx="5943600" cy="4277348"/>
          </a:xfrm>
          <a:prstGeom prst="rect">
            <a:avLst/>
          </a:prstGeom>
        </p:spPr>
      </p:pic>
      <p:sp>
        <p:nvSpPr>
          <p:cNvPr id="3" name="Footer Placeholder 2">
            <a:extLst>
              <a:ext uri="{FF2B5EF4-FFF2-40B4-BE49-F238E27FC236}">
                <a16:creationId xmlns:a16="http://schemas.microsoft.com/office/drawing/2014/main" id="{5FADC267-8576-45B9-BB63-F6F2ED58994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D4A16CE-2D45-41B1-9EB0-2AF7C6225DA8}"/>
              </a:ext>
            </a:extLst>
          </p:cNvPr>
          <p:cNvSpPr>
            <a:spLocks noGrp="1"/>
          </p:cNvSpPr>
          <p:nvPr>
            <p:ph type="sldNum" sz="quarter" idx="4"/>
          </p:nvPr>
        </p:nvSpPr>
        <p:spPr/>
        <p:txBody>
          <a:bodyPr/>
          <a:lstStyle/>
          <a:p>
            <a:fld id="{5356F478-C559-429F-9426-6D8D07B5A7AD}" type="slidenum">
              <a:rPr lang="en-US" smtClean="0"/>
              <a:pPr/>
              <a:t>327</a:t>
            </a:fld>
            <a:endParaRPr lang="en-US" dirty="0"/>
          </a:p>
        </p:txBody>
      </p:sp>
    </p:spTree>
    <p:extLst>
      <p:ext uri="{BB962C8B-B14F-4D97-AF65-F5344CB8AC3E}">
        <p14:creationId xmlns:p14="http://schemas.microsoft.com/office/powerpoint/2010/main" val="4129374036"/>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E95E13-0354-455E-BE22-66C010B38EF4}"/>
              </a:ext>
            </a:extLst>
          </p:cNvPr>
          <p:cNvSpPr>
            <a:spLocks noGrp="1"/>
          </p:cNvSpPr>
          <p:nvPr>
            <p:ph idx="1"/>
          </p:nvPr>
        </p:nvSpPr>
        <p:spPr/>
        <p:txBody>
          <a:bodyPr>
            <a:normAutofit fontScale="77500" lnSpcReduction="20000"/>
          </a:bodyPr>
          <a:lstStyle/>
          <a:p>
            <a:r>
              <a:rPr lang="en-US" dirty="0"/>
              <a:t>Digital certificate proves identity of server and enables encryption</a:t>
            </a:r>
          </a:p>
          <a:p>
            <a:r>
              <a:rPr lang="en-US" dirty="0"/>
              <a:t>Asymmetric encryption over HTTPS</a:t>
            </a:r>
          </a:p>
          <a:p>
            <a:pPr lvl="1"/>
            <a:r>
              <a:rPr lang="en-US" dirty="0"/>
              <a:t>Public key provided in digital certificate encrypts message—once encrypted the public key cannot decrypt the message</a:t>
            </a:r>
          </a:p>
          <a:p>
            <a:pPr lvl="1"/>
            <a:r>
              <a:rPr lang="en-US" dirty="0"/>
              <a:t>Private key stored securely on HTTPS server is used to decrypt the message</a:t>
            </a:r>
          </a:p>
          <a:p>
            <a:r>
              <a:rPr lang="en-US" dirty="0"/>
              <a:t>Server identity is guaranteed by the issuing Certificate Authority (CA)</a:t>
            </a:r>
          </a:p>
          <a:p>
            <a:r>
              <a:rPr lang="en-US" dirty="0"/>
              <a:t>Public Key Infrastructure (PKI)</a:t>
            </a:r>
          </a:p>
          <a:p>
            <a:r>
              <a:rPr lang="en-US" dirty="0"/>
              <a:t>Browser must trust CA’s root certificate</a:t>
            </a:r>
          </a:p>
          <a:p>
            <a:endParaRPr lang="en-US" dirty="0"/>
          </a:p>
        </p:txBody>
      </p:sp>
      <p:sp>
        <p:nvSpPr>
          <p:cNvPr id="3" name="Title 2">
            <a:extLst>
              <a:ext uri="{FF2B5EF4-FFF2-40B4-BE49-F238E27FC236}">
                <a16:creationId xmlns:a16="http://schemas.microsoft.com/office/drawing/2014/main" id="{91E00DC8-22A2-4348-A6AC-4DB4C6A651AF}"/>
              </a:ext>
            </a:extLst>
          </p:cNvPr>
          <p:cNvSpPr>
            <a:spLocks noGrp="1"/>
          </p:cNvSpPr>
          <p:nvPr>
            <p:ph type="title"/>
          </p:nvPr>
        </p:nvSpPr>
        <p:spPr/>
        <p:txBody>
          <a:bodyPr/>
          <a:lstStyle/>
          <a:p>
            <a:r>
              <a:rPr lang="en-US" dirty="0"/>
              <a:t>Digital Certificates</a:t>
            </a:r>
          </a:p>
        </p:txBody>
      </p:sp>
      <p:sp>
        <p:nvSpPr>
          <p:cNvPr id="4" name="Footer Placeholder 3">
            <a:extLst>
              <a:ext uri="{FF2B5EF4-FFF2-40B4-BE49-F238E27FC236}">
                <a16:creationId xmlns:a16="http://schemas.microsoft.com/office/drawing/2014/main" id="{2ED83595-BA9B-4412-9134-4D0985385A6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C2CB459-6F71-48F7-8960-BF12F6E94AA3}"/>
              </a:ext>
            </a:extLst>
          </p:cNvPr>
          <p:cNvSpPr>
            <a:spLocks noGrp="1"/>
          </p:cNvSpPr>
          <p:nvPr>
            <p:ph type="sldNum" sz="quarter" idx="4"/>
          </p:nvPr>
        </p:nvSpPr>
        <p:spPr/>
        <p:txBody>
          <a:bodyPr/>
          <a:lstStyle/>
          <a:p>
            <a:fld id="{5356F478-C559-429F-9426-6D8D07B5A7AD}" type="slidenum">
              <a:rPr lang="en-US" smtClean="0"/>
              <a:pPr/>
              <a:t>328</a:t>
            </a:fld>
            <a:endParaRPr lang="en-US" dirty="0"/>
          </a:p>
        </p:txBody>
      </p:sp>
    </p:spTree>
    <p:extLst>
      <p:ext uri="{BB962C8B-B14F-4D97-AF65-F5344CB8AC3E}">
        <p14:creationId xmlns:p14="http://schemas.microsoft.com/office/powerpoint/2010/main" val="3954134097"/>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4939D-45CE-4E5B-B6C6-CF44DEE5564D}"/>
              </a:ext>
            </a:extLst>
          </p:cNvPr>
          <p:cNvSpPr>
            <a:spLocks noGrp="1"/>
          </p:cNvSpPr>
          <p:nvPr>
            <p:ph type="title"/>
          </p:nvPr>
        </p:nvSpPr>
        <p:spPr/>
        <p:txBody>
          <a:bodyPr/>
          <a:lstStyle/>
          <a:p>
            <a:r>
              <a:rPr lang="en-US" dirty="0"/>
              <a:t>Valid and Invalid Certificates</a:t>
            </a:r>
          </a:p>
        </p:txBody>
      </p:sp>
      <p:sp>
        <p:nvSpPr>
          <p:cNvPr id="7" name="Content Placeholder 6">
            <a:extLst>
              <a:ext uri="{FF2B5EF4-FFF2-40B4-BE49-F238E27FC236}">
                <a16:creationId xmlns:a16="http://schemas.microsoft.com/office/drawing/2014/main" id="{FBCBF960-51E1-494E-A63B-B2D298428840}"/>
              </a:ext>
            </a:extLst>
          </p:cNvPr>
          <p:cNvSpPr>
            <a:spLocks noGrp="1"/>
          </p:cNvSpPr>
          <p:nvPr>
            <p:ph sz="quarter" idx="12"/>
          </p:nvPr>
        </p:nvSpPr>
        <p:spPr/>
        <p:txBody>
          <a:bodyPr>
            <a:normAutofit fontScale="55000" lnSpcReduction="20000"/>
          </a:bodyPr>
          <a:lstStyle/>
          <a:p>
            <a:r>
              <a:rPr lang="en-US" dirty="0"/>
              <a:t>Domain name highlighted—be wary of misspelled domains and misleading subdomains/hostnames</a:t>
            </a:r>
          </a:p>
          <a:p>
            <a:r>
              <a:rPr lang="en-US" dirty="0"/>
              <a:t>Padlock icon</a:t>
            </a:r>
          </a:p>
          <a:p>
            <a:r>
              <a:rPr lang="en-US" dirty="0"/>
              <a:t>Green certificate indicates Extended Validation</a:t>
            </a:r>
          </a:p>
        </p:txBody>
      </p:sp>
      <p:pic>
        <p:nvPicPr>
          <p:cNvPr id="9" name="Content Placeholder 8" descr="Browsing a secure site: 1) Check the domain name as highlighted in the address bar; 2) Only enter confidential data into a site using a trusted certificate; 3) Click the padlock to view information about the certificate holder and the CA that issued it and optionally to view the certificate itself. ">
            <a:extLst>
              <a:ext uri="{FF2B5EF4-FFF2-40B4-BE49-F238E27FC236}">
                <a16:creationId xmlns:a16="http://schemas.microsoft.com/office/drawing/2014/main" id="{B9448FED-C3EB-4345-8D05-EF91343A2DCA}"/>
              </a:ext>
            </a:extLst>
          </p:cNvPr>
          <p:cNvPicPr>
            <a:picLocks noGrp="1"/>
          </p:cNvPicPr>
          <p:nvPr>
            <p:ph sz="quarter" idx="13"/>
          </p:nvPr>
        </p:nvPicPr>
        <p:blipFill>
          <a:blip r:embed="rId2">
            <a:extLst>
              <a:ext uri="{28A0092B-C50C-407E-A947-70E740481C1C}">
                <a14:useLocalDpi xmlns:a14="http://schemas.microsoft.com/office/drawing/2010/main" val="0"/>
              </a:ext>
            </a:extLst>
          </a:blip>
          <a:stretch>
            <a:fillRect/>
          </a:stretch>
        </p:blipFill>
        <p:spPr bwMode="auto">
          <a:xfrm>
            <a:off x="92075" y="4108686"/>
            <a:ext cx="5943600" cy="2025177"/>
          </a:xfrm>
          <a:prstGeom prst="rect">
            <a:avLst/>
          </a:prstGeom>
          <a:noFill/>
          <a:ln>
            <a:noFill/>
          </a:ln>
        </p:spPr>
      </p:pic>
      <p:sp>
        <p:nvSpPr>
          <p:cNvPr id="10" name="Content Placeholder 9">
            <a:extLst>
              <a:ext uri="{FF2B5EF4-FFF2-40B4-BE49-F238E27FC236}">
                <a16:creationId xmlns:a16="http://schemas.microsoft.com/office/drawing/2014/main" id="{7CC324DF-859E-42AD-8E6F-30810DE4121E}"/>
              </a:ext>
            </a:extLst>
          </p:cNvPr>
          <p:cNvSpPr>
            <a:spLocks noGrp="1"/>
          </p:cNvSpPr>
          <p:nvPr>
            <p:ph sz="quarter" idx="14"/>
          </p:nvPr>
        </p:nvSpPr>
        <p:spPr/>
        <p:txBody>
          <a:bodyPr>
            <a:normAutofit/>
          </a:bodyPr>
          <a:lstStyle/>
          <a:p>
            <a:r>
              <a:rPr lang="en-US" sz="2400" dirty="0"/>
              <a:t>Site with untrusted or invalid certificate will be blocked by browser</a:t>
            </a:r>
          </a:p>
          <a:p>
            <a:r>
              <a:rPr lang="en-US" sz="2400" dirty="0"/>
              <a:t>Only proceed if you can guarantee the site is valid by other means</a:t>
            </a:r>
          </a:p>
          <a:p>
            <a:endParaRPr lang="en-US" sz="2400" dirty="0"/>
          </a:p>
        </p:txBody>
      </p:sp>
      <p:pic>
        <p:nvPicPr>
          <p:cNvPr id="12" name="Content Placeholder 11" descr="Untrusted certificate warning">
            <a:extLst>
              <a:ext uri="{FF2B5EF4-FFF2-40B4-BE49-F238E27FC236}">
                <a16:creationId xmlns:a16="http://schemas.microsoft.com/office/drawing/2014/main" id="{B5516C2A-94D4-41B5-9927-A8379EC9B23D}"/>
              </a:ext>
            </a:extLst>
          </p:cNvPr>
          <p:cNvPicPr>
            <a:picLocks noGrp="1"/>
          </p:cNvPicPr>
          <p:nvPr>
            <p:ph sz="quarter" idx="15"/>
          </p:nvPr>
        </p:nvPicPr>
        <p:blipFill>
          <a:blip r:embed="rId3"/>
          <a:stretch>
            <a:fillRect/>
          </a:stretch>
        </p:blipFill>
        <p:spPr>
          <a:xfrm>
            <a:off x="6126163" y="3774372"/>
            <a:ext cx="5943600" cy="2693805"/>
          </a:xfrm>
          <a:prstGeom prst="rect">
            <a:avLst/>
          </a:prstGeom>
        </p:spPr>
      </p:pic>
      <p:sp>
        <p:nvSpPr>
          <p:cNvPr id="3" name="Footer Placeholder 2">
            <a:extLst>
              <a:ext uri="{FF2B5EF4-FFF2-40B4-BE49-F238E27FC236}">
                <a16:creationId xmlns:a16="http://schemas.microsoft.com/office/drawing/2014/main" id="{07E42FE4-0792-492B-8CE7-7E7865D3046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7677887-F770-4A5F-A38F-AF9DF5D817E5}"/>
              </a:ext>
            </a:extLst>
          </p:cNvPr>
          <p:cNvSpPr>
            <a:spLocks noGrp="1"/>
          </p:cNvSpPr>
          <p:nvPr>
            <p:ph type="sldNum" sz="quarter" idx="4"/>
          </p:nvPr>
        </p:nvSpPr>
        <p:spPr/>
        <p:txBody>
          <a:bodyPr/>
          <a:lstStyle/>
          <a:p>
            <a:fld id="{5356F478-C559-429F-9426-6D8D07B5A7AD}" type="slidenum">
              <a:rPr lang="en-US" smtClean="0"/>
              <a:pPr/>
              <a:t>329</a:t>
            </a:fld>
            <a:endParaRPr lang="en-US" dirty="0"/>
          </a:p>
        </p:txBody>
      </p:sp>
    </p:spTree>
    <p:extLst>
      <p:ext uri="{BB962C8B-B14F-4D97-AF65-F5344CB8AC3E}">
        <p14:creationId xmlns:p14="http://schemas.microsoft.com/office/powerpoint/2010/main" val="3299103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B7CEAE-9AB8-4DF7-95C3-A205E4B10DC3}"/>
              </a:ext>
            </a:extLst>
          </p:cNvPr>
          <p:cNvSpPr>
            <a:spLocks noGrp="1"/>
          </p:cNvSpPr>
          <p:nvPr>
            <p:ph idx="1"/>
          </p:nvPr>
        </p:nvSpPr>
        <p:spPr/>
        <p:txBody>
          <a:bodyPr/>
          <a:lstStyle/>
          <a:p>
            <a:r>
              <a:rPr lang="en-US" dirty="0"/>
              <a:t>File</a:t>
            </a:r>
          </a:p>
          <a:p>
            <a:r>
              <a:rPr lang="en-US" dirty="0"/>
              <a:t>Shortcut</a:t>
            </a:r>
          </a:p>
          <a:p>
            <a:r>
              <a:rPr lang="en-US" dirty="0"/>
              <a:t>Folder</a:t>
            </a:r>
          </a:p>
          <a:p>
            <a:r>
              <a:rPr lang="en-US" dirty="0"/>
              <a:t>Application</a:t>
            </a:r>
          </a:p>
          <a:p>
            <a:r>
              <a:rPr lang="en-US" dirty="0"/>
              <a:t>Device     </a:t>
            </a:r>
          </a:p>
        </p:txBody>
      </p:sp>
      <p:sp>
        <p:nvSpPr>
          <p:cNvPr id="3" name="Title 2">
            <a:extLst>
              <a:ext uri="{FF2B5EF4-FFF2-40B4-BE49-F238E27FC236}">
                <a16:creationId xmlns:a16="http://schemas.microsoft.com/office/drawing/2014/main" id="{A3B3A42F-E9F5-42F8-802A-5755E590F118}"/>
              </a:ext>
            </a:extLst>
          </p:cNvPr>
          <p:cNvSpPr>
            <a:spLocks noGrp="1"/>
          </p:cNvSpPr>
          <p:nvPr>
            <p:ph type="title"/>
          </p:nvPr>
        </p:nvSpPr>
        <p:spPr/>
        <p:txBody>
          <a:bodyPr/>
          <a:lstStyle/>
          <a:p>
            <a:r>
              <a:rPr lang="en-US" dirty="0"/>
              <a:t>Recognizing Desktop Icons</a:t>
            </a:r>
          </a:p>
        </p:txBody>
      </p:sp>
      <p:pic>
        <p:nvPicPr>
          <p:cNvPr id="6" name="Picture 5" descr="File icon">
            <a:extLst>
              <a:ext uri="{FF2B5EF4-FFF2-40B4-BE49-F238E27FC236}">
                <a16:creationId xmlns:a16="http://schemas.microsoft.com/office/drawing/2014/main" id="{04C89294-A3FC-4683-981E-A1D4B0641AA0}"/>
              </a:ext>
            </a:extLst>
          </p:cNvPr>
          <p:cNvPicPr/>
          <p:nvPr/>
        </p:nvPicPr>
        <p:blipFill>
          <a:blip r:embed="rId2"/>
          <a:stretch>
            <a:fillRect/>
          </a:stretch>
        </p:blipFill>
        <p:spPr>
          <a:xfrm>
            <a:off x="1389958" y="1051560"/>
            <a:ext cx="483235" cy="548640"/>
          </a:xfrm>
          <a:prstGeom prst="rect">
            <a:avLst/>
          </a:prstGeom>
        </p:spPr>
      </p:pic>
      <p:pic>
        <p:nvPicPr>
          <p:cNvPr id="7" name="Picture 6" descr="Shortcut icon">
            <a:extLst>
              <a:ext uri="{FF2B5EF4-FFF2-40B4-BE49-F238E27FC236}">
                <a16:creationId xmlns:a16="http://schemas.microsoft.com/office/drawing/2014/main" id="{8C510FFE-57DA-424A-9E3C-0C80782A36BF}"/>
              </a:ext>
            </a:extLst>
          </p:cNvPr>
          <p:cNvPicPr/>
          <p:nvPr/>
        </p:nvPicPr>
        <p:blipFill>
          <a:blip r:embed="rId3"/>
          <a:stretch>
            <a:fillRect/>
          </a:stretch>
        </p:blipFill>
        <p:spPr>
          <a:xfrm>
            <a:off x="2431004" y="2025127"/>
            <a:ext cx="525780" cy="548640"/>
          </a:xfrm>
          <a:prstGeom prst="rect">
            <a:avLst/>
          </a:prstGeom>
        </p:spPr>
      </p:pic>
      <p:pic>
        <p:nvPicPr>
          <p:cNvPr id="8" name="Picture 7" descr="Folder icon">
            <a:extLst>
              <a:ext uri="{FF2B5EF4-FFF2-40B4-BE49-F238E27FC236}">
                <a16:creationId xmlns:a16="http://schemas.microsoft.com/office/drawing/2014/main" id="{E7438375-7ECC-47E8-8DB3-BE9BCCD545A2}"/>
              </a:ext>
            </a:extLst>
          </p:cNvPr>
          <p:cNvPicPr/>
          <p:nvPr/>
        </p:nvPicPr>
        <p:blipFill>
          <a:blip r:embed="rId4"/>
          <a:stretch>
            <a:fillRect/>
          </a:stretch>
        </p:blipFill>
        <p:spPr>
          <a:xfrm>
            <a:off x="1955389" y="3017520"/>
            <a:ext cx="475615" cy="548640"/>
          </a:xfrm>
          <a:prstGeom prst="rect">
            <a:avLst/>
          </a:prstGeom>
        </p:spPr>
      </p:pic>
      <p:pic>
        <p:nvPicPr>
          <p:cNvPr id="9" name="Picture 8" descr="App icon">
            <a:extLst>
              <a:ext uri="{FF2B5EF4-FFF2-40B4-BE49-F238E27FC236}">
                <a16:creationId xmlns:a16="http://schemas.microsoft.com/office/drawing/2014/main" id="{DDE676FE-4A59-4C7A-85C4-1B61AB05C785}"/>
              </a:ext>
            </a:extLst>
          </p:cNvPr>
          <p:cNvPicPr/>
          <p:nvPr/>
        </p:nvPicPr>
        <p:blipFill>
          <a:blip r:embed="rId5"/>
          <a:stretch>
            <a:fillRect/>
          </a:stretch>
        </p:blipFill>
        <p:spPr>
          <a:xfrm>
            <a:off x="3083448" y="3934610"/>
            <a:ext cx="511810" cy="548640"/>
          </a:xfrm>
          <a:prstGeom prst="rect">
            <a:avLst/>
          </a:prstGeom>
        </p:spPr>
      </p:pic>
      <p:pic>
        <p:nvPicPr>
          <p:cNvPr id="10" name="Picture 9" descr="Hard Disk, Blu-Ray / DVD Drive, and Printer icons">
            <a:extLst>
              <a:ext uri="{FF2B5EF4-FFF2-40B4-BE49-F238E27FC236}">
                <a16:creationId xmlns:a16="http://schemas.microsoft.com/office/drawing/2014/main" id="{706AE8E1-4368-4B89-9171-32FF5370F5DA}"/>
              </a:ext>
            </a:extLst>
          </p:cNvPr>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0362" y="5014755"/>
            <a:ext cx="2889792" cy="923671"/>
          </a:xfrm>
          <a:prstGeom prst="rect">
            <a:avLst/>
          </a:prstGeom>
          <a:noFill/>
          <a:ln>
            <a:noFill/>
          </a:ln>
        </p:spPr>
      </p:pic>
      <p:sp>
        <p:nvSpPr>
          <p:cNvPr id="4" name="Footer Placeholder 3">
            <a:extLst>
              <a:ext uri="{FF2B5EF4-FFF2-40B4-BE49-F238E27FC236}">
                <a16:creationId xmlns:a16="http://schemas.microsoft.com/office/drawing/2014/main" id="{D00AF9FD-D257-4BB7-87E9-1DFABEAC1B66}"/>
              </a:ext>
            </a:extLst>
          </p:cNvPr>
          <p:cNvSpPr>
            <a:spLocks noGrp="1"/>
          </p:cNvSpPr>
          <p:nvPr>
            <p:ph type="ftr" sz="quarter" idx="3"/>
          </p:nvPr>
        </p:nvSpPr>
        <p:spPr/>
        <p:txBody>
          <a:bodyPr/>
          <a:lstStyle/>
          <a:p>
            <a:r>
              <a:rPr lang="en-GB" dirty="0"/>
              <a:t>CompTIA IT Fundamentals+</a:t>
            </a:r>
            <a:endParaRPr lang="en-US" dirty="0"/>
          </a:p>
        </p:txBody>
      </p:sp>
      <p:sp>
        <p:nvSpPr>
          <p:cNvPr id="11" name="Slide Number Placeholder 10">
            <a:extLst>
              <a:ext uri="{FF2B5EF4-FFF2-40B4-BE49-F238E27FC236}">
                <a16:creationId xmlns:a16="http://schemas.microsoft.com/office/drawing/2014/main" id="{3127AF16-89E7-4829-A61F-04D7D9DC7642}"/>
              </a:ext>
            </a:extLst>
          </p:cNvPr>
          <p:cNvSpPr>
            <a:spLocks noGrp="1"/>
          </p:cNvSpPr>
          <p:nvPr>
            <p:ph type="sldNum" sz="quarter" idx="4"/>
          </p:nvPr>
        </p:nvSpPr>
        <p:spPr/>
        <p:txBody>
          <a:bodyPr/>
          <a:lstStyle/>
          <a:p>
            <a:fld id="{5356F478-C559-429F-9426-6D8D07B5A7AD}" type="slidenum">
              <a:rPr lang="en-US" smtClean="0"/>
              <a:pPr/>
              <a:t>33</a:t>
            </a:fld>
            <a:endParaRPr lang="en-US" dirty="0"/>
          </a:p>
        </p:txBody>
      </p:sp>
    </p:spTree>
    <p:extLst>
      <p:ext uri="{BB962C8B-B14F-4D97-AF65-F5344CB8AC3E}">
        <p14:creationId xmlns:p14="http://schemas.microsoft.com/office/powerpoint/2010/main" val="4054746119"/>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4498BCA-CC07-4C09-80DF-F747F5FA8C75}"/>
              </a:ext>
            </a:extLst>
          </p:cNvPr>
          <p:cNvSpPr>
            <a:spLocks noGrp="1"/>
          </p:cNvSpPr>
          <p:nvPr>
            <p:ph idx="1"/>
          </p:nvPr>
        </p:nvSpPr>
        <p:spPr/>
        <p:txBody>
          <a:bodyPr>
            <a:normAutofit fontScale="62500" lnSpcReduction="20000"/>
          </a:bodyPr>
          <a:lstStyle/>
          <a:p>
            <a:r>
              <a:rPr lang="en-US" dirty="0"/>
              <a:t>Packet filtering—IP address and application TCP/UDP port number</a:t>
            </a:r>
          </a:p>
          <a:p>
            <a:r>
              <a:rPr lang="en-US" dirty="0"/>
              <a:t>Stateful inspection—analyze connections and possibly application-layer information</a:t>
            </a:r>
          </a:p>
          <a:p>
            <a:r>
              <a:rPr lang="en-US" dirty="0"/>
              <a:t>Firewall appliances versus software firewalls (installed under host OS)</a:t>
            </a:r>
          </a:p>
          <a:p>
            <a:r>
              <a:rPr lang="en-US" dirty="0"/>
              <a:t>Network firewalls versus host/personal firewalls</a:t>
            </a:r>
          </a:p>
        </p:txBody>
      </p:sp>
      <p:sp>
        <p:nvSpPr>
          <p:cNvPr id="2" name="Title 1">
            <a:extLst>
              <a:ext uri="{FF2B5EF4-FFF2-40B4-BE49-F238E27FC236}">
                <a16:creationId xmlns:a16="http://schemas.microsoft.com/office/drawing/2014/main" id="{A2898D57-6886-494E-BAAC-54C434C3E2CB}"/>
              </a:ext>
            </a:extLst>
          </p:cNvPr>
          <p:cNvSpPr>
            <a:spLocks noGrp="1"/>
          </p:cNvSpPr>
          <p:nvPr>
            <p:ph type="title"/>
          </p:nvPr>
        </p:nvSpPr>
        <p:spPr/>
        <p:txBody>
          <a:bodyPr/>
          <a:lstStyle/>
          <a:p>
            <a:r>
              <a:rPr lang="en-US" dirty="0"/>
              <a:t>Types of Firewall</a:t>
            </a:r>
          </a:p>
        </p:txBody>
      </p:sp>
      <p:pic>
        <p:nvPicPr>
          <p:cNvPr id="9" name="Content Placeholder 8" descr="Configuring a firmware-type firewall on DSL router">
            <a:extLst>
              <a:ext uri="{FF2B5EF4-FFF2-40B4-BE49-F238E27FC236}">
                <a16:creationId xmlns:a16="http://schemas.microsoft.com/office/drawing/2014/main" id="{219986CE-0969-4F3B-8D96-D964C386E8B2}"/>
              </a:ext>
            </a:extLst>
          </p:cNvPr>
          <p:cNvPicPr>
            <a:picLocks noGrp="1"/>
          </p:cNvPicPr>
          <p:nvPr>
            <p:ph idx="12"/>
          </p:nvPr>
        </p:nvPicPr>
        <p:blipFill rotWithShape="1">
          <a:blip r:embed="rId2"/>
          <a:srcRect b="30673"/>
          <a:stretch/>
        </p:blipFill>
        <p:spPr bwMode="auto">
          <a:xfrm>
            <a:off x="2852503" y="3749675"/>
            <a:ext cx="6456832" cy="2743200"/>
          </a:xfrm>
          <a:prstGeom prst="rect">
            <a:avLst/>
          </a:prstGeom>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E64DFB9C-A128-465A-983F-3FB4170D330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E94F5F04-39D3-4C8F-BBF6-A545B70BCC89}"/>
              </a:ext>
            </a:extLst>
          </p:cNvPr>
          <p:cNvSpPr>
            <a:spLocks noGrp="1"/>
          </p:cNvSpPr>
          <p:nvPr>
            <p:ph type="sldNum" sz="quarter" idx="4"/>
          </p:nvPr>
        </p:nvSpPr>
        <p:spPr/>
        <p:txBody>
          <a:bodyPr/>
          <a:lstStyle/>
          <a:p>
            <a:fld id="{5356F478-C559-429F-9426-6D8D07B5A7AD}" type="slidenum">
              <a:rPr lang="en-US" smtClean="0"/>
              <a:pPr/>
              <a:t>330</a:t>
            </a:fld>
            <a:endParaRPr lang="en-US" dirty="0"/>
          </a:p>
        </p:txBody>
      </p:sp>
    </p:spTree>
    <p:extLst>
      <p:ext uri="{BB962C8B-B14F-4D97-AF65-F5344CB8AC3E}">
        <p14:creationId xmlns:p14="http://schemas.microsoft.com/office/powerpoint/2010/main" val="1074405918"/>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C2B72-A5C2-45E1-B4AB-21A349A3E504}"/>
              </a:ext>
            </a:extLst>
          </p:cNvPr>
          <p:cNvSpPr>
            <a:spLocks noGrp="1"/>
          </p:cNvSpPr>
          <p:nvPr>
            <p:ph type="title"/>
          </p:nvPr>
        </p:nvSpPr>
        <p:spPr/>
        <p:txBody>
          <a:bodyPr/>
          <a:lstStyle/>
          <a:p>
            <a:r>
              <a:rPr lang="en-US" dirty="0"/>
              <a:t>Configuring the Windows Defender Firewall</a:t>
            </a:r>
          </a:p>
        </p:txBody>
      </p:sp>
      <p:sp>
        <p:nvSpPr>
          <p:cNvPr id="3" name="Content Placeholder 2">
            <a:extLst>
              <a:ext uri="{FF2B5EF4-FFF2-40B4-BE49-F238E27FC236}">
                <a16:creationId xmlns:a16="http://schemas.microsoft.com/office/drawing/2014/main" id="{8290F25B-1241-4508-9A1F-37F4C3B2BD26}"/>
              </a:ext>
            </a:extLst>
          </p:cNvPr>
          <p:cNvSpPr>
            <a:spLocks noGrp="1"/>
          </p:cNvSpPr>
          <p:nvPr>
            <p:ph sz="quarter" idx="12"/>
          </p:nvPr>
        </p:nvSpPr>
        <p:spPr/>
        <p:txBody>
          <a:bodyPr>
            <a:normAutofit fontScale="62500" lnSpcReduction="20000"/>
          </a:bodyPr>
          <a:lstStyle/>
          <a:p>
            <a:r>
              <a:rPr lang="en-US" dirty="0"/>
              <a:t>Only run one host/personal firewall</a:t>
            </a:r>
          </a:p>
          <a:p>
            <a:r>
              <a:rPr lang="en-US" dirty="0"/>
              <a:t>Firewall settings and network locations</a:t>
            </a:r>
          </a:p>
          <a:p>
            <a:r>
              <a:rPr lang="en-US" dirty="0"/>
              <a:t>Allow apps and features to accept connections</a:t>
            </a:r>
          </a:p>
        </p:txBody>
      </p:sp>
      <p:pic>
        <p:nvPicPr>
          <p:cNvPr id="9" name="Content Placeholder 8">
            <a:extLst>
              <a:ext uri="{FF2B5EF4-FFF2-40B4-BE49-F238E27FC236}">
                <a16:creationId xmlns:a16="http://schemas.microsoft.com/office/drawing/2014/main" id="{9A9CF39D-59C0-4930-98C6-49D402C2187C}"/>
              </a:ext>
            </a:extLst>
          </p:cNvPr>
          <p:cNvPicPr>
            <a:picLocks noGrp="1"/>
          </p:cNvPicPr>
          <p:nvPr>
            <p:ph sz="quarter" idx="13"/>
          </p:nvPr>
        </p:nvPicPr>
        <p:blipFill>
          <a:blip r:embed="rId2"/>
          <a:stretch>
            <a:fillRect/>
          </a:stretch>
        </p:blipFill>
        <p:spPr>
          <a:xfrm>
            <a:off x="1640335" y="3749675"/>
            <a:ext cx="2847079" cy="2743200"/>
          </a:xfrm>
          <a:prstGeom prst="rect">
            <a:avLst/>
          </a:prstGeom>
        </p:spPr>
      </p:pic>
      <p:pic>
        <p:nvPicPr>
          <p:cNvPr id="15" name="Content Placeholder 10">
            <a:extLst>
              <a:ext uri="{FF2B5EF4-FFF2-40B4-BE49-F238E27FC236}">
                <a16:creationId xmlns:a16="http://schemas.microsoft.com/office/drawing/2014/main" id="{D5BF604D-A271-46B8-BBD2-33D828BA8B60}"/>
              </a:ext>
            </a:extLst>
          </p:cNvPr>
          <p:cNvPicPr>
            <a:picLocks noGrp="1"/>
          </p:cNvPicPr>
          <p:nvPr>
            <p:ph sz="quarter" idx="14"/>
          </p:nvPr>
        </p:nvPicPr>
        <p:blipFill>
          <a:blip r:embed="rId3"/>
          <a:stretch>
            <a:fillRect/>
          </a:stretch>
        </p:blipFill>
        <p:spPr>
          <a:xfrm>
            <a:off x="7104668" y="914400"/>
            <a:ext cx="3986590" cy="2743200"/>
          </a:xfrm>
          <a:prstGeom prst="rect">
            <a:avLst/>
          </a:prstGeom>
        </p:spPr>
      </p:pic>
      <p:pic>
        <p:nvPicPr>
          <p:cNvPr id="16" name="Content Placeholder 15">
            <a:extLst>
              <a:ext uri="{FF2B5EF4-FFF2-40B4-BE49-F238E27FC236}">
                <a16:creationId xmlns:a16="http://schemas.microsoft.com/office/drawing/2014/main" id="{B90EE59E-B545-4E1E-B092-6FD4876FD18F}"/>
              </a:ext>
            </a:extLst>
          </p:cNvPr>
          <p:cNvPicPr>
            <a:picLocks noGrp="1"/>
          </p:cNvPicPr>
          <p:nvPr>
            <p:ph sz="quarter" idx="15"/>
          </p:nvPr>
        </p:nvPicPr>
        <p:blipFill>
          <a:blip r:embed="rId4"/>
          <a:stretch>
            <a:fillRect/>
          </a:stretch>
        </p:blipFill>
        <p:spPr>
          <a:xfrm>
            <a:off x="7101146" y="3749675"/>
            <a:ext cx="3993633" cy="2743200"/>
          </a:xfrm>
          <a:prstGeom prst="rect">
            <a:avLst/>
          </a:prstGeom>
        </p:spPr>
      </p:pic>
      <p:sp>
        <p:nvSpPr>
          <p:cNvPr id="4" name="Footer Placeholder 3">
            <a:extLst>
              <a:ext uri="{FF2B5EF4-FFF2-40B4-BE49-F238E27FC236}">
                <a16:creationId xmlns:a16="http://schemas.microsoft.com/office/drawing/2014/main" id="{81F4EA1F-9ACE-4225-91C8-32985E8FA23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934B3F7-B066-401B-A5C4-610A9AA13C52}"/>
              </a:ext>
            </a:extLst>
          </p:cNvPr>
          <p:cNvSpPr>
            <a:spLocks noGrp="1"/>
          </p:cNvSpPr>
          <p:nvPr>
            <p:ph type="sldNum" sz="quarter" idx="4"/>
          </p:nvPr>
        </p:nvSpPr>
        <p:spPr/>
        <p:txBody>
          <a:bodyPr/>
          <a:lstStyle/>
          <a:p>
            <a:fld id="{5356F478-C559-429F-9426-6D8D07B5A7AD}" type="slidenum">
              <a:rPr lang="en-US" smtClean="0"/>
              <a:pPr/>
              <a:t>331</a:t>
            </a:fld>
            <a:endParaRPr lang="en-US" dirty="0"/>
          </a:p>
        </p:txBody>
      </p:sp>
    </p:spTree>
    <p:extLst>
      <p:ext uri="{BB962C8B-B14F-4D97-AF65-F5344CB8AC3E}">
        <p14:creationId xmlns:p14="http://schemas.microsoft.com/office/powerpoint/2010/main" val="3059455279"/>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F62C0-5342-4848-853A-62F0273DE9E3}"/>
              </a:ext>
            </a:extLst>
          </p:cNvPr>
          <p:cNvSpPr>
            <a:spLocks noGrp="1"/>
          </p:cNvSpPr>
          <p:nvPr>
            <p:ph type="title"/>
          </p:nvPr>
        </p:nvSpPr>
        <p:spPr/>
        <p:txBody>
          <a:bodyPr/>
          <a:lstStyle/>
          <a:p>
            <a:r>
              <a:rPr lang="en-US" dirty="0"/>
              <a:t>Configuring Proxy Settings</a:t>
            </a:r>
          </a:p>
        </p:txBody>
      </p:sp>
      <p:sp>
        <p:nvSpPr>
          <p:cNvPr id="3" name="Content Placeholder 2">
            <a:extLst>
              <a:ext uri="{FF2B5EF4-FFF2-40B4-BE49-F238E27FC236}">
                <a16:creationId xmlns:a16="http://schemas.microsoft.com/office/drawing/2014/main" id="{A4E88CE1-84B4-465D-BF5B-F94AEE7FE560}"/>
              </a:ext>
            </a:extLst>
          </p:cNvPr>
          <p:cNvSpPr>
            <a:spLocks noGrp="1"/>
          </p:cNvSpPr>
          <p:nvPr>
            <p:ph sz="half" idx="1"/>
          </p:nvPr>
        </p:nvSpPr>
        <p:spPr/>
        <p:txBody>
          <a:bodyPr>
            <a:normAutofit fontScale="62500" lnSpcReduction="20000"/>
          </a:bodyPr>
          <a:lstStyle/>
          <a:p>
            <a:r>
              <a:rPr lang="en-US" dirty="0"/>
              <a:t>Enterprises use “border” network firewalls to monitor all incoming and outgoing traffic</a:t>
            </a:r>
          </a:p>
          <a:p>
            <a:r>
              <a:rPr lang="en-US" dirty="0"/>
              <a:t>Network firewalls might be implemented as proxy servers—client browsers must connect to the Internet via the proxy</a:t>
            </a:r>
          </a:p>
          <a:p>
            <a:r>
              <a:rPr lang="en-US" dirty="0"/>
              <a:t>Transparent proxies work without configuration</a:t>
            </a:r>
          </a:p>
          <a:p>
            <a:r>
              <a:rPr lang="en-US" dirty="0"/>
              <a:t>Other proxies have to be configured in browser settings—IP address and port of the proxy server service</a:t>
            </a:r>
          </a:p>
        </p:txBody>
      </p:sp>
      <p:pic>
        <p:nvPicPr>
          <p:cNvPr id="7" name="Content Placeholder 6" descr="Configuring Firefox to use a proxy by entering its IP address and port number. Any requests will be passed to the proxy for processing rather than trying to contact a web server directly.">
            <a:extLst>
              <a:ext uri="{FF2B5EF4-FFF2-40B4-BE49-F238E27FC236}">
                <a16:creationId xmlns:a16="http://schemas.microsoft.com/office/drawing/2014/main" id="{6F82718B-1043-4777-BE80-8D30089385AD}"/>
              </a:ext>
            </a:extLst>
          </p:cNvPr>
          <p:cNvPicPr>
            <a:picLocks noGrp="1"/>
          </p:cNvPicPr>
          <p:nvPr>
            <p:ph sz="half" idx="2"/>
          </p:nvPr>
        </p:nvPicPr>
        <p:blipFill>
          <a:blip r:embed="rId2"/>
          <a:stretch>
            <a:fillRect/>
          </a:stretch>
        </p:blipFill>
        <p:spPr>
          <a:xfrm>
            <a:off x="6126163" y="1775605"/>
            <a:ext cx="5940425" cy="3856065"/>
          </a:xfrm>
          <a:prstGeom prst="rect">
            <a:avLst/>
          </a:prstGeom>
        </p:spPr>
      </p:pic>
      <p:sp>
        <p:nvSpPr>
          <p:cNvPr id="4" name="Footer Placeholder 3">
            <a:extLst>
              <a:ext uri="{FF2B5EF4-FFF2-40B4-BE49-F238E27FC236}">
                <a16:creationId xmlns:a16="http://schemas.microsoft.com/office/drawing/2014/main" id="{0AD54D0E-A432-4615-B9E6-7730622099D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FF74F50-239F-4DCB-B3D8-73B44AF67302}"/>
              </a:ext>
            </a:extLst>
          </p:cNvPr>
          <p:cNvSpPr>
            <a:spLocks noGrp="1"/>
          </p:cNvSpPr>
          <p:nvPr>
            <p:ph type="sldNum" sz="quarter" idx="4"/>
          </p:nvPr>
        </p:nvSpPr>
        <p:spPr/>
        <p:txBody>
          <a:bodyPr/>
          <a:lstStyle/>
          <a:p>
            <a:fld id="{5356F478-C559-429F-9426-6D8D07B5A7AD}" type="slidenum">
              <a:rPr lang="en-US" smtClean="0"/>
              <a:pPr/>
              <a:t>332</a:t>
            </a:fld>
            <a:endParaRPr lang="en-US" dirty="0"/>
          </a:p>
        </p:txBody>
      </p:sp>
    </p:spTree>
    <p:extLst>
      <p:ext uri="{BB962C8B-B14F-4D97-AF65-F5344CB8AC3E}">
        <p14:creationId xmlns:p14="http://schemas.microsoft.com/office/powerpoint/2010/main" val="93249487"/>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F73BEE6-CC53-4126-8715-724F1FA6F496}"/>
              </a:ext>
            </a:extLst>
          </p:cNvPr>
          <p:cNvSpPr>
            <a:spLocks noGrp="1"/>
          </p:cNvSpPr>
          <p:nvPr>
            <p:ph idx="1"/>
          </p:nvPr>
        </p:nvSpPr>
        <p:spPr/>
        <p:txBody>
          <a:bodyPr>
            <a:normAutofit fontScale="77500" lnSpcReduction="20000"/>
          </a:bodyPr>
          <a:lstStyle/>
          <a:p>
            <a:r>
              <a:rPr lang="en-US" dirty="0"/>
              <a:t>Explain risks of using open Internet access methods</a:t>
            </a:r>
          </a:p>
          <a:p>
            <a:r>
              <a:rPr lang="en-US" dirty="0"/>
              <a:t>Describe safe browsing practices and configure browser security/privacy features</a:t>
            </a:r>
          </a:p>
          <a:p>
            <a:r>
              <a:rPr lang="en-US" dirty="0"/>
              <a:t>Identify the use and basic configuration parameters of a firewall</a:t>
            </a:r>
          </a:p>
        </p:txBody>
      </p:sp>
      <p:sp>
        <p:nvSpPr>
          <p:cNvPr id="3" name="Footer Placeholder 2">
            <a:extLst>
              <a:ext uri="{FF2B5EF4-FFF2-40B4-BE49-F238E27FC236}">
                <a16:creationId xmlns:a16="http://schemas.microsoft.com/office/drawing/2014/main" id="{7B37233A-0307-430B-BF78-5B2D78BE1F1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4E3AD97-6436-4D91-A31B-27651977158A}"/>
              </a:ext>
            </a:extLst>
          </p:cNvPr>
          <p:cNvSpPr>
            <a:spLocks noGrp="1"/>
          </p:cNvSpPr>
          <p:nvPr>
            <p:ph type="sldNum" sz="quarter" idx="4"/>
          </p:nvPr>
        </p:nvSpPr>
        <p:spPr/>
        <p:txBody>
          <a:bodyPr/>
          <a:lstStyle/>
          <a:p>
            <a:fld id="{5356F478-C559-429F-9426-6D8D07B5A7AD}" type="slidenum">
              <a:rPr lang="en-US" smtClean="0"/>
              <a:pPr/>
              <a:t>333</a:t>
            </a:fld>
            <a:endParaRPr lang="en-US" dirty="0"/>
          </a:p>
        </p:txBody>
      </p:sp>
    </p:spTree>
    <p:extLst>
      <p:ext uri="{BB962C8B-B14F-4D97-AF65-F5344CB8AC3E}">
        <p14:creationId xmlns:p14="http://schemas.microsoft.com/office/powerpoint/2010/main" val="620792703"/>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5F73F69-ED64-4C72-85A3-64CF8B41B69E}"/>
              </a:ext>
            </a:extLst>
          </p:cNvPr>
          <p:cNvSpPr>
            <a:spLocks noGrp="1"/>
          </p:cNvSpPr>
          <p:nvPr>
            <p:ph idx="1"/>
          </p:nvPr>
        </p:nvSpPr>
        <p:spPr/>
        <p:txBody>
          <a:bodyPr/>
          <a:lstStyle/>
          <a:p>
            <a:r>
              <a:rPr lang="en-US" dirty="0"/>
              <a:t>Lab 18 / Web Security</a:t>
            </a:r>
          </a:p>
        </p:txBody>
      </p:sp>
      <p:sp>
        <p:nvSpPr>
          <p:cNvPr id="3" name="Footer Placeholder 2">
            <a:extLst>
              <a:ext uri="{FF2B5EF4-FFF2-40B4-BE49-F238E27FC236}">
                <a16:creationId xmlns:a16="http://schemas.microsoft.com/office/drawing/2014/main" id="{7AEE10CF-BBD8-4D1A-8EBD-D09021FAD66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41622BF3-1E33-4928-87FF-EC05A39E63F3}"/>
              </a:ext>
            </a:extLst>
          </p:cNvPr>
          <p:cNvSpPr>
            <a:spLocks noGrp="1"/>
          </p:cNvSpPr>
          <p:nvPr>
            <p:ph type="sldNum" sz="quarter" idx="4"/>
          </p:nvPr>
        </p:nvSpPr>
        <p:spPr/>
        <p:txBody>
          <a:bodyPr/>
          <a:lstStyle/>
          <a:p>
            <a:fld id="{5356F478-C559-429F-9426-6D8D07B5A7AD}" type="slidenum">
              <a:rPr lang="en-US" smtClean="0"/>
              <a:pPr/>
              <a:t>334</a:t>
            </a:fld>
            <a:endParaRPr lang="en-US" dirty="0"/>
          </a:p>
        </p:txBody>
      </p:sp>
    </p:spTree>
    <p:extLst>
      <p:ext uri="{BB962C8B-B14F-4D97-AF65-F5344CB8AC3E}">
        <p14:creationId xmlns:p14="http://schemas.microsoft.com/office/powerpoint/2010/main" val="488570278"/>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4 / Unit 4 / Using Shared Storage</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850303076"/>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5A79649-549A-47C0-83FB-4A482A12E439}"/>
              </a:ext>
            </a:extLst>
          </p:cNvPr>
          <p:cNvSpPr>
            <a:spLocks noGrp="1"/>
          </p:cNvSpPr>
          <p:nvPr>
            <p:ph idx="1"/>
          </p:nvPr>
        </p:nvSpPr>
        <p:spPr/>
        <p:txBody>
          <a:bodyPr>
            <a:normAutofit fontScale="92500" lnSpcReduction="10000"/>
          </a:bodyPr>
          <a:lstStyle/>
          <a:p>
            <a:r>
              <a:rPr lang="en-US" dirty="0"/>
              <a:t>List ways to share files and storage on a local network</a:t>
            </a:r>
          </a:p>
          <a:p>
            <a:r>
              <a:rPr lang="en-US" dirty="0"/>
              <a:t>Describe means of sharing files and services on the Internet</a:t>
            </a:r>
          </a:p>
          <a:p>
            <a:r>
              <a:rPr lang="en-US" dirty="0"/>
              <a:t>Explain the importance of backups and configure simple backup options</a:t>
            </a:r>
          </a:p>
        </p:txBody>
      </p:sp>
      <p:sp>
        <p:nvSpPr>
          <p:cNvPr id="3" name="Footer Placeholder 2">
            <a:extLst>
              <a:ext uri="{FF2B5EF4-FFF2-40B4-BE49-F238E27FC236}">
                <a16:creationId xmlns:a16="http://schemas.microsoft.com/office/drawing/2014/main" id="{E72405E5-E45C-4195-9A90-56922AD3C57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DA3AF3F-09A7-48E7-B985-F996467AC32B}"/>
              </a:ext>
            </a:extLst>
          </p:cNvPr>
          <p:cNvSpPr>
            <a:spLocks noGrp="1"/>
          </p:cNvSpPr>
          <p:nvPr>
            <p:ph type="sldNum" sz="quarter" idx="4"/>
          </p:nvPr>
        </p:nvSpPr>
        <p:spPr/>
        <p:txBody>
          <a:bodyPr/>
          <a:lstStyle/>
          <a:p>
            <a:fld id="{5356F478-C559-429F-9426-6D8D07B5A7AD}" type="slidenum">
              <a:rPr lang="en-US" smtClean="0"/>
              <a:pPr/>
              <a:t>336</a:t>
            </a:fld>
            <a:endParaRPr lang="en-US" dirty="0"/>
          </a:p>
        </p:txBody>
      </p:sp>
    </p:spTree>
    <p:extLst>
      <p:ext uri="{BB962C8B-B14F-4D97-AF65-F5344CB8AC3E}">
        <p14:creationId xmlns:p14="http://schemas.microsoft.com/office/powerpoint/2010/main" val="2089731175"/>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92A44-58A8-4DA8-9D0D-8398A267048D}"/>
              </a:ext>
            </a:extLst>
          </p:cNvPr>
          <p:cNvSpPr>
            <a:spLocks noGrp="1"/>
          </p:cNvSpPr>
          <p:nvPr>
            <p:ph type="title"/>
          </p:nvPr>
        </p:nvSpPr>
        <p:spPr/>
        <p:txBody>
          <a:bodyPr/>
          <a:lstStyle/>
          <a:p>
            <a:r>
              <a:rPr lang="en-US" dirty="0"/>
              <a:t>File Server (Direct Attached Storage)</a:t>
            </a:r>
          </a:p>
        </p:txBody>
      </p:sp>
      <p:sp>
        <p:nvSpPr>
          <p:cNvPr id="4" name="Content Placeholder 3">
            <a:extLst>
              <a:ext uri="{FF2B5EF4-FFF2-40B4-BE49-F238E27FC236}">
                <a16:creationId xmlns:a16="http://schemas.microsoft.com/office/drawing/2014/main" id="{D136B748-0DAD-4AFF-BA7B-E09950041383}"/>
              </a:ext>
            </a:extLst>
          </p:cNvPr>
          <p:cNvSpPr>
            <a:spLocks noGrp="1"/>
          </p:cNvSpPr>
          <p:nvPr>
            <p:ph sz="half" idx="2"/>
          </p:nvPr>
        </p:nvSpPr>
        <p:spPr/>
        <p:txBody>
          <a:bodyPr>
            <a:normAutofit fontScale="85000" lnSpcReduction="20000"/>
          </a:bodyPr>
          <a:lstStyle/>
          <a:p>
            <a:r>
              <a:rPr lang="en-US" dirty="0"/>
              <a:t>Any drive or folder attached to the computer can be shared on the network</a:t>
            </a:r>
          </a:p>
          <a:p>
            <a:r>
              <a:rPr lang="en-US" dirty="0"/>
              <a:t>Fixed disks and removable drives can be shared</a:t>
            </a:r>
          </a:p>
          <a:p>
            <a:r>
              <a:rPr lang="en-US" dirty="0"/>
              <a:t>The host computer must be turned on and the drive remain attached for the share to work</a:t>
            </a:r>
          </a:p>
        </p:txBody>
      </p:sp>
      <p:pic>
        <p:nvPicPr>
          <p:cNvPr id="7" name="Content Placeholder 6">
            <a:extLst>
              <a:ext uri="{FF2B5EF4-FFF2-40B4-BE49-F238E27FC236}">
                <a16:creationId xmlns:a16="http://schemas.microsoft.com/office/drawing/2014/main" id="{7E83B604-DF7C-451F-A614-61A9737A8367}"/>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2296111"/>
            <a:ext cx="5943600" cy="2815052"/>
          </a:xfrm>
          <a:prstGeom prst="rect">
            <a:avLst/>
          </a:prstGeom>
          <a:noFill/>
          <a:ln>
            <a:noFill/>
          </a:ln>
        </p:spPr>
      </p:pic>
      <p:sp>
        <p:nvSpPr>
          <p:cNvPr id="3" name="Footer Placeholder 2">
            <a:extLst>
              <a:ext uri="{FF2B5EF4-FFF2-40B4-BE49-F238E27FC236}">
                <a16:creationId xmlns:a16="http://schemas.microsoft.com/office/drawing/2014/main" id="{C9109D64-DAD7-4B6E-AC43-EC9316108A5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9D7B45F-0AC9-425F-9276-288725F2194B}"/>
              </a:ext>
            </a:extLst>
          </p:cNvPr>
          <p:cNvSpPr>
            <a:spLocks noGrp="1"/>
          </p:cNvSpPr>
          <p:nvPr>
            <p:ph type="sldNum" sz="quarter" idx="4"/>
          </p:nvPr>
        </p:nvSpPr>
        <p:spPr/>
        <p:txBody>
          <a:bodyPr/>
          <a:lstStyle/>
          <a:p>
            <a:fld id="{5356F478-C559-429F-9426-6D8D07B5A7AD}" type="slidenum">
              <a:rPr lang="en-US" smtClean="0"/>
              <a:pPr/>
              <a:t>337</a:t>
            </a:fld>
            <a:endParaRPr lang="en-US" dirty="0"/>
          </a:p>
        </p:txBody>
      </p:sp>
    </p:spTree>
    <p:extLst>
      <p:ext uri="{BB962C8B-B14F-4D97-AF65-F5344CB8AC3E}">
        <p14:creationId xmlns:p14="http://schemas.microsoft.com/office/powerpoint/2010/main" val="3787194476"/>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9D103-CEE3-4BDE-86AD-EF68CD10D0B1}"/>
              </a:ext>
            </a:extLst>
          </p:cNvPr>
          <p:cNvSpPr>
            <a:spLocks noGrp="1"/>
          </p:cNvSpPr>
          <p:nvPr>
            <p:ph type="title"/>
          </p:nvPr>
        </p:nvSpPr>
        <p:spPr/>
        <p:txBody>
          <a:bodyPr/>
          <a:lstStyle/>
          <a:p>
            <a:r>
              <a:rPr lang="en-US" dirty="0"/>
              <a:t>Network Attached Storage (NAS)</a:t>
            </a:r>
          </a:p>
        </p:txBody>
      </p:sp>
      <p:sp>
        <p:nvSpPr>
          <p:cNvPr id="4" name="Content Placeholder 3">
            <a:extLst>
              <a:ext uri="{FF2B5EF4-FFF2-40B4-BE49-F238E27FC236}">
                <a16:creationId xmlns:a16="http://schemas.microsoft.com/office/drawing/2014/main" id="{358BF0D2-6080-4029-A634-DD2B8921006F}"/>
              </a:ext>
            </a:extLst>
          </p:cNvPr>
          <p:cNvSpPr>
            <a:spLocks noGrp="1"/>
          </p:cNvSpPr>
          <p:nvPr>
            <p:ph sz="half" idx="2"/>
          </p:nvPr>
        </p:nvSpPr>
        <p:spPr/>
        <p:txBody>
          <a:bodyPr>
            <a:normAutofit fontScale="85000" lnSpcReduction="20000"/>
          </a:bodyPr>
          <a:lstStyle/>
          <a:p>
            <a:r>
              <a:rPr lang="en-US" dirty="0"/>
              <a:t>Server appliance dedicated to file sharing</a:t>
            </a:r>
          </a:p>
          <a:p>
            <a:r>
              <a:rPr lang="en-US" dirty="0"/>
              <a:t>Can be configured with multiple disks</a:t>
            </a:r>
          </a:p>
          <a:p>
            <a:r>
              <a:rPr lang="en-US" dirty="0"/>
              <a:t>Supports multiple file sharing protocols</a:t>
            </a:r>
          </a:p>
          <a:p>
            <a:r>
              <a:rPr lang="en-US" dirty="0"/>
              <a:t>Connected to the network and allocated an IP address (and possibly a hostname) </a:t>
            </a:r>
          </a:p>
        </p:txBody>
      </p:sp>
      <p:pic>
        <p:nvPicPr>
          <p:cNvPr id="7" name="Content Placeholder 6" descr="Network Attached Storage (NAS) server appliance—the display shows the device's IP address while the housings beneath allow the installation of up to six hard disks. There are also two USB ports on the left. Image © 123rf.com.">
            <a:extLst>
              <a:ext uri="{FF2B5EF4-FFF2-40B4-BE49-F238E27FC236}">
                <a16:creationId xmlns:a16="http://schemas.microsoft.com/office/drawing/2014/main" id="{21B624F0-5B49-4501-A6AA-DBA48D4C2178}"/>
              </a:ext>
            </a:extLst>
          </p:cNvPr>
          <p:cNvPicPr>
            <a:picLocks noGrp="1"/>
          </p:cNvPicPr>
          <p:nvPr>
            <p:ph sz="half" idx="1"/>
          </p:nvPr>
        </p:nvPicPr>
        <p:blipFill rotWithShape="1">
          <a:blip r:embed="rId2">
            <a:clrChange>
              <a:clrFrom>
                <a:srgbClr val="FFFFFF"/>
              </a:clrFrom>
              <a:clrTo>
                <a:srgbClr val="FFFFFF">
                  <a:alpha val="0"/>
                </a:srgbClr>
              </a:clrTo>
            </a:clrChange>
          </a:blip>
          <a:srcRect l="22818" r="22493"/>
          <a:stretch/>
        </p:blipFill>
        <p:spPr bwMode="auto">
          <a:xfrm>
            <a:off x="396802" y="1013777"/>
            <a:ext cx="5334146" cy="5379720"/>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D936F841-FCE0-4A0F-861C-668B1F7090A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3A72B31-BB9E-4413-A8EC-1B2726816B0C}"/>
              </a:ext>
            </a:extLst>
          </p:cNvPr>
          <p:cNvSpPr>
            <a:spLocks noGrp="1"/>
          </p:cNvSpPr>
          <p:nvPr>
            <p:ph type="sldNum" sz="quarter" idx="4"/>
          </p:nvPr>
        </p:nvSpPr>
        <p:spPr/>
        <p:txBody>
          <a:bodyPr/>
          <a:lstStyle/>
          <a:p>
            <a:fld id="{5356F478-C559-429F-9426-6D8D07B5A7AD}" type="slidenum">
              <a:rPr lang="en-US" smtClean="0"/>
              <a:pPr/>
              <a:t>338</a:t>
            </a:fld>
            <a:endParaRPr lang="en-US" dirty="0"/>
          </a:p>
        </p:txBody>
      </p:sp>
    </p:spTree>
    <p:extLst>
      <p:ext uri="{BB962C8B-B14F-4D97-AF65-F5344CB8AC3E}">
        <p14:creationId xmlns:p14="http://schemas.microsoft.com/office/powerpoint/2010/main" val="346260163"/>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7CFF60-168F-430D-A494-8B3532C07051}"/>
              </a:ext>
            </a:extLst>
          </p:cNvPr>
          <p:cNvSpPr>
            <a:spLocks noGrp="1"/>
          </p:cNvSpPr>
          <p:nvPr>
            <p:ph type="title"/>
          </p:nvPr>
        </p:nvSpPr>
        <p:spPr/>
        <p:txBody>
          <a:bodyPr/>
          <a:lstStyle/>
          <a:p>
            <a:r>
              <a:rPr lang="en-US" dirty="0"/>
              <a:t>Network Printer Sharing</a:t>
            </a:r>
          </a:p>
        </p:txBody>
      </p:sp>
      <p:sp>
        <p:nvSpPr>
          <p:cNvPr id="3" name="Content Placeholder 2">
            <a:extLst>
              <a:ext uri="{FF2B5EF4-FFF2-40B4-BE49-F238E27FC236}">
                <a16:creationId xmlns:a16="http://schemas.microsoft.com/office/drawing/2014/main" id="{0688C8CC-D8EE-4DA1-8013-6182FFB28F6E}"/>
              </a:ext>
            </a:extLst>
          </p:cNvPr>
          <p:cNvSpPr>
            <a:spLocks noGrp="1"/>
          </p:cNvSpPr>
          <p:nvPr>
            <p:ph sz="half" idx="1"/>
          </p:nvPr>
        </p:nvSpPr>
        <p:spPr/>
        <p:txBody>
          <a:bodyPr>
            <a:normAutofit fontScale="77500" lnSpcReduction="20000"/>
          </a:bodyPr>
          <a:lstStyle/>
          <a:p>
            <a:r>
              <a:rPr lang="en-US" dirty="0"/>
              <a:t>Share the printer via Windows</a:t>
            </a:r>
          </a:p>
          <a:p>
            <a:pPr lvl="1"/>
            <a:r>
              <a:rPr lang="en-US" dirty="0"/>
              <a:t>Share any locally installed printer</a:t>
            </a:r>
          </a:p>
          <a:p>
            <a:pPr lvl="1"/>
            <a:r>
              <a:rPr lang="en-US" dirty="0"/>
              <a:t>Printer can be connected to Windows host by USB, Bluetooth, Ethernet, or Wi-Fi</a:t>
            </a:r>
          </a:p>
          <a:p>
            <a:pPr lvl="1"/>
            <a:r>
              <a:rPr lang="en-US" dirty="0"/>
              <a:t>Windows host must be switched on for share to be accessible</a:t>
            </a:r>
          </a:p>
          <a:p>
            <a:r>
              <a:rPr lang="en-US" dirty="0"/>
              <a:t>Use a hardware print server</a:t>
            </a:r>
          </a:p>
          <a:p>
            <a:pPr lvl="1"/>
            <a:r>
              <a:rPr lang="en-US" dirty="0"/>
              <a:t>Network-enabled printers support direct connections to clients</a:t>
            </a:r>
          </a:p>
          <a:p>
            <a:pPr lvl="1"/>
            <a:r>
              <a:rPr lang="en-US" dirty="0"/>
              <a:t>Could also connect printer to NAS server or Internet router/modem</a:t>
            </a:r>
          </a:p>
        </p:txBody>
      </p:sp>
      <p:pic>
        <p:nvPicPr>
          <p:cNvPr id="7" name="Content Placeholder 6">
            <a:extLst>
              <a:ext uri="{FF2B5EF4-FFF2-40B4-BE49-F238E27FC236}">
                <a16:creationId xmlns:a16="http://schemas.microsoft.com/office/drawing/2014/main" id="{3F566220-F917-4A97-B6AF-9D8FC6FE3777}"/>
              </a:ext>
            </a:extLst>
          </p:cNvPr>
          <p:cNvPicPr>
            <a:picLocks noGrp="1" noChangeAspect="1"/>
          </p:cNvPicPr>
          <p:nvPr>
            <p:ph sz="half" idx="2"/>
          </p:nvPr>
        </p:nvPicPr>
        <p:blipFill>
          <a:blip r:embed="rId2"/>
          <a:stretch>
            <a:fillRect/>
          </a:stretch>
        </p:blipFill>
        <p:spPr>
          <a:xfrm>
            <a:off x="6891338" y="1189037"/>
            <a:ext cx="4410075" cy="5029200"/>
          </a:xfrm>
          <a:prstGeom prst="rect">
            <a:avLst/>
          </a:prstGeom>
        </p:spPr>
      </p:pic>
      <p:sp>
        <p:nvSpPr>
          <p:cNvPr id="4" name="Footer Placeholder 3">
            <a:extLst>
              <a:ext uri="{FF2B5EF4-FFF2-40B4-BE49-F238E27FC236}">
                <a16:creationId xmlns:a16="http://schemas.microsoft.com/office/drawing/2014/main" id="{C05C47D8-6158-4619-BF3C-6F381CD64F0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5FE1AA6-BCA3-42C4-AC57-85CE71A5C7C0}"/>
              </a:ext>
            </a:extLst>
          </p:cNvPr>
          <p:cNvSpPr>
            <a:spLocks noGrp="1"/>
          </p:cNvSpPr>
          <p:nvPr>
            <p:ph type="sldNum" sz="quarter" idx="4"/>
          </p:nvPr>
        </p:nvSpPr>
        <p:spPr/>
        <p:txBody>
          <a:bodyPr/>
          <a:lstStyle/>
          <a:p>
            <a:fld id="{5356F478-C559-429F-9426-6D8D07B5A7AD}" type="slidenum">
              <a:rPr lang="en-US" smtClean="0"/>
              <a:pPr/>
              <a:t>339</a:t>
            </a:fld>
            <a:endParaRPr lang="en-US" dirty="0"/>
          </a:p>
        </p:txBody>
      </p:sp>
    </p:spTree>
    <p:extLst>
      <p:ext uri="{BB962C8B-B14F-4D97-AF65-F5344CB8AC3E}">
        <p14:creationId xmlns:p14="http://schemas.microsoft.com/office/powerpoint/2010/main" val="366984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Working with Windows</a:t>
            </a:r>
          </a:p>
        </p:txBody>
      </p:sp>
      <p:pic>
        <p:nvPicPr>
          <p:cNvPr id="9" name="Content Placeholder 8">
            <a:extLst>
              <a:ext uri="{FF2B5EF4-FFF2-40B4-BE49-F238E27FC236}">
                <a16:creationId xmlns:a16="http://schemas.microsoft.com/office/drawing/2014/main" id="{B257F260-DF97-4ECD-A2BE-8C51F6540F45}"/>
              </a:ext>
            </a:extLst>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57109" y="1013161"/>
            <a:ext cx="8847619" cy="5380952"/>
          </a:xfrm>
          <a:prstGeom prst="rect">
            <a:avLst/>
          </a:prstGeom>
          <a:noFill/>
          <a:ln>
            <a:noFill/>
          </a:ln>
        </p:spPr>
      </p:pic>
      <p:sp>
        <p:nvSpPr>
          <p:cNvPr id="2" name="Footer Placeholder 1">
            <a:extLst>
              <a:ext uri="{FF2B5EF4-FFF2-40B4-BE49-F238E27FC236}">
                <a16:creationId xmlns:a16="http://schemas.microsoft.com/office/drawing/2014/main" id="{F4447118-1F8E-424D-B330-B653305190C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DF29538-D82A-40CA-BE74-037BB586B14E}"/>
              </a:ext>
            </a:extLst>
          </p:cNvPr>
          <p:cNvSpPr>
            <a:spLocks noGrp="1"/>
          </p:cNvSpPr>
          <p:nvPr>
            <p:ph type="sldNum" sz="quarter" idx="4"/>
          </p:nvPr>
        </p:nvSpPr>
        <p:spPr/>
        <p:txBody>
          <a:bodyPr/>
          <a:lstStyle/>
          <a:p>
            <a:fld id="{5356F478-C559-429F-9426-6D8D07B5A7AD}" type="slidenum">
              <a:rPr lang="en-US" smtClean="0"/>
              <a:pPr/>
              <a:t>34</a:t>
            </a:fld>
            <a:endParaRPr lang="en-US" dirty="0"/>
          </a:p>
        </p:txBody>
      </p:sp>
    </p:spTree>
    <p:extLst>
      <p:ext uri="{BB962C8B-B14F-4D97-AF65-F5344CB8AC3E}">
        <p14:creationId xmlns:p14="http://schemas.microsoft.com/office/powerpoint/2010/main" val="260371550"/>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3CE41C-EBF2-481E-9A23-BC3534AEE862}"/>
              </a:ext>
            </a:extLst>
          </p:cNvPr>
          <p:cNvSpPr>
            <a:spLocks noGrp="1"/>
          </p:cNvSpPr>
          <p:nvPr>
            <p:ph type="title"/>
          </p:nvPr>
        </p:nvSpPr>
        <p:spPr/>
        <p:txBody>
          <a:bodyPr/>
          <a:lstStyle/>
          <a:p>
            <a:r>
              <a:rPr lang="en-US" dirty="0"/>
              <a:t>Joining a Workgroup or Domain</a:t>
            </a:r>
          </a:p>
        </p:txBody>
      </p:sp>
      <p:sp>
        <p:nvSpPr>
          <p:cNvPr id="8" name="Content Placeholder 7">
            <a:extLst>
              <a:ext uri="{FF2B5EF4-FFF2-40B4-BE49-F238E27FC236}">
                <a16:creationId xmlns:a16="http://schemas.microsoft.com/office/drawing/2014/main" id="{7B6F8570-EDE9-47F1-821B-ECD2EEE703E4}"/>
              </a:ext>
            </a:extLst>
          </p:cNvPr>
          <p:cNvSpPr>
            <a:spLocks noGrp="1"/>
          </p:cNvSpPr>
          <p:nvPr>
            <p:ph sz="half" idx="2"/>
          </p:nvPr>
        </p:nvSpPr>
        <p:spPr/>
        <p:txBody>
          <a:bodyPr/>
          <a:lstStyle/>
          <a:p>
            <a:r>
              <a:rPr lang="en-US" dirty="0"/>
              <a:t>Windows provides all the client and server software required for file sharing</a:t>
            </a:r>
          </a:p>
          <a:p>
            <a:r>
              <a:rPr lang="en-US" dirty="0"/>
              <a:t>Workgroups versus domains</a:t>
            </a:r>
          </a:p>
        </p:txBody>
      </p:sp>
      <p:pic>
        <p:nvPicPr>
          <p:cNvPr id="9" name="Content Placeholder 8" descr="Using the System applet to view the network name configuration—this PC is called &quot;COMPTIA&quot; and is joined to the default workgroup. Screenshot used with permission from Microsoft.">
            <a:extLst>
              <a:ext uri="{FF2B5EF4-FFF2-40B4-BE49-F238E27FC236}">
                <a16:creationId xmlns:a16="http://schemas.microsoft.com/office/drawing/2014/main" id="{D3ACBC3F-21BD-40CF-B07D-5EFD3AFDD72F}"/>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1741194"/>
            <a:ext cx="5943600" cy="3924886"/>
          </a:xfrm>
          <a:prstGeom prst="rect">
            <a:avLst/>
          </a:prstGeom>
          <a:noFill/>
          <a:ln>
            <a:noFill/>
          </a:ln>
        </p:spPr>
      </p:pic>
      <p:sp>
        <p:nvSpPr>
          <p:cNvPr id="2" name="Footer Placeholder 1">
            <a:extLst>
              <a:ext uri="{FF2B5EF4-FFF2-40B4-BE49-F238E27FC236}">
                <a16:creationId xmlns:a16="http://schemas.microsoft.com/office/drawing/2014/main" id="{3EF20700-2201-4464-B101-191F6022D92A}"/>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3E7F1B6E-175B-4EEA-9D1A-640804786D95}"/>
              </a:ext>
            </a:extLst>
          </p:cNvPr>
          <p:cNvSpPr>
            <a:spLocks noGrp="1"/>
          </p:cNvSpPr>
          <p:nvPr>
            <p:ph type="sldNum" sz="quarter" idx="4"/>
          </p:nvPr>
        </p:nvSpPr>
        <p:spPr/>
        <p:txBody>
          <a:bodyPr/>
          <a:lstStyle/>
          <a:p>
            <a:fld id="{5356F478-C559-429F-9426-6D8D07B5A7AD}" type="slidenum">
              <a:rPr lang="en-US" smtClean="0"/>
              <a:pPr/>
              <a:t>340</a:t>
            </a:fld>
            <a:endParaRPr lang="en-US" dirty="0"/>
          </a:p>
        </p:txBody>
      </p:sp>
    </p:spTree>
    <p:extLst>
      <p:ext uri="{BB962C8B-B14F-4D97-AF65-F5344CB8AC3E}">
        <p14:creationId xmlns:p14="http://schemas.microsoft.com/office/powerpoint/2010/main" val="3013792632"/>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749C0-0BB8-47D2-A176-CBC0B245075D}"/>
              </a:ext>
            </a:extLst>
          </p:cNvPr>
          <p:cNvSpPr>
            <a:spLocks noGrp="1"/>
          </p:cNvSpPr>
          <p:nvPr>
            <p:ph type="title"/>
          </p:nvPr>
        </p:nvSpPr>
        <p:spPr/>
        <p:txBody>
          <a:bodyPr/>
          <a:lstStyle/>
          <a:p>
            <a:r>
              <a:rPr lang="en-US" dirty="0"/>
              <a:t>File and Printer Sharing (1)</a:t>
            </a:r>
          </a:p>
        </p:txBody>
      </p:sp>
      <p:sp>
        <p:nvSpPr>
          <p:cNvPr id="3" name="Content Placeholder 2">
            <a:extLst>
              <a:ext uri="{FF2B5EF4-FFF2-40B4-BE49-F238E27FC236}">
                <a16:creationId xmlns:a16="http://schemas.microsoft.com/office/drawing/2014/main" id="{8073DD1F-2639-454D-AD05-4AA237E3DF38}"/>
              </a:ext>
            </a:extLst>
          </p:cNvPr>
          <p:cNvSpPr>
            <a:spLocks noGrp="1"/>
          </p:cNvSpPr>
          <p:nvPr>
            <p:ph sz="half" idx="1"/>
          </p:nvPr>
        </p:nvSpPr>
        <p:spPr/>
        <p:txBody>
          <a:bodyPr>
            <a:normAutofit fontScale="92500" lnSpcReduction="10000"/>
          </a:bodyPr>
          <a:lstStyle/>
          <a:p>
            <a:r>
              <a:rPr lang="en-US" dirty="0"/>
              <a:t>Share any folder via shortcut menu or folder properties</a:t>
            </a:r>
          </a:p>
          <a:p>
            <a:r>
              <a:rPr lang="en-US" dirty="0"/>
              <a:t>In a workgroup, each computer must be separately configured with the same user accounts</a:t>
            </a:r>
          </a:p>
        </p:txBody>
      </p:sp>
      <p:pic>
        <p:nvPicPr>
          <p:cNvPr id="7" name="Content Placeholder 6" descr="Basic folder sharing in Windows 10—select an account then set the permission level for that account. Note that an account can be a specific user (like David) or a group of users (like Everyone). Screenshot used with permission from Microsoft.">
            <a:extLst>
              <a:ext uri="{FF2B5EF4-FFF2-40B4-BE49-F238E27FC236}">
                <a16:creationId xmlns:a16="http://schemas.microsoft.com/office/drawing/2014/main" id="{C99CFCC7-D83F-471F-BF68-2B1F96C7ADD5}"/>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566" y="1541733"/>
            <a:ext cx="5847619" cy="4323809"/>
          </a:xfrm>
          <a:prstGeom prst="rect">
            <a:avLst/>
          </a:prstGeom>
          <a:noFill/>
          <a:ln>
            <a:noFill/>
          </a:ln>
        </p:spPr>
      </p:pic>
      <p:sp>
        <p:nvSpPr>
          <p:cNvPr id="4" name="Footer Placeholder 3">
            <a:extLst>
              <a:ext uri="{FF2B5EF4-FFF2-40B4-BE49-F238E27FC236}">
                <a16:creationId xmlns:a16="http://schemas.microsoft.com/office/drawing/2014/main" id="{C7065548-93CB-42F3-880E-72125DF524D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2C4656A-B319-40E8-BA9F-9688AEAD817F}"/>
              </a:ext>
            </a:extLst>
          </p:cNvPr>
          <p:cNvSpPr>
            <a:spLocks noGrp="1"/>
          </p:cNvSpPr>
          <p:nvPr>
            <p:ph type="sldNum" sz="quarter" idx="4"/>
          </p:nvPr>
        </p:nvSpPr>
        <p:spPr/>
        <p:txBody>
          <a:bodyPr/>
          <a:lstStyle/>
          <a:p>
            <a:fld id="{5356F478-C559-429F-9426-6D8D07B5A7AD}" type="slidenum">
              <a:rPr lang="en-US" smtClean="0"/>
              <a:pPr/>
              <a:t>341</a:t>
            </a:fld>
            <a:endParaRPr lang="en-US" dirty="0"/>
          </a:p>
        </p:txBody>
      </p:sp>
    </p:spTree>
    <p:extLst>
      <p:ext uri="{BB962C8B-B14F-4D97-AF65-F5344CB8AC3E}">
        <p14:creationId xmlns:p14="http://schemas.microsoft.com/office/powerpoint/2010/main" val="3968728569"/>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69679-9247-41B8-9B1B-4B621194FC51}"/>
              </a:ext>
            </a:extLst>
          </p:cNvPr>
          <p:cNvSpPr>
            <a:spLocks noGrp="1"/>
          </p:cNvSpPr>
          <p:nvPr>
            <p:ph type="title"/>
          </p:nvPr>
        </p:nvSpPr>
        <p:spPr/>
        <p:txBody>
          <a:bodyPr/>
          <a:lstStyle/>
          <a:p>
            <a:r>
              <a:rPr lang="en-US" dirty="0"/>
              <a:t>File and Printer Sharing (2)</a:t>
            </a:r>
          </a:p>
        </p:txBody>
      </p:sp>
      <p:sp>
        <p:nvSpPr>
          <p:cNvPr id="4" name="Content Placeholder 3">
            <a:extLst>
              <a:ext uri="{FF2B5EF4-FFF2-40B4-BE49-F238E27FC236}">
                <a16:creationId xmlns:a16="http://schemas.microsoft.com/office/drawing/2014/main" id="{14A846BC-FEF3-4446-B35D-22E91FE80B0C}"/>
              </a:ext>
            </a:extLst>
          </p:cNvPr>
          <p:cNvSpPr>
            <a:spLocks noGrp="1"/>
          </p:cNvSpPr>
          <p:nvPr>
            <p:ph sz="half" idx="2"/>
          </p:nvPr>
        </p:nvSpPr>
        <p:spPr/>
        <p:txBody>
          <a:bodyPr/>
          <a:lstStyle/>
          <a:p>
            <a:r>
              <a:rPr lang="en-US" dirty="0"/>
              <a:t>Configure advanced settings to allow anonymous access—no security</a:t>
            </a:r>
          </a:p>
        </p:txBody>
      </p:sp>
      <p:pic>
        <p:nvPicPr>
          <p:cNvPr id="7" name="Content Placeholder 6">
            <a:extLst>
              <a:ext uri="{FF2B5EF4-FFF2-40B4-BE49-F238E27FC236}">
                <a16:creationId xmlns:a16="http://schemas.microsoft.com/office/drawing/2014/main" id="{6703940E-169F-48DE-B6DF-56C04AFB0A41}"/>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1309118"/>
            <a:ext cx="5943600" cy="4789038"/>
          </a:xfrm>
          <a:prstGeom prst="rect">
            <a:avLst/>
          </a:prstGeom>
          <a:noFill/>
          <a:ln>
            <a:noFill/>
          </a:ln>
        </p:spPr>
      </p:pic>
      <p:sp>
        <p:nvSpPr>
          <p:cNvPr id="3" name="Footer Placeholder 2">
            <a:extLst>
              <a:ext uri="{FF2B5EF4-FFF2-40B4-BE49-F238E27FC236}">
                <a16:creationId xmlns:a16="http://schemas.microsoft.com/office/drawing/2014/main" id="{16CB836A-B4E2-4E9C-A56D-DC78B2BB83A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C338C0F-B548-42C9-A547-ED3BB65E7E00}"/>
              </a:ext>
            </a:extLst>
          </p:cNvPr>
          <p:cNvSpPr>
            <a:spLocks noGrp="1"/>
          </p:cNvSpPr>
          <p:nvPr>
            <p:ph type="sldNum" sz="quarter" idx="4"/>
          </p:nvPr>
        </p:nvSpPr>
        <p:spPr/>
        <p:txBody>
          <a:bodyPr/>
          <a:lstStyle/>
          <a:p>
            <a:fld id="{5356F478-C559-429F-9426-6D8D07B5A7AD}" type="slidenum">
              <a:rPr lang="en-US" smtClean="0"/>
              <a:pPr/>
              <a:t>342</a:t>
            </a:fld>
            <a:endParaRPr lang="en-US" dirty="0"/>
          </a:p>
        </p:txBody>
      </p:sp>
    </p:spTree>
    <p:extLst>
      <p:ext uri="{BB962C8B-B14F-4D97-AF65-F5344CB8AC3E}">
        <p14:creationId xmlns:p14="http://schemas.microsoft.com/office/powerpoint/2010/main" val="2218358883"/>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1A800-8A5B-41E9-87E8-742CC621D885}"/>
              </a:ext>
            </a:extLst>
          </p:cNvPr>
          <p:cNvSpPr>
            <a:spLocks noGrp="1"/>
          </p:cNvSpPr>
          <p:nvPr>
            <p:ph type="title"/>
          </p:nvPr>
        </p:nvSpPr>
        <p:spPr/>
        <p:txBody>
          <a:bodyPr/>
          <a:lstStyle/>
          <a:p>
            <a:r>
              <a:rPr lang="en-US" dirty="0"/>
              <a:t>Browsing Network Shares and Drives (1)</a:t>
            </a:r>
          </a:p>
        </p:txBody>
      </p:sp>
      <p:sp>
        <p:nvSpPr>
          <p:cNvPr id="3" name="Content Placeholder 2">
            <a:extLst>
              <a:ext uri="{FF2B5EF4-FFF2-40B4-BE49-F238E27FC236}">
                <a16:creationId xmlns:a16="http://schemas.microsoft.com/office/drawing/2014/main" id="{4EC4DAB2-92E4-4CEB-BD1D-446E288E6B69}"/>
              </a:ext>
            </a:extLst>
          </p:cNvPr>
          <p:cNvSpPr>
            <a:spLocks noGrp="1"/>
          </p:cNvSpPr>
          <p:nvPr>
            <p:ph sz="half" idx="1"/>
          </p:nvPr>
        </p:nvSpPr>
        <p:spPr/>
        <p:txBody>
          <a:bodyPr>
            <a:normAutofit fontScale="92500"/>
          </a:bodyPr>
          <a:lstStyle/>
          <a:p>
            <a:r>
              <a:rPr lang="en-US" dirty="0"/>
              <a:t>View computers, printers, routers (network infrastructure), and other devices via the Network object</a:t>
            </a:r>
          </a:p>
          <a:p>
            <a:r>
              <a:rPr lang="en-US" dirty="0"/>
              <a:t>UNC (Universal Naming Convention) paths</a:t>
            </a:r>
          </a:p>
        </p:txBody>
      </p:sp>
      <p:pic>
        <p:nvPicPr>
          <p:cNvPr id="8" name="Content Placeholder 7" descr="Browse network resources via the Network object. Screenshot used with permission from Microsoft.">
            <a:extLst>
              <a:ext uri="{FF2B5EF4-FFF2-40B4-BE49-F238E27FC236}">
                <a16:creationId xmlns:a16="http://schemas.microsoft.com/office/drawing/2014/main" id="{922A6037-4FA3-4009-91F3-A8129B3F67A4}"/>
              </a:ext>
            </a:extLst>
          </p:cNvPr>
          <p:cNvPicPr>
            <a:picLocks noGrp="1"/>
          </p:cNvPicPr>
          <p:nvPr>
            <p:ph sz="quarter" idx="12"/>
          </p:nvPr>
        </p:nvPicPr>
        <p:blipFill>
          <a:blip r:embed="rId2"/>
          <a:stretch>
            <a:fillRect/>
          </a:stretch>
        </p:blipFill>
        <p:spPr bwMode="auto">
          <a:xfrm>
            <a:off x="6490157" y="914400"/>
            <a:ext cx="5215612" cy="2743200"/>
          </a:xfrm>
          <a:prstGeom prst="rect">
            <a:avLst/>
          </a:prstGeom>
          <a:noFill/>
          <a:ln>
            <a:noFill/>
          </a:ln>
        </p:spPr>
      </p:pic>
      <p:pic>
        <p:nvPicPr>
          <p:cNvPr id="9" name="Content Placeholder 8" descr="Browsing a network share—note the UNC path selected in the address bar. Screenshot used with permission from Microsoft.">
            <a:extLst>
              <a:ext uri="{FF2B5EF4-FFF2-40B4-BE49-F238E27FC236}">
                <a16:creationId xmlns:a16="http://schemas.microsoft.com/office/drawing/2014/main" id="{B95853F1-25B1-490F-885F-0A997D5D60EC}"/>
              </a:ext>
            </a:extLst>
          </p:cNvPr>
          <p:cNvPicPr>
            <a:picLocks noGrp="1"/>
          </p:cNvPicPr>
          <p:nvPr>
            <p:ph sz="quarter" idx="13"/>
          </p:nvPr>
        </p:nvPicPr>
        <p:blipFill>
          <a:blip r:embed="rId3"/>
          <a:stretch>
            <a:fillRect/>
          </a:stretch>
        </p:blipFill>
        <p:spPr bwMode="auto">
          <a:xfrm>
            <a:off x="6490157" y="3749675"/>
            <a:ext cx="5215612" cy="2743200"/>
          </a:xfrm>
          <a:prstGeom prst="rect">
            <a:avLst/>
          </a:prstGeom>
          <a:noFill/>
          <a:ln>
            <a:noFill/>
          </a:ln>
        </p:spPr>
      </p:pic>
      <p:sp>
        <p:nvSpPr>
          <p:cNvPr id="4" name="Footer Placeholder 3">
            <a:extLst>
              <a:ext uri="{FF2B5EF4-FFF2-40B4-BE49-F238E27FC236}">
                <a16:creationId xmlns:a16="http://schemas.microsoft.com/office/drawing/2014/main" id="{C9B08634-2D11-490A-86C0-2E2BBD75DEA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09D3B55-03F7-4B78-BFE5-557A355F246D}"/>
              </a:ext>
            </a:extLst>
          </p:cNvPr>
          <p:cNvSpPr>
            <a:spLocks noGrp="1"/>
          </p:cNvSpPr>
          <p:nvPr>
            <p:ph type="sldNum" sz="quarter" idx="4"/>
          </p:nvPr>
        </p:nvSpPr>
        <p:spPr/>
        <p:txBody>
          <a:bodyPr/>
          <a:lstStyle/>
          <a:p>
            <a:fld id="{5356F478-C559-429F-9426-6D8D07B5A7AD}" type="slidenum">
              <a:rPr lang="en-US" smtClean="0"/>
              <a:pPr/>
              <a:t>343</a:t>
            </a:fld>
            <a:endParaRPr lang="en-US" dirty="0"/>
          </a:p>
        </p:txBody>
      </p:sp>
    </p:spTree>
    <p:extLst>
      <p:ext uri="{BB962C8B-B14F-4D97-AF65-F5344CB8AC3E}">
        <p14:creationId xmlns:p14="http://schemas.microsoft.com/office/powerpoint/2010/main" val="3866293513"/>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3E7BB-6768-4F42-B4F9-F2B97AC8D778}"/>
              </a:ext>
            </a:extLst>
          </p:cNvPr>
          <p:cNvSpPr>
            <a:spLocks noGrp="1"/>
          </p:cNvSpPr>
          <p:nvPr>
            <p:ph type="title"/>
          </p:nvPr>
        </p:nvSpPr>
        <p:spPr/>
        <p:txBody>
          <a:bodyPr/>
          <a:lstStyle/>
          <a:p>
            <a:r>
              <a:rPr lang="en-US" dirty="0"/>
              <a:t>Browsing Network Shares and Drives (2)</a:t>
            </a:r>
          </a:p>
        </p:txBody>
      </p:sp>
      <p:sp>
        <p:nvSpPr>
          <p:cNvPr id="3" name="Content Placeholder 2">
            <a:extLst>
              <a:ext uri="{FF2B5EF4-FFF2-40B4-BE49-F238E27FC236}">
                <a16:creationId xmlns:a16="http://schemas.microsoft.com/office/drawing/2014/main" id="{7743C3FB-5D6D-4078-8321-FBD4D6A034CC}"/>
              </a:ext>
            </a:extLst>
          </p:cNvPr>
          <p:cNvSpPr>
            <a:spLocks noGrp="1"/>
          </p:cNvSpPr>
          <p:nvPr>
            <p:ph sz="half" idx="1"/>
          </p:nvPr>
        </p:nvSpPr>
        <p:spPr/>
        <p:txBody>
          <a:bodyPr/>
          <a:lstStyle/>
          <a:p>
            <a:r>
              <a:rPr lang="en-US" dirty="0"/>
              <a:t>Map a shared folder as a local drive</a:t>
            </a:r>
          </a:p>
        </p:txBody>
      </p:sp>
      <p:pic>
        <p:nvPicPr>
          <p:cNvPr id="8" name="Content Placeholder 7" descr="Mapping a network drive. Screenshot used with permission from Microsoft.">
            <a:extLst>
              <a:ext uri="{FF2B5EF4-FFF2-40B4-BE49-F238E27FC236}">
                <a16:creationId xmlns:a16="http://schemas.microsoft.com/office/drawing/2014/main" id="{025D0451-2713-4309-A196-72F91A068B26}"/>
              </a:ext>
            </a:extLst>
          </p:cNvPr>
          <p:cNvPicPr>
            <a:picLocks noGrp="1"/>
          </p:cNvPicPr>
          <p:nvPr>
            <p:ph sz="quarter" idx="12"/>
          </p:nvPr>
        </p:nvPicPr>
        <p:blipFill>
          <a:blip r:embed="rId2"/>
          <a:stretch>
            <a:fillRect/>
          </a:stretch>
        </p:blipFill>
        <p:spPr bwMode="auto">
          <a:xfrm>
            <a:off x="456069" y="914400"/>
            <a:ext cx="5215612" cy="2743200"/>
          </a:xfrm>
          <a:prstGeom prst="rect">
            <a:avLst/>
          </a:prstGeom>
          <a:noFill/>
          <a:ln>
            <a:noFill/>
          </a:ln>
        </p:spPr>
      </p:pic>
      <p:pic>
        <p:nvPicPr>
          <p:cNvPr id="9" name="Content Placeholder 8" descr="The &quot;CERTS&quot; share has been mapped as drive M on the local PC. Screenshot used with permission from Microsoft.">
            <a:extLst>
              <a:ext uri="{FF2B5EF4-FFF2-40B4-BE49-F238E27FC236}">
                <a16:creationId xmlns:a16="http://schemas.microsoft.com/office/drawing/2014/main" id="{1277BF9D-5273-41E9-AF7E-920707A9A3FF}"/>
              </a:ext>
            </a:extLst>
          </p:cNvPr>
          <p:cNvPicPr>
            <a:picLocks noGrp="1"/>
          </p:cNvPicPr>
          <p:nvPr>
            <p:ph sz="quarter" idx="13"/>
          </p:nvPr>
        </p:nvPicPr>
        <p:blipFill>
          <a:blip r:embed="rId3"/>
          <a:stretch>
            <a:fillRect/>
          </a:stretch>
        </p:blipFill>
        <p:spPr bwMode="auto">
          <a:xfrm>
            <a:off x="1150115" y="3749675"/>
            <a:ext cx="3827519" cy="2743200"/>
          </a:xfrm>
          <a:prstGeom prst="rect">
            <a:avLst/>
          </a:prstGeom>
          <a:noFill/>
          <a:ln>
            <a:noFill/>
          </a:ln>
        </p:spPr>
      </p:pic>
      <p:sp>
        <p:nvSpPr>
          <p:cNvPr id="4" name="Footer Placeholder 3">
            <a:extLst>
              <a:ext uri="{FF2B5EF4-FFF2-40B4-BE49-F238E27FC236}">
                <a16:creationId xmlns:a16="http://schemas.microsoft.com/office/drawing/2014/main" id="{A40475FD-1D31-4F64-A045-A27AB226F49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7956F22-F9E5-4E4F-8D23-9ED9BA5E393A}"/>
              </a:ext>
            </a:extLst>
          </p:cNvPr>
          <p:cNvSpPr>
            <a:spLocks noGrp="1"/>
          </p:cNvSpPr>
          <p:nvPr>
            <p:ph type="sldNum" sz="quarter" idx="4"/>
          </p:nvPr>
        </p:nvSpPr>
        <p:spPr/>
        <p:txBody>
          <a:bodyPr/>
          <a:lstStyle/>
          <a:p>
            <a:fld id="{5356F478-C559-429F-9426-6D8D07B5A7AD}" type="slidenum">
              <a:rPr lang="en-US" smtClean="0"/>
              <a:pPr/>
              <a:t>344</a:t>
            </a:fld>
            <a:endParaRPr lang="en-US" dirty="0"/>
          </a:p>
        </p:txBody>
      </p:sp>
    </p:spTree>
    <p:extLst>
      <p:ext uri="{BB962C8B-B14F-4D97-AF65-F5344CB8AC3E}">
        <p14:creationId xmlns:p14="http://schemas.microsoft.com/office/powerpoint/2010/main" val="1512553497"/>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91122-898D-4442-BC9E-FFC309278185}"/>
              </a:ext>
            </a:extLst>
          </p:cNvPr>
          <p:cNvSpPr>
            <a:spLocks noGrp="1"/>
          </p:cNvSpPr>
          <p:nvPr>
            <p:ph type="title"/>
          </p:nvPr>
        </p:nvSpPr>
        <p:spPr/>
        <p:txBody>
          <a:bodyPr/>
          <a:lstStyle/>
          <a:p>
            <a:r>
              <a:rPr lang="en-US" dirty="0"/>
              <a:t>Hosted Sharing and Storage</a:t>
            </a:r>
          </a:p>
        </p:txBody>
      </p:sp>
      <p:sp>
        <p:nvSpPr>
          <p:cNvPr id="3" name="Content Placeholder 2">
            <a:extLst>
              <a:ext uri="{FF2B5EF4-FFF2-40B4-BE49-F238E27FC236}">
                <a16:creationId xmlns:a16="http://schemas.microsoft.com/office/drawing/2014/main" id="{19B1C679-DB0F-4581-8A9D-A099B1CC67FC}"/>
              </a:ext>
            </a:extLst>
          </p:cNvPr>
          <p:cNvSpPr>
            <a:spLocks noGrp="1"/>
          </p:cNvSpPr>
          <p:nvPr>
            <p:ph sz="half" idx="1"/>
          </p:nvPr>
        </p:nvSpPr>
        <p:spPr/>
        <p:txBody>
          <a:bodyPr>
            <a:normAutofit fontScale="70000" lnSpcReduction="20000"/>
          </a:bodyPr>
          <a:lstStyle/>
          <a:p>
            <a:r>
              <a:rPr lang="en-US" dirty="0"/>
              <a:t>HTTP/HTTPS and file downloads</a:t>
            </a:r>
          </a:p>
          <a:p>
            <a:pPr lvl="1"/>
            <a:r>
              <a:rPr lang="en-US" dirty="0"/>
              <a:t>Upload files to a web server</a:t>
            </a:r>
          </a:p>
          <a:p>
            <a:pPr lvl="1"/>
            <a:r>
              <a:rPr lang="en-US" dirty="0"/>
              <a:t>Clients can download using a link or URL over HTTP/HTTPS</a:t>
            </a:r>
          </a:p>
          <a:p>
            <a:pPr lvl="1"/>
            <a:r>
              <a:rPr lang="en-US" dirty="0"/>
              <a:t>Website can require authentication if necessary</a:t>
            </a:r>
          </a:p>
          <a:p>
            <a:r>
              <a:rPr lang="en-US" dirty="0"/>
              <a:t>File Transfer Protocol (FTP)</a:t>
            </a:r>
          </a:p>
          <a:p>
            <a:pPr lvl="1"/>
            <a:r>
              <a:rPr lang="en-US" dirty="0"/>
              <a:t>More efficient than HTTP/HTTPS</a:t>
            </a:r>
          </a:p>
          <a:p>
            <a:pPr lvl="1"/>
            <a:r>
              <a:rPr lang="en-US" dirty="0"/>
              <a:t>Most browsers support basic FTP functionality but a dedicated FTP client is usually preferable</a:t>
            </a:r>
          </a:p>
          <a:p>
            <a:pPr lvl="1"/>
            <a:r>
              <a:rPr lang="en-US" dirty="0"/>
              <a:t>More secure to use encrypted types of FTP</a:t>
            </a:r>
          </a:p>
        </p:txBody>
      </p:sp>
      <p:pic>
        <p:nvPicPr>
          <p:cNvPr id="7" name="Content Placeholder 6" descr="Configuring the FileZilla FTP client to use a secure server.">
            <a:extLst>
              <a:ext uri="{FF2B5EF4-FFF2-40B4-BE49-F238E27FC236}">
                <a16:creationId xmlns:a16="http://schemas.microsoft.com/office/drawing/2014/main" id="{FFC71630-96A2-4741-BAA7-58DB48770932}"/>
              </a:ext>
            </a:extLst>
          </p:cNvPr>
          <p:cNvPicPr>
            <a:picLocks noGrp="1"/>
          </p:cNvPicPr>
          <p:nvPr>
            <p:ph sz="half" idx="2"/>
          </p:nvPr>
        </p:nvPicPr>
        <p:blipFill>
          <a:blip r:embed="rId2"/>
          <a:stretch>
            <a:fillRect/>
          </a:stretch>
        </p:blipFill>
        <p:spPr>
          <a:xfrm>
            <a:off x="6324947" y="1508399"/>
            <a:ext cx="5542857" cy="4390476"/>
          </a:xfrm>
          <a:prstGeom prst="rect">
            <a:avLst/>
          </a:prstGeom>
        </p:spPr>
      </p:pic>
      <p:sp>
        <p:nvSpPr>
          <p:cNvPr id="4" name="Footer Placeholder 3">
            <a:extLst>
              <a:ext uri="{FF2B5EF4-FFF2-40B4-BE49-F238E27FC236}">
                <a16:creationId xmlns:a16="http://schemas.microsoft.com/office/drawing/2014/main" id="{A3658868-96D7-481E-8CCC-C41F1AD9315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44FE020-9F6F-42C9-8A89-64567ED42760}"/>
              </a:ext>
            </a:extLst>
          </p:cNvPr>
          <p:cNvSpPr>
            <a:spLocks noGrp="1"/>
          </p:cNvSpPr>
          <p:nvPr>
            <p:ph type="sldNum" sz="quarter" idx="4"/>
          </p:nvPr>
        </p:nvSpPr>
        <p:spPr/>
        <p:txBody>
          <a:bodyPr/>
          <a:lstStyle/>
          <a:p>
            <a:fld id="{5356F478-C559-429F-9426-6D8D07B5A7AD}" type="slidenum">
              <a:rPr lang="en-US" smtClean="0"/>
              <a:pPr/>
              <a:t>345</a:t>
            </a:fld>
            <a:endParaRPr lang="en-US" dirty="0"/>
          </a:p>
        </p:txBody>
      </p:sp>
    </p:spTree>
    <p:extLst>
      <p:ext uri="{BB962C8B-B14F-4D97-AF65-F5344CB8AC3E}">
        <p14:creationId xmlns:p14="http://schemas.microsoft.com/office/powerpoint/2010/main" val="1042495792"/>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8DFA82-C48F-46B6-BEDC-58977E906385}"/>
              </a:ext>
            </a:extLst>
          </p:cNvPr>
          <p:cNvSpPr>
            <a:spLocks noGrp="1"/>
          </p:cNvSpPr>
          <p:nvPr>
            <p:ph idx="1"/>
          </p:nvPr>
        </p:nvSpPr>
        <p:spPr/>
        <p:txBody>
          <a:bodyPr>
            <a:normAutofit/>
          </a:bodyPr>
          <a:lstStyle/>
          <a:p>
            <a:r>
              <a:rPr lang="en-US" dirty="0"/>
              <a:t>Cloud computing versus hosted storage</a:t>
            </a:r>
          </a:p>
          <a:p>
            <a:pPr lvl="1"/>
            <a:r>
              <a:rPr lang="en-US" dirty="0"/>
              <a:t>Pay-per-use (metered service)</a:t>
            </a:r>
          </a:p>
          <a:p>
            <a:pPr lvl="1"/>
            <a:r>
              <a:rPr lang="en-US" dirty="0"/>
              <a:t>Rapid elasticity/scalability</a:t>
            </a:r>
          </a:p>
          <a:p>
            <a:r>
              <a:rPr lang="en-US" dirty="0"/>
              <a:t>Cloud depends on resource pooling and virtualization</a:t>
            </a:r>
          </a:p>
          <a:p>
            <a:pPr lvl="1"/>
            <a:r>
              <a:rPr lang="en-US" dirty="0"/>
              <a:t>Less visibility </a:t>
            </a:r>
            <a:r>
              <a:rPr lang="en-US"/>
              <a:t>and control </a:t>
            </a:r>
            <a:r>
              <a:rPr lang="en-US" dirty="0"/>
              <a:t>about where your data is actually stored compared to hosted solutions</a:t>
            </a:r>
          </a:p>
          <a:p>
            <a:pPr lvl="1"/>
            <a:endParaRPr lang="en-US" dirty="0"/>
          </a:p>
        </p:txBody>
      </p:sp>
      <p:sp>
        <p:nvSpPr>
          <p:cNvPr id="3" name="Title 2">
            <a:extLst>
              <a:ext uri="{FF2B5EF4-FFF2-40B4-BE49-F238E27FC236}">
                <a16:creationId xmlns:a16="http://schemas.microsoft.com/office/drawing/2014/main" id="{54460203-D1B7-4DE3-808C-CA4566A5B588}"/>
              </a:ext>
            </a:extLst>
          </p:cNvPr>
          <p:cNvSpPr>
            <a:spLocks noGrp="1"/>
          </p:cNvSpPr>
          <p:nvPr>
            <p:ph type="title"/>
          </p:nvPr>
        </p:nvSpPr>
        <p:spPr/>
        <p:txBody>
          <a:bodyPr/>
          <a:lstStyle/>
          <a:p>
            <a:r>
              <a:rPr lang="en-US" dirty="0"/>
              <a:t>Cloud Computing</a:t>
            </a:r>
          </a:p>
        </p:txBody>
      </p:sp>
      <p:sp>
        <p:nvSpPr>
          <p:cNvPr id="4" name="Footer Placeholder 3">
            <a:extLst>
              <a:ext uri="{FF2B5EF4-FFF2-40B4-BE49-F238E27FC236}">
                <a16:creationId xmlns:a16="http://schemas.microsoft.com/office/drawing/2014/main" id="{CDBBA4B4-F4C6-480A-A347-F52BAFC79D9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7CEA942-50A1-4BDF-86F3-5844D8878E97}"/>
              </a:ext>
            </a:extLst>
          </p:cNvPr>
          <p:cNvSpPr>
            <a:spLocks noGrp="1"/>
          </p:cNvSpPr>
          <p:nvPr>
            <p:ph type="sldNum" sz="quarter" idx="4"/>
          </p:nvPr>
        </p:nvSpPr>
        <p:spPr/>
        <p:txBody>
          <a:bodyPr/>
          <a:lstStyle/>
          <a:p>
            <a:fld id="{5356F478-C559-429F-9426-6D8D07B5A7AD}" type="slidenum">
              <a:rPr lang="en-US" smtClean="0"/>
              <a:pPr/>
              <a:t>346</a:t>
            </a:fld>
            <a:endParaRPr lang="en-US" dirty="0"/>
          </a:p>
        </p:txBody>
      </p:sp>
    </p:spTree>
    <p:extLst>
      <p:ext uri="{BB962C8B-B14F-4D97-AF65-F5344CB8AC3E}">
        <p14:creationId xmlns:p14="http://schemas.microsoft.com/office/powerpoint/2010/main" val="3502003805"/>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ED7F8F-7F25-40D8-BF71-1F28D7BB99C8}"/>
              </a:ext>
            </a:extLst>
          </p:cNvPr>
          <p:cNvSpPr>
            <a:spLocks noGrp="1"/>
          </p:cNvSpPr>
          <p:nvPr>
            <p:ph type="title"/>
          </p:nvPr>
        </p:nvSpPr>
        <p:spPr/>
        <p:txBody>
          <a:bodyPr/>
          <a:lstStyle/>
          <a:p>
            <a:r>
              <a:rPr lang="en-US" dirty="0"/>
              <a:t>Cloud-based Storage</a:t>
            </a:r>
          </a:p>
        </p:txBody>
      </p:sp>
      <p:sp>
        <p:nvSpPr>
          <p:cNvPr id="7" name="Content Placeholder 6">
            <a:extLst>
              <a:ext uri="{FF2B5EF4-FFF2-40B4-BE49-F238E27FC236}">
                <a16:creationId xmlns:a16="http://schemas.microsoft.com/office/drawing/2014/main" id="{C91C5C93-51A3-42B2-8E0B-77E29DD0A5B6}"/>
              </a:ext>
            </a:extLst>
          </p:cNvPr>
          <p:cNvSpPr>
            <a:spLocks noGrp="1"/>
          </p:cNvSpPr>
          <p:nvPr>
            <p:ph sz="half" idx="2"/>
          </p:nvPr>
        </p:nvSpPr>
        <p:spPr/>
        <p:txBody>
          <a:bodyPr>
            <a:normAutofit fontScale="92500" lnSpcReduction="10000"/>
          </a:bodyPr>
          <a:lstStyle/>
          <a:p>
            <a:r>
              <a:rPr lang="en-US" dirty="0"/>
              <a:t>Vendors—Apple, Google, Microsoft, DropBox, Amazon</a:t>
            </a:r>
          </a:p>
          <a:p>
            <a:r>
              <a:rPr lang="en-US" dirty="0"/>
              <a:t>Access via a browser or client app</a:t>
            </a:r>
          </a:p>
          <a:p>
            <a:r>
              <a:rPr lang="en-US" dirty="0"/>
              <a:t>OneDrive can be integrated with File Explorer</a:t>
            </a:r>
          </a:p>
        </p:txBody>
      </p:sp>
      <p:pic>
        <p:nvPicPr>
          <p:cNvPr id="8" name="Content Placeholder 7">
            <a:extLst>
              <a:ext uri="{FF2B5EF4-FFF2-40B4-BE49-F238E27FC236}">
                <a16:creationId xmlns:a16="http://schemas.microsoft.com/office/drawing/2014/main" id="{F14E659C-F9ED-492D-AF56-F8F1618A300C}"/>
              </a:ext>
            </a:extLst>
          </p:cNvPr>
          <p:cNvPicPr>
            <a:picLocks noGrp="1"/>
          </p:cNvPicPr>
          <p:nvPr>
            <p:ph sz="half" idx="1"/>
          </p:nvPr>
        </p:nvPicPr>
        <p:blipFill>
          <a:blip r:embed="rId2"/>
          <a:stretch>
            <a:fillRect/>
          </a:stretch>
        </p:blipFill>
        <p:spPr>
          <a:xfrm>
            <a:off x="730250" y="969962"/>
            <a:ext cx="4667250" cy="5467350"/>
          </a:xfrm>
          <a:prstGeom prst="rect">
            <a:avLst/>
          </a:prstGeom>
        </p:spPr>
      </p:pic>
      <p:sp>
        <p:nvSpPr>
          <p:cNvPr id="2" name="Footer Placeholder 1">
            <a:extLst>
              <a:ext uri="{FF2B5EF4-FFF2-40B4-BE49-F238E27FC236}">
                <a16:creationId xmlns:a16="http://schemas.microsoft.com/office/drawing/2014/main" id="{99A21D18-8FCA-44AF-98B7-8E846E9CD2D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4A8251E-1C15-4F56-8220-A4C408FC834F}"/>
              </a:ext>
            </a:extLst>
          </p:cNvPr>
          <p:cNvSpPr>
            <a:spLocks noGrp="1"/>
          </p:cNvSpPr>
          <p:nvPr>
            <p:ph type="sldNum" sz="quarter" idx="4"/>
          </p:nvPr>
        </p:nvSpPr>
        <p:spPr/>
        <p:txBody>
          <a:bodyPr/>
          <a:lstStyle/>
          <a:p>
            <a:fld id="{5356F478-C559-429F-9426-6D8D07B5A7AD}" type="slidenum">
              <a:rPr lang="en-US" smtClean="0"/>
              <a:pPr/>
              <a:t>347</a:t>
            </a:fld>
            <a:endParaRPr lang="en-US" dirty="0"/>
          </a:p>
        </p:txBody>
      </p:sp>
    </p:spTree>
    <p:extLst>
      <p:ext uri="{BB962C8B-B14F-4D97-AF65-F5344CB8AC3E}">
        <p14:creationId xmlns:p14="http://schemas.microsoft.com/office/powerpoint/2010/main" val="1737319653"/>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A72C7-C1B7-47C7-86E3-A4E7F8527745}"/>
              </a:ext>
            </a:extLst>
          </p:cNvPr>
          <p:cNvSpPr>
            <a:spLocks noGrp="1"/>
          </p:cNvSpPr>
          <p:nvPr>
            <p:ph type="title"/>
          </p:nvPr>
        </p:nvSpPr>
        <p:spPr/>
        <p:txBody>
          <a:bodyPr/>
          <a:lstStyle/>
          <a:p>
            <a:r>
              <a:rPr lang="en-US" dirty="0"/>
              <a:t>Cloud-based Collaborative Applications</a:t>
            </a:r>
          </a:p>
        </p:txBody>
      </p:sp>
      <p:sp>
        <p:nvSpPr>
          <p:cNvPr id="3" name="Content Placeholder 2">
            <a:extLst>
              <a:ext uri="{FF2B5EF4-FFF2-40B4-BE49-F238E27FC236}">
                <a16:creationId xmlns:a16="http://schemas.microsoft.com/office/drawing/2014/main" id="{A7031841-D606-4FC1-BFED-EBB0913A08C6}"/>
              </a:ext>
            </a:extLst>
          </p:cNvPr>
          <p:cNvSpPr>
            <a:spLocks noGrp="1"/>
          </p:cNvSpPr>
          <p:nvPr>
            <p:ph sz="half" idx="1"/>
          </p:nvPr>
        </p:nvSpPr>
        <p:spPr/>
        <p:txBody>
          <a:bodyPr/>
          <a:lstStyle/>
          <a:p>
            <a:r>
              <a:rPr lang="en-US" dirty="0"/>
              <a:t>Provide apps and collaboration features as well as basic storage</a:t>
            </a:r>
          </a:p>
          <a:p>
            <a:r>
              <a:rPr lang="en-US" dirty="0"/>
              <a:t>Vendors—Microsoft Office 365, Google G Suite, Smartsheet</a:t>
            </a:r>
          </a:p>
        </p:txBody>
      </p:sp>
      <p:pic>
        <p:nvPicPr>
          <p:cNvPr id="9" name="Content Placeholder 6" descr="Google G Suite online word processing, spreadsheet, and presentation software that multiple users can collaborate on over the web">
            <a:extLst>
              <a:ext uri="{FF2B5EF4-FFF2-40B4-BE49-F238E27FC236}">
                <a16:creationId xmlns:a16="http://schemas.microsoft.com/office/drawing/2014/main" id="{8D5A1472-3F24-417F-828A-1441442317AF}"/>
              </a:ext>
            </a:extLst>
          </p:cNvPr>
          <p:cNvPicPr>
            <a:picLocks noGrp="1"/>
          </p:cNvPicPr>
          <p:nvPr>
            <p:ph sz="half" idx="2"/>
          </p:nvPr>
        </p:nvPicPr>
        <p:blipFill>
          <a:blip r:embed="rId2"/>
          <a:stretch>
            <a:fillRect/>
          </a:stretch>
        </p:blipFill>
        <p:spPr>
          <a:xfrm>
            <a:off x="6126163" y="2063756"/>
            <a:ext cx="5940425" cy="3279763"/>
          </a:xfrm>
          <a:prstGeom prst="rect">
            <a:avLst/>
          </a:prstGeom>
        </p:spPr>
      </p:pic>
      <p:sp>
        <p:nvSpPr>
          <p:cNvPr id="4" name="Footer Placeholder 3">
            <a:extLst>
              <a:ext uri="{FF2B5EF4-FFF2-40B4-BE49-F238E27FC236}">
                <a16:creationId xmlns:a16="http://schemas.microsoft.com/office/drawing/2014/main" id="{14A5C628-AAA0-45E7-8B5C-7AB744C397F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E73F7FF-4409-49F4-8D65-DD43C1986A1D}"/>
              </a:ext>
            </a:extLst>
          </p:cNvPr>
          <p:cNvSpPr>
            <a:spLocks noGrp="1"/>
          </p:cNvSpPr>
          <p:nvPr>
            <p:ph type="sldNum" sz="quarter" idx="4"/>
          </p:nvPr>
        </p:nvSpPr>
        <p:spPr/>
        <p:txBody>
          <a:bodyPr/>
          <a:lstStyle/>
          <a:p>
            <a:fld id="{5356F478-C559-429F-9426-6D8D07B5A7AD}" type="slidenum">
              <a:rPr lang="en-US" smtClean="0"/>
              <a:pPr/>
              <a:t>348</a:t>
            </a:fld>
            <a:endParaRPr lang="en-US" dirty="0"/>
          </a:p>
        </p:txBody>
      </p:sp>
    </p:spTree>
    <p:extLst>
      <p:ext uri="{BB962C8B-B14F-4D97-AF65-F5344CB8AC3E}">
        <p14:creationId xmlns:p14="http://schemas.microsoft.com/office/powerpoint/2010/main" val="1474185117"/>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A5F25-337C-4F67-BDBC-54611827B3A6}"/>
              </a:ext>
            </a:extLst>
          </p:cNvPr>
          <p:cNvSpPr>
            <a:spLocks noGrp="1"/>
          </p:cNvSpPr>
          <p:nvPr>
            <p:ph type="title"/>
          </p:nvPr>
        </p:nvSpPr>
        <p:spPr/>
        <p:txBody>
          <a:bodyPr/>
          <a:lstStyle/>
          <a:p>
            <a:r>
              <a:rPr lang="en-US" dirty="0"/>
              <a:t>Peer-to-Peer File Sharing</a:t>
            </a:r>
          </a:p>
        </p:txBody>
      </p:sp>
      <p:sp>
        <p:nvSpPr>
          <p:cNvPr id="4" name="Content Placeholder 3">
            <a:extLst>
              <a:ext uri="{FF2B5EF4-FFF2-40B4-BE49-F238E27FC236}">
                <a16:creationId xmlns:a16="http://schemas.microsoft.com/office/drawing/2014/main" id="{F6EA5B8D-FD86-4225-A5C2-3B940CF2AB22}"/>
              </a:ext>
            </a:extLst>
          </p:cNvPr>
          <p:cNvSpPr>
            <a:spLocks noGrp="1"/>
          </p:cNvSpPr>
          <p:nvPr>
            <p:ph sz="half" idx="2"/>
          </p:nvPr>
        </p:nvSpPr>
        <p:spPr/>
        <p:txBody>
          <a:bodyPr/>
          <a:lstStyle/>
          <a:p>
            <a:r>
              <a:rPr lang="en-US" dirty="0"/>
              <a:t>Files are uploaded to a network of peers</a:t>
            </a:r>
          </a:p>
          <a:p>
            <a:r>
              <a:rPr lang="en-US" dirty="0"/>
              <a:t>Each peer hosts fragments of files</a:t>
            </a:r>
          </a:p>
          <a:p>
            <a:endParaRPr lang="en-US" dirty="0"/>
          </a:p>
        </p:txBody>
      </p:sp>
      <p:pic>
        <p:nvPicPr>
          <p:cNvPr id="11" name="Content Placeholder 10" descr="Using BitTorrent to download a copy of KALI Linux.">
            <a:extLst>
              <a:ext uri="{FF2B5EF4-FFF2-40B4-BE49-F238E27FC236}">
                <a16:creationId xmlns:a16="http://schemas.microsoft.com/office/drawing/2014/main" id="{25AE9C95-1886-449B-9678-FD074119C915}"/>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2075" y="2043756"/>
            <a:ext cx="5943600" cy="3319763"/>
          </a:xfrm>
          <a:prstGeom prst="rect">
            <a:avLst/>
          </a:prstGeom>
          <a:noFill/>
          <a:ln>
            <a:noFill/>
          </a:ln>
        </p:spPr>
      </p:pic>
      <p:sp>
        <p:nvSpPr>
          <p:cNvPr id="3" name="Footer Placeholder 2">
            <a:extLst>
              <a:ext uri="{FF2B5EF4-FFF2-40B4-BE49-F238E27FC236}">
                <a16:creationId xmlns:a16="http://schemas.microsoft.com/office/drawing/2014/main" id="{6E4AFF35-2DC5-4FA3-88CD-D042C742C32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1EF288B-67F6-4AB5-8C21-B3180E0C9DE9}"/>
              </a:ext>
            </a:extLst>
          </p:cNvPr>
          <p:cNvSpPr>
            <a:spLocks noGrp="1"/>
          </p:cNvSpPr>
          <p:nvPr>
            <p:ph type="sldNum" sz="quarter" idx="4"/>
          </p:nvPr>
        </p:nvSpPr>
        <p:spPr/>
        <p:txBody>
          <a:bodyPr/>
          <a:lstStyle/>
          <a:p>
            <a:fld id="{5356F478-C559-429F-9426-6D8D07B5A7AD}" type="slidenum">
              <a:rPr lang="en-US" smtClean="0"/>
              <a:pPr/>
              <a:t>349</a:t>
            </a:fld>
            <a:endParaRPr lang="en-US" dirty="0"/>
          </a:p>
        </p:txBody>
      </p:sp>
    </p:spTree>
    <p:extLst>
      <p:ext uri="{BB962C8B-B14F-4D97-AF65-F5344CB8AC3E}">
        <p14:creationId xmlns:p14="http://schemas.microsoft.com/office/powerpoint/2010/main" val="4733991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12E35F-735C-4529-B759-04B53DEF056E}"/>
              </a:ext>
            </a:extLst>
          </p:cNvPr>
          <p:cNvSpPr>
            <a:spLocks noGrp="1"/>
          </p:cNvSpPr>
          <p:nvPr>
            <p:ph idx="1"/>
          </p:nvPr>
        </p:nvSpPr>
        <p:spPr/>
        <p:txBody>
          <a:bodyPr>
            <a:normAutofit fontScale="92500"/>
          </a:bodyPr>
          <a:lstStyle/>
          <a:p>
            <a:r>
              <a:rPr lang="en-US" dirty="0"/>
              <a:t>Set up a computer system with regard for safety and healthy working practices</a:t>
            </a:r>
          </a:p>
          <a:p>
            <a:r>
              <a:rPr lang="en-US" dirty="0"/>
              <a:t>Navigate an OS and use input devices effectively</a:t>
            </a:r>
          </a:p>
        </p:txBody>
      </p:sp>
      <p:sp>
        <p:nvSpPr>
          <p:cNvPr id="3" name="Footer Placeholder 2">
            <a:extLst>
              <a:ext uri="{FF2B5EF4-FFF2-40B4-BE49-F238E27FC236}">
                <a16:creationId xmlns:a16="http://schemas.microsoft.com/office/drawing/2014/main" id="{B40C10AF-1153-4575-85E2-56A8F71BD27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A07ABFE-D845-4095-92D6-4C6359D7F206}"/>
              </a:ext>
            </a:extLst>
          </p:cNvPr>
          <p:cNvSpPr>
            <a:spLocks noGrp="1"/>
          </p:cNvSpPr>
          <p:nvPr>
            <p:ph type="sldNum" sz="quarter" idx="4"/>
          </p:nvPr>
        </p:nvSpPr>
        <p:spPr/>
        <p:txBody>
          <a:bodyPr/>
          <a:lstStyle/>
          <a:p>
            <a:fld id="{5356F478-C559-429F-9426-6D8D07B5A7AD}" type="slidenum">
              <a:rPr lang="en-US" smtClean="0"/>
              <a:pPr/>
              <a:t>35</a:t>
            </a:fld>
            <a:endParaRPr lang="en-US" dirty="0"/>
          </a:p>
        </p:txBody>
      </p:sp>
    </p:spTree>
    <p:extLst>
      <p:ext uri="{BB962C8B-B14F-4D97-AF65-F5344CB8AC3E}">
        <p14:creationId xmlns:p14="http://schemas.microsoft.com/office/powerpoint/2010/main" val="511777996"/>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65BD34-062B-42EB-8507-14CA5C2476C7}"/>
              </a:ext>
            </a:extLst>
          </p:cNvPr>
          <p:cNvSpPr>
            <a:spLocks noGrp="1"/>
          </p:cNvSpPr>
          <p:nvPr>
            <p:ph idx="1"/>
          </p:nvPr>
        </p:nvSpPr>
        <p:spPr/>
        <p:txBody>
          <a:bodyPr>
            <a:normAutofit lnSpcReduction="10000"/>
          </a:bodyPr>
          <a:lstStyle/>
          <a:p>
            <a:r>
              <a:rPr lang="en-US" dirty="0"/>
              <a:t>Data files backup</a:t>
            </a:r>
          </a:p>
          <a:p>
            <a:r>
              <a:rPr lang="en-US" dirty="0"/>
              <a:t>System configuration backup</a:t>
            </a:r>
          </a:p>
          <a:p>
            <a:r>
              <a:rPr lang="en-US" dirty="0"/>
              <a:t>Backup considerations</a:t>
            </a:r>
          </a:p>
          <a:p>
            <a:pPr lvl="1"/>
            <a:r>
              <a:rPr lang="en-US" dirty="0"/>
              <a:t>On-site versus off-site</a:t>
            </a:r>
          </a:p>
          <a:p>
            <a:pPr lvl="1"/>
            <a:r>
              <a:rPr lang="en-US" dirty="0"/>
              <a:t>Backup media security</a:t>
            </a:r>
          </a:p>
          <a:p>
            <a:pPr lvl="1"/>
            <a:r>
              <a:rPr lang="en-US" dirty="0"/>
              <a:t>Point-in-time backups</a:t>
            </a:r>
          </a:p>
          <a:p>
            <a:pPr lvl="1"/>
            <a:r>
              <a:rPr lang="en-US" dirty="0"/>
              <a:t>Backup schedule</a:t>
            </a:r>
          </a:p>
        </p:txBody>
      </p:sp>
      <p:sp>
        <p:nvSpPr>
          <p:cNvPr id="3" name="Title 2">
            <a:extLst>
              <a:ext uri="{FF2B5EF4-FFF2-40B4-BE49-F238E27FC236}">
                <a16:creationId xmlns:a16="http://schemas.microsoft.com/office/drawing/2014/main" id="{95586A78-619A-4A29-A237-9B46B89C1737}"/>
              </a:ext>
            </a:extLst>
          </p:cNvPr>
          <p:cNvSpPr>
            <a:spLocks noGrp="1"/>
          </p:cNvSpPr>
          <p:nvPr>
            <p:ph type="title"/>
          </p:nvPr>
        </p:nvSpPr>
        <p:spPr/>
        <p:txBody>
          <a:bodyPr/>
          <a:lstStyle/>
          <a:p>
            <a:r>
              <a:rPr lang="en-US" dirty="0"/>
              <a:t>Backups</a:t>
            </a:r>
          </a:p>
        </p:txBody>
      </p:sp>
      <p:sp>
        <p:nvSpPr>
          <p:cNvPr id="4" name="Footer Placeholder 3">
            <a:extLst>
              <a:ext uri="{FF2B5EF4-FFF2-40B4-BE49-F238E27FC236}">
                <a16:creationId xmlns:a16="http://schemas.microsoft.com/office/drawing/2014/main" id="{6977123C-7D19-4A5E-B2CD-CF05482EC8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21220E9-DA29-4BE5-95AB-554DFA149168}"/>
              </a:ext>
            </a:extLst>
          </p:cNvPr>
          <p:cNvSpPr>
            <a:spLocks noGrp="1"/>
          </p:cNvSpPr>
          <p:nvPr>
            <p:ph type="sldNum" sz="quarter" idx="4"/>
          </p:nvPr>
        </p:nvSpPr>
        <p:spPr/>
        <p:txBody>
          <a:bodyPr/>
          <a:lstStyle/>
          <a:p>
            <a:fld id="{5356F478-C559-429F-9426-6D8D07B5A7AD}" type="slidenum">
              <a:rPr lang="en-US" smtClean="0"/>
              <a:pPr/>
              <a:t>350</a:t>
            </a:fld>
            <a:endParaRPr lang="en-US" dirty="0"/>
          </a:p>
        </p:txBody>
      </p:sp>
    </p:spTree>
    <p:extLst>
      <p:ext uri="{BB962C8B-B14F-4D97-AF65-F5344CB8AC3E}">
        <p14:creationId xmlns:p14="http://schemas.microsoft.com/office/powerpoint/2010/main" val="3713860645"/>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C915B3A-2F51-4CF1-AD92-E86683AFA8AF}"/>
              </a:ext>
            </a:extLst>
          </p:cNvPr>
          <p:cNvSpPr>
            <a:spLocks noGrp="1"/>
          </p:cNvSpPr>
          <p:nvPr>
            <p:ph idx="1"/>
          </p:nvPr>
        </p:nvSpPr>
        <p:spPr/>
        <p:txBody>
          <a:bodyPr/>
          <a:lstStyle/>
          <a:p>
            <a:r>
              <a:rPr lang="en-US" dirty="0"/>
              <a:t>Locally attached storage</a:t>
            </a:r>
          </a:p>
          <a:p>
            <a:r>
              <a:rPr lang="en-US" dirty="0"/>
              <a:t>Network Attached Storage</a:t>
            </a:r>
          </a:p>
          <a:p>
            <a:r>
              <a:rPr lang="en-US" dirty="0"/>
              <a:t>Offsite/cloud-based</a:t>
            </a:r>
          </a:p>
          <a:p>
            <a:r>
              <a:rPr lang="en-US" dirty="0"/>
              <a:t>Use multiple methods for comprehensive backup</a:t>
            </a:r>
          </a:p>
          <a:p>
            <a:pPr lvl="1"/>
            <a:r>
              <a:rPr lang="en-US" dirty="0"/>
              <a:t>Local storage for regular point-in-time backups</a:t>
            </a:r>
          </a:p>
          <a:p>
            <a:pPr lvl="1"/>
            <a:r>
              <a:rPr lang="en-US" dirty="0"/>
              <a:t>Cloud storage for periodic off-site backups</a:t>
            </a:r>
          </a:p>
        </p:txBody>
      </p:sp>
      <p:sp>
        <p:nvSpPr>
          <p:cNvPr id="3" name="Title 2">
            <a:extLst>
              <a:ext uri="{FF2B5EF4-FFF2-40B4-BE49-F238E27FC236}">
                <a16:creationId xmlns:a16="http://schemas.microsoft.com/office/drawing/2014/main" id="{656B7428-952C-4850-A1AF-E38CA561B252}"/>
              </a:ext>
            </a:extLst>
          </p:cNvPr>
          <p:cNvSpPr>
            <a:spLocks noGrp="1"/>
          </p:cNvSpPr>
          <p:nvPr>
            <p:ph type="title"/>
          </p:nvPr>
        </p:nvSpPr>
        <p:spPr/>
        <p:txBody>
          <a:bodyPr/>
          <a:lstStyle/>
          <a:p>
            <a:r>
              <a:rPr lang="en-US" dirty="0"/>
              <a:t>Backup Storage Types</a:t>
            </a:r>
          </a:p>
        </p:txBody>
      </p:sp>
      <p:sp>
        <p:nvSpPr>
          <p:cNvPr id="4" name="Footer Placeholder 3">
            <a:extLst>
              <a:ext uri="{FF2B5EF4-FFF2-40B4-BE49-F238E27FC236}">
                <a16:creationId xmlns:a16="http://schemas.microsoft.com/office/drawing/2014/main" id="{B218C776-50DF-4932-B396-D39B2E99932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200FFB5-8D04-428A-8647-9CCF3A78D609}"/>
              </a:ext>
            </a:extLst>
          </p:cNvPr>
          <p:cNvSpPr>
            <a:spLocks noGrp="1"/>
          </p:cNvSpPr>
          <p:nvPr>
            <p:ph type="sldNum" sz="quarter" idx="4"/>
          </p:nvPr>
        </p:nvSpPr>
        <p:spPr/>
        <p:txBody>
          <a:bodyPr/>
          <a:lstStyle/>
          <a:p>
            <a:fld id="{5356F478-C559-429F-9426-6D8D07B5A7AD}" type="slidenum">
              <a:rPr lang="en-US" smtClean="0"/>
              <a:pPr/>
              <a:t>351</a:t>
            </a:fld>
            <a:endParaRPr lang="en-US" dirty="0"/>
          </a:p>
        </p:txBody>
      </p:sp>
    </p:spTree>
    <p:extLst>
      <p:ext uri="{BB962C8B-B14F-4D97-AF65-F5344CB8AC3E}">
        <p14:creationId xmlns:p14="http://schemas.microsoft.com/office/powerpoint/2010/main" val="2079711441"/>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DD0AEB-2DE6-4395-9118-2A82E6DEE871}"/>
              </a:ext>
            </a:extLst>
          </p:cNvPr>
          <p:cNvSpPr>
            <a:spLocks noGrp="1"/>
          </p:cNvSpPr>
          <p:nvPr>
            <p:ph idx="1"/>
          </p:nvPr>
        </p:nvSpPr>
        <p:spPr/>
        <p:txBody>
          <a:bodyPr/>
          <a:lstStyle/>
          <a:p>
            <a:r>
              <a:rPr lang="en-US" dirty="0"/>
              <a:t>Selection of drives/folders/files to include in backup jobs</a:t>
            </a:r>
          </a:p>
          <a:p>
            <a:r>
              <a:rPr lang="en-US" dirty="0"/>
              <a:t>Where is critical data stored?</a:t>
            </a:r>
          </a:p>
          <a:p>
            <a:r>
              <a:rPr lang="en-US" dirty="0"/>
              <a:t>Do the locations selected cover all critical files?</a:t>
            </a:r>
          </a:p>
        </p:txBody>
      </p:sp>
      <p:sp>
        <p:nvSpPr>
          <p:cNvPr id="3" name="Title 2">
            <a:extLst>
              <a:ext uri="{FF2B5EF4-FFF2-40B4-BE49-F238E27FC236}">
                <a16:creationId xmlns:a16="http://schemas.microsoft.com/office/drawing/2014/main" id="{E8520876-3507-47F5-AA58-138A7CFAB58A}"/>
              </a:ext>
            </a:extLst>
          </p:cNvPr>
          <p:cNvSpPr>
            <a:spLocks noGrp="1"/>
          </p:cNvSpPr>
          <p:nvPr>
            <p:ph type="title"/>
          </p:nvPr>
        </p:nvSpPr>
        <p:spPr/>
        <p:txBody>
          <a:bodyPr/>
          <a:lstStyle/>
          <a:p>
            <a:r>
              <a:rPr lang="en-US" dirty="0"/>
              <a:t>File Backups and Critical Data</a:t>
            </a:r>
          </a:p>
        </p:txBody>
      </p:sp>
      <p:sp>
        <p:nvSpPr>
          <p:cNvPr id="4" name="Footer Placeholder 3">
            <a:extLst>
              <a:ext uri="{FF2B5EF4-FFF2-40B4-BE49-F238E27FC236}">
                <a16:creationId xmlns:a16="http://schemas.microsoft.com/office/drawing/2014/main" id="{C8EE6F20-4466-4016-B525-6949F097DC6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3E9827B-1AF4-46B0-8E7E-FB98E2043FFF}"/>
              </a:ext>
            </a:extLst>
          </p:cNvPr>
          <p:cNvSpPr>
            <a:spLocks noGrp="1"/>
          </p:cNvSpPr>
          <p:nvPr>
            <p:ph type="sldNum" sz="quarter" idx="4"/>
          </p:nvPr>
        </p:nvSpPr>
        <p:spPr/>
        <p:txBody>
          <a:bodyPr/>
          <a:lstStyle/>
          <a:p>
            <a:fld id="{5356F478-C559-429F-9426-6D8D07B5A7AD}" type="slidenum">
              <a:rPr lang="en-US" smtClean="0"/>
              <a:pPr/>
              <a:t>352</a:t>
            </a:fld>
            <a:endParaRPr lang="en-US" dirty="0"/>
          </a:p>
        </p:txBody>
      </p:sp>
    </p:spTree>
    <p:extLst>
      <p:ext uri="{BB962C8B-B14F-4D97-AF65-F5344CB8AC3E}">
        <p14:creationId xmlns:p14="http://schemas.microsoft.com/office/powerpoint/2010/main" val="818538074"/>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5CB10D-3340-42BC-B6DE-563A9FF13E65}"/>
              </a:ext>
            </a:extLst>
          </p:cNvPr>
          <p:cNvSpPr>
            <a:spLocks noGrp="1"/>
          </p:cNvSpPr>
          <p:nvPr>
            <p:ph idx="1"/>
          </p:nvPr>
        </p:nvSpPr>
        <p:spPr/>
        <p:txBody>
          <a:bodyPr>
            <a:normAutofit fontScale="70000" lnSpcReduction="20000"/>
          </a:bodyPr>
          <a:lstStyle/>
          <a:p>
            <a:r>
              <a:rPr lang="en-US" dirty="0"/>
              <a:t>File copy methods are not sufficient to back up databases (in most cases)</a:t>
            </a:r>
          </a:p>
          <a:p>
            <a:r>
              <a:rPr lang="en-US" dirty="0"/>
              <a:t>Database must preserve integrity by tracking operations as transactions</a:t>
            </a:r>
          </a:p>
          <a:p>
            <a:r>
              <a:rPr lang="en-US" dirty="0"/>
              <a:t>Replication copies completed transactions between master and replica servers</a:t>
            </a:r>
          </a:p>
          <a:p>
            <a:r>
              <a:rPr lang="en-US" dirty="0"/>
              <a:t>Point-in-time backups must still be made to recover from errors (transaction rollback)</a:t>
            </a:r>
          </a:p>
          <a:p>
            <a:r>
              <a:rPr lang="en-US" dirty="0"/>
              <a:t>Snapshot backups can be used for “last ditch” recovery and for logging/auditing changes</a:t>
            </a:r>
          </a:p>
        </p:txBody>
      </p:sp>
      <p:sp>
        <p:nvSpPr>
          <p:cNvPr id="3" name="Title 2">
            <a:extLst>
              <a:ext uri="{FF2B5EF4-FFF2-40B4-BE49-F238E27FC236}">
                <a16:creationId xmlns:a16="http://schemas.microsoft.com/office/drawing/2014/main" id="{58C11B05-0EA5-40AC-97F1-3A5D3938443E}"/>
              </a:ext>
            </a:extLst>
          </p:cNvPr>
          <p:cNvSpPr>
            <a:spLocks noGrp="1"/>
          </p:cNvSpPr>
          <p:nvPr>
            <p:ph type="title"/>
          </p:nvPr>
        </p:nvSpPr>
        <p:spPr/>
        <p:txBody>
          <a:bodyPr/>
          <a:lstStyle/>
          <a:p>
            <a:r>
              <a:rPr lang="en-US" dirty="0"/>
              <a:t>Database Backups</a:t>
            </a:r>
          </a:p>
        </p:txBody>
      </p:sp>
      <p:sp>
        <p:nvSpPr>
          <p:cNvPr id="4" name="Footer Placeholder 3">
            <a:extLst>
              <a:ext uri="{FF2B5EF4-FFF2-40B4-BE49-F238E27FC236}">
                <a16:creationId xmlns:a16="http://schemas.microsoft.com/office/drawing/2014/main" id="{3AC44462-F3CD-483F-9C5E-F6BC0293412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A41FF5D-CF99-459C-BC8C-620EC313D4E2}"/>
              </a:ext>
            </a:extLst>
          </p:cNvPr>
          <p:cNvSpPr>
            <a:spLocks noGrp="1"/>
          </p:cNvSpPr>
          <p:nvPr>
            <p:ph type="sldNum" sz="quarter" idx="4"/>
          </p:nvPr>
        </p:nvSpPr>
        <p:spPr/>
        <p:txBody>
          <a:bodyPr/>
          <a:lstStyle/>
          <a:p>
            <a:fld id="{5356F478-C559-429F-9426-6D8D07B5A7AD}" type="slidenum">
              <a:rPr lang="en-US" smtClean="0"/>
              <a:pPr/>
              <a:t>353</a:t>
            </a:fld>
            <a:endParaRPr lang="en-US" dirty="0"/>
          </a:p>
        </p:txBody>
      </p:sp>
    </p:spTree>
    <p:extLst>
      <p:ext uri="{BB962C8B-B14F-4D97-AF65-F5344CB8AC3E}">
        <p14:creationId xmlns:p14="http://schemas.microsoft.com/office/powerpoint/2010/main" val="3598721495"/>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172BD4B-8D62-41BF-AB5D-0F69E9CA3C7B}"/>
              </a:ext>
            </a:extLst>
          </p:cNvPr>
          <p:cNvSpPr>
            <a:spLocks noGrp="1"/>
          </p:cNvSpPr>
          <p:nvPr>
            <p:ph idx="1"/>
          </p:nvPr>
        </p:nvSpPr>
        <p:spPr/>
        <p:txBody>
          <a:bodyPr>
            <a:normAutofit lnSpcReduction="10000"/>
          </a:bodyPr>
          <a:lstStyle/>
          <a:p>
            <a:r>
              <a:rPr lang="en-US" dirty="0"/>
              <a:t>Restore a host without having to manually reinstall operating system and applications software</a:t>
            </a:r>
          </a:p>
          <a:p>
            <a:r>
              <a:rPr lang="en-US" dirty="0"/>
              <a:t>Recover from file corruption, faulty disk storage, malware infection,...</a:t>
            </a:r>
          </a:p>
          <a:p>
            <a:r>
              <a:rPr lang="en-US" dirty="0"/>
              <a:t>Bare metal/image-based backup</a:t>
            </a:r>
          </a:p>
          <a:p>
            <a:r>
              <a:rPr lang="en-US" dirty="0"/>
              <a:t>Keep OS and data backups as separate jobs—use well-defined areas for user data storage</a:t>
            </a:r>
          </a:p>
        </p:txBody>
      </p:sp>
      <p:sp>
        <p:nvSpPr>
          <p:cNvPr id="3" name="Title 2">
            <a:extLst>
              <a:ext uri="{FF2B5EF4-FFF2-40B4-BE49-F238E27FC236}">
                <a16:creationId xmlns:a16="http://schemas.microsoft.com/office/drawing/2014/main" id="{3B7F0CFB-1C96-49DE-B053-043057E5E0D5}"/>
              </a:ext>
            </a:extLst>
          </p:cNvPr>
          <p:cNvSpPr>
            <a:spLocks noGrp="1"/>
          </p:cNvSpPr>
          <p:nvPr>
            <p:ph type="title"/>
          </p:nvPr>
        </p:nvSpPr>
        <p:spPr/>
        <p:txBody>
          <a:bodyPr/>
          <a:lstStyle/>
          <a:p>
            <a:r>
              <a:rPr lang="en-US" dirty="0"/>
              <a:t>OS Backups</a:t>
            </a:r>
          </a:p>
        </p:txBody>
      </p:sp>
      <p:sp>
        <p:nvSpPr>
          <p:cNvPr id="4" name="Footer Placeholder 3">
            <a:extLst>
              <a:ext uri="{FF2B5EF4-FFF2-40B4-BE49-F238E27FC236}">
                <a16:creationId xmlns:a16="http://schemas.microsoft.com/office/drawing/2014/main" id="{D51D6098-9046-48C4-854D-C96D56D58F2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BDE2A49-4851-400D-BA47-892C66001343}"/>
              </a:ext>
            </a:extLst>
          </p:cNvPr>
          <p:cNvSpPr>
            <a:spLocks noGrp="1"/>
          </p:cNvSpPr>
          <p:nvPr>
            <p:ph type="sldNum" sz="quarter" idx="4"/>
          </p:nvPr>
        </p:nvSpPr>
        <p:spPr/>
        <p:txBody>
          <a:bodyPr/>
          <a:lstStyle/>
          <a:p>
            <a:fld id="{5356F478-C559-429F-9426-6D8D07B5A7AD}" type="slidenum">
              <a:rPr lang="en-US" smtClean="0"/>
              <a:pPr/>
              <a:t>354</a:t>
            </a:fld>
            <a:endParaRPr lang="en-US" dirty="0"/>
          </a:p>
        </p:txBody>
      </p:sp>
    </p:spTree>
    <p:extLst>
      <p:ext uri="{BB962C8B-B14F-4D97-AF65-F5344CB8AC3E}">
        <p14:creationId xmlns:p14="http://schemas.microsoft.com/office/powerpoint/2010/main" val="2332650786"/>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DCB13E0-062A-4FBA-B88A-6E8DEECE8909}"/>
              </a:ext>
            </a:extLst>
          </p:cNvPr>
          <p:cNvSpPr>
            <a:spLocks noGrp="1"/>
          </p:cNvSpPr>
          <p:nvPr>
            <p:ph type="title"/>
          </p:nvPr>
        </p:nvSpPr>
        <p:spPr/>
        <p:txBody>
          <a:bodyPr/>
          <a:lstStyle/>
          <a:p>
            <a:r>
              <a:rPr lang="en-US" dirty="0"/>
              <a:t>Windows Backup</a:t>
            </a:r>
          </a:p>
        </p:txBody>
      </p:sp>
      <p:sp>
        <p:nvSpPr>
          <p:cNvPr id="9" name="Content Placeholder 8">
            <a:extLst>
              <a:ext uri="{FF2B5EF4-FFF2-40B4-BE49-F238E27FC236}">
                <a16:creationId xmlns:a16="http://schemas.microsoft.com/office/drawing/2014/main" id="{93B2D79C-D609-41A0-8A93-90F2B6D15DBA}"/>
              </a:ext>
            </a:extLst>
          </p:cNvPr>
          <p:cNvSpPr>
            <a:spLocks noGrp="1"/>
          </p:cNvSpPr>
          <p:nvPr>
            <p:ph sz="half" idx="1"/>
          </p:nvPr>
        </p:nvSpPr>
        <p:spPr/>
        <p:txBody>
          <a:bodyPr>
            <a:normAutofit fontScale="92500" lnSpcReduction="20000"/>
          </a:bodyPr>
          <a:lstStyle/>
          <a:p>
            <a:r>
              <a:rPr lang="en-US" dirty="0"/>
              <a:t>Backup and Restore (Windows 7)</a:t>
            </a:r>
          </a:p>
          <a:p>
            <a:pPr lvl="1"/>
            <a:r>
              <a:rPr lang="en-US" dirty="0"/>
              <a:t>Enables you to perform selective, scheduled, and ad-hoc backups</a:t>
            </a:r>
          </a:p>
          <a:p>
            <a:r>
              <a:rPr lang="en-US" dirty="0"/>
              <a:t>File History (Windows 8 and Windows 10)</a:t>
            </a:r>
          </a:p>
          <a:p>
            <a:pPr lvl="1"/>
            <a:r>
              <a:rPr lang="en-US" dirty="0"/>
              <a:t>As files are modified, the versions are tracked and backed up automatically</a:t>
            </a:r>
          </a:p>
        </p:txBody>
      </p:sp>
      <p:pic>
        <p:nvPicPr>
          <p:cNvPr id="12" name="Content Placeholder 11">
            <a:extLst>
              <a:ext uri="{FF2B5EF4-FFF2-40B4-BE49-F238E27FC236}">
                <a16:creationId xmlns:a16="http://schemas.microsoft.com/office/drawing/2014/main" id="{2D10BF1F-6AEA-4046-AE4D-59E1C389CC6C}"/>
              </a:ext>
            </a:extLst>
          </p:cNvPr>
          <p:cNvPicPr>
            <a:picLocks noGrp="1"/>
          </p:cNvPicPr>
          <p:nvPr>
            <p:ph sz="quarter" idx="12"/>
          </p:nvPr>
        </p:nvPicPr>
        <p:blipFill>
          <a:blip r:embed="rId2"/>
          <a:stretch>
            <a:fillRect/>
          </a:stretch>
        </p:blipFill>
        <p:spPr>
          <a:xfrm>
            <a:off x="1070580" y="914400"/>
            <a:ext cx="3986590" cy="2743200"/>
          </a:xfrm>
          <a:prstGeom prst="rect">
            <a:avLst/>
          </a:prstGeom>
        </p:spPr>
      </p:pic>
      <p:pic>
        <p:nvPicPr>
          <p:cNvPr id="13" name="Content Placeholder 12" descr="File History app in Windows 10. Screenshot used with permission from Microsoft.">
            <a:extLst>
              <a:ext uri="{FF2B5EF4-FFF2-40B4-BE49-F238E27FC236}">
                <a16:creationId xmlns:a16="http://schemas.microsoft.com/office/drawing/2014/main" id="{C3096361-8ADD-42CA-BAAF-A4F4F619038E}"/>
              </a:ext>
            </a:extLst>
          </p:cNvPr>
          <p:cNvPicPr>
            <a:picLocks noGrp="1"/>
          </p:cNvPicPr>
          <p:nvPr>
            <p:ph sz="quarter" idx="13"/>
          </p:nvPr>
        </p:nvPicPr>
        <p:blipFill>
          <a:blip r:embed="rId3"/>
          <a:stretch>
            <a:fillRect/>
          </a:stretch>
        </p:blipFill>
        <p:spPr>
          <a:xfrm>
            <a:off x="626247" y="3749675"/>
            <a:ext cx="4875256" cy="2743200"/>
          </a:xfrm>
          <a:prstGeom prst="rect">
            <a:avLst/>
          </a:prstGeom>
        </p:spPr>
      </p:pic>
      <p:sp>
        <p:nvSpPr>
          <p:cNvPr id="2" name="Footer Placeholder 1">
            <a:extLst>
              <a:ext uri="{FF2B5EF4-FFF2-40B4-BE49-F238E27FC236}">
                <a16:creationId xmlns:a16="http://schemas.microsoft.com/office/drawing/2014/main" id="{7A48DBA0-A1E8-4211-AE96-9FAB976D42AF}"/>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D787009C-F0E5-4867-B950-85783D1ADCAA}"/>
              </a:ext>
            </a:extLst>
          </p:cNvPr>
          <p:cNvSpPr>
            <a:spLocks noGrp="1"/>
          </p:cNvSpPr>
          <p:nvPr>
            <p:ph type="sldNum" sz="quarter" idx="4"/>
          </p:nvPr>
        </p:nvSpPr>
        <p:spPr/>
        <p:txBody>
          <a:bodyPr/>
          <a:lstStyle/>
          <a:p>
            <a:fld id="{5356F478-C559-429F-9426-6D8D07B5A7AD}" type="slidenum">
              <a:rPr lang="en-US" smtClean="0"/>
              <a:pPr/>
              <a:t>355</a:t>
            </a:fld>
            <a:endParaRPr lang="en-US" dirty="0"/>
          </a:p>
        </p:txBody>
      </p:sp>
    </p:spTree>
    <p:extLst>
      <p:ext uri="{BB962C8B-B14F-4D97-AF65-F5344CB8AC3E}">
        <p14:creationId xmlns:p14="http://schemas.microsoft.com/office/powerpoint/2010/main" val="3826774726"/>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B630A-ED11-45BC-8604-FF8290E60D5B}"/>
              </a:ext>
            </a:extLst>
          </p:cNvPr>
          <p:cNvSpPr>
            <a:spLocks noGrp="1"/>
          </p:cNvSpPr>
          <p:nvPr>
            <p:ph type="title"/>
          </p:nvPr>
        </p:nvSpPr>
        <p:spPr/>
        <p:txBody>
          <a:bodyPr/>
          <a:lstStyle/>
          <a:p>
            <a:r>
              <a:rPr lang="en-US" dirty="0"/>
              <a:t>Scheduling and Frequency</a:t>
            </a:r>
          </a:p>
        </p:txBody>
      </p:sp>
      <p:sp>
        <p:nvSpPr>
          <p:cNvPr id="3" name="Content Placeholder 2">
            <a:extLst>
              <a:ext uri="{FF2B5EF4-FFF2-40B4-BE49-F238E27FC236}">
                <a16:creationId xmlns:a16="http://schemas.microsoft.com/office/drawing/2014/main" id="{3C6A480D-F8FC-494E-A6D8-7C33A13A6C8D}"/>
              </a:ext>
            </a:extLst>
          </p:cNvPr>
          <p:cNvSpPr>
            <a:spLocks noGrp="1"/>
          </p:cNvSpPr>
          <p:nvPr>
            <p:ph sz="half" idx="1"/>
          </p:nvPr>
        </p:nvSpPr>
        <p:spPr/>
        <p:txBody>
          <a:bodyPr>
            <a:normAutofit fontScale="77500" lnSpcReduction="20000"/>
          </a:bodyPr>
          <a:lstStyle/>
          <a:p>
            <a:r>
              <a:rPr lang="en-US" dirty="0"/>
              <a:t>Scheduling and frequency require careful consideration</a:t>
            </a:r>
          </a:p>
          <a:p>
            <a:pPr lvl="1"/>
            <a:r>
              <a:rPr lang="en-US" dirty="0"/>
              <a:t>What are the recovery scenarios? When might we need to recover a file?</a:t>
            </a:r>
          </a:p>
          <a:p>
            <a:pPr lvl="1"/>
            <a:r>
              <a:rPr lang="en-US" dirty="0"/>
              <a:t>How much backup storage capacity is there?</a:t>
            </a:r>
          </a:p>
          <a:p>
            <a:pPr lvl="1"/>
            <a:r>
              <a:rPr lang="en-US" dirty="0"/>
              <a:t>How long do backups take to complete? Do they interfere with normal operations?</a:t>
            </a:r>
          </a:p>
          <a:p>
            <a:pPr lvl="1"/>
            <a:r>
              <a:rPr lang="en-US" dirty="0"/>
              <a:t>How can offsite backups be facilitated?</a:t>
            </a:r>
          </a:p>
        </p:txBody>
      </p:sp>
      <p:pic>
        <p:nvPicPr>
          <p:cNvPr id="7" name="Content Placeholder 6" descr="Choosing a backup schedule. Screenshot used with permission from Microsoft.">
            <a:extLst>
              <a:ext uri="{FF2B5EF4-FFF2-40B4-BE49-F238E27FC236}">
                <a16:creationId xmlns:a16="http://schemas.microsoft.com/office/drawing/2014/main" id="{584F8116-7669-4998-992E-1F7EA3E9A7EF}"/>
              </a:ext>
            </a:extLst>
          </p:cNvPr>
          <p:cNvPicPr>
            <a:picLocks noGrp="1"/>
          </p:cNvPicPr>
          <p:nvPr>
            <p:ph sz="half" idx="2"/>
          </p:nvPr>
        </p:nvPicPr>
        <p:blipFill>
          <a:blip r:embed="rId2"/>
          <a:stretch>
            <a:fillRect/>
          </a:stretch>
        </p:blipFill>
        <p:spPr>
          <a:xfrm>
            <a:off x="6126163" y="2019671"/>
            <a:ext cx="5940425" cy="3367933"/>
          </a:xfrm>
          <a:prstGeom prst="rect">
            <a:avLst/>
          </a:prstGeom>
        </p:spPr>
      </p:pic>
      <p:sp>
        <p:nvSpPr>
          <p:cNvPr id="4" name="Footer Placeholder 3">
            <a:extLst>
              <a:ext uri="{FF2B5EF4-FFF2-40B4-BE49-F238E27FC236}">
                <a16:creationId xmlns:a16="http://schemas.microsoft.com/office/drawing/2014/main" id="{27A767B5-BCCE-400E-846F-23084F4BDB4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D8678AB-D11B-4841-B016-67C3F60757C1}"/>
              </a:ext>
            </a:extLst>
          </p:cNvPr>
          <p:cNvSpPr>
            <a:spLocks noGrp="1"/>
          </p:cNvSpPr>
          <p:nvPr>
            <p:ph type="sldNum" sz="quarter" idx="4"/>
          </p:nvPr>
        </p:nvSpPr>
        <p:spPr/>
        <p:txBody>
          <a:bodyPr/>
          <a:lstStyle/>
          <a:p>
            <a:fld id="{5356F478-C559-429F-9426-6D8D07B5A7AD}" type="slidenum">
              <a:rPr lang="en-US" smtClean="0"/>
              <a:pPr/>
              <a:t>356</a:t>
            </a:fld>
            <a:endParaRPr lang="en-US" dirty="0"/>
          </a:p>
        </p:txBody>
      </p:sp>
    </p:spTree>
    <p:extLst>
      <p:ext uri="{BB962C8B-B14F-4D97-AF65-F5344CB8AC3E}">
        <p14:creationId xmlns:p14="http://schemas.microsoft.com/office/powerpoint/2010/main" val="2978856742"/>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F9F5AAA-B0A4-4F23-8BDD-F633ABDA4749}"/>
              </a:ext>
            </a:extLst>
          </p:cNvPr>
          <p:cNvSpPr>
            <a:spLocks noGrp="1"/>
          </p:cNvSpPr>
          <p:nvPr>
            <p:ph type="title"/>
          </p:nvPr>
        </p:nvSpPr>
        <p:spPr/>
        <p:txBody>
          <a:bodyPr/>
          <a:lstStyle/>
          <a:p>
            <a:r>
              <a:rPr lang="en-US" dirty="0"/>
              <a:t>Restoring Data and Verifying Backups</a:t>
            </a:r>
          </a:p>
        </p:txBody>
      </p:sp>
      <p:sp>
        <p:nvSpPr>
          <p:cNvPr id="8" name="Content Placeholder 7">
            <a:extLst>
              <a:ext uri="{FF2B5EF4-FFF2-40B4-BE49-F238E27FC236}">
                <a16:creationId xmlns:a16="http://schemas.microsoft.com/office/drawing/2014/main" id="{C335972D-3B25-40B8-8F69-6357CCFF691E}"/>
              </a:ext>
            </a:extLst>
          </p:cNvPr>
          <p:cNvSpPr>
            <a:spLocks noGrp="1"/>
          </p:cNvSpPr>
          <p:nvPr>
            <p:ph sz="half" idx="2"/>
          </p:nvPr>
        </p:nvSpPr>
        <p:spPr/>
        <p:txBody>
          <a:bodyPr/>
          <a:lstStyle/>
          <a:p>
            <a:r>
              <a:rPr lang="en-US" dirty="0"/>
              <a:t>Error detection</a:t>
            </a:r>
          </a:p>
          <a:p>
            <a:pPr lvl="1"/>
            <a:r>
              <a:rPr lang="en-US" dirty="0"/>
              <a:t>Do backups complete successfully?</a:t>
            </a:r>
          </a:p>
          <a:p>
            <a:r>
              <a:rPr lang="en-US" dirty="0"/>
              <a:t>Configuration</a:t>
            </a:r>
          </a:p>
          <a:p>
            <a:pPr lvl="1"/>
            <a:r>
              <a:rPr lang="en-US" dirty="0"/>
              <a:t>Is all critical data being backed up?</a:t>
            </a:r>
          </a:p>
          <a:p>
            <a:r>
              <a:rPr lang="en-US" dirty="0"/>
              <a:t>Test restore</a:t>
            </a:r>
          </a:p>
          <a:p>
            <a:endParaRPr lang="en-US" dirty="0"/>
          </a:p>
        </p:txBody>
      </p:sp>
      <p:pic>
        <p:nvPicPr>
          <p:cNvPr id="9" name="Content Placeholder 8" descr="Choosing folders and files to restore from a particular point in time. Screenshot used with permission from Microsoft.">
            <a:extLst>
              <a:ext uri="{FF2B5EF4-FFF2-40B4-BE49-F238E27FC236}">
                <a16:creationId xmlns:a16="http://schemas.microsoft.com/office/drawing/2014/main" id="{D6D294CF-998A-487B-9BE2-1935F0A99FAB}"/>
              </a:ext>
            </a:extLst>
          </p:cNvPr>
          <p:cNvPicPr>
            <a:picLocks noGrp="1"/>
          </p:cNvPicPr>
          <p:nvPr>
            <p:ph sz="half" idx="1"/>
          </p:nvPr>
        </p:nvPicPr>
        <p:blipFill>
          <a:blip r:embed="rId2"/>
          <a:stretch>
            <a:fillRect/>
          </a:stretch>
        </p:blipFill>
        <p:spPr>
          <a:xfrm>
            <a:off x="92075" y="1913755"/>
            <a:ext cx="5943600" cy="3579764"/>
          </a:xfrm>
          <a:prstGeom prst="rect">
            <a:avLst/>
          </a:prstGeom>
        </p:spPr>
      </p:pic>
      <p:sp>
        <p:nvSpPr>
          <p:cNvPr id="2" name="Footer Placeholder 1">
            <a:extLst>
              <a:ext uri="{FF2B5EF4-FFF2-40B4-BE49-F238E27FC236}">
                <a16:creationId xmlns:a16="http://schemas.microsoft.com/office/drawing/2014/main" id="{C18FE335-AB0C-4C28-B3FF-845B4470B546}"/>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E393160-95E0-4746-9EA6-EB62E926F492}"/>
              </a:ext>
            </a:extLst>
          </p:cNvPr>
          <p:cNvSpPr>
            <a:spLocks noGrp="1"/>
          </p:cNvSpPr>
          <p:nvPr>
            <p:ph type="sldNum" sz="quarter" idx="4"/>
          </p:nvPr>
        </p:nvSpPr>
        <p:spPr/>
        <p:txBody>
          <a:bodyPr/>
          <a:lstStyle/>
          <a:p>
            <a:fld id="{5356F478-C559-429F-9426-6D8D07B5A7AD}" type="slidenum">
              <a:rPr lang="en-US" smtClean="0"/>
              <a:pPr/>
              <a:t>357</a:t>
            </a:fld>
            <a:endParaRPr lang="en-US" dirty="0"/>
          </a:p>
        </p:txBody>
      </p:sp>
    </p:spTree>
    <p:extLst>
      <p:ext uri="{BB962C8B-B14F-4D97-AF65-F5344CB8AC3E}">
        <p14:creationId xmlns:p14="http://schemas.microsoft.com/office/powerpoint/2010/main" val="2890500830"/>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C1E0C1-F1F3-49CC-B026-84613E91CFBB}"/>
              </a:ext>
            </a:extLst>
          </p:cNvPr>
          <p:cNvSpPr>
            <a:spLocks noGrp="1"/>
          </p:cNvSpPr>
          <p:nvPr>
            <p:ph idx="1"/>
          </p:nvPr>
        </p:nvSpPr>
        <p:spPr/>
        <p:txBody>
          <a:bodyPr>
            <a:normAutofit fontScale="77500" lnSpcReduction="20000"/>
          </a:bodyPr>
          <a:lstStyle/>
          <a:p>
            <a:r>
              <a:rPr lang="en-US" dirty="0"/>
              <a:t>List ways to share files and storage on a local network</a:t>
            </a:r>
          </a:p>
          <a:p>
            <a:r>
              <a:rPr lang="en-US" dirty="0"/>
              <a:t>Describe means of sharing files and services on the Internet</a:t>
            </a:r>
          </a:p>
          <a:p>
            <a:r>
              <a:rPr lang="en-US" dirty="0"/>
              <a:t>Explain the importance of backups and configure simple backup options</a:t>
            </a:r>
          </a:p>
        </p:txBody>
      </p:sp>
      <p:sp>
        <p:nvSpPr>
          <p:cNvPr id="3" name="Footer Placeholder 2">
            <a:extLst>
              <a:ext uri="{FF2B5EF4-FFF2-40B4-BE49-F238E27FC236}">
                <a16:creationId xmlns:a16="http://schemas.microsoft.com/office/drawing/2014/main" id="{17E96F9F-38D2-469A-8259-6AE6B930613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DB0D29B-1FD4-457A-A244-A5AF31F8D506}"/>
              </a:ext>
            </a:extLst>
          </p:cNvPr>
          <p:cNvSpPr>
            <a:spLocks noGrp="1"/>
          </p:cNvSpPr>
          <p:nvPr>
            <p:ph type="sldNum" sz="quarter" idx="4"/>
          </p:nvPr>
        </p:nvSpPr>
        <p:spPr/>
        <p:txBody>
          <a:bodyPr/>
          <a:lstStyle/>
          <a:p>
            <a:fld id="{5356F478-C559-429F-9426-6D8D07B5A7AD}" type="slidenum">
              <a:rPr lang="en-US" smtClean="0"/>
              <a:pPr/>
              <a:t>358</a:t>
            </a:fld>
            <a:endParaRPr lang="en-US" dirty="0"/>
          </a:p>
        </p:txBody>
      </p:sp>
    </p:spTree>
    <p:extLst>
      <p:ext uri="{BB962C8B-B14F-4D97-AF65-F5344CB8AC3E}">
        <p14:creationId xmlns:p14="http://schemas.microsoft.com/office/powerpoint/2010/main" val="3441121510"/>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15840C-69DA-4986-A09A-20A7DC3B392A}"/>
              </a:ext>
            </a:extLst>
          </p:cNvPr>
          <p:cNvSpPr>
            <a:spLocks noGrp="1"/>
          </p:cNvSpPr>
          <p:nvPr>
            <p:ph idx="1"/>
          </p:nvPr>
        </p:nvSpPr>
        <p:spPr/>
        <p:txBody>
          <a:bodyPr/>
          <a:lstStyle/>
          <a:p>
            <a:r>
              <a:rPr lang="en-US" dirty="0"/>
              <a:t>Lab 19 / File Sharing</a:t>
            </a:r>
          </a:p>
        </p:txBody>
      </p:sp>
      <p:sp>
        <p:nvSpPr>
          <p:cNvPr id="3" name="Footer Placeholder 2">
            <a:extLst>
              <a:ext uri="{FF2B5EF4-FFF2-40B4-BE49-F238E27FC236}">
                <a16:creationId xmlns:a16="http://schemas.microsoft.com/office/drawing/2014/main" id="{CB53A2B2-2EA0-47AC-A88A-B3853845CD84}"/>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835309C7-3FED-404A-B2CD-4E78EB62B45B}"/>
              </a:ext>
            </a:extLst>
          </p:cNvPr>
          <p:cNvSpPr>
            <a:spLocks noGrp="1"/>
          </p:cNvSpPr>
          <p:nvPr>
            <p:ph type="sldNum" sz="quarter" idx="4"/>
          </p:nvPr>
        </p:nvSpPr>
        <p:spPr/>
        <p:txBody>
          <a:bodyPr/>
          <a:lstStyle/>
          <a:p>
            <a:fld id="{5356F478-C559-429F-9426-6D8D07B5A7AD}" type="slidenum">
              <a:rPr lang="en-US" smtClean="0"/>
              <a:pPr/>
              <a:t>359</a:t>
            </a:fld>
            <a:endParaRPr lang="en-US" dirty="0"/>
          </a:p>
        </p:txBody>
      </p:sp>
    </p:spTree>
    <p:extLst>
      <p:ext uri="{BB962C8B-B14F-4D97-AF65-F5344CB8AC3E}">
        <p14:creationId xmlns:p14="http://schemas.microsoft.com/office/powerpoint/2010/main" val="37578760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D9417AE-3FE5-4BE9-BB5D-54F934C56B04}"/>
              </a:ext>
            </a:extLst>
          </p:cNvPr>
          <p:cNvSpPr>
            <a:spLocks noGrp="1"/>
          </p:cNvSpPr>
          <p:nvPr>
            <p:ph idx="1"/>
          </p:nvPr>
        </p:nvSpPr>
        <p:spPr/>
        <p:txBody>
          <a:bodyPr/>
          <a:lstStyle/>
          <a:p>
            <a:r>
              <a:rPr lang="en-GB" dirty="0"/>
              <a:t>Lab 1 / Setting up the Computer</a:t>
            </a:r>
          </a:p>
          <a:p>
            <a:r>
              <a:rPr lang="en-GB" dirty="0"/>
              <a:t>Lab 2 / Navigating the Windows User Interface</a:t>
            </a:r>
            <a:endParaRPr lang="en-US" dirty="0"/>
          </a:p>
        </p:txBody>
      </p:sp>
      <p:sp>
        <p:nvSpPr>
          <p:cNvPr id="3" name="Footer Placeholder 2">
            <a:extLst>
              <a:ext uri="{FF2B5EF4-FFF2-40B4-BE49-F238E27FC236}">
                <a16:creationId xmlns:a16="http://schemas.microsoft.com/office/drawing/2014/main" id="{6989761F-4972-45F3-92C4-3290BFC47C36}"/>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AC1EB1C-56F0-4920-B2C8-BDAAD290EB89}"/>
              </a:ext>
            </a:extLst>
          </p:cNvPr>
          <p:cNvSpPr>
            <a:spLocks noGrp="1"/>
          </p:cNvSpPr>
          <p:nvPr>
            <p:ph type="sldNum" sz="quarter" idx="4"/>
          </p:nvPr>
        </p:nvSpPr>
        <p:spPr/>
        <p:txBody>
          <a:bodyPr/>
          <a:lstStyle/>
          <a:p>
            <a:fld id="{5356F478-C559-429F-9426-6D8D07B5A7AD}" type="slidenum">
              <a:rPr lang="en-US" smtClean="0"/>
              <a:pPr/>
              <a:t>36</a:t>
            </a:fld>
            <a:endParaRPr lang="en-US" dirty="0"/>
          </a:p>
        </p:txBody>
      </p:sp>
    </p:spTree>
    <p:extLst>
      <p:ext uri="{BB962C8B-B14F-4D97-AF65-F5344CB8AC3E}">
        <p14:creationId xmlns:p14="http://schemas.microsoft.com/office/powerpoint/2010/main" val="3122133215"/>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4 / Unit 5 / Using Mobile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387802632"/>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56908D3-4BE8-4091-9E92-A1D5DE7E3BDB}"/>
              </a:ext>
            </a:extLst>
          </p:cNvPr>
          <p:cNvSpPr>
            <a:spLocks noGrp="1"/>
          </p:cNvSpPr>
          <p:nvPr>
            <p:ph idx="1"/>
          </p:nvPr>
        </p:nvSpPr>
        <p:spPr/>
        <p:txBody>
          <a:bodyPr>
            <a:normAutofit fontScale="92500"/>
          </a:bodyPr>
          <a:lstStyle/>
          <a:p>
            <a:r>
              <a:rPr lang="en-US" dirty="0"/>
              <a:t>Identify the key features of different types of mobile devices and mobile operating systems</a:t>
            </a:r>
          </a:p>
          <a:p>
            <a:r>
              <a:rPr lang="en-US" dirty="0"/>
              <a:t>Configure network, email, and data transfer settings on mobile devices</a:t>
            </a:r>
          </a:p>
        </p:txBody>
      </p:sp>
      <p:sp>
        <p:nvSpPr>
          <p:cNvPr id="3" name="Footer Placeholder 2">
            <a:extLst>
              <a:ext uri="{FF2B5EF4-FFF2-40B4-BE49-F238E27FC236}">
                <a16:creationId xmlns:a16="http://schemas.microsoft.com/office/drawing/2014/main" id="{766A71E9-F4B2-495E-A53F-FB8EAB50A27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C6DC6D5-ADB5-4B4B-B747-1CECE9D646FE}"/>
              </a:ext>
            </a:extLst>
          </p:cNvPr>
          <p:cNvSpPr>
            <a:spLocks noGrp="1"/>
          </p:cNvSpPr>
          <p:nvPr>
            <p:ph type="sldNum" sz="quarter" idx="4"/>
          </p:nvPr>
        </p:nvSpPr>
        <p:spPr/>
        <p:txBody>
          <a:bodyPr/>
          <a:lstStyle/>
          <a:p>
            <a:fld id="{5356F478-C559-429F-9426-6D8D07B5A7AD}" type="slidenum">
              <a:rPr lang="en-US" smtClean="0"/>
              <a:pPr/>
              <a:t>361</a:t>
            </a:fld>
            <a:endParaRPr lang="en-US" dirty="0"/>
          </a:p>
        </p:txBody>
      </p:sp>
    </p:spTree>
    <p:extLst>
      <p:ext uri="{BB962C8B-B14F-4D97-AF65-F5344CB8AC3E}">
        <p14:creationId xmlns:p14="http://schemas.microsoft.com/office/powerpoint/2010/main" val="2777098661"/>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2A30214-52E4-49FF-BF64-28168AF97D4B}"/>
              </a:ext>
            </a:extLst>
          </p:cNvPr>
          <p:cNvSpPr>
            <a:spLocks noGrp="1"/>
          </p:cNvSpPr>
          <p:nvPr>
            <p:ph idx="1"/>
          </p:nvPr>
        </p:nvSpPr>
        <p:spPr/>
        <p:txBody>
          <a:bodyPr/>
          <a:lstStyle/>
          <a:p>
            <a:r>
              <a:rPr lang="en-US" dirty="0"/>
              <a:t>Gesture-based interaction</a:t>
            </a:r>
            <a:endParaRPr lang="en-GB" dirty="0"/>
          </a:p>
          <a:p>
            <a:r>
              <a:rPr lang="en-US" dirty="0"/>
              <a:t>Kinetics and screen orientation</a:t>
            </a:r>
            <a:endParaRPr lang="en-GB" dirty="0"/>
          </a:p>
          <a:p>
            <a:r>
              <a:rPr lang="en-US" dirty="0"/>
              <a:t>Speech recognition and hands free</a:t>
            </a:r>
            <a:endParaRPr lang="en-GB" dirty="0"/>
          </a:p>
        </p:txBody>
      </p:sp>
      <p:sp>
        <p:nvSpPr>
          <p:cNvPr id="3" name="Title 2">
            <a:extLst>
              <a:ext uri="{FF2B5EF4-FFF2-40B4-BE49-F238E27FC236}">
                <a16:creationId xmlns:a16="http://schemas.microsoft.com/office/drawing/2014/main" id="{9EDE07EF-1727-4872-8376-7C0FA2F2B44F}"/>
              </a:ext>
            </a:extLst>
          </p:cNvPr>
          <p:cNvSpPr>
            <a:spLocks noGrp="1"/>
          </p:cNvSpPr>
          <p:nvPr>
            <p:ph type="title"/>
          </p:nvPr>
        </p:nvSpPr>
        <p:spPr/>
        <p:txBody>
          <a:bodyPr/>
          <a:lstStyle/>
          <a:p>
            <a:r>
              <a:rPr lang="en-US" dirty="0"/>
              <a:t>Using a Mobile Device</a:t>
            </a:r>
          </a:p>
        </p:txBody>
      </p:sp>
      <p:sp>
        <p:nvSpPr>
          <p:cNvPr id="4" name="Footer Placeholder 3">
            <a:extLst>
              <a:ext uri="{FF2B5EF4-FFF2-40B4-BE49-F238E27FC236}">
                <a16:creationId xmlns:a16="http://schemas.microsoft.com/office/drawing/2014/main" id="{49097250-F65A-4F74-9891-1E61A04B9A0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EFC4E05-543C-42F4-8D85-884EBDB38D55}"/>
              </a:ext>
            </a:extLst>
          </p:cNvPr>
          <p:cNvSpPr>
            <a:spLocks noGrp="1"/>
          </p:cNvSpPr>
          <p:nvPr>
            <p:ph type="sldNum" sz="quarter" idx="4"/>
          </p:nvPr>
        </p:nvSpPr>
        <p:spPr/>
        <p:txBody>
          <a:bodyPr/>
          <a:lstStyle/>
          <a:p>
            <a:fld id="{5356F478-C559-429F-9426-6D8D07B5A7AD}" type="slidenum">
              <a:rPr lang="en-US" smtClean="0"/>
              <a:pPr/>
              <a:t>362</a:t>
            </a:fld>
            <a:endParaRPr lang="en-US" dirty="0"/>
          </a:p>
        </p:txBody>
      </p:sp>
    </p:spTree>
    <p:extLst>
      <p:ext uri="{BB962C8B-B14F-4D97-AF65-F5344CB8AC3E}">
        <p14:creationId xmlns:p14="http://schemas.microsoft.com/office/powerpoint/2010/main" val="4057214376"/>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Passcode Locks</a:t>
            </a:r>
          </a:p>
        </p:txBody>
      </p:sp>
      <p:sp>
        <p:nvSpPr>
          <p:cNvPr id="7" name="Content Placeholder 6"/>
          <p:cNvSpPr>
            <a:spLocks noGrp="1"/>
          </p:cNvSpPr>
          <p:nvPr>
            <p:ph sz="half" idx="1"/>
          </p:nvPr>
        </p:nvSpPr>
        <p:spPr/>
        <p:txBody>
          <a:bodyPr>
            <a:normAutofit fontScale="85000" lnSpcReduction="20000"/>
          </a:bodyPr>
          <a:lstStyle/>
          <a:p>
            <a:r>
              <a:rPr lang="en-US" dirty="0"/>
              <a:t>Protect information stored on the device with a screen lock</a:t>
            </a:r>
          </a:p>
          <a:p>
            <a:r>
              <a:rPr lang="en-US" dirty="0"/>
              <a:t>Authenticate with PIN or pattern code or biometric (fingerprint scanner)</a:t>
            </a:r>
          </a:p>
          <a:p>
            <a:r>
              <a:rPr lang="en-US" dirty="0"/>
              <a:t>Lockout policy</a:t>
            </a:r>
          </a:p>
          <a:p>
            <a:r>
              <a:rPr lang="en-US" dirty="0"/>
              <a:t>Remote wiping of data and settings</a:t>
            </a:r>
          </a:p>
        </p:txBody>
      </p:sp>
      <p:pic>
        <p:nvPicPr>
          <p:cNvPr id="10" name="Content Placeholder 9" descr="Configuring a passcode lock on iOS"/>
          <p:cNvPicPr>
            <a:picLocks noGrp="1"/>
          </p:cNvPicPr>
          <p:nvPr>
            <p:ph sz="quarter" idx="12"/>
          </p:nvPr>
        </p:nvPicPr>
        <p:blipFill>
          <a:blip r:embed="rId3" cstate="screen">
            <a:extLst>
              <a:ext uri="{28A0092B-C50C-407E-A947-70E740481C1C}">
                <a14:useLocalDpi xmlns:a14="http://schemas.microsoft.com/office/drawing/2010/main"/>
              </a:ext>
            </a:extLst>
          </a:blip>
          <a:srcRect/>
          <a:stretch>
            <a:fillRect/>
          </a:stretch>
        </p:blipFill>
        <p:spPr>
          <a:xfrm>
            <a:off x="1415600" y="914400"/>
            <a:ext cx="3296549" cy="2743200"/>
          </a:xfrm>
        </p:spPr>
      </p:pic>
      <p:pic>
        <p:nvPicPr>
          <p:cNvPr id="11" name="Content Placeholder 10" descr="Most corporate messaging systems come with a Remote Wipe feature, allowing mail, calendar, and contacts information to be deleted from mobile devices"/>
          <p:cNvPicPr>
            <a:picLocks noGrp="1"/>
          </p:cNvPicPr>
          <p:nvPr>
            <p:ph sz="quarter" idx="13"/>
          </p:nvPr>
        </p:nvPicPr>
        <p:blipFill>
          <a:blip r:embed="rId4" cstate="screen">
            <a:extLst>
              <a:ext uri="{28A0092B-C50C-407E-A947-70E740481C1C}">
                <a14:useLocalDpi xmlns:a14="http://schemas.microsoft.com/office/drawing/2010/main"/>
              </a:ext>
            </a:extLst>
          </a:blip>
          <a:srcRect/>
          <a:stretch>
            <a:fillRect/>
          </a:stretch>
        </p:blipFill>
        <p:spPr>
          <a:xfrm>
            <a:off x="746515" y="3749675"/>
            <a:ext cx="4634720" cy="2743200"/>
          </a:xfrm>
        </p:spPr>
      </p:pic>
      <p:sp>
        <p:nvSpPr>
          <p:cNvPr id="3" name="Footer Placeholder 2">
            <a:extLst>
              <a:ext uri="{FF2B5EF4-FFF2-40B4-BE49-F238E27FC236}">
                <a16:creationId xmlns:a16="http://schemas.microsoft.com/office/drawing/2014/main" id="{8B9C86E9-EB2F-4C7E-ACA6-50F526617E6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047B95A-F170-47BC-8667-EC2CF1561F11}"/>
              </a:ext>
            </a:extLst>
          </p:cNvPr>
          <p:cNvSpPr>
            <a:spLocks noGrp="1"/>
          </p:cNvSpPr>
          <p:nvPr>
            <p:ph type="sldNum" sz="quarter" idx="4"/>
          </p:nvPr>
        </p:nvSpPr>
        <p:spPr/>
        <p:txBody>
          <a:bodyPr/>
          <a:lstStyle/>
          <a:p>
            <a:fld id="{5356F478-C559-429F-9426-6D8D07B5A7AD}" type="slidenum">
              <a:rPr lang="en-US" smtClean="0"/>
              <a:pPr/>
              <a:t>363</a:t>
            </a:fld>
            <a:endParaRPr lang="en-US" dirty="0"/>
          </a:p>
        </p:txBody>
      </p:sp>
    </p:spTree>
    <p:extLst>
      <p:ext uri="{BB962C8B-B14F-4D97-AF65-F5344CB8AC3E}">
        <p14:creationId xmlns:p14="http://schemas.microsoft.com/office/powerpoint/2010/main" val="1753320419"/>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78D79F-E850-43C5-817D-A6E8A550E4F0}"/>
              </a:ext>
            </a:extLst>
          </p:cNvPr>
          <p:cNvSpPr>
            <a:spLocks noGrp="1"/>
          </p:cNvSpPr>
          <p:nvPr>
            <p:ph idx="1"/>
          </p:nvPr>
        </p:nvSpPr>
        <p:spPr/>
        <p:txBody>
          <a:bodyPr>
            <a:normAutofit fontScale="92500"/>
          </a:bodyPr>
          <a:lstStyle/>
          <a:p>
            <a:r>
              <a:rPr lang="en-US" dirty="0"/>
              <a:t>iOS</a:t>
            </a:r>
          </a:p>
          <a:p>
            <a:pPr lvl="1"/>
            <a:r>
              <a:rPr lang="en-US" dirty="0"/>
              <a:t>Device is encrypted by one level of encryption by default but key is stored locally</a:t>
            </a:r>
            <a:r>
              <a:rPr lang="en-GB" dirty="0"/>
              <a:t>—facilitates fast remote wipe by deleting the key</a:t>
            </a:r>
            <a:endParaRPr lang="en-US" dirty="0"/>
          </a:p>
          <a:p>
            <a:pPr lvl="1"/>
            <a:r>
              <a:rPr lang="en-US" dirty="0"/>
              <a:t>Attacker could “jailbreak” device if not wiped and obtain data</a:t>
            </a:r>
          </a:p>
          <a:p>
            <a:pPr lvl="1"/>
            <a:r>
              <a:rPr lang="en-US" dirty="0"/>
              <a:t>Data protection option can securely encrypt user data via passcode-derived key</a:t>
            </a:r>
          </a:p>
          <a:p>
            <a:r>
              <a:rPr lang="en-US" dirty="0"/>
              <a:t>Android</a:t>
            </a:r>
          </a:p>
          <a:p>
            <a:pPr lvl="1"/>
            <a:r>
              <a:rPr lang="en-US" dirty="0"/>
              <a:t>Full disk encryption is available but not enabled by default</a:t>
            </a:r>
          </a:p>
        </p:txBody>
      </p:sp>
      <p:sp>
        <p:nvSpPr>
          <p:cNvPr id="3" name="Title 2">
            <a:extLst>
              <a:ext uri="{FF2B5EF4-FFF2-40B4-BE49-F238E27FC236}">
                <a16:creationId xmlns:a16="http://schemas.microsoft.com/office/drawing/2014/main" id="{39D59D6B-19D1-4EA3-9EEE-EE8BECF438F7}"/>
              </a:ext>
            </a:extLst>
          </p:cNvPr>
          <p:cNvSpPr>
            <a:spLocks noGrp="1"/>
          </p:cNvSpPr>
          <p:nvPr>
            <p:ph type="title"/>
          </p:nvPr>
        </p:nvSpPr>
        <p:spPr/>
        <p:txBody>
          <a:bodyPr/>
          <a:lstStyle/>
          <a:p>
            <a:r>
              <a:rPr lang="en-US" dirty="0"/>
              <a:t>Full Device Encryption</a:t>
            </a:r>
          </a:p>
        </p:txBody>
      </p:sp>
      <p:sp>
        <p:nvSpPr>
          <p:cNvPr id="4" name="Footer Placeholder 3">
            <a:extLst>
              <a:ext uri="{FF2B5EF4-FFF2-40B4-BE49-F238E27FC236}">
                <a16:creationId xmlns:a16="http://schemas.microsoft.com/office/drawing/2014/main" id="{EB6E46C0-361C-4E1C-BE05-338737AFF70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41C3349-6D0B-42EE-86B6-78A927576EB9}"/>
              </a:ext>
            </a:extLst>
          </p:cNvPr>
          <p:cNvSpPr>
            <a:spLocks noGrp="1"/>
          </p:cNvSpPr>
          <p:nvPr>
            <p:ph type="sldNum" sz="quarter" idx="4"/>
          </p:nvPr>
        </p:nvSpPr>
        <p:spPr/>
        <p:txBody>
          <a:bodyPr/>
          <a:lstStyle/>
          <a:p>
            <a:fld id="{5356F478-C559-429F-9426-6D8D07B5A7AD}" type="slidenum">
              <a:rPr lang="en-US" smtClean="0"/>
              <a:pPr/>
              <a:t>364</a:t>
            </a:fld>
            <a:endParaRPr lang="en-US" dirty="0"/>
          </a:p>
        </p:txBody>
      </p:sp>
    </p:spTree>
    <p:extLst>
      <p:ext uri="{BB962C8B-B14F-4D97-AF65-F5344CB8AC3E}">
        <p14:creationId xmlns:p14="http://schemas.microsoft.com/office/powerpoint/2010/main" val="2363219146"/>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Mobile Applications and App Stores</a:t>
            </a:r>
            <a:endParaRPr lang="en-US" dirty="0"/>
          </a:p>
        </p:txBody>
      </p:sp>
      <p:sp>
        <p:nvSpPr>
          <p:cNvPr id="4" name="Content Placeholder 3">
            <a:extLst>
              <a:ext uri="{FF2B5EF4-FFF2-40B4-BE49-F238E27FC236}">
                <a16:creationId xmlns:a16="http://schemas.microsoft.com/office/drawing/2014/main" id="{C24BDE73-90C2-4C05-8600-CB29B3205581}"/>
              </a:ext>
            </a:extLst>
          </p:cNvPr>
          <p:cNvSpPr>
            <a:spLocks noGrp="1"/>
          </p:cNvSpPr>
          <p:nvPr>
            <p:ph sz="half" idx="1"/>
          </p:nvPr>
        </p:nvSpPr>
        <p:spPr/>
        <p:txBody>
          <a:bodyPr>
            <a:normAutofit fontScale="55000" lnSpcReduction="20000"/>
          </a:bodyPr>
          <a:lstStyle/>
          <a:p>
            <a:r>
              <a:rPr lang="en-US" dirty="0"/>
              <a:t>Apps are platform-specific</a:t>
            </a:r>
          </a:p>
          <a:p>
            <a:r>
              <a:rPr lang="en-US" dirty="0"/>
              <a:t>Software Development Kit (SDK)</a:t>
            </a:r>
          </a:p>
          <a:p>
            <a:pPr lvl="1"/>
            <a:r>
              <a:rPr lang="en-US" dirty="0"/>
              <a:t>For iOS apps, a macOS development workstation is required</a:t>
            </a:r>
          </a:p>
          <a:p>
            <a:pPr lvl="1"/>
            <a:r>
              <a:rPr lang="en-US" dirty="0"/>
              <a:t>For Android apps, developer tools can be installed under Windows, Linux, or macOS</a:t>
            </a:r>
          </a:p>
          <a:p>
            <a:r>
              <a:rPr lang="en-US" dirty="0"/>
              <a:t>Stores</a:t>
            </a:r>
          </a:p>
          <a:p>
            <a:pPr lvl="1"/>
            <a:r>
              <a:rPr lang="en-US" dirty="0"/>
              <a:t>iOS restricted to Apple’s store</a:t>
            </a:r>
          </a:p>
          <a:p>
            <a:pPr lvl="1"/>
            <a:r>
              <a:rPr lang="en-US" dirty="0"/>
              <a:t>Android supports third-party stores and download sites (if enabled)</a:t>
            </a:r>
          </a:p>
          <a:p>
            <a:r>
              <a:rPr lang="en-US" dirty="0"/>
              <a:t>Sandbox</a:t>
            </a:r>
          </a:p>
          <a:p>
            <a:pPr lvl="1"/>
            <a:r>
              <a:rPr lang="en-US" dirty="0"/>
              <a:t>Apps request certain permissions to access device features (dialer, contacts, camera, microphone, ...)</a:t>
            </a:r>
          </a:p>
        </p:txBody>
      </p:sp>
      <p:pic>
        <p:nvPicPr>
          <p:cNvPr id="12" name="Content Placeholder 9" descr="Apple's App Store">
            <a:extLst>
              <a:ext uri="{FF2B5EF4-FFF2-40B4-BE49-F238E27FC236}">
                <a16:creationId xmlns:a16="http://schemas.microsoft.com/office/drawing/2014/main" id="{A73D940E-BC8E-4550-812C-1A8EE3C355E3}"/>
              </a:ext>
            </a:extLst>
          </p:cNvPr>
          <p:cNvPicPr>
            <a:picLocks noGrp="1"/>
          </p:cNvPicPr>
          <p:nvPr>
            <p:ph sz="quarter" idx="12"/>
          </p:nvPr>
        </p:nvPicPr>
        <p:blipFill>
          <a:blip r:embed="rId3" cstate="screen">
            <a:extLst>
              <a:ext uri="{28A0092B-C50C-407E-A947-70E740481C1C}">
                <a14:useLocalDpi xmlns:a14="http://schemas.microsoft.com/office/drawing/2010/main"/>
              </a:ext>
            </a:extLst>
          </a:blip>
          <a:stretch>
            <a:fillRect/>
          </a:stretch>
        </p:blipFill>
        <p:spPr>
          <a:xfrm>
            <a:off x="6151639" y="822959"/>
            <a:ext cx="3311850" cy="4299883"/>
          </a:xfrm>
        </p:spPr>
      </p:pic>
      <p:pic>
        <p:nvPicPr>
          <p:cNvPr id="11" name="Content Placeholder 8" descr="Google Play app store">
            <a:extLst>
              <a:ext uri="{FF2B5EF4-FFF2-40B4-BE49-F238E27FC236}">
                <a16:creationId xmlns:a16="http://schemas.microsoft.com/office/drawing/2014/main" id="{5DCDF66E-68D7-421B-A10D-66DB9A378D55}"/>
              </a:ext>
            </a:extLst>
          </p:cNvPr>
          <p:cNvPicPr>
            <a:picLocks noGrp="1"/>
          </p:cNvPicPr>
          <p:nvPr>
            <p:ph sz="quarter" idx="13"/>
          </p:nvPr>
        </p:nvPicPr>
        <p:blipFill>
          <a:blip r:embed="rId4" cstate="screen">
            <a:extLst>
              <a:ext uri="{28A0092B-C50C-407E-A947-70E740481C1C}">
                <a14:useLocalDpi xmlns:a14="http://schemas.microsoft.com/office/drawing/2010/main"/>
              </a:ext>
            </a:extLst>
          </a:blip>
          <a:stretch>
            <a:fillRect/>
          </a:stretch>
        </p:blipFill>
        <p:spPr>
          <a:xfrm>
            <a:off x="8714343" y="1983036"/>
            <a:ext cx="2653202" cy="4440624"/>
          </a:xfrm>
        </p:spPr>
      </p:pic>
      <p:sp>
        <p:nvSpPr>
          <p:cNvPr id="2" name="Footer Placeholder 1">
            <a:extLst>
              <a:ext uri="{FF2B5EF4-FFF2-40B4-BE49-F238E27FC236}">
                <a16:creationId xmlns:a16="http://schemas.microsoft.com/office/drawing/2014/main" id="{0C369CE0-42D8-4E73-A386-8E01CF2BC1C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C9C6271-D4E5-4AD9-85FE-01218528BA2D}"/>
              </a:ext>
            </a:extLst>
          </p:cNvPr>
          <p:cNvSpPr>
            <a:spLocks noGrp="1"/>
          </p:cNvSpPr>
          <p:nvPr>
            <p:ph type="sldNum" sz="quarter" idx="4"/>
          </p:nvPr>
        </p:nvSpPr>
        <p:spPr/>
        <p:txBody>
          <a:bodyPr/>
          <a:lstStyle/>
          <a:p>
            <a:fld id="{5356F478-C559-429F-9426-6D8D07B5A7AD}" type="slidenum">
              <a:rPr lang="en-US" smtClean="0"/>
              <a:pPr/>
              <a:t>365</a:t>
            </a:fld>
            <a:endParaRPr lang="en-US" dirty="0"/>
          </a:p>
        </p:txBody>
      </p:sp>
    </p:spTree>
    <p:extLst>
      <p:ext uri="{BB962C8B-B14F-4D97-AF65-F5344CB8AC3E}">
        <p14:creationId xmlns:p14="http://schemas.microsoft.com/office/powerpoint/2010/main" val="3885646038"/>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Network Connectivity</a:t>
            </a:r>
            <a:endParaRPr lang="en-US" dirty="0"/>
          </a:p>
        </p:txBody>
      </p:sp>
      <p:sp>
        <p:nvSpPr>
          <p:cNvPr id="3" name="Content Placeholder 2"/>
          <p:cNvSpPr>
            <a:spLocks noGrp="1"/>
          </p:cNvSpPr>
          <p:nvPr>
            <p:ph sz="half" idx="1"/>
          </p:nvPr>
        </p:nvSpPr>
        <p:spPr/>
        <p:txBody>
          <a:bodyPr>
            <a:normAutofit/>
          </a:bodyPr>
          <a:lstStyle/>
          <a:p>
            <a:r>
              <a:rPr lang="en-US" dirty="0"/>
              <a:t>Mobile data access</a:t>
            </a:r>
            <a:endParaRPr lang="en-GB" dirty="0"/>
          </a:p>
          <a:p>
            <a:r>
              <a:rPr lang="en-GB" dirty="0"/>
              <a:t>Wi-Fi</a:t>
            </a:r>
          </a:p>
          <a:p>
            <a:r>
              <a:rPr lang="en-GB" dirty="0"/>
              <a:t>Airplane mode</a:t>
            </a:r>
          </a:p>
        </p:txBody>
      </p:sp>
      <p:pic>
        <p:nvPicPr>
          <p:cNvPr id="12" name="Content Placeholder 11" descr="Configuring mobile data options in iOS (left) and Android (right)"/>
          <p:cNvPicPr>
            <a:picLocks noGrp="1"/>
          </p:cNvPicPr>
          <p:nvPr>
            <p:ph sz="quarter" idx="12"/>
          </p:nvPr>
        </p:nvPicPr>
        <p:blipFill>
          <a:blip r:embed="rId3" cstate="screen">
            <a:extLst>
              <a:ext uri="{28A0092B-C50C-407E-A947-70E740481C1C}">
                <a14:useLocalDpi xmlns:a14="http://schemas.microsoft.com/office/drawing/2010/main"/>
              </a:ext>
            </a:extLst>
          </a:blip>
          <a:stretch>
            <a:fillRect/>
          </a:stretch>
        </p:blipFill>
        <p:spPr>
          <a:xfrm>
            <a:off x="799211" y="1325880"/>
            <a:ext cx="4529328" cy="1920240"/>
          </a:xfrm>
        </p:spPr>
      </p:pic>
      <p:pic>
        <p:nvPicPr>
          <p:cNvPr id="8" name="Content Placeholder 7" descr="Mobile data options can be quickly switched on or off in iOS and Android using the toggle shades (swipe up from the bottom of the screen in iOS or down from the top of the screen in Android)">
            <a:extLst>
              <a:ext uri="{FF2B5EF4-FFF2-40B4-BE49-F238E27FC236}">
                <a16:creationId xmlns:a16="http://schemas.microsoft.com/office/drawing/2014/main" id="{99D8D198-477F-411A-9049-FADD5D513179}"/>
              </a:ext>
            </a:extLst>
          </p:cNvPr>
          <p:cNvPicPr>
            <a:picLocks noGrp="1"/>
          </p:cNvPicPr>
          <p:nvPr>
            <p:ph sz="quarter" idx="13"/>
          </p:nvPr>
        </p:nvPicPr>
        <p:blipFill>
          <a:blip r:embed="rId4" cstate="print">
            <a:extLst>
              <a:ext uri="{28A0092B-C50C-407E-A947-70E740481C1C}">
                <a14:useLocalDpi xmlns:a14="http://schemas.microsoft.com/office/drawing/2010/main" val="0"/>
              </a:ext>
            </a:extLst>
          </a:blip>
          <a:srcRect/>
          <a:stretch>
            <a:fillRect/>
          </a:stretch>
        </p:blipFill>
        <p:spPr bwMode="auto">
          <a:xfrm>
            <a:off x="1030123" y="3749675"/>
            <a:ext cx="4067503" cy="2743200"/>
          </a:xfrm>
          <a:prstGeom prst="rect">
            <a:avLst/>
          </a:prstGeom>
          <a:noFill/>
          <a:ln>
            <a:noFill/>
          </a:ln>
        </p:spPr>
      </p:pic>
      <p:sp>
        <p:nvSpPr>
          <p:cNvPr id="4" name="Footer Placeholder 3">
            <a:extLst>
              <a:ext uri="{FF2B5EF4-FFF2-40B4-BE49-F238E27FC236}">
                <a16:creationId xmlns:a16="http://schemas.microsoft.com/office/drawing/2014/main" id="{0E035078-9177-471B-B46C-B86D5FD94C0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E3CFCE5-2814-42FE-A6B8-2E76B5277C97}"/>
              </a:ext>
            </a:extLst>
          </p:cNvPr>
          <p:cNvSpPr>
            <a:spLocks noGrp="1"/>
          </p:cNvSpPr>
          <p:nvPr>
            <p:ph type="sldNum" sz="quarter" idx="4"/>
          </p:nvPr>
        </p:nvSpPr>
        <p:spPr/>
        <p:txBody>
          <a:bodyPr/>
          <a:lstStyle/>
          <a:p>
            <a:fld id="{5356F478-C559-429F-9426-6D8D07B5A7AD}" type="slidenum">
              <a:rPr lang="en-US" smtClean="0"/>
              <a:pPr/>
              <a:t>366</a:t>
            </a:fld>
            <a:endParaRPr lang="en-US" dirty="0"/>
          </a:p>
        </p:txBody>
      </p:sp>
    </p:spTree>
    <p:extLst>
      <p:ext uri="{BB962C8B-B14F-4D97-AF65-F5344CB8AC3E}">
        <p14:creationId xmlns:p14="http://schemas.microsoft.com/office/powerpoint/2010/main" val="2131257287"/>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Email Configuration</a:t>
            </a:r>
            <a:endParaRPr lang="en-US" dirty="0"/>
          </a:p>
        </p:txBody>
      </p:sp>
      <p:sp>
        <p:nvSpPr>
          <p:cNvPr id="7" name="Content Placeholder 6">
            <a:extLst>
              <a:ext uri="{FF2B5EF4-FFF2-40B4-BE49-F238E27FC236}">
                <a16:creationId xmlns:a16="http://schemas.microsoft.com/office/drawing/2014/main" id="{0B7D33CE-B1F7-4B98-85E3-51E5D42F2A53}"/>
              </a:ext>
            </a:extLst>
          </p:cNvPr>
          <p:cNvSpPr>
            <a:spLocks noGrp="1"/>
          </p:cNvSpPr>
          <p:nvPr>
            <p:ph sz="half" idx="1"/>
          </p:nvPr>
        </p:nvSpPr>
        <p:spPr/>
        <p:txBody>
          <a:bodyPr>
            <a:normAutofit fontScale="70000" lnSpcReduction="20000"/>
          </a:bodyPr>
          <a:lstStyle/>
          <a:p>
            <a:r>
              <a:rPr lang="en-US" dirty="0"/>
              <a:t>Most email accounts can auto-configure themselves</a:t>
            </a:r>
            <a:endParaRPr lang="en-GB" dirty="0"/>
          </a:p>
          <a:p>
            <a:r>
              <a:rPr lang="en-GB" dirty="0"/>
              <a:t>Manual configuration</a:t>
            </a:r>
          </a:p>
          <a:p>
            <a:pPr lvl="1"/>
            <a:r>
              <a:rPr lang="en-US" dirty="0"/>
              <a:t>Incoming mail server will either be an Internet Message Access Protocol (IMAP) or a Post Office Protocol (POP) server</a:t>
            </a:r>
          </a:p>
          <a:p>
            <a:pPr lvl="1"/>
            <a:r>
              <a:rPr lang="en-US" dirty="0"/>
              <a:t>Outgoing mail server will be a Simple Mail Transfer Protocol (SMTP) server</a:t>
            </a:r>
          </a:p>
          <a:p>
            <a:pPr lvl="1"/>
            <a:r>
              <a:rPr lang="en-US" dirty="0"/>
              <a:t>Enable SSL/TLS—very risky to use email if provider does not support a secure connection</a:t>
            </a:r>
          </a:p>
          <a:p>
            <a:endParaRPr lang="en-US" dirty="0"/>
          </a:p>
        </p:txBody>
      </p:sp>
      <p:pic>
        <p:nvPicPr>
          <p:cNvPr id="8" name="Content Placeholder 5" descr="Configuring a mail account in iOS">
            <a:extLst>
              <a:ext uri="{FF2B5EF4-FFF2-40B4-BE49-F238E27FC236}">
                <a16:creationId xmlns:a16="http://schemas.microsoft.com/office/drawing/2014/main" id="{CA778F65-F2E7-42C3-8C6A-C4DB8D3F3BBD}"/>
              </a:ext>
            </a:extLst>
          </p:cNvPr>
          <p:cNvPicPr>
            <a:picLocks noGrp="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604635" y="2055639"/>
            <a:ext cx="4983480" cy="3295996"/>
          </a:xfrm>
        </p:spPr>
      </p:pic>
      <p:sp>
        <p:nvSpPr>
          <p:cNvPr id="2" name="Footer Placeholder 1">
            <a:extLst>
              <a:ext uri="{FF2B5EF4-FFF2-40B4-BE49-F238E27FC236}">
                <a16:creationId xmlns:a16="http://schemas.microsoft.com/office/drawing/2014/main" id="{BEDA951E-56FB-45B3-AB74-E7FB537CFE1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DC80446-0F97-43B8-9C8D-6CB79009A605}"/>
              </a:ext>
            </a:extLst>
          </p:cNvPr>
          <p:cNvSpPr>
            <a:spLocks noGrp="1"/>
          </p:cNvSpPr>
          <p:nvPr>
            <p:ph type="sldNum" sz="quarter" idx="4"/>
          </p:nvPr>
        </p:nvSpPr>
        <p:spPr/>
        <p:txBody>
          <a:bodyPr/>
          <a:lstStyle/>
          <a:p>
            <a:fld id="{5356F478-C559-429F-9426-6D8D07B5A7AD}" type="slidenum">
              <a:rPr lang="en-US" smtClean="0"/>
              <a:pPr/>
              <a:t>367</a:t>
            </a:fld>
            <a:endParaRPr lang="en-US" dirty="0"/>
          </a:p>
        </p:txBody>
      </p:sp>
    </p:spTree>
    <p:extLst>
      <p:ext uri="{BB962C8B-B14F-4D97-AF65-F5344CB8AC3E}">
        <p14:creationId xmlns:p14="http://schemas.microsoft.com/office/powerpoint/2010/main" val="3105789096"/>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Synchronization and Data Transfer</a:t>
            </a:r>
            <a:endParaRPr lang="en-US" dirty="0"/>
          </a:p>
        </p:txBody>
      </p:sp>
      <p:sp>
        <p:nvSpPr>
          <p:cNvPr id="3" name="Content Placeholder 2"/>
          <p:cNvSpPr>
            <a:spLocks noGrp="1"/>
          </p:cNvSpPr>
          <p:nvPr>
            <p:ph sz="half" idx="1"/>
          </p:nvPr>
        </p:nvSpPr>
        <p:spPr/>
        <p:txBody>
          <a:bodyPr>
            <a:normAutofit fontScale="92500" lnSpcReduction="20000"/>
          </a:bodyPr>
          <a:lstStyle/>
          <a:p>
            <a:r>
              <a:rPr lang="en-US"/>
              <a:t>iTunes for iOS devices</a:t>
            </a:r>
          </a:p>
          <a:p>
            <a:r>
              <a:rPr lang="en-US"/>
              <a:t>Gmail services for Android</a:t>
            </a:r>
          </a:p>
          <a:p>
            <a:r>
              <a:rPr lang="en-US"/>
              <a:t>USB connection with Windows</a:t>
            </a:r>
          </a:p>
          <a:p>
            <a:pPr lvl="1"/>
            <a:r>
              <a:rPr lang="en-US"/>
              <a:t>Picture Transfer Protocol (PTP)</a:t>
            </a:r>
          </a:p>
          <a:p>
            <a:pPr lvl="1"/>
            <a:r>
              <a:rPr lang="en-US"/>
              <a:t>Media Transfer Protocol (MTP)</a:t>
            </a:r>
            <a:endParaRPr lang="en-US" dirty="0"/>
          </a:p>
        </p:txBody>
      </p:sp>
      <p:pic>
        <p:nvPicPr>
          <p:cNvPr id="8" name="Content Placeholder 7" descr="Using iTunes to sync data between an iPhone and a PC"/>
          <p:cNvPicPr>
            <a:picLocks noGrp="1"/>
          </p:cNvPicPr>
          <p:nvPr>
            <p:ph sz="quarter" idx="12"/>
          </p:nvPr>
        </p:nvPicPr>
        <p:blipFill>
          <a:blip r:embed="rId3" cstate="screen">
            <a:extLst>
              <a:ext uri="{28A0092B-C50C-407E-A947-70E740481C1C}">
                <a14:useLocalDpi xmlns:a14="http://schemas.microsoft.com/office/drawing/2010/main"/>
              </a:ext>
            </a:extLst>
          </a:blip>
          <a:srcRect/>
          <a:stretch>
            <a:fillRect/>
          </a:stretch>
        </p:blipFill>
        <p:spPr>
          <a:xfrm>
            <a:off x="960884" y="914400"/>
            <a:ext cx="4205981" cy="2743200"/>
          </a:xfrm>
        </p:spPr>
      </p:pic>
      <p:pic>
        <p:nvPicPr>
          <p:cNvPr id="9" name="Content Placeholder 8" descr="Connecting to an Android smartphone's storage folders via Windows - the inset shows the connection options available from the Android device (choosing between MTP and PTP)"/>
          <p:cNvPicPr>
            <a:picLocks noGrp="1"/>
          </p:cNvPicPr>
          <p:nvPr>
            <p:ph sz="quarter" idx="13"/>
          </p:nvPr>
        </p:nvPicPr>
        <p:blipFill>
          <a:blip r:embed="rId4" cstate="screen">
            <a:extLst>
              <a:ext uri="{28A0092B-C50C-407E-A947-70E740481C1C}">
                <a14:useLocalDpi xmlns:a14="http://schemas.microsoft.com/office/drawing/2010/main"/>
              </a:ext>
            </a:extLst>
          </a:blip>
          <a:srcRect/>
          <a:stretch>
            <a:fillRect/>
          </a:stretch>
        </p:blipFill>
        <p:spPr>
          <a:xfrm>
            <a:off x="1003519" y="3749675"/>
            <a:ext cx="4120712" cy="2743200"/>
          </a:xfrm>
        </p:spPr>
      </p:pic>
      <p:sp>
        <p:nvSpPr>
          <p:cNvPr id="4" name="Footer Placeholder 3">
            <a:extLst>
              <a:ext uri="{FF2B5EF4-FFF2-40B4-BE49-F238E27FC236}">
                <a16:creationId xmlns:a16="http://schemas.microsoft.com/office/drawing/2014/main" id="{B20DBC40-AF6A-4BDF-9111-DDBE077B02D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1AD7E2A-A537-4E3A-ABC4-1C93A49A3ACE}"/>
              </a:ext>
            </a:extLst>
          </p:cNvPr>
          <p:cNvSpPr>
            <a:spLocks noGrp="1"/>
          </p:cNvSpPr>
          <p:nvPr>
            <p:ph type="sldNum" sz="quarter" idx="4"/>
          </p:nvPr>
        </p:nvSpPr>
        <p:spPr/>
        <p:txBody>
          <a:bodyPr/>
          <a:lstStyle/>
          <a:p>
            <a:fld id="{5356F478-C559-429F-9426-6D8D07B5A7AD}" type="slidenum">
              <a:rPr lang="en-US" smtClean="0"/>
              <a:pPr/>
              <a:t>368</a:t>
            </a:fld>
            <a:endParaRPr lang="en-US" dirty="0"/>
          </a:p>
        </p:txBody>
      </p:sp>
    </p:spTree>
    <p:extLst>
      <p:ext uri="{BB962C8B-B14F-4D97-AF65-F5344CB8AC3E}">
        <p14:creationId xmlns:p14="http://schemas.microsoft.com/office/powerpoint/2010/main" val="750674242"/>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Remote Backup</a:t>
            </a:r>
            <a:endParaRPr lang="en-US" dirty="0"/>
          </a:p>
        </p:txBody>
      </p:sp>
      <p:sp>
        <p:nvSpPr>
          <p:cNvPr id="3" name="Content Placeholder 2"/>
          <p:cNvSpPr>
            <a:spLocks noGrp="1"/>
          </p:cNvSpPr>
          <p:nvPr>
            <p:ph sz="half" idx="1"/>
          </p:nvPr>
        </p:nvSpPr>
        <p:spPr/>
        <p:txBody>
          <a:bodyPr>
            <a:normAutofit fontScale="92500"/>
          </a:bodyPr>
          <a:lstStyle/>
          <a:p>
            <a:r>
              <a:rPr lang="en-US"/>
              <a:t>Cloud-based backup and linked storage solutions</a:t>
            </a:r>
          </a:p>
          <a:p>
            <a:r>
              <a:rPr lang="en-US"/>
              <a:t>Apple iCloud</a:t>
            </a:r>
          </a:p>
          <a:p>
            <a:r>
              <a:rPr lang="en-US"/>
              <a:t>Google Cloud</a:t>
            </a:r>
          </a:p>
          <a:p>
            <a:r>
              <a:rPr lang="en-US"/>
              <a:t>Microsoft OneDrive</a:t>
            </a:r>
          </a:p>
          <a:p>
            <a:r>
              <a:rPr lang="en-US"/>
              <a:t>Dropbox</a:t>
            </a:r>
            <a:endParaRPr lang="en-US" dirty="0"/>
          </a:p>
        </p:txBody>
      </p:sp>
      <p:pic>
        <p:nvPicPr>
          <p:cNvPr id="7" name="Content Placeholder 6" descr="C:\Users\James\Documents\!graphics\ios icloud.jpg"/>
          <p:cNvPicPr>
            <a:picLocks noGrp="1"/>
          </p:cNvPicPr>
          <p:nvPr>
            <p:ph sz="half" idx="2"/>
          </p:nvPr>
        </p:nvPicPr>
        <p:blipFill>
          <a:blip r:embed="rId3" cstate="screen">
            <a:extLst>
              <a:ext uri="{28A0092B-C50C-407E-A947-70E740481C1C}">
                <a14:useLocalDpi xmlns:a14="http://schemas.microsoft.com/office/drawing/2010/main"/>
              </a:ext>
            </a:extLst>
          </a:blip>
          <a:srcRect/>
          <a:stretch>
            <a:fillRect/>
          </a:stretch>
        </p:blipFill>
        <p:spPr>
          <a:xfrm>
            <a:off x="7006680" y="914400"/>
            <a:ext cx="4179391" cy="5578475"/>
          </a:xfrm>
        </p:spPr>
      </p:pic>
      <p:sp>
        <p:nvSpPr>
          <p:cNvPr id="4" name="Footer Placeholder 3">
            <a:extLst>
              <a:ext uri="{FF2B5EF4-FFF2-40B4-BE49-F238E27FC236}">
                <a16:creationId xmlns:a16="http://schemas.microsoft.com/office/drawing/2014/main" id="{A80F3F2C-4EFB-498A-9086-D9D83AD2983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12248A0-60CA-4F1F-A259-A66C5026FE32}"/>
              </a:ext>
            </a:extLst>
          </p:cNvPr>
          <p:cNvSpPr>
            <a:spLocks noGrp="1"/>
          </p:cNvSpPr>
          <p:nvPr>
            <p:ph type="sldNum" sz="quarter" idx="4"/>
          </p:nvPr>
        </p:nvSpPr>
        <p:spPr/>
        <p:txBody>
          <a:bodyPr/>
          <a:lstStyle/>
          <a:p>
            <a:fld id="{5356F478-C559-429F-9426-6D8D07B5A7AD}" type="slidenum">
              <a:rPr lang="en-US" smtClean="0"/>
              <a:pPr/>
              <a:t>369</a:t>
            </a:fld>
            <a:endParaRPr lang="en-US" dirty="0"/>
          </a:p>
        </p:txBody>
      </p:sp>
    </p:spTree>
    <p:extLst>
      <p:ext uri="{BB962C8B-B14F-4D97-AF65-F5344CB8AC3E}">
        <p14:creationId xmlns:p14="http://schemas.microsoft.com/office/powerpoint/2010/main" val="40249698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1 / Unit 3 / Using an OS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a:t>
            </a:r>
            <a:r>
              <a:rPr lang="en-GB"/>
              <a:t>Fundamentals+ Study Guide</a:t>
            </a:r>
            <a:br>
              <a:rPr lang="en-GB" dirty="0"/>
            </a:br>
            <a:r>
              <a:rPr lang="en-GB" dirty="0"/>
              <a:t>(Exam FC0‑U61)</a:t>
            </a:r>
            <a:endParaRPr lang="en-US" dirty="0"/>
          </a:p>
        </p:txBody>
      </p:sp>
    </p:spTree>
    <p:extLst>
      <p:ext uri="{BB962C8B-B14F-4D97-AF65-F5344CB8AC3E}">
        <p14:creationId xmlns:p14="http://schemas.microsoft.com/office/powerpoint/2010/main" val="664758064"/>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E28D116-7EB7-4187-BA4B-B86705951142}"/>
              </a:ext>
            </a:extLst>
          </p:cNvPr>
          <p:cNvSpPr>
            <a:spLocks noGrp="1"/>
          </p:cNvSpPr>
          <p:nvPr>
            <p:ph idx="1"/>
          </p:nvPr>
        </p:nvSpPr>
        <p:spPr/>
        <p:txBody>
          <a:bodyPr>
            <a:normAutofit fontScale="92500" lnSpcReduction="20000"/>
          </a:bodyPr>
          <a:lstStyle/>
          <a:p>
            <a:r>
              <a:rPr lang="en-US" dirty="0"/>
              <a:t>Identify the key features of different types of mobile devices and mobile operating systems</a:t>
            </a:r>
          </a:p>
          <a:p>
            <a:r>
              <a:rPr lang="en-US" dirty="0"/>
              <a:t>Configure network, email, and data transfer settings on mobile devices</a:t>
            </a:r>
          </a:p>
        </p:txBody>
      </p:sp>
      <p:sp>
        <p:nvSpPr>
          <p:cNvPr id="3" name="Footer Placeholder 2">
            <a:extLst>
              <a:ext uri="{FF2B5EF4-FFF2-40B4-BE49-F238E27FC236}">
                <a16:creationId xmlns:a16="http://schemas.microsoft.com/office/drawing/2014/main" id="{69FD60EA-58AD-4648-8E2A-D38BACB866C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371079F-F437-42A0-A20E-263D7A2FFD77}"/>
              </a:ext>
            </a:extLst>
          </p:cNvPr>
          <p:cNvSpPr>
            <a:spLocks noGrp="1"/>
          </p:cNvSpPr>
          <p:nvPr>
            <p:ph type="sldNum" sz="quarter" idx="4"/>
          </p:nvPr>
        </p:nvSpPr>
        <p:spPr/>
        <p:txBody>
          <a:bodyPr/>
          <a:lstStyle/>
          <a:p>
            <a:fld id="{5356F478-C559-429F-9426-6D8D07B5A7AD}" type="slidenum">
              <a:rPr lang="en-US" smtClean="0"/>
              <a:pPr/>
              <a:t>370</a:t>
            </a:fld>
            <a:endParaRPr lang="en-US" dirty="0"/>
          </a:p>
        </p:txBody>
      </p:sp>
    </p:spTree>
    <p:extLst>
      <p:ext uri="{BB962C8B-B14F-4D97-AF65-F5344CB8AC3E}">
        <p14:creationId xmlns:p14="http://schemas.microsoft.com/office/powerpoint/2010/main" val="1209565022"/>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5 / Unit 1 / Security Concerns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3705215571"/>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CCFB8B-8BCB-400D-9658-90F7AFA7AEB5}"/>
              </a:ext>
            </a:extLst>
          </p:cNvPr>
          <p:cNvSpPr>
            <a:spLocks noGrp="1"/>
          </p:cNvSpPr>
          <p:nvPr>
            <p:ph idx="1"/>
          </p:nvPr>
        </p:nvSpPr>
        <p:spPr/>
        <p:txBody>
          <a:bodyPr>
            <a:normAutofit fontScale="70000" lnSpcReduction="20000"/>
          </a:bodyPr>
          <a:lstStyle/>
          <a:p>
            <a:r>
              <a:rPr lang="en-US" dirty="0"/>
              <a:t>Distinguish threats to the confidentiality, integrity, and availability of information processing systems</a:t>
            </a:r>
          </a:p>
          <a:p>
            <a:r>
              <a:rPr lang="en-US" dirty="0"/>
              <a:t>Identify social engineering techniques</a:t>
            </a:r>
          </a:p>
          <a:p>
            <a:r>
              <a:rPr lang="en-US" dirty="0"/>
              <a:t>Describe the importance of business continuity and how to make systems fault tolerant</a:t>
            </a:r>
          </a:p>
          <a:p>
            <a:r>
              <a:rPr lang="en-US" dirty="0"/>
              <a:t>Explain the importance of disaster recovery plans</a:t>
            </a:r>
          </a:p>
        </p:txBody>
      </p:sp>
      <p:sp>
        <p:nvSpPr>
          <p:cNvPr id="3" name="Footer Placeholder 2">
            <a:extLst>
              <a:ext uri="{FF2B5EF4-FFF2-40B4-BE49-F238E27FC236}">
                <a16:creationId xmlns:a16="http://schemas.microsoft.com/office/drawing/2014/main" id="{9D4577A8-7ADC-4CB3-8C96-83553561E6F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ED37146-D9D4-440D-AB55-0CC72CAFCADA}"/>
              </a:ext>
            </a:extLst>
          </p:cNvPr>
          <p:cNvSpPr>
            <a:spLocks noGrp="1"/>
          </p:cNvSpPr>
          <p:nvPr>
            <p:ph type="sldNum" sz="quarter" idx="4"/>
          </p:nvPr>
        </p:nvSpPr>
        <p:spPr/>
        <p:txBody>
          <a:bodyPr/>
          <a:lstStyle/>
          <a:p>
            <a:fld id="{5356F478-C559-429F-9426-6D8D07B5A7AD}" type="slidenum">
              <a:rPr lang="en-US" smtClean="0"/>
              <a:pPr/>
              <a:t>372</a:t>
            </a:fld>
            <a:endParaRPr lang="en-US" dirty="0"/>
          </a:p>
        </p:txBody>
      </p:sp>
    </p:spTree>
    <p:extLst>
      <p:ext uri="{BB962C8B-B14F-4D97-AF65-F5344CB8AC3E}">
        <p14:creationId xmlns:p14="http://schemas.microsoft.com/office/powerpoint/2010/main" val="3134388450"/>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Controlling access to resources</a:t>
            </a:r>
          </a:p>
          <a:p>
            <a:r>
              <a:rPr lang="en-US" dirty="0"/>
              <a:t>Balance security with accessibility</a:t>
            </a:r>
          </a:p>
          <a:p>
            <a:r>
              <a:rPr lang="en-US" dirty="0"/>
              <a:t>Properties of secure information—“CIA Triad”</a:t>
            </a:r>
          </a:p>
          <a:p>
            <a:pPr lvl="1"/>
            <a:r>
              <a:rPr lang="en-US" dirty="0"/>
              <a:t>Confidentiality </a:t>
            </a:r>
            <a:endParaRPr lang="en-GB" dirty="0"/>
          </a:p>
          <a:p>
            <a:pPr lvl="1"/>
            <a:r>
              <a:rPr lang="en-US" dirty="0"/>
              <a:t>Integrity </a:t>
            </a:r>
            <a:endParaRPr lang="en-GB" dirty="0"/>
          </a:p>
          <a:p>
            <a:pPr lvl="1"/>
            <a:r>
              <a:rPr lang="en-US" dirty="0"/>
              <a:t>Availability </a:t>
            </a:r>
          </a:p>
          <a:p>
            <a:r>
              <a:rPr lang="en-US" dirty="0"/>
              <a:t>Security threats</a:t>
            </a:r>
            <a:endParaRPr lang="en-GB" dirty="0"/>
          </a:p>
          <a:p>
            <a:pPr marL="0" indent="0">
              <a:buNone/>
            </a:pPr>
            <a:endParaRPr lang="en-US" dirty="0"/>
          </a:p>
        </p:txBody>
      </p:sp>
      <p:sp>
        <p:nvSpPr>
          <p:cNvPr id="3" name="Title 2"/>
          <p:cNvSpPr>
            <a:spLocks noGrp="1"/>
          </p:cNvSpPr>
          <p:nvPr>
            <p:ph type="title"/>
          </p:nvPr>
        </p:nvSpPr>
        <p:spPr/>
        <p:txBody>
          <a:bodyPr/>
          <a:lstStyle/>
          <a:p>
            <a:r>
              <a:rPr lang="en-US"/>
              <a:t>Computer Security Basics</a:t>
            </a:r>
            <a:endParaRPr lang="en-US" dirty="0"/>
          </a:p>
        </p:txBody>
      </p:sp>
      <p:sp>
        <p:nvSpPr>
          <p:cNvPr id="4" name="Footer Placeholder 3">
            <a:extLst>
              <a:ext uri="{FF2B5EF4-FFF2-40B4-BE49-F238E27FC236}">
                <a16:creationId xmlns:a16="http://schemas.microsoft.com/office/drawing/2014/main" id="{16CBAE0D-B00E-4EBD-8AB6-47022129EFE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07AEF3F-E193-436A-9F6E-DAE94B21247F}"/>
              </a:ext>
            </a:extLst>
          </p:cNvPr>
          <p:cNvSpPr>
            <a:spLocks noGrp="1"/>
          </p:cNvSpPr>
          <p:nvPr>
            <p:ph type="sldNum" sz="quarter" idx="4"/>
          </p:nvPr>
        </p:nvSpPr>
        <p:spPr/>
        <p:txBody>
          <a:bodyPr/>
          <a:lstStyle/>
          <a:p>
            <a:fld id="{5356F478-C559-429F-9426-6D8D07B5A7AD}" type="slidenum">
              <a:rPr lang="en-US" smtClean="0"/>
              <a:pPr/>
              <a:t>373</a:t>
            </a:fld>
            <a:endParaRPr lang="en-US" dirty="0"/>
          </a:p>
        </p:txBody>
      </p:sp>
    </p:spTree>
    <p:extLst>
      <p:ext uri="{BB962C8B-B14F-4D97-AF65-F5344CB8AC3E}">
        <p14:creationId xmlns:p14="http://schemas.microsoft.com/office/powerpoint/2010/main" val="3543754659"/>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2590D7-134B-4E6B-A06C-DAFEFCCB4241}"/>
              </a:ext>
            </a:extLst>
          </p:cNvPr>
          <p:cNvSpPr>
            <a:spLocks noGrp="1"/>
          </p:cNvSpPr>
          <p:nvPr>
            <p:ph idx="1"/>
          </p:nvPr>
        </p:nvSpPr>
        <p:spPr/>
        <p:txBody>
          <a:bodyPr/>
          <a:lstStyle/>
          <a:p>
            <a:r>
              <a:rPr lang="en-US" dirty="0"/>
              <a:t>Snooping</a:t>
            </a:r>
          </a:p>
          <a:p>
            <a:r>
              <a:rPr lang="en-US" dirty="0"/>
              <a:t>Eavesdropping/wiretapping/sniffing</a:t>
            </a:r>
          </a:p>
          <a:p>
            <a:r>
              <a:rPr lang="en-US" dirty="0"/>
              <a:t>Social engineering/dumpster diving</a:t>
            </a:r>
          </a:p>
          <a:p>
            <a:endParaRPr lang="en-US" dirty="0"/>
          </a:p>
        </p:txBody>
      </p:sp>
      <p:sp>
        <p:nvSpPr>
          <p:cNvPr id="3" name="Title 2">
            <a:extLst>
              <a:ext uri="{FF2B5EF4-FFF2-40B4-BE49-F238E27FC236}">
                <a16:creationId xmlns:a16="http://schemas.microsoft.com/office/drawing/2014/main" id="{7199FFBD-FC9A-4797-B705-D2FE551FF336}"/>
              </a:ext>
            </a:extLst>
          </p:cNvPr>
          <p:cNvSpPr>
            <a:spLocks noGrp="1"/>
          </p:cNvSpPr>
          <p:nvPr>
            <p:ph type="title"/>
          </p:nvPr>
        </p:nvSpPr>
        <p:spPr/>
        <p:txBody>
          <a:bodyPr/>
          <a:lstStyle/>
          <a:p>
            <a:r>
              <a:rPr lang="en-US" dirty="0"/>
              <a:t>Confidentiality Concerns</a:t>
            </a:r>
          </a:p>
        </p:txBody>
      </p:sp>
      <p:sp>
        <p:nvSpPr>
          <p:cNvPr id="4" name="Footer Placeholder 3">
            <a:extLst>
              <a:ext uri="{FF2B5EF4-FFF2-40B4-BE49-F238E27FC236}">
                <a16:creationId xmlns:a16="http://schemas.microsoft.com/office/drawing/2014/main" id="{0D0DC50C-88CE-4271-B5EE-4A88A96D0EB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BAD7FC4-8E7D-47A8-85C7-BE085789CF4A}"/>
              </a:ext>
            </a:extLst>
          </p:cNvPr>
          <p:cNvSpPr>
            <a:spLocks noGrp="1"/>
          </p:cNvSpPr>
          <p:nvPr>
            <p:ph type="sldNum" sz="quarter" idx="4"/>
          </p:nvPr>
        </p:nvSpPr>
        <p:spPr/>
        <p:txBody>
          <a:bodyPr/>
          <a:lstStyle/>
          <a:p>
            <a:fld id="{5356F478-C559-429F-9426-6D8D07B5A7AD}" type="slidenum">
              <a:rPr lang="en-US" smtClean="0"/>
              <a:pPr/>
              <a:t>374</a:t>
            </a:fld>
            <a:endParaRPr lang="en-US" dirty="0"/>
          </a:p>
        </p:txBody>
      </p:sp>
    </p:spTree>
    <p:extLst>
      <p:ext uri="{BB962C8B-B14F-4D97-AF65-F5344CB8AC3E}">
        <p14:creationId xmlns:p14="http://schemas.microsoft.com/office/powerpoint/2010/main" val="1025735772"/>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49BBED-62B5-4B8B-8F33-D0FE24F65B9F}"/>
              </a:ext>
            </a:extLst>
          </p:cNvPr>
          <p:cNvSpPr>
            <a:spLocks noGrp="1"/>
          </p:cNvSpPr>
          <p:nvPr>
            <p:ph idx="1"/>
          </p:nvPr>
        </p:nvSpPr>
        <p:spPr/>
        <p:txBody>
          <a:bodyPr/>
          <a:lstStyle/>
          <a:p>
            <a:r>
              <a:rPr lang="en-US" dirty="0"/>
              <a:t>Man-in-the-Middle (MitM)</a:t>
            </a:r>
          </a:p>
          <a:p>
            <a:r>
              <a:rPr lang="en-US" dirty="0"/>
              <a:t>Replay</a:t>
            </a:r>
          </a:p>
          <a:p>
            <a:r>
              <a:rPr lang="en-US" dirty="0"/>
              <a:t>Impersonation</a:t>
            </a:r>
          </a:p>
        </p:txBody>
      </p:sp>
      <p:sp>
        <p:nvSpPr>
          <p:cNvPr id="3" name="Title 2">
            <a:extLst>
              <a:ext uri="{FF2B5EF4-FFF2-40B4-BE49-F238E27FC236}">
                <a16:creationId xmlns:a16="http://schemas.microsoft.com/office/drawing/2014/main" id="{BBF71DEF-3CD4-47FF-AF2C-C6EA838334E2}"/>
              </a:ext>
            </a:extLst>
          </p:cNvPr>
          <p:cNvSpPr>
            <a:spLocks noGrp="1"/>
          </p:cNvSpPr>
          <p:nvPr>
            <p:ph type="title"/>
          </p:nvPr>
        </p:nvSpPr>
        <p:spPr/>
        <p:txBody>
          <a:bodyPr/>
          <a:lstStyle/>
          <a:p>
            <a:r>
              <a:rPr lang="en-US" dirty="0"/>
              <a:t>Integrity Concerns</a:t>
            </a:r>
          </a:p>
        </p:txBody>
      </p:sp>
      <p:sp>
        <p:nvSpPr>
          <p:cNvPr id="4" name="Footer Placeholder 3">
            <a:extLst>
              <a:ext uri="{FF2B5EF4-FFF2-40B4-BE49-F238E27FC236}">
                <a16:creationId xmlns:a16="http://schemas.microsoft.com/office/drawing/2014/main" id="{A76C6115-291F-488B-92AC-CD14B03DF02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AAE7BD9-C79A-4030-AB40-612BD41B535B}"/>
              </a:ext>
            </a:extLst>
          </p:cNvPr>
          <p:cNvSpPr>
            <a:spLocks noGrp="1"/>
          </p:cNvSpPr>
          <p:nvPr>
            <p:ph type="sldNum" sz="quarter" idx="4"/>
          </p:nvPr>
        </p:nvSpPr>
        <p:spPr/>
        <p:txBody>
          <a:bodyPr/>
          <a:lstStyle/>
          <a:p>
            <a:fld id="{5356F478-C559-429F-9426-6D8D07B5A7AD}" type="slidenum">
              <a:rPr lang="en-US" smtClean="0"/>
              <a:pPr/>
              <a:t>375</a:t>
            </a:fld>
            <a:endParaRPr lang="en-US" dirty="0"/>
          </a:p>
        </p:txBody>
      </p:sp>
    </p:spTree>
    <p:extLst>
      <p:ext uri="{BB962C8B-B14F-4D97-AF65-F5344CB8AC3E}">
        <p14:creationId xmlns:p14="http://schemas.microsoft.com/office/powerpoint/2010/main" val="3617238304"/>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5B5F61-6F5B-4892-9209-32DAC55AA6C7}"/>
              </a:ext>
            </a:extLst>
          </p:cNvPr>
          <p:cNvSpPr>
            <a:spLocks noGrp="1"/>
          </p:cNvSpPr>
          <p:nvPr>
            <p:ph idx="1"/>
          </p:nvPr>
        </p:nvSpPr>
        <p:spPr/>
        <p:txBody>
          <a:bodyPr>
            <a:normAutofit/>
          </a:bodyPr>
          <a:lstStyle/>
          <a:p>
            <a:r>
              <a:rPr lang="en-US" dirty="0"/>
              <a:t>Denial of Service (DoS)</a:t>
            </a:r>
          </a:p>
          <a:p>
            <a:r>
              <a:rPr lang="en-US" dirty="0"/>
              <a:t>Power outage</a:t>
            </a:r>
          </a:p>
          <a:p>
            <a:r>
              <a:rPr lang="en-US" dirty="0"/>
              <a:t>Hardware failure</a:t>
            </a:r>
          </a:p>
          <a:p>
            <a:r>
              <a:rPr lang="en-US" dirty="0"/>
              <a:t>Destruction</a:t>
            </a:r>
          </a:p>
          <a:p>
            <a:r>
              <a:rPr lang="en-US" dirty="0"/>
              <a:t>Service</a:t>
            </a:r>
            <a:r>
              <a:rPr lang="en-US" b="1" dirty="0"/>
              <a:t> </a:t>
            </a:r>
            <a:r>
              <a:rPr lang="en-US" dirty="0"/>
              <a:t>outage</a:t>
            </a:r>
          </a:p>
        </p:txBody>
      </p:sp>
      <p:sp>
        <p:nvSpPr>
          <p:cNvPr id="3" name="Title 2">
            <a:extLst>
              <a:ext uri="{FF2B5EF4-FFF2-40B4-BE49-F238E27FC236}">
                <a16:creationId xmlns:a16="http://schemas.microsoft.com/office/drawing/2014/main" id="{95DCFDA5-26A8-4724-82A0-0DA6B9AB44CE}"/>
              </a:ext>
            </a:extLst>
          </p:cNvPr>
          <p:cNvSpPr>
            <a:spLocks noGrp="1"/>
          </p:cNvSpPr>
          <p:nvPr>
            <p:ph type="title"/>
          </p:nvPr>
        </p:nvSpPr>
        <p:spPr/>
        <p:txBody>
          <a:bodyPr/>
          <a:lstStyle/>
          <a:p>
            <a:r>
              <a:rPr lang="en-US" dirty="0"/>
              <a:t>Availability Concerns</a:t>
            </a:r>
          </a:p>
        </p:txBody>
      </p:sp>
      <p:sp>
        <p:nvSpPr>
          <p:cNvPr id="4" name="Footer Placeholder 3">
            <a:extLst>
              <a:ext uri="{FF2B5EF4-FFF2-40B4-BE49-F238E27FC236}">
                <a16:creationId xmlns:a16="http://schemas.microsoft.com/office/drawing/2014/main" id="{DE86C2BA-A643-4921-BC75-9AF3BCF1675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47205B8-DA6D-44A3-828E-3D02714950FE}"/>
              </a:ext>
            </a:extLst>
          </p:cNvPr>
          <p:cNvSpPr>
            <a:spLocks noGrp="1"/>
          </p:cNvSpPr>
          <p:nvPr>
            <p:ph type="sldNum" sz="quarter" idx="4"/>
          </p:nvPr>
        </p:nvSpPr>
        <p:spPr/>
        <p:txBody>
          <a:bodyPr/>
          <a:lstStyle/>
          <a:p>
            <a:fld id="{5356F478-C559-429F-9426-6D8D07B5A7AD}" type="slidenum">
              <a:rPr lang="en-US" smtClean="0"/>
              <a:pPr/>
              <a:t>376</a:t>
            </a:fld>
            <a:endParaRPr lang="en-US" dirty="0"/>
          </a:p>
        </p:txBody>
      </p:sp>
    </p:spTree>
    <p:extLst>
      <p:ext uri="{BB962C8B-B14F-4D97-AF65-F5344CB8AC3E}">
        <p14:creationId xmlns:p14="http://schemas.microsoft.com/office/powerpoint/2010/main" val="2745311349"/>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23AE59-4FBE-4AD8-BC65-4415DF446F0F}"/>
              </a:ext>
            </a:extLst>
          </p:cNvPr>
          <p:cNvSpPr>
            <a:spLocks noGrp="1"/>
          </p:cNvSpPr>
          <p:nvPr>
            <p:ph idx="1"/>
          </p:nvPr>
        </p:nvSpPr>
        <p:spPr/>
        <p:txBody>
          <a:bodyPr>
            <a:normAutofit fontScale="70000" lnSpcReduction="20000"/>
          </a:bodyPr>
          <a:lstStyle/>
          <a:p>
            <a:r>
              <a:rPr lang="en-US" dirty="0"/>
              <a:t>Access control system</a:t>
            </a:r>
          </a:p>
          <a:p>
            <a:r>
              <a:rPr lang="en-US" dirty="0"/>
              <a:t>Authentication</a:t>
            </a:r>
          </a:p>
          <a:p>
            <a:pPr lvl="1"/>
            <a:r>
              <a:rPr lang="en-US" dirty="0"/>
              <a:t>Prove that a user is who they say they are</a:t>
            </a:r>
          </a:p>
          <a:p>
            <a:pPr lvl="1"/>
            <a:r>
              <a:rPr lang="en-US" dirty="0"/>
              <a:t>Associate that person with a unique computer or network user account</a:t>
            </a:r>
          </a:p>
          <a:p>
            <a:r>
              <a:rPr lang="en-US" dirty="0"/>
              <a:t>Authorization</a:t>
            </a:r>
          </a:p>
          <a:p>
            <a:pPr lvl="1"/>
            <a:r>
              <a:rPr lang="en-US" dirty="0"/>
              <a:t>Create barriers around the resource such that only authenticated users can gain access</a:t>
            </a:r>
          </a:p>
          <a:p>
            <a:pPr lvl="1"/>
            <a:r>
              <a:rPr lang="en-US" dirty="0"/>
              <a:t>Resource permissions lists</a:t>
            </a:r>
          </a:p>
          <a:p>
            <a:r>
              <a:rPr lang="en-US" dirty="0"/>
              <a:t>Accounting</a:t>
            </a:r>
          </a:p>
          <a:p>
            <a:pPr lvl="1"/>
            <a:r>
              <a:rPr lang="en-US" dirty="0"/>
              <a:t>Recording when and by whom a resource was accessed</a:t>
            </a:r>
          </a:p>
          <a:p>
            <a:endParaRPr lang="en-US" dirty="0"/>
          </a:p>
        </p:txBody>
      </p:sp>
      <p:sp>
        <p:nvSpPr>
          <p:cNvPr id="3" name="Title 2">
            <a:extLst>
              <a:ext uri="{FF2B5EF4-FFF2-40B4-BE49-F238E27FC236}">
                <a16:creationId xmlns:a16="http://schemas.microsoft.com/office/drawing/2014/main" id="{18224085-ECFA-46D4-8C16-B8E6FC8FD4AA}"/>
              </a:ext>
            </a:extLst>
          </p:cNvPr>
          <p:cNvSpPr>
            <a:spLocks noGrp="1"/>
          </p:cNvSpPr>
          <p:nvPr>
            <p:ph type="title"/>
          </p:nvPr>
        </p:nvSpPr>
        <p:spPr/>
        <p:txBody>
          <a:bodyPr/>
          <a:lstStyle/>
          <a:p>
            <a:r>
              <a:rPr lang="en-US" dirty="0"/>
              <a:t>Authorization, Authentication, and Auditing</a:t>
            </a:r>
          </a:p>
        </p:txBody>
      </p:sp>
      <p:sp>
        <p:nvSpPr>
          <p:cNvPr id="4" name="Footer Placeholder 3">
            <a:extLst>
              <a:ext uri="{FF2B5EF4-FFF2-40B4-BE49-F238E27FC236}">
                <a16:creationId xmlns:a16="http://schemas.microsoft.com/office/drawing/2014/main" id="{B3D5B809-E034-405E-8EAD-7200F045470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9D4E8C0-04E9-477B-A7B5-246ADF87A5A6}"/>
              </a:ext>
            </a:extLst>
          </p:cNvPr>
          <p:cNvSpPr>
            <a:spLocks noGrp="1"/>
          </p:cNvSpPr>
          <p:nvPr>
            <p:ph type="sldNum" sz="quarter" idx="4"/>
          </p:nvPr>
        </p:nvSpPr>
        <p:spPr/>
        <p:txBody>
          <a:bodyPr/>
          <a:lstStyle/>
          <a:p>
            <a:fld id="{5356F478-C559-429F-9426-6D8D07B5A7AD}" type="slidenum">
              <a:rPr lang="en-US" smtClean="0"/>
              <a:pPr/>
              <a:t>377</a:t>
            </a:fld>
            <a:endParaRPr lang="en-US" dirty="0"/>
          </a:p>
        </p:txBody>
      </p:sp>
    </p:spTree>
    <p:extLst>
      <p:ext uri="{BB962C8B-B14F-4D97-AF65-F5344CB8AC3E}">
        <p14:creationId xmlns:p14="http://schemas.microsoft.com/office/powerpoint/2010/main" val="3815516060"/>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Getting people to reveal confidential information</a:t>
            </a:r>
          </a:p>
          <a:p>
            <a:r>
              <a:rPr lang="en-US" dirty="0"/>
              <a:t>Attackers often build access with piecemeal steps</a:t>
            </a:r>
          </a:p>
          <a:p>
            <a:r>
              <a:rPr lang="en-US" dirty="0"/>
              <a:t>Any information about a company can be helpful in making social engineering attacks more likely to succeed</a:t>
            </a:r>
          </a:p>
        </p:txBody>
      </p:sp>
      <p:sp>
        <p:nvSpPr>
          <p:cNvPr id="2" name="Title 1"/>
          <p:cNvSpPr>
            <a:spLocks noGrp="1"/>
          </p:cNvSpPr>
          <p:nvPr>
            <p:ph type="title"/>
          </p:nvPr>
        </p:nvSpPr>
        <p:spPr/>
        <p:txBody>
          <a:bodyPr/>
          <a:lstStyle/>
          <a:p>
            <a:r>
              <a:rPr lang="en-US"/>
              <a:t>Social Engineering</a:t>
            </a:r>
            <a:endParaRPr lang="en-US" dirty="0"/>
          </a:p>
        </p:txBody>
      </p:sp>
      <p:sp>
        <p:nvSpPr>
          <p:cNvPr id="4" name="Footer Placeholder 3">
            <a:extLst>
              <a:ext uri="{FF2B5EF4-FFF2-40B4-BE49-F238E27FC236}">
                <a16:creationId xmlns:a16="http://schemas.microsoft.com/office/drawing/2014/main" id="{D715236D-25E6-4392-8D38-A95B1F3DE50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967F760-8BAC-4095-AEBE-10C2C69EC416}"/>
              </a:ext>
            </a:extLst>
          </p:cNvPr>
          <p:cNvSpPr>
            <a:spLocks noGrp="1"/>
          </p:cNvSpPr>
          <p:nvPr>
            <p:ph type="sldNum" sz="quarter" idx="4"/>
          </p:nvPr>
        </p:nvSpPr>
        <p:spPr/>
        <p:txBody>
          <a:bodyPr/>
          <a:lstStyle/>
          <a:p>
            <a:fld id="{5356F478-C559-429F-9426-6D8D07B5A7AD}" type="slidenum">
              <a:rPr lang="en-US" smtClean="0"/>
              <a:pPr/>
              <a:t>378</a:t>
            </a:fld>
            <a:endParaRPr lang="en-US" dirty="0"/>
          </a:p>
        </p:txBody>
      </p:sp>
    </p:spTree>
    <p:extLst>
      <p:ext uri="{BB962C8B-B14F-4D97-AF65-F5344CB8AC3E}">
        <p14:creationId xmlns:p14="http://schemas.microsoft.com/office/powerpoint/2010/main" val="1583705270"/>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Impersonation, Trust, and Dumpster Diving</a:t>
            </a:r>
          </a:p>
        </p:txBody>
      </p:sp>
      <p:sp>
        <p:nvSpPr>
          <p:cNvPr id="3" name="Content Placeholder 2"/>
          <p:cNvSpPr>
            <a:spLocks noGrp="1"/>
          </p:cNvSpPr>
          <p:nvPr>
            <p:ph sz="half" idx="1"/>
          </p:nvPr>
        </p:nvSpPr>
        <p:spPr/>
        <p:txBody>
          <a:bodyPr>
            <a:normAutofit fontScale="62500" lnSpcReduction="20000"/>
          </a:bodyPr>
          <a:lstStyle/>
          <a:p>
            <a:r>
              <a:rPr lang="en-US" dirty="0"/>
              <a:t>Gain access by pretending to be someone else</a:t>
            </a:r>
          </a:p>
          <a:p>
            <a:pPr lvl="1"/>
            <a:r>
              <a:rPr lang="en-US" dirty="0"/>
              <a:t>Intimidate through false rank or spurious technical jargon</a:t>
            </a:r>
          </a:p>
          <a:p>
            <a:pPr lvl="1"/>
            <a:r>
              <a:rPr lang="en-US" dirty="0"/>
              <a:t>Exploit trust - coax and persuade</a:t>
            </a:r>
          </a:p>
          <a:p>
            <a:r>
              <a:rPr lang="en-US" dirty="0"/>
              <a:t>Building trust is easier if you have information that will convince your target (or put them off-guard)</a:t>
            </a:r>
          </a:p>
          <a:p>
            <a:pPr lvl="1"/>
            <a:r>
              <a:rPr lang="en-US" dirty="0"/>
              <a:t>Department employee lists, job titles, phone numbers, diary, invoices, or purchase orders</a:t>
            </a:r>
          </a:p>
          <a:p>
            <a:r>
              <a:rPr lang="en-US" dirty="0"/>
              <a:t>“Dumpster diving” for discarded company information</a:t>
            </a:r>
          </a:p>
        </p:txBody>
      </p:sp>
      <p:pic>
        <p:nvPicPr>
          <p:cNvPr id="10" name="Content Placeholder 8">
            <a:extLst>
              <a:ext uri="{FF2B5EF4-FFF2-40B4-BE49-F238E27FC236}">
                <a16:creationId xmlns:a16="http://schemas.microsoft.com/office/drawing/2014/main" id="{8C88D89F-AA02-41A6-BED2-F66A88813B3F}"/>
              </a:ext>
            </a:extLst>
          </p:cNvPr>
          <p:cNvPicPr>
            <a:picLocks noGrp="1"/>
          </p:cNvPicPr>
          <p:nvPr>
            <p:ph sz="half" idx="2"/>
          </p:nvPr>
        </p:nvPicPr>
        <p:blipFill>
          <a:blip r:embed="rId3"/>
          <a:stretch>
            <a:fillRect/>
          </a:stretch>
        </p:blipFill>
        <p:spPr bwMode="auto">
          <a:xfrm>
            <a:off x="6236912" y="2559852"/>
            <a:ext cx="5718926" cy="2287570"/>
          </a:xfrm>
          <a:prstGeom prst="rect">
            <a:avLst/>
          </a:prstGeom>
          <a:noFill/>
          <a:ln>
            <a:noFill/>
          </a:ln>
        </p:spPr>
      </p:pic>
      <p:sp>
        <p:nvSpPr>
          <p:cNvPr id="4" name="Footer Placeholder 3">
            <a:extLst>
              <a:ext uri="{FF2B5EF4-FFF2-40B4-BE49-F238E27FC236}">
                <a16:creationId xmlns:a16="http://schemas.microsoft.com/office/drawing/2014/main" id="{CE0CC2E7-34C2-42EF-94A4-090FA4EA67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49B52B2-B591-449E-BDC4-6C8FDCF49991}"/>
              </a:ext>
            </a:extLst>
          </p:cNvPr>
          <p:cNvSpPr>
            <a:spLocks noGrp="1"/>
          </p:cNvSpPr>
          <p:nvPr>
            <p:ph type="sldNum" sz="quarter" idx="4"/>
          </p:nvPr>
        </p:nvSpPr>
        <p:spPr/>
        <p:txBody>
          <a:bodyPr/>
          <a:lstStyle/>
          <a:p>
            <a:fld id="{5356F478-C559-429F-9426-6D8D07B5A7AD}" type="slidenum">
              <a:rPr lang="en-US" smtClean="0"/>
              <a:pPr/>
              <a:t>379</a:t>
            </a:fld>
            <a:endParaRPr lang="en-US" dirty="0"/>
          </a:p>
        </p:txBody>
      </p:sp>
    </p:spTree>
    <p:extLst>
      <p:ext uri="{BB962C8B-B14F-4D97-AF65-F5344CB8AC3E}">
        <p14:creationId xmlns:p14="http://schemas.microsoft.com/office/powerpoint/2010/main" val="3807033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105C3C7-8903-4D92-B5C6-0AF208B70FA1}"/>
              </a:ext>
            </a:extLst>
          </p:cNvPr>
          <p:cNvSpPr>
            <a:spLocks noGrp="1"/>
          </p:cNvSpPr>
          <p:nvPr>
            <p:ph idx="1"/>
          </p:nvPr>
        </p:nvSpPr>
        <p:spPr/>
        <p:txBody>
          <a:bodyPr>
            <a:normAutofit fontScale="70000" lnSpcReduction="20000"/>
          </a:bodyPr>
          <a:lstStyle/>
          <a:p>
            <a:r>
              <a:rPr lang="en-US" dirty="0"/>
              <a:t>Distinguish between different types of operating systems designed for workstations, servers, mobiles, embedded systems, and virtualization</a:t>
            </a:r>
          </a:p>
          <a:p>
            <a:r>
              <a:rPr lang="en-US" dirty="0"/>
              <a:t>Identify commonly used commercial and open source operating systems, such as Windows, macOS, iOS, Linux, Chrome, and Android</a:t>
            </a:r>
          </a:p>
          <a:p>
            <a:r>
              <a:rPr lang="en-US" dirty="0"/>
              <a:t>Use a browser to view websites</a:t>
            </a:r>
          </a:p>
        </p:txBody>
      </p:sp>
      <p:sp>
        <p:nvSpPr>
          <p:cNvPr id="3" name="Footer Placeholder 2">
            <a:extLst>
              <a:ext uri="{FF2B5EF4-FFF2-40B4-BE49-F238E27FC236}">
                <a16:creationId xmlns:a16="http://schemas.microsoft.com/office/drawing/2014/main" id="{F6A2EDDB-947C-491A-AFB8-9D7D7B9F710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E79E7BCE-B77B-4355-BA2D-A6E53E707829}"/>
              </a:ext>
            </a:extLst>
          </p:cNvPr>
          <p:cNvSpPr>
            <a:spLocks noGrp="1"/>
          </p:cNvSpPr>
          <p:nvPr>
            <p:ph type="sldNum" sz="quarter" idx="4"/>
          </p:nvPr>
        </p:nvSpPr>
        <p:spPr/>
        <p:txBody>
          <a:bodyPr/>
          <a:lstStyle/>
          <a:p>
            <a:fld id="{5356F478-C559-429F-9426-6D8D07B5A7AD}" type="slidenum">
              <a:rPr lang="en-US" smtClean="0"/>
              <a:pPr/>
              <a:t>38</a:t>
            </a:fld>
            <a:endParaRPr lang="en-US" dirty="0"/>
          </a:p>
        </p:txBody>
      </p:sp>
    </p:spTree>
    <p:extLst>
      <p:ext uri="{BB962C8B-B14F-4D97-AF65-F5344CB8AC3E}">
        <p14:creationId xmlns:p14="http://schemas.microsoft.com/office/powerpoint/2010/main" val="269684172"/>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Identity fraud</a:t>
            </a:r>
          </a:p>
          <a:p>
            <a:pPr lvl="1"/>
            <a:r>
              <a:rPr lang="en-US" dirty="0"/>
              <a:t>Masquerade as someone else</a:t>
            </a:r>
          </a:p>
          <a:p>
            <a:pPr lvl="1"/>
            <a:r>
              <a:rPr lang="en-US" dirty="0"/>
              <a:t>Control accounts that are supposed to be operated by someone else</a:t>
            </a:r>
          </a:p>
          <a:p>
            <a:pPr lvl="1"/>
            <a:r>
              <a:rPr lang="en-US" dirty="0"/>
              <a:t>Exploit stolen Personally Identifiable Information (PII)</a:t>
            </a:r>
          </a:p>
          <a:p>
            <a:r>
              <a:rPr lang="en-US" dirty="0"/>
              <a:t>“Shoulder surfing” to observe credentials</a:t>
            </a:r>
          </a:p>
        </p:txBody>
      </p:sp>
      <p:sp>
        <p:nvSpPr>
          <p:cNvPr id="2" name="Title 1"/>
          <p:cNvSpPr>
            <a:spLocks noGrp="1"/>
          </p:cNvSpPr>
          <p:nvPr>
            <p:ph type="title"/>
          </p:nvPr>
        </p:nvSpPr>
        <p:spPr/>
        <p:txBody>
          <a:bodyPr/>
          <a:lstStyle/>
          <a:p>
            <a:r>
              <a:rPr lang="en-US" dirty="0"/>
              <a:t>Identity Fraud and Shoulder Surfing</a:t>
            </a:r>
          </a:p>
        </p:txBody>
      </p:sp>
      <p:sp>
        <p:nvSpPr>
          <p:cNvPr id="4" name="Footer Placeholder 3">
            <a:extLst>
              <a:ext uri="{FF2B5EF4-FFF2-40B4-BE49-F238E27FC236}">
                <a16:creationId xmlns:a16="http://schemas.microsoft.com/office/drawing/2014/main" id="{9EBB2846-6FAF-47E1-90C9-DFF0B8F0FA5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DB49300-E67D-4C52-BE36-442332052D47}"/>
              </a:ext>
            </a:extLst>
          </p:cNvPr>
          <p:cNvSpPr>
            <a:spLocks noGrp="1"/>
          </p:cNvSpPr>
          <p:nvPr>
            <p:ph type="sldNum" sz="quarter" idx="4"/>
          </p:nvPr>
        </p:nvSpPr>
        <p:spPr/>
        <p:txBody>
          <a:bodyPr/>
          <a:lstStyle/>
          <a:p>
            <a:fld id="{5356F478-C559-429F-9426-6D8D07B5A7AD}" type="slidenum">
              <a:rPr lang="en-US" smtClean="0"/>
              <a:pPr/>
              <a:t>380</a:t>
            </a:fld>
            <a:endParaRPr lang="en-US" dirty="0"/>
          </a:p>
        </p:txBody>
      </p:sp>
    </p:spTree>
    <p:extLst>
      <p:ext uri="{BB962C8B-B14F-4D97-AF65-F5344CB8AC3E}">
        <p14:creationId xmlns:p14="http://schemas.microsoft.com/office/powerpoint/2010/main" val="1788481370"/>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7A87C-259A-45CD-8A79-189DD8D03F92}"/>
              </a:ext>
            </a:extLst>
          </p:cNvPr>
          <p:cNvSpPr>
            <a:spLocks noGrp="1"/>
          </p:cNvSpPr>
          <p:nvPr>
            <p:ph type="title"/>
          </p:nvPr>
        </p:nvSpPr>
        <p:spPr/>
        <p:txBody>
          <a:bodyPr/>
          <a:lstStyle/>
          <a:p>
            <a:r>
              <a:rPr lang="en-US" dirty="0"/>
              <a:t>Defeating Social Engineering Attacks</a:t>
            </a:r>
          </a:p>
        </p:txBody>
      </p:sp>
      <p:sp>
        <p:nvSpPr>
          <p:cNvPr id="4" name="Content Placeholder 3">
            <a:extLst>
              <a:ext uri="{FF2B5EF4-FFF2-40B4-BE49-F238E27FC236}">
                <a16:creationId xmlns:a16="http://schemas.microsoft.com/office/drawing/2014/main" id="{C6FD11A1-E025-4F56-AD34-9499862E0314}"/>
              </a:ext>
            </a:extLst>
          </p:cNvPr>
          <p:cNvSpPr>
            <a:spLocks noGrp="1"/>
          </p:cNvSpPr>
          <p:nvPr>
            <p:ph sz="half" idx="2"/>
          </p:nvPr>
        </p:nvSpPr>
        <p:spPr/>
        <p:txBody>
          <a:bodyPr>
            <a:normAutofit fontScale="92500" lnSpcReduction="10000"/>
          </a:bodyPr>
          <a:lstStyle/>
          <a:p>
            <a:r>
              <a:rPr lang="en-US" dirty="0"/>
              <a:t>Training and education</a:t>
            </a:r>
          </a:p>
          <a:p>
            <a:r>
              <a:rPr lang="en-US" dirty="0"/>
              <a:t>Security policies</a:t>
            </a:r>
          </a:p>
          <a:p>
            <a:pPr lvl="1"/>
            <a:r>
              <a:rPr lang="en-US" dirty="0"/>
              <a:t>Proper support procedures</a:t>
            </a:r>
          </a:p>
          <a:p>
            <a:pPr lvl="1"/>
            <a:r>
              <a:rPr lang="en-US" dirty="0"/>
              <a:t>Account and device protection—e.g. using screen locks to prevent “lunchtime attacks”</a:t>
            </a:r>
          </a:p>
          <a:p>
            <a:pPr lvl="1"/>
            <a:r>
              <a:rPr lang="en-US" dirty="0"/>
              <a:t>Identity badges, escorted visitors, and secure doors</a:t>
            </a:r>
          </a:p>
        </p:txBody>
      </p:sp>
      <p:pic>
        <p:nvPicPr>
          <p:cNvPr id="7" name="Content Placeholder 6" descr="Train users in secure behavior (Image by dotshock © 123rf.com)">
            <a:extLst>
              <a:ext uri="{FF2B5EF4-FFF2-40B4-BE49-F238E27FC236}">
                <a16:creationId xmlns:a16="http://schemas.microsoft.com/office/drawing/2014/main" id="{6B160EDA-40D9-4830-B20F-D11F3ED8D292}"/>
              </a:ext>
            </a:extLst>
          </p:cNvPr>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576707" y="2044001"/>
            <a:ext cx="4974336" cy="3319272"/>
          </a:xfrm>
          <a:prstGeom prst="rect">
            <a:avLst/>
          </a:prstGeom>
          <a:noFill/>
          <a:ln>
            <a:noFill/>
          </a:ln>
        </p:spPr>
      </p:pic>
      <p:sp>
        <p:nvSpPr>
          <p:cNvPr id="3" name="Footer Placeholder 2">
            <a:extLst>
              <a:ext uri="{FF2B5EF4-FFF2-40B4-BE49-F238E27FC236}">
                <a16:creationId xmlns:a16="http://schemas.microsoft.com/office/drawing/2014/main" id="{6CF0D9CE-6253-4EFB-A540-CC922252484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5CABBD4-BC62-4B15-8127-379D7C3709EA}"/>
              </a:ext>
            </a:extLst>
          </p:cNvPr>
          <p:cNvSpPr>
            <a:spLocks noGrp="1"/>
          </p:cNvSpPr>
          <p:nvPr>
            <p:ph type="sldNum" sz="quarter" idx="4"/>
          </p:nvPr>
        </p:nvSpPr>
        <p:spPr/>
        <p:txBody>
          <a:bodyPr/>
          <a:lstStyle/>
          <a:p>
            <a:fld id="{5356F478-C559-429F-9426-6D8D07B5A7AD}" type="slidenum">
              <a:rPr lang="en-US" smtClean="0"/>
              <a:pPr/>
              <a:t>381</a:t>
            </a:fld>
            <a:endParaRPr lang="en-US" dirty="0"/>
          </a:p>
        </p:txBody>
      </p:sp>
    </p:spTree>
    <p:extLst>
      <p:ext uri="{BB962C8B-B14F-4D97-AF65-F5344CB8AC3E}">
        <p14:creationId xmlns:p14="http://schemas.microsoft.com/office/powerpoint/2010/main" val="3145322462"/>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45B6D1-746F-4AA0-83C7-2830D30B2CCA}"/>
              </a:ext>
            </a:extLst>
          </p:cNvPr>
          <p:cNvSpPr>
            <a:spLocks noGrp="1"/>
          </p:cNvSpPr>
          <p:nvPr>
            <p:ph idx="1"/>
          </p:nvPr>
        </p:nvSpPr>
        <p:spPr/>
        <p:txBody>
          <a:bodyPr>
            <a:normAutofit fontScale="92500"/>
          </a:bodyPr>
          <a:lstStyle/>
          <a:p>
            <a:r>
              <a:rPr lang="en-US" dirty="0"/>
              <a:t>Outages cost—financially and reputational damage</a:t>
            </a:r>
          </a:p>
          <a:p>
            <a:r>
              <a:rPr lang="en-US" dirty="0"/>
              <a:t>Business continuity plans minimize outages or the effect of outages</a:t>
            </a:r>
          </a:p>
          <a:p>
            <a:r>
              <a:rPr lang="en-US" dirty="0"/>
              <a:t>Fault tolerance</a:t>
            </a:r>
          </a:p>
          <a:p>
            <a:pPr lvl="1"/>
            <a:r>
              <a:rPr lang="en-US" dirty="0"/>
              <a:t>Design systems without single points of failure</a:t>
            </a:r>
          </a:p>
          <a:p>
            <a:pPr lvl="1"/>
            <a:r>
              <a:rPr lang="en-US" dirty="0"/>
              <a:t>Develop contingency plans to cope with failures</a:t>
            </a:r>
          </a:p>
          <a:p>
            <a:pPr lvl="1"/>
            <a:r>
              <a:rPr lang="en-US" dirty="0"/>
              <a:t>Provision redundant components and systems to allow failover</a:t>
            </a:r>
          </a:p>
        </p:txBody>
      </p:sp>
      <p:sp>
        <p:nvSpPr>
          <p:cNvPr id="3" name="Title 2">
            <a:extLst>
              <a:ext uri="{FF2B5EF4-FFF2-40B4-BE49-F238E27FC236}">
                <a16:creationId xmlns:a16="http://schemas.microsoft.com/office/drawing/2014/main" id="{4A4A2780-7745-40F2-A04C-32652E85E808}"/>
              </a:ext>
            </a:extLst>
          </p:cNvPr>
          <p:cNvSpPr>
            <a:spLocks noGrp="1"/>
          </p:cNvSpPr>
          <p:nvPr>
            <p:ph type="title"/>
          </p:nvPr>
        </p:nvSpPr>
        <p:spPr/>
        <p:txBody>
          <a:bodyPr/>
          <a:lstStyle/>
          <a:p>
            <a:r>
              <a:rPr lang="en-US" dirty="0"/>
              <a:t>Business Continuity and Fault Tolerance</a:t>
            </a:r>
          </a:p>
        </p:txBody>
      </p:sp>
      <p:sp>
        <p:nvSpPr>
          <p:cNvPr id="4" name="Footer Placeholder 3">
            <a:extLst>
              <a:ext uri="{FF2B5EF4-FFF2-40B4-BE49-F238E27FC236}">
                <a16:creationId xmlns:a16="http://schemas.microsoft.com/office/drawing/2014/main" id="{D55A4C9D-9CF5-4549-90B5-53F64942BCD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9BECDF7-54E9-4AAE-8833-5ECCE4012AF8}"/>
              </a:ext>
            </a:extLst>
          </p:cNvPr>
          <p:cNvSpPr>
            <a:spLocks noGrp="1"/>
          </p:cNvSpPr>
          <p:nvPr>
            <p:ph type="sldNum" sz="quarter" idx="4"/>
          </p:nvPr>
        </p:nvSpPr>
        <p:spPr/>
        <p:txBody>
          <a:bodyPr/>
          <a:lstStyle/>
          <a:p>
            <a:fld id="{5356F478-C559-429F-9426-6D8D07B5A7AD}" type="slidenum">
              <a:rPr lang="en-US" smtClean="0"/>
              <a:pPr/>
              <a:t>382</a:t>
            </a:fld>
            <a:endParaRPr lang="en-US" dirty="0"/>
          </a:p>
        </p:txBody>
      </p:sp>
    </p:spTree>
    <p:extLst>
      <p:ext uri="{BB962C8B-B14F-4D97-AF65-F5344CB8AC3E}">
        <p14:creationId xmlns:p14="http://schemas.microsoft.com/office/powerpoint/2010/main" val="3088550164"/>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54417A-60CF-4E08-B027-A9ABCA5605AC}"/>
              </a:ext>
            </a:extLst>
          </p:cNvPr>
          <p:cNvSpPr>
            <a:spLocks noGrp="1"/>
          </p:cNvSpPr>
          <p:nvPr>
            <p:ph idx="1"/>
          </p:nvPr>
        </p:nvSpPr>
        <p:spPr/>
        <p:txBody>
          <a:bodyPr/>
          <a:lstStyle/>
          <a:p>
            <a:r>
              <a:rPr lang="en-US" dirty="0"/>
              <a:t>Redundant Array of Independent Disks (RAID) </a:t>
            </a:r>
          </a:p>
          <a:p>
            <a:r>
              <a:rPr lang="en-US" dirty="0"/>
              <a:t>Configurations to allow the storage system to tolerate individual disk unit failures</a:t>
            </a:r>
          </a:p>
          <a:p>
            <a:pPr lvl="1"/>
            <a:r>
              <a:rPr lang="en-US" dirty="0"/>
              <a:t>RAID 1—disk mirroring</a:t>
            </a:r>
          </a:p>
          <a:p>
            <a:pPr lvl="1"/>
            <a:r>
              <a:rPr lang="en-US" dirty="0"/>
              <a:t>RAID 5—striping with parity</a:t>
            </a:r>
          </a:p>
          <a:p>
            <a:r>
              <a:rPr lang="en-US" dirty="0"/>
              <a:t>RAID cannot replace the need for backups</a:t>
            </a:r>
          </a:p>
        </p:txBody>
      </p:sp>
      <p:sp>
        <p:nvSpPr>
          <p:cNvPr id="3" name="Title 2">
            <a:extLst>
              <a:ext uri="{FF2B5EF4-FFF2-40B4-BE49-F238E27FC236}">
                <a16:creationId xmlns:a16="http://schemas.microsoft.com/office/drawing/2014/main" id="{09431D4F-4BFF-4B74-8082-1796D717170E}"/>
              </a:ext>
            </a:extLst>
          </p:cNvPr>
          <p:cNvSpPr>
            <a:spLocks noGrp="1"/>
          </p:cNvSpPr>
          <p:nvPr>
            <p:ph type="title"/>
          </p:nvPr>
        </p:nvSpPr>
        <p:spPr/>
        <p:txBody>
          <a:bodyPr/>
          <a:lstStyle/>
          <a:p>
            <a:r>
              <a:rPr lang="en-US" dirty="0"/>
              <a:t>Data Redundancy</a:t>
            </a:r>
          </a:p>
        </p:txBody>
      </p:sp>
      <p:sp>
        <p:nvSpPr>
          <p:cNvPr id="4" name="Footer Placeholder 3">
            <a:extLst>
              <a:ext uri="{FF2B5EF4-FFF2-40B4-BE49-F238E27FC236}">
                <a16:creationId xmlns:a16="http://schemas.microsoft.com/office/drawing/2014/main" id="{27E08EB5-2339-4C0B-9A71-765DF79201D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C0C74C6-80D9-498C-B8EA-EFF6D13DE6D5}"/>
              </a:ext>
            </a:extLst>
          </p:cNvPr>
          <p:cNvSpPr>
            <a:spLocks noGrp="1"/>
          </p:cNvSpPr>
          <p:nvPr>
            <p:ph type="sldNum" sz="quarter" idx="4"/>
          </p:nvPr>
        </p:nvSpPr>
        <p:spPr/>
        <p:txBody>
          <a:bodyPr/>
          <a:lstStyle/>
          <a:p>
            <a:fld id="{5356F478-C559-429F-9426-6D8D07B5A7AD}" type="slidenum">
              <a:rPr lang="en-US" smtClean="0"/>
              <a:pPr/>
              <a:t>383</a:t>
            </a:fld>
            <a:endParaRPr lang="en-US" dirty="0"/>
          </a:p>
        </p:txBody>
      </p:sp>
    </p:spTree>
    <p:extLst>
      <p:ext uri="{BB962C8B-B14F-4D97-AF65-F5344CB8AC3E}">
        <p14:creationId xmlns:p14="http://schemas.microsoft.com/office/powerpoint/2010/main" val="443795149"/>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C6931F-6E41-4265-83B7-C47525308BAA}"/>
              </a:ext>
            </a:extLst>
          </p:cNvPr>
          <p:cNvSpPr>
            <a:spLocks noGrp="1"/>
          </p:cNvSpPr>
          <p:nvPr>
            <p:ph idx="1"/>
          </p:nvPr>
        </p:nvSpPr>
        <p:spPr/>
        <p:txBody>
          <a:bodyPr/>
          <a:lstStyle/>
          <a:p>
            <a:r>
              <a:rPr lang="en-US" dirty="0"/>
              <a:t>Multiple adapter cards/ports for individual host</a:t>
            </a:r>
          </a:p>
          <a:p>
            <a:pPr lvl="1"/>
            <a:r>
              <a:rPr lang="en-US" dirty="0"/>
              <a:t>Also allows load balancing</a:t>
            </a:r>
          </a:p>
          <a:p>
            <a:r>
              <a:rPr lang="en-US" dirty="0"/>
              <a:t>Multiple network paths between nodes</a:t>
            </a:r>
          </a:p>
          <a:p>
            <a:r>
              <a:rPr lang="en-US" dirty="0"/>
              <a:t>Routers can detect failed links and choose alternative paths</a:t>
            </a:r>
          </a:p>
        </p:txBody>
      </p:sp>
      <p:sp>
        <p:nvSpPr>
          <p:cNvPr id="3" name="Title 2">
            <a:extLst>
              <a:ext uri="{FF2B5EF4-FFF2-40B4-BE49-F238E27FC236}">
                <a16:creationId xmlns:a16="http://schemas.microsoft.com/office/drawing/2014/main" id="{33C3B508-1B20-4777-8B2B-B8856B97D308}"/>
              </a:ext>
            </a:extLst>
          </p:cNvPr>
          <p:cNvSpPr>
            <a:spLocks noGrp="1"/>
          </p:cNvSpPr>
          <p:nvPr>
            <p:ph type="title"/>
          </p:nvPr>
        </p:nvSpPr>
        <p:spPr/>
        <p:txBody>
          <a:bodyPr/>
          <a:lstStyle/>
          <a:p>
            <a:r>
              <a:rPr lang="en-US" dirty="0"/>
              <a:t>Network Redundancy</a:t>
            </a:r>
          </a:p>
        </p:txBody>
      </p:sp>
      <p:sp>
        <p:nvSpPr>
          <p:cNvPr id="4" name="Footer Placeholder 3">
            <a:extLst>
              <a:ext uri="{FF2B5EF4-FFF2-40B4-BE49-F238E27FC236}">
                <a16:creationId xmlns:a16="http://schemas.microsoft.com/office/drawing/2014/main" id="{C64547D5-B61D-418D-A989-E71DD0F0047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C650E33-DC88-4945-97E9-EAD397684AC9}"/>
              </a:ext>
            </a:extLst>
          </p:cNvPr>
          <p:cNvSpPr>
            <a:spLocks noGrp="1"/>
          </p:cNvSpPr>
          <p:nvPr>
            <p:ph type="sldNum" sz="quarter" idx="4"/>
          </p:nvPr>
        </p:nvSpPr>
        <p:spPr/>
        <p:txBody>
          <a:bodyPr/>
          <a:lstStyle/>
          <a:p>
            <a:fld id="{5356F478-C559-429F-9426-6D8D07B5A7AD}" type="slidenum">
              <a:rPr lang="en-US" smtClean="0"/>
              <a:pPr/>
              <a:t>384</a:t>
            </a:fld>
            <a:endParaRPr lang="en-US" dirty="0"/>
          </a:p>
        </p:txBody>
      </p:sp>
    </p:spTree>
    <p:extLst>
      <p:ext uri="{BB962C8B-B14F-4D97-AF65-F5344CB8AC3E}">
        <p14:creationId xmlns:p14="http://schemas.microsoft.com/office/powerpoint/2010/main" val="3452266985"/>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7D4DFD-78E7-4DF0-B5B8-78C359852215}"/>
              </a:ext>
            </a:extLst>
          </p:cNvPr>
          <p:cNvSpPr>
            <a:spLocks noGrp="1"/>
          </p:cNvSpPr>
          <p:nvPr>
            <p:ph idx="1"/>
          </p:nvPr>
        </p:nvSpPr>
        <p:spPr/>
        <p:txBody>
          <a:bodyPr/>
          <a:lstStyle/>
          <a:p>
            <a:r>
              <a:rPr lang="en-US" dirty="0"/>
              <a:t>Dual power supplies</a:t>
            </a:r>
          </a:p>
          <a:p>
            <a:r>
              <a:rPr lang="en-US" dirty="0"/>
              <a:t>Redundant circuits</a:t>
            </a:r>
          </a:p>
          <a:p>
            <a:r>
              <a:rPr lang="en-US" dirty="0"/>
              <a:t>Uninterruptible Power Supply (UPS)</a:t>
            </a:r>
          </a:p>
          <a:p>
            <a:r>
              <a:rPr lang="en-US" dirty="0"/>
              <a:t>Backup power generator</a:t>
            </a:r>
          </a:p>
          <a:p>
            <a:endParaRPr lang="en-US" dirty="0"/>
          </a:p>
        </p:txBody>
      </p:sp>
      <p:sp>
        <p:nvSpPr>
          <p:cNvPr id="3" name="Title 2">
            <a:extLst>
              <a:ext uri="{FF2B5EF4-FFF2-40B4-BE49-F238E27FC236}">
                <a16:creationId xmlns:a16="http://schemas.microsoft.com/office/drawing/2014/main" id="{EB6A9AEC-2219-4A62-87E0-1C80E735AAF6}"/>
              </a:ext>
            </a:extLst>
          </p:cNvPr>
          <p:cNvSpPr>
            <a:spLocks noGrp="1"/>
          </p:cNvSpPr>
          <p:nvPr>
            <p:ph type="title"/>
          </p:nvPr>
        </p:nvSpPr>
        <p:spPr/>
        <p:txBody>
          <a:bodyPr/>
          <a:lstStyle/>
          <a:p>
            <a:r>
              <a:rPr lang="en-US" dirty="0"/>
              <a:t>Power Redundancy</a:t>
            </a:r>
          </a:p>
        </p:txBody>
      </p:sp>
      <p:sp>
        <p:nvSpPr>
          <p:cNvPr id="4" name="Footer Placeholder 3">
            <a:extLst>
              <a:ext uri="{FF2B5EF4-FFF2-40B4-BE49-F238E27FC236}">
                <a16:creationId xmlns:a16="http://schemas.microsoft.com/office/drawing/2014/main" id="{7A9FCD67-14D3-4A44-91B8-12E191A9BCB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6CBCB8C-8D3F-43C0-8A0C-03F33E81483B}"/>
              </a:ext>
            </a:extLst>
          </p:cNvPr>
          <p:cNvSpPr>
            <a:spLocks noGrp="1"/>
          </p:cNvSpPr>
          <p:nvPr>
            <p:ph type="sldNum" sz="quarter" idx="4"/>
          </p:nvPr>
        </p:nvSpPr>
        <p:spPr/>
        <p:txBody>
          <a:bodyPr/>
          <a:lstStyle/>
          <a:p>
            <a:fld id="{5356F478-C559-429F-9426-6D8D07B5A7AD}" type="slidenum">
              <a:rPr lang="en-US" smtClean="0"/>
              <a:pPr/>
              <a:t>385</a:t>
            </a:fld>
            <a:endParaRPr lang="en-US" dirty="0"/>
          </a:p>
        </p:txBody>
      </p:sp>
    </p:spTree>
    <p:extLst>
      <p:ext uri="{BB962C8B-B14F-4D97-AF65-F5344CB8AC3E}">
        <p14:creationId xmlns:p14="http://schemas.microsoft.com/office/powerpoint/2010/main" val="3823515898"/>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D27AEA-68AB-49E9-A874-742D5BF91145}"/>
              </a:ext>
            </a:extLst>
          </p:cNvPr>
          <p:cNvSpPr>
            <a:spLocks noGrp="1"/>
          </p:cNvSpPr>
          <p:nvPr>
            <p:ph idx="1"/>
          </p:nvPr>
        </p:nvSpPr>
        <p:spPr/>
        <p:txBody>
          <a:bodyPr/>
          <a:lstStyle/>
          <a:p>
            <a:r>
              <a:rPr lang="en-US" dirty="0"/>
              <a:t>Providing redundancy at the site level</a:t>
            </a:r>
          </a:p>
          <a:p>
            <a:r>
              <a:rPr lang="en-US" dirty="0"/>
              <a:t>Replication can be used to synchronize data between multiple sites</a:t>
            </a:r>
          </a:p>
        </p:txBody>
      </p:sp>
      <p:sp>
        <p:nvSpPr>
          <p:cNvPr id="3" name="Title 2">
            <a:extLst>
              <a:ext uri="{FF2B5EF4-FFF2-40B4-BE49-F238E27FC236}">
                <a16:creationId xmlns:a16="http://schemas.microsoft.com/office/drawing/2014/main" id="{C19D5EC5-D3F0-4CE8-9048-0D55D6DA4615}"/>
              </a:ext>
            </a:extLst>
          </p:cNvPr>
          <p:cNvSpPr>
            <a:spLocks noGrp="1"/>
          </p:cNvSpPr>
          <p:nvPr>
            <p:ph type="title"/>
          </p:nvPr>
        </p:nvSpPr>
        <p:spPr/>
        <p:txBody>
          <a:bodyPr/>
          <a:lstStyle/>
          <a:p>
            <a:r>
              <a:rPr lang="en-US" dirty="0"/>
              <a:t>Site Redundancy and Replication</a:t>
            </a:r>
          </a:p>
        </p:txBody>
      </p:sp>
      <p:sp>
        <p:nvSpPr>
          <p:cNvPr id="4" name="Footer Placeholder 3">
            <a:extLst>
              <a:ext uri="{FF2B5EF4-FFF2-40B4-BE49-F238E27FC236}">
                <a16:creationId xmlns:a16="http://schemas.microsoft.com/office/drawing/2014/main" id="{A50CFB52-B45F-40F1-BB32-D8D6EED3F2B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35EAD0B-E5F2-46C0-A9B1-E609A75D7841}"/>
              </a:ext>
            </a:extLst>
          </p:cNvPr>
          <p:cNvSpPr>
            <a:spLocks noGrp="1"/>
          </p:cNvSpPr>
          <p:nvPr>
            <p:ph type="sldNum" sz="quarter" idx="4"/>
          </p:nvPr>
        </p:nvSpPr>
        <p:spPr/>
        <p:txBody>
          <a:bodyPr/>
          <a:lstStyle/>
          <a:p>
            <a:fld id="{5356F478-C559-429F-9426-6D8D07B5A7AD}" type="slidenum">
              <a:rPr lang="en-US" smtClean="0"/>
              <a:pPr/>
              <a:t>386</a:t>
            </a:fld>
            <a:endParaRPr lang="en-US" dirty="0"/>
          </a:p>
        </p:txBody>
      </p:sp>
    </p:spTree>
    <p:extLst>
      <p:ext uri="{BB962C8B-B14F-4D97-AF65-F5344CB8AC3E}">
        <p14:creationId xmlns:p14="http://schemas.microsoft.com/office/powerpoint/2010/main" val="736258128"/>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A68DDD2-0407-49AD-9010-7E0BF5CDDEA2}"/>
              </a:ext>
            </a:extLst>
          </p:cNvPr>
          <p:cNvSpPr>
            <a:spLocks noGrp="1"/>
          </p:cNvSpPr>
          <p:nvPr>
            <p:ph idx="1"/>
          </p:nvPr>
        </p:nvSpPr>
        <p:spPr/>
        <p:txBody>
          <a:bodyPr>
            <a:normAutofit lnSpcReduction="10000"/>
          </a:bodyPr>
          <a:lstStyle/>
          <a:p>
            <a:r>
              <a:rPr lang="en-US" dirty="0"/>
              <a:t>Plans for specific scenarios rather than overall business continuity</a:t>
            </a:r>
          </a:p>
          <a:p>
            <a:pPr lvl="1"/>
            <a:r>
              <a:rPr lang="en-US" dirty="0"/>
              <a:t>Workflows and resources</a:t>
            </a:r>
          </a:p>
          <a:p>
            <a:pPr lvl="1"/>
            <a:r>
              <a:rPr lang="en-US" dirty="0"/>
              <a:t>Wide range of possible major and minor scenarios</a:t>
            </a:r>
          </a:p>
          <a:p>
            <a:r>
              <a:rPr lang="en-US" dirty="0"/>
              <a:t>Prioritization</a:t>
            </a:r>
          </a:p>
          <a:p>
            <a:r>
              <a:rPr lang="en-US" dirty="0"/>
              <a:t>Data restoration</a:t>
            </a:r>
          </a:p>
          <a:p>
            <a:r>
              <a:rPr lang="en-US" dirty="0"/>
              <a:t>Restoring access</a:t>
            </a:r>
          </a:p>
        </p:txBody>
      </p:sp>
      <p:sp>
        <p:nvSpPr>
          <p:cNvPr id="3" name="Title 2">
            <a:extLst>
              <a:ext uri="{FF2B5EF4-FFF2-40B4-BE49-F238E27FC236}">
                <a16:creationId xmlns:a16="http://schemas.microsoft.com/office/drawing/2014/main" id="{BFB71599-7DB3-49BF-B3C3-15131CBA25BA}"/>
              </a:ext>
            </a:extLst>
          </p:cNvPr>
          <p:cNvSpPr>
            <a:spLocks noGrp="1"/>
          </p:cNvSpPr>
          <p:nvPr>
            <p:ph type="title"/>
          </p:nvPr>
        </p:nvSpPr>
        <p:spPr/>
        <p:txBody>
          <a:bodyPr/>
          <a:lstStyle/>
          <a:p>
            <a:r>
              <a:rPr lang="en-US" dirty="0"/>
              <a:t>Disaster Recovery</a:t>
            </a:r>
          </a:p>
        </p:txBody>
      </p:sp>
      <p:sp>
        <p:nvSpPr>
          <p:cNvPr id="4" name="Footer Placeholder 3">
            <a:extLst>
              <a:ext uri="{FF2B5EF4-FFF2-40B4-BE49-F238E27FC236}">
                <a16:creationId xmlns:a16="http://schemas.microsoft.com/office/drawing/2014/main" id="{BA1A1764-2855-4881-910F-4078BC8C1B6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0782799-AFBB-4D15-BFA1-1A2987758C07}"/>
              </a:ext>
            </a:extLst>
          </p:cNvPr>
          <p:cNvSpPr>
            <a:spLocks noGrp="1"/>
          </p:cNvSpPr>
          <p:nvPr>
            <p:ph type="sldNum" sz="quarter" idx="4"/>
          </p:nvPr>
        </p:nvSpPr>
        <p:spPr/>
        <p:txBody>
          <a:bodyPr/>
          <a:lstStyle/>
          <a:p>
            <a:fld id="{5356F478-C559-429F-9426-6D8D07B5A7AD}" type="slidenum">
              <a:rPr lang="en-US" smtClean="0"/>
              <a:pPr/>
              <a:t>387</a:t>
            </a:fld>
            <a:endParaRPr lang="en-US" dirty="0"/>
          </a:p>
        </p:txBody>
      </p:sp>
    </p:spTree>
    <p:extLst>
      <p:ext uri="{BB962C8B-B14F-4D97-AF65-F5344CB8AC3E}">
        <p14:creationId xmlns:p14="http://schemas.microsoft.com/office/powerpoint/2010/main" val="661869210"/>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6739524-D228-4D68-A67E-53EFD2D1CCA9}"/>
              </a:ext>
            </a:extLst>
          </p:cNvPr>
          <p:cNvSpPr>
            <a:spLocks noGrp="1"/>
          </p:cNvSpPr>
          <p:nvPr>
            <p:ph idx="1"/>
          </p:nvPr>
        </p:nvSpPr>
        <p:spPr/>
        <p:txBody>
          <a:bodyPr>
            <a:normAutofit fontScale="62500" lnSpcReduction="20000"/>
          </a:bodyPr>
          <a:lstStyle/>
          <a:p>
            <a:r>
              <a:rPr lang="en-US" dirty="0"/>
              <a:t>Distinguish threats to the confidentiality, integrity, and availability of information processing systems</a:t>
            </a:r>
          </a:p>
          <a:p>
            <a:r>
              <a:rPr lang="en-US" dirty="0"/>
              <a:t>Identify social engineering techniques</a:t>
            </a:r>
          </a:p>
          <a:p>
            <a:r>
              <a:rPr lang="en-US" dirty="0"/>
              <a:t>Describe the importance of business continuity and how to make systems fault tolerant</a:t>
            </a:r>
          </a:p>
          <a:p>
            <a:r>
              <a:rPr lang="en-US" dirty="0"/>
              <a:t>Explain the importance of disaster recovery plans</a:t>
            </a:r>
          </a:p>
        </p:txBody>
      </p:sp>
      <p:sp>
        <p:nvSpPr>
          <p:cNvPr id="3" name="Footer Placeholder 2">
            <a:extLst>
              <a:ext uri="{FF2B5EF4-FFF2-40B4-BE49-F238E27FC236}">
                <a16:creationId xmlns:a16="http://schemas.microsoft.com/office/drawing/2014/main" id="{1AA64C12-56FA-4D39-8C38-78501CC0F17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BBE6B779-D1D9-4685-BC67-C3E2DEB452E1}"/>
              </a:ext>
            </a:extLst>
          </p:cNvPr>
          <p:cNvSpPr>
            <a:spLocks noGrp="1"/>
          </p:cNvSpPr>
          <p:nvPr>
            <p:ph type="sldNum" sz="quarter" idx="4"/>
          </p:nvPr>
        </p:nvSpPr>
        <p:spPr/>
        <p:txBody>
          <a:bodyPr/>
          <a:lstStyle/>
          <a:p>
            <a:fld id="{5356F478-C559-429F-9426-6D8D07B5A7AD}" type="slidenum">
              <a:rPr lang="en-US" smtClean="0"/>
              <a:pPr/>
              <a:t>388</a:t>
            </a:fld>
            <a:endParaRPr lang="en-US" dirty="0"/>
          </a:p>
        </p:txBody>
      </p:sp>
    </p:spTree>
    <p:extLst>
      <p:ext uri="{BB962C8B-B14F-4D97-AF65-F5344CB8AC3E}">
        <p14:creationId xmlns:p14="http://schemas.microsoft.com/office/powerpoint/2010/main" val="1758014571"/>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5 / Unit 2 / Using Best Practices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6009381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F19AA2-8D36-46F5-BC94-F5F12FBAAF41}"/>
              </a:ext>
            </a:extLst>
          </p:cNvPr>
          <p:cNvSpPr>
            <a:spLocks noGrp="1"/>
          </p:cNvSpPr>
          <p:nvPr>
            <p:ph idx="1"/>
          </p:nvPr>
        </p:nvSpPr>
        <p:spPr/>
        <p:txBody>
          <a:bodyPr>
            <a:normAutofit fontScale="62500" lnSpcReduction="20000"/>
          </a:bodyPr>
          <a:lstStyle/>
          <a:p>
            <a:r>
              <a:rPr lang="en-US" dirty="0"/>
              <a:t>Interface between user and computer</a:t>
            </a:r>
          </a:p>
          <a:p>
            <a:pPr lvl="1"/>
            <a:r>
              <a:rPr lang="en-GB" dirty="0"/>
              <a:t>Shell</a:t>
            </a:r>
          </a:p>
          <a:p>
            <a:pPr lvl="1"/>
            <a:r>
              <a:rPr lang="en-GB" dirty="0"/>
              <a:t>Graphical User Interface (GUI)</a:t>
            </a:r>
          </a:p>
          <a:p>
            <a:pPr lvl="1"/>
            <a:r>
              <a:rPr lang="en-GB" dirty="0"/>
              <a:t>Command line</a:t>
            </a:r>
          </a:p>
          <a:p>
            <a:r>
              <a:rPr lang="en-US" dirty="0"/>
              <a:t>Interface between applications and hardware</a:t>
            </a:r>
          </a:p>
          <a:p>
            <a:pPr lvl="1"/>
            <a:r>
              <a:rPr lang="en-GB" dirty="0"/>
              <a:t>Kernel and devices drivers</a:t>
            </a:r>
          </a:p>
          <a:p>
            <a:pPr lvl="1"/>
            <a:r>
              <a:rPr lang="en-GB" dirty="0"/>
              <a:t>Utilities</a:t>
            </a:r>
          </a:p>
          <a:p>
            <a:pPr lvl="1"/>
            <a:r>
              <a:rPr lang="en-GB" dirty="0"/>
              <a:t>32-bit versus 64-bit</a:t>
            </a:r>
          </a:p>
          <a:p>
            <a:pPr lvl="1"/>
            <a:r>
              <a:rPr lang="en-GB" dirty="0"/>
              <a:t>Application compatibility</a:t>
            </a:r>
          </a:p>
          <a:p>
            <a:r>
              <a:rPr lang="en-US" dirty="0"/>
              <a:t>System health and functionality</a:t>
            </a:r>
            <a:endParaRPr lang="en-GB" dirty="0"/>
          </a:p>
          <a:p>
            <a:r>
              <a:rPr lang="en-US" dirty="0"/>
              <a:t>Data management</a:t>
            </a:r>
            <a:endParaRPr lang="en-GB" dirty="0"/>
          </a:p>
        </p:txBody>
      </p:sp>
      <p:sp>
        <p:nvSpPr>
          <p:cNvPr id="3" name="Title 2">
            <a:extLst>
              <a:ext uri="{FF2B5EF4-FFF2-40B4-BE49-F238E27FC236}">
                <a16:creationId xmlns:a16="http://schemas.microsoft.com/office/drawing/2014/main" id="{8A6D5D8E-432A-46A9-B5DB-73A5C36B2DB5}"/>
              </a:ext>
            </a:extLst>
          </p:cNvPr>
          <p:cNvSpPr>
            <a:spLocks noGrp="1"/>
          </p:cNvSpPr>
          <p:nvPr>
            <p:ph type="title"/>
          </p:nvPr>
        </p:nvSpPr>
        <p:spPr/>
        <p:txBody>
          <a:bodyPr/>
          <a:lstStyle/>
          <a:p>
            <a:r>
              <a:rPr lang="en-US" dirty="0"/>
              <a:t>Functions of an Operating System</a:t>
            </a:r>
          </a:p>
        </p:txBody>
      </p:sp>
      <p:sp>
        <p:nvSpPr>
          <p:cNvPr id="4" name="Footer Placeholder 3">
            <a:extLst>
              <a:ext uri="{FF2B5EF4-FFF2-40B4-BE49-F238E27FC236}">
                <a16:creationId xmlns:a16="http://schemas.microsoft.com/office/drawing/2014/main" id="{06879AEA-9A92-4B5D-8DDA-A900A111D9C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07A7D32-0309-4D66-9B2F-5ECB36B4CB89}"/>
              </a:ext>
            </a:extLst>
          </p:cNvPr>
          <p:cNvSpPr>
            <a:spLocks noGrp="1"/>
          </p:cNvSpPr>
          <p:nvPr>
            <p:ph type="sldNum" sz="quarter" idx="4"/>
          </p:nvPr>
        </p:nvSpPr>
        <p:spPr/>
        <p:txBody>
          <a:bodyPr/>
          <a:lstStyle/>
          <a:p>
            <a:fld id="{5356F478-C559-429F-9426-6D8D07B5A7AD}" type="slidenum">
              <a:rPr lang="en-US" smtClean="0"/>
              <a:pPr/>
              <a:t>39</a:t>
            </a:fld>
            <a:endParaRPr lang="en-US" dirty="0"/>
          </a:p>
        </p:txBody>
      </p:sp>
    </p:spTree>
    <p:extLst>
      <p:ext uri="{BB962C8B-B14F-4D97-AF65-F5344CB8AC3E}">
        <p14:creationId xmlns:p14="http://schemas.microsoft.com/office/powerpoint/2010/main" val="412278223"/>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C58D5F-0A7C-4346-BF28-452D16FDE0E9}"/>
              </a:ext>
            </a:extLst>
          </p:cNvPr>
          <p:cNvSpPr>
            <a:spLocks noGrp="1"/>
          </p:cNvSpPr>
          <p:nvPr>
            <p:ph idx="1"/>
          </p:nvPr>
        </p:nvSpPr>
        <p:spPr/>
        <p:txBody>
          <a:bodyPr>
            <a:normAutofit fontScale="77500" lnSpcReduction="20000"/>
          </a:bodyPr>
          <a:lstStyle/>
          <a:p>
            <a:r>
              <a:rPr lang="en-US" dirty="0"/>
              <a:t>Describe basic principles for hardening computer systems against attack</a:t>
            </a:r>
          </a:p>
          <a:p>
            <a:r>
              <a:rPr lang="en-US" dirty="0"/>
              <a:t>Distinguish types of malware and use anti-malware software</a:t>
            </a:r>
          </a:p>
          <a:p>
            <a:r>
              <a:rPr lang="en-US" dirty="0"/>
              <a:t>Identify spam and phishing threats</a:t>
            </a:r>
          </a:p>
          <a:p>
            <a:r>
              <a:rPr lang="en-US" dirty="0"/>
              <a:t>Install software patches and updates from secure sources</a:t>
            </a:r>
          </a:p>
        </p:txBody>
      </p:sp>
      <p:sp>
        <p:nvSpPr>
          <p:cNvPr id="3" name="Footer Placeholder 2">
            <a:extLst>
              <a:ext uri="{FF2B5EF4-FFF2-40B4-BE49-F238E27FC236}">
                <a16:creationId xmlns:a16="http://schemas.microsoft.com/office/drawing/2014/main" id="{F142FD1D-BCCC-4499-8D0A-2435DF223A4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C06B8C4C-CA55-478C-A7FF-8369E55D39AE}"/>
              </a:ext>
            </a:extLst>
          </p:cNvPr>
          <p:cNvSpPr>
            <a:spLocks noGrp="1"/>
          </p:cNvSpPr>
          <p:nvPr>
            <p:ph type="sldNum" sz="quarter" idx="4"/>
          </p:nvPr>
        </p:nvSpPr>
        <p:spPr/>
        <p:txBody>
          <a:bodyPr/>
          <a:lstStyle/>
          <a:p>
            <a:fld id="{5356F478-C559-429F-9426-6D8D07B5A7AD}" type="slidenum">
              <a:rPr lang="en-US" smtClean="0"/>
              <a:pPr/>
              <a:t>390</a:t>
            </a:fld>
            <a:endParaRPr lang="en-US" dirty="0"/>
          </a:p>
        </p:txBody>
      </p:sp>
    </p:spTree>
    <p:extLst>
      <p:ext uri="{BB962C8B-B14F-4D97-AF65-F5344CB8AC3E}">
        <p14:creationId xmlns:p14="http://schemas.microsoft.com/office/powerpoint/2010/main" val="3428523388"/>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6EC7D8-0955-4371-95C7-1D31030D3CCC}"/>
              </a:ext>
            </a:extLst>
          </p:cNvPr>
          <p:cNvSpPr>
            <a:spLocks noGrp="1"/>
          </p:cNvSpPr>
          <p:nvPr>
            <p:ph idx="1"/>
          </p:nvPr>
        </p:nvSpPr>
        <p:spPr/>
        <p:txBody>
          <a:bodyPr>
            <a:normAutofit fontScale="85000" lnSpcReduction="20000"/>
          </a:bodyPr>
          <a:lstStyle/>
          <a:p>
            <a:r>
              <a:rPr lang="en-US" dirty="0"/>
              <a:t>Device “hardening”</a:t>
            </a:r>
          </a:p>
          <a:p>
            <a:r>
              <a:rPr lang="en-US" dirty="0"/>
              <a:t>Anti-virus/anti-malware</a:t>
            </a:r>
          </a:p>
          <a:p>
            <a:r>
              <a:rPr lang="en-US" dirty="0"/>
              <a:t>Patching/updates</a:t>
            </a:r>
          </a:p>
          <a:p>
            <a:r>
              <a:rPr lang="en-US" dirty="0"/>
              <a:t>Enabling passwords</a:t>
            </a:r>
          </a:p>
          <a:p>
            <a:r>
              <a:rPr lang="en-US" dirty="0"/>
              <a:t>Default/weak passwords</a:t>
            </a:r>
          </a:p>
          <a:p>
            <a:r>
              <a:rPr lang="en-US" dirty="0"/>
              <a:t>Disabling unused features</a:t>
            </a:r>
          </a:p>
          <a:p>
            <a:r>
              <a:rPr lang="en-US" dirty="0"/>
              <a:t>Removing unwanted/unnecessary software</a:t>
            </a:r>
          </a:p>
          <a:p>
            <a:endParaRPr lang="en-US" dirty="0"/>
          </a:p>
        </p:txBody>
      </p:sp>
      <p:sp>
        <p:nvSpPr>
          <p:cNvPr id="3" name="Title 2">
            <a:extLst>
              <a:ext uri="{FF2B5EF4-FFF2-40B4-BE49-F238E27FC236}">
                <a16:creationId xmlns:a16="http://schemas.microsoft.com/office/drawing/2014/main" id="{1A4323CD-BD06-4BE1-A31C-102B60B4F624}"/>
              </a:ext>
            </a:extLst>
          </p:cNvPr>
          <p:cNvSpPr>
            <a:spLocks noGrp="1"/>
          </p:cNvSpPr>
          <p:nvPr>
            <p:ph type="title"/>
          </p:nvPr>
        </p:nvSpPr>
        <p:spPr/>
        <p:txBody>
          <a:bodyPr/>
          <a:lstStyle/>
          <a:p>
            <a:r>
              <a:rPr lang="en-US" dirty="0"/>
              <a:t>Securing Devices</a:t>
            </a:r>
          </a:p>
        </p:txBody>
      </p:sp>
      <p:sp>
        <p:nvSpPr>
          <p:cNvPr id="4" name="Footer Placeholder 3">
            <a:extLst>
              <a:ext uri="{FF2B5EF4-FFF2-40B4-BE49-F238E27FC236}">
                <a16:creationId xmlns:a16="http://schemas.microsoft.com/office/drawing/2014/main" id="{C6E57311-2450-4393-92FD-A45090816DE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955C443-4170-454B-A9F4-D8B60EA2F3D8}"/>
              </a:ext>
            </a:extLst>
          </p:cNvPr>
          <p:cNvSpPr>
            <a:spLocks noGrp="1"/>
          </p:cNvSpPr>
          <p:nvPr>
            <p:ph type="sldNum" sz="quarter" idx="4"/>
          </p:nvPr>
        </p:nvSpPr>
        <p:spPr/>
        <p:txBody>
          <a:bodyPr/>
          <a:lstStyle/>
          <a:p>
            <a:fld id="{5356F478-C559-429F-9426-6D8D07B5A7AD}" type="slidenum">
              <a:rPr lang="en-US" smtClean="0"/>
              <a:pPr/>
              <a:t>391</a:t>
            </a:fld>
            <a:endParaRPr lang="en-US" dirty="0"/>
          </a:p>
        </p:txBody>
      </p:sp>
    </p:spTree>
    <p:extLst>
      <p:ext uri="{BB962C8B-B14F-4D97-AF65-F5344CB8AC3E}">
        <p14:creationId xmlns:p14="http://schemas.microsoft.com/office/powerpoint/2010/main" val="2334170116"/>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Computer Viruses</a:t>
            </a:r>
            <a:endParaRPr lang="en-US" dirty="0"/>
          </a:p>
        </p:txBody>
      </p:sp>
      <p:pic>
        <p:nvPicPr>
          <p:cNvPr id="9" name="Content Placeholder 8" descr="The EICAR test string is used to test anti-virus software - if the string appears in a file the software should detect it as a threat"/>
          <p:cNvPicPr>
            <a:picLocks noGrp="1"/>
          </p:cNvPicPr>
          <p:nvPr>
            <p:ph sz="half" idx="1"/>
          </p:nvPr>
        </p:nvPicPr>
        <p:blipFill>
          <a:blip r:embed="rId3"/>
          <a:stretch>
            <a:fillRect/>
          </a:stretch>
        </p:blipFill>
        <p:spPr>
          <a:xfrm>
            <a:off x="720725" y="1727200"/>
            <a:ext cx="4686300" cy="3952875"/>
          </a:xfrm>
        </p:spPr>
      </p:pic>
      <p:sp>
        <p:nvSpPr>
          <p:cNvPr id="8" name="Content Placeholder 7"/>
          <p:cNvSpPr>
            <a:spLocks noGrp="1"/>
          </p:cNvSpPr>
          <p:nvPr>
            <p:ph sz="half" idx="2"/>
          </p:nvPr>
        </p:nvSpPr>
        <p:spPr/>
        <p:txBody>
          <a:bodyPr>
            <a:normAutofit fontScale="77500" lnSpcReduction="20000"/>
          </a:bodyPr>
          <a:lstStyle/>
          <a:p>
            <a:r>
              <a:rPr lang="en-US" dirty="0"/>
              <a:t>Infection vector</a:t>
            </a:r>
          </a:p>
          <a:p>
            <a:pPr lvl="1"/>
            <a:r>
              <a:rPr lang="en-US" dirty="0"/>
              <a:t>Program viruses </a:t>
            </a:r>
            <a:endParaRPr lang="en-GB" dirty="0"/>
          </a:p>
          <a:p>
            <a:pPr lvl="1"/>
            <a:r>
              <a:rPr lang="en-US" dirty="0"/>
              <a:t>Macro viruses </a:t>
            </a:r>
            <a:endParaRPr lang="en-GB" dirty="0"/>
          </a:p>
          <a:p>
            <a:pPr lvl="1"/>
            <a:r>
              <a:rPr lang="en-US" dirty="0"/>
              <a:t>Worms </a:t>
            </a:r>
          </a:p>
          <a:p>
            <a:r>
              <a:rPr lang="en-US" dirty="0"/>
              <a:t>Payload</a:t>
            </a:r>
          </a:p>
          <a:p>
            <a:r>
              <a:rPr lang="en-US" dirty="0"/>
              <a:t>Delivery</a:t>
            </a:r>
          </a:p>
          <a:p>
            <a:pPr lvl="1"/>
            <a:r>
              <a:rPr lang="en-US" dirty="0"/>
              <a:t>Email attachments</a:t>
            </a:r>
          </a:p>
          <a:p>
            <a:pPr lvl="1"/>
            <a:r>
              <a:rPr lang="en-US" dirty="0"/>
              <a:t>AutoRun media</a:t>
            </a:r>
          </a:p>
          <a:p>
            <a:pPr lvl="1"/>
            <a:r>
              <a:rPr lang="en-US" dirty="0"/>
              <a:t>Application exploits (drive-by download)</a:t>
            </a:r>
            <a:endParaRPr lang="en-GB" dirty="0"/>
          </a:p>
          <a:p>
            <a:pPr lvl="1"/>
            <a:endParaRPr lang="en-US" dirty="0"/>
          </a:p>
        </p:txBody>
      </p:sp>
      <p:sp>
        <p:nvSpPr>
          <p:cNvPr id="2" name="Footer Placeholder 1">
            <a:extLst>
              <a:ext uri="{FF2B5EF4-FFF2-40B4-BE49-F238E27FC236}">
                <a16:creationId xmlns:a16="http://schemas.microsoft.com/office/drawing/2014/main" id="{9B2B0FC6-18CE-4289-BC61-3E7582DEFB6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0D20F6F8-2C02-4E65-AFF1-EC01E3919E72}"/>
              </a:ext>
            </a:extLst>
          </p:cNvPr>
          <p:cNvSpPr>
            <a:spLocks noGrp="1"/>
          </p:cNvSpPr>
          <p:nvPr>
            <p:ph type="sldNum" sz="quarter" idx="4"/>
          </p:nvPr>
        </p:nvSpPr>
        <p:spPr/>
        <p:txBody>
          <a:bodyPr/>
          <a:lstStyle/>
          <a:p>
            <a:fld id="{5356F478-C559-429F-9426-6D8D07B5A7AD}" type="slidenum">
              <a:rPr lang="en-US" smtClean="0"/>
              <a:pPr/>
              <a:t>392</a:t>
            </a:fld>
            <a:endParaRPr lang="en-US" dirty="0"/>
          </a:p>
        </p:txBody>
      </p:sp>
    </p:spTree>
    <p:extLst>
      <p:ext uri="{BB962C8B-B14F-4D97-AF65-F5344CB8AC3E}">
        <p14:creationId xmlns:p14="http://schemas.microsoft.com/office/powerpoint/2010/main" val="1085119561"/>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Other Types of Malware</a:t>
            </a:r>
          </a:p>
        </p:txBody>
      </p:sp>
      <p:sp>
        <p:nvSpPr>
          <p:cNvPr id="7" name="Content Placeholder 6"/>
          <p:cNvSpPr>
            <a:spLocks noGrp="1"/>
          </p:cNvSpPr>
          <p:nvPr>
            <p:ph sz="half" idx="1"/>
          </p:nvPr>
        </p:nvSpPr>
        <p:spPr/>
        <p:txBody>
          <a:bodyPr/>
          <a:lstStyle/>
          <a:p>
            <a:r>
              <a:rPr lang="en-US" dirty="0"/>
              <a:t>Trojans</a:t>
            </a:r>
            <a:endParaRPr lang="en-GB" dirty="0"/>
          </a:p>
          <a:p>
            <a:r>
              <a:rPr lang="en-US" dirty="0"/>
              <a:t>Spyware</a:t>
            </a:r>
            <a:endParaRPr lang="en-GB" dirty="0"/>
          </a:p>
          <a:p>
            <a:r>
              <a:rPr lang="en-US" dirty="0"/>
              <a:t>Ransomware</a:t>
            </a:r>
            <a:endParaRPr lang="en-GB" dirty="0"/>
          </a:p>
        </p:txBody>
      </p:sp>
      <p:pic>
        <p:nvPicPr>
          <p:cNvPr id="9" name="Content Placeholder 8" descr="ActualSpy"/>
          <p:cNvPicPr>
            <a:picLocks noGrp="1"/>
          </p:cNvPicPr>
          <p:nvPr>
            <p:ph sz="quarter" idx="12"/>
          </p:nvPr>
        </p:nvPicPr>
        <p:blipFill>
          <a:blip r:embed="rId3">
            <a:extLst>
              <a:ext uri="{28A0092B-C50C-407E-A947-70E740481C1C}">
                <a14:useLocalDpi xmlns:a14="http://schemas.microsoft.com/office/drawing/2010/main"/>
              </a:ext>
            </a:extLst>
          </a:blip>
          <a:stretch>
            <a:fillRect/>
          </a:stretch>
        </p:blipFill>
        <p:spPr>
          <a:xfrm>
            <a:off x="7149893" y="914400"/>
            <a:ext cx="3896139" cy="2743200"/>
          </a:xfrm>
        </p:spPr>
      </p:pic>
      <p:pic>
        <p:nvPicPr>
          <p:cNvPr id="8" name="Content Placeholder 7" descr="WannaCry ransomware (Wikimedia Public Domain image [gtsgo.to/admq6])">
            <a:extLst>
              <a:ext uri="{FF2B5EF4-FFF2-40B4-BE49-F238E27FC236}">
                <a16:creationId xmlns:a16="http://schemas.microsoft.com/office/drawing/2014/main" id="{9C1A6301-C63D-428D-A8CC-CA6AFD2CAE19}"/>
              </a:ext>
            </a:extLst>
          </p:cNvPr>
          <p:cNvPicPr>
            <a:picLocks noGrp="1"/>
          </p:cNvPicPr>
          <p:nvPr>
            <p:ph sz="quarter" idx="13"/>
          </p:nvPr>
        </p:nvPicPr>
        <p:blipFill>
          <a:blip r:embed="rId4">
            <a:extLst>
              <a:ext uri="{28A0092B-C50C-407E-A947-70E740481C1C}">
                <a14:useLocalDpi xmlns:a14="http://schemas.microsoft.com/office/drawing/2010/main" val="0"/>
              </a:ext>
            </a:extLst>
          </a:blip>
          <a:srcRect/>
          <a:stretch>
            <a:fillRect/>
          </a:stretch>
        </p:blipFill>
        <p:spPr bwMode="auto">
          <a:xfrm>
            <a:off x="7281274" y="3749675"/>
            <a:ext cx="3633377" cy="2743200"/>
          </a:xfrm>
          <a:prstGeom prst="rect">
            <a:avLst/>
          </a:prstGeom>
          <a:noFill/>
          <a:ln>
            <a:noFill/>
          </a:ln>
        </p:spPr>
      </p:pic>
      <p:sp>
        <p:nvSpPr>
          <p:cNvPr id="2" name="Footer Placeholder 1">
            <a:extLst>
              <a:ext uri="{FF2B5EF4-FFF2-40B4-BE49-F238E27FC236}">
                <a16:creationId xmlns:a16="http://schemas.microsoft.com/office/drawing/2014/main" id="{5815BA99-3458-412D-A39E-895383B5B2A9}"/>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78C1158B-60BD-4635-8416-9D0D9314AF18}"/>
              </a:ext>
            </a:extLst>
          </p:cNvPr>
          <p:cNvSpPr>
            <a:spLocks noGrp="1"/>
          </p:cNvSpPr>
          <p:nvPr>
            <p:ph type="sldNum" sz="quarter" idx="4"/>
          </p:nvPr>
        </p:nvSpPr>
        <p:spPr/>
        <p:txBody>
          <a:bodyPr/>
          <a:lstStyle/>
          <a:p>
            <a:fld id="{5356F478-C559-429F-9426-6D8D07B5A7AD}" type="slidenum">
              <a:rPr lang="en-US" smtClean="0"/>
              <a:pPr/>
              <a:t>393</a:t>
            </a:fld>
            <a:endParaRPr lang="en-US" dirty="0"/>
          </a:p>
        </p:txBody>
      </p:sp>
    </p:spTree>
    <p:extLst>
      <p:ext uri="{BB962C8B-B14F-4D97-AF65-F5344CB8AC3E}">
        <p14:creationId xmlns:p14="http://schemas.microsoft.com/office/powerpoint/2010/main" val="3080846928"/>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4D5F0B-3BD4-4107-AC3D-CAA09CAC4DE6}"/>
              </a:ext>
            </a:extLst>
          </p:cNvPr>
          <p:cNvSpPr>
            <a:spLocks noGrp="1"/>
          </p:cNvSpPr>
          <p:nvPr>
            <p:ph idx="1"/>
          </p:nvPr>
        </p:nvSpPr>
        <p:spPr/>
        <p:txBody>
          <a:bodyPr>
            <a:normAutofit fontScale="92500" lnSpcReduction="20000"/>
          </a:bodyPr>
          <a:lstStyle/>
          <a:p>
            <a:r>
              <a:rPr lang="en-US" dirty="0"/>
              <a:t>Most malware infects computers by tricking users into running it</a:t>
            </a:r>
          </a:p>
          <a:p>
            <a:r>
              <a:rPr lang="en-US" dirty="0"/>
              <a:t>Malware can also exploit software vulnerabilities to execute without user intervention</a:t>
            </a:r>
          </a:p>
          <a:p>
            <a:r>
              <a:rPr lang="en-US" dirty="0"/>
              <a:t>Vulnerabilities could also be exploited to crash a host or process</a:t>
            </a:r>
          </a:p>
          <a:p>
            <a:r>
              <a:rPr lang="en-US" dirty="0"/>
              <a:t>Patch management ensures that software is protected against exploits for known vulnerabilities</a:t>
            </a:r>
          </a:p>
        </p:txBody>
      </p:sp>
      <p:sp>
        <p:nvSpPr>
          <p:cNvPr id="3" name="Title 2">
            <a:extLst>
              <a:ext uri="{FF2B5EF4-FFF2-40B4-BE49-F238E27FC236}">
                <a16:creationId xmlns:a16="http://schemas.microsoft.com/office/drawing/2014/main" id="{3FD23134-FC4B-42AA-9370-F6E28B663329}"/>
              </a:ext>
            </a:extLst>
          </p:cNvPr>
          <p:cNvSpPr>
            <a:spLocks noGrp="1"/>
          </p:cNvSpPr>
          <p:nvPr>
            <p:ph type="title"/>
          </p:nvPr>
        </p:nvSpPr>
        <p:spPr/>
        <p:txBody>
          <a:bodyPr/>
          <a:lstStyle/>
          <a:p>
            <a:r>
              <a:rPr lang="en-US" dirty="0"/>
              <a:t>Operating System Vulnerabilities</a:t>
            </a:r>
          </a:p>
        </p:txBody>
      </p:sp>
      <p:sp>
        <p:nvSpPr>
          <p:cNvPr id="4" name="Footer Placeholder 3">
            <a:extLst>
              <a:ext uri="{FF2B5EF4-FFF2-40B4-BE49-F238E27FC236}">
                <a16:creationId xmlns:a16="http://schemas.microsoft.com/office/drawing/2014/main" id="{902F8EC4-1688-47C9-AC91-621E4C11B98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88969AD-5ABB-46E4-8138-FE31F90D3887}"/>
              </a:ext>
            </a:extLst>
          </p:cNvPr>
          <p:cNvSpPr>
            <a:spLocks noGrp="1"/>
          </p:cNvSpPr>
          <p:nvPr>
            <p:ph type="sldNum" sz="quarter" idx="4"/>
          </p:nvPr>
        </p:nvSpPr>
        <p:spPr/>
        <p:txBody>
          <a:bodyPr/>
          <a:lstStyle/>
          <a:p>
            <a:fld id="{5356F478-C559-429F-9426-6D8D07B5A7AD}" type="slidenum">
              <a:rPr lang="en-US" smtClean="0"/>
              <a:pPr/>
              <a:t>394</a:t>
            </a:fld>
            <a:endParaRPr lang="en-US" dirty="0"/>
          </a:p>
        </p:txBody>
      </p:sp>
    </p:spTree>
    <p:extLst>
      <p:ext uri="{BB962C8B-B14F-4D97-AF65-F5344CB8AC3E}">
        <p14:creationId xmlns:p14="http://schemas.microsoft.com/office/powerpoint/2010/main" val="2236778954"/>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Preventing Malware Infections</a:t>
            </a:r>
            <a:endParaRPr lang="en-US" dirty="0"/>
          </a:p>
        </p:txBody>
      </p:sp>
      <p:sp>
        <p:nvSpPr>
          <p:cNvPr id="2" name="Content Placeholder 1"/>
          <p:cNvSpPr>
            <a:spLocks noGrp="1"/>
          </p:cNvSpPr>
          <p:nvPr>
            <p:ph sz="half" idx="1"/>
          </p:nvPr>
        </p:nvSpPr>
        <p:spPr/>
        <p:txBody>
          <a:bodyPr>
            <a:normAutofit fontScale="92500" lnSpcReduction="10000"/>
          </a:bodyPr>
          <a:lstStyle/>
          <a:p>
            <a:r>
              <a:rPr lang="en-US"/>
              <a:t>Risks</a:t>
            </a:r>
          </a:p>
          <a:p>
            <a:pPr lvl="1"/>
            <a:r>
              <a:rPr lang="en-US"/>
              <a:t>Unsafe websites</a:t>
            </a:r>
          </a:p>
          <a:p>
            <a:pPr lvl="1"/>
            <a:r>
              <a:rPr lang="en-US"/>
              <a:t>Unsolicited email</a:t>
            </a:r>
          </a:p>
          <a:p>
            <a:pPr lvl="1"/>
            <a:r>
              <a:rPr lang="en-US"/>
              <a:t>Other infected hosts</a:t>
            </a:r>
          </a:p>
          <a:p>
            <a:pPr lvl="1"/>
            <a:r>
              <a:rPr lang="en-US"/>
              <a:t>Uncontrolled file execution</a:t>
            </a:r>
          </a:p>
          <a:p>
            <a:pPr lvl="1"/>
            <a:r>
              <a:rPr lang="en-US"/>
              <a:t>Zero-day exploits</a:t>
            </a:r>
            <a:endParaRPr lang="en-US" dirty="0"/>
          </a:p>
        </p:txBody>
      </p:sp>
      <p:sp>
        <p:nvSpPr>
          <p:cNvPr id="6" name="Content Placeholder 5">
            <a:extLst>
              <a:ext uri="{FF2B5EF4-FFF2-40B4-BE49-F238E27FC236}">
                <a16:creationId xmlns:a16="http://schemas.microsoft.com/office/drawing/2014/main" id="{715F7179-89AD-4569-B24A-789E909F3963}"/>
              </a:ext>
            </a:extLst>
          </p:cNvPr>
          <p:cNvSpPr>
            <a:spLocks noGrp="1"/>
          </p:cNvSpPr>
          <p:nvPr>
            <p:ph sz="half" idx="2"/>
          </p:nvPr>
        </p:nvSpPr>
        <p:spPr/>
        <p:txBody>
          <a:bodyPr>
            <a:normAutofit fontScale="92500" lnSpcReduction="10000"/>
          </a:bodyPr>
          <a:lstStyle/>
          <a:p>
            <a:r>
              <a:rPr lang="en-US" dirty="0"/>
              <a:t>Reducing exposure</a:t>
            </a:r>
          </a:p>
          <a:p>
            <a:pPr lvl="1"/>
            <a:r>
              <a:rPr lang="en-US" dirty="0"/>
              <a:t>Back up data</a:t>
            </a:r>
          </a:p>
          <a:p>
            <a:pPr lvl="1"/>
            <a:r>
              <a:rPr lang="en-US" dirty="0"/>
              <a:t>Apply patches and updates</a:t>
            </a:r>
          </a:p>
          <a:p>
            <a:pPr lvl="1"/>
            <a:r>
              <a:rPr lang="en-US" dirty="0"/>
              <a:t>Install and update security software</a:t>
            </a:r>
          </a:p>
          <a:p>
            <a:pPr lvl="1"/>
            <a:r>
              <a:rPr lang="en-US" dirty="0"/>
              <a:t>Scan files on-access</a:t>
            </a:r>
          </a:p>
          <a:p>
            <a:pPr lvl="1"/>
            <a:r>
              <a:rPr lang="en-US" dirty="0"/>
              <a:t>Limit administrative privileges</a:t>
            </a:r>
          </a:p>
          <a:p>
            <a:pPr lvl="1"/>
            <a:r>
              <a:rPr lang="en-US" dirty="0"/>
              <a:t>Control file execution</a:t>
            </a:r>
          </a:p>
        </p:txBody>
      </p:sp>
      <p:sp>
        <p:nvSpPr>
          <p:cNvPr id="4" name="Footer Placeholder 3">
            <a:extLst>
              <a:ext uri="{FF2B5EF4-FFF2-40B4-BE49-F238E27FC236}">
                <a16:creationId xmlns:a16="http://schemas.microsoft.com/office/drawing/2014/main" id="{101D887E-E89B-4CE8-A121-0CB95537B8BB}"/>
              </a:ext>
            </a:extLst>
          </p:cNvPr>
          <p:cNvSpPr>
            <a:spLocks noGrp="1"/>
          </p:cNvSpPr>
          <p:nvPr>
            <p:ph type="ftr" sz="quarter" idx="3"/>
          </p:nvPr>
        </p:nvSpPr>
        <p:spPr/>
        <p:txBody>
          <a:bodyPr/>
          <a:lstStyle/>
          <a:p>
            <a:r>
              <a:rPr lang="en-GB" dirty="0"/>
              <a:t>CompTIA IT Fundamentals+</a:t>
            </a:r>
            <a:endParaRPr lang="en-US" dirty="0"/>
          </a:p>
        </p:txBody>
      </p:sp>
      <p:sp>
        <p:nvSpPr>
          <p:cNvPr id="7" name="Slide Number Placeholder 6">
            <a:extLst>
              <a:ext uri="{FF2B5EF4-FFF2-40B4-BE49-F238E27FC236}">
                <a16:creationId xmlns:a16="http://schemas.microsoft.com/office/drawing/2014/main" id="{E1CF7A9D-ECA8-4389-9720-270943A4770E}"/>
              </a:ext>
            </a:extLst>
          </p:cNvPr>
          <p:cNvSpPr>
            <a:spLocks noGrp="1"/>
          </p:cNvSpPr>
          <p:nvPr>
            <p:ph type="sldNum" sz="quarter" idx="4"/>
          </p:nvPr>
        </p:nvSpPr>
        <p:spPr/>
        <p:txBody>
          <a:bodyPr/>
          <a:lstStyle/>
          <a:p>
            <a:fld id="{5356F478-C559-429F-9426-6D8D07B5A7AD}" type="slidenum">
              <a:rPr lang="en-US" smtClean="0"/>
              <a:pPr/>
              <a:t>395</a:t>
            </a:fld>
            <a:endParaRPr lang="en-US" dirty="0"/>
          </a:p>
        </p:txBody>
      </p:sp>
    </p:spTree>
    <p:extLst>
      <p:ext uri="{BB962C8B-B14F-4D97-AF65-F5344CB8AC3E}">
        <p14:creationId xmlns:p14="http://schemas.microsoft.com/office/powerpoint/2010/main" val="3576879668"/>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Anti-virus Software</a:t>
            </a:r>
            <a:endParaRPr lang="en-US" dirty="0"/>
          </a:p>
        </p:txBody>
      </p:sp>
      <p:sp>
        <p:nvSpPr>
          <p:cNvPr id="9" name="Content Placeholder 8"/>
          <p:cNvSpPr>
            <a:spLocks noGrp="1"/>
          </p:cNvSpPr>
          <p:nvPr>
            <p:ph sz="half" idx="1"/>
          </p:nvPr>
        </p:nvSpPr>
        <p:spPr/>
        <p:txBody>
          <a:bodyPr>
            <a:normAutofit fontScale="62500" lnSpcReduction="20000"/>
          </a:bodyPr>
          <a:lstStyle/>
          <a:p>
            <a:r>
              <a:rPr lang="en-GB" dirty="0"/>
              <a:t>Software that detects and blocks malware</a:t>
            </a:r>
          </a:p>
          <a:p>
            <a:pPr lvl="1"/>
            <a:r>
              <a:rPr lang="en-GB" dirty="0"/>
              <a:t>Identify known malware using signatures (definitions)</a:t>
            </a:r>
          </a:p>
          <a:p>
            <a:pPr lvl="1"/>
            <a:r>
              <a:rPr lang="en-GB" dirty="0"/>
              <a:t>Identify malware-like behaviour in a process using heuristics (behaviour analysis)</a:t>
            </a:r>
          </a:p>
          <a:p>
            <a:r>
              <a:rPr lang="en-GB" dirty="0"/>
              <a:t>Personal software and enterprise suites</a:t>
            </a:r>
          </a:p>
          <a:p>
            <a:r>
              <a:rPr lang="en-US" dirty="0"/>
              <a:t>Vendors—Symantec (including the Norton brand), McAfee, Avast/AVG, Trend Micro, Sophos, Kaspersky, ESET, BitDefender</a:t>
            </a:r>
            <a:endParaRPr lang="en-GB" dirty="0"/>
          </a:p>
        </p:txBody>
      </p:sp>
      <p:pic>
        <p:nvPicPr>
          <p:cNvPr id="13" name="Content Placeholder 12" descr="AVG AntiVirus FREE edition"/>
          <p:cNvPicPr>
            <a:picLocks noGrp="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7264368" y="2283146"/>
            <a:ext cx="3664014" cy="2840982"/>
          </a:xfrm>
        </p:spPr>
      </p:pic>
      <p:sp>
        <p:nvSpPr>
          <p:cNvPr id="2" name="Footer Placeholder 1">
            <a:extLst>
              <a:ext uri="{FF2B5EF4-FFF2-40B4-BE49-F238E27FC236}">
                <a16:creationId xmlns:a16="http://schemas.microsoft.com/office/drawing/2014/main" id="{81FB811E-721B-492B-880F-CB7B9A2AAF8D}"/>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417B7D77-AFC7-449E-AA8B-D963D0EC28A2}"/>
              </a:ext>
            </a:extLst>
          </p:cNvPr>
          <p:cNvSpPr>
            <a:spLocks noGrp="1"/>
          </p:cNvSpPr>
          <p:nvPr>
            <p:ph type="sldNum" sz="quarter" idx="4"/>
          </p:nvPr>
        </p:nvSpPr>
        <p:spPr/>
        <p:txBody>
          <a:bodyPr/>
          <a:lstStyle/>
          <a:p>
            <a:fld id="{5356F478-C559-429F-9426-6D8D07B5A7AD}" type="slidenum">
              <a:rPr lang="en-US" smtClean="0"/>
              <a:pPr/>
              <a:t>396</a:t>
            </a:fld>
            <a:endParaRPr lang="en-US" dirty="0"/>
          </a:p>
        </p:txBody>
      </p:sp>
    </p:spTree>
    <p:extLst>
      <p:ext uri="{BB962C8B-B14F-4D97-AF65-F5344CB8AC3E}">
        <p14:creationId xmlns:p14="http://schemas.microsoft.com/office/powerpoint/2010/main" val="550186719"/>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On-access and Scheduled Scanning</a:t>
            </a:r>
          </a:p>
        </p:txBody>
      </p:sp>
      <p:sp>
        <p:nvSpPr>
          <p:cNvPr id="9" name="Content Placeholder 8"/>
          <p:cNvSpPr>
            <a:spLocks noGrp="1"/>
          </p:cNvSpPr>
          <p:nvPr>
            <p:ph sz="half" idx="1"/>
          </p:nvPr>
        </p:nvSpPr>
        <p:spPr/>
        <p:txBody>
          <a:bodyPr>
            <a:normAutofit fontScale="70000" lnSpcReduction="20000"/>
          </a:bodyPr>
          <a:lstStyle/>
          <a:p>
            <a:r>
              <a:rPr lang="en-GB" dirty="0"/>
              <a:t>On-access reduces dependence on user to remember to scan file before opening</a:t>
            </a:r>
          </a:p>
          <a:p>
            <a:r>
              <a:rPr lang="en-GB" dirty="0"/>
              <a:t>Products should scan file system and memory</a:t>
            </a:r>
          </a:p>
          <a:p>
            <a:r>
              <a:rPr lang="en-GB" dirty="0"/>
              <a:t>Configure exceptions for files that might cause performance problems if scanned</a:t>
            </a:r>
          </a:p>
          <a:p>
            <a:r>
              <a:rPr lang="en-GB" dirty="0"/>
              <a:t>Scheduled scans can be run in the background or during user downtime to ensure protection</a:t>
            </a:r>
          </a:p>
        </p:txBody>
      </p:sp>
      <p:pic>
        <p:nvPicPr>
          <p:cNvPr id="11" name="Content Placeholder 10" descr="Configure file types and exceptions for on-access scanning so as not to impact PC performance adversely">
            <a:extLst>
              <a:ext uri="{FF2B5EF4-FFF2-40B4-BE49-F238E27FC236}">
                <a16:creationId xmlns:a16="http://schemas.microsoft.com/office/drawing/2014/main" id="{85C38D3D-A5ED-42AB-817A-818EF8F0ED2F}"/>
              </a:ext>
            </a:extLst>
          </p:cNvPr>
          <p:cNvPicPr>
            <a:picLocks noGrp="1"/>
          </p:cNvPicPr>
          <p:nvPr>
            <p:ph sz="quarter" idx="12"/>
          </p:nvPr>
        </p:nvPicPr>
        <p:blipFill>
          <a:blip r:embed="rId3"/>
          <a:stretch>
            <a:fillRect/>
          </a:stretch>
        </p:blipFill>
        <p:spPr>
          <a:xfrm>
            <a:off x="1123443" y="914400"/>
            <a:ext cx="3880864" cy="2743200"/>
          </a:xfrm>
          <a:prstGeom prst="rect">
            <a:avLst/>
          </a:prstGeom>
        </p:spPr>
      </p:pic>
      <p:pic>
        <p:nvPicPr>
          <p:cNvPr id="12" name="Content Placeholder 11" descr="Scanning the computer for threats">
            <a:extLst>
              <a:ext uri="{FF2B5EF4-FFF2-40B4-BE49-F238E27FC236}">
                <a16:creationId xmlns:a16="http://schemas.microsoft.com/office/drawing/2014/main" id="{30FED0A5-1FD2-4016-A951-760701175D86}"/>
              </a:ext>
            </a:extLst>
          </p:cNvPr>
          <p:cNvPicPr>
            <a:picLocks noGrp="1"/>
          </p:cNvPicPr>
          <p:nvPr>
            <p:ph sz="quarter" idx="13"/>
          </p:nvPr>
        </p:nvPicPr>
        <p:blipFill>
          <a:blip r:embed="rId4"/>
          <a:stretch>
            <a:fillRect/>
          </a:stretch>
        </p:blipFill>
        <p:spPr>
          <a:xfrm>
            <a:off x="1294743" y="3749675"/>
            <a:ext cx="3538263" cy="2743200"/>
          </a:xfrm>
          <a:prstGeom prst="rect">
            <a:avLst/>
          </a:prstGeom>
        </p:spPr>
      </p:pic>
      <p:sp>
        <p:nvSpPr>
          <p:cNvPr id="2" name="Footer Placeholder 1">
            <a:extLst>
              <a:ext uri="{FF2B5EF4-FFF2-40B4-BE49-F238E27FC236}">
                <a16:creationId xmlns:a16="http://schemas.microsoft.com/office/drawing/2014/main" id="{F4DF2264-736A-470F-8504-4DCDA1324A5A}"/>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EEB729D9-A14F-4047-8C02-5DFB51F0EF8A}"/>
              </a:ext>
            </a:extLst>
          </p:cNvPr>
          <p:cNvSpPr>
            <a:spLocks noGrp="1"/>
          </p:cNvSpPr>
          <p:nvPr>
            <p:ph type="sldNum" sz="quarter" idx="4"/>
          </p:nvPr>
        </p:nvSpPr>
        <p:spPr/>
        <p:txBody>
          <a:bodyPr/>
          <a:lstStyle/>
          <a:p>
            <a:fld id="{5356F478-C559-429F-9426-6D8D07B5A7AD}" type="slidenum">
              <a:rPr lang="en-US" smtClean="0"/>
              <a:pPr/>
              <a:t>397</a:t>
            </a:fld>
            <a:endParaRPr lang="en-US" dirty="0"/>
          </a:p>
        </p:txBody>
      </p:sp>
    </p:spTree>
    <p:extLst>
      <p:ext uri="{BB962C8B-B14F-4D97-AF65-F5344CB8AC3E}">
        <p14:creationId xmlns:p14="http://schemas.microsoft.com/office/powerpoint/2010/main" val="223135800"/>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Quarantining and Remediating</a:t>
            </a:r>
          </a:p>
        </p:txBody>
      </p:sp>
      <p:pic>
        <p:nvPicPr>
          <p:cNvPr id="6" name="Content Placeholder 5" descr="Viewing infected files"/>
          <p:cNvPicPr>
            <a:picLocks noGrp="1"/>
          </p:cNvPicPr>
          <p:nvPr>
            <p:ph sz="half" idx="1"/>
          </p:nvPr>
        </p:nvPicPr>
        <p:blipFill>
          <a:blip r:embed="rId3"/>
          <a:stretch>
            <a:fillRect/>
          </a:stretch>
        </p:blipFill>
        <p:spPr>
          <a:xfrm>
            <a:off x="92075" y="1603012"/>
            <a:ext cx="5943600" cy="4201250"/>
          </a:xfrm>
        </p:spPr>
      </p:pic>
      <p:sp>
        <p:nvSpPr>
          <p:cNvPr id="2" name="Content Placeholder 1">
            <a:extLst>
              <a:ext uri="{FF2B5EF4-FFF2-40B4-BE49-F238E27FC236}">
                <a16:creationId xmlns:a16="http://schemas.microsoft.com/office/drawing/2014/main" id="{3CB4BE3C-789E-4FD6-817B-80D0D327AB21}"/>
              </a:ext>
            </a:extLst>
          </p:cNvPr>
          <p:cNvSpPr>
            <a:spLocks noGrp="1"/>
          </p:cNvSpPr>
          <p:nvPr>
            <p:ph sz="half" idx="2"/>
          </p:nvPr>
        </p:nvSpPr>
        <p:spPr/>
        <p:txBody>
          <a:bodyPr>
            <a:normAutofit fontScale="92500" lnSpcReduction="10000"/>
          </a:bodyPr>
          <a:lstStyle/>
          <a:p>
            <a:r>
              <a:rPr lang="en-US" dirty="0"/>
              <a:t>Anti-virus software will usually block access to suspect files</a:t>
            </a:r>
          </a:p>
          <a:p>
            <a:r>
              <a:rPr lang="en-US" dirty="0"/>
              <a:t>Might support option to remove/clean/disinfect file</a:t>
            </a:r>
          </a:p>
          <a:p>
            <a:r>
              <a:rPr lang="en-US" dirty="0"/>
              <a:t>Persistent malware requires manual removal</a:t>
            </a:r>
          </a:p>
        </p:txBody>
      </p:sp>
      <p:sp>
        <p:nvSpPr>
          <p:cNvPr id="4" name="Footer Placeholder 3">
            <a:extLst>
              <a:ext uri="{FF2B5EF4-FFF2-40B4-BE49-F238E27FC236}">
                <a16:creationId xmlns:a16="http://schemas.microsoft.com/office/drawing/2014/main" id="{C270BBCA-124E-4D3C-BD74-D00E1D795AFA}"/>
              </a:ext>
            </a:extLst>
          </p:cNvPr>
          <p:cNvSpPr>
            <a:spLocks noGrp="1"/>
          </p:cNvSpPr>
          <p:nvPr>
            <p:ph type="ftr" sz="quarter" idx="3"/>
          </p:nvPr>
        </p:nvSpPr>
        <p:spPr/>
        <p:txBody>
          <a:bodyPr/>
          <a:lstStyle/>
          <a:p>
            <a:r>
              <a:rPr lang="en-GB" dirty="0"/>
              <a:t>CompTIA IT Fundamentals+</a:t>
            </a:r>
            <a:endParaRPr lang="en-US" dirty="0"/>
          </a:p>
        </p:txBody>
      </p:sp>
      <p:sp>
        <p:nvSpPr>
          <p:cNvPr id="7" name="Slide Number Placeholder 6">
            <a:extLst>
              <a:ext uri="{FF2B5EF4-FFF2-40B4-BE49-F238E27FC236}">
                <a16:creationId xmlns:a16="http://schemas.microsoft.com/office/drawing/2014/main" id="{823BCD12-72F4-4EF2-803C-9E28355B1C89}"/>
              </a:ext>
            </a:extLst>
          </p:cNvPr>
          <p:cNvSpPr>
            <a:spLocks noGrp="1"/>
          </p:cNvSpPr>
          <p:nvPr>
            <p:ph type="sldNum" sz="quarter" idx="4"/>
          </p:nvPr>
        </p:nvSpPr>
        <p:spPr/>
        <p:txBody>
          <a:bodyPr/>
          <a:lstStyle/>
          <a:p>
            <a:fld id="{5356F478-C559-429F-9426-6D8D07B5A7AD}" type="slidenum">
              <a:rPr lang="en-US" smtClean="0"/>
              <a:pPr/>
              <a:t>398</a:t>
            </a:fld>
            <a:endParaRPr lang="en-US" dirty="0"/>
          </a:p>
        </p:txBody>
      </p:sp>
    </p:spTree>
    <p:extLst>
      <p:ext uri="{BB962C8B-B14F-4D97-AF65-F5344CB8AC3E}">
        <p14:creationId xmlns:p14="http://schemas.microsoft.com/office/powerpoint/2010/main" val="3092518426"/>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1B4C2F-A81F-4467-B655-F96A25D8439E}"/>
              </a:ext>
            </a:extLst>
          </p:cNvPr>
          <p:cNvSpPr>
            <a:spLocks noGrp="1"/>
          </p:cNvSpPr>
          <p:nvPr>
            <p:ph type="title"/>
          </p:nvPr>
        </p:nvSpPr>
        <p:spPr/>
        <p:txBody>
          <a:bodyPr/>
          <a:lstStyle/>
          <a:p>
            <a:r>
              <a:rPr lang="en-US" dirty="0"/>
              <a:t>Windows Defender</a:t>
            </a:r>
          </a:p>
        </p:txBody>
      </p:sp>
      <p:pic>
        <p:nvPicPr>
          <p:cNvPr id="6" name="Content Placeholder 5" descr="Windows Defender Security Center">
            <a:extLst>
              <a:ext uri="{FF2B5EF4-FFF2-40B4-BE49-F238E27FC236}">
                <a16:creationId xmlns:a16="http://schemas.microsoft.com/office/drawing/2014/main" id="{A0E7B1A6-06DF-468A-9363-A9E1675C8A77}"/>
              </a:ext>
            </a:extLst>
          </p:cNvPr>
          <p:cNvPicPr>
            <a:picLocks noGrp="1"/>
          </p:cNvPicPr>
          <p:nvPr>
            <p:ph idx="1"/>
          </p:nvPr>
        </p:nvPicPr>
        <p:blipFill>
          <a:blip r:embed="rId2"/>
          <a:stretch>
            <a:fillRect/>
          </a:stretch>
        </p:blipFill>
        <p:spPr>
          <a:xfrm>
            <a:off x="3186058" y="914400"/>
            <a:ext cx="5789721" cy="5578475"/>
          </a:xfrm>
          <a:prstGeom prst="rect">
            <a:avLst/>
          </a:prstGeom>
        </p:spPr>
      </p:pic>
      <p:sp>
        <p:nvSpPr>
          <p:cNvPr id="2" name="Footer Placeholder 1">
            <a:extLst>
              <a:ext uri="{FF2B5EF4-FFF2-40B4-BE49-F238E27FC236}">
                <a16:creationId xmlns:a16="http://schemas.microsoft.com/office/drawing/2014/main" id="{CB080D84-6738-47E6-80CD-90259ACBE40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EAE20D5-E1C8-4556-8AAA-013EEC704B51}"/>
              </a:ext>
            </a:extLst>
          </p:cNvPr>
          <p:cNvSpPr>
            <a:spLocks noGrp="1"/>
          </p:cNvSpPr>
          <p:nvPr>
            <p:ph type="sldNum" sz="quarter" idx="4"/>
          </p:nvPr>
        </p:nvSpPr>
        <p:spPr/>
        <p:txBody>
          <a:bodyPr/>
          <a:lstStyle/>
          <a:p>
            <a:fld id="{5356F478-C559-429F-9426-6D8D07B5A7AD}" type="slidenum">
              <a:rPr lang="en-US" smtClean="0"/>
              <a:pPr/>
              <a:t>399</a:t>
            </a:fld>
            <a:endParaRPr lang="en-US" dirty="0"/>
          </a:p>
        </p:txBody>
      </p:sp>
    </p:spTree>
    <p:extLst>
      <p:ext uri="{BB962C8B-B14F-4D97-AF65-F5344CB8AC3E}">
        <p14:creationId xmlns:p14="http://schemas.microsoft.com/office/powerpoint/2010/main" val="1739670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r>
              <a:rPr lang="en-US" altLang="en-US" noProof="0" dirty="0"/>
              <a:t>Exam code: FC0-U61</a:t>
            </a:r>
          </a:p>
          <a:p>
            <a:r>
              <a:rPr lang="en-US" altLang="en-US" noProof="0" dirty="0"/>
              <a:t>Up to 75 questions in 60 minutes</a:t>
            </a:r>
          </a:p>
          <a:p>
            <a:r>
              <a:rPr lang="en-US" altLang="en-US" noProof="0" dirty="0"/>
              <a:t>Passing score: 650 on a scale 100-900</a:t>
            </a:r>
          </a:p>
          <a:p>
            <a:endParaRPr lang="en-US" altLang="en-US" noProof="0" dirty="0"/>
          </a:p>
        </p:txBody>
      </p:sp>
      <p:sp>
        <p:nvSpPr>
          <p:cNvPr id="13314" name="Rectangle 2"/>
          <p:cNvSpPr>
            <a:spLocks noGrp="1" noChangeArrowheads="1"/>
          </p:cNvSpPr>
          <p:nvPr>
            <p:ph type="title"/>
          </p:nvPr>
        </p:nvSpPr>
        <p:spPr/>
        <p:txBody>
          <a:bodyPr/>
          <a:lstStyle/>
          <a:p>
            <a:r>
              <a:rPr lang="en-US" altLang="en-US" noProof="0" dirty="0"/>
              <a:t>Exam Format</a:t>
            </a:r>
          </a:p>
        </p:txBody>
      </p:sp>
      <p:graphicFrame>
        <p:nvGraphicFramePr>
          <p:cNvPr id="7" name="Table 6"/>
          <p:cNvGraphicFramePr>
            <a:graphicFrameLocks noGrp="1"/>
          </p:cNvGraphicFramePr>
          <p:nvPr>
            <p:extLst>
              <p:ext uri="{D42A27DB-BD31-4B8C-83A1-F6EECF244321}">
                <p14:modId xmlns:p14="http://schemas.microsoft.com/office/powerpoint/2010/main" val="1122189339"/>
              </p:ext>
            </p:extLst>
          </p:nvPr>
        </p:nvGraphicFramePr>
        <p:xfrm>
          <a:off x="2747962" y="3712738"/>
          <a:ext cx="6696075" cy="2596622"/>
        </p:xfrm>
        <a:graphic>
          <a:graphicData uri="http://schemas.openxmlformats.org/drawingml/2006/table">
            <a:tbl>
              <a:tblPr firstRow="1" bandRow="1">
                <a:tableStyleId>{073A0DAA-6AF3-43AB-8588-CEC1D06C72B9}</a:tableStyleId>
              </a:tblPr>
              <a:tblGrid>
                <a:gridCol w="5292253">
                  <a:extLst>
                    <a:ext uri="{9D8B030D-6E8A-4147-A177-3AD203B41FA5}">
                      <a16:colId xmlns:a16="http://schemas.microsoft.com/office/drawing/2014/main" val="20000"/>
                    </a:ext>
                  </a:extLst>
                </a:gridCol>
                <a:gridCol w="1403822">
                  <a:extLst>
                    <a:ext uri="{9D8B030D-6E8A-4147-A177-3AD203B41FA5}">
                      <a16:colId xmlns:a16="http://schemas.microsoft.com/office/drawing/2014/main" val="20001"/>
                    </a:ext>
                  </a:extLst>
                </a:gridCol>
              </a:tblGrid>
              <a:tr h="370946">
                <a:tc>
                  <a:txBody>
                    <a:bodyPr/>
                    <a:lstStyle/>
                    <a:p>
                      <a:pPr algn="ctr"/>
                      <a:r>
                        <a:rPr lang="en-GB" sz="1800" dirty="0">
                          <a:solidFill>
                            <a:schemeClr val="tx2"/>
                          </a:solidFill>
                        </a:rPr>
                        <a:t>Domain</a:t>
                      </a:r>
                    </a:p>
                  </a:txBody>
                  <a:tcPr marL="91437" marR="91437" marT="45733" marB="45733"/>
                </a:tc>
                <a:tc>
                  <a:txBody>
                    <a:bodyPr/>
                    <a:lstStyle/>
                    <a:p>
                      <a:pPr algn="ctr"/>
                      <a:r>
                        <a:rPr lang="en-GB" sz="1800" dirty="0">
                          <a:solidFill>
                            <a:schemeClr val="tx2"/>
                          </a:solidFill>
                        </a:rPr>
                        <a:t>% of</a:t>
                      </a:r>
                      <a:r>
                        <a:rPr lang="en-GB" sz="1800" baseline="0" dirty="0">
                          <a:solidFill>
                            <a:schemeClr val="tx2"/>
                          </a:solidFill>
                        </a:rPr>
                        <a:t> Exam</a:t>
                      </a:r>
                      <a:endParaRPr lang="en-GB" sz="1800" dirty="0">
                        <a:solidFill>
                          <a:schemeClr val="tx2"/>
                        </a:solidFill>
                      </a:endParaRPr>
                    </a:p>
                  </a:txBody>
                  <a:tcPr marL="91437" marR="91437" marT="45733" marB="45733"/>
                </a:tc>
                <a:extLst>
                  <a:ext uri="{0D108BD9-81ED-4DB2-BD59-A6C34878D82A}">
                    <a16:rowId xmlns:a16="http://schemas.microsoft.com/office/drawing/2014/main" val="10000"/>
                  </a:ext>
                </a:extLst>
              </a:tr>
              <a:tr h="370946">
                <a:tc>
                  <a:txBody>
                    <a:bodyPr/>
                    <a:lstStyle/>
                    <a:p>
                      <a:r>
                        <a:rPr lang="en-US" sz="1800" kern="1200" dirty="0">
                          <a:solidFill>
                            <a:schemeClr val="dk1"/>
                          </a:solidFill>
                          <a:effectLst/>
                          <a:latin typeface="+mn-lt"/>
                          <a:ea typeface="+mn-ea"/>
                          <a:cs typeface="+mn-cs"/>
                        </a:rPr>
                        <a:t>1.0 IT Concepts and Terminology</a:t>
                      </a:r>
                      <a:endParaRPr lang="en-GB" sz="1800" dirty="0"/>
                    </a:p>
                  </a:txBody>
                  <a:tcPr marL="91437" marR="91437" marT="45733" marB="45733"/>
                </a:tc>
                <a:tc>
                  <a:txBody>
                    <a:bodyPr/>
                    <a:lstStyle/>
                    <a:p>
                      <a:pPr algn="ctr"/>
                      <a:r>
                        <a:rPr lang="en-GB" sz="1800" dirty="0"/>
                        <a:t>17%</a:t>
                      </a:r>
                    </a:p>
                  </a:txBody>
                  <a:tcPr marL="91437" marR="91437" marT="45733" marB="45733"/>
                </a:tc>
                <a:extLst>
                  <a:ext uri="{0D108BD9-81ED-4DB2-BD59-A6C34878D82A}">
                    <a16:rowId xmlns:a16="http://schemas.microsoft.com/office/drawing/2014/main" val="10001"/>
                  </a:ext>
                </a:extLst>
              </a:tr>
              <a:tr h="370946">
                <a:tc>
                  <a:txBody>
                    <a:bodyPr/>
                    <a:lstStyle/>
                    <a:p>
                      <a:r>
                        <a:rPr lang="en-US" sz="1800" kern="1200" dirty="0">
                          <a:solidFill>
                            <a:schemeClr val="dk1"/>
                          </a:solidFill>
                          <a:effectLst/>
                          <a:latin typeface="+mn-lt"/>
                          <a:ea typeface="+mn-ea"/>
                          <a:cs typeface="+mn-cs"/>
                        </a:rPr>
                        <a:t>2.0 Infrastructure</a:t>
                      </a:r>
                      <a:endParaRPr lang="en-GB" sz="1800" dirty="0"/>
                    </a:p>
                  </a:txBody>
                  <a:tcPr marL="91437" marR="91437" marT="45733" marB="45733"/>
                </a:tc>
                <a:tc>
                  <a:txBody>
                    <a:bodyPr/>
                    <a:lstStyle/>
                    <a:p>
                      <a:pPr algn="ctr"/>
                      <a:r>
                        <a:rPr lang="en-GB" sz="1800" dirty="0"/>
                        <a:t>22%</a:t>
                      </a:r>
                    </a:p>
                  </a:txBody>
                  <a:tcPr marL="91437" marR="91437" marT="45733" marB="45733"/>
                </a:tc>
                <a:extLst>
                  <a:ext uri="{0D108BD9-81ED-4DB2-BD59-A6C34878D82A}">
                    <a16:rowId xmlns:a16="http://schemas.microsoft.com/office/drawing/2014/main" val="10002"/>
                  </a:ext>
                </a:extLst>
              </a:tr>
              <a:tr h="370946">
                <a:tc>
                  <a:txBody>
                    <a:bodyPr/>
                    <a:lstStyle/>
                    <a:p>
                      <a:r>
                        <a:rPr lang="en-GB" sz="1800" dirty="0"/>
                        <a:t>3.0 </a:t>
                      </a:r>
                      <a:r>
                        <a:rPr lang="en-US" sz="1800" kern="1200" dirty="0">
                          <a:solidFill>
                            <a:schemeClr val="dk1"/>
                          </a:solidFill>
                          <a:effectLst/>
                          <a:latin typeface="+mn-lt"/>
                          <a:ea typeface="+mn-ea"/>
                          <a:cs typeface="+mn-cs"/>
                        </a:rPr>
                        <a:t>Applications and Software</a:t>
                      </a:r>
                      <a:endParaRPr lang="en-GB" sz="1800" dirty="0"/>
                    </a:p>
                  </a:txBody>
                  <a:tcPr marL="91437" marR="91437" marT="45733" marB="45733"/>
                </a:tc>
                <a:tc>
                  <a:txBody>
                    <a:bodyPr/>
                    <a:lstStyle/>
                    <a:p>
                      <a:pPr algn="ctr"/>
                      <a:r>
                        <a:rPr lang="en-GB" sz="1800" dirty="0"/>
                        <a:t>18%</a:t>
                      </a:r>
                    </a:p>
                  </a:txBody>
                  <a:tcPr marL="91437" marR="91437" marT="45733" marB="45733"/>
                </a:tc>
                <a:extLst>
                  <a:ext uri="{0D108BD9-81ED-4DB2-BD59-A6C34878D82A}">
                    <a16:rowId xmlns:a16="http://schemas.microsoft.com/office/drawing/2014/main" val="10003"/>
                  </a:ext>
                </a:extLst>
              </a:tr>
              <a:tr h="370946">
                <a:tc>
                  <a:txBody>
                    <a:bodyPr/>
                    <a:lstStyle/>
                    <a:p>
                      <a:r>
                        <a:rPr lang="en-GB" sz="1800" dirty="0"/>
                        <a:t>4.0 </a:t>
                      </a:r>
                      <a:r>
                        <a:rPr lang="en-US" sz="1800" kern="1200" dirty="0">
                          <a:solidFill>
                            <a:schemeClr val="dk1"/>
                          </a:solidFill>
                          <a:effectLst/>
                          <a:latin typeface="+mn-lt"/>
                          <a:ea typeface="+mn-ea"/>
                          <a:cs typeface="+mn-cs"/>
                        </a:rPr>
                        <a:t>Software Development</a:t>
                      </a:r>
                      <a:endParaRPr lang="en-GB" sz="1800" dirty="0"/>
                    </a:p>
                  </a:txBody>
                  <a:tcPr marL="91437" marR="91437" marT="45733" marB="45733"/>
                </a:tc>
                <a:tc>
                  <a:txBody>
                    <a:bodyPr/>
                    <a:lstStyle/>
                    <a:p>
                      <a:pPr algn="ctr"/>
                      <a:r>
                        <a:rPr lang="en-GB" sz="1800" dirty="0"/>
                        <a:t>12%</a:t>
                      </a:r>
                    </a:p>
                  </a:txBody>
                  <a:tcPr marL="91437" marR="91437" marT="45733" marB="45733"/>
                </a:tc>
                <a:extLst>
                  <a:ext uri="{0D108BD9-81ED-4DB2-BD59-A6C34878D82A}">
                    <a16:rowId xmlns:a16="http://schemas.microsoft.com/office/drawing/2014/main" val="10004"/>
                  </a:ext>
                </a:extLst>
              </a:tr>
              <a:tr h="370946">
                <a:tc>
                  <a:txBody>
                    <a:bodyPr/>
                    <a:lstStyle/>
                    <a:p>
                      <a:r>
                        <a:rPr lang="en-GB" sz="1800" dirty="0"/>
                        <a:t>5.0 </a:t>
                      </a:r>
                      <a:r>
                        <a:rPr lang="en-US" sz="1800" kern="1200" dirty="0">
                          <a:solidFill>
                            <a:schemeClr val="dk1"/>
                          </a:solidFill>
                          <a:effectLst/>
                          <a:latin typeface="+mn-lt"/>
                          <a:ea typeface="+mn-ea"/>
                          <a:cs typeface="+mn-cs"/>
                        </a:rPr>
                        <a:t>Database Fundamentals</a:t>
                      </a:r>
                      <a:endParaRPr lang="en-GB" sz="1800" dirty="0"/>
                    </a:p>
                  </a:txBody>
                  <a:tcPr marL="91437" marR="91437" marT="45733" marB="45733"/>
                </a:tc>
                <a:tc>
                  <a:txBody>
                    <a:bodyPr/>
                    <a:lstStyle/>
                    <a:p>
                      <a:pPr algn="ctr"/>
                      <a:r>
                        <a:rPr lang="en-GB" sz="1800" dirty="0"/>
                        <a:t>11%</a:t>
                      </a:r>
                    </a:p>
                  </a:txBody>
                  <a:tcPr marL="91437" marR="91437" marT="45733" marB="45733"/>
                </a:tc>
                <a:extLst>
                  <a:ext uri="{0D108BD9-81ED-4DB2-BD59-A6C34878D82A}">
                    <a16:rowId xmlns:a16="http://schemas.microsoft.com/office/drawing/2014/main" val="10005"/>
                  </a:ext>
                </a:extLst>
              </a:tr>
              <a:tr h="370946">
                <a:tc>
                  <a:txBody>
                    <a:bodyPr/>
                    <a:lstStyle/>
                    <a:p>
                      <a:r>
                        <a:rPr lang="en-GB" sz="1800" dirty="0"/>
                        <a:t>6.0 </a:t>
                      </a:r>
                      <a:r>
                        <a:rPr lang="en-US" sz="1800" kern="1200" dirty="0">
                          <a:solidFill>
                            <a:schemeClr val="dk1"/>
                          </a:solidFill>
                          <a:effectLst/>
                          <a:latin typeface="+mn-lt"/>
                          <a:ea typeface="+mn-ea"/>
                          <a:cs typeface="+mn-cs"/>
                        </a:rPr>
                        <a:t>Security</a:t>
                      </a:r>
                      <a:endParaRPr lang="en-GB" sz="1800" dirty="0"/>
                    </a:p>
                  </a:txBody>
                  <a:tcPr marL="91437" marR="91437" marT="45733" marB="45733"/>
                </a:tc>
                <a:tc>
                  <a:txBody>
                    <a:bodyPr/>
                    <a:lstStyle/>
                    <a:p>
                      <a:pPr algn="ctr"/>
                      <a:r>
                        <a:rPr lang="en-GB" sz="1800" dirty="0"/>
                        <a:t>20%</a:t>
                      </a:r>
                    </a:p>
                  </a:txBody>
                  <a:tcPr marL="91437" marR="91437" marT="45733" marB="45733"/>
                </a:tc>
                <a:extLst>
                  <a:ext uri="{0D108BD9-81ED-4DB2-BD59-A6C34878D82A}">
                    <a16:rowId xmlns:a16="http://schemas.microsoft.com/office/drawing/2014/main" val="1516627142"/>
                  </a:ext>
                </a:extLst>
              </a:tr>
            </a:tbl>
          </a:graphicData>
        </a:graphic>
      </p:graphicFrame>
      <p:sp>
        <p:nvSpPr>
          <p:cNvPr id="2" name="Footer Placeholder 1">
            <a:extLst>
              <a:ext uri="{FF2B5EF4-FFF2-40B4-BE49-F238E27FC236}">
                <a16:creationId xmlns:a16="http://schemas.microsoft.com/office/drawing/2014/main" id="{2A08188F-A7B7-464B-91E8-E05D1E1D886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FBC026D-C5E6-4DB9-98FC-F2FD4A9FAED5}"/>
              </a:ext>
            </a:extLst>
          </p:cNvPr>
          <p:cNvSpPr>
            <a:spLocks noGrp="1"/>
          </p:cNvSpPr>
          <p:nvPr>
            <p:ph type="sldNum" sz="quarter" idx="4"/>
          </p:nvPr>
        </p:nvSpPr>
        <p:spPr/>
        <p:txBody>
          <a:bodyPr/>
          <a:lstStyle/>
          <a:p>
            <a:fld id="{5356F478-C559-429F-9426-6D8D07B5A7AD}" type="slidenum">
              <a:rPr lang="en-US" smtClean="0"/>
              <a:pPr/>
              <a:t>4</a:t>
            </a:fld>
            <a:endParaRPr lang="en-US" dirty="0"/>
          </a:p>
        </p:txBody>
      </p:sp>
    </p:spTree>
    <p:extLst>
      <p:ext uri="{BB962C8B-B14F-4D97-AF65-F5344CB8AC3E}">
        <p14:creationId xmlns:p14="http://schemas.microsoft.com/office/powerpoint/2010/main" val="42490516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r>
              <a:rPr lang="en-US" dirty="0"/>
              <a:t>Workstation OS</a:t>
            </a:r>
          </a:p>
          <a:p>
            <a:pPr lvl="1"/>
            <a:r>
              <a:rPr lang="en-US" dirty="0"/>
              <a:t>Microsoft Windows, Apple OS X/macOS, Linux, and Chrome OS</a:t>
            </a:r>
          </a:p>
          <a:p>
            <a:pPr lvl="1"/>
            <a:r>
              <a:rPr lang="en-US" dirty="0"/>
              <a:t>Enterprise client</a:t>
            </a:r>
          </a:p>
          <a:p>
            <a:pPr lvl="1"/>
            <a:r>
              <a:rPr lang="en-US" dirty="0"/>
              <a:t>Network OS (NOS)</a:t>
            </a:r>
          </a:p>
          <a:p>
            <a:pPr lvl="1"/>
            <a:r>
              <a:rPr lang="en-US" dirty="0"/>
              <a:t>Home client</a:t>
            </a:r>
          </a:p>
          <a:p>
            <a:r>
              <a:rPr lang="en-US" dirty="0"/>
              <a:t>Mobile device OS</a:t>
            </a:r>
          </a:p>
          <a:p>
            <a:pPr lvl="1"/>
            <a:r>
              <a:rPr lang="en-US" dirty="0"/>
              <a:t>Apple iOS and Android</a:t>
            </a:r>
          </a:p>
          <a:p>
            <a:pPr lvl="1"/>
            <a:r>
              <a:rPr lang="en-US" dirty="0"/>
              <a:t>Tied to hardware</a:t>
            </a:r>
          </a:p>
          <a:p>
            <a:r>
              <a:rPr lang="en-US" dirty="0"/>
              <a:t>Server OS</a:t>
            </a:r>
          </a:p>
          <a:p>
            <a:pPr lvl="1"/>
            <a:r>
              <a:rPr lang="en-US" dirty="0"/>
              <a:t>Windows Server, Linux, or UNIX</a:t>
            </a:r>
          </a:p>
          <a:p>
            <a:pPr lvl="1"/>
            <a:r>
              <a:rPr lang="en-US" dirty="0"/>
              <a:t>Same code base as workstation equivalent</a:t>
            </a:r>
          </a:p>
          <a:p>
            <a:pPr lvl="1"/>
            <a:r>
              <a:rPr lang="en-US" dirty="0"/>
              <a:t>Network server applications and client licensing</a:t>
            </a:r>
          </a:p>
          <a:p>
            <a:pPr lvl="1"/>
            <a:r>
              <a:rPr lang="en-US" dirty="0"/>
              <a:t>Command line operation</a:t>
            </a:r>
          </a:p>
        </p:txBody>
      </p:sp>
      <p:sp>
        <p:nvSpPr>
          <p:cNvPr id="3" name="Title 2"/>
          <p:cNvSpPr>
            <a:spLocks noGrp="1"/>
          </p:cNvSpPr>
          <p:nvPr>
            <p:ph type="title"/>
          </p:nvPr>
        </p:nvSpPr>
        <p:spPr/>
        <p:txBody>
          <a:bodyPr/>
          <a:lstStyle/>
          <a:p>
            <a:r>
              <a:rPr lang="en-US" dirty="0"/>
              <a:t>Workstation, Server, and Mobile Device OS</a:t>
            </a:r>
          </a:p>
        </p:txBody>
      </p:sp>
      <p:sp>
        <p:nvSpPr>
          <p:cNvPr id="4" name="Footer Placeholder 3">
            <a:extLst>
              <a:ext uri="{FF2B5EF4-FFF2-40B4-BE49-F238E27FC236}">
                <a16:creationId xmlns:a16="http://schemas.microsoft.com/office/drawing/2014/main" id="{69D368C7-A2F0-4C34-9E94-E19238BB1ED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223FA77-637D-4410-BF35-0C6CACA5CF20}"/>
              </a:ext>
            </a:extLst>
          </p:cNvPr>
          <p:cNvSpPr>
            <a:spLocks noGrp="1"/>
          </p:cNvSpPr>
          <p:nvPr>
            <p:ph type="sldNum" sz="quarter" idx="4"/>
          </p:nvPr>
        </p:nvSpPr>
        <p:spPr/>
        <p:txBody>
          <a:bodyPr/>
          <a:lstStyle/>
          <a:p>
            <a:fld id="{5356F478-C559-429F-9426-6D8D07B5A7AD}" type="slidenum">
              <a:rPr lang="en-US" smtClean="0"/>
              <a:pPr/>
              <a:t>40</a:t>
            </a:fld>
            <a:endParaRPr lang="en-US" dirty="0"/>
          </a:p>
        </p:txBody>
      </p:sp>
    </p:spTree>
    <p:extLst>
      <p:ext uri="{BB962C8B-B14F-4D97-AF65-F5344CB8AC3E}">
        <p14:creationId xmlns:p14="http://schemas.microsoft.com/office/powerpoint/2010/main" val="3130637292"/>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r>
              <a:rPr lang="en-US" dirty="0"/>
              <a:t>Unsolicited email</a:t>
            </a:r>
          </a:p>
          <a:p>
            <a:r>
              <a:rPr lang="en-US" dirty="0"/>
              <a:t>Identify potentially hazardous content</a:t>
            </a:r>
          </a:p>
          <a:p>
            <a:pPr lvl="1"/>
            <a:r>
              <a:rPr lang="en-US" dirty="0"/>
              <a:t>Hyperlinks</a:t>
            </a:r>
          </a:p>
          <a:p>
            <a:pPr lvl="1"/>
            <a:r>
              <a:rPr lang="en-US" dirty="0"/>
              <a:t>Attachments</a:t>
            </a:r>
          </a:p>
        </p:txBody>
      </p:sp>
      <p:sp>
        <p:nvSpPr>
          <p:cNvPr id="2" name="Title 1"/>
          <p:cNvSpPr>
            <a:spLocks noGrp="1"/>
          </p:cNvSpPr>
          <p:nvPr>
            <p:ph type="title"/>
          </p:nvPr>
        </p:nvSpPr>
        <p:spPr/>
        <p:txBody>
          <a:bodyPr/>
          <a:lstStyle/>
          <a:p>
            <a:r>
              <a:rPr lang="en-US"/>
              <a:t>Spam</a:t>
            </a:r>
            <a:endParaRPr lang="en-US" dirty="0"/>
          </a:p>
        </p:txBody>
      </p:sp>
      <p:sp>
        <p:nvSpPr>
          <p:cNvPr id="3" name="Footer Placeholder 2">
            <a:extLst>
              <a:ext uri="{FF2B5EF4-FFF2-40B4-BE49-F238E27FC236}">
                <a16:creationId xmlns:a16="http://schemas.microsoft.com/office/drawing/2014/main" id="{90A804EB-8752-4002-A32B-1770D4CF0BA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A793122-E040-42C0-AC71-02F1A7DD7724}"/>
              </a:ext>
            </a:extLst>
          </p:cNvPr>
          <p:cNvSpPr>
            <a:spLocks noGrp="1"/>
          </p:cNvSpPr>
          <p:nvPr>
            <p:ph type="sldNum" sz="quarter" idx="4"/>
          </p:nvPr>
        </p:nvSpPr>
        <p:spPr/>
        <p:txBody>
          <a:bodyPr/>
          <a:lstStyle/>
          <a:p>
            <a:fld id="{5356F478-C559-429F-9426-6D8D07B5A7AD}" type="slidenum">
              <a:rPr lang="en-US" smtClean="0"/>
              <a:pPr/>
              <a:t>400</a:t>
            </a:fld>
            <a:endParaRPr lang="en-US" dirty="0"/>
          </a:p>
        </p:txBody>
      </p:sp>
    </p:spTree>
    <p:extLst>
      <p:ext uri="{BB962C8B-B14F-4D97-AF65-F5344CB8AC3E}">
        <p14:creationId xmlns:p14="http://schemas.microsoft.com/office/powerpoint/2010/main" val="1882787359"/>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0B88AA9-743D-4542-9A17-627F320B6AD4}"/>
              </a:ext>
            </a:extLst>
          </p:cNvPr>
          <p:cNvSpPr>
            <a:spLocks noGrp="1"/>
          </p:cNvSpPr>
          <p:nvPr>
            <p:ph type="title"/>
          </p:nvPr>
        </p:nvSpPr>
        <p:spPr/>
        <p:txBody>
          <a:bodyPr/>
          <a:lstStyle/>
          <a:p>
            <a:r>
              <a:rPr lang="en-US" dirty="0"/>
              <a:t>Phishing</a:t>
            </a:r>
          </a:p>
        </p:txBody>
      </p:sp>
      <p:sp>
        <p:nvSpPr>
          <p:cNvPr id="10" name="Content Placeholder 9">
            <a:extLst>
              <a:ext uri="{FF2B5EF4-FFF2-40B4-BE49-F238E27FC236}">
                <a16:creationId xmlns:a16="http://schemas.microsoft.com/office/drawing/2014/main" id="{000CF1E9-B34B-4F0A-AD01-A5759BF9BC92}"/>
              </a:ext>
            </a:extLst>
          </p:cNvPr>
          <p:cNvSpPr>
            <a:spLocks noGrp="1"/>
          </p:cNvSpPr>
          <p:nvPr>
            <p:ph sz="half" idx="1"/>
          </p:nvPr>
        </p:nvSpPr>
        <p:spPr/>
        <p:txBody>
          <a:bodyPr>
            <a:normAutofit fontScale="62500" lnSpcReduction="20000"/>
          </a:bodyPr>
          <a:lstStyle/>
          <a:p>
            <a:r>
              <a:rPr lang="en-US" dirty="0"/>
              <a:t>Email messages that try to trick the recipient into visiting a fake website to steal their credentials</a:t>
            </a:r>
          </a:p>
          <a:p>
            <a:r>
              <a:rPr lang="en-US" dirty="0"/>
              <a:t>Attacker may have knowledge of which sites the victim uses (targeted attack) or just send mass mails</a:t>
            </a:r>
          </a:p>
          <a:p>
            <a:r>
              <a:rPr lang="en-US" dirty="0"/>
              <a:t>Could also use pop-ups on web pages</a:t>
            </a:r>
          </a:p>
          <a:p>
            <a:r>
              <a:rPr lang="en-US" dirty="0"/>
              <a:t>Pharming refers to attacks that redirect traffic, possibly by corrupting DNS resolution</a:t>
            </a:r>
          </a:p>
        </p:txBody>
      </p:sp>
      <p:pic>
        <p:nvPicPr>
          <p:cNvPr id="14" name="Content Placeholder 13" descr="Phishing email with formatting concealing fake hyperlink">
            <a:extLst>
              <a:ext uri="{FF2B5EF4-FFF2-40B4-BE49-F238E27FC236}">
                <a16:creationId xmlns:a16="http://schemas.microsoft.com/office/drawing/2014/main" id="{F0674EFF-E7AA-4E4C-8AB6-2AEAD891FDC0}"/>
              </a:ext>
            </a:extLst>
          </p:cNvPr>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7138534" y="914400"/>
            <a:ext cx="3918857" cy="2743200"/>
          </a:xfrm>
        </p:spPr>
      </p:pic>
      <p:pic>
        <p:nvPicPr>
          <p:cNvPr id="16" name="Content Placeholder 15" descr="Phishing email with formatting stripped">
            <a:extLst>
              <a:ext uri="{FF2B5EF4-FFF2-40B4-BE49-F238E27FC236}">
                <a16:creationId xmlns:a16="http://schemas.microsoft.com/office/drawing/2014/main" id="{EEFD0BB5-6320-443B-9424-6FA0018E98D6}"/>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7138534" y="3749675"/>
            <a:ext cx="3918857" cy="2743200"/>
          </a:xfrm>
        </p:spPr>
      </p:pic>
      <p:sp>
        <p:nvSpPr>
          <p:cNvPr id="2" name="Footer Placeholder 1">
            <a:extLst>
              <a:ext uri="{FF2B5EF4-FFF2-40B4-BE49-F238E27FC236}">
                <a16:creationId xmlns:a16="http://schemas.microsoft.com/office/drawing/2014/main" id="{EF3BB458-D005-4CEA-9966-86A367132CE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1F87E7E-B43D-40D2-BB81-1113C0A1B0DE}"/>
              </a:ext>
            </a:extLst>
          </p:cNvPr>
          <p:cNvSpPr>
            <a:spLocks noGrp="1"/>
          </p:cNvSpPr>
          <p:nvPr>
            <p:ph type="sldNum" sz="quarter" idx="4"/>
          </p:nvPr>
        </p:nvSpPr>
        <p:spPr/>
        <p:txBody>
          <a:bodyPr/>
          <a:lstStyle/>
          <a:p>
            <a:fld id="{5356F478-C559-429F-9426-6D8D07B5A7AD}" type="slidenum">
              <a:rPr lang="en-US" smtClean="0"/>
              <a:pPr/>
              <a:t>401</a:t>
            </a:fld>
            <a:endParaRPr lang="en-US" dirty="0"/>
          </a:p>
        </p:txBody>
      </p:sp>
    </p:spTree>
    <p:extLst>
      <p:ext uri="{BB962C8B-B14F-4D97-AF65-F5344CB8AC3E}">
        <p14:creationId xmlns:p14="http://schemas.microsoft.com/office/powerpoint/2010/main" val="4093735455"/>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D164-7352-430F-A58A-5BBC1E28F0BA}"/>
              </a:ext>
            </a:extLst>
          </p:cNvPr>
          <p:cNvSpPr>
            <a:spLocks noGrp="1"/>
          </p:cNvSpPr>
          <p:nvPr>
            <p:ph type="title"/>
          </p:nvPr>
        </p:nvSpPr>
        <p:spPr/>
        <p:txBody>
          <a:bodyPr/>
          <a:lstStyle/>
          <a:p>
            <a:r>
              <a:rPr lang="en-US" dirty="0"/>
              <a:t>Anti-spam</a:t>
            </a:r>
          </a:p>
        </p:txBody>
      </p:sp>
      <p:sp>
        <p:nvSpPr>
          <p:cNvPr id="4" name="Content Placeholder 3">
            <a:extLst>
              <a:ext uri="{FF2B5EF4-FFF2-40B4-BE49-F238E27FC236}">
                <a16:creationId xmlns:a16="http://schemas.microsoft.com/office/drawing/2014/main" id="{712DDE01-0BC7-4061-932B-CA8AC59AE0C0}"/>
              </a:ext>
            </a:extLst>
          </p:cNvPr>
          <p:cNvSpPr>
            <a:spLocks noGrp="1"/>
          </p:cNvSpPr>
          <p:nvPr>
            <p:ph sz="half" idx="2"/>
          </p:nvPr>
        </p:nvSpPr>
        <p:spPr/>
        <p:txBody>
          <a:bodyPr>
            <a:normAutofit fontScale="85000" lnSpcReduction="20000"/>
          </a:bodyPr>
          <a:lstStyle/>
          <a:p>
            <a:r>
              <a:rPr lang="en-US" dirty="0"/>
              <a:t>Junk email filtering</a:t>
            </a:r>
          </a:p>
          <a:p>
            <a:pPr lvl="1"/>
            <a:r>
              <a:rPr lang="en-US" dirty="0"/>
              <a:t>Move messages automatically to a “Junk” folder</a:t>
            </a:r>
          </a:p>
          <a:p>
            <a:pPr lvl="1"/>
            <a:r>
              <a:rPr lang="en-US" dirty="0"/>
              <a:t>Disable links and formatting to reveal the true message contents</a:t>
            </a:r>
          </a:p>
          <a:p>
            <a:pPr lvl="1"/>
            <a:r>
              <a:rPr lang="en-US" dirty="0"/>
              <a:t>Block file attachments</a:t>
            </a:r>
          </a:p>
          <a:p>
            <a:r>
              <a:rPr lang="en-US" dirty="0"/>
              <a:t>Instant Messaging/VoIP authentication and identity proofing</a:t>
            </a:r>
          </a:p>
          <a:p>
            <a:endParaRPr lang="en-US" dirty="0"/>
          </a:p>
        </p:txBody>
      </p:sp>
      <p:pic>
        <p:nvPicPr>
          <p:cNvPr id="7" name="Content Placeholder 6">
            <a:extLst>
              <a:ext uri="{FF2B5EF4-FFF2-40B4-BE49-F238E27FC236}">
                <a16:creationId xmlns:a16="http://schemas.microsoft.com/office/drawing/2014/main" id="{81EF583D-9C5A-4053-AB44-DE76BF44B654}"/>
              </a:ext>
            </a:extLst>
          </p:cNvPr>
          <p:cNvPicPr>
            <a:picLocks noGrp="1"/>
          </p:cNvPicPr>
          <p:nvPr>
            <p:ph sz="half" idx="1"/>
          </p:nvPr>
        </p:nvPicPr>
        <p:blipFill rotWithShape="1">
          <a:blip r:embed="rId2"/>
          <a:stretch/>
        </p:blipFill>
        <p:spPr bwMode="auto">
          <a:xfrm>
            <a:off x="866964" y="914400"/>
            <a:ext cx="4393822" cy="5578475"/>
          </a:xfrm>
          <a:prstGeom prst="rect">
            <a:avLst/>
          </a:prstGeom>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7BE1B640-C3D7-47E8-B3FE-62B13130A53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8DCBEE4-3653-4920-8D3C-8F8F3332EC3B}"/>
              </a:ext>
            </a:extLst>
          </p:cNvPr>
          <p:cNvSpPr>
            <a:spLocks noGrp="1"/>
          </p:cNvSpPr>
          <p:nvPr>
            <p:ph type="sldNum" sz="quarter" idx="4"/>
          </p:nvPr>
        </p:nvSpPr>
        <p:spPr/>
        <p:txBody>
          <a:bodyPr/>
          <a:lstStyle/>
          <a:p>
            <a:fld id="{5356F478-C559-429F-9426-6D8D07B5A7AD}" type="slidenum">
              <a:rPr lang="en-US" smtClean="0"/>
              <a:pPr/>
              <a:t>402</a:t>
            </a:fld>
            <a:endParaRPr lang="en-US" dirty="0"/>
          </a:p>
        </p:txBody>
      </p:sp>
    </p:spTree>
    <p:extLst>
      <p:ext uri="{BB962C8B-B14F-4D97-AF65-F5344CB8AC3E}">
        <p14:creationId xmlns:p14="http://schemas.microsoft.com/office/powerpoint/2010/main" val="3014615291"/>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F979FC-36AD-4E7D-8B5F-DCF71BA31F88}"/>
              </a:ext>
            </a:extLst>
          </p:cNvPr>
          <p:cNvSpPr>
            <a:spLocks noGrp="1"/>
          </p:cNvSpPr>
          <p:nvPr>
            <p:ph idx="1"/>
          </p:nvPr>
        </p:nvSpPr>
        <p:spPr/>
        <p:txBody>
          <a:bodyPr>
            <a:normAutofit fontScale="92500" lnSpcReduction="10000"/>
          </a:bodyPr>
          <a:lstStyle/>
          <a:p>
            <a:r>
              <a:rPr lang="en-US" dirty="0"/>
              <a:t>Obtain software and driver installation files from legitimate sources</a:t>
            </a:r>
          </a:p>
          <a:p>
            <a:pPr lvl="1"/>
            <a:r>
              <a:rPr lang="en-US" dirty="0"/>
              <a:t>Vendor app stores </a:t>
            </a:r>
          </a:p>
          <a:p>
            <a:pPr lvl="1"/>
            <a:r>
              <a:rPr lang="en-US" dirty="0"/>
              <a:t>Merchant app stores</a:t>
            </a:r>
          </a:p>
          <a:p>
            <a:pPr lvl="1"/>
            <a:r>
              <a:rPr lang="en-US" dirty="0"/>
              <a:t>Authorized resellers, Original Equipment Manufacturer (OEM) vendors, and managed service providers</a:t>
            </a:r>
          </a:p>
          <a:p>
            <a:r>
              <a:rPr lang="en-US" dirty="0"/>
              <a:t>Abandonware</a:t>
            </a:r>
          </a:p>
          <a:p>
            <a:r>
              <a:rPr lang="en-US" dirty="0"/>
              <a:t>Signed code</a:t>
            </a:r>
          </a:p>
          <a:p>
            <a:pPr lvl="1"/>
            <a:endParaRPr lang="en-US" dirty="0"/>
          </a:p>
        </p:txBody>
      </p:sp>
      <p:sp>
        <p:nvSpPr>
          <p:cNvPr id="3" name="Title 2">
            <a:extLst>
              <a:ext uri="{FF2B5EF4-FFF2-40B4-BE49-F238E27FC236}">
                <a16:creationId xmlns:a16="http://schemas.microsoft.com/office/drawing/2014/main" id="{EFD73B52-A3A8-4DDD-9695-7E0CF421DEE1}"/>
              </a:ext>
            </a:extLst>
          </p:cNvPr>
          <p:cNvSpPr>
            <a:spLocks noGrp="1"/>
          </p:cNvSpPr>
          <p:nvPr>
            <p:ph type="title"/>
          </p:nvPr>
        </p:nvSpPr>
        <p:spPr/>
        <p:txBody>
          <a:bodyPr/>
          <a:lstStyle/>
          <a:p>
            <a:r>
              <a:rPr lang="en-US" dirty="0"/>
              <a:t>Software Sources</a:t>
            </a:r>
          </a:p>
        </p:txBody>
      </p:sp>
      <p:sp>
        <p:nvSpPr>
          <p:cNvPr id="4" name="Footer Placeholder 3">
            <a:extLst>
              <a:ext uri="{FF2B5EF4-FFF2-40B4-BE49-F238E27FC236}">
                <a16:creationId xmlns:a16="http://schemas.microsoft.com/office/drawing/2014/main" id="{2358DE2F-237E-4A5C-BDF2-5B57C3B9475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85CF328-6DCA-4410-8AE8-9EB1804ED2EF}"/>
              </a:ext>
            </a:extLst>
          </p:cNvPr>
          <p:cNvSpPr>
            <a:spLocks noGrp="1"/>
          </p:cNvSpPr>
          <p:nvPr>
            <p:ph type="sldNum" sz="quarter" idx="4"/>
          </p:nvPr>
        </p:nvSpPr>
        <p:spPr/>
        <p:txBody>
          <a:bodyPr/>
          <a:lstStyle/>
          <a:p>
            <a:fld id="{5356F478-C559-429F-9426-6D8D07B5A7AD}" type="slidenum">
              <a:rPr lang="en-US" smtClean="0"/>
              <a:pPr/>
              <a:t>403</a:t>
            </a:fld>
            <a:endParaRPr lang="en-US" dirty="0"/>
          </a:p>
        </p:txBody>
      </p:sp>
    </p:spTree>
    <p:extLst>
      <p:ext uri="{BB962C8B-B14F-4D97-AF65-F5344CB8AC3E}">
        <p14:creationId xmlns:p14="http://schemas.microsoft.com/office/powerpoint/2010/main" val="3019281150"/>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Patches contain updates for system or application files</a:t>
            </a:r>
          </a:p>
          <a:p>
            <a:r>
              <a:rPr lang="en-US" dirty="0"/>
              <a:t>Fix bugs or security problems (vulnerabilities / exploits)</a:t>
            </a:r>
          </a:p>
          <a:p>
            <a:r>
              <a:rPr lang="en-US" dirty="0"/>
              <a:t>Service Packs</a:t>
            </a:r>
          </a:p>
        </p:txBody>
      </p:sp>
      <p:sp>
        <p:nvSpPr>
          <p:cNvPr id="3" name="Title 2"/>
          <p:cNvSpPr>
            <a:spLocks noGrp="1"/>
          </p:cNvSpPr>
          <p:nvPr>
            <p:ph type="title"/>
          </p:nvPr>
        </p:nvSpPr>
        <p:spPr/>
        <p:txBody>
          <a:bodyPr/>
          <a:lstStyle/>
          <a:p>
            <a:r>
              <a:rPr lang="en-US"/>
              <a:t>Patch Management</a:t>
            </a:r>
            <a:endParaRPr lang="en-US" dirty="0"/>
          </a:p>
        </p:txBody>
      </p:sp>
      <p:sp>
        <p:nvSpPr>
          <p:cNvPr id="4" name="Footer Placeholder 3">
            <a:extLst>
              <a:ext uri="{FF2B5EF4-FFF2-40B4-BE49-F238E27FC236}">
                <a16:creationId xmlns:a16="http://schemas.microsoft.com/office/drawing/2014/main" id="{48C53AF2-843F-4785-9565-1F8628319EC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B344120-107A-46F0-9996-4B4A9D99989C}"/>
              </a:ext>
            </a:extLst>
          </p:cNvPr>
          <p:cNvSpPr>
            <a:spLocks noGrp="1"/>
          </p:cNvSpPr>
          <p:nvPr>
            <p:ph type="sldNum" sz="quarter" idx="4"/>
          </p:nvPr>
        </p:nvSpPr>
        <p:spPr/>
        <p:txBody>
          <a:bodyPr/>
          <a:lstStyle/>
          <a:p>
            <a:fld id="{5356F478-C559-429F-9426-6D8D07B5A7AD}" type="slidenum">
              <a:rPr lang="en-US" smtClean="0"/>
              <a:pPr/>
              <a:t>404</a:t>
            </a:fld>
            <a:endParaRPr lang="en-US" dirty="0"/>
          </a:p>
        </p:txBody>
      </p:sp>
    </p:spTree>
    <p:extLst>
      <p:ext uri="{BB962C8B-B14F-4D97-AF65-F5344CB8AC3E}">
        <p14:creationId xmlns:p14="http://schemas.microsoft.com/office/powerpoint/2010/main" val="216707868"/>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Windows Update</a:t>
            </a:r>
            <a:endParaRPr lang="en-US" dirty="0"/>
          </a:p>
        </p:txBody>
      </p:sp>
      <p:sp>
        <p:nvSpPr>
          <p:cNvPr id="7" name="Content Placeholder 6"/>
          <p:cNvSpPr>
            <a:spLocks noGrp="1"/>
          </p:cNvSpPr>
          <p:nvPr>
            <p:ph sz="half" idx="1"/>
          </p:nvPr>
        </p:nvSpPr>
        <p:spPr/>
        <p:txBody>
          <a:bodyPr>
            <a:normAutofit/>
          </a:bodyPr>
          <a:lstStyle/>
          <a:p>
            <a:r>
              <a:rPr lang="en-US" dirty="0"/>
              <a:t>Identifies and installs updates automatically over the web</a:t>
            </a:r>
          </a:p>
          <a:p>
            <a:r>
              <a:rPr lang="en-US" dirty="0"/>
              <a:t>Configure scheduling</a:t>
            </a:r>
          </a:p>
        </p:txBody>
      </p:sp>
      <p:pic>
        <p:nvPicPr>
          <p:cNvPr id="18" name="Content Placeholder 17" descr="Windows Update">
            <a:extLst>
              <a:ext uri="{FF2B5EF4-FFF2-40B4-BE49-F238E27FC236}">
                <a16:creationId xmlns:a16="http://schemas.microsoft.com/office/drawing/2014/main" id="{DB6E7B8A-EEC6-4DE1-AACF-579FF3D6D581}"/>
              </a:ext>
            </a:extLst>
          </p:cNvPr>
          <p:cNvPicPr>
            <a:picLocks noGrp="1"/>
          </p:cNvPicPr>
          <p:nvPr>
            <p:ph sz="quarter" idx="12"/>
          </p:nvPr>
        </p:nvPicPr>
        <p:blipFill>
          <a:blip r:embed="rId3"/>
          <a:stretch>
            <a:fillRect/>
          </a:stretch>
        </p:blipFill>
        <p:spPr>
          <a:xfrm>
            <a:off x="1262804" y="914400"/>
            <a:ext cx="3602142" cy="2743200"/>
          </a:xfrm>
          <a:prstGeom prst="rect">
            <a:avLst/>
          </a:prstGeom>
        </p:spPr>
      </p:pic>
      <p:pic>
        <p:nvPicPr>
          <p:cNvPr id="19" name="Content Placeholder 18" descr="Advanced Windows Update settings">
            <a:extLst>
              <a:ext uri="{FF2B5EF4-FFF2-40B4-BE49-F238E27FC236}">
                <a16:creationId xmlns:a16="http://schemas.microsoft.com/office/drawing/2014/main" id="{866E389B-4BD0-4E74-93A3-4F1BB13CE8D7}"/>
              </a:ext>
            </a:extLst>
          </p:cNvPr>
          <p:cNvPicPr>
            <a:picLocks noGrp="1"/>
          </p:cNvPicPr>
          <p:nvPr>
            <p:ph sz="quarter" idx="13"/>
          </p:nvPr>
        </p:nvPicPr>
        <p:blipFill>
          <a:blip r:embed="rId4"/>
          <a:stretch>
            <a:fillRect/>
          </a:stretch>
        </p:blipFill>
        <p:spPr>
          <a:xfrm>
            <a:off x="1262804" y="3749675"/>
            <a:ext cx="3602142" cy="2743200"/>
          </a:xfrm>
          <a:prstGeom prst="rect">
            <a:avLst/>
          </a:prstGeom>
        </p:spPr>
      </p:pic>
      <p:sp>
        <p:nvSpPr>
          <p:cNvPr id="2" name="Footer Placeholder 1">
            <a:extLst>
              <a:ext uri="{FF2B5EF4-FFF2-40B4-BE49-F238E27FC236}">
                <a16:creationId xmlns:a16="http://schemas.microsoft.com/office/drawing/2014/main" id="{16D9A9F5-D61E-4538-BA26-E21E65920CB1}"/>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AA081C6E-5164-418A-86E0-9B2CBD8F014C}"/>
              </a:ext>
            </a:extLst>
          </p:cNvPr>
          <p:cNvSpPr>
            <a:spLocks noGrp="1"/>
          </p:cNvSpPr>
          <p:nvPr>
            <p:ph type="sldNum" sz="quarter" idx="4"/>
          </p:nvPr>
        </p:nvSpPr>
        <p:spPr/>
        <p:txBody>
          <a:bodyPr/>
          <a:lstStyle/>
          <a:p>
            <a:fld id="{5356F478-C559-429F-9426-6D8D07B5A7AD}" type="slidenum">
              <a:rPr lang="en-US" smtClean="0"/>
              <a:pPr/>
              <a:t>405</a:t>
            </a:fld>
            <a:endParaRPr lang="en-US" dirty="0"/>
          </a:p>
        </p:txBody>
      </p:sp>
    </p:spTree>
    <p:extLst>
      <p:ext uri="{BB962C8B-B14F-4D97-AF65-F5344CB8AC3E}">
        <p14:creationId xmlns:p14="http://schemas.microsoft.com/office/powerpoint/2010/main" val="3431849903"/>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9B8BC8-FAAE-4984-9620-3A83281FFC61}"/>
              </a:ext>
            </a:extLst>
          </p:cNvPr>
          <p:cNvSpPr>
            <a:spLocks noGrp="1"/>
          </p:cNvSpPr>
          <p:nvPr>
            <p:ph idx="1"/>
          </p:nvPr>
        </p:nvSpPr>
        <p:spPr/>
        <p:txBody>
          <a:bodyPr>
            <a:normAutofit fontScale="92500" lnSpcReduction="20000"/>
          </a:bodyPr>
          <a:lstStyle/>
          <a:p>
            <a:r>
              <a:rPr lang="en-US" dirty="0"/>
              <a:t>Quality updates installed regularly (daily)</a:t>
            </a:r>
          </a:p>
          <a:p>
            <a:r>
              <a:rPr lang="en-US" dirty="0"/>
              <a:t>Feature updates introduce new functionality</a:t>
            </a:r>
          </a:p>
          <a:p>
            <a:r>
              <a:rPr lang="en-US" dirty="0"/>
              <a:t>Servicing channels allow more control for update testing</a:t>
            </a:r>
          </a:p>
          <a:p>
            <a:pPr lvl="1"/>
            <a:r>
              <a:rPr lang="en-US" dirty="0"/>
              <a:t>Windows Insider Program</a:t>
            </a:r>
          </a:p>
          <a:p>
            <a:pPr lvl="1"/>
            <a:r>
              <a:rPr lang="en-US" dirty="0"/>
              <a:t>Semi-annual channel (targeted) </a:t>
            </a:r>
          </a:p>
          <a:p>
            <a:pPr lvl="1"/>
            <a:r>
              <a:rPr lang="en-US" dirty="0"/>
              <a:t>Semi-annual channel </a:t>
            </a:r>
          </a:p>
          <a:p>
            <a:pPr lvl="1"/>
            <a:r>
              <a:rPr lang="en-US" dirty="0"/>
              <a:t>Long term servicing channel </a:t>
            </a:r>
          </a:p>
          <a:p>
            <a:pPr lvl="1"/>
            <a:endParaRPr lang="en-US" dirty="0"/>
          </a:p>
        </p:txBody>
      </p:sp>
      <p:sp>
        <p:nvSpPr>
          <p:cNvPr id="3" name="Title 2">
            <a:extLst>
              <a:ext uri="{FF2B5EF4-FFF2-40B4-BE49-F238E27FC236}">
                <a16:creationId xmlns:a16="http://schemas.microsoft.com/office/drawing/2014/main" id="{F6E2D1D6-0ECF-4717-A603-2E58442DF7DB}"/>
              </a:ext>
            </a:extLst>
          </p:cNvPr>
          <p:cNvSpPr>
            <a:spLocks noGrp="1"/>
          </p:cNvSpPr>
          <p:nvPr>
            <p:ph type="title"/>
          </p:nvPr>
        </p:nvSpPr>
        <p:spPr/>
        <p:txBody>
          <a:bodyPr/>
          <a:lstStyle/>
          <a:p>
            <a:r>
              <a:rPr lang="en-GB" dirty="0"/>
              <a:t>Windows Update Scheduling and Frequency</a:t>
            </a:r>
            <a:endParaRPr lang="en-US" dirty="0"/>
          </a:p>
        </p:txBody>
      </p:sp>
      <p:sp>
        <p:nvSpPr>
          <p:cNvPr id="4" name="Footer Placeholder 3">
            <a:extLst>
              <a:ext uri="{FF2B5EF4-FFF2-40B4-BE49-F238E27FC236}">
                <a16:creationId xmlns:a16="http://schemas.microsoft.com/office/drawing/2014/main" id="{22FAAF71-C1CC-4602-AFBD-4ADB6086EC4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435F084-95F2-4651-98E9-793D8A9AC19C}"/>
              </a:ext>
            </a:extLst>
          </p:cNvPr>
          <p:cNvSpPr>
            <a:spLocks noGrp="1"/>
          </p:cNvSpPr>
          <p:nvPr>
            <p:ph type="sldNum" sz="quarter" idx="4"/>
          </p:nvPr>
        </p:nvSpPr>
        <p:spPr/>
        <p:txBody>
          <a:bodyPr/>
          <a:lstStyle/>
          <a:p>
            <a:fld id="{5356F478-C559-429F-9426-6D8D07B5A7AD}" type="slidenum">
              <a:rPr lang="en-US" smtClean="0"/>
              <a:pPr/>
              <a:t>406</a:t>
            </a:fld>
            <a:endParaRPr lang="en-US" dirty="0"/>
          </a:p>
        </p:txBody>
      </p:sp>
    </p:spTree>
    <p:extLst>
      <p:ext uri="{BB962C8B-B14F-4D97-AF65-F5344CB8AC3E}">
        <p14:creationId xmlns:p14="http://schemas.microsoft.com/office/powerpoint/2010/main" val="3725557135"/>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Configuring Windows Defender">
            <a:extLst>
              <a:ext uri="{FF2B5EF4-FFF2-40B4-BE49-F238E27FC236}">
                <a16:creationId xmlns:a16="http://schemas.microsoft.com/office/drawing/2014/main" id="{6596F80E-CA20-4B63-8711-3EF545D0290B}"/>
              </a:ext>
            </a:extLst>
          </p:cNvPr>
          <p:cNvPicPr>
            <a:picLocks noGrp="1"/>
          </p:cNvPicPr>
          <p:nvPr>
            <p:ph sz="half" idx="2"/>
          </p:nvPr>
        </p:nvPicPr>
        <p:blipFill>
          <a:blip r:embed="rId3"/>
          <a:stretch>
            <a:fillRect/>
          </a:stretch>
        </p:blipFill>
        <p:spPr>
          <a:xfrm>
            <a:off x="6201515" y="914400"/>
            <a:ext cx="5789721" cy="5578475"/>
          </a:xfrm>
          <a:prstGeom prst="rect">
            <a:avLst/>
          </a:prstGeom>
        </p:spPr>
      </p:pic>
      <p:sp>
        <p:nvSpPr>
          <p:cNvPr id="2" name="Title 1"/>
          <p:cNvSpPr>
            <a:spLocks noGrp="1"/>
          </p:cNvSpPr>
          <p:nvPr>
            <p:ph type="title"/>
          </p:nvPr>
        </p:nvSpPr>
        <p:spPr/>
        <p:txBody>
          <a:bodyPr/>
          <a:lstStyle/>
          <a:p>
            <a:r>
              <a:rPr lang="en-US"/>
              <a:t>Other Updates</a:t>
            </a:r>
            <a:endParaRPr lang="en-US" dirty="0"/>
          </a:p>
        </p:txBody>
      </p:sp>
      <p:sp>
        <p:nvSpPr>
          <p:cNvPr id="3" name="Content Placeholder 2"/>
          <p:cNvSpPr>
            <a:spLocks noGrp="1"/>
          </p:cNvSpPr>
          <p:nvPr>
            <p:ph sz="half" idx="1"/>
          </p:nvPr>
        </p:nvSpPr>
        <p:spPr/>
        <p:txBody>
          <a:bodyPr/>
          <a:lstStyle/>
          <a:p>
            <a:r>
              <a:rPr lang="en-US" dirty="0"/>
              <a:t>Application updates</a:t>
            </a:r>
          </a:p>
          <a:p>
            <a:r>
              <a:rPr lang="en-US" dirty="0"/>
              <a:t>Anti-virus updates</a:t>
            </a:r>
          </a:p>
          <a:p>
            <a:r>
              <a:rPr lang="en-US" dirty="0"/>
              <a:t>Driver updates</a:t>
            </a:r>
          </a:p>
        </p:txBody>
      </p:sp>
      <p:sp>
        <p:nvSpPr>
          <p:cNvPr id="4" name="Footer Placeholder 3">
            <a:extLst>
              <a:ext uri="{FF2B5EF4-FFF2-40B4-BE49-F238E27FC236}">
                <a16:creationId xmlns:a16="http://schemas.microsoft.com/office/drawing/2014/main" id="{8B93D1EB-C494-4E5C-B9AB-1F01AAF8DC1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70D3031-5F42-4928-8E4F-9B2A0124D8CB}"/>
              </a:ext>
            </a:extLst>
          </p:cNvPr>
          <p:cNvSpPr>
            <a:spLocks noGrp="1"/>
          </p:cNvSpPr>
          <p:nvPr>
            <p:ph type="sldNum" sz="quarter" idx="4"/>
          </p:nvPr>
        </p:nvSpPr>
        <p:spPr/>
        <p:txBody>
          <a:bodyPr/>
          <a:lstStyle/>
          <a:p>
            <a:fld id="{5356F478-C559-429F-9426-6D8D07B5A7AD}" type="slidenum">
              <a:rPr lang="en-US" smtClean="0"/>
              <a:pPr/>
              <a:t>407</a:t>
            </a:fld>
            <a:endParaRPr lang="en-US" dirty="0"/>
          </a:p>
        </p:txBody>
      </p:sp>
    </p:spTree>
    <p:extLst>
      <p:ext uri="{BB962C8B-B14F-4D97-AF65-F5344CB8AC3E}">
        <p14:creationId xmlns:p14="http://schemas.microsoft.com/office/powerpoint/2010/main" val="1256322106"/>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5738B0A-6075-4EB4-A6C2-763F0F23B0A4}"/>
              </a:ext>
            </a:extLst>
          </p:cNvPr>
          <p:cNvSpPr>
            <a:spLocks noGrp="1"/>
          </p:cNvSpPr>
          <p:nvPr>
            <p:ph idx="1"/>
          </p:nvPr>
        </p:nvSpPr>
        <p:spPr/>
        <p:txBody>
          <a:bodyPr>
            <a:normAutofit fontScale="70000" lnSpcReduction="20000"/>
          </a:bodyPr>
          <a:lstStyle/>
          <a:p>
            <a:r>
              <a:rPr lang="en-US" dirty="0"/>
              <a:t>Describe basic principles for hardening computer systems against attack</a:t>
            </a:r>
          </a:p>
          <a:p>
            <a:r>
              <a:rPr lang="en-US" dirty="0"/>
              <a:t>Distinguish types of malware and use anti-malware software</a:t>
            </a:r>
          </a:p>
          <a:p>
            <a:r>
              <a:rPr lang="en-US" dirty="0"/>
              <a:t>Identify spam and phishing threats</a:t>
            </a:r>
          </a:p>
          <a:p>
            <a:r>
              <a:rPr lang="en-US" dirty="0"/>
              <a:t>Install software patches and updates from secure sources</a:t>
            </a:r>
          </a:p>
        </p:txBody>
      </p:sp>
      <p:sp>
        <p:nvSpPr>
          <p:cNvPr id="3" name="Footer Placeholder 2">
            <a:extLst>
              <a:ext uri="{FF2B5EF4-FFF2-40B4-BE49-F238E27FC236}">
                <a16:creationId xmlns:a16="http://schemas.microsoft.com/office/drawing/2014/main" id="{4EEDC273-2DE1-43B1-BEFC-8B70B1A41E6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A01B8D7-C351-4A67-A28F-98E4A791985D}"/>
              </a:ext>
            </a:extLst>
          </p:cNvPr>
          <p:cNvSpPr>
            <a:spLocks noGrp="1"/>
          </p:cNvSpPr>
          <p:nvPr>
            <p:ph type="sldNum" sz="quarter" idx="4"/>
          </p:nvPr>
        </p:nvSpPr>
        <p:spPr/>
        <p:txBody>
          <a:bodyPr/>
          <a:lstStyle/>
          <a:p>
            <a:fld id="{5356F478-C559-429F-9426-6D8D07B5A7AD}" type="slidenum">
              <a:rPr lang="en-US" smtClean="0"/>
              <a:pPr/>
              <a:t>408</a:t>
            </a:fld>
            <a:endParaRPr lang="en-US" dirty="0"/>
          </a:p>
        </p:txBody>
      </p:sp>
    </p:spTree>
    <p:extLst>
      <p:ext uri="{BB962C8B-B14F-4D97-AF65-F5344CB8AC3E}">
        <p14:creationId xmlns:p14="http://schemas.microsoft.com/office/powerpoint/2010/main" val="3113227999"/>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54E5CE-E3D4-483A-83E1-49CE2D55EC0C}"/>
              </a:ext>
            </a:extLst>
          </p:cNvPr>
          <p:cNvSpPr>
            <a:spLocks noGrp="1"/>
          </p:cNvSpPr>
          <p:nvPr>
            <p:ph idx="1"/>
          </p:nvPr>
        </p:nvSpPr>
        <p:spPr/>
        <p:txBody>
          <a:bodyPr/>
          <a:lstStyle/>
          <a:p>
            <a:r>
              <a:rPr lang="en-US" dirty="0"/>
              <a:t>Lab 20 / Using Windows Defender and Windows Update</a:t>
            </a:r>
          </a:p>
        </p:txBody>
      </p:sp>
      <p:sp>
        <p:nvSpPr>
          <p:cNvPr id="3" name="Footer Placeholder 2">
            <a:extLst>
              <a:ext uri="{FF2B5EF4-FFF2-40B4-BE49-F238E27FC236}">
                <a16:creationId xmlns:a16="http://schemas.microsoft.com/office/drawing/2014/main" id="{9611A654-B535-45D9-B9AE-0773748FB0EC}"/>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92FF3D7E-B8ED-46A5-8247-134D09015267}"/>
              </a:ext>
            </a:extLst>
          </p:cNvPr>
          <p:cNvSpPr>
            <a:spLocks noGrp="1"/>
          </p:cNvSpPr>
          <p:nvPr>
            <p:ph type="sldNum" sz="quarter" idx="4"/>
          </p:nvPr>
        </p:nvSpPr>
        <p:spPr/>
        <p:txBody>
          <a:bodyPr/>
          <a:lstStyle/>
          <a:p>
            <a:fld id="{5356F478-C559-429F-9426-6D8D07B5A7AD}" type="slidenum">
              <a:rPr lang="en-US" smtClean="0"/>
              <a:pPr/>
              <a:t>409</a:t>
            </a:fld>
            <a:endParaRPr lang="en-US" dirty="0"/>
          </a:p>
        </p:txBody>
      </p:sp>
    </p:spTree>
    <p:extLst>
      <p:ext uri="{BB962C8B-B14F-4D97-AF65-F5344CB8AC3E}">
        <p14:creationId xmlns:p14="http://schemas.microsoft.com/office/powerpoint/2010/main" val="21533883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9D2863-CF6B-45EF-A7D3-3D0D826E9FD6}"/>
              </a:ext>
            </a:extLst>
          </p:cNvPr>
          <p:cNvSpPr>
            <a:spLocks noGrp="1"/>
          </p:cNvSpPr>
          <p:nvPr>
            <p:ph idx="1"/>
          </p:nvPr>
        </p:nvSpPr>
        <p:spPr/>
        <p:txBody>
          <a:bodyPr>
            <a:normAutofit fontScale="92500" lnSpcReduction="20000"/>
          </a:bodyPr>
          <a:lstStyle/>
          <a:p>
            <a:r>
              <a:rPr lang="en-US" dirty="0"/>
              <a:t>Commercial OS</a:t>
            </a:r>
          </a:p>
          <a:p>
            <a:pPr lvl="1"/>
            <a:r>
              <a:rPr lang="en-US" dirty="0"/>
              <a:t>User must purchase license</a:t>
            </a:r>
          </a:p>
          <a:p>
            <a:pPr lvl="1"/>
            <a:r>
              <a:rPr lang="en-US" dirty="0"/>
              <a:t>Proprietary code kept secret by vendor</a:t>
            </a:r>
          </a:p>
          <a:p>
            <a:pPr lvl="1"/>
            <a:r>
              <a:rPr lang="en-US" dirty="0"/>
              <a:t>Microsoft Windows, Apple macOS, Apple iOS</a:t>
            </a:r>
          </a:p>
          <a:p>
            <a:r>
              <a:rPr lang="en-US" dirty="0"/>
              <a:t>Open source OS</a:t>
            </a:r>
          </a:p>
          <a:p>
            <a:pPr lvl="1"/>
            <a:r>
              <a:rPr lang="en-US" dirty="0"/>
              <a:t>Programming code freely published and can be reused (with some conditions)</a:t>
            </a:r>
          </a:p>
          <a:p>
            <a:pPr lvl="1"/>
            <a:r>
              <a:rPr lang="en-US" dirty="0"/>
              <a:t>Might still be used as the basis of commercial products</a:t>
            </a:r>
          </a:p>
          <a:p>
            <a:pPr lvl="1"/>
            <a:r>
              <a:rPr lang="en-US" dirty="0"/>
              <a:t>UNIX, Linux, Android</a:t>
            </a:r>
          </a:p>
          <a:p>
            <a:endParaRPr lang="en-US" dirty="0"/>
          </a:p>
        </p:txBody>
      </p:sp>
      <p:sp>
        <p:nvSpPr>
          <p:cNvPr id="3" name="Title 2">
            <a:extLst>
              <a:ext uri="{FF2B5EF4-FFF2-40B4-BE49-F238E27FC236}">
                <a16:creationId xmlns:a16="http://schemas.microsoft.com/office/drawing/2014/main" id="{8EA8C7A8-4D0F-4EB0-BCE3-1F6E89031E2A}"/>
              </a:ext>
            </a:extLst>
          </p:cNvPr>
          <p:cNvSpPr>
            <a:spLocks noGrp="1"/>
          </p:cNvSpPr>
          <p:nvPr>
            <p:ph type="title"/>
          </p:nvPr>
        </p:nvSpPr>
        <p:spPr/>
        <p:txBody>
          <a:bodyPr/>
          <a:lstStyle/>
          <a:p>
            <a:r>
              <a:rPr lang="en-US" dirty="0"/>
              <a:t>Open Source versus Commercial</a:t>
            </a:r>
          </a:p>
        </p:txBody>
      </p:sp>
      <p:sp>
        <p:nvSpPr>
          <p:cNvPr id="4" name="Footer Placeholder 3">
            <a:extLst>
              <a:ext uri="{FF2B5EF4-FFF2-40B4-BE49-F238E27FC236}">
                <a16:creationId xmlns:a16="http://schemas.microsoft.com/office/drawing/2014/main" id="{96E0F4ED-B26F-4334-ACBE-8ACC335F324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71701D6-1E69-438E-9747-CAB99F65D02E}"/>
              </a:ext>
            </a:extLst>
          </p:cNvPr>
          <p:cNvSpPr>
            <a:spLocks noGrp="1"/>
          </p:cNvSpPr>
          <p:nvPr>
            <p:ph type="sldNum" sz="quarter" idx="4"/>
          </p:nvPr>
        </p:nvSpPr>
        <p:spPr/>
        <p:txBody>
          <a:bodyPr/>
          <a:lstStyle/>
          <a:p>
            <a:fld id="{5356F478-C559-429F-9426-6D8D07B5A7AD}" type="slidenum">
              <a:rPr lang="en-US" smtClean="0"/>
              <a:pPr/>
              <a:t>41</a:t>
            </a:fld>
            <a:endParaRPr lang="en-US" dirty="0"/>
          </a:p>
        </p:txBody>
      </p:sp>
    </p:spTree>
    <p:extLst>
      <p:ext uri="{BB962C8B-B14F-4D97-AF65-F5344CB8AC3E}">
        <p14:creationId xmlns:p14="http://schemas.microsoft.com/office/powerpoint/2010/main" val="1660169838"/>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5 / Unit 3 / Using Access Controls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12334850"/>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7E7A3C-1D8C-45B8-9EAB-6EF56D23A12A}"/>
              </a:ext>
            </a:extLst>
          </p:cNvPr>
          <p:cNvSpPr>
            <a:spLocks noGrp="1"/>
          </p:cNvSpPr>
          <p:nvPr>
            <p:ph idx="1"/>
          </p:nvPr>
        </p:nvSpPr>
        <p:spPr/>
        <p:txBody>
          <a:bodyPr>
            <a:normAutofit fontScale="62500" lnSpcReduction="20000"/>
          </a:bodyPr>
          <a:lstStyle/>
          <a:p>
            <a:r>
              <a:rPr lang="en-US" dirty="0"/>
              <a:t>Distinguish between identification, authentication, authorization, and accounting in access control systems</a:t>
            </a:r>
          </a:p>
          <a:p>
            <a:r>
              <a:rPr lang="en-US" dirty="0"/>
              <a:t>Identify different authentication factors and understand their use in providing strong authentication</a:t>
            </a:r>
          </a:p>
          <a:p>
            <a:r>
              <a:rPr lang="en-US" dirty="0"/>
              <a:t>List best practices when choosing passwords</a:t>
            </a:r>
          </a:p>
          <a:p>
            <a:r>
              <a:rPr lang="en-US" dirty="0"/>
              <a:t>Explain how encryption technologies are used for authentication and access control</a:t>
            </a:r>
          </a:p>
        </p:txBody>
      </p:sp>
      <p:sp>
        <p:nvSpPr>
          <p:cNvPr id="3" name="Footer Placeholder 2">
            <a:extLst>
              <a:ext uri="{FF2B5EF4-FFF2-40B4-BE49-F238E27FC236}">
                <a16:creationId xmlns:a16="http://schemas.microsoft.com/office/drawing/2014/main" id="{23620DDA-4634-4E2E-8319-5EF54807CFD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8C206D3-9F6A-4B03-A486-929CD464F48E}"/>
              </a:ext>
            </a:extLst>
          </p:cNvPr>
          <p:cNvSpPr>
            <a:spLocks noGrp="1"/>
          </p:cNvSpPr>
          <p:nvPr>
            <p:ph type="sldNum" sz="quarter" idx="4"/>
          </p:nvPr>
        </p:nvSpPr>
        <p:spPr/>
        <p:txBody>
          <a:bodyPr/>
          <a:lstStyle/>
          <a:p>
            <a:fld id="{5356F478-C559-429F-9426-6D8D07B5A7AD}" type="slidenum">
              <a:rPr lang="en-US" smtClean="0"/>
              <a:pPr/>
              <a:t>411</a:t>
            </a:fld>
            <a:endParaRPr lang="en-US" dirty="0"/>
          </a:p>
        </p:txBody>
      </p:sp>
    </p:spTree>
    <p:extLst>
      <p:ext uri="{BB962C8B-B14F-4D97-AF65-F5344CB8AC3E}">
        <p14:creationId xmlns:p14="http://schemas.microsoft.com/office/powerpoint/2010/main" val="3048716038"/>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23AE59-4FBE-4AD8-BC65-4415DF446F0F}"/>
              </a:ext>
            </a:extLst>
          </p:cNvPr>
          <p:cNvSpPr>
            <a:spLocks noGrp="1"/>
          </p:cNvSpPr>
          <p:nvPr>
            <p:ph idx="1"/>
          </p:nvPr>
        </p:nvSpPr>
        <p:spPr/>
        <p:txBody>
          <a:bodyPr>
            <a:normAutofit fontScale="62500" lnSpcReduction="20000"/>
          </a:bodyPr>
          <a:lstStyle/>
          <a:p>
            <a:r>
              <a:rPr lang="en-US" dirty="0"/>
              <a:t>Access control system</a:t>
            </a:r>
          </a:p>
          <a:p>
            <a:pPr lvl="1"/>
            <a:r>
              <a:rPr lang="en-US" dirty="0"/>
              <a:t>Subjects and objects</a:t>
            </a:r>
          </a:p>
          <a:p>
            <a:pPr lvl="1"/>
            <a:r>
              <a:rPr lang="en-US" dirty="0"/>
              <a:t>Access Control List (ACL)</a:t>
            </a:r>
          </a:p>
          <a:p>
            <a:r>
              <a:rPr lang="en-US" dirty="0"/>
              <a:t>Identification—creating an account or ID that identifies the user or process on the computer system</a:t>
            </a:r>
          </a:p>
          <a:p>
            <a:r>
              <a:rPr lang="en-US" dirty="0"/>
              <a:t>Authentication—proving that a subject is who or what it claims to be when it attempts to access the resource</a:t>
            </a:r>
          </a:p>
          <a:p>
            <a:r>
              <a:rPr lang="en-US" dirty="0"/>
              <a:t>Authorization—determining what rights or permissions subjects should have on each resource and enforcing those rights</a:t>
            </a:r>
          </a:p>
          <a:p>
            <a:r>
              <a:rPr lang="en-US" dirty="0"/>
              <a:t>Accounting—tracking authorized and unauthorized usage of a resource or use of rights by a subject</a:t>
            </a:r>
          </a:p>
          <a:p>
            <a:endParaRPr lang="en-US" dirty="0"/>
          </a:p>
        </p:txBody>
      </p:sp>
      <p:sp>
        <p:nvSpPr>
          <p:cNvPr id="3" name="Title 2">
            <a:extLst>
              <a:ext uri="{FF2B5EF4-FFF2-40B4-BE49-F238E27FC236}">
                <a16:creationId xmlns:a16="http://schemas.microsoft.com/office/drawing/2014/main" id="{18224085-ECFA-46D4-8C16-B8E6FC8FD4AA}"/>
              </a:ext>
            </a:extLst>
          </p:cNvPr>
          <p:cNvSpPr>
            <a:spLocks noGrp="1"/>
          </p:cNvSpPr>
          <p:nvPr>
            <p:ph type="title"/>
          </p:nvPr>
        </p:nvSpPr>
        <p:spPr/>
        <p:txBody>
          <a:bodyPr/>
          <a:lstStyle/>
          <a:p>
            <a:r>
              <a:rPr lang="en-US" dirty="0"/>
              <a:t>Access Controls</a:t>
            </a:r>
          </a:p>
        </p:txBody>
      </p:sp>
      <p:sp>
        <p:nvSpPr>
          <p:cNvPr id="4" name="Footer Placeholder 3">
            <a:extLst>
              <a:ext uri="{FF2B5EF4-FFF2-40B4-BE49-F238E27FC236}">
                <a16:creationId xmlns:a16="http://schemas.microsoft.com/office/drawing/2014/main" id="{78C495F7-8329-46BB-8D48-852180A1A3C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49A9444-F5D8-4F4D-9A82-0F2AA4C99C1D}"/>
              </a:ext>
            </a:extLst>
          </p:cNvPr>
          <p:cNvSpPr>
            <a:spLocks noGrp="1"/>
          </p:cNvSpPr>
          <p:nvPr>
            <p:ph type="sldNum" sz="quarter" idx="4"/>
          </p:nvPr>
        </p:nvSpPr>
        <p:spPr/>
        <p:txBody>
          <a:bodyPr/>
          <a:lstStyle/>
          <a:p>
            <a:fld id="{5356F478-C559-429F-9426-6D8D07B5A7AD}" type="slidenum">
              <a:rPr lang="en-US" smtClean="0"/>
              <a:pPr/>
              <a:t>412</a:t>
            </a:fld>
            <a:endParaRPr lang="en-US" dirty="0"/>
          </a:p>
        </p:txBody>
      </p:sp>
    </p:spTree>
    <p:extLst>
      <p:ext uri="{BB962C8B-B14F-4D97-AF65-F5344CB8AC3E}">
        <p14:creationId xmlns:p14="http://schemas.microsoft.com/office/powerpoint/2010/main" val="1265938416"/>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3AA7E9-38A6-4DFF-9B15-1802D56567B0}"/>
              </a:ext>
            </a:extLst>
          </p:cNvPr>
          <p:cNvSpPr>
            <a:spLocks noGrp="1"/>
          </p:cNvSpPr>
          <p:nvPr>
            <p:ph idx="1"/>
          </p:nvPr>
        </p:nvSpPr>
        <p:spPr/>
        <p:txBody>
          <a:bodyPr/>
          <a:lstStyle/>
          <a:p>
            <a:r>
              <a:rPr lang="en-US" dirty="0"/>
              <a:t>Least privilege</a:t>
            </a:r>
          </a:p>
          <a:p>
            <a:pPr lvl="1"/>
            <a:r>
              <a:rPr lang="en-US" dirty="0"/>
              <a:t>Assign as few rights and permission as possible</a:t>
            </a:r>
          </a:p>
          <a:p>
            <a:r>
              <a:rPr lang="en-US" dirty="0"/>
              <a:t>Implicit deny</a:t>
            </a:r>
          </a:p>
          <a:p>
            <a:pPr lvl="1"/>
            <a:r>
              <a:rPr lang="en-US" dirty="0"/>
              <a:t>Access controls should deny access by default</a:t>
            </a:r>
          </a:p>
        </p:txBody>
      </p:sp>
      <p:sp>
        <p:nvSpPr>
          <p:cNvPr id="3" name="Title 2">
            <a:extLst>
              <a:ext uri="{FF2B5EF4-FFF2-40B4-BE49-F238E27FC236}">
                <a16:creationId xmlns:a16="http://schemas.microsoft.com/office/drawing/2014/main" id="{E21A21A0-3C05-4882-836C-D7C9A58A2AFA}"/>
              </a:ext>
            </a:extLst>
          </p:cNvPr>
          <p:cNvSpPr>
            <a:spLocks noGrp="1"/>
          </p:cNvSpPr>
          <p:nvPr>
            <p:ph type="title"/>
          </p:nvPr>
        </p:nvSpPr>
        <p:spPr/>
        <p:txBody>
          <a:bodyPr/>
          <a:lstStyle/>
          <a:p>
            <a:r>
              <a:rPr lang="en-US" dirty="0"/>
              <a:t>Least Privilege and Implicit Deny</a:t>
            </a:r>
          </a:p>
        </p:txBody>
      </p:sp>
      <p:sp>
        <p:nvSpPr>
          <p:cNvPr id="4" name="Footer Placeholder 3">
            <a:extLst>
              <a:ext uri="{FF2B5EF4-FFF2-40B4-BE49-F238E27FC236}">
                <a16:creationId xmlns:a16="http://schemas.microsoft.com/office/drawing/2014/main" id="{AD34801F-C748-420F-95BB-49ED642E8E6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0BF0F9F-F91F-4283-87FD-35850E221299}"/>
              </a:ext>
            </a:extLst>
          </p:cNvPr>
          <p:cNvSpPr>
            <a:spLocks noGrp="1"/>
          </p:cNvSpPr>
          <p:nvPr>
            <p:ph type="sldNum" sz="quarter" idx="4"/>
          </p:nvPr>
        </p:nvSpPr>
        <p:spPr/>
        <p:txBody>
          <a:bodyPr/>
          <a:lstStyle/>
          <a:p>
            <a:fld id="{5356F478-C559-429F-9426-6D8D07B5A7AD}" type="slidenum">
              <a:rPr lang="en-US" smtClean="0"/>
              <a:pPr/>
              <a:t>413</a:t>
            </a:fld>
            <a:endParaRPr lang="en-US" dirty="0"/>
          </a:p>
        </p:txBody>
      </p:sp>
    </p:spTree>
    <p:extLst>
      <p:ext uri="{BB962C8B-B14F-4D97-AF65-F5344CB8AC3E}">
        <p14:creationId xmlns:p14="http://schemas.microsoft.com/office/powerpoint/2010/main" val="871281373"/>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0042F6-E448-4743-AA92-1D99EC47E049}"/>
              </a:ext>
            </a:extLst>
          </p:cNvPr>
          <p:cNvSpPr>
            <a:spLocks noGrp="1"/>
          </p:cNvSpPr>
          <p:nvPr>
            <p:ph idx="1"/>
          </p:nvPr>
        </p:nvSpPr>
        <p:spPr/>
        <p:txBody>
          <a:bodyPr>
            <a:normAutofit fontScale="62500" lnSpcReduction="20000"/>
          </a:bodyPr>
          <a:lstStyle/>
          <a:p>
            <a:r>
              <a:rPr lang="en-US" dirty="0"/>
              <a:t>Discretionary Access Control (DAC)</a:t>
            </a:r>
          </a:p>
          <a:p>
            <a:pPr lvl="1"/>
            <a:r>
              <a:rPr lang="en-US" dirty="0"/>
              <a:t>Based on ownership</a:t>
            </a:r>
          </a:p>
          <a:p>
            <a:pPr lvl="1"/>
            <a:r>
              <a:rPr lang="en-US" dirty="0"/>
              <a:t>Owner is granted full control over the resource, meaning that he or she can modify its ACL to grant rights to others</a:t>
            </a:r>
          </a:p>
          <a:p>
            <a:r>
              <a:rPr lang="en-US" dirty="0"/>
              <a:t>Role-based Access Control (RBAC)</a:t>
            </a:r>
          </a:p>
          <a:p>
            <a:pPr lvl="1"/>
            <a:r>
              <a:rPr lang="en-US" dirty="0"/>
              <a:t>A set of organizational roles are defined and users allocated to those roles</a:t>
            </a:r>
          </a:p>
          <a:p>
            <a:r>
              <a:rPr lang="en-US" dirty="0"/>
              <a:t>Mandatory Access Control (MAC)</a:t>
            </a:r>
          </a:p>
          <a:p>
            <a:pPr lvl="1"/>
            <a:r>
              <a:rPr lang="en-US" dirty="0"/>
              <a:t>Based on the idea of security clearance levels and labels</a:t>
            </a:r>
          </a:p>
          <a:p>
            <a:pPr lvl="1"/>
            <a:r>
              <a:rPr lang="en-US" dirty="0"/>
              <a:t>Subjects are only permitted to access objects at their own clearance level or below</a:t>
            </a:r>
          </a:p>
          <a:p>
            <a:r>
              <a:rPr lang="en-US" dirty="0"/>
              <a:t>Rule-based access control</a:t>
            </a:r>
          </a:p>
          <a:p>
            <a:pPr lvl="1"/>
            <a:r>
              <a:rPr lang="en-US" dirty="0"/>
              <a:t>Any sort of access control model where access control policies are determined by system-enforced rules rather than system users</a:t>
            </a:r>
          </a:p>
        </p:txBody>
      </p:sp>
      <p:sp>
        <p:nvSpPr>
          <p:cNvPr id="3" name="Title 2">
            <a:extLst>
              <a:ext uri="{FF2B5EF4-FFF2-40B4-BE49-F238E27FC236}">
                <a16:creationId xmlns:a16="http://schemas.microsoft.com/office/drawing/2014/main" id="{A1FAA6F7-7A6A-408E-8353-F91B0FB75309}"/>
              </a:ext>
            </a:extLst>
          </p:cNvPr>
          <p:cNvSpPr>
            <a:spLocks noGrp="1"/>
          </p:cNvSpPr>
          <p:nvPr>
            <p:ph type="title"/>
          </p:nvPr>
        </p:nvSpPr>
        <p:spPr/>
        <p:txBody>
          <a:bodyPr/>
          <a:lstStyle/>
          <a:p>
            <a:r>
              <a:rPr lang="en-US" dirty="0"/>
              <a:t>Authorization Access Models</a:t>
            </a:r>
          </a:p>
        </p:txBody>
      </p:sp>
      <p:sp>
        <p:nvSpPr>
          <p:cNvPr id="4" name="Footer Placeholder 3">
            <a:extLst>
              <a:ext uri="{FF2B5EF4-FFF2-40B4-BE49-F238E27FC236}">
                <a16:creationId xmlns:a16="http://schemas.microsoft.com/office/drawing/2014/main" id="{3C5AD524-F068-41E8-ADA1-1B5F50F58BB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8627DE0-C801-42BF-AF30-75ED9FEE850F}"/>
              </a:ext>
            </a:extLst>
          </p:cNvPr>
          <p:cNvSpPr>
            <a:spLocks noGrp="1"/>
          </p:cNvSpPr>
          <p:nvPr>
            <p:ph type="sldNum" sz="quarter" idx="4"/>
          </p:nvPr>
        </p:nvSpPr>
        <p:spPr/>
        <p:txBody>
          <a:bodyPr/>
          <a:lstStyle/>
          <a:p>
            <a:fld id="{5356F478-C559-429F-9426-6D8D07B5A7AD}" type="slidenum">
              <a:rPr lang="en-US" smtClean="0"/>
              <a:pPr/>
              <a:t>414</a:t>
            </a:fld>
            <a:endParaRPr lang="en-US" dirty="0"/>
          </a:p>
        </p:txBody>
      </p:sp>
    </p:spTree>
    <p:extLst>
      <p:ext uri="{BB962C8B-B14F-4D97-AF65-F5344CB8AC3E}">
        <p14:creationId xmlns:p14="http://schemas.microsoft.com/office/powerpoint/2010/main" val="1884021772"/>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3A6457-76C9-47D6-85C8-4086F166C7C1}"/>
              </a:ext>
            </a:extLst>
          </p:cNvPr>
          <p:cNvSpPr>
            <a:spLocks noGrp="1"/>
          </p:cNvSpPr>
          <p:nvPr>
            <p:ph idx="1"/>
          </p:nvPr>
        </p:nvSpPr>
        <p:spPr/>
        <p:txBody>
          <a:bodyPr>
            <a:normAutofit fontScale="85000" lnSpcReduction="20000"/>
          </a:bodyPr>
          <a:lstStyle/>
          <a:p>
            <a:r>
              <a:rPr lang="en-US" dirty="0"/>
              <a:t>Accounting</a:t>
            </a:r>
          </a:p>
          <a:p>
            <a:pPr lvl="1"/>
            <a:r>
              <a:rPr lang="en-US" dirty="0"/>
              <a:t>Audit trail of how rights have been exercised</a:t>
            </a:r>
          </a:p>
          <a:p>
            <a:pPr lvl="1"/>
            <a:r>
              <a:rPr lang="en-US" dirty="0"/>
              <a:t>Backed by system of logging</a:t>
            </a:r>
          </a:p>
          <a:p>
            <a:r>
              <a:rPr lang="en-US" dirty="0"/>
              <a:t>Non-repudiation</a:t>
            </a:r>
          </a:p>
          <a:p>
            <a:pPr lvl="1"/>
            <a:r>
              <a:rPr lang="en-US" dirty="0"/>
              <a:t>Principle that a user cannot deny having done something</a:t>
            </a:r>
          </a:p>
          <a:p>
            <a:pPr lvl="1"/>
            <a:r>
              <a:rPr lang="en-US" dirty="0"/>
              <a:t>Video</a:t>
            </a:r>
          </a:p>
          <a:p>
            <a:pPr lvl="1"/>
            <a:r>
              <a:rPr lang="en-US" dirty="0"/>
              <a:t>Biometrics</a:t>
            </a:r>
          </a:p>
          <a:p>
            <a:pPr lvl="1"/>
            <a:r>
              <a:rPr lang="en-US" dirty="0"/>
              <a:t>Signature</a:t>
            </a:r>
          </a:p>
          <a:p>
            <a:pPr lvl="1"/>
            <a:r>
              <a:rPr lang="en-US" dirty="0"/>
              <a:t>Receipt</a:t>
            </a:r>
          </a:p>
          <a:p>
            <a:pPr lvl="1"/>
            <a:endParaRPr lang="en-US" dirty="0"/>
          </a:p>
        </p:txBody>
      </p:sp>
      <p:sp>
        <p:nvSpPr>
          <p:cNvPr id="3" name="Title 2">
            <a:extLst>
              <a:ext uri="{FF2B5EF4-FFF2-40B4-BE49-F238E27FC236}">
                <a16:creationId xmlns:a16="http://schemas.microsoft.com/office/drawing/2014/main" id="{E29E24CD-48C0-439E-B6A0-569370FDDDB7}"/>
              </a:ext>
            </a:extLst>
          </p:cNvPr>
          <p:cNvSpPr>
            <a:spLocks noGrp="1"/>
          </p:cNvSpPr>
          <p:nvPr>
            <p:ph type="title"/>
          </p:nvPr>
        </p:nvSpPr>
        <p:spPr/>
        <p:txBody>
          <a:bodyPr/>
          <a:lstStyle/>
          <a:p>
            <a:r>
              <a:rPr lang="en-US" dirty="0"/>
              <a:t>Accounting and Non-repudiation</a:t>
            </a:r>
          </a:p>
        </p:txBody>
      </p:sp>
      <p:sp>
        <p:nvSpPr>
          <p:cNvPr id="4" name="Footer Placeholder 3">
            <a:extLst>
              <a:ext uri="{FF2B5EF4-FFF2-40B4-BE49-F238E27FC236}">
                <a16:creationId xmlns:a16="http://schemas.microsoft.com/office/drawing/2014/main" id="{25D0CB6C-2A0F-4920-ABF0-5C9946F2AA9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C8D2A92-DCFA-4209-9739-936CF4CC7965}"/>
              </a:ext>
            </a:extLst>
          </p:cNvPr>
          <p:cNvSpPr>
            <a:spLocks noGrp="1"/>
          </p:cNvSpPr>
          <p:nvPr>
            <p:ph type="sldNum" sz="quarter" idx="4"/>
          </p:nvPr>
        </p:nvSpPr>
        <p:spPr/>
        <p:txBody>
          <a:bodyPr/>
          <a:lstStyle/>
          <a:p>
            <a:fld id="{5356F478-C559-429F-9426-6D8D07B5A7AD}" type="slidenum">
              <a:rPr lang="en-US" smtClean="0"/>
              <a:pPr/>
              <a:t>415</a:t>
            </a:fld>
            <a:endParaRPr lang="en-US" dirty="0"/>
          </a:p>
        </p:txBody>
      </p:sp>
    </p:spTree>
    <p:extLst>
      <p:ext uri="{BB962C8B-B14F-4D97-AF65-F5344CB8AC3E}">
        <p14:creationId xmlns:p14="http://schemas.microsoft.com/office/powerpoint/2010/main" val="2990013500"/>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AE7E92-6522-4385-9D43-2B23B3E90DC1}"/>
              </a:ext>
            </a:extLst>
          </p:cNvPr>
          <p:cNvSpPr>
            <a:spLocks noGrp="1"/>
          </p:cNvSpPr>
          <p:nvPr>
            <p:ph idx="1"/>
          </p:nvPr>
        </p:nvSpPr>
        <p:spPr/>
        <p:txBody>
          <a:bodyPr>
            <a:normAutofit fontScale="70000" lnSpcReduction="20000"/>
          </a:bodyPr>
          <a:lstStyle/>
          <a:p>
            <a:r>
              <a:rPr lang="en-US" dirty="0"/>
              <a:t>Ensures that the identity of someone using a computer is validated by the operating system at log on</a:t>
            </a:r>
          </a:p>
          <a:p>
            <a:r>
              <a:rPr lang="en-US" dirty="0"/>
              <a:t>Mandatory logon</a:t>
            </a:r>
          </a:p>
          <a:p>
            <a:r>
              <a:rPr lang="en-US" dirty="0"/>
              <a:t>Windows default accounts</a:t>
            </a:r>
          </a:p>
          <a:p>
            <a:pPr lvl="1"/>
            <a:r>
              <a:rPr lang="en-US" dirty="0"/>
              <a:t>Administrator—in modern Windows versions, disabled in favor of the user created during setup</a:t>
            </a:r>
          </a:p>
          <a:p>
            <a:pPr lvl="1"/>
            <a:r>
              <a:rPr lang="en-US" dirty="0"/>
              <a:t>Guest—disabled by default in modern Windows versions</a:t>
            </a:r>
          </a:p>
          <a:p>
            <a:pPr lvl="1"/>
            <a:r>
              <a:rPr lang="en-US" dirty="0"/>
              <a:t>A user account created during setup (becomes an administrator)</a:t>
            </a:r>
          </a:p>
          <a:p>
            <a:r>
              <a:rPr lang="en-US" dirty="0"/>
              <a:t>Additional user accounts should be configured as standard users, unless there are very good reasons for creating more administrators</a:t>
            </a:r>
          </a:p>
          <a:p>
            <a:endParaRPr lang="en-US" dirty="0"/>
          </a:p>
        </p:txBody>
      </p:sp>
      <p:sp>
        <p:nvSpPr>
          <p:cNvPr id="3" name="Title 2">
            <a:extLst>
              <a:ext uri="{FF2B5EF4-FFF2-40B4-BE49-F238E27FC236}">
                <a16:creationId xmlns:a16="http://schemas.microsoft.com/office/drawing/2014/main" id="{807896B2-6D22-480A-A78F-FA74DB47D789}"/>
              </a:ext>
            </a:extLst>
          </p:cNvPr>
          <p:cNvSpPr>
            <a:spLocks noGrp="1"/>
          </p:cNvSpPr>
          <p:nvPr>
            <p:ph type="title"/>
          </p:nvPr>
        </p:nvSpPr>
        <p:spPr/>
        <p:txBody>
          <a:bodyPr/>
          <a:lstStyle/>
          <a:p>
            <a:r>
              <a:rPr lang="en-US" dirty="0"/>
              <a:t>User Account Types</a:t>
            </a:r>
          </a:p>
        </p:txBody>
      </p:sp>
      <p:sp>
        <p:nvSpPr>
          <p:cNvPr id="4" name="Footer Placeholder 3">
            <a:extLst>
              <a:ext uri="{FF2B5EF4-FFF2-40B4-BE49-F238E27FC236}">
                <a16:creationId xmlns:a16="http://schemas.microsoft.com/office/drawing/2014/main" id="{BD619ED3-9487-474D-B50E-03B594A5137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43CA07F-55B1-4557-9C3E-EDC611848AF8}"/>
              </a:ext>
            </a:extLst>
          </p:cNvPr>
          <p:cNvSpPr>
            <a:spLocks noGrp="1"/>
          </p:cNvSpPr>
          <p:nvPr>
            <p:ph type="sldNum" sz="quarter" idx="4"/>
          </p:nvPr>
        </p:nvSpPr>
        <p:spPr/>
        <p:txBody>
          <a:bodyPr/>
          <a:lstStyle/>
          <a:p>
            <a:fld id="{5356F478-C559-429F-9426-6D8D07B5A7AD}" type="slidenum">
              <a:rPr lang="en-US" smtClean="0"/>
              <a:pPr/>
              <a:t>416</a:t>
            </a:fld>
            <a:endParaRPr lang="en-US" dirty="0"/>
          </a:p>
        </p:txBody>
      </p:sp>
    </p:spTree>
    <p:extLst>
      <p:ext uri="{BB962C8B-B14F-4D97-AF65-F5344CB8AC3E}">
        <p14:creationId xmlns:p14="http://schemas.microsoft.com/office/powerpoint/2010/main" val="3969286673"/>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53C855-9205-464B-B879-42F556ADAD0B}"/>
              </a:ext>
            </a:extLst>
          </p:cNvPr>
          <p:cNvSpPr>
            <a:spLocks noGrp="1"/>
          </p:cNvSpPr>
          <p:nvPr>
            <p:ph idx="1"/>
          </p:nvPr>
        </p:nvSpPr>
        <p:spPr/>
        <p:txBody>
          <a:bodyPr>
            <a:normAutofit fontScale="85000" lnSpcReduction="20000"/>
          </a:bodyPr>
          <a:lstStyle/>
          <a:p>
            <a:r>
              <a:rPr lang="en-US" dirty="0"/>
              <a:t>Most user accounts get their privileges from membership of group accounts</a:t>
            </a:r>
          </a:p>
          <a:p>
            <a:r>
              <a:rPr lang="en-US" dirty="0"/>
              <a:t>A user account can be a member of multiple group accounts</a:t>
            </a:r>
          </a:p>
          <a:p>
            <a:r>
              <a:rPr lang="en-US" dirty="0"/>
              <a:t>Windows default group accounts</a:t>
            </a:r>
          </a:p>
          <a:p>
            <a:pPr lvl="1"/>
            <a:r>
              <a:rPr lang="en-US" dirty="0"/>
              <a:t>Administrators—user accounts belonging to this group have complete control over the computer</a:t>
            </a:r>
          </a:p>
          <a:p>
            <a:pPr lvl="1"/>
            <a:r>
              <a:rPr lang="en-US" dirty="0"/>
              <a:t>Standard users—this group allows use of Microsoft Store apps and basic configuration of display and input settings, but tasks such as installing software, configuring hardware, or changing system properties are restricted</a:t>
            </a:r>
          </a:p>
          <a:p>
            <a:pPr lvl="1"/>
            <a:endParaRPr lang="en-US" dirty="0"/>
          </a:p>
        </p:txBody>
      </p:sp>
      <p:sp>
        <p:nvSpPr>
          <p:cNvPr id="3" name="Title 2">
            <a:extLst>
              <a:ext uri="{FF2B5EF4-FFF2-40B4-BE49-F238E27FC236}">
                <a16:creationId xmlns:a16="http://schemas.microsoft.com/office/drawing/2014/main" id="{878AA9C0-1034-45B3-9130-B08514811419}"/>
              </a:ext>
            </a:extLst>
          </p:cNvPr>
          <p:cNvSpPr>
            <a:spLocks noGrp="1"/>
          </p:cNvSpPr>
          <p:nvPr>
            <p:ph type="title"/>
          </p:nvPr>
        </p:nvSpPr>
        <p:spPr/>
        <p:txBody>
          <a:bodyPr/>
          <a:lstStyle/>
          <a:p>
            <a:r>
              <a:rPr lang="en-US" dirty="0"/>
              <a:t>Group Accounts</a:t>
            </a:r>
          </a:p>
        </p:txBody>
      </p:sp>
      <p:sp>
        <p:nvSpPr>
          <p:cNvPr id="4" name="Footer Placeholder 3">
            <a:extLst>
              <a:ext uri="{FF2B5EF4-FFF2-40B4-BE49-F238E27FC236}">
                <a16:creationId xmlns:a16="http://schemas.microsoft.com/office/drawing/2014/main" id="{77805A56-D407-432B-9FAC-7175C6AEA75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35574D8-6309-4C53-9AF2-C060F3DF467F}"/>
              </a:ext>
            </a:extLst>
          </p:cNvPr>
          <p:cNvSpPr>
            <a:spLocks noGrp="1"/>
          </p:cNvSpPr>
          <p:nvPr>
            <p:ph type="sldNum" sz="quarter" idx="4"/>
          </p:nvPr>
        </p:nvSpPr>
        <p:spPr/>
        <p:txBody>
          <a:bodyPr/>
          <a:lstStyle/>
          <a:p>
            <a:fld id="{5356F478-C559-429F-9426-6D8D07B5A7AD}" type="slidenum">
              <a:rPr lang="en-US" smtClean="0"/>
              <a:pPr/>
              <a:t>417</a:t>
            </a:fld>
            <a:endParaRPr lang="en-US" dirty="0"/>
          </a:p>
        </p:txBody>
      </p:sp>
    </p:spTree>
    <p:extLst>
      <p:ext uri="{BB962C8B-B14F-4D97-AF65-F5344CB8AC3E}">
        <p14:creationId xmlns:p14="http://schemas.microsoft.com/office/powerpoint/2010/main" val="2236587113"/>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ACC601-3FBF-41FC-9436-6DCE3B90CADE}"/>
              </a:ext>
            </a:extLst>
          </p:cNvPr>
          <p:cNvSpPr>
            <a:spLocks noGrp="1"/>
          </p:cNvSpPr>
          <p:nvPr>
            <p:ph idx="1"/>
          </p:nvPr>
        </p:nvSpPr>
        <p:spPr/>
        <p:txBody>
          <a:bodyPr>
            <a:normAutofit lnSpcReduction="10000"/>
          </a:bodyPr>
          <a:lstStyle/>
          <a:p>
            <a:r>
              <a:rPr lang="en-US" dirty="0"/>
              <a:t>Authentication factors—methods of submitting user credentials</a:t>
            </a:r>
          </a:p>
          <a:p>
            <a:r>
              <a:rPr lang="en-US" dirty="0"/>
              <a:t>Something You Know</a:t>
            </a:r>
          </a:p>
          <a:p>
            <a:pPr lvl="1"/>
            <a:r>
              <a:rPr lang="en-US" dirty="0"/>
              <a:t>Password/passphrase</a:t>
            </a:r>
          </a:p>
          <a:p>
            <a:pPr lvl="1"/>
            <a:r>
              <a:rPr lang="en-US" dirty="0"/>
              <a:t>Personal Identification Number (PIN)</a:t>
            </a:r>
          </a:p>
          <a:p>
            <a:pPr lvl="1"/>
            <a:r>
              <a:rPr lang="en-US" dirty="0"/>
              <a:t>Pattern lock</a:t>
            </a:r>
          </a:p>
          <a:p>
            <a:pPr lvl="1"/>
            <a:r>
              <a:rPr lang="en-US" dirty="0"/>
              <a:t>Personally Identifiable Information (PII) and security questions</a:t>
            </a:r>
          </a:p>
        </p:txBody>
      </p:sp>
      <p:sp>
        <p:nvSpPr>
          <p:cNvPr id="3" name="Title 2">
            <a:extLst>
              <a:ext uri="{FF2B5EF4-FFF2-40B4-BE49-F238E27FC236}">
                <a16:creationId xmlns:a16="http://schemas.microsoft.com/office/drawing/2014/main" id="{23F139CE-5778-45D9-A0C2-6CB4A1DD8403}"/>
              </a:ext>
            </a:extLst>
          </p:cNvPr>
          <p:cNvSpPr>
            <a:spLocks noGrp="1"/>
          </p:cNvSpPr>
          <p:nvPr>
            <p:ph type="title"/>
          </p:nvPr>
        </p:nvSpPr>
        <p:spPr/>
        <p:txBody>
          <a:bodyPr/>
          <a:lstStyle/>
          <a:p>
            <a:r>
              <a:rPr lang="en-US" dirty="0"/>
              <a:t>Something You Know Authentication</a:t>
            </a:r>
          </a:p>
        </p:txBody>
      </p:sp>
      <p:sp>
        <p:nvSpPr>
          <p:cNvPr id="4" name="Footer Placeholder 3">
            <a:extLst>
              <a:ext uri="{FF2B5EF4-FFF2-40B4-BE49-F238E27FC236}">
                <a16:creationId xmlns:a16="http://schemas.microsoft.com/office/drawing/2014/main" id="{C45E7E37-9806-4167-9DE3-10571D01228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6AA3512-C8FA-41DE-BE70-0BAEF9871ECC}"/>
              </a:ext>
            </a:extLst>
          </p:cNvPr>
          <p:cNvSpPr>
            <a:spLocks noGrp="1"/>
          </p:cNvSpPr>
          <p:nvPr>
            <p:ph type="sldNum" sz="quarter" idx="4"/>
          </p:nvPr>
        </p:nvSpPr>
        <p:spPr/>
        <p:txBody>
          <a:bodyPr/>
          <a:lstStyle/>
          <a:p>
            <a:fld id="{5356F478-C559-429F-9426-6D8D07B5A7AD}" type="slidenum">
              <a:rPr lang="en-US" smtClean="0"/>
              <a:pPr/>
              <a:t>418</a:t>
            </a:fld>
            <a:endParaRPr lang="en-US" dirty="0"/>
          </a:p>
        </p:txBody>
      </p:sp>
    </p:spTree>
    <p:extLst>
      <p:ext uri="{BB962C8B-B14F-4D97-AF65-F5344CB8AC3E}">
        <p14:creationId xmlns:p14="http://schemas.microsoft.com/office/powerpoint/2010/main" val="2279966888"/>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881EB-1033-4198-BB82-D77B5DC83AB1}"/>
              </a:ext>
            </a:extLst>
          </p:cNvPr>
          <p:cNvSpPr>
            <a:spLocks noGrp="1"/>
          </p:cNvSpPr>
          <p:nvPr>
            <p:ph type="title"/>
          </p:nvPr>
        </p:nvSpPr>
        <p:spPr/>
        <p:txBody>
          <a:bodyPr/>
          <a:lstStyle/>
          <a:p>
            <a:r>
              <a:rPr lang="en-US" dirty="0"/>
              <a:t>Something You Have Authentication</a:t>
            </a:r>
          </a:p>
        </p:txBody>
      </p:sp>
      <p:sp>
        <p:nvSpPr>
          <p:cNvPr id="4" name="Content Placeholder 3">
            <a:extLst>
              <a:ext uri="{FF2B5EF4-FFF2-40B4-BE49-F238E27FC236}">
                <a16:creationId xmlns:a16="http://schemas.microsoft.com/office/drawing/2014/main" id="{65A59035-EBE8-4090-A88B-B6A9270E02F2}"/>
              </a:ext>
            </a:extLst>
          </p:cNvPr>
          <p:cNvSpPr>
            <a:spLocks noGrp="1"/>
          </p:cNvSpPr>
          <p:nvPr>
            <p:ph sz="half" idx="2"/>
          </p:nvPr>
        </p:nvSpPr>
        <p:spPr/>
        <p:txBody>
          <a:bodyPr>
            <a:normAutofit fontScale="85000" lnSpcReduction="10000"/>
          </a:bodyPr>
          <a:lstStyle/>
          <a:p>
            <a:r>
              <a:rPr lang="en-US" dirty="0"/>
              <a:t>Hardware tokens</a:t>
            </a:r>
          </a:p>
          <a:p>
            <a:pPr lvl="1"/>
            <a:r>
              <a:rPr lang="en-US" dirty="0"/>
              <a:t>Smart card or key fob with digital certificate issued to user</a:t>
            </a:r>
          </a:p>
          <a:p>
            <a:pPr lvl="1"/>
            <a:r>
              <a:rPr lang="en-US" dirty="0"/>
              <a:t>One-time password token generators</a:t>
            </a:r>
          </a:p>
          <a:p>
            <a:r>
              <a:rPr lang="en-US" dirty="0"/>
              <a:t>Software tokens</a:t>
            </a:r>
          </a:p>
          <a:p>
            <a:pPr lvl="1"/>
            <a:r>
              <a:rPr lang="en-US" dirty="0"/>
              <a:t>Stored on a computer or smartphone rather than a dedicated security device</a:t>
            </a:r>
          </a:p>
          <a:p>
            <a:pPr lvl="1"/>
            <a:r>
              <a:rPr lang="en-US" dirty="0"/>
              <a:t>Cookie</a:t>
            </a:r>
          </a:p>
        </p:txBody>
      </p:sp>
      <p:pic>
        <p:nvPicPr>
          <p:cNvPr id="7" name="Content Placeholder 6">
            <a:extLst>
              <a:ext uri="{FF2B5EF4-FFF2-40B4-BE49-F238E27FC236}">
                <a16:creationId xmlns:a16="http://schemas.microsoft.com/office/drawing/2014/main" id="{F3C02716-7E2C-4BF7-B5E8-9E2E8CFA4FF8}"/>
              </a:ext>
            </a:extLst>
          </p:cNvPr>
          <p:cNvPicPr>
            <a:picLocks noGrp="1"/>
          </p:cNvPicPr>
          <p:nvPr>
            <p:ph sz="half" idx="1"/>
          </p:nvPr>
        </p:nvPicPr>
        <p:blipFill>
          <a:blip r:embed="rId2">
            <a:clrChange>
              <a:clrFrom>
                <a:srgbClr val="FFFFFF"/>
              </a:clrFrom>
              <a:clrTo>
                <a:srgbClr val="FFFFFF">
                  <a:alpha val="0"/>
                </a:srgbClr>
              </a:clrTo>
            </a:clrChange>
          </a:blip>
          <a:stretch>
            <a:fillRect/>
          </a:stretch>
        </p:blipFill>
        <p:spPr bwMode="auto">
          <a:xfrm>
            <a:off x="92075" y="1818775"/>
            <a:ext cx="5943600" cy="3769725"/>
          </a:xfrm>
          <a:prstGeom prst="rect">
            <a:avLst/>
          </a:prstGeom>
          <a:noFill/>
          <a:ln>
            <a:noFill/>
          </a:ln>
        </p:spPr>
      </p:pic>
      <p:sp>
        <p:nvSpPr>
          <p:cNvPr id="3" name="Footer Placeholder 2">
            <a:extLst>
              <a:ext uri="{FF2B5EF4-FFF2-40B4-BE49-F238E27FC236}">
                <a16:creationId xmlns:a16="http://schemas.microsoft.com/office/drawing/2014/main" id="{C4AFF69D-297B-4E3E-AAA4-AC8BB51FCE8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61A437C-2BB9-4DD1-A680-70ED5CB89447}"/>
              </a:ext>
            </a:extLst>
          </p:cNvPr>
          <p:cNvSpPr>
            <a:spLocks noGrp="1"/>
          </p:cNvSpPr>
          <p:nvPr>
            <p:ph type="sldNum" sz="quarter" idx="4"/>
          </p:nvPr>
        </p:nvSpPr>
        <p:spPr/>
        <p:txBody>
          <a:bodyPr/>
          <a:lstStyle/>
          <a:p>
            <a:fld id="{5356F478-C559-429F-9426-6D8D07B5A7AD}" type="slidenum">
              <a:rPr lang="en-US" smtClean="0"/>
              <a:pPr/>
              <a:t>419</a:t>
            </a:fld>
            <a:endParaRPr lang="en-US" dirty="0"/>
          </a:p>
        </p:txBody>
      </p:sp>
    </p:spTree>
    <p:extLst>
      <p:ext uri="{BB962C8B-B14F-4D97-AF65-F5344CB8AC3E}">
        <p14:creationId xmlns:p14="http://schemas.microsoft.com/office/powerpoint/2010/main" val="26592967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93489F-5FC1-44ED-9C92-323666AD0DCE}"/>
              </a:ext>
            </a:extLst>
          </p:cNvPr>
          <p:cNvSpPr>
            <a:spLocks noGrp="1"/>
          </p:cNvSpPr>
          <p:nvPr>
            <p:ph idx="1"/>
          </p:nvPr>
        </p:nvSpPr>
        <p:spPr/>
        <p:txBody>
          <a:bodyPr>
            <a:normAutofit fontScale="92500" lnSpcReduction="10000"/>
          </a:bodyPr>
          <a:lstStyle/>
          <a:p>
            <a:r>
              <a:rPr lang="en-US" dirty="0"/>
              <a:t>Embedded systems perform quite specific tasks (compared to general purpose PC/laptop/smartphones)</a:t>
            </a:r>
          </a:p>
          <a:p>
            <a:r>
              <a:rPr lang="en-US" dirty="0"/>
              <a:t>Static environment</a:t>
            </a:r>
          </a:p>
          <a:p>
            <a:r>
              <a:rPr lang="en-US" dirty="0"/>
              <a:t>Time-sensitive operation</a:t>
            </a:r>
          </a:p>
          <a:p>
            <a:r>
              <a:rPr lang="en-US" dirty="0"/>
              <a:t>Very high reliability requirement</a:t>
            </a:r>
          </a:p>
          <a:p>
            <a:r>
              <a:rPr lang="en-US" dirty="0"/>
              <a:t>Real Time Operating Systems (RTOS)</a:t>
            </a:r>
          </a:p>
        </p:txBody>
      </p:sp>
      <p:sp>
        <p:nvSpPr>
          <p:cNvPr id="3" name="Title 2">
            <a:extLst>
              <a:ext uri="{FF2B5EF4-FFF2-40B4-BE49-F238E27FC236}">
                <a16:creationId xmlns:a16="http://schemas.microsoft.com/office/drawing/2014/main" id="{0814E1C5-B894-42D9-A1B9-8F2E88E473CD}"/>
              </a:ext>
            </a:extLst>
          </p:cNvPr>
          <p:cNvSpPr>
            <a:spLocks noGrp="1"/>
          </p:cNvSpPr>
          <p:nvPr>
            <p:ph type="title"/>
          </p:nvPr>
        </p:nvSpPr>
        <p:spPr/>
        <p:txBody>
          <a:bodyPr/>
          <a:lstStyle/>
          <a:p>
            <a:r>
              <a:rPr lang="en-US" dirty="0"/>
              <a:t>Embedded OS</a:t>
            </a:r>
          </a:p>
        </p:txBody>
      </p:sp>
      <p:sp>
        <p:nvSpPr>
          <p:cNvPr id="4" name="Footer Placeholder 3">
            <a:extLst>
              <a:ext uri="{FF2B5EF4-FFF2-40B4-BE49-F238E27FC236}">
                <a16:creationId xmlns:a16="http://schemas.microsoft.com/office/drawing/2014/main" id="{D28281A1-E174-4678-A0BB-7A59D9567A8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58EFB42-595A-41C5-A053-2EE0801D97F0}"/>
              </a:ext>
            </a:extLst>
          </p:cNvPr>
          <p:cNvSpPr>
            <a:spLocks noGrp="1"/>
          </p:cNvSpPr>
          <p:nvPr>
            <p:ph type="sldNum" sz="quarter" idx="4"/>
          </p:nvPr>
        </p:nvSpPr>
        <p:spPr/>
        <p:txBody>
          <a:bodyPr/>
          <a:lstStyle/>
          <a:p>
            <a:fld id="{5356F478-C559-429F-9426-6D8D07B5A7AD}" type="slidenum">
              <a:rPr lang="en-US" smtClean="0"/>
              <a:pPr/>
              <a:t>42</a:t>
            </a:fld>
            <a:endParaRPr lang="en-US" dirty="0"/>
          </a:p>
        </p:txBody>
      </p:sp>
    </p:spTree>
    <p:extLst>
      <p:ext uri="{BB962C8B-B14F-4D97-AF65-F5344CB8AC3E}">
        <p14:creationId xmlns:p14="http://schemas.microsoft.com/office/powerpoint/2010/main" val="918966387"/>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70E91-C454-4086-AE96-2958A85BAE66}"/>
              </a:ext>
            </a:extLst>
          </p:cNvPr>
          <p:cNvSpPr>
            <a:spLocks noGrp="1"/>
          </p:cNvSpPr>
          <p:nvPr>
            <p:ph type="title"/>
          </p:nvPr>
        </p:nvSpPr>
        <p:spPr/>
        <p:txBody>
          <a:bodyPr/>
          <a:lstStyle/>
          <a:p>
            <a:r>
              <a:rPr lang="en-US" dirty="0"/>
              <a:t>Something You Are Authentication</a:t>
            </a:r>
          </a:p>
        </p:txBody>
      </p:sp>
      <p:sp>
        <p:nvSpPr>
          <p:cNvPr id="3" name="Content Placeholder 2">
            <a:extLst>
              <a:ext uri="{FF2B5EF4-FFF2-40B4-BE49-F238E27FC236}">
                <a16:creationId xmlns:a16="http://schemas.microsoft.com/office/drawing/2014/main" id="{E820F708-8CC6-4369-BD4A-0AC6D7549F89}"/>
              </a:ext>
            </a:extLst>
          </p:cNvPr>
          <p:cNvSpPr>
            <a:spLocks noGrp="1"/>
          </p:cNvSpPr>
          <p:nvPr>
            <p:ph sz="half" idx="1"/>
          </p:nvPr>
        </p:nvSpPr>
        <p:spPr/>
        <p:txBody>
          <a:bodyPr>
            <a:normAutofit fontScale="70000" lnSpcReduction="20000"/>
          </a:bodyPr>
          <a:lstStyle/>
          <a:p>
            <a:r>
              <a:rPr lang="en-US" dirty="0"/>
              <a:t>Biometric recognition systems</a:t>
            </a:r>
          </a:p>
          <a:p>
            <a:r>
              <a:rPr lang="en-US" dirty="0"/>
              <a:t>Template scan</a:t>
            </a:r>
          </a:p>
          <a:p>
            <a:pPr lvl="1"/>
            <a:r>
              <a:rPr lang="en-US" dirty="0"/>
              <a:t>Fingerprint</a:t>
            </a:r>
          </a:p>
          <a:p>
            <a:pPr lvl="1"/>
            <a:r>
              <a:rPr lang="en-US" dirty="0"/>
              <a:t>Iris</a:t>
            </a:r>
          </a:p>
          <a:p>
            <a:pPr lvl="1"/>
            <a:r>
              <a:rPr lang="en-US" dirty="0"/>
              <a:t>Retina</a:t>
            </a:r>
          </a:p>
          <a:p>
            <a:pPr lvl="1"/>
            <a:r>
              <a:rPr lang="en-US" dirty="0"/>
              <a:t>Facial features</a:t>
            </a:r>
          </a:p>
          <a:p>
            <a:r>
              <a:rPr lang="en-US" dirty="0"/>
              <a:t>Confirmation scan</a:t>
            </a:r>
          </a:p>
          <a:p>
            <a:r>
              <a:rPr lang="en-US" dirty="0"/>
              <a:t>Privacy considerations</a:t>
            </a:r>
          </a:p>
          <a:p>
            <a:r>
              <a:rPr lang="en-US" dirty="0"/>
              <a:t>False positives and false negatives</a:t>
            </a:r>
          </a:p>
        </p:txBody>
      </p:sp>
      <p:pic>
        <p:nvPicPr>
          <p:cNvPr id="7" name="Content Placeholder 6" descr="Using a biometric entry system with fingerprint reader. Image by Narinthon Phaiboonsombat © 123rf.com.">
            <a:extLst>
              <a:ext uri="{FF2B5EF4-FFF2-40B4-BE49-F238E27FC236}">
                <a16:creationId xmlns:a16="http://schemas.microsoft.com/office/drawing/2014/main" id="{886BB026-6CAF-483E-BAD5-6A06C6E2E597}"/>
              </a:ext>
            </a:extLst>
          </p:cNvPr>
          <p:cNvPicPr>
            <a:picLocks noGrp="1"/>
          </p:cNvPicPr>
          <p:nvPr>
            <p:ph sz="half" idx="2"/>
          </p:nvPr>
        </p:nvPicPr>
        <p:blipFill>
          <a:blip r:embed="rId2">
            <a:clrChange>
              <a:clrFrom>
                <a:srgbClr val="F9FFFF"/>
              </a:clrFrom>
              <a:clrTo>
                <a:srgbClr val="F9FFFF">
                  <a:alpha val="0"/>
                </a:srgbClr>
              </a:clrTo>
            </a:clrChange>
          </a:blip>
          <a:stretch>
            <a:fillRect/>
          </a:stretch>
        </p:blipFill>
        <p:spPr bwMode="auto">
          <a:xfrm>
            <a:off x="6604635" y="2042477"/>
            <a:ext cx="4983480" cy="3322320"/>
          </a:xfrm>
          <a:prstGeom prst="rect">
            <a:avLst/>
          </a:prstGeom>
          <a:noFill/>
          <a:ln w="9525">
            <a:noFill/>
            <a:miter lim="800000"/>
            <a:headEnd/>
            <a:tailEnd/>
          </a:ln>
        </p:spPr>
      </p:pic>
      <p:sp>
        <p:nvSpPr>
          <p:cNvPr id="4" name="Footer Placeholder 3">
            <a:extLst>
              <a:ext uri="{FF2B5EF4-FFF2-40B4-BE49-F238E27FC236}">
                <a16:creationId xmlns:a16="http://schemas.microsoft.com/office/drawing/2014/main" id="{ED077700-D047-45A6-8615-C144A7CD7A3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B31C114-5C64-47FB-85B7-1001535459ED}"/>
              </a:ext>
            </a:extLst>
          </p:cNvPr>
          <p:cNvSpPr>
            <a:spLocks noGrp="1"/>
          </p:cNvSpPr>
          <p:nvPr>
            <p:ph type="sldNum" sz="quarter" idx="4"/>
          </p:nvPr>
        </p:nvSpPr>
        <p:spPr/>
        <p:txBody>
          <a:bodyPr/>
          <a:lstStyle/>
          <a:p>
            <a:fld id="{5356F478-C559-429F-9426-6D8D07B5A7AD}" type="slidenum">
              <a:rPr lang="en-US" smtClean="0"/>
              <a:pPr/>
              <a:t>420</a:t>
            </a:fld>
            <a:endParaRPr lang="en-US" dirty="0"/>
          </a:p>
        </p:txBody>
      </p:sp>
    </p:spTree>
    <p:extLst>
      <p:ext uri="{BB962C8B-B14F-4D97-AF65-F5344CB8AC3E}">
        <p14:creationId xmlns:p14="http://schemas.microsoft.com/office/powerpoint/2010/main" val="58236575"/>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1AD12-B570-44BC-9ECD-BF46F8BAB22A}"/>
              </a:ext>
            </a:extLst>
          </p:cNvPr>
          <p:cNvSpPr>
            <a:spLocks noGrp="1"/>
          </p:cNvSpPr>
          <p:nvPr>
            <p:ph type="title"/>
          </p:nvPr>
        </p:nvSpPr>
        <p:spPr/>
        <p:txBody>
          <a:bodyPr/>
          <a:lstStyle/>
          <a:p>
            <a:r>
              <a:rPr lang="en-US" dirty="0"/>
              <a:t>Somewhere You Are Authentication</a:t>
            </a:r>
          </a:p>
        </p:txBody>
      </p:sp>
      <p:sp>
        <p:nvSpPr>
          <p:cNvPr id="4" name="Content Placeholder 3">
            <a:extLst>
              <a:ext uri="{FF2B5EF4-FFF2-40B4-BE49-F238E27FC236}">
                <a16:creationId xmlns:a16="http://schemas.microsoft.com/office/drawing/2014/main" id="{640423C7-F68A-413F-AE8B-B63864ECCE1E}"/>
              </a:ext>
            </a:extLst>
          </p:cNvPr>
          <p:cNvSpPr>
            <a:spLocks noGrp="1"/>
          </p:cNvSpPr>
          <p:nvPr>
            <p:ph sz="half" idx="2"/>
          </p:nvPr>
        </p:nvSpPr>
        <p:spPr/>
        <p:txBody>
          <a:bodyPr>
            <a:normAutofit fontScale="70000" lnSpcReduction="20000"/>
          </a:bodyPr>
          <a:lstStyle/>
          <a:p>
            <a:r>
              <a:rPr lang="en-US" dirty="0"/>
              <a:t>Geographic location determined by location services</a:t>
            </a:r>
          </a:p>
          <a:p>
            <a:pPr lvl="1"/>
            <a:r>
              <a:rPr lang="en-US" dirty="0"/>
              <a:t>Global Positioning System (GPS)</a:t>
            </a:r>
          </a:p>
          <a:p>
            <a:pPr lvl="1"/>
            <a:r>
              <a:rPr lang="en-US" dirty="0"/>
              <a:t>Indoor Positioning System (IPS)</a:t>
            </a:r>
          </a:p>
          <a:p>
            <a:pPr lvl="1"/>
            <a:r>
              <a:rPr lang="en-US" dirty="0"/>
              <a:t>GeoIP</a:t>
            </a:r>
          </a:p>
          <a:p>
            <a:r>
              <a:rPr lang="en-US" dirty="0"/>
              <a:t>Logical location</a:t>
            </a:r>
          </a:p>
          <a:p>
            <a:pPr lvl="1"/>
            <a:r>
              <a:rPr lang="en-US" dirty="0"/>
              <a:t>Subnet or IP address range (or not on an excluded IP address list)</a:t>
            </a:r>
          </a:p>
          <a:p>
            <a:r>
              <a:rPr lang="en-US" dirty="0"/>
              <a:t>Continuous authentication and access controls</a:t>
            </a:r>
          </a:p>
        </p:txBody>
      </p:sp>
      <p:pic>
        <p:nvPicPr>
          <p:cNvPr id="7" name="Content Placeholder 6" descr="Location services, such as those provided by Android on this smartphone, can support access control systems">
            <a:extLst>
              <a:ext uri="{FF2B5EF4-FFF2-40B4-BE49-F238E27FC236}">
                <a16:creationId xmlns:a16="http://schemas.microsoft.com/office/drawing/2014/main" id="{B5C9307D-30FF-4B5A-B92D-C62748A72DA7}"/>
              </a:ext>
            </a:extLst>
          </p:cNvPr>
          <p:cNvPicPr>
            <a:picLocks noGrp="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1494929" y="914400"/>
            <a:ext cx="3137892" cy="5578475"/>
          </a:xfrm>
          <a:prstGeom prst="rect">
            <a:avLst/>
          </a:prstGeom>
          <a:noFill/>
          <a:ln>
            <a:noFill/>
          </a:ln>
        </p:spPr>
      </p:pic>
      <p:sp>
        <p:nvSpPr>
          <p:cNvPr id="3" name="Footer Placeholder 2">
            <a:extLst>
              <a:ext uri="{FF2B5EF4-FFF2-40B4-BE49-F238E27FC236}">
                <a16:creationId xmlns:a16="http://schemas.microsoft.com/office/drawing/2014/main" id="{DE5272E6-B952-487F-BADE-B0EE0DA583D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89185CBE-BA55-4788-A367-D456721EA1C7}"/>
              </a:ext>
            </a:extLst>
          </p:cNvPr>
          <p:cNvSpPr>
            <a:spLocks noGrp="1"/>
          </p:cNvSpPr>
          <p:nvPr>
            <p:ph type="sldNum" sz="quarter" idx="4"/>
          </p:nvPr>
        </p:nvSpPr>
        <p:spPr/>
        <p:txBody>
          <a:bodyPr/>
          <a:lstStyle/>
          <a:p>
            <a:fld id="{5356F478-C559-429F-9426-6D8D07B5A7AD}" type="slidenum">
              <a:rPr lang="en-US" smtClean="0"/>
              <a:pPr/>
              <a:t>421</a:t>
            </a:fld>
            <a:endParaRPr lang="en-US" dirty="0"/>
          </a:p>
        </p:txBody>
      </p:sp>
    </p:spTree>
    <p:extLst>
      <p:ext uri="{BB962C8B-B14F-4D97-AF65-F5344CB8AC3E}">
        <p14:creationId xmlns:p14="http://schemas.microsoft.com/office/powerpoint/2010/main" val="53894518"/>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FD2F47E-2361-42DC-9155-84E958B48A98}"/>
              </a:ext>
            </a:extLst>
          </p:cNvPr>
          <p:cNvSpPr>
            <a:spLocks noGrp="1"/>
          </p:cNvSpPr>
          <p:nvPr>
            <p:ph idx="1"/>
          </p:nvPr>
        </p:nvSpPr>
        <p:spPr/>
        <p:txBody>
          <a:bodyPr/>
          <a:lstStyle/>
          <a:p>
            <a:r>
              <a:rPr lang="en-US" dirty="0"/>
              <a:t>Requiring credentials from a combination of factors is stronger than single-factor</a:t>
            </a:r>
          </a:p>
          <a:p>
            <a:r>
              <a:rPr lang="en-US" dirty="0"/>
              <a:t>Must be different factors</a:t>
            </a:r>
          </a:p>
        </p:txBody>
      </p:sp>
      <p:sp>
        <p:nvSpPr>
          <p:cNvPr id="3" name="Title 2">
            <a:extLst>
              <a:ext uri="{FF2B5EF4-FFF2-40B4-BE49-F238E27FC236}">
                <a16:creationId xmlns:a16="http://schemas.microsoft.com/office/drawing/2014/main" id="{07DD871D-5EFD-42A3-B3E0-FBFB16FAC56D}"/>
              </a:ext>
            </a:extLst>
          </p:cNvPr>
          <p:cNvSpPr>
            <a:spLocks noGrp="1"/>
          </p:cNvSpPr>
          <p:nvPr>
            <p:ph type="title"/>
          </p:nvPr>
        </p:nvSpPr>
        <p:spPr/>
        <p:txBody>
          <a:bodyPr/>
          <a:lstStyle/>
          <a:p>
            <a:r>
              <a:rPr lang="en-US" dirty="0"/>
              <a:t>Multifactor and Two-factor Authentication</a:t>
            </a:r>
          </a:p>
        </p:txBody>
      </p:sp>
      <p:sp>
        <p:nvSpPr>
          <p:cNvPr id="4" name="Footer Placeholder 3">
            <a:extLst>
              <a:ext uri="{FF2B5EF4-FFF2-40B4-BE49-F238E27FC236}">
                <a16:creationId xmlns:a16="http://schemas.microsoft.com/office/drawing/2014/main" id="{DC125416-44B0-4B62-96D2-57DED96F727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F668614-E829-4827-AD95-49270972F71A}"/>
              </a:ext>
            </a:extLst>
          </p:cNvPr>
          <p:cNvSpPr>
            <a:spLocks noGrp="1"/>
          </p:cNvSpPr>
          <p:nvPr>
            <p:ph type="sldNum" sz="quarter" idx="4"/>
          </p:nvPr>
        </p:nvSpPr>
        <p:spPr/>
        <p:txBody>
          <a:bodyPr/>
          <a:lstStyle/>
          <a:p>
            <a:fld id="{5356F478-C559-429F-9426-6D8D07B5A7AD}" type="slidenum">
              <a:rPr lang="en-US" smtClean="0"/>
              <a:pPr/>
              <a:t>422</a:t>
            </a:fld>
            <a:endParaRPr lang="en-US" dirty="0"/>
          </a:p>
        </p:txBody>
      </p:sp>
    </p:spTree>
    <p:extLst>
      <p:ext uri="{BB962C8B-B14F-4D97-AF65-F5344CB8AC3E}">
        <p14:creationId xmlns:p14="http://schemas.microsoft.com/office/powerpoint/2010/main" val="2792726639"/>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0460F-D438-4DB0-AB47-6F51388DE53A}"/>
              </a:ext>
            </a:extLst>
          </p:cNvPr>
          <p:cNvSpPr>
            <a:spLocks noGrp="1"/>
          </p:cNvSpPr>
          <p:nvPr>
            <p:ph type="title"/>
          </p:nvPr>
        </p:nvSpPr>
        <p:spPr/>
        <p:txBody>
          <a:bodyPr/>
          <a:lstStyle/>
          <a:p>
            <a:r>
              <a:rPr lang="en-US" dirty="0"/>
              <a:t>Single Sign-On</a:t>
            </a:r>
          </a:p>
        </p:txBody>
      </p:sp>
      <p:sp>
        <p:nvSpPr>
          <p:cNvPr id="3" name="Content Placeholder 2">
            <a:extLst>
              <a:ext uri="{FF2B5EF4-FFF2-40B4-BE49-F238E27FC236}">
                <a16:creationId xmlns:a16="http://schemas.microsoft.com/office/drawing/2014/main" id="{A0260108-F4A1-4C29-838F-9342FE3C1E0D}"/>
              </a:ext>
            </a:extLst>
          </p:cNvPr>
          <p:cNvSpPr>
            <a:spLocks noGrp="1"/>
          </p:cNvSpPr>
          <p:nvPr>
            <p:ph sz="half" idx="1"/>
          </p:nvPr>
        </p:nvSpPr>
        <p:spPr/>
        <p:txBody>
          <a:bodyPr>
            <a:normAutofit lnSpcReduction="10000"/>
          </a:bodyPr>
          <a:lstStyle/>
          <a:p>
            <a:r>
              <a:rPr lang="en-US" dirty="0"/>
              <a:t>Authenticate once to access multiple services</a:t>
            </a:r>
          </a:p>
          <a:p>
            <a:r>
              <a:rPr lang="en-US" dirty="0"/>
              <a:t>Kerberos authentication to Windows domains</a:t>
            </a:r>
          </a:p>
          <a:p>
            <a:r>
              <a:rPr lang="en-US" dirty="0"/>
              <a:t>Microsoft account PC sign-in gives access to cloud services too</a:t>
            </a:r>
          </a:p>
        </p:txBody>
      </p:sp>
      <p:pic>
        <p:nvPicPr>
          <p:cNvPr id="7" name="Content Placeholder 6" descr="Microsoft accounts allow SSO to multiple Microsoft and third-party services (Used with permission from Microsoft)">
            <a:extLst>
              <a:ext uri="{FF2B5EF4-FFF2-40B4-BE49-F238E27FC236}">
                <a16:creationId xmlns:a16="http://schemas.microsoft.com/office/drawing/2014/main" id="{FC2833B8-4F56-48AD-B74A-8F185B8EB854}"/>
              </a:ext>
            </a:extLst>
          </p:cNvPr>
          <p:cNvPicPr>
            <a:picLocks noGrp="1"/>
          </p:cNvPicPr>
          <p:nvPr>
            <p:ph sz="half" idx="2"/>
          </p:nvPr>
        </p:nvPicPr>
        <p:blipFill>
          <a:blip r:embed="rId2"/>
          <a:stretch>
            <a:fillRect/>
          </a:stretch>
        </p:blipFill>
        <p:spPr>
          <a:xfrm>
            <a:off x="6126163" y="1511034"/>
            <a:ext cx="5940425" cy="4385206"/>
          </a:xfrm>
          <a:prstGeom prst="rect">
            <a:avLst/>
          </a:prstGeom>
        </p:spPr>
      </p:pic>
      <p:sp>
        <p:nvSpPr>
          <p:cNvPr id="4" name="Footer Placeholder 3">
            <a:extLst>
              <a:ext uri="{FF2B5EF4-FFF2-40B4-BE49-F238E27FC236}">
                <a16:creationId xmlns:a16="http://schemas.microsoft.com/office/drawing/2014/main" id="{C9C32B22-0214-45F6-A40C-BC47D8BB2D0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B413F61-A208-4566-B43F-0A6DD5F9A5F9}"/>
              </a:ext>
            </a:extLst>
          </p:cNvPr>
          <p:cNvSpPr>
            <a:spLocks noGrp="1"/>
          </p:cNvSpPr>
          <p:nvPr>
            <p:ph type="sldNum" sz="quarter" idx="4"/>
          </p:nvPr>
        </p:nvSpPr>
        <p:spPr/>
        <p:txBody>
          <a:bodyPr/>
          <a:lstStyle/>
          <a:p>
            <a:fld id="{5356F478-C559-429F-9426-6D8D07B5A7AD}" type="slidenum">
              <a:rPr lang="en-US" smtClean="0"/>
              <a:pPr/>
              <a:t>423</a:t>
            </a:fld>
            <a:endParaRPr lang="en-US" dirty="0"/>
          </a:p>
        </p:txBody>
      </p:sp>
    </p:spTree>
    <p:extLst>
      <p:ext uri="{BB962C8B-B14F-4D97-AF65-F5344CB8AC3E}">
        <p14:creationId xmlns:p14="http://schemas.microsoft.com/office/powerpoint/2010/main" val="2906087377"/>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pPr>
              <a:lnSpc>
                <a:spcPct val="90000"/>
              </a:lnSpc>
            </a:pPr>
            <a:r>
              <a:rPr lang="en-US" dirty="0"/>
              <a:t>Protect information even if it is stolen - thief must possess the information and the encryption key</a:t>
            </a:r>
          </a:p>
          <a:p>
            <a:pPr>
              <a:lnSpc>
                <a:spcPct val="90000"/>
              </a:lnSpc>
            </a:pPr>
            <a:r>
              <a:rPr lang="en-US" dirty="0"/>
              <a:t>Send data across a public network or channel while protecting confidentiality</a:t>
            </a:r>
          </a:p>
          <a:p>
            <a:pPr>
              <a:lnSpc>
                <a:spcPct val="90000"/>
              </a:lnSpc>
            </a:pPr>
            <a:r>
              <a:rPr lang="en-US" dirty="0"/>
              <a:t>Authenticate sender and receiver to one another</a:t>
            </a:r>
          </a:p>
          <a:p>
            <a:pPr lvl="1"/>
            <a:r>
              <a:rPr lang="en-US" dirty="0"/>
              <a:t>Plain text (or clear text)—this is an unencrypted message.</a:t>
            </a:r>
          </a:p>
          <a:p>
            <a:pPr lvl="1"/>
            <a:r>
              <a:rPr lang="en-US" dirty="0"/>
              <a:t>Cipher text—an encrypted message.</a:t>
            </a:r>
          </a:p>
          <a:p>
            <a:pPr lvl="1"/>
            <a:r>
              <a:rPr lang="en-US" dirty="0"/>
              <a:t>Cipher—this is the process (or algorithm) used to encrypt and decrypt a message.</a:t>
            </a:r>
          </a:p>
          <a:p>
            <a:pPr>
              <a:lnSpc>
                <a:spcPct val="90000"/>
              </a:lnSpc>
            </a:pPr>
            <a:r>
              <a:rPr lang="en-US" dirty="0"/>
              <a:t>Cryptographic hashing, symmetric encryption, asymmetric encryption</a:t>
            </a:r>
          </a:p>
        </p:txBody>
      </p:sp>
      <p:sp>
        <p:nvSpPr>
          <p:cNvPr id="3" name="Title 2"/>
          <p:cNvSpPr>
            <a:spLocks noGrp="1"/>
          </p:cNvSpPr>
          <p:nvPr>
            <p:ph type="title"/>
          </p:nvPr>
        </p:nvSpPr>
        <p:spPr/>
        <p:txBody>
          <a:bodyPr/>
          <a:lstStyle/>
          <a:p>
            <a:r>
              <a:rPr lang="en-US" dirty="0"/>
              <a:t>Uses of Encryption</a:t>
            </a:r>
          </a:p>
        </p:txBody>
      </p:sp>
      <p:sp>
        <p:nvSpPr>
          <p:cNvPr id="4" name="Footer Placeholder 3">
            <a:extLst>
              <a:ext uri="{FF2B5EF4-FFF2-40B4-BE49-F238E27FC236}">
                <a16:creationId xmlns:a16="http://schemas.microsoft.com/office/drawing/2014/main" id="{677ECF47-8EDF-4F2C-9892-F6752C623A5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84A4AD2-3BEB-40FC-9D68-EC5BF44923DD}"/>
              </a:ext>
            </a:extLst>
          </p:cNvPr>
          <p:cNvSpPr>
            <a:spLocks noGrp="1"/>
          </p:cNvSpPr>
          <p:nvPr>
            <p:ph type="sldNum" sz="quarter" idx="4"/>
          </p:nvPr>
        </p:nvSpPr>
        <p:spPr/>
        <p:txBody>
          <a:bodyPr/>
          <a:lstStyle/>
          <a:p>
            <a:fld id="{5356F478-C559-429F-9426-6D8D07B5A7AD}" type="slidenum">
              <a:rPr lang="en-US" smtClean="0"/>
              <a:pPr/>
              <a:t>424</a:t>
            </a:fld>
            <a:endParaRPr lang="en-US" dirty="0"/>
          </a:p>
        </p:txBody>
      </p:sp>
    </p:spTree>
    <p:extLst>
      <p:ext uri="{BB962C8B-B14F-4D97-AF65-F5344CB8AC3E}">
        <p14:creationId xmlns:p14="http://schemas.microsoft.com/office/powerpoint/2010/main" val="1421509271"/>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nSpc>
                <a:spcPct val="90000"/>
              </a:lnSpc>
            </a:pPr>
            <a:r>
              <a:rPr lang="en-US" dirty="0"/>
              <a:t>Uses the same secret key for encrypting and decrypting</a:t>
            </a:r>
          </a:p>
          <a:p>
            <a:pPr>
              <a:lnSpc>
                <a:spcPct val="90000"/>
              </a:lnSpc>
            </a:pPr>
            <a:r>
              <a:rPr lang="en-US" dirty="0"/>
              <a:t>Fast but difficult to distribute the key securely</a:t>
            </a:r>
          </a:p>
          <a:p>
            <a:pPr>
              <a:lnSpc>
                <a:spcPct val="90000"/>
              </a:lnSpc>
            </a:pPr>
            <a:r>
              <a:rPr lang="en-US" dirty="0"/>
              <a:t>Used to encode data for storage and network transmission</a:t>
            </a:r>
          </a:p>
          <a:p>
            <a:pPr>
              <a:lnSpc>
                <a:spcPct val="90000"/>
              </a:lnSpc>
            </a:pPr>
            <a:r>
              <a:rPr lang="en-US" dirty="0"/>
              <a:t>Ciphers</a:t>
            </a:r>
            <a:r>
              <a:rPr lang="en-GB" dirty="0"/>
              <a:t>—</a:t>
            </a:r>
            <a:r>
              <a:rPr lang="en-US" dirty="0"/>
              <a:t>3DES, AES, RC (Rivest Cipher), IDEA, Blowfish/Twofish, CAST</a:t>
            </a:r>
          </a:p>
          <a:p>
            <a:pPr>
              <a:lnSpc>
                <a:spcPct val="90000"/>
              </a:lnSpc>
            </a:pPr>
            <a:r>
              <a:rPr lang="en-US" dirty="0"/>
              <a:t>Key size</a:t>
            </a:r>
          </a:p>
          <a:p>
            <a:pPr marL="0" indent="0">
              <a:lnSpc>
                <a:spcPct val="90000"/>
              </a:lnSpc>
              <a:buNone/>
            </a:pPr>
            <a:endParaRPr lang="en-US" dirty="0"/>
          </a:p>
        </p:txBody>
      </p:sp>
      <p:sp>
        <p:nvSpPr>
          <p:cNvPr id="3" name="Title 2"/>
          <p:cNvSpPr>
            <a:spLocks noGrp="1"/>
          </p:cNvSpPr>
          <p:nvPr>
            <p:ph type="title"/>
          </p:nvPr>
        </p:nvSpPr>
        <p:spPr/>
        <p:txBody>
          <a:bodyPr/>
          <a:lstStyle/>
          <a:p>
            <a:r>
              <a:rPr lang="en-US" dirty="0"/>
              <a:t>Symmetric Encryption</a:t>
            </a:r>
          </a:p>
        </p:txBody>
      </p:sp>
      <p:sp>
        <p:nvSpPr>
          <p:cNvPr id="4" name="Footer Placeholder 3">
            <a:extLst>
              <a:ext uri="{FF2B5EF4-FFF2-40B4-BE49-F238E27FC236}">
                <a16:creationId xmlns:a16="http://schemas.microsoft.com/office/drawing/2014/main" id="{406385A8-29C9-4046-9F6B-612794EBF75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2E25A146-4ECE-4A46-AEC5-4B761B71BD7C}"/>
              </a:ext>
            </a:extLst>
          </p:cNvPr>
          <p:cNvSpPr>
            <a:spLocks noGrp="1"/>
          </p:cNvSpPr>
          <p:nvPr>
            <p:ph type="sldNum" sz="quarter" idx="4"/>
          </p:nvPr>
        </p:nvSpPr>
        <p:spPr/>
        <p:txBody>
          <a:bodyPr/>
          <a:lstStyle/>
          <a:p>
            <a:fld id="{5356F478-C559-429F-9426-6D8D07B5A7AD}" type="slidenum">
              <a:rPr lang="en-US" smtClean="0"/>
              <a:pPr/>
              <a:t>425</a:t>
            </a:fld>
            <a:endParaRPr lang="en-US" dirty="0"/>
          </a:p>
        </p:txBody>
      </p:sp>
    </p:spTree>
    <p:extLst>
      <p:ext uri="{BB962C8B-B14F-4D97-AF65-F5344CB8AC3E}">
        <p14:creationId xmlns:p14="http://schemas.microsoft.com/office/powerpoint/2010/main" val="27104351"/>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a:lnSpc>
                <a:spcPct val="90000"/>
              </a:lnSpc>
            </a:pPr>
            <a:r>
              <a:rPr lang="en-US" dirty="0"/>
              <a:t>Uses a key pair (public and private)</a:t>
            </a:r>
          </a:p>
          <a:p>
            <a:pPr lvl="1">
              <a:lnSpc>
                <a:spcPct val="90000"/>
              </a:lnSpc>
            </a:pPr>
            <a:r>
              <a:rPr lang="en-US" dirty="0"/>
              <a:t>Sender can tell recipients the public key—no need to keep this secret</a:t>
            </a:r>
          </a:p>
          <a:p>
            <a:pPr lvl="1">
              <a:lnSpc>
                <a:spcPct val="90000"/>
              </a:lnSpc>
            </a:pPr>
            <a:r>
              <a:rPr lang="en-US" dirty="0"/>
              <a:t>Recipients can use public key to encrypt a message but NOT to decrypt it again</a:t>
            </a:r>
          </a:p>
          <a:p>
            <a:pPr lvl="1">
              <a:lnSpc>
                <a:spcPct val="90000"/>
              </a:lnSpc>
            </a:pPr>
            <a:r>
              <a:rPr lang="en-US" dirty="0"/>
              <a:t>Only the sender can decrypt the message (using the linked private key)</a:t>
            </a:r>
          </a:p>
          <a:p>
            <a:pPr>
              <a:lnSpc>
                <a:spcPct val="90000"/>
              </a:lnSpc>
            </a:pPr>
            <a:r>
              <a:rPr lang="en-US" dirty="0"/>
              <a:t>Only works well on small amounts of data but solves the problem of key distribution</a:t>
            </a:r>
          </a:p>
          <a:p>
            <a:pPr>
              <a:lnSpc>
                <a:spcPct val="90000"/>
              </a:lnSpc>
            </a:pPr>
            <a:r>
              <a:rPr lang="en-US" dirty="0"/>
              <a:t>Use asymmetric encryption to encrypt a symmetric secret key and use the symmetric key to encode the larger message</a:t>
            </a:r>
          </a:p>
          <a:p>
            <a:pPr>
              <a:lnSpc>
                <a:spcPct val="90000"/>
              </a:lnSpc>
            </a:pPr>
            <a:r>
              <a:rPr lang="en-US" dirty="0"/>
              <a:t>Only the recipient can decrypt the secret key and therefore the message</a:t>
            </a:r>
          </a:p>
        </p:txBody>
      </p:sp>
      <p:sp>
        <p:nvSpPr>
          <p:cNvPr id="3" name="Title 2"/>
          <p:cNvSpPr>
            <a:spLocks noGrp="1"/>
          </p:cNvSpPr>
          <p:nvPr>
            <p:ph type="title"/>
          </p:nvPr>
        </p:nvSpPr>
        <p:spPr/>
        <p:txBody>
          <a:bodyPr/>
          <a:lstStyle/>
          <a:p>
            <a:r>
              <a:rPr lang="en-US" dirty="0"/>
              <a:t>Asymmetric Encryption</a:t>
            </a:r>
          </a:p>
        </p:txBody>
      </p:sp>
      <p:sp>
        <p:nvSpPr>
          <p:cNvPr id="4" name="Footer Placeholder 3">
            <a:extLst>
              <a:ext uri="{FF2B5EF4-FFF2-40B4-BE49-F238E27FC236}">
                <a16:creationId xmlns:a16="http://schemas.microsoft.com/office/drawing/2014/main" id="{9D257FCE-8417-4CD1-A26E-421F1EC6280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862274B-0D24-4E6C-A8B9-8645E2BA21F3}"/>
              </a:ext>
            </a:extLst>
          </p:cNvPr>
          <p:cNvSpPr>
            <a:spLocks noGrp="1"/>
          </p:cNvSpPr>
          <p:nvPr>
            <p:ph type="sldNum" sz="quarter" idx="4"/>
          </p:nvPr>
        </p:nvSpPr>
        <p:spPr/>
        <p:txBody>
          <a:bodyPr/>
          <a:lstStyle/>
          <a:p>
            <a:fld id="{5356F478-C559-429F-9426-6D8D07B5A7AD}" type="slidenum">
              <a:rPr lang="en-US" smtClean="0"/>
              <a:pPr/>
              <a:t>426</a:t>
            </a:fld>
            <a:endParaRPr lang="en-US" dirty="0"/>
          </a:p>
        </p:txBody>
      </p:sp>
    </p:spTree>
    <p:extLst>
      <p:ext uri="{BB962C8B-B14F-4D97-AF65-F5344CB8AC3E}">
        <p14:creationId xmlns:p14="http://schemas.microsoft.com/office/powerpoint/2010/main" val="3313057707"/>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B9A42C-B293-45DB-925D-B7B1923E80DB}"/>
              </a:ext>
            </a:extLst>
          </p:cNvPr>
          <p:cNvSpPr>
            <a:spLocks noGrp="1"/>
          </p:cNvSpPr>
          <p:nvPr>
            <p:ph idx="1"/>
          </p:nvPr>
        </p:nvSpPr>
        <p:spPr/>
        <p:txBody>
          <a:bodyPr>
            <a:normAutofit fontScale="70000" lnSpcReduction="20000"/>
          </a:bodyPr>
          <a:lstStyle/>
          <a:p>
            <a:r>
              <a:rPr lang="en-US" dirty="0"/>
              <a:t>System for authenticating subjects—users and computers—on public networks</a:t>
            </a:r>
          </a:p>
          <a:p>
            <a:r>
              <a:rPr lang="en-US" dirty="0"/>
              <a:t>Subjects are issued digital certificates by Certificate Authorities (CA), which are responsible for verifying the identity of the subject</a:t>
            </a:r>
          </a:p>
          <a:p>
            <a:r>
              <a:rPr lang="en-US" dirty="0"/>
              <a:t>Digital certificate contains the subject’s public key</a:t>
            </a:r>
          </a:p>
          <a:p>
            <a:r>
              <a:rPr lang="en-US" dirty="0"/>
              <a:t>If client trusts the CA</a:t>
            </a:r>
            <a:r>
              <a:rPr lang="en-GB" dirty="0"/>
              <a:t>—by installing its root certificate—it can trust the subject’s digital certificate</a:t>
            </a:r>
          </a:p>
          <a:p>
            <a:r>
              <a:rPr lang="en-GB" dirty="0"/>
              <a:t>Can also be used for smart card authentication</a:t>
            </a:r>
          </a:p>
          <a:p>
            <a:r>
              <a:rPr lang="en-US" dirty="0"/>
              <a:t>Most asymmetric encryption is based on the RSA cipher</a:t>
            </a:r>
          </a:p>
        </p:txBody>
      </p:sp>
      <p:sp>
        <p:nvSpPr>
          <p:cNvPr id="3" name="Title 2">
            <a:extLst>
              <a:ext uri="{FF2B5EF4-FFF2-40B4-BE49-F238E27FC236}">
                <a16:creationId xmlns:a16="http://schemas.microsoft.com/office/drawing/2014/main" id="{9FA81400-1BD6-492C-9F1C-37B3C27CD47F}"/>
              </a:ext>
            </a:extLst>
          </p:cNvPr>
          <p:cNvSpPr>
            <a:spLocks noGrp="1"/>
          </p:cNvSpPr>
          <p:nvPr>
            <p:ph type="title"/>
          </p:nvPr>
        </p:nvSpPr>
        <p:spPr/>
        <p:txBody>
          <a:bodyPr/>
          <a:lstStyle/>
          <a:p>
            <a:r>
              <a:rPr lang="en-US" dirty="0"/>
              <a:t>Public Key Infrastructure (PKI)</a:t>
            </a:r>
          </a:p>
        </p:txBody>
      </p:sp>
      <p:sp>
        <p:nvSpPr>
          <p:cNvPr id="4" name="Footer Placeholder 3">
            <a:extLst>
              <a:ext uri="{FF2B5EF4-FFF2-40B4-BE49-F238E27FC236}">
                <a16:creationId xmlns:a16="http://schemas.microsoft.com/office/drawing/2014/main" id="{3909CDE5-9D05-40F9-8CC5-3C461B33574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ACB1CAA-F313-425B-9BEA-42540AADAD59}"/>
              </a:ext>
            </a:extLst>
          </p:cNvPr>
          <p:cNvSpPr>
            <a:spLocks noGrp="1"/>
          </p:cNvSpPr>
          <p:nvPr>
            <p:ph type="sldNum" sz="quarter" idx="4"/>
          </p:nvPr>
        </p:nvSpPr>
        <p:spPr/>
        <p:txBody>
          <a:bodyPr/>
          <a:lstStyle/>
          <a:p>
            <a:fld id="{5356F478-C559-429F-9426-6D8D07B5A7AD}" type="slidenum">
              <a:rPr lang="en-US" smtClean="0"/>
              <a:pPr/>
              <a:t>427</a:t>
            </a:fld>
            <a:endParaRPr lang="en-US" dirty="0"/>
          </a:p>
        </p:txBody>
      </p:sp>
    </p:spTree>
    <p:extLst>
      <p:ext uri="{BB962C8B-B14F-4D97-AF65-F5344CB8AC3E}">
        <p14:creationId xmlns:p14="http://schemas.microsoft.com/office/powerpoint/2010/main" val="904466951"/>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8443DB6-D88C-4500-980D-7A47E981EC1F}"/>
              </a:ext>
            </a:extLst>
          </p:cNvPr>
          <p:cNvSpPr>
            <a:spLocks noGrp="1"/>
          </p:cNvSpPr>
          <p:nvPr>
            <p:ph idx="1"/>
          </p:nvPr>
        </p:nvSpPr>
        <p:spPr/>
        <p:txBody>
          <a:bodyPr>
            <a:normAutofit/>
          </a:bodyPr>
          <a:lstStyle/>
          <a:p>
            <a:r>
              <a:rPr lang="en-US" dirty="0"/>
              <a:t>Digital certificates are used for authentication and confidentiality</a:t>
            </a:r>
          </a:p>
          <a:p>
            <a:r>
              <a:rPr lang="en-US" dirty="0"/>
              <a:t>Digital signatures are used for authentication and integrity</a:t>
            </a:r>
          </a:p>
          <a:p>
            <a:r>
              <a:rPr lang="en-US" dirty="0"/>
              <a:t>The private key is used to encrypt a signature while the public key is used to decrypt it</a:t>
            </a:r>
          </a:p>
        </p:txBody>
      </p:sp>
      <p:sp>
        <p:nvSpPr>
          <p:cNvPr id="3" name="Title 2">
            <a:extLst>
              <a:ext uri="{FF2B5EF4-FFF2-40B4-BE49-F238E27FC236}">
                <a16:creationId xmlns:a16="http://schemas.microsoft.com/office/drawing/2014/main" id="{A4E61C1E-D13C-4744-8413-64EC972268A0}"/>
              </a:ext>
            </a:extLst>
          </p:cNvPr>
          <p:cNvSpPr>
            <a:spLocks noGrp="1"/>
          </p:cNvSpPr>
          <p:nvPr>
            <p:ph type="title"/>
          </p:nvPr>
        </p:nvSpPr>
        <p:spPr/>
        <p:txBody>
          <a:bodyPr/>
          <a:lstStyle/>
          <a:p>
            <a:r>
              <a:rPr lang="en-US" dirty="0"/>
              <a:t>Digital Signatures</a:t>
            </a:r>
          </a:p>
        </p:txBody>
      </p:sp>
      <p:sp>
        <p:nvSpPr>
          <p:cNvPr id="4" name="Footer Placeholder 3">
            <a:extLst>
              <a:ext uri="{FF2B5EF4-FFF2-40B4-BE49-F238E27FC236}">
                <a16:creationId xmlns:a16="http://schemas.microsoft.com/office/drawing/2014/main" id="{E34F7315-0A54-40DB-B478-A3ECBB8B4CD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B50BCB3-8375-46A0-9613-9F819C4481E1}"/>
              </a:ext>
            </a:extLst>
          </p:cNvPr>
          <p:cNvSpPr>
            <a:spLocks noGrp="1"/>
          </p:cNvSpPr>
          <p:nvPr>
            <p:ph type="sldNum" sz="quarter" idx="4"/>
          </p:nvPr>
        </p:nvSpPr>
        <p:spPr/>
        <p:txBody>
          <a:bodyPr/>
          <a:lstStyle/>
          <a:p>
            <a:fld id="{5356F478-C559-429F-9426-6D8D07B5A7AD}" type="slidenum">
              <a:rPr lang="en-US" smtClean="0"/>
              <a:pPr/>
              <a:t>428</a:t>
            </a:fld>
            <a:endParaRPr lang="en-US" dirty="0"/>
          </a:p>
        </p:txBody>
      </p:sp>
    </p:spTree>
    <p:extLst>
      <p:ext uri="{BB962C8B-B14F-4D97-AF65-F5344CB8AC3E}">
        <p14:creationId xmlns:p14="http://schemas.microsoft.com/office/powerpoint/2010/main" val="1277847762"/>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340EB3-3DED-40BC-8873-EA557806601B}"/>
              </a:ext>
            </a:extLst>
          </p:cNvPr>
          <p:cNvSpPr>
            <a:spLocks noGrp="1"/>
          </p:cNvSpPr>
          <p:nvPr>
            <p:ph idx="1"/>
          </p:nvPr>
        </p:nvSpPr>
        <p:spPr/>
        <p:txBody>
          <a:bodyPr>
            <a:normAutofit fontScale="55000" lnSpcReduction="20000"/>
          </a:bodyPr>
          <a:lstStyle/>
          <a:p>
            <a:r>
              <a:rPr lang="en-US" dirty="0"/>
              <a:t>Hashing creates a fixed length string from a variable amount of data</a:t>
            </a:r>
          </a:p>
          <a:p>
            <a:r>
              <a:rPr lang="en-US" dirty="0"/>
              <a:t>Cryptographic hash functions are designed with the following properties</a:t>
            </a:r>
          </a:p>
          <a:p>
            <a:pPr lvl="1"/>
            <a:r>
              <a:rPr lang="en-US" dirty="0"/>
              <a:t>It is not possible to recover any information about the original data from the hash</a:t>
            </a:r>
          </a:p>
          <a:p>
            <a:pPr lvl="1"/>
            <a:r>
              <a:rPr lang="en-US" dirty="0"/>
              <a:t>No two data inputs create the same hash value (a collision)</a:t>
            </a:r>
          </a:p>
          <a:p>
            <a:r>
              <a:rPr lang="en-US" dirty="0"/>
              <a:t>Sender creates a cryptographic hash of a message and encrypts the hash with an asymmetric encryption private key—this is attached to the message as a digital signature</a:t>
            </a:r>
          </a:p>
          <a:p>
            <a:r>
              <a:rPr lang="en-US" dirty="0"/>
              <a:t>Recipient can use the public key to decrypt the signature and validate the hash by performing their own hash</a:t>
            </a:r>
            <a:r>
              <a:rPr lang="en-GB" dirty="0"/>
              <a:t>—should prove that the recipient created the message and that it has not been changed in transit</a:t>
            </a:r>
          </a:p>
          <a:p>
            <a:r>
              <a:rPr lang="en-GB" dirty="0"/>
              <a:t>Also used for secure password storage</a:t>
            </a:r>
          </a:p>
          <a:p>
            <a:r>
              <a:rPr lang="en-US" dirty="0"/>
              <a:t>SHA-1 and SHA-2 (Secure Hash Algorithm) and MD5 (Message Digest) ciphers</a:t>
            </a:r>
          </a:p>
        </p:txBody>
      </p:sp>
      <p:sp>
        <p:nvSpPr>
          <p:cNvPr id="3" name="Title 2">
            <a:extLst>
              <a:ext uri="{FF2B5EF4-FFF2-40B4-BE49-F238E27FC236}">
                <a16:creationId xmlns:a16="http://schemas.microsoft.com/office/drawing/2014/main" id="{B3A879C3-1E31-4425-ADA5-98BBC3A39A74}"/>
              </a:ext>
            </a:extLst>
          </p:cNvPr>
          <p:cNvSpPr>
            <a:spLocks noGrp="1"/>
          </p:cNvSpPr>
          <p:nvPr>
            <p:ph type="title"/>
          </p:nvPr>
        </p:nvSpPr>
        <p:spPr/>
        <p:txBody>
          <a:bodyPr/>
          <a:lstStyle/>
          <a:p>
            <a:r>
              <a:rPr lang="en-US" dirty="0"/>
              <a:t>Cryptographic Hashes</a:t>
            </a:r>
          </a:p>
        </p:txBody>
      </p:sp>
      <p:sp>
        <p:nvSpPr>
          <p:cNvPr id="4" name="Footer Placeholder 3">
            <a:extLst>
              <a:ext uri="{FF2B5EF4-FFF2-40B4-BE49-F238E27FC236}">
                <a16:creationId xmlns:a16="http://schemas.microsoft.com/office/drawing/2014/main" id="{3DACA560-44F3-47EF-86BC-425A9236D6E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8CAD552-52D5-4695-85DB-19F8024551DA}"/>
              </a:ext>
            </a:extLst>
          </p:cNvPr>
          <p:cNvSpPr>
            <a:spLocks noGrp="1"/>
          </p:cNvSpPr>
          <p:nvPr>
            <p:ph type="sldNum" sz="quarter" idx="4"/>
          </p:nvPr>
        </p:nvSpPr>
        <p:spPr/>
        <p:txBody>
          <a:bodyPr/>
          <a:lstStyle/>
          <a:p>
            <a:fld id="{5356F478-C559-429F-9426-6D8D07B5A7AD}" type="slidenum">
              <a:rPr lang="en-US" smtClean="0"/>
              <a:pPr/>
              <a:t>429</a:t>
            </a:fld>
            <a:endParaRPr lang="en-US" dirty="0"/>
          </a:p>
        </p:txBody>
      </p:sp>
    </p:spTree>
    <p:extLst>
      <p:ext uri="{BB962C8B-B14F-4D97-AF65-F5344CB8AC3E}">
        <p14:creationId xmlns:p14="http://schemas.microsoft.com/office/powerpoint/2010/main" val="27008973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D787496-BA6A-4343-BCBC-AF44E2E5A1C7}"/>
              </a:ext>
            </a:extLst>
          </p:cNvPr>
          <p:cNvSpPr>
            <a:spLocks noGrp="1"/>
          </p:cNvSpPr>
          <p:nvPr>
            <p:ph idx="1"/>
          </p:nvPr>
        </p:nvSpPr>
        <p:spPr/>
        <p:txBody>
          <a:bodyPr>
            <a:normAutofit fontScale="92500" lnSpcReduction="20000"/>
          </a:bodyPr>
          <a:lstStyle/>
          <a:p>
            <a:r>
              <a:rPr lang="en-US" dirty="0"/>
              <a:t>Type of software that is very closely tied to the function of hardware</a:t>
            </a:r>
          </a:p>
          <a:p>
            <a:r>
              <a:rPr lang="en-US" dirty="0"/>
              <a:t>Not designed to be changed often</a:t>
            </a:r>
          </a:p>
          <a:p>
            <a:r>
              <a:rPr lang="en-US" dirty="0"/>
              <a:t>PC/laptop firmware</a:t>
            </a:r>
          </a:p>
          <a:p>
            <a:pPr lvl="1"/>
            <a:r>
              <a:rPr lang="en-US" dirty="0"/>
              <a:t>Basic Input/Output System (BIOS)</a:t>
            </a:r>
          </a:p>
          <a:p>
            <a:pPr lvl="1"/>
            <a:r>
              <a:rPr lang="en-US" dirty="0"/>
              <a:t>Unified Extensible Firmware Interface (UEFI)</a:t>
            </a:r>
          </a:p>
          <a:p>
            <a:r>
              <a:rPr lang="en-US" dirty="0"/>
              <a:t>Many other components have embedded firmware</a:t>
            </a:r>
          </a:p>
          <a:p>
            <a:pPr lvl="1"/>
            <a:r>
              <a:rPr lang="en-US" dirty="0"/>
              <a:t>Graphics adapters, disk drives, network adapters, printers,...</a:t>
            </a:r>
          </a:p>
        </p:txBody>
      </p:sp>
      <p:sp>
        <p:nvSpPr>
          <p:cNvPr id="3" name="Title 2">
            <a:extLst>
              <a:ext uri="{FF2B5EF4-FFF2-40B4-BE49-F238E27FC236}">
                <a16:creationId xmlns:a16="http://schemas.microsoft.com/office/drawing/2014/main" id="{62938DFF-634D-4922-AAD2-86EF1ECCF4D4}"/>
              </a:ext>
            </a:extLst>
          </p:cNvPr>
          <p:cNvSpPr>
            <a:spLocks noGrp="1"/>
          </p:cNvSpPr>
          <p:nvPr>
            <p:ph type="title"/>
          </p:nvPr>
        </p:nvSpPr>
        <p:spPr/>
        <p:txBody>
          <a:bodyPr/>
          <a:lstStyle/>
          <a:p>
            <a:r>
              <a:rPr lang="en-US" dirty="0"/>
              <a:t>Firmware</a:t>
            </a:r>
          </a:p>
        </p:txBody>
      </p:sp>
      <p:sp>
        <p:nvSpPr>
          <p:cNvPr id="4" name="Footer Placeholder 3">
            <a:extLst>
              <a:ext uri="{FF2B5EF4-FFF2-40B4-BE49-F238E27FC236}">
                <a16:creationId xmlns:a16="http://schemas.microsoft.com/office/drawing/2014/main" id="{EF8256EC-D926-4BC8-B3D4-75572B2F3D2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D511B16-931F-413D-9759-224075757434}"/>
              </a:ext>
            </a:extLst>
          </p:cNvPr>
          <p:cNvSpPr>
            <a:spLocks noGrp="1"/>
          </p:cNvSpPr>
          <p:nvPr>
            <p:ph type="sldNum" sz="quarter" idx="4"/>
          </p:nvPr>
        </p:nvSpPr>
        <p:spPr/>
        <p:txBody>
          <a:bodyPr/>
          <a:lstStyle/>
          <a:p>
            <a:fld id="{5356F478-C559-429F-9426-6D8D07B5A7AD}" type="slidenum">
              <a:rPr lang="en-US" smtClean="0"/>
              <a:pPr/>
              <a:t>43</a:t>
            </a:fld>
            <a:endParaRPr lang="en-US" dirty="0"/>
          </a:p>
        </p:txBody>
      </p:sp>
    </p:spTree>
    <p:extLst>
      <p:ext uri="{BB962C8B-B14F-4D97-AF65-F5344CB8AC3E}">
        <p14:creationId xmlns:p14="http://schemas.microsoft.com/office/powerpoint/2010/main" val="799314670"/>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996E12-0C84-4B57-8EF6-65E71EEF89A0}"/>
              </a:ext>
            </a:extLst>
          </p:cNvPr>
          <p:cNvSpPr>
            <a:spLocks noGrp="1"/>
          </p:cNvSpPr>
          <p:nvPr>
            <p:ph idx="1"/>
          </p:nvPr>
        </p:nvSpPr>
        <p:spPr/>
        <p:txBody>
          <a:bodyPr>
            <a:normAutofit fontScale="85000" lnSpcReduction="20000"/>
          </a:bodyPr>
          <a:lstStyle/>
          <a:p>
            <a:r>
              <a:rPr lang="en-US" dirty="0"/>
              <a:t>Data at rest</a:t>
            </a:r>
          </a:p>
          <a:p>
            <a:pPr lvl="1"/>
            <a:r>
              <a:rPr lang="en-US" dirty="0"/>
              <a:t>Data in some sort of persistent storage media</a:t>
            </a:r>
          </a:p>
          <a:p>
            <a:pPr lvl="1"/>
            <a:r>
              <a:rPr lang="en-US" dirty="0"/>
              <a:t>Encrypt using techniques such as whole disk encryption, mobile device encryption, database encryption, and file- or folder-level encryption</a:t>
            </a:r>
          </a:p>
          <a:p>
            <a:r>
              <a:rPr lang="en-US" dirty="0"/>
              <a:t>Data in transit (or data in motion)</a:t>
            </a:r>
          </a:p>
          <a:p>
            <a:pPr lvl="1"/>
            <a:r>
              <a:rPr lang="en-US" dirty="0"/>
              <a:t>Data is transmitted over a network</a:t>
            </a:r>
          </a:p>
          <a:p>
            <a:pPr lvl="1"/>
            <a:r>
              <a:rPr lang="en-US" dirty="0"/>
              <a:t>Data can be protected by a transport encryption protocol, such as Secure Sockets Layer (SSL)/Transport Layer Security (TLS)</a:t>
            </a:r>
          </a:p>
          <a:p>
            <a:r>
              <a:rPr lang="en-US" dirty="0"/>
              <a:t>Virtual Private Networks (VPN)</a:t>
            </a:r>
          </a:p>
          <a:p>
            <a:endParaRPr lang="en-US" dirty="0"/>
          </a:p>
        </p:txBody>
      </p:sp>
      <p:sp>
        <p:nvSpPr>
          <p:cNvPr id="3" name="Title 2">
            <a:extLst>
              <a:ext uri="{FF2B5EF4-FFF2-40B4-BE49-F238E27FC236}">
                <a16:creationId xmlns:a16="http://schemas.microsoft.com/office/drawing/2014/main" id="{C9E19AAD-3CF2-4885-9FFF-081596E3C81E}"/>
              </a:ext>
            </a:extLst>
          </p:cNvPr>
          <p:cNvSpPr>
            <a:spLocks noGrp="1"/>
          </p:cNvSpPr>
          <p:nvPr>
            <p:ph type="title"/>
          </p:nvPr>
        </p:nvSpPr>
        <p:spPr/>
        <p:txBody>
          <a:bodyPr/>
          <a:lstStyle/>
          <a:p>
            <a:r>
              <a:rPr lang="en-US" dirty="0"/>
              <a:t>Data States and VPNs</a:t>
            </a:r>
          </a:p>
        </p:txBody>
      </p:sp>
      <p:sp>
        <p:nvSpPr>
          <p:cNvPr id="4" name="Footer Placeholder 3">
            <a:extLst>
              <a:ext uri="{FF2B5EF4-FFF2-40B4-BE49-F238E27FC236}">
                <a16:creationId xmlns:a16="http://schemas.microsoft.com/office/drawing/2014/main" id="{2481DD27-3E12-4D0B-A343-B978E1796C6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3E775F3C-0A87-4745-90D2-1D709450459D}"/>
              </a:ext>
            </a:extLst>
          </p:cNvPr>
          <p:cNvSpPr>
            <a:spLocks noGrp="1"/>
          </p:cNvSpPr>
          <p:nvPr>
            <p:ph type="sldNum" sz="quarter" idx="4"/>
          </p:nvPr>
        </p:nvSpPr>
        <p:spPr/>
        <p:txBody>
          <a:bodyPr/>
          <a:lstStyle/>
          <a:p>
            <a:fld id="{5356F478-C559-429F-9426-6D8D07B5A7AD}" type="slidenum">
              <a:rPr lang="en-US" smtClean="0"/>
              <a:pPr/>
              <a:t>430</a:t>
            </a:fld>
            <a:endParaRPr lang="en-US" dirty="0"/>
          </a:p>
        </p:txBody>
      </p:sp>
    </p:spTree>
    <p:extLst>
      <p:ext uri="{BB962C8B-B14F-4D97-AF65-F5344CB8AC3E}">
        <p14:creationId xmlns:p14="http://schemas.microsoft.com/office/powerpoint/2010/main" val="440110679"/>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62500" lnSpcReduction="20000"/>
          </a:bodyPr>
          <a:lstStyle/>
          <a:p>
            <a:r>
              <a:rPr lang="en-US"/>
              <a:t>Intercept network traffic to “sniff” passwords</a:t>
            </a:r>
          </a:p>
          <a:p>
            <a:r>
              <a:rPr lang="en-US"/>
              <a:t>Obtain password databases or files</a:t>
            </a:r>
          </a:p>
          <a:p>
            <a:r>
              <a:rPr lang="en-US"/>
              <a:t>Use cracking software to decrypt password hashes</a:t>
            </a:r>
          </a:p>
          <a:p>
            <a:pPr lvl="1"/>
            <a:r>
              <a:rPr lang="en-US"/>
              <a:t>Dictionary approach</a:t>
            </a:r>
          </a:p>
          <a:p>
            <a:pPr lvl="1"/>
            <a:r>
              <a:rPr lang="en-US"/>
              <a:t>Brute force approach</a:t>
            </a:r>
            <a:endParaRPr lang="en-US" dirty="0"/>
          </a:p>
        </p:txBody>
      </p:sp>
      <p:sp>
        <p:nvSpPr>
          <p:cNvPr id="3" name="Title 2"/>
          <p:cNvSpPr>
            <a:spLocks noGrp="1"/>
          </p:cNvSpPr>
          <p:nvPr>
            <p:ph type="title"/>
          </p:nvPr>
        </p:nvSpPr>
        <p:spPr/>
        <p:txBody>
          <a:bodyPr/>
          <a:lstStyle/>
          <a:p>
            <a:r>
              <a:rPr lang="en-US"/>
              <a:t>Password Cracking</a:t>
            </a:r>
            <a:endParaRPr lang="en-US" dirty="0"/>
          </a:p>
        </p:txBody>
      </p:sp>
      <p:pic>
        <p:nvPicPr>
          <p:cNvPr id="8" name="Content Placeholder 7" descr="Cain and Abel password cracker"/>
          <p:cNvPicPr>
            <a:picLocks noGrp="1"/>
          </p:cNvPicPr>
          <p:nvPr>
            <p:ph idx="12"/>
          </p:nvPr>
        </p:nvPicPr>
        <p:blipFill>
          <a:blip r:embed="rId3" cstate="screen">
            <a:extLst>
              <a:ext uri="{28A0092B-C50C-407E-A947-70E740481C1C}">
                <a14:useLocalDpi xmlns:a14="http://schemas.microsoft.com/office/drawing/2010/main"/>
              </a:ext>
            </a:extLst>
          </a:blip>
          <a:srcRect b="46625"/>
          <a:stretch>
            <a:fillRect/>
          </a:stretch>
        </p:blipFill>
        <p:spPr>
          <a:xfrm>
            <a:off x="3540788" y="4104429"/>
            <a:ext cx="5080261" cy="2033692"/>
          </a:xfrm>
        </p:spPr>
      </p:pic>
      <p:sp>
        <p:nvSpPr>
          <p:cNvPr id="2" name="Footer Placeholder 1">
            <a:extLst>
              <a:ext uri="{FF2B5EF4-FFF2-40B4-BE49-F238E27FC236}">
                <a16:creationId xmlns:a16="http://schemas.microsoft.com/office/drawing/2014/main" id="{EE27F452-3E1D-4DFF-8BF7-A1B42C7A704D}"/>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11578C2-0F26-4370-BA1A-F2C3230F734D}"/>
              </a:ext>
            </a:extLst>
          </p:cNvPr>
          <p:cNvSpPr>
            <a:spLocks noGrp="1"/>
          </p:cNvSpPr>
          <p:nvPr>
            <p:ph type="sldNum" sz="quarter" idx="4"/>
          </p:nvPr>
        </p:nvSpPr>
        <p:spPr/>
        <p:txBody>
          <a:bodyPr/>
          <a:lstStyle/>
          <a:p>
            <a:fld id="{5356F478-C559-429F-9426-6D8D07B5A7AD}" type="slidenum">
              <a:rPr lang="en-US" smtClean="0"/>
              <a:pPr/>
              <a:t>431</a:t>
            </a:fld>
            <a:endParaRPr lang="en-US" dirty="0"/>
          </a:p>
        </p:txBody>
      </p:sp>
    </p:spTree>
    <p:extLst>
      <p:ext uri="{BB962C8B-B14F-4D97-AF65-F5344CB8AC3E}">
        <p14:creationId xmlns:p14="http://schemas.microsoft.com/office/powerpoint/2010/main" val="3637385518"/>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a:t>Use long passwords</a:t>
            </a:r>
          </a:p>
          <a:p>
            <a:r>
              <a:rPr lang="en-US"/>
              <a:t>Use complexity (entropy)</a:t>
            </a:r>
          </a:p>
          <a:p>
            <a:pPr lvl="1"/>
            <a:r>
              <a:rPr lang="en-US"/>
              <a:t>No dictionary words</a:t>
            </a:r>
          </a:p>
          <a:p>
            <a:pPr lvl="1"/>
            <a:r>
              <a:rPr lang="en-US"/>
              <a:t>Mix alphanumeric and symbol characters</a:t>
            </a:r>
          </a:p>
          <a:p>
            <a:r>
              <a:rPr lang="en-US"/>
              <a:t>Use a phrase that is easy to remember but difficult to guess</a:t>
            </a:r>
          </a:p>
          <a:p>
            <a:r>
              <a:rPr lang="en-US"/>
              <a:t>Do not share passwords</a:t>
            </a:r>
          </a:p>
          <a:p>
            <a:r>
              <a:rPr lang="en-US"/>
              <a:t>Change the password periodically</a:t>
            </a:r>
          </a:p>
          <a:p>
            <a:r>
              <a:rPr lang="en-US"/>
              <a:t>Use a unique password for each account</a:t>
            </a:r>
          </a:p>
          <a:p>
            <a:endParaRPr lang="en-US" dirty="0"/>
          </a:p>
        </p:txBody>
      </p:sp>
      <p:sp>
        <p:nvSpPr>
          <p:cNvPr id="3" name="Title 2"/>
          <p:cNvSpPr>
            <a:spLocks noGrp="1"/>
          </p:cNvSpPr>
          <p:nvPr>
            <p:ph type="title"/>
          </p:nvPr>
        </p:nvSpPr>
        <p:spPr/>
        <p:txBody>
          <a:bodyPr/>
          <a:lstStyle/>
          <a:p>
            <a:r>
              <a:rPr lang="en-US" dirty="0"/>
              <a:t>Password Best Practices</a:t>
            </a:r>
          </a:p>
        </p:txBody>
      </p:sp>
      <p:sp>
        <p:nvSpPr>
          <p:cNvPr id="4" name="Footer Placeholder 3">
            <a:extLst>
              <a:ext uri="{FF2B5EF4-FFF2-40B4-BE49-F238E27FC236}">
                <a16:creationId xmlns:a16="http://schemas.microsoft.com/office/drawing/2014/main" id="{7089224B-484A-49C0-B20E-7E6AD982135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C243ADE-3DF7-4B9D-91D6-DAC6CB5C96BB}"/>
              </a:ext>
            </a:extLst>
          </p:cNvPr>
          <p:cNvSpPr>
            <a:spLocks noGrp="1"/>
          </p:cNvSpPr>
          <p:nvPr>
            <p:ph type="sldNum" sz="quarter" idx="4"/>
          </p:nvPr>
        </p:nvSpPr>
        <p:spPr/>
        <p:txBody>
          <a:bodyPr/>
          <a:lstStyle/>
          <a:p>
            <a:fld id="{5356F478-C559-429F-9426-6D8D07B5A7AD}" type="slidenum">
              <a:rPr lang="en-US" smtClean="0"/>
              <a:pPr/>
              <a:t>432</a:t>
            </a:fld>
            <a:endParaRPr lang="en-US" dirty="0"/>
          </a:p>
        </p:txBody>
      </p:sp>
    </p:spTree>
    <p:extLst>
      <p:ext uri="{BB962C8B-B14F-4D97-AF65-F5344CB8AC3E}">
        <p14:creationId xmlns:p14="http://schemas.microsoft.com/office/powerpoint/2010/main" val="3693572069"/>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83DDC-713C-4205-815F-06E1E62662AE}"/>
              </a:ext>
            </a:extLst>
          </p:cNvPr>
          <p:cNvSpPr>
            <a:spLocks noGrp="1"/>
          </p:cNvSpPr>
          <p:nvPr>
            <p:ph type="title"/>
          </p:nvPr>
        </p:nvSpPr>
        <p:spPr/>
        <p:txBody>
          <a:bodyPr/>
          <a:lstStyle/>
          <a:p>
            <a:r>
              <a:rPr lang="en-US" dirty="0"/>
              <a:t>Password Managers/Fillers and Resets</a:t>
            </a:r>
          </a:p>
        </p:txBody>
      </p:sp>
      <p:sp>
        <p:nvSpPr>
          <p:cNvPr id="7" name="Content Placeholder 6">
            <a:extLst>
              <a:ext uri="{FF2B5EF4-FFF2-40B4-BE49-F238E27FC236}">
                <a16:creationId xmlns:a16="http://schemas.microsoft.com/office/drawing/2014/main" id="{9FBD07E7-40C4-4BB9-8F2A-2CB1BE85B265}"/>
              </a:ext>
            </a:extLst>
          </p:cNvPr>
          <p:cNvSpPr>
            <a:spLocks noGrp="1"/>
          </p:cNvSpPr>
          <p:nvPr>
            <p:ph sz="half" idx="1"/>
          </p:nvPr>
        </p:nvSpPr>
        <p:spPr/>
        <p:txBody>
          <a:bodyPr>
            <a:normAutofit fontScale="77500" lnSpcReduction="20000"/>
          </a:bodyPr>
          <a:lstStyle/>
          <a:p>
            <a:r>
              <a:rPr lang="en-US" dirty="0"/>
              <a:t>Policies prevent users from writing down passwords or sharing the same password between sites</a:t>
            </a:r>
          </a:p>
          <a:p>
            <a:r>
              <a:rPr lang="en-US" dirty="0"/>
              <a:t>Password fillers store multiple credentials for secure submission to websites</a:t>
            </a:r>
          </a:p>
          <a:p>
            <a:r>
              <a:rPr lang="en-US" dirty="0"/>
              <a:t>Password reset mechanisms allow users to self-select a new password</a:t>
            </a:r>
          </a:p>
        </p:txBody>
      </p:sp>
      <p:pic>
        <p:nvPicPr>
          <p:cNvPr id="10" name="Content Placeholder 9" descr="A password filler such as RoboForm is configure with one master password">
            <a:extLst>
              <a:ext uri="{FF2B5EF4-FFF2-40B4-BE49-F238E27FC236}">
                <a16:creationId xmlns:a16="http://schemas.microsoft.com/office/drawing/2014/main" id="{E2032714-4664-407C-9DE9-A8343CECB33D}"/>
              </a:ext>
            </a:extLst>
          </p:cNvPr>
          <p:cNvPicPr>
            <a:picLocks noGrp="1"/>
          </p:cNvPicPr>
          <p:nvPr>
            <p:ph sz="quarter" idx="12"/>
          </p:nvPr>
        </p:nvPicPr>
        <p:blipFill rotWithShape="1">
          <a:blip r:embed="rId2" cstate="print">
            <a:extLst>
              <a:ext uri="{28A0092B-C50C-407E-A947-70E740481C1C}">
                <a14:useLocalDpi xmlns:a14="http://schemas.microsoft.com/office/drawing/2010/main" val="0"/>
              </a:ext>
            </a:extLst>
          </a:blip>
          <a:srcRect/>
          <a:stretch/>
        </p:blipFill>
        <p:spPr bwMode="auto">
          <a:xfrm>
            <a:off x="6730939" y="914400"/>
            <a:ext cx="4734048" cy="2743200"/>
          </a:xfrm>
          <a:prstGeom prst="rect">
            <a:avLst/>
          </a:prstGeom>
          <a:noFill/>
          <a:ln>
            <a:noFill/>
          </a:ln>
          <a:extLst>
            <a:ext uri="{53640926-AAD7-44D8-BBD7-CCE9431645EC}">
              <a14:shadowObscured xmlns:a14="http://schemas.microsoft.com/office/drawing/2010/main"/>
            </a:ext>
          </a:extLst>
        </p:spPr>
      </p:pic>
      <p:pic>
        <p:nvPicPr>
          <p:cNvPr id="11" name="Content Placeholder 10" descr="The password filler can be used to record passwords for different applications and websites">
            <a:extLst>
              <a:ext uri="{FF2B5EF4-FFF2-40B4-BE49-F238E27FC236}">
                <a16:creationId xmlns:a16="http://schemas.microsoft.com/office/drawing/2014/main" id="{969D3649-26C0-4C46-A1E9-3D382C50B09D}"/>
              </a:ext>
            </a:extLst>
          </p:cNvPr>
          <p:cNvPicPr>
            <a:picLocks noGrp="1"/>
          </p:cNvPicPr>
          <p:nvPr>
            <p:ph sz="quarter" idx="13"/>
          </p:nvPr>
        </p:nvPicPr>
        <p:blipFill>
          <a:blip r:embed="rId3" cstate="print">
            <a:extLst>
              <a:ext uri="{28A0092B-C50C-407E-A947-70E740481C1C}">
                <a14:useLocalDpi xmlns:a14="http://schemas.microsoft.com/office/drawing/2010/main" val="0"/>
              </a:ext>
            </a:extLst>
          </a:blip>
          <a:stretch>
            <a:fillRect/>
          </a:stretch>
        </p:blipFill>
        <p:spPr bwMode="auto">
          <a:xfrm>
            <a:off x="5944744" y="3750309"/>
            <a:ext cx="6306438" cy="2741932"/>
          </a:xfrm>
          <a:prstGeom prst="rect">
            <a:avLst/>
          </a:prstGeom>
          <a:noFill/>
          <a:ln>
            <a:noFill/>
          </a:ln>
        </p:spPr>
      </p:pic>
      <p:sp>
        <p:nvSpPr>
          <p:cNvPr id="3" name="Footer Placeholder 2">
            <a:extLst>
              <a:ext uri="{FF2B5EF4-FFF2-40B4-BE49-F238E27FC236}">
                <a16:creationId xmlns:a16="http://schemas.microsoft.com/office/drawing/2014/main" id="{290CE805-B062-4026-8126-70810EF67E9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71758A77-1EAB-41F4-BF0D-4F3562476DA2}"/>
              </a:ext>
            </a:extLst>
          </p:cNvPr>
          <p:cNvSpPr>
            <a:spLocks noGrp="1"/>
          </p:cNvSpPr>
          <p:nvPr>
            <p:ph type="sldNum" sz="quarter" idx="4"/>
          </p:nvPr>
        </p:nvSpPr>
        <p:spPr/>
        <p:txBody>
          <a:bodyPr/>
          <a:lstStyle/>
          <a:p>
            <a:fld id="{5356F478-C559-429F-9426-6D8D07B5A7AD}" type="slidenum">
              <a:rPr lang="en-US" smtClean="0"/>
              <a:pPr/>
              <a:t>433</a:t>
            </a:fld>
            <a:endParaRPr lang="en-US" dirty="0"/>
          </a:p>
        </p:txBody>
      </p:sp>
    </p:spTree>
    <p:extLst>
      <p:ext uri="{BB962C8B-B14F-4D97-AF65-F5344CB8AC3E}">
        <p14:creationId xmlns:p14="http://schemas.microsoft.com/office/powerpoint/2010/main" val="3221856541"/>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E747D2F-E859-4858-90E7-369A9EA52C2F}"/>
              </a:ext>
            </a:extLst>
          </p:cNvPr>
          <p:cNvSpPr>
            <a:spLocks noGrp="1"/>
          </p:cNvSpPr>
          <p:nvPr>
            <p:ph idx="1"/>
          </p:nvPr>
        </p:nvSpPr>
        <p:spPr/>
        <p:txBody>
          <a:bodyPr>
            <a:normAutofit fontScale="55000" lnSpcReduction="20000"/>
          </a:bodyPr>
          <a:lstStyle/>
          <a:p>
            <a:r>
              <a:rPr lang="en-US" dirty="0"/>
              <a:t>Distinguish between identification, authentication, authorization, and accounting in access control systems</a:t>
            </a:r>
          </a:p>
          <a:p>
            <a:r>
              <a:rPr lang="en-US" dirty="0"/>
              <a:t>Identify different authentication factors and understand their use in providing strong authentication</a:t>
            </a:r>
          </a:p>
          <a:p>
            <a:r>
              <a:rPr lang="en-US" dirty="0"/>
              <a:t>List best practices when choosing passwords</a:t>
            </a:r>
          </a:p>
          <a:p>
            <a:r>
              <a:rPr lang="en-US" dirty="0"/>
              <a:t>Explain how encryption technologies are used for authentication and access control</a:t>
            </a:r>
          </a:p>
        </p:txBody>
      </p:sp>
      <p:sp>
        <p:nvSpPr>
          <p:cNvPr id="3" name="Footer Placeholder 2">
            <a:extLst>
              <a:ext uri="{FF2B5EF4-FFF2-40B4-BE49-F238E27FC236}">
                <a16:creationId xmlns:a16="http://schemas.microsoft.com/office/drawing/2014/main" id="{E0EC6E48-350E-4766-996D-414DB3E9DA9E}"/>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47F4692F-211D-4651-9033-9BE2FAA1B366}"/>
              </a:ext>
            </a:extLst>
          </p:cNvPr>
          <p:cNvSpPr>
            <a:spLocks noGrp="1"/>
          </p:cNvSpPr>
          <p:nvPr>
            <p:ph type="sldNum" sz="quarter" idx="4"/>
          </p:nvPr>
        </p:nvSpPr>
        <p:spPr/>
        <p:txBody>
          <a:bodyPr/>
          <a:lstStyle/>
          <a:p>
            <a:fld id="{5356F478-C559-429F-9426-6D8D07B5A7AD}" type="slidenum">
              <a:rPr lang="en-US" smtClean="0"/>
              <a:pPr/>
              <a:t>434</a:t>
            </a:fld>
            <a:endParaRPr lang="en-US" dirty="0"/>
          </a:p>
        </p:txBody>
      </p:sp>
    </p:spTree>
    <p:extLst>
      <p:ext uri="{BB962C8B-B14F-4D97-AF65-F5344CB8AC3E}">
        <p14:creationId xmlns:p14="http://schemas.microsoft.com/office/powerpoint/2010/main" val="4152085"/>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5 / Unit 4 / Behavioral Security Concepts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839893080"/>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F56B49-5496-476F-B814-5BE3D776ABC6}"/>
              </a:ext>
            </a:extLst>
          </p:cNvPr>
          <p:cNvSpPr>
            <a:spLocks noGrp="1"/>
          </p:cNvSpPr>
          <p:nvPr>
            <p:ph idx="1"/>
          </p:nvPr>
        </p:nvSpPr>
        <p:spPr/>
        <p:txBody>
          <a:bodyPr>
            <a:normAutofit fontScale="77500" lnSpcReduction="20000"/>
          </a:bodyPr>
          <a:lstStyle/>
          <a:p>
            <a:r>
              <a:rPr lang="en-US" dirty="0"/>
              <a:t>Explain the importance of written policies and procedures in ensuring behavioral security</a:t>
            </a:r>
          </a:p>
          <a:p>
            <a:r>
              <a:rPr lang="en-US" dirty="0"/>
              <a:t>Describe basic principles for handling confidential information</a:t>
            </a:r>
          </a:p>
          <a:p>
            <a:r>
              <a:rPr lang="en-US" dirty="0"/>
              <a:t>List some privacy and usage issues for corporate systems and Internet/social media sites</a:t>
            </a:r>
          </a:p>
        </p:txBody>
      </p:sp>
      <p:sp>
        <p:nvSpPr>
          <p:cNvPr id="3" name="Footer Placeholder 2">
            <a:extLst>
              <a:ext uri="{FF2B5EF4-FFF2-40B4-BE49-F238E27FC236}">
                <a16:creationId xmlns:a16="http://schemas.microsoft.com/office/drawing/2014/main" id="{594B9F28-6482-4EA2-B27A-8D58C79BA19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94DC08D-869A-4C56-A8AF-633B620327FC}"/>
              </a:ext>
            </a:extLst>
          </p:cNvPr>
          <p:cNvSpPr>
            <a:spLocks noGrp="1"/>
          </p:cNvSpPr>
          <p:nvPr>
            <p:ph type="sldNum" sz="quarter" idx="4"/>
          </p:nvPr>
        </p:nvSpPr>
        <p:spPr/>
        <p:txBody>
          <a:bodyPr/>
          <a:lstStyle/>
          <a:p>
            <a:fld id="{5356F478-C559-429F-9426-6D8D07B5A7AD}" type="slidenum">
              <a:rPr lang="en-US" smtClean="0"/>
              <a:pPr/>
              <a:t>436</a:t>
            </a:fld>
            <a:endParaRPr lang="en-US" dirty="0"/>
          </a:p>
        </p:txBody>
      </p:sp>
    </p:spTree>
    <p:extLst>
      <p:ext uri="{BB962C8B-B14F-4D97-AF65-F5344CB8AC3E}">
        <p14:creationId xmlns:p14="http://schemas.microsoft.com/office/powerpoint/2010/main" val="1407981126"/>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F2DEA7-2E3A-4371-BBF0-F852523AEA01}"/>
              </a:ext>
            </a:extLst>
          </p:cNvPr>
          <p:cNvSpPr>
            <a:spLocks noGrp="1"/>
          </p:cNvSpPr>
          <p:nvPr>
            <p:ph idx="1"/>
          </p:nvPr>
        </p:nvSpPr>
        <p:spPr/>
        <p:txBody>
          <a:bodyPr/>
          <a:lstStyle/>
          <a:p>
            <a:r>
              <a:rPr lang="en-US" dirty="0"/>
              <a:t>Policies guide employees in secure behavior</a:t>
            </a:r>
          </a:p>
          <a:p>
            <a:r>
              <a:rPr lang="en-US" dirty="0"/>
              <a:t>Standards</a:t>
            </a:r>
          </a:p>
          <a:p>
            <a:r>
              <a:rPr lang="en-US" dirty="0"/>
              <a:t>Procedures</a:t>
            </a:r>
          </a:p>
          <a:p>
            <a:r>
              <a:rPr lang="en-US" dirty="0"/>
              <a:t>Guidance</a:t>
            </a:r>
          </a:p>
          <a:p>
            <a:endParaRPr lang="en-US" dirty="0"/>
          </a:p>
        </p:txBody>
      </p:sp>
      <p:sp>
        <p:nvSpPr>
          <p:cNvPr id="3" name="Title 2">
            <a:extLst>
              <a:ext uri="{FF2B5EF4-FFF2-40B4-BE49-F238E27FC236}">
                <a16:creationId xmlns:a16="http://schemas.microsoft.com/office/drawing/2014/main" id="{C9EA919F-F0E0-4B52-AF44-38799D3C7749}"/>
              </a:ext>
            </a:extLst>
          </p:cNvPr>
          <p:cNvSpPr>
            <a:spLocks noGrp="1"/>
          </p:cNvSpPr>
          <p:nvPr>
            <p:ph type="title"/>
          </p:nvPr>
        </p:nvSpPr>
        <p:spPr/>
        <p:txBody>
          <a:bodyPr/>
          <a:lstStyle/>
          <a:p>
            <a:r>
              <a:rPr lang="en-US" dirty="0"/>
              <a:t>Policies and Procedures</a:t>
            </a:r>
          </a:p>
        </p:txBody>
      </p:sp>
      <p:sp>
        <p:nvSpPr>
          <p:cNvPr id="4" name="Footer Placeholder 3">
            <a:extLst>
              <a:ext uri="{FF2B5EF4-FFF2-40B4-BE49-F238E27FC236}">
                <a16:creationId xmlns:a16="http://schemas.microsoft.com/office/drawing/2014/main" id="{428900B3-2988-4B2A-8914-83B092D9646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135E8FC-9C18-483F-BAC1-CFDA5244ADC3}"/>
              </a:ext>
            </a:extLst>
          </p:cNvPr>
          <p:cNvSpPr>
            <a:spLocks noGrp="1"/>
          </p:cNvSpPr>
          <p:nvPr>
            <p:ph type="sldNum" sz="quarter" idx="4"/>
          </p:nvPr>
        </p:nvSpPr>
        <p:spPr/>
        <p:txBody>
          <a:bodyPr/>
          <a:lstStyle/>
          <a:p>
            <a:fld id="{5356F478-C559-429F-9426-6D8D07B5A7AD}" type="slidenum">
              <a:rPr lang="en-US" smtClean="0"/>
              <a:pPr/>
              <a:t>437</a:t>
            </a:fld>
            <a:endParaRPr lang="en-US" dirty="0"/>
          </a:p>
        </p:txBody>
      </p:sp>
    </p:spTree>
    <p:extLst>
      <p:ext uri="{BB962C8B-B14F-4D97-AF65-F5344CB8AC3E}">
        <p14:creationId xmlns:p14="http://schemas.microsoft.com/office/powerpoint/2010/main" val="1900652380"/>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918003-FB54-4CF8-9A00-54863A9275AC}"/>
              </a:ext>
            </a:extLst>
          </p:cNvPr>
          <p:cNvSpPr>
            <a:spLocks noGrp="1"/>
          </p:cNvSpPr>
          <p:nvPr>
            <p:ph idx="1"/>
          </p:nvPr>
        </p:nvSpPr>
        <p:spPr/>
        <p:txBody>
          <a:bodyPr>
            <a:normAutofit fontScale="92500" lnSpcReduction="20000"/>
          </a:bodyPr>
          <a:lstStyle/>
          <a:p>
            <a:r>
              <a:rPr lang="en-US" dirty="0"/>
              <a:t>Policies governing phases of employment</a:t>
            </a:r>
          </a:p>
          <a:p>
            <a:pPr lvl="1"/>
            <a:r>
              <a:rPr lang="en-US" dirty="0"/>
              <a:t>Recruitment (hiring)</a:t>
            </a:r>
          </a:p>
          <a:p>
            <a:pPr lvl="1"/>
            <a:r>
              <a:rPr lang="en-US" dirty="0"/>
              <a:t>Operation (working)</a:t>
            </a:r>
          </a:p>
          <a:p>
            <a:pPr lvl="1"/>
            <a:r>
              <a:rPr lang="en-US" dirty="0"/>
              <a:t>Termination or separation (firing or retiring)</a:t>
            </a:r>
          </a:p>
          <a:p>
            <a:r>
              <a:rPr lang="en-US" dirty="0"/>
              <a:t>Typical policies</a:t>
            </a:r>
          </a:p>
          <a:p>
            <a:pPr lvl="1"/>
            <a:r>
              <a:rPr lang="en-US" dirty="0"/>
              <a:t>Privilege management, data/information handling, incident response, use of company devices and services, such as Internet access</a:t>
            </a:r>
          </a:p>
          <a:p>
            <a:r>
              <a:rPr lang="en-US" dirty="0"/>
              <a:t>Disciplinary procedures</a:t>
            </a:r>
          </a:p>
        </p:txBody>
      </p:sp>
      <p:sp>
        <p:nvSpPr>
          <p:cNvPr id="3" name="Title 2">
            <a:extLst>
              <a:ext uri="{FF2B5EF4-FFF2-40B4-BE49-F238E27FC236}">
                <a16:creationId xmlns:a16="http://schemas.microsoft.com/office/drawing/2014/main" id="{82941015-512C-4EE5-8879-7678455BFCE2}"/>
              </a:ext>
            </a:extLst>
          </p:cNvPr>
          <p:cNvSpPr>
            <a:spLocks noGrp="1"/>
          </p:cNvSpPr>
          <p:nvPr>
            <p:ph type="title"/>
          </p:nvPr>
        </p:nvSpPr>
        <p:spPr/>
        <p:txBody>
          <a:bodyPr/>
          <a:lstStyle/>
          <a:p>
            <a:r>
              <a:rPr lang="en-US" dirty="0"/>
              <a:t>Personnel Management Policies</a:t>
            </a:r>
          </a:p>
        </p:txBody>
      </p:sp>
      <p:sp>
        <p:nvSpPr>
          <p:cNvPr id="4" name="Footer Placeholder 3">
            <a:extLst>
              <a:ext uri="{FF2B5EF4-FFF2-40B4-BE49-F238E27FC236}">
                <a16:creationId xmlns:a16="http://schemas.microsoft.com/office/drawing/2014/main" id="{D9642A41-E7F9-4BC5-91C9-B4C88B57141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B067AFC6-BDBC-4EBF-8255-1B1856F1B05F}"/>
              </a:ext>
            </a:extLst>
          </p:cNvPr>
          <p:cNvSpPr>
            <a:spLocks noGrp="1"/>
          </p:cNvSpPr>
          <p:nvPr>
            <p:ph type="sldNum" sz="quarter" idx="4"/>
          </p:nvPr>
        </p:nvSpPr>
        <p:spPr/>
        <p:txBody>
          <a:bodyPr/>
          <a:lstStyle/>
          <a:p>
            <a:fld id="{5356F478-C559-429F-9426-6D8D07B5A7AD}" type="slidenum">
              <a:rPr lang="en-US" smtClean="0"/>
              <a:pPr/>
              <a:t>438</a:t>
            </a:fld>
            <a:endParaRPr lang="en-US" dirty="0"/>
          </a:p>
        </p:txBody>
      </p:sp>
    </p:spTree>
    <p:extLst>
      <p:ext uri="{BB962C8B-B14F-4D97-AF65-F5344CB8AC3E}">
        <p14:creationId xmlns:p14="http://schemas.microsoft.com/office/powerpoint/2010/main" val="2364348243"/>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94F47EC-B868-41B2-844C-E16264538C57}"/>
              </a:ext>
            </a:extLst>
          </p:cNvPr>
          <p:cNvSpPr>
            <a:spLocks noGrp="1"/>
          </p:cNvSpPr>
          <p:nvPr>
            <p:ph idx="1"/>
          </p:nvPr>
        </p:nvSpPr>
        <p:spPr/>
        <p:txBody>
          <a:bodyPr>
            <a:normAutofit fontScale="92500" lnSpcReduction="20000"/>
          </a:bodyPr>
          <a:lstStyle/>
          <a:p>
            <a:r>
              <a:rPr lang="en-US" dirty="0"/>
              <a:t>Classification of documents</a:t>
            </a:r>
          </a:p>
          <a:p>
            <a:r>
              <a:rPr lang="en-US" dirty="0"/>
              <a:t>Training on recognizing and handling confidential and sensitive information</a:t>
            </a:r>
          </a:p>
          <a:p>
            <a:r>
              <a:rPr lang="en-US" dirty="0"/>
              <a:t>Passwords</a:t>
            </a:r>
          </a:p>
          <a:p>
            <a:r>
              <a:rPr lang="en-US" dirty="0"/>
              <a:t>Personally Identifiable Information (PII)</a:t>
            </a:r>
          </a:p>
          <a:p>
            <a:r>
              <a:rPr lang="en-US" dirty="0"/>
              <a:t>Company confidential information</a:t>
            </a:r>
          </a:p>
          <a:p>
            <a:r>
              <a:rPr lang="en-US" dirty="0"/>
              <a:t>Customer confidential information</a:t>
            </a:r>
          </a:p>
          <a:p>
            <a:endParaRPr lang="en-US" dirty="0"/>
          </a:p>
        </p:txBody>
      </p:sp>
      <p:sp>
        <p:nvSpPr>
          <p:cNvPr id="3" name="Title 2">
            <a:extLst>
              <a:ext uri="{FF2B5EF4-FFF2-40B4-BE49-F238E27FC236}">
                <a16:creationId xmlns:a16="http://schemas.microsoft.com/office/drawing/2014/main" id="{32A21D45-098A-402F-85A5-4DE07F3907ED}"/>
              </a:ext>
            </a:extLst>
          </p:cNvPr>
          <p:cNvSpPr>
            <a:spLocks noGrp="1"/>
          </p:cNvSpPr>
          <p:nvPr>
            <p:ph type="title"/>
          </p:nvPr>
        </p:nvSpPr>
        <p:spPr/>
        <p:txBody>
          <a:bodyPr/>
          <a:lstStyle/>
          <a:p>
            <a:r>
              <a:rPr lang="en-US" dirty="0"/>
              <a:t>Handling Confidential Information</a:t>
            </a:r>
          </a:p>
        </p:txBody>
      </p:sp>
      <p:sp>
        <p:nvSpPr>
          <p:cNvPr id="4" name="Footer Placeholder 3">
            <a:extLst>
              <a:ext uri="{FF2B5EF4-FFF2-40B4-BE49-F238E27FC236}">
                <a16:creationId xmlns:a16="http://schemas.microsoft.com/office/drawing/2014/main" id="{9B144ED0-4DB4-472E-9793-4A40BD1A0D3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08C0E9A-01DC-41C2-A1FA-9AA0AA4DD0B6}"/>
              </a:ext>
            </a:extLst>
          </p:cNvPr>
          <p:cNvSpPr>
            <a:spLocks noGrp="1"/>
          </p:cNvSpPr>
          <p:nvPr>
            <p:ph type="sldNum" sz="quarter" idx="4"/>
          </p:nvPr>
        </p:nvSpPr>
        <p:spPr/>
        <p:txBody>
          <a:bodyPr/>
          <a:lstStyle/>
          <a:p>
            <a:fld id="{5356F478-C559-429F-9426-6D8D07B5A7AD}" type="slidenum">
              <a:rPr lang="en-US" smtClean="0"/>
              <a:pPr/>
              <a:t>439</a:t>
            </a:fld>
            <a:endParaRPr lang="en-US" dirty="0"/>
          </a:p>
        </p:txBody>
      </p:sp>
    </p:spTree>
    <p:extLst>
      <p:ext uri="{BB962C8B-B14F-4D97-AF65-F5344CB8AC3E}">
        <p14:creationId xmlns:p14="http://schemas.microsoft.com/office/powerpoint/2010/main" val="28296224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EE367-F6D4-4287-8CDB-777F011A11B7}"/>
              </a:ext>
            </a:extLst>
          </p:cNvPr>
          <p:cNvSpPr>
            <a:spLocks noGrp="1"/>
          </p:cNvSpPr>
          <p:nvPr>
            <p:ph type="title"/>
          </p:nvPr>
        </p:nvSpPr>
        <p:spPr/>
        <p:txBody>
          <a:bodyPr/>
          <a:lstStyle/>
          <a:p>
            <a:r>
              <a:rPr lang="en-US" dirty="0"/>
              <a:t>Virtualization</a:t>
            </a:r>
          </a:p>
        </p:txBody>
      </p:sp>
      <p:sp>
        <p:nvSpPr>
          <p:cNvPr id="3" name="Content Placeholder 2">
            <a:extLst>
              <a:ext uri="{FF2B5EF4-FFF2-40B4-BE49-F238E27FC236}">
                <a16:creationId xmlns:a16="http://schemas.microsoft.com/office/drawing/2014/main" id="{103812B4-70FE-4095-9E50-85EEEEBA7357}"/>
              </a:ext>
            </a:extLst>
          </p:cNvPr>
          <p:cNvSpPr>
            <a:spLocks noGrp="1"/>
          </p:cNvSpPr>
          <p:nvPr>
            <p:ph sz="half" idx="1"/>
          </p:nvPr>
        </p:nvSpPr>
        <p:spPr/>
        <p:txBody>
          <a:bodyPr>
            <a:normAutofit fontScale="92500" lnSpcReduction="20000"/>
          </a:bodyPr>
          <a:lstStyle/>
          <a:p>
            <a:r>
              <a:rPr lang="en-US" dirty="0"/>
              <a:t>Running multiple OS on a single computer</a:t>
            </a:r>
          </a:p>
          <a:p>
            <a:r>
              <a:rPr lang="en-US" dirty="0"/>
              <a:t>Host computer</a:t>
            </a:r>
          </a:p>
          <a:p>
            <a:r>
              <a:rPr lang="en-US" dirty="0"/>
              <a:t>Hypervisor</a:t>
            </a:r>
          </a:p>
          <a:p>
            <a:pPr lvl="1"/>
            <a:r>
              <a:rPr lang="en-US" dirty="0"/>
              <a:t>Type I/”bare metal”</a:t>
            </a:r>
          </a:p>
          <a:p>
            <a:pPr lvl="1"/>
            <a:r>
              <a:rPr lang="en-US" dirty="0"/>
              <a:t>Type II</a:t>
            </a:r>
          </a:p>
          <a:p>
            <a:r>
              <a:rPr lang="en-US" dirty="0"/>
              <a:t>Guest OS/Virtual Machines (VM)</a:t>
            </a:r>
          </a:p>
        </p:txBody>
      </p:sp>
      <p:pic>
        <p:nvPicPr>
          <p:cNvPr id="7" name="Content Placeholder 6">
            <a:extLst>
              <a:ext uri="{FF2B5EF4-FFF2-40B4-BE49-F238E27FC236}">
                <a16:creationId xmlns:a16="http://schemas.microsoft.com/office/drawing/2014/main" id="{B6E1BE9F-53F0-43BD-A7A4-B313853CACF7}"/>
              </a:ext>
            </a:extLst>
          </p:cNvPr>
          <p:cNvPicPr>
            <a:picLocks noGrp="1"/>
          </p:cNvPicPr>
          <p:nvPr>
            <p:ph sz="half" idx="2"/>
          </p:nvPr>
        </p:nvPicPr>
        <p:blipFill rotWithShape="1">
          <a:blip r:embed="rId2"/>
          <a:stretch/>
        </p:blipFill>
        <p:spPr bwMode="auto">
          <a:xfrm>
            <a:off x="6167514" y="914400"/>
            <a:ext cx="5857723" cy="5578475"/>
          </a:xfrm>
          <a:prstGeom prst="rect">
            <a:avLst/>
          </a:prstGeom>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CB595AE6-0376-4EB5-AB89-E7EBCF42955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F7A525D-0640-484A-923C-5943CE787F83}"/>
              </a:ext>
            </a:extLst>
          </p:cNvPr>
          <p:cNvSpPr>
            <a:spLocks noGrp="1"/>
          </p:cNvSpPr>
          <p:nvPr>
            <p:ph type="sldNum" sz="quarter" idx="4"/>
          </p:nvPr>
        </p:nvSpPr>
        <p:spPr/>
        <p:txBody>
          <a:bodyPr/>
          <a:lstStyle/>
          <a:p>
            <a:fld id="{5356F478-C559-429F-9426-6D8D07B5A7AD}" type="slidenum">
              <a:rPr lang="en-US" smtClean="0"/>
              <a:pPr/>
              <a:t>44</a:t>
            </a:fld>
            <a:endParaRPr lang="en-US" dirty="0"/>
          </a:p>
        </p:txBody>
      </p:sp>
    </p:spTree>
    <p:extLst>
      <p:ext uri="{BB962C8B-B14F-4D97-AF65-F5344CB8AC3E}">
        <p14:creationId xmlns:p14="http://schemas.microsoft.com/office/powerpoint/2010/main" val="881311548"/>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B01B66-6685-4833-BA4F-4CDDD3E2E65B}"/>
              </a:ext>
            </a:extLst>
          </p:cNvPr>
          <p:cNvSpPr>
            <a:spLocks noGrp="1"/>
          </p:cNvSpPr>
          <p:nvPr>
            <p:ph idx="1"/>
          </p:nvPr>
        </p:nvSpPr>
        <p:spPr/>
        <p:txBody>
          <a:bodyPr/>
          <a:lstStyle/>
          <a:p>
            <a:r>
              <a:rPr lang="en-US" dirty="0"/>
              <a:t>Used by businesses to govern employee use of systems and by service providers to enforce “fair use”</a:t>
            </a:r>
          </a:p>
          <a:p>
            <a:r>
              <a:rPr lang="en-US" dirty="0"/>
              <a:t>Rules of behavior</a:t>
            </a:r>
          </a:p>
          <a:p>
            <a:r>
              <a:rPr lang="en-US" dirty="0"/>
              <a:t>Use of personally owned devices in the workplace</a:t>
            </a:r>
          </a:p>
        </p:txBody>
      </p:sp>
      <p:sp>
        <p:nvSpPr>
          <p:cNvPr id="3" name="Title 2">
            <a:extLst>
              <a:ext uri="{FF2B5EF4-FFF2-40B4-BE49-F238E27FC236}">
                <a16:creationId xmlns:a16="http://schemas.microsoft.com/office/drawing/2014/main" id="{D1F65E55-DD58-4F9D-90D4-011BD56856C8}"/>
              </a:ext>
            </a:extLst>
          </p:cNvPr>
          <p:cNvSpPr>
            <a:spLocks noGrp="1"/>
          </p:cNvSpPr>
          <p:nvPr>
            <p:ph type="title"/>
          </p:nvPr>
        </p:nvSpPr>
        <p:spPr/>
        <p:txBody>
          <a:bodyPr/>
          <a:lstStyle/>
          <a:p>
            <a:r>
              <a:rPr lang="en-US" dirty="0"/>
              <a:t>Acceptable Use Policies</a:t>
            </a:r>
          </a:p>
        </p:txBody>
      </p:sp>
      <p:sp>
        <p:nvSpPr>
          <p:cNvPr id="4" name="Footer Placeholder 3">
            <a:extLst>
              <a:ext uri="{FF2B5EF4-FFF2-40B4-BE49-F238E27FC236}">
                <a16:creationId xmlns:a16="http://schemas.microsoft.com/office/drawing/2014/main" id="{5059A503-4D0C-43F8-BE1A-6A9DFDC29E2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976B3FA-430D-452A-AC2B-DEB565B11846}"/>
              </a:ext>
            </a:extLst>
          </p:cNvPr>
          <p:cNvSpPr>
            <a:spLocks noGrp="1"/>
          </p:cNvSpPr>
          <p:nvPr>
            <p:ph type="sldNum" sz="quarter" idx="4"/>
          </p:nvPr>
        </p:nvSpPr>
        <p:spPr/>
        <p:txBody>
          <a:bodyPr/>
          <a:lstStyle/>
          <a:p>
            <a:fld id="{5356F478-C559-429F-9426-6D8D07B5A7AD}" type="slidenum">
              <a:rPr lang="en-US" smtClean="0"/>
              <a:pPr/>
              <a:t>440</a:t>
            </a:fld>
            <a:endParaRPr lang="en-US" dirty="0"/>
          </a:p>
        </p:txBody>
      </p:sp>
    </p:spTree>
    <p:extLst>
      <p:ext uri="{BB962C8B-B14F-4D97-AF65-F5344CB8AC3E}">
        <p14:creationId xmlns:p14="http://schemas.microsoft.com/office/powerpoint/2010/main" val="2561306945"/>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80D461-E653-4FA8-9AE3-A591CB4DE638}"/>
              </a:ext>
            </a:extLst>
          </p:cNvPr>
          <p:cNvSpPr>
            <a:spLocks noGrp="1"/>
          </p:cNvSpPr>
          <p:nvPr>
            <p:ph idx="1"/>
          </p:nvPr>
        </p:nvSpPr>
        <p:spPr/>
        <p:txBody>
          <a:bodyPr/>
          <a:lstStyle/>
          <a:p>
            <a:r>
              <a:rPr lang="en-US" dirty="0"/>
              <a:t>Privacy laws and employee contracts</a:t>
            </a:r>
          </a:p>
          <a:p>
            <a:r>
              <a:rPr lang="en-US" dirty="0"/>
              <a:t>Workplace surveillance</a:t>
            </a:r>
          </a:p>
          <a:p>
            <a:pPr lvl="1"/>
            <a:r>
              <a:rPr lang="en-US" dirty="0"/>
              <a:t>Security assurance</a:t>
            </a:r>
          </a:p>
          <a:p>
            <a:pPr lvl="1"/>
            <a:r>
              <a:rPr lang="en-US" dirty="0"/>
              <a:t>Monitoring data</a:t>
            </a:r>
          </a:p>
          <a:p>
            <a:pPr lvl="1"/>
            <a:r>
              <a:rPr lang="en-US" dirty="0"/>
              <a:t>Physical monitoring</a:t>
            </a:r>
          </a:p>
          <a:p>
            <a:pPr lvl="1"/>
            <a:endParaRPr lang="en-US" dirty="0"/>
          </a:p>
        </p:txBody>
      </p:sp>
      <p:sp>
        <p:nvSpPr>
          <p:cNvPr id="3" name="Title 2">
            <a:extLst>
              <a:ext uri="{FF2B5EF4-FFF2-40B4-BE49-F238E27FC236}">
                <a16:creationId xmlns:a16="http://schemas.microsoft.com/office/drawing/2014/main" id="{FBC0E350-E0F6-4677-BB38-57A947453EAF}"/>
              </a:ext>
            </a:extLst>
          </p:cNvPr>
          <p:cNvSpPr>
            <a:spLocks noGrp="1"/>
          </p:cNvSpPr>
          <p:nvPr>
            <p:ph type="title"/>
          </p:nvPr>
        </p:nvSpPr>
        <p:spPr/>
        <p:txBody>
          <a:bodyPr/>
          <a:lstStyle/>
          <a:p>
            <a:r>
              <a:rPr lang="en-US" dirty="0"/>
              <a:t>Privacy Policy</a:t>
            </a:r>
          </a:p>
        </p:txBody>
      </p:sp>
      <p:sp>
        <p:nvSpPr>
          <p:cNvPr id="4" name="Footer Placeholder 3">
            <a:extLst>
              <a:ext uri="{FF2B5EF4-FFF2-40B4-BE49-F238E27FC236}">
                <a16:creationId xmlns:a16="http://schemas.microsoft.com/office/drawing/2014/main" id="{E066D4D2-17E5-4800-9BE4-28D10C21535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1CC6FB3-22E7-4832-9F4E-C4345EBDC2C6}"/>
              </a:ext>
            </a:extLst>
          </p:cNvPr>
          <p:cNvSpPr>
            <a:spLocks noGrp="1"/>
          </p:cNvSpPr>
          <p:nvPr>
            <p:ph type="sldNum" sz="quarter" idx="4"/>
          </p:nvPr>
        </p:nvSpPr>
        <p:spPr/>
        <p:txBody>
          <a:bodyPr/>
          <a:lstStyle/>
          <a:p>
            <a:fld id="{5356F478-C559-429F-9426-6D8D07B5A7AD}" type="slidenum">
              <a:rPr lang="en-US" smtClean="0"/>
              <a:pPr/>
              <a:t>441</a:t>
            </a:fld>
            <a:endParaRPr lang="en-US" dirty="0"/>
          </a:p>
        </p:txBody>
      </p:sp>
    </p:spTree>
    <p:extLst>
      <p:ext uri="{BB962C8B-B14F-4D97-AF65-F5344CB8AC3E}">
        <p14:creationId xmlns:p14="http://schemas.microsoft.com/office/powerpoint/2010/main" val="1564797983"/>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9FBA3F7-3730-4A70-933E-0C0ACEB5F33D}"/>
              </a:ext>
            </a:extLst>
          </p:cNvPr>
          <p:cNvSpPr>
            <a:spLocks noGrp="1"/>
          </p:cNvSpPr>
          <p:nvPr>
            <p:ph idx="1"/>
          </p:nvPr>
        </p:nvSpPr>
        <p:spPr/>
        <p:txBody>
          <a:bodyPr>
            <a:normAutofit fontScale="92500" lnSpcReduction="20000"/>
          </a:bodyPr>
          <a:lstStyle/>
          <a:p>
            <a:r>
              <a:rPr lang="en-US" dirty="0"/>
              <a:t>Privacy issues when using social networking</a:t>
            </a:r>
          </a:p>
          <a:p>
            <a:r>
              <a:rPr lang="en-US" dirty="0"/>
              <a:t>Public and private settings when posting messages or uploading files</a:t>
            </a:r>
          </a:p>
          <a:p>
            <a:r>
              <a:rPr lang="en-US" dirty="0"/>
              <a:t>Use of your data (and metadata)</a:t>
            </a:r>
          </a:p>
          <a:p>
            <a:pPr lvl="1"/>
            <a:r>
              <a:rPr lang="en-US" dirty="0"/>
              <a:t>Social networking sites</a:t>
            </a:r>
          </a:p>
          <a:p>
            <a:pPr lvl="1"/>
            <a:r>
              <a:rPr lang="en-US" dirty="0"/>
              <a:t>Internet Service Providers</a:t>
            </a:r>
          </a:p>
          <a:p>
            <a:pPr lvl="1"/>
            <a:r>
              <a:rPr lang="en-US" dirty="0"/>
              <a:t>Web search engines</a:t>
            </a:r>
          </a:p>
          <a:p>
            <a:r>
              <a:rPr lang="en-US" dirty="0"/>
              <a:t>Laws governing data collection and storage</a:t>
            </a:r>
          </a:p>
        </p:txBody>
      </p:sp>
      <p:sp>
        <p:nvSpPr>
          <p:cNvPr id="3" name="Title 2">
            <a:extLst>
              <a:ext uri="{FF2B5EF4-FFF2-40B4-BE49-F238E27FC236}">
                <a16:creationId xmlns:a16="http://schemas.microsoft.com/office/drawing/2014/main" id="{06F16D0A-A019-4485-951F-BBA20F80C461}"/>
              </a:ext>
            </a:extLst>
          </p:cNvPr>
          <p:cNvSpPr>
            <a:spLocks noGrp="1"/>
          </p:cNvSpPr>
          <p:nvPr>
            <p:ph type="title"/>
          </p:nvPr>
        </p:nvSpPr>
        <p:spPr/>
        <p:txBody>
          <a:bodyPr/>
          <a:lstStyle/>
          <a:p>
            <a:r>
              <a:rPr lang="en-US" dirty="0"/>
              <a:t>Expectations of Privacy</a:t>
            </a:r>
          </a:p>
        </p:txBody>
      </p:sp>
      <p:sp>
        <p:nvSpPr>
          <p:cNvPr id="4" name="Footer Placeholder 3">
            <a:extLst>
              <a:ext uri="{FF2B5EF4-FFF2-40B4-BE49-F238E27FC236}">
                <a16:creationId xmlns:a16="http://schemas.microsoft.com/office/drawing/2014/main" id="{E62967A3-5F63-4260-B30C-64BB2265F2ED}"/>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1778F18-4599-4142-B3FD-D348BAB2D51D}"/>
              </a:ext>
            </a:extLst>
          </p:cNvPr>
          <p:cNvSpPr>
            <a:spLocks noGrp="1"/>
          </p:cNvSpPr>
          <p:nvPr>
            <p:ph type="sldNum" sz="quarter" idx="4"/>
          </p:nvPr>
        </p:nvSpPr>
        <p:spPr/>
        <p:txBody>
          <a:bodyPr/>
          <a:lstStyle/>
          <a:p>
            <a:fld id="{5356F478-C559-429F-9426-6D8D07B5A7AD}" type="slidenum">
              <a:rPr lang="en-US" smtClean="0"/>
              <a:pPr/>
              <a:t>442</a:t>
            </a:fld>
            <a:endParaRPr lang="en-US" dirty="0"/>
          </a:p>
        </p:txBody>
      </p:sp>
    </p:spTree>
    <p:extLst>
      <p:ext uri="{BB962C8B-B14F-4D97-AF65-F5344CB8AC3E}">
        <p14:creationId xmlns:p14="http://schemas.microsoft.com/office/powerpoint/2010/main" val="991677652"/>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FAEE281-53E3-4DE5-AF1F-98F3E511C403}"/>
              </a:ext>
            </a:extLst>
          </p:cNvPr>
          <p:cNvSpPr>
            <a:spLocks noGrp="1"/>
          </p:cNvSpPr>
          <p:nvPr>
            <p:ph idx="1"/>
          </p:nvPr>
        </p:nvSpPr>
        <p:spPr/>
        <p:txBody>
          <a:bodyPr>
            <a:normAutofit fontScale="70000" lnSpcReduction="20000"/>
          </a:bodyPr>
          <a:lstStyle/>
          <a:p>
            <a:r>
              <a:rPr lang="en-US" dirty="0"/>
              <a:t>Explain the importance of written policies and procedures in ensuring behavioral security</a:t>
            </a:r>
          </a:p>
          <a:p>
            <a:r>
              <a:rPr lang="en-US" dirty="0"/>
              <a:t>Describe basic principles for handling confidential information</a:t>
            </a:r>
          </a:p>
          <a:p>
            <a:r>
              <a:rPr lang="en-US" dirty="0"/>
              <a:t>List some privacy and usage issues for corporate systems and Internet/social media sites</a:t>
            </a:r>
          </a:p>
        </p:txBody>
      </p:sp>
      <p:sp>
        <p:nvSpPr>
          <p:cNvPr id="3" name="Footer Placeholder 2">
            <a:extLst>
              <a:ext uri="{FF2B5EF4-FFF2-40B4-BE49-F238E27FC236}">
                <a16:creationId xmlns:a16="http://schemas.microsoft.com/office/drawing/2014/main" id="{065CE892-C612-472A-BC78-A781B62386A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516A307-697F-415F-AA53-F2C7513AA17D}"/>
              </a:ext>
            </a:extLst>
          </p:cNvPr>
          <p:cNvSpPr>
            <a:spLocks noGrp="1"/>
          </p:cNvSpPr>
          <p:nvPr>
            <p:ph type="sldNum" sz="quarter" idx="4"/>
          </p:nvPr>
        </p:nvSpPr>
        <p:spPr/>
        <p:txBody>
          <a:bodyPr/>
          <a:lstStyle/>
          <a:p>
            <a:fld id="{5356F478-C559-429F-9426-6D8D07B5A7AD}" type="slidenum">
              <a:rPr lang="en-US" smtClean="0"/>
              <a:pPr/>
              <a:t>443</a:t>
            </a:fld>
            <a:endParaRPr lang="en-US" dirty="0"/>
          </a:p>
        </p:txBody>
      </p:sp>
    </p:spTree>
    <p:extLst>
      <p:ext uri="{BB962C8B-B14F-4D97-AF65-F5344CB8AC3E}">
        <p14:creationId xmlns:p14="http://schemas.microsoft.com/office/powerpoint/2010/main" val="24189945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248EB1B-B56C-4680-B748-41B06F975AFA}"/>
              </a:ext>
            </a:extLst>
          </p:cNvPr>
          <p:cNvSpPr>
            <a:spLocks noGrp="1"/>
          </p:cNvSpPr>
          <p:nvPr>
            <p:ph idx="1"/>
          </p:nvPr>
        </p:nvSpPr>
        <p:spPr/>
        <p:txBody>
          <a:bodyPr/>
          <a:lstStyle/>
          <a:p>
            <a:r>
              <a:rPr lang="en-US" dirty="0"/>
              <a:t>Estimated to run on 90% of desktops and laptops</a:t>
            </a:r>
          </a:p>
          <a:p>
            <a:r>
              <a:rPr lang="en-US" dirty="0"/>
              <a:t>Client and server editions</a:t>
            </a:r>
          </a:p>
          <a:p>
            <a:r>
              <a:rPr lang="en-US" dirty="0"/>
              <a:t>Released in many different versions over the years</a:t>
            </a:r>
          </a:p>
        </p:txBody>
      </p:sp>
      <p:sp>
        <p:nvSpPr>
          <p:cNvPr id="3" name="Title 2">
            <a:extLst>
              <a:ext uri="{FF2B5EF4-FFF2-40B4-BE49-F238E27FC236}">
                <a16:creationId xmlns:a16="http://schemas.microsoft.com/office/drawing/2014/main" id="{F9239F82-0D4D-4217-A571-EA2CE2AAE1F7}"/>
              </a:ext>
            </a:extLst>
          </p:cNvPr>
          <p:cNvSpPr>
            <a:spLocks noGrp="1"/>
          </p:cNvSpPr>
          <p:nvPr>
            <p:ph type="title"/>
          </p:nvPr>
        </p:nvSpPr>
        <p:spPr/>
        <p:txBody>
          <a:bodyPr/>
          <a:lstStyle/>
          <a:p>
            <a:r>
              <a:rPr lang="en-US" dirty="0"/>
              <a:t>Microsoft Windows</a:t>
            </a:r>
          </a:p>
        </p:txBody>
      </p:sp>
      <p:sp>
        <p:nvSpPr>
          <p:cNvPr id="4" name="Footer Placeholder 3">
            <a:extLst>
              <a:ext uri="{FF2B5EF4-FFF2-40B4-BE49-F238E27FC236}">
                <a16:creationId xmlns:a16="http://schemas.microsoft.com/office/drawing/2014/main" id="{A9F341DD-F98D-47D7-8CFA-51AF4275BBC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1C9BACF-2262-451D-AC7E-EED96454B07C}"/>
              </a:ext>
            </a:extLst>
          </p:cNvPr>
          <p:cNvSpPr>
            <a:spLocks noGrp="1"/>
          </p:cNvSpPr>
          <p:nvPr>
            <p:ph type="sldNum" sz="quarter" idx="4"/>
          </p:nvPr>
        </p:nvSpPr>
        <p:spPr/>
        <p:txBody>
          <a:bodyPr/>
          <a:lstStyle/>
          <a:p>
            <a:fld id="{5356F478-C559-429F-9426-6D8D07B5A7AD}" type="slidenum">
              <a:rPr lang="en-US" smtClean="0"/>
              <a:pPr/>
              <a:t>45</a:t>
            </a:fld>
            <a:endParaRPr lang="en-US" dirty="0"/>
          </a:p>
        </p:txBody>
      </p:sp>
    </p:spTree>
    <p:extLst>
      <p:ext uri="{BB962C8B-B14F-4D97-AF65-F5344CB8AC3E}">
        <p14:creationId xmlns:p14="http://schemas.microsoft.com/office/powerpoint/2010/main" val="5798772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Windows 10</a:t>
            </a:r>
          </a:p>
        </p:txBody>
      </p:sp>
      <p:sp>
        <p:nvSpPr>
          <p:cNvPr id="10" name="Content Placeholder 9">
            <a:extLst>
              <a:ext uri="{FF2B5EF4-FFF2-40B4-BE49-F238E27FC236}">
                <a16:creationId xmlns:a16="http://schemas.microsoft.com/office/drawing/2014/main" id="{3DCF718C-0A20-4706-A92D-9A4EFC2FD69C}"/>
              </a:ext>
            </a:extLst>
          </p:cNvPr>
          <p:cNvSpPr>
            <a:spLocks noGrp="1"/>
          </p:cNvSpPr>
          <p:nvPr>
            <p:ph sz="half" idx="2"/>
          </p:nvPr>
        </p:nvSpPr>
        <p:spPr/>
        <p:txBody>
          <a:bodyPr>
            <a:normAutofit fontScale="85000" lnSpcReduction="20000"/>
          </a:bodyPr>
          <a:lstStyle/>
          <a:p>
            <a:r>
              <a:rPr lang="en-US" dirty="0"/>
              <a:t>First released in 2015</a:t>
            </a:r>
          </a:p>
          <a:p>
            <a:pPr lvl="1"/>
            <a:r>
              <a:rPr lang="en-US" dirty="0"/>
              <a:t>Windows 10 Anniversary Update (1607)</a:t>
            </a:r>
          </a:p>
          <a:p>
            <a:pPr lvl="1"/>
            <a:r>
              <a:rPr lang="en-US" dirty="0"/>
              <a:t>Fall Creators Update (1709)</a:t>
            </a:r>
          </a:p>
          <a:p>
            <a:pPr lvl="1"/>
            <a:r>
              <a:rPr lang="en-US" dirty="0"/>
              <a:t>Spring Creators Update (1803)</a:t>
            </a:r>
          </a:p>
          <a:p>
            <a:r>
              <a:rPr lang="en-US" dirty="0"/>
              <a:t>Designed to run on both PC/laptops and smartphone/tablet/hybrids</a:t>
            </a:r>
          </a:p>
          <a:p>
            <a:r>
              <a:rPr lang="en-US" dirty="0"/>
              <a:t>Estimated market share of about 33% in 2017/2018</a:t>
            </a:r>
          </a:p>
        </p:txBody>
      </p:sp>
      <p:pic>
        <p:nvPicPr>
          <p:cNvPr id="11" name="Content Placeholder 10" descr="Windows 10 (1803) desktop. Screenshot used with permission from Microsoft.">
            <a:extLst>
              <a:ext uri="{FF2B5EF4-FFF2-40B4-BE49-F238E27FC236}">
                <a16:creationId xmlns:a16="http://schemas.microsoft.com/office/drawing/2014/main" id="{8BE21F04-ED9E-4DFE-9FB7-69574F3555B5}"/>
              </a:ext>
            </a:extLst>
          </p:cNvPr>
          <p:cNvPicPr>
            <a:picLocks noGrp="1"/>
          </p:cNvPicPr>
          <p:nvPr>
            <p:ph sz="half" idx="1"/>
          </p:nvPr>
        </p:nvPicPr>
        <p:blipFill>
          <a:blip r:embed="rId3"/>
          <a:stretch>
            <a:fillRect/>
          </a:stretch>
        </p:blipFill>
        <p:spPr>
          <a:xfrm>
            <a:off x="92075" y="1474787"/>
            <a:ext cx="5943600" cy="4457700"/>
          </a:xfrm>
          <a:prstGeom prst="rect">
            <a:avLst/>
          </a:prstGeom>
        </p:spPr>
      </p:pic>
      <p:sp>
        <p:nvSpPr>
          <p:cNvPr id="2" name="Footer Placeholder 1">
            <a:extLst>
              <a:ext uri="{FF2B5EF4-FFF2-40B4-BE49-F238E27FC236}">
                <a16:creationId xmlns:a16="http://schemas.microsoft.com/office/drawing/2014/main" id="{2C2CCA8A-B23C-4433-8F1A-C92A7B9F0C9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382F5A4-61D2-4CFA-BB99-7B8F51B2F148}"/>
              </a:ext>
            </a:extLst>
          </p:cNvPr>
          <p:cNvSpPr>
            <a:spLocks noGrp="1"/>
          </p:cNvSpPr>
          <p:nvPr>
            <p:ph type="sldNum" sz="quarter" idx="4"/>
          </p:nvPr>
        </p:nvSpPr>
        <p:spPr/>
        <p:txBody>
          <a:bodyPr/>
          <a:lstStyle/>
          <a:p>
            <a:fld id="{5356F478-C559-429F-9426-6D8D07B5A7AD}" type="slidenum">
              <a:rPr lang="en-US" smtClean="0"/>
              <a:pPr/>
              <a:t>46</a:t>
            </a:fld>
            <a:endParaRPr lang="en-US" dirty="0"/>
          </a:p>
        </p:txBody>
      </p:sp>
    </p:spTree>
    <p:extLst>
      <p:ext uri="{BB962C8B-B14F-4D97-AF65-F5344CB8AC3E}">
        <p14:creationId xmlns:p14="http://schemas.microsoft.com/office/powerpoint/2010/main" val="30533827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52FED-6CE9-4236-880C-27B6687BA57C}"/>
              </a:ext>
            </a:extLst>
          </p:cNvPr>
          <p:cNvSpPr>
            <a:spLocks noGrp="1"/>
          </p:cNvSpPr>
          <p:nvPr>
            <p:ph type="title"/>
          </p:nvPr>
        </p:nvSpPr>
        <p:spPr/>
        <p:txBody>
          <a:bodyPr/>
          <a:lstStyle/>
          <a:p>
            <a:r>
              <a:rPr lang="en-US" dirty="0"/>
              <a:t>Older Windows Versions</a:t>
            </a:r>
          </a:p>
        </p:txBody>
      </p:sp>
      <p:sp>
        <p:nvSpPr>
          <p:cNvPr id="3" name="Content Placeholder 2">
            <a:extLst>
              <a:ext uri="{FF2B5EF4-FFF2-40B4-BE49-F238E27FC236}">
                <a16:creationId xmlns:a16="http://schemas.microsoft.com/office/drawing/2014/main" id="{58CDE7BC-7DD2-4445-A845-DA066CE3DB91}"/>
              </a:ext>
            </a:extLst>
          </p:cNvPr>
          <p:cNvSpPr>
            <a:spLocks noGrp="1"/>
          </p:cNvSpPr>
          <p:nvPr>
            <p:ph sz="half" idx="1"/>
          </p:nvPr>
        </p:nvSpPr>
        <p:spPr/>
        <p:txBody>
          <a:bodyPr>
            <a:normAutofit fontScale="47500" lnSpcReduction="20000"/>
          </a:bodyPr>
          <a:lstStyle/>
          <a:p>
            <a:r>
              <a:rPr lang="en-US" dirty="0"/>
              <a:t>Windows 8 (2012)</a:t>
            </a:r>
          </a:p>
          <a:p>
            <a:pPr lvl="1"/>
            <a:r>
              <a:rPr lang="en-US" dirty="0"/>
              <a:t>First version with Start Screen/touch-enabled interface</a:t>
            </a:r>
          </a:p>
          <a:p>
            <a:pPr lvl="1"/>
            <a:r>
              <a:rPr lang="en-US" dirty="0"/>
              <a:t>Windows 8.0 (no Start button!)</a:t>
            </a:r>
          </a:p>
          <a:p>
            <a:pPr lvl="1"/>
            <a:r>
              <a:rPr lang="en-US" dirty="0"/>
              <a:t>Windows 8.1 (Start button back)</a:t>
            </a:r>
          </a:p>
          <a:p>
            <a:pPr lvl="1"/>
            <a:r>
              <a:rPr lang="en-US" dirty="0"/>
              <a:t>Not widely adopted (about 7% market share)</a:t>
            </a:r>
          </a:p>
          <a:p>
            <a:r>
              <a:rPr lang="en-US" dirty="0"/>
              <a:t>Windows 7 (2009)</a:t>
            </a:r>
          </a:p>
          <a:p>
            <a:pPr lvl="1"/>
            <a:r>
              <a:rPr lang="en-US" dirty="0"/>
              <a:t>Last version with the Start Menu interface</a:t>
            </a:r>
          </a:p>
          <a:p>
            <a:pPr lvl="1"/>
            <a:r>
              <a:rPr lang="en-US" dirty="0"/>
              <a:t>Still very widely used (43% market share)</a:t>
            </a:r>
          </a:p>
          <a:p>
            <a:r>
              <a:rPr lang="en-US" dirty="0"/>
              <a:t>Windows Vista (2007)</a:t>
            </a:r>
          </a:p>
          <a:p>
            <a:pPr lvl="1"/>
            <a:r>
              <a:rPr lang="en-US" dirty="0"/>
              <a:t>Preceded Windows 7 but never widely adopted</a:t>
            </a:r>
          </a:p>
          <a:p>
            <a:r>
              <a:rPr lang="en-US" dirty="0"/>
              <a:t>Windows XP (2001)</a:t>
            </a:r>
          </a:p>
          <a:p>
            <a:pPr lvl="1"/>
            <a:r>
              <a:rPr lang="en-US" dirty="0"/>
              <a:t>Once very widely adopted but security problems have seen it drop to 5%</a:t>
            </a:r>
          </a:p>
        </p:txBody>
      </p:sp>
      <p:pic>
        <p:nvPicPr>
          <p:cNvPr id="7" name="Content Placeholder 6" descr="Windows 7 desktop. Screenshot used with permission from Microsoft.">
            <a:extLst>
              <a:ext uri="{FF2B5EF4-FFF2-40B4-BE49-F238E27FC236}">
                <a16:creationId xmlns:a16="http://schemas.microsoft.com/office/drawing/2014/main" id="{C8B5D887-46BB-49A8-AD29-C4AEBD84C30D}"/>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26163" y="1475978"/>
            <a:ext cx="5940425" cy="4455318"/>
          </a:xfrm>
          <a:prstGeom prst="rect">
            <a:avLst/>
          </a:prstGeom>
          <a:noFill/>
          <a:ln>
            <a:noFill/>
          </a:ln>
        </p:spPr>
      </p:pic>
      <p:sp>
        <p:nvSpPr>
          <p:cNvPr id="4" name="Footer Placeholder 3">
            <a:extLst>
              <a:ext uri="{FF2B5EF4-FFF2-40B4-BE49-F238E27FC236}">
                <a16:creationId xmlns:a16="http://schemas.microsoft.com/office/drawing/2014/main" id="{B0312790-0754-4836-8DA8-356351883E5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1082B2B-55E1-443C-90A5-009D78603518}"/>
              </a:ext>
            </a:extLst>
          </p:cNvPr>
          <p:cNvSpPr>
            <a:spLocks noGrp="1"/>
          </p:cNvSpPr>
          <p:nvPr>
            <p:ph type="sldNum" sz="quarter" idx="4"/>
          </p:nvPr>
        </p:nvSpPr>
        <p:spPr/>
        <p:txBody>
          <a:bodyPr/>
          <a:lstStyle/>
          <a:p>
            <a:fld id="{5356F478-C559-429F-9426-6D8D07B5A7AD}" type="slidenum">
              <a:rPr lang="en-US" smtClean="0"/>
              <a:pPr/>
              <a:t>47</a:t>
            </a:fld>
            <a:endParaRPr lang="en-US" dirty="0"/>
          </a:p>
        </p:txBody>
      </p:sp>
    </p:spTree>
    <p:extLst>
      <p:ext uri="{BB962C8B-B14F-4D97-AF65-F5344CB8AC3E}">
        <p14:creationId xmlns:p14="http://schemas.microsoft.com/office/powerpoint/2010/main" val="1924830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8477C97-5190-4C24-A884-64D25C15F06A}"/>
              </a:ext>
            </a:extLst>
          </p:cNvPr>
          <p:cNvSpPr>
            <a:spLocks noGrp="1"/>
          </p:cNvSpPr>
          <p:nvPr>
            <p:ph idx="1"/>
          </p:nvPr>
        </p:nvSpPr>
        <p:spPr/>
        <p:txBody>
          <a:bodyPr>
            <a:normAutofit fontScale="77500" lnSpcReduction="20000"/>
          </a:bodyPr>
          <a:lstStyle/>
          <a:p>
            <a:r>
              <a:rPr lang="en-US" dirty="0"/>
              <a:t>Each Windows version made available in different editions</a:t>
            </a:r>
          </a:p>
          <a:p>
            <a:pPr lvl="1"/>
            <a:r>
              <a:rPr lang="en-US" dirty="0"/>
              <a:t>Windows 10 Home—consumer and Small Office Home Office (SOHO) business use</a:t>
            </a:r>
          </a:p>
          <a:p>
            <a:pPr lvl="1"/>
            <a:r>
              <a:rPr lang="en-US" dirty="0"/>
              <a:t>Windows 10 Pro—small and medium-sized businesses</a:t>
            </a:r>
          </a:p>
          <a:p>
            <a:pPr lvl="1"/>
            <a:r>
              <a:rPr lang="en-US" dirty="0"/>
              <a:t>Windows 10 Enterprise/Windows 10 Enterprise (Long Term Servicing Channel)—similar to the Pro edition but designed for licensing by medium and large enterprises</a:t>
            </a:r>
          </a:p>
          <a:p>
            <a:pPr lvl="1"/>
            <a:r>
              <a:rPr lang="en-US" dirty="0"/>
              <a:t>Windows 10 Education/Pro Education—variants of the Enterprise and Pro editions designed for licensing by schools and colleges</a:t>
            </a:r>
          </a:p>
          <a:p>
            <a:r>
              <a:rPr lang="en-US" dirty="0"/>
              <a:t>32-bit versus 64-bit</a:t>
            </a:r>
          </a:p>
          <a:p>
            <a:r>
              <a:rPr lang="en-US" dirty="0"/>
              <a:t>Windows 10 Mobile</a:t>
            </a:r>
          </a:p>
        </p:txBody>
      </p:sp>
      <p:sp>
        <p:nvSpPr>
          <p:cNvPr id="3" name="Title 2">
            <a:extLst>
              <a:ext uri="{FF2B5EF4-FFF2-40B4-BE49-F238E27FC236}">
                <a16:creationId xmlns:a16="http://schemas.microsoft.com/office/drawing/2014/main" id="{74C8E094-585B-40B5-8A7B-5AE2139AB29E}"/>
              </a:ext>
            </a:extLst>
          </p:cNvPr>
          <p:cNvSpPr>
            <a:spLocks noGrp="1"/>
          </p:cNvSpPr>
          <p:nvPr>
            <p:ph type="title"/>
          </p:nvPr>
        </p:nvSpPr>
        <p:spPr/>
        <p:txBody>
          <a:bodyPr/>
          <a:lstStyle/>
          <a:p>
            <a:r>
              <a:rPr lang="en-US" dirty="0"/>
              <a:t>Windows Editions</a:t>
            </a:r>
          </a:p>
        </p:txBody>
      </p:sp>
      <p:sp>
        <p:nvSpPr>
          <p:cNvPr id="4" name="Footer Placeholder 3">
            <a:extLst>
              <a:ext uri="{FF2B5EF4-FFF2-40B4-BE49-F238E27FC236}">
                <a16:creationId xmlns:a16="http://schemas.microsoft.com/office/drawing/2014/main" id="{F6F22009-BB5E-4F0C-9A77-2CD079D7E46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F233E4D1-837E-4617-9232-F3627DBA8DA9}"/>
              </a:ext>
            </a:extLst>
          </p:cNvPr>
          <p:cNvSpPr>
            <a:spLocks noGrp="1"/>
          </p:cNvSpPr>
          <p:nvPr>
            <p:ph type="sldNum" sz="quarter" idx="4"/>
          </p:nvPr>
        </p:nvSpPr>
        <p:spPr/>
        <p:txBody>
          <a:bodyPr/>
          <a:lstStyle/>
          <a:p>
            <a:fld id="{5356F478-C559-429F-9426-6D8D07B5A7AD}" type="slidenum">
              <a:rPr lang="en-US" smtClean="0"/>
              <a:pPr/>
              <a:t>48</a:t>
            </a:fld>
            <a:endParaRPr lang="en-US" dirty="0"/>
          </a:p>
        </p:txBody>
      </p:sp>
    </p:spTree>
    <p:extLst>
      <p:ext uri="{BB962C8B-B14F-4D97-AF65-F5344CB8AC3E}">
        <p14:creationId xmlns:p14="http://schemas.microsoft.com/office/powerpoint/2010/main" val="25594923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Apple macOS</a:t>
            </a:r>
          </a:p>
        </p:txBody>
      </p:sp>
      <p:sp>
        <p:nvSpPr>
          <p:cNvPr id="10" name="Content Placeholder 9">
            <a:extLst>
              <a:ext uri="{FF2B5EF4-FFF2-40B4-BE49-F238E27FC236}">
                <a16:creationId xmlns:a16="http://schemas.microsoft.com/office/drawing/2014/main" id="{B75C182A-064D-4004-9432-FB3D96BB57AD}"/>
              </a:ext>
            </a:extLst>
          </p:cNvPr>
          <p:cNvSpPr>
            <a:spLocks noGrp="1"/>
          </p:cNvSpPr>
          <p:nvPr>
            <p:ph sz="half" idx="2"/>
          </p:nvPr>
        </p:nvSpPr>
        <p:spPr/>
        <p:txBody>
          <a:bodyPr>
            <a:normAutofit fontScale="85000" lnSpcReduction="20000"/>
          </a:bodyPr>
          <a:lstStyle/>
          <a:p>
            <a:r>
              <a:rPr lang="en-US" dirty="0"/>
              <a:t>Apple Macintosh computer hardware</a:t>
            </a:r>
          </a:p>
          <a:p>
            <a:r>
              <a:rPr lang="en-US" dirty="0"/>
              <a:t>Mac OS – can only be installed on Apple Mac hardware</a:t>
            </a:r>
          </a:p>
          <a:p>
            <a:r>
              <a:rPr lang="en-US" dirty="0"/>
              <a:t>Versions</a:t>
            </a:r>
          </a:p>
          <a:p>
            <a:pPr lvl="1"/>
            <a:r>
              <a:rPr lang="en-US" dirty="0"/>
              <a:t>OS X</a:t>
            </a:r>
          </a:p>
          <a:p>
            <a:pPr lvl="1"/>
            <a:r>
              <a:rPr lang="en-US" dirty="0"/>
              <a:t>macOS</a:t>
            </a:r>
          </a:p>
          <a:p>
            <a:pPr lvl="1"/>
            <a:r>
              <a:rPr lang="en-US" dirty="0"/>
              <a:t>“dot” updates</a:t>
            </a:r>
          </a:p>
        </p:txBody>
      </p:sp>
      <p:pic>
        <p:nvPicPr>
          <p:cNvPr id="11" name="Content Placeholder 10" descr="macOS desktop.">
            <a:extLst>
              <a:ext uri="{FF2B5EF4-FFF2-40B4-BE49-F238E27FC236}">
                <a16:creationId xmlns:a16="http://schemas.microsoft.com/office/drawing/2014/main" id="{B04EC7B4-2E4A-4B2A-B3FB-EBA4FCC0C714}"/>
              </a:ext>
            </a:extLst>
          </p:cNvPr>
          <p:cNvPicPr>
            <a:picLocks noGrp="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92075" y="2032000"/>
            <a:ext cx="5943600" cy="3343275"/>
          </a:xfrm>
          <a:prstGeom prst="rect">
            <a:avLst/>
          </a:prstGeom>
          <a:noFill/>
          <a:ln>
            <a:noFill/>
          </a:ln>
        </p:spPr>
      </p:pic>
      <p:sp>
        <p:nvSpPr>
          <p:cNvPr id="2" name="Footer Placeholder 1">
            <a:extLst>
              <a:ext uri="{FF2B5EF4-FFF2-40B4-BE49-F238E27FC236}">
                <a16:creationId xmlns:a16="http://schemas.microsoft.com/office/drawing/2014/main" id="{F89DDCDC-0668-469C-A673-640E0BB90D2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3D3873DA-93B0-41A1-897A-C2FBC72DF6E2}"/>
              </a:ext>
            </a:extLst>
          </p:cNvPr>
          <p:cNvSpPr>
            <a:spLocks noGrp="1"/>
          </p:cNvSpPr>
          <p:nvPr>
            <p:ph type="sldNum" sz="quarter" idx="4"/>
          </p:nvPr>
        </p:nvSpPr>
        <p:spPr/>
        <p:txBody>
          <a:bodyPr/>
          <a:lstStyle/>
          <a:p>
            <a:fld id="{5356F478-C559-429F-9426-6D8D07B5A7AD}" type="slidenum">
              <a:rPr lang="en-US" smtClean="0"/>
              <a:pPr/>
              <a:t>49</a:t>
            </a:fld>
            <a:endParaRPr lang="en-US" dirty="0"/>
          </a:p>
        </p:txBody>
      </p:sp>
    </p:spTree>
    <p:extLst>
      <p:ext uri="{BB962C8B-B14F-4D97-AF65-F5344CB8AC3E}">
        <p14:creationId xmlns:p14="http://schemas.microsoft.com/office/powerpoint/2010/main" val="1503132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r>
              <a:rPr lang="en-US" altLang="en-US" noProof="0"/>
              <a:t>Name / company</a:t>
            </a:r>
          </a:p>
          <a:p>
            <a:r>
              <a:rPr lang="en-US" altLang="en-US" noProof="0"/>
              <a:t>Job function</a:t>
            </a:r>
          </a:p>
          <a:p>
            <a:r>
              <a:rPr lang="en-US" altLang="en-US" noProof="0"/>
              <a:t>Type and amount of experience</a:t>
            </a:r>
          </a:p>
          <a:p>
            <a:r>
              <a:rPr lang="en-US" altLang="en-US" noProof="0"/>
              <a:t>Expectations and objectives</a:t>
            </a:r>
            <a:endParaRPr lang="en-US" altLang="en-US" noProof="0" dirty="0"/>
          </a:p>
        </p:txBody>
      </p:sp>
      <p:sp>
        <p:nvSpPr>
          <p:cNvPr id="14338" name="Rectangle 2"/>
          <p:cNvSpPr>
            <a:spLocks noGrp="1" noChangeArrowheads="1"/>
          </p:cNvSpPr>
          <p:nvPr>
            <p:ph type="title"/>
          </p:nvPr>
        </p:nvSpPr>
        <p:spPr/>
        <p:txBody>
          <a:bodyPr/>
          <a:lstStyle/>
          <a:p>
            <a:r>
              <a:rPr lang="en-US" altLang="en-US" noProof="0"/>
              <a:t>Introducing Yourself</a:t>
            </a:r>
            <a:endParaRPr lang="en-US" altLang="en-US" noProof="0" dirty="0"/>
          </a:p>
        </p:txBody>
      </p:sp>
      <p:sp>
        <p:nvSpPr>
          <p:cNvPr id="2" name="Footer Placeholder 1">
            <a:extLst>
              <a:ext uri="{FF2B5EF4-FFF2-40B4-BE49-F238E27FC236}">
                <a16:creationId xmlns:a16="http://schemas.microsoft.com/office/drawing/2014/main" id="{D6387FBF-623A-4C59-908E-BEF53ED38B2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44B9AE1-FF1D-4EA8-B397-B84BA68C5F4D}"/>
              </a:ext>
            </a:extLst>
          </p:cNvPr>
          <p:cNvSpPr>
            <a:spLocks noGrp="1"/>
          </p:cNvSpPr>
          <p:nvPr>
            <p:ph type="sldNum" sz="quarter" idx="4"/>
          </p:nvPr>
        </p:nvSpPr>
        <p:spPr/>
        <p:txBody>
          <a:bodyPr/>
          <a:lstStyle/>
          <a:p>
            <a:fld id="{5356F478-C559-429F-9426-6D8D07B5A7AD}" type="slidenum">
              <a:rPr lang="en-US" smtClean="0"/>
              <a:pPr/>
              <a:t>5</a:t>
            </a:fld>
            <a:endParaRPr lang="en-US" dirty="0"/>
          </a:p>
        </p:txBody>
      </p:sp>
    </p:spTree>
    <p:extLst>
      <p:ext uri="{BB962C8B-B14F-4D97-AF65-F5344CB8AC3E}">
        <p14:creationId xmlns:p14="http://schemas.microsoft.com/office/powerpoint/2010/main" val="2207060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17648-8EAE-471D-ABD7-6068533F001C}"/>
              </a:ext>
            </a:extLst>
          </p:cNvPr>
          <p:cNvSpPr>
            <a:spLocks noGrp="1"/>
          </p:cNvSpPr>
          <p:nvPr>
            <p:ph type="title"/>
          </p:nvPr>
        </p:nvSpPr>
        <p:spPr/>
        <p:txBody>
          <a:bodyPr/>
          <a:lstStyle/>
          <a:p>
            <a:r>
              <a:rPr lang="en-US" dirty="0"/>
              <a:t>Apple iOS</a:t>
            </a:r>
          </a:p>
        </p:txBody>
      </p:sp>
      <p:sp>
        <p:nvSpPr>
          <p:cNvPr id="3" name="Content Placeholder 2">
            <a:extLst>
              <a:ext uri="{FF2B5EF4-FFF2-40B4-BE49-F238E27FC236}">
                <a16:creationId xmlns:a16="http://schemas.microsoft.com/office/drawing/2014/main" id="{420D8497-C558-4DAE-BC21-CFDD07CF3B0F}"/>
              </a:ext>
            </a:extLst>
          </p:cNvPr>
          <p:cNvSpPr>
            <a:spLocks noGrp="1"/>
          </p:cNvSpPr>
          <p:nvPr>
            <p:ph sz="half" idx="1"/>
          </p:nvPr>
        </p:nvSpPr>
        <p:spPr/>
        <p:txBody>
          <a:bodyPr/>
          <a:lstStyle/>
          <a:p>
            <a:r>
              <a:rPr lang="en-US" dirty="0"/>
              <a:t>Runs on iPhone and iPad hardware only</a:t>
            </a:r>
          </a:p>
          <a:p>
            <a:r>
              <a:rPr lang="en-US" dirty="0"/>
              <a:t>Currently version 11/12</a:t>
            </a:r>
          </a:p>
          <a:p>
            <a:r>
              <a:rPr lang="en-US" dirty="0"/>
              <a:t>Version updates can drop support for older hardware models</a:t>
            </a:r>
          </a:p>
        </p:txBody>
      </p:sp>
      <p:pic>
        <p:nvPicPr>
          <p:cNvPr id="7" name="Content Placeholder 6" descr="iOS 11 running on an iPhone 7.">
            <a:extLst>
              <a:ext uri="{FF2B5EF4-FFF2-40B4-BE49-F238E27FC236}">
                <a16:creationId xmlns:a16="http://schemas.microsoft.com/office/drawing/2014/main" id="{3B4A2AED-E4DF-4382-8592-27576E136CB2}"/>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528213" y="914400"/>
            <a:ext cx="3136324" cy="5578475"/>
          </a:xfrm>
          <a:prstGeom prst="rect">
            <a:avLst/>
          </a:prstGeom>
          <a:noFill/>
          <a:ln>
            <a:noFill/>
          </a:ln>
        </p:spPr>
      </p:pic>
      <p:sp>
        <p:nvSpPr>
          <p:cNvPr id="4" name="Footer Placeholder 3">
            <a:extLst>
              <a:ext uri="{FF2B5EF4-FFF2-40B4-BE49-F238E27FC236}">
                <a16:creationId xmlns:a16="http://schemas.microsoft.com/office/drawing/2014/main" id="{785AD81E-7DD6-4669-9545-5177EEF1B5AA}"/>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CA1B1D4-0FC5-40C8-9BE7-2281F0BEA3C2}"/>
              </a:ext>
            </a:extLst>
          </p:cNvPr>
          <p:cNvSpPr>
            <a:spLocks noGrp="1"/>
          </p:cNvSpPr>
          <p:nvPr>
            <p:ph type="sldNum" sz="quarter" idx="4"/>
          </p:nvPr>
        </p:nvSpPr>
        <p:spPr/>
        <p:txBody>
          <a:bodyPr/>
          <a:lstStyle/>
          <a:p>
            <a:fld id="{5356F478-C559-429F-9426-6D8D07B5A7AD}" type="slidenum">
              <a:rPr lang="en-US" smtClean="0"/>
              <a:pPr/>
              <a:t>50</a:t>
            </a:fld>
            <a:endParaRPr lang="en-US" dirty="0"/>
          </a:p>
        </p:txBody>
      </p:sp>
    </p:spTree>
    <p:extLst>
      <p:ext uri="{BB962C8B-B14F-4D97-AF65-F5344CB8AC3E}">
        <p14:creationId xmlns:p14="http://schemas.microsoft.com/office/powerpoint/2010/main" val="38422377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UNIX, Linux, and Chrome OS</a:t>
            </a:r>
          </a:p>
        </p:txBody>
      </p:sp>
      <p:pic>
        <p:nvPicPr>
          <p:cNvPr id="6" name="Content Placeholder 5"/>
          <p:cNvPicPr>
            <a:picLocks noGrp="1"/>
          </p:cNvPicPr>
          <p:nvPr>
            <p:ph sz="half" idx="1"/>
          </p:nvPr>
        </p:nvPicPr>
        <p:blipFill>
          <a:blip r:embed="rId3">
            <a:extLst>
              <a:ext uri="{28A0092B-C50C-407E-A947-70E740481C1C}">
                <a14:useLocalDpi xmlns:a14="http://schemas.microsoft.com/office/drawing/2010/main"/>
              </a:ext>
            </a:extLst>
          </a:blip>
          <a:stretch>
            <a:fillRect/>
          </a:stretch>
        </p:blipFill>
        <p:spPr>
          <a:xfrm>
            <a:off x="523744" y="1798539"/>
            <a:ext cx="5080261" cy="3810196"/>
          </a:xfrm>
        </p:spPr>
      </p:pic>
      <p:sp>
        <p:nvSpPr>
          <p:cNvPr id="7" name="Content Placeholder 6">
            <a:extLst>
              <a:ext uri="{FF2B5EF4-FFF2-40B4-BE49-F238E27FC236}">
                <a16:creationId xmlns:a16="http://schemas.microsoft.com/office/drawing/2014/main" id="{5B6E6029-91C7-4887-B382-BA9E90976176}"/>
              </a:ext>
            </a:extLst>
          </p:cNvPr>
          <p:cNvSpPr>
            <a:spLocks noGrp="1"/>
          </p:cNvSpPr>
          <p:nvPr>
            <p:ph sz="half" idx="2"/>
          </p:nvPr>
        </p:nvSpPr>
        <p:spPr/>
        <p:txBody>
          <a:bodyPr>
            <a:normAutofit fontScale="55000" lnSpcReduction="20000"/>
          </a:bodyPr>
          <a:lstStyle/>
          <a:p>
            <a:r>
              <a:rPr lang="en-US" dirty="0"/>
              <a:t>UNIX</a:t>
            </a:r>
          </a:p>
          <a:p>
            <a:pPr lvl="1"/>
            <a:r>
              <a:rPr lang="en-US" dirty="0"/>
              <a:t>Developed in parallel by various institutions</a:t>
            </a:r>
          </a:p>
          <a:p>
            <a:pPr lvl="1"/>
            <a:r>
              <a:rPr lang="en-US" dirty="0"/>
              <a:t>Contains proprietary/copyright/patented code</a:t>
            </a:r>
          </a:p>
          <a:p>
            <a:r>
              <a:rPr lang="en-US" dirty="0"/>
              <a:t>Linux</a:t>
            </a:r>
          </a:p>
          <a:p>
            <a:pPr lvl="1"/>
            <a:r>
              <a:rPr lang="en-US" dirty="0"/>
              <a:t>Derived from UNIX but fully open source</a:t>
            </a:r>
          </a:p>
          <a:p>
            <a:pPr lvl="1"/>
            <a:r>
              <a:rPr lang="en-US" dirty="0"/>
              <a:t>Multiple distributions (distros)</a:t>
            </a:r>
          </a:p>
          <a:p>
            <a:pPr lvl="2"/>
            <a:r>
              <a:rPr lang="en-US" dirty="0"/>
              <a:t>SUSE, Red Hat, Fedora, Debian, Ubuntu, Mint</a:t>
            </a:r>
          </a:p>
          <a:p>
            <a:pPr lvl="1"/>
            <a:r>
              <a:rPr lang="en-US" dirty="0"/>
              <a:t>More widely deployed as a server than desktop OS (about 2% market share)</a:t>
            </a:r>
          </a:p>
          <a:p>
            <a:r>
              <a:rPr lang="en-US" dirty="0"/>
              <a:t>Chrome OS</a:t>
            </a:r>
          </a:p>
          <a:p>
            <a:pPr lvl="1"/>
            <a:r>
              <a:rPr lang="en-US" dirty="0"/>
              <a:t>Derived from Linux to run Chromebook and Chromebox hardware</a:t>
            </a:r>
          </a:p>
          <a:p>
            <a:pPr lvl="1"/>
            <a:r>
              <a:rPr lang="en-US" dirty="0"/>
              <a:t>Designed to work with web applications rather than locally-installed software</a:t>
            </a:r>
          </a:p>
          <a:p>
            <a:pPr lvl="1"/>
            <a:endParaRPr lang="en-US" dirty="0"/>
          </a:p>
          <a:p>
            <a:pPr lvl="1"/>
            <a:endParaRPr lang="en-US" dirty="0"/>
          </a:p>
          <a:p>
            <a:pPr lvl="1"/>
            <a:endParaRPr lang="en-US" dirty="0"/>
          </a:p>
        </p:txBody>
      </p:sp>
      <p:sp>
        <p:nvSpPr>
          <p:cNvPr id="2" name="Footer Placeholder 1">
            <a:extLst>
              <a:ext uri="{FF2B5EF4-FFF2-40B4-BE49-F238E27FC236}">
                <a16:creationId xmlns:a16="http://schemas.microsoft.com/office/drawing/2014/main" id="{C4D3DF02-AFFF-4CB0-B382-EAE63444357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15D4974-AF36-4488-AD4B-83AF6B5FBDC9}"/>
              </a:ext>
            </a:extLst>
          </p:cNvPr>
          <p:cNvSpPr>
            <a:spLocks noGrp="1"/>
          </p:cNvSpPr>
          <p:nvPr>
            <p:ph type="sldNum" sz="quarter" idx="4"/>
          </p:nvPr>
        </p:nvSpPr>
        <p:spPr/>
        <p:txBody>
          <a:bodyPr/>
          <a:lstStyle/>
          <a:p>
            <a:fld id="{5356F478-C559-429F-9426-6D8D07B5A7AD}" type="slidenum">
              <a:rPr lang="en-US" smtClean="0"/>
              <a:pPr/>
              <a:t>51</a:t>
            </a:fld>
            <a:endParaRPr lang="en-US" dirty="0"/>
          </a:p>
        </p:txBody>
      </p:sp>
    </p:spTree>
    <p:extLst>
      <p:ext uri="{BB962C8B-B14F-4D97-AF65-F5344CB8AC3E}">
        <p14:creationId xmlns:p14="http://schemas.microsoft.com/office/powerpoint/2010/main" val="35874808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C0072-35D4-4330-B515-6CD1FA7D3A83}"/>
              </a:ext>
            </a:extLst>
          </p:cNvPr>
          <p:cNvSpPr>
            <a:spLocks noGrp="1"/>
          </p:cNvSpPr>
          <p:nvPr>
            <p:ph type="title"/>
          </p:nvPr>
        </p:nvSpPr>
        <p:spPr/>
        <p:txBody>
          <a:bodyPr/>
          <a:lstStyle/>
          <a:p>
            <a:r>
              <a:rPr lang="en-US" dirty="0"/>
              <a:t>Android</a:t>
            </a:r>
          </a:p>
        </p:txBody>
      </p:sp>
      <p:sp>
        <p:nvSpPr>
          <p:cNvPr id="3" name="Content Placeholder 2">
            <a:extLst>
              <a:ext uri="{FF2B5EF4-FFF2-40B4-BE49-F238E27FC236}">
                <a16:creationId xmlns:a16="http://schemas.microsoft.com/office/drawing/2014/main" id="{CBEA276D-FE04-4ED0-ACED-F3EA7AC18B4B}"/>
              </a:ext>
            </a:extLst>
          </p:cNvPr>
          <p:cNvSpPr>
            <a:spLocks noGrp="1"/>
          </p:cNvSpPr>
          <p:nvPr>
            <p:ph sz="half" idx="1"/>
          </p:nvPr>
        </p:nvSpPr>
        <p:spPr/>
        <p:txBody>
          <a:bodyPr>
            <a:normAutofit fontScale="92500" lnSpcReduction="20000"/>
          </a:bodyPr>
          <a:lstStyle/>
          <a:p>
            <a:r>
              <a:rPr lang="en-US" dirty="0"/>
              <a:t>Smartphone/tablet OS derived from Linux</a:t>
            </a:r>
          </a:p>
          <a:p>
            <a:r>
              <a:rPr lang="en-US" dirty="0"/>
              <a:t>Often customized by vendors</a:t>
            </a:r>
          </a:p>
          <a:p>
            <a:pPr lvl="1"/>
            <a:r>
              <a:rPr lang="en-US" dirty="0"/>
              <a:t>Acer, Asus, HTC, Huawei, LG, Motorola, OnePlus, </a:t>
            </a:r>
            <a:r>
              <a:rPr lang="en-US" dirty="0" err="1"/>
              <a:t>Oppo</a:t>
            </a:r>
            <a:r>
              <a:rPr lang="en-US" dirty="0"/>
              <a:t>, Samsung, Sony, </a:t>
            </a:r>
            <a:r>
              <a:rPr lang="en-US" dirty="0" err="1"/>
              <a:t>Xiamoi</a:t>
            </a:r>
            <a:endParaRPr lang="en-US" dirty="0"/>
          </a:p>
          <a:p>
            <a:r>
              <a:rPr lang="en-US" dirty="0"/>
              <a:t>Major and minor version updates</a:t>
            </a:r>
          </a:p>
        </p:txBody>
      </p:sp>
      <p:pic>
        <p:nvPicPr>
          <p:cNvPr id="7" name="Content Placeholder 6" descr="Android lollipop home screen">
            <a:extLst>
              <a:ext uri="{FF2B5EF4-FFF2-40B4-BE49-F238E27FC236}">
                <a16:creationId xmlns:a16="http://schemas.microsoft.com/office/drawing/2014/main" id="{9EB2A034-8963-452A-8EE2-E360F7B22CB7}"/>
              </a:ext>
            </a:extLst>
          </p:cNvPr>
          <p:cNvPicPr>
            <a:picLocks noGrp="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999095" y="1752225"/>
            <a:ext cx="2194560" cy="3902825"/>
          </a:xfrm>
          <a:prstGeom prst="rect">
            <a:avLst/>
          </a:prstGeom>
        </p:spPr>
      </p:pic>
      <p:sp>
        <p:nvSpPr>
          <p:cNvPr id="4" name="Footer Placeholder 3">
            <a:extLst>
              <a:ext uri="{FF2B5EF4-FFF2-40B4-BE49-F238E27FC236}">
                <a16:creationId xmlns:a16="http://schemas.microsoft.com/office/drawing/2014/main" id="{78B331EC-DDCA-4235-B962-B57BA9E20807}"/>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AF8B5AC-A2C8-4EE1-8ECE-FAD985CB4AFB}"/>
              </a:ext>
            </a:extLst>
          </p:cNvPr>
          <p:cNvSpPr>
            <a:spLocks noGrp="1"/>
          </p:cNvSpPr>
          <p:nvPr>
            <p:ph type="sldNum" sz="quarter" idx="4"/>
          </p:nvPr>
        </p:nvSpPr>
        <p:spPr/>
        <p:txBody>
          <a:bodyPr/>
          <a:lstStyle/>
          <a:p>
            <a:fld id="{5356F478-C559-429F-9426-6D8D07B5A7AD}" type="slidenum">
              <a:rPr lang="en-US" smtClean="0"/>
              <a:pPr/>
              <a:t>52</a:t>
            </a:fld>
            <a:endParaRPr lang="en-US" dirty="0"/>
          </a:p>
        </p:txBody>
      </p:sp>
    </p:spTree>
    <p:extLst>
      <p:ext uri="{BB962C8B-B14F-4D97-AF65-F5344CB8AC3E}">
        <p14:creationId xmlns:p14="http://schemas.microsoft.com/office/powerpoint/2010/main" val="29095905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File Explorer/Windows Explorer</a:t>
            </a:r>
          </a:p>
        </p:txBody>
      </p:sp>
      <p:sp>
        <p:nvSpPr>
          <p:cNvPr id="11" name="Content Placeholder 10">
            <a:extLst>
              <a:ext uri="{FF2B5EF4-FFF2-40B4-BE49-F238E27FC236}">
                <a16:creationId xmlns:a16="http://schemas.microsoft.com/office/drawing/2014/main" id="{1B448538-E19E-4636-B7B6-2F0C98E30941}"/>
              </a:ext>
            </a:extLst>
          </p:cNvPr>
          <p:cNvSpPr>
            <a:spLocks noGrp="1"/>
          </p:cNvSpPr>
          <p:nvPr>
            <p:ph sz="half" idx="2"/>
          </p:nvPr>
        </p:nvSpPr>
        <p:spPr/>
        <p:txBody>
          <a:bodyPr/>
          <a:lstStyle/>
          <a:p>
            <a:r>
              <a:rPr lang="en-US" dirty="0"/>
              <a:t>File management interface</a:t>
            </a:r>
          </a:p>
          <a:p>
            <a:r>
              <a:rPr lang="en-US" dirty="0"/>
              <a:t>This PC / Computer</a:t>
            </a:r>
          </a:p>
          <a:p>
            <a:r>
              <a:rPr lang="en-US" dirty="0"/>
              <a:t>Network</a:t>
            </a:r>
          </a:p>
          <a:p>
            <a:endParaRPr lang="en-US" dirty="0"/>
          </a:p>
        </p:txBody>
      </p:sp>
      <p:pic>
        <p:nvPicPr>
          <p:cNvPr id="14" name="Content Placeholder 13" descr="File Explorer in Windows 10. Screenshot used with permission from Microsoft.">
            <a:extLst>
              <a:ext uri="{FF2B5EF4-FFF2-40B4-BE49-F238E27FC236}">
                <a16:creationId xmlns:a16="http://schemas.microsoft.com/office/drawing/2014/main" id="{BD7A8AAD-FB8C-478B-AA0D-444F01569DA4}"/>
              </a:ext>
            </a:extLst>
          </p:cNvPr>
          <p:cNvPicPr>
            <a:picLocks noGrp="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92075" y="1896246"/>
            <a:ext cx="5943600" cy="3614783"/>
          </a:xfrm>
          <a:prstGeom prst="rect">
            <a:avLst/>
          </a:prstGeom>
          <a:noFill/>
          <a:ln>
            <a:noFill/>
          </a:ln>
        </p:spPr>
      </p:pic>
      <p:sp>
        <p:nvSpPr>
          <p:cNvPr id="3" name="Footer Placeholder 2">
            <a:extLst>
              <a:ext uri="{FF2B5EF4-FFF2-40B4-BE49-F238E27FC236}">
                <a16:creationId xmlns:a16="http://schemas.microsoft.com/office/drawing/2014/main" id="{C85B00D6-C583-4087-9721-F0B1A3A89C88}"/>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4BCE1A1-D58D-4CD0-B700-23E85D9C70C6}"/>
              </a:ext>
            </a:extLst>
          </p:cNvPr>
          <p:cNvSpPr>
            <a:spLocks noGrp="1"/>
          </p:cNvSpPr>
          <p:nvPr>
            <p:ph type="sldNum" sz="quarter" idx="4"/>
          </p:nvPr>
        </p:nvSpPr>
        <p:spPr/>
        <p:txBody>
          <a:bodyPr/>
          <a:lstStyle/>
          <a:p>
            <a:fld id="{5356F478-C559-429F-9426-6D8D07B5A7AD}" type="slidenum">
              <a:rPr lang="en-US" smtClean="0"/>
              <a:pPr/>
              <a:t>53</a:t>
            </a:fld>
            <a:endParaRPr lang="en-US" dirty="0"/>
          </a:p>
        </p:txBody>
      </p:sp>
    </p:spTree>
    <p:extLst>
      <p:ext uri="{BB962C8B-B14F-4D97-AF65-F5344CB8AC3E}">
        <p14:creationId xmlns:p14="http://schemas.microsoft.com/office/powerpoint/2010/main" val="21900604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DCFD20-24FC-4EE7-8AD7-116255099172}"/>
              </a:ext>
            </a:extLst>
          </p:cNvPr>
          <p:cNvSpPr>
            <a:spLocks noGrp="1"/>
          </p:cNvSpPr>
          <p:nvPr>
            <p:ph type="title"/>
          </p:nvPr>
        </p:nvSpPr>
        <p:spPr/>
        <p:txBody>
          <a:bodyPr/>
          <a:lstStyle/>
          <a:p>
            <a:r>
              <a:rPr lang="en-US" dirty="0"/>
              <a:t>Windows Settings</a:t>
            </a:r>
          </a:p>
        </p:txBody>
      </p:sp>
      <p:pic>
        <p:nvPicPr>
          <p:cNvPr id="6" name="Content Placeholder 5" descr="Windows Settings app. Screenshot used with permission from Microsoft.">
            <a:extLst>
              <a:ext uri="{FF2B5EF4-FFF2-40B4-BE49-F238E27FC236}">
                <a16:creationId xmlns:a16="http://schemas.microsoft.com/office/drawing/2014/main" id="{A21250AC-8BD3-4EB8-8AC3-96F56C131330}"/>
              </a:ext>
            </a:extLst>
          </p:cNvPr>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19061" y="914400"/>
            <a:ext cx="6523716" cy="5578475"/>
          </a:xfrm>
          <a:prstGeom prst="rect">
            <a:avLst/>
          </a:prstGeom>
          <a:noFill/>
          <a:ln>
            <a:noFill/>
          </a:ln>
        </p:spPr>
      </p:pic>
      <p:sp>
        <p:nvSpPr>
          <p:cNvPr id="2" name="Footer Placeholder 1">
            <a:extLst>
              <a:ext uri="{FF2B5EF4-FFF2-40B4-BE49-F238E27FC236}">
                <a16:creationId xmlns:a16="http://schemas.microsoft.com/office/drawing/2014/main" id="{AA332381-7E2D-4DAF-B0F0-A49A02D45F7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1F96BC6A-8CDD-4BA3-9FB2-9254E09C57CA}"/>
              </a:ext>
            </a:extLst>
          </p:cNvPr>
          <p:cNvSpPr>
            <a:spLocks noGrp="1"/>
          </p:cNvSpPr>
          <p:nvPr>
            <p:ph type="sldNum" sz="quarter" idx="4"/>
          </p:nvPr>
        </p:nvSpPr>
        <p:spPr/>
        <p:txBody>
          <a:bodyPr/>
          <a:lstStyle/>
          <a:p>
            <a:fld id="{5356F478-C559-429F-9426-6D8D07B5A7AD}" type="slidenum">
              <a:rPr lang="en-US" smtClean="0"/>
              <a:pPr/>
              <a:t>54</a:t>
            </a:fld>
            <a:endParaRPr lang="en-US" dirty="0"/>
          </a:p>
        </p:txBody>
      </p:sp>
    </p:spTree>
    <p:extLst>
      <p:ext uri="{BB962C8B-B14F-4D97-AF65-F5344CB8AC3E}">
        <p14:creationId xmlns:p14="http://schemas.microsoft.com/office/powerpoint/2010/main" val="8958866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Control Panel</a:t>
            </a:r>
            <a:endParaRPr lang="en-US" dirty="0"/>
          </a:p>
        </p:txBody>
      </p:sp>
      <p:sp>
        <p:nvSpPr>
          <p:cNvPr id="7" name="Content Placeholder 6">
            <a:extLst>
              <a:ext uri="{FF2B5EF4-FFF2-40B4-BE49-F238E27FC236}">
                <a16:creationId xmlns:a16="http://schemas.microsoft.com/office/drawing/2014/main" id="{DAEB8DD3-30A6-4B29-B076-CF64273A2A98}"/>
              </a:ext>
            </a:extLst>
          </p:cNvPr>
          <p:cNvSpPr>
            <a:spLocks noGrp="1"/>
          </p:cNvSpPr>
          <p:nvPr>
            <p:ph sz="half" idx="1"/>
          </p:nvPr>
        </p:nvSpPr>
        <p:spPr/>
        <p:txBody>
          <a:bodyPr/>
          <a:lstStyle/>
          <a:p>
            <a:r>
              <a:rPr lang="en-US" dirty="0"/>
              <a:t>Configuration options (applets) for earlier Windows versions (and some aspects of Windows 10 and Windows 8)</a:t>
            </a:r>
          </a:p>
          <a:p>
            <a:r>
              <a:rPr lang="en-US" dirty="0"/>
              <a:t>Category and list views</a:t>
            </a:r>
          </a:p>
        </p:txBody>
      </p:sp>
      <p:pic>
        <p:nvPicPr>
          <p:cNvPr id="10" name="Content Placeholder 9" descr="Control Panel showing 1) Navigation breadcrumb; 2) Task groups; 3) Configuration applets; 4) Search box; 5) View options. Screenshot used with permission from Microsoft.">
            <a:extLst>
              <a:ext uri="{FF2B5EF4-FFF2-40B4-BE49-F238E27FC236}">
                <a16:creationId xmlns:a16="http://schemas.microsoft.com/office/drawing/2014/main" id="{54694BA3-940C-4281-BA9C-4388D540B87A}"/>
              </a:ext>
            </a:extLst>
          </p:cNvPr>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6126163" y="1740420"/>
            <a:ext cx="5940425" cy="3926435"/>
          </a:xfrm>
          <a:prstGeom prst="rect">
            <a:avLst/>
          </a:prstGeom>
          <a:noFill/>
          <a:ln>
            <a:noFill/>
          </a:ln>
        </p:spPr>
      </p:pic>
      <p:sp>
        <p:nvSpPr>
          <p:cNvPr id="2" name="Footer Placeholder 1">
            <a:extLst>
              <a:ext uri="{FF2B5EF4-FFF2-40B4-BE49-F238E27FC236}">
                <a16:creationId xmlns:a16="http://schemas.microsoft.com/office/drawing/2014/main" id="{011D07EC-17C9-4CBD-9C7B-13692CE4400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8632832E-0DC2-4DEA-A7AF-85AC9D6089C6}"/>
              </a:ext>
            </a:extLst>
          </p:cNvPr>
          <p:cNvSpPr>
            <a:spLocks noGrp="1"/>
          </p:cNvSpPr>
          <p:nvPr>
            <p:ph type="sldNum" sz="quarter" idx="4"/>
          </p:nvPr>
        </p:nvSpPr>
        <p:spPr/>
        <p:txBody>
          <a:bodyPr/>
          <a:lstStyle/>
          <a:p>
            <a:fld id="{5356F478-C559-429F-9426-6D8D07B5A7AD}" type="slidenum">
              <a:rPr lang="en-US" smtClean="0"/>
              <a:pPr/>
              <a:t>55</a:t>
            </a:fld>
            <a:endParaRPr lang="en-US" dirty="0"/>
          </a:p>
        </p:txBody>
      </p:sp>
    </p:spTree>
    <p:extLst>
      <p:ext uri="{BB962C8B-B14F-4D97-AF65-F5344CB8AC3E}">
        <p14:creationId xmlns:p14="http://schemas.microsoft.com/office/powerpoint/2010/main" val="9610672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Ease of Access Options</a:t>
            </a:r>
          </a:p>
        </p:txBody>
      </p:sp>
      <p:pic>
        <p:nvPicPr>
          <p:cNvPr id="8" name="Content Placeholder 7">
            <a:extLst>
              <a:ext uri="{FF2B5EF4-FFF2-40B4-BE49-F238E27FC236}">
                <a16:creationId xmlns:a16="http://schemas.microsoft.com/office/drawing/2014/main" id="{1854A3F3-DB21-42FD-8BC8-25C5DC4F6926}"/>
              </a:ext>
            </a:extLst>
          </p:cNvPr>
          <p:cNvPicPr>
            <a:picLocks noGrp="1"/>
          </p:cNvPicPr>
          <p:nvPr>
            <p:ph idx="1"/>
          </p:nvPr>
        </p:nvPicPr>
        <p:blipFill>
          <a:blip r:embed="rId3"/>
          <a:stretch>
            <a:fillRect/>
          </a:stretch>
        </p:blipFill>
        <p:spPr>
          <a:xfrm>
            <a:off x="2488381" y="914400"/>
            <a:ext cx="7185076" cy="5578475"/>
          </a:xfrm>
          <a:prstGeom prst="rect">
            <a:avLst/>
          </a:prstGeom>
        </p:spPr>
      </p:pic>
      <p:sp>
        <p:nvSpPr>
          <p:cNvPr id="2" name="Footer Placeholder 1">
            <a:extLst>
              <a:ext uri="{FF2B5EF4-FFF2-40B4-BE49-F238E27FC236}">
                <a16:creationId xmlns:a16="http://schemas.microsoft.com/office/drawing/2014/main" id="{0F91B516-26F7-44D4-8E87-6B4A204726DA}"/>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312BAFF-0CD3-4E5C-A2F9-16208C0187D5}"/>
              </a:ext>
            </a:extLst>
          </p:cNvPr>
          <p:cNvSpPr>
            <a:spLocks noGrp="1"/>
          </p:cNvSpPr>
          <p:nvPr>
            <p:ph type="sldNum" sz="quarter" idx="4"/>
          </p:nvPr>
        </p:nvSpPr>
        <p:spPr/>
        <p:txBody>
          <a:bodyPr/>
          <a:lstStyle/>
          <a:p>
            <a:fld id="{5356F478-C559-429F-9426-6D8D07B5A7AD}" type="slidenum">
              <a:rPr lang="en-US" smtClean="0"/>
              <a:pPr/>
              <a:t>56</a:t>
            </a:fld>
            <a:endParaRPr lang="en-US" dirty="0"/>
          </a:p>
        </p:txBody>
      </p:sp>
    </p:spTree>
    <p:extLst>
      <p:ext uri="{BB962C8B-B14F-4D97-AF65-F5344CB8AC3E}">
        <p14:creationId xmlns:p14="http://schemas.microsoft.com/office/powerpoint/2010/main" val="22471297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5434E-CB3E-4D50-B41B-93CC15B78D89}"/>
              </a:ext>
            </a:extLst>
          </p:cNvPr>
          <p:cNvSpPr>
            <a:spLocks noGrp="1"/>
          </p:cNvSpPr>
          <p:nvPr>
            <p:ph type="title"/>
          </p:nvPr>
        </p:nvSpPr>
        <p:spPr/>
        <p:txBody>
          <a:bodyPr/>
          <a:lstStyle/>
          <a:p>
            <a:r>
              <a:rPr lang="en-US" dirty="0"/>
              <a:t>Advanced Management Utilities</a:t>
            </a:r>
          </a:p>
        </p:txBody>
      </p:sp>
      <p:sp>
        <p:nvSpPr>
          <p:cNvPr id="4" name="Content Placeholder 3">
            <a:extLst>
              <a:ext uri="{FF2B5EF4-FFF2-40B4-BE49-F238E27FC236}">
                <a16:creationId xmlns:a16="http://schemas.microsoft.com/office/drawing/2014/main" id="{50255E96-5EF1-497B-946C-3388A6D74869}"/>
              </a:ext>
            </a:extLst>
          </p:cNvPr>
          <p:cNvSpPr>
            <a:spLocks noGrp="1"/>
          </p:cNvSpPr>
          <p:nvPr>
            <p:ph sz="half" idx="2"/>
          </p:nvPr>
        </p:nvSpPr>
        <p:spPr/>
        <p:txBody>
          <a:bodyPr/>
          <a:lstStyle/>
          <a:p>
            <a:r>
              <a:rPr lang="en-US" dirty="0"/>
              <a:t>“Power” menu</a:t>
            </a:r>
          </a:p>
          <a:p>
            <a:pPr lvl="1"/>
            <a:r>
              <a:rPr lang="en-US" dirty="0"/>
              <a:t>START+X</a:t>
            </a:r>
          </a:p>
          <a:p>
            <a:pPr lvl="1"/>
            <a:r>
              <a:rPr lang="en-US" dirty="0"/>
              <a:t>Right-click Start button</a:t>
            </a:r>
          </a:p>
          <a:p>
            <a:r>
              <a:rPr lang="en-US" dirty="0"/>
              <a:t>Consoles and tools for more advanced configuration</a:t>
            </a:r>
          </a:p>
        </p:txBody>
      </p:sp>
      <p:pic>
        <p:nvPicPr>
          <p:cNvPr id="7" name="Content Placeholder 6">
            <a:extLst>
              <a:ext uri="{FF2B5EF4-FFF2-40B4-BE49-F238E27FC236}">
                <a16:creationId xmlns:a16="http://schemas.microsoft.com/office/drawing/2014/main" id="{EA22B0DE-2D3C-4309-92A5-32C4D2F5821A}"/>
              </a:ext>
            </a:extLst>
          </p:cNvPr>
          <p:cNvPicPr>
            <a:picLocks noGrp="1"/>
          </p:cNvPicPr>
          <p:nvPr>
            <p:ph sz="half" idx="1"/>
          </p:nvPr>
        </p:nvPicPr>
        <p:blipFill rotWithShape="1">
          <a:blip r:embed="rId2" cstate="print">
            <a:extLst>
              <a:ext uri="{28A0092B-C50C-407E-A947-70E740481C1C}">
                <a14:useLocalDpi xmlns:a14="http://schemas.microsoft.com/office/drawing/2010/main" val="0"/>
              </a:ext>
            </a:extLst>
          </a:blip>
          <a:srcRect/>
          <a:stretch/>
        </p:blipFill>
        <p:spPr bwMode="auto">
          <a:xfrm>
            <a:off x="474018" y="914400"/>
            <a:ext cx="5179713" cy="5578475"/>
          </a:xfrm>
          <a:prstGeom prst="rect">
            <a:avLst/>
          </a:prstGeom>
          <a:noFill/>
          <a:ln>
            <a:noFill/>
          </a:ln>
          <a:extLst>
            <a:ext uri="{53640926-AAD7-44D8-BBD7-CCE9431645EC}">
              <a14:shadowObscured xmlns:a14="http://schemas.microsoft.com/office/drawing/2010/main"/>
            </a:ext>
          </a:extLst>
        </p:spPr>
      </p:pic>
      <p:sp>
        <p:nvSpPr>
          <p:cNvPr id="3" name="Footer Placeholder 2">
            <a:extLst>
              <a:ext uri="{FF2B5EF4-FFF2-40B4-BE49-F238E27FC236}">
                <a16:creationId xmlns:a16="http://schemas.microsoft.com/office/drawing/2014/main" id="{C066C0F1-561B-4B52-AAF8-B3AB715CC2B6}"/>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1BE4AE2-A429-495C-B424-BF57BFAFDA5B}"/>
              </a:ext>
            </a:extLst>
          </p:cNvPr>
          <p:cNvSpPr>
            <a:spLocks noGrp="1"/>
          </p:cNvSpPr>
          <p:nvPr>
            <p:ph type="sldNum" sz="quarter" idx="4"/>
          </p:nvPr>
        </p:nvSpPr>
        <p:spPr/>
        <p:txBody>
          <a:bodyPr/>
          <a:lstStyle/>
          <a:p>
            <a:fld id="{5356F478-C559-429F-9426-6D8D07B5A7AD}" type="slidenum">
              <a:rPr lang="en-US" smtClean="0"/>
              <a:pPr/>
              <a:t>57</a:t>
            </a:fld>
            <a:endParaRPr lang="en-US" dirty="0"/>
          </a:p>
        </p:txBody>
      </p:sp>
    </p:spTree>
    <p:extLst>
      <p:ext uri="{BB962C8B-B14F-4D97-AF65-F5344CB8AC3E}">
        <p14:creationId xmlns:p14="http://schemas.microsoft.com/office/powerpoint/2010/main" val="18887994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Using a Web Browser</a:t>
            </a:r>
            <a:endParaRPr lang="en-US" dirty="0"/>
          </a:p>
        </p:txBody>
      </p:sp>
      <p:pic>
        <p:nvPicPr>
          <p:cNvPr id="9" name="Content Placeholder 8" descr="Edge browser window showing 1) Navigation buttons and address bar; 2) Tabs; 3) Site navigation menu. Screenshot used with permission from Microsoft.">
            <a:extLst>
              <a:ext uri="{FF2B5EF4-FFF2-40B4-BE49-F238E27FC236}">
                <a16:creationId xmlns:a16="http://schemas.microsoft.com/office/drawing/2014/main" id="{9D7A3204-10B4-4BD0-8CDA-591F71297EAB}"/>
              </a:ext>
            </a:extLst>
          </p:cNvPr>
          <p:cNvPicPr>
            <a:picLocks noGrp="1"/>
          </p:cNvPicPr>
          <p:nvPr>
            <p:ph sz="half" idx="1"/>
          </p:nvPr>
        </p:nvPicPr>
        <p:blipFill>
          <a:blip r:embed="rId3"/>
          <a:stretch>
            <a:fillRect/>
          </a:stretch>
        </p:blipFill>
        <p:spPr>
          <a:xfrm>
            <a:off x="92075" y="1658715"/>
            <a:ext cx="5943600" cy="4089845"/>
          </a:xfrm>
          <a:prstGeom prst="rect">
            <a:avLst/>
          </a:prstGeom>
        </p:spPr>
      </p:pic>
      <p:sp>
        <p:nvSpPr>
          <p:cNvPr id="7" name="Content Placeholder 6">
            <a:extLst>
              <a:ext uri="{FF2B5EF4-FFF2-40B4-BE49-F238E27FC236}">
                <a16:creationId xmlns:a16="http://schemas.microsoft.com/office/drawing/2014/main" id="{AB782FFB-FD78-40BA-A420-32FDD9A09E3E}"/>
              </a:ext>
            </a:extLst>
          </p:cNvPr>
          <p:cNvSpPr>
            <a:spLocks noGrp="1"/>
          </p:cNvSpPr>
          <p:nvPr>
            <p:ph sz="half" idx="2"/>
          </p:nvPr>
        </p:nvSpPr>
        <p:spPr/>
        <p:txBody>
          <a:bodyPr>
            <a:normAutofit fontScale="92500" lnSpcReduction="10000"/>
          </a:bodyPr>
          <a:lstStyle/>
          <a:p>
            <a:r>
              <a:rPr lang="en-US" dirty="0"/>
              <a:t>Choosing a browser</a:t>
            </a:r>
          </a:p>
          <a:p>
            <a:pPr lvl="1"/>
            <a:r>
              <a:rPr lang="en-US" dirty="0"/>
              <a:t>Edge/Internet Explorer (IE)</a:t>
            </a:r>
          </a:p>
          <a:p>
            <a:pPr lvl="1"/>
            <a:r>
              <a:rPr lang="en-US" dirty="0"/>
              <a:t>Mozilla Firefox</a:t>
            </a:r>
          </a:p>
          <a:p>
            <a:pPr lvl="1"/>
            <a:r>
              <a:rPr lang="en-US" dirty="0"/>
              <a:t>Google Chrome</a:t>
            </a:r>
          </a:p>
          <a:p>
            <a:pPr lvl="1"/>
            <a:r>
              <a:rPr lang="en-US" dirty="0"/>
              <a:t>Apple Safari</a:t>
            </a:r>
          </a:p>
          <a:p>
            <a:r>
              <a:rPr lang="en-US" dirty="0"/>
              <a:t>Web browser features</a:t>
            </a:r>
          </a:p>
          <a:p>
            <a:pPr lvl="1"/>
            <a:r>
              <a:rPr lang="en-US" dirty="0"/>
              <a:t>Address bar</a:t>
            </a:r>
          </a:p>
          <a:p>
            <a:pPr lvl="1"/>
            <a:r>
              <a:rPr lang="en-US" dirty="0"/>
              <a:t>Tabbed browsing</a:t>
            </a:r>
          </a:p>
        </p:txBody>
      </p:sp>
      <p:sp>
        <p:nvSpPr>
          <p:cNvPr id="2" name="Footer Placeholder 1">
            <a:extLst>
              <a:ext uri="{FF2B5EF4-FFF2-40B4-BE49-F238E27FC236}">
                <a16:creationId xmlns:a16="http://schemas.microsoft.com/office/drawing/2014/main" id="{451636C2-3A36-4F0B-B545-3FC1F6CFAFB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4C23BE68-47CD-4F21-8D93-42725570E631}"/>
              </a:ext>
            </a:extLst>
          </p:cNvPr>
          <p:cNvSpPr>
            <a:spLocks noGrp="1"/>
          </p:cNvSpPr>
          <p:nvPr>
            <p:ph type="sldNum" sz="quarter" idx="4"/>
          </p:nvPr>
        </p:nvSpPr>
        <p:spPr/>
        <p:txBody>
          <a:bodyPr/>
          <a:lstStyle/>
          <a:p>
            <a:fld id="{5356F478-C559-429F-9426-6D8D07B5A7AD}" type="slidenum">
              <a:rPr lang="en-US" smtClean="0"/>
              <a:pPr/>
              <a:t>58</a:t>
            </a:fld>
            <a:endParaRPr lang="en-US" dirty="0"/>
          </a:p>
        </p:txBody>
      </p:sp>
    </p:spTree>
    <p:extLst>
      <p:ext uri="{BB962C8B-B14F-4D97-AF65-F5344CB8AC3E}">
        <p14:creationId xmlns:p14="http://schemas.microsoft.com/office/powerpoint/2010/main" val="30696293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2066C-7633-4B63-869D-DBE926CC58F7}"/>
              </a:ext>
            </a:extLst>
          </p:cNvPr>
          <p:cNvSpPr>
            <a:spLocks noGrp="1"/>
          </p:cNvSpPr>
          <p:nvPr>
            <p:ph type="title"/>
          </p:nvPr>
        </p:nvSpPr>
        <p:spPr/>
        <p:txBody>
          <a:bodyPr/>
          <a:lstStyle/>
          <a:p>
            <a:r>
              <a:rPr lang="en-US" dirty="0"/>
              <a:t>URLs, Websites, and Hyperlinks</a:t>
            </a:r>
          </a:p>
        </p:txBody>
      </p:sp>
      <p:sp>
        <p:nvSpPr>
          <p:cNvPr id="7" name="Content Placeholder 6">
            <a:extLst>
              <a:ext uri="{FF2B5EF4-FFF2-40B4-BE49-F238E27FC236}">
                <a16:creationId xmlns:a16="http://schemas.microsoft.com/office/drawing/2014/main" id="{F5BF9E25-3EF3-43E3-B484-E9A3C4E8F14E}"/>
              </a:ext>
            </a:extLst>
          </p:cNvPr>
          <p:cNvSpPr>
            <a:spLocks noGrp="1"/>
          </p:cNvSpPr>
          <p:nvPr>
            <p:ph sz="half" idx="1"/>
          </p:nvPr>
        </p:nvSpPr>
        <p:spPr/>
        <p:txBody>
          <a:bodyPr>
            <a:normAutofit fontScale="92500" lnSpcReduction="10000"/>
          </a:bodyPr>
          <a:lstStyle/>
          <a:p>
            <a:r>
              <a:rPr lang="en-US" dirty="0"/>
              <a:t>Uniform Resource Locator (URL)</a:t>
            </a:r>
          </a:p>
          <a:p>
            <a:pPr lvl="1"/>
            <a:r>
              <a:rPr lang="en-US" dirty="0"/>
              <a:t>Web address</a:t>
            </a:r>
          </a:p>
          <a:p>
            <a:pPr lvl="1"/>
            <a:r>
              <a:rPr lang="en-US" dirty="0"/>
              <a:t>Tells browser how to locate a page or resource</a:t>
            </a:r>
          </a:p>
          <a:p>
            <a:r>
              <a:rPr lang="en-US" dirty="0"/>
              <a:t>Websites and web pages</a:t>
            </a:r>
          </a:p>
          <a:p>
            <a:r>
              <a:rPr lang="en-US" dirty="0"/>
              <a:t>Site navigation and hyperlinks</a:t>
            </a:r>
          </a:p>
        </p:txBody>
      </p:sp>
      <p:pic>
        <p:nvPicPr>
          <p:cNvPr id="12" name="Content Placeholder 11">
            <a:extLst>
              <a:ext uri="{FF2B5EF4-FFF2-40B4-BE49-F238E27FC236}">
                <a16:creationId xmlns:a16="http://schemas.microsoft.com/office/drawing/2014/main" id="{3164DF50-170D-46BB-913F-3B282EEA77E8}"/>
              </a:ext>
            </a:extLst>
          </p:cNvPr>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663875" y="1933619"/>
            <a:ext cx="4800000" cy="704762"/>
          </a:xfrm>
        </p:spPr>
      </p:pic>
      <p:pic>
        <p:nvPicPr>
          <p:cNvPr id="10" name="Content Placeholder 9" descr="Shortcut menu for a hyperlink. Screenshot used with permission from Microsoft.">
            <a:extLst>
              <a:ext uri="{FF2B5EF4-FFF2-40B4-BE49-F238E27FC236}">
                <a16:creationId xmlns:a16="http://schemas.microsoft.com/office/drawing/2014/main" id="{8D25FE16-889D-4017-AC53-2C1C2835A0DD}"/>
              </a:ext>
            </a:extLst>
          </p:cNvPr>
          <p:cNvPicPr>
            <a:picLocks noGrp="1"/>
          </p:cNvPicPr>
          <p:nvPr>
            <p:ph sz="quarter" idx="13"/>
          </p:nvPr>
        </p:nvPicPr>
        <p:blipFill>
          <a:blip r:embed="rId3"/>
          <a:stretch>
            <a:fillRect/>
          </a:stretch>
        </p:blipFill>
        <p:spPr>
          <a:xfrm>
            <a:off x="1868487" y="4011612"/>
            <a:ext cx="2390775" cy="2219325"/>
          </a:xfrm>
          <a:prstGeom prst="rect">
            <a:avLst/>
          </a:prstGeom>
        </p:spPr>
      </p:pic>
      <p:sp>
        <p:nvSpPr>
          <p:cNvPr id="3" name="Footer Placeholder 2">
            <a:extLst>
              <a:ext uri="{FF2B5EF4-FFF2-40B4-BE49-F238E27FC236}">
                <a16:creationId xmlns:a16="http://schemas.microsoft.com/office/drawing/2014/main" id="{16053A06-E8B7-4097-92CB-2FE775619C90}"/>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A1AAC56-62BC-4CD4-B87C-0578521651BF}"/>
              </a:ext>
            </a:extLst>
          </p:cNvPr>
          <p:cNvSpPr>
            <a:spLocks noGrp="1"/>
          </p:cNvSpPr>
          <p:nvPr>
            <p:ph type="sldNum" sz="quarter" idx="4"/>
          </p:nvPr>
        </p:nvSpPr>
        <p:spPr/>
        <p:txBody>
          <a:bodyPr/>
          <a:lstStyle/>
          <a:p>
            <a:fld id="{5356F478-C559-429F-9426-6D8D07B5A7AD}" type="slidenum">
              <a:rPr lang="en-US" smtClean="0"/>
              <a:pPr/>
              <a:t>59</a:t>
            </a:fld>
            <a:endParaRPr lang="en-US" dirty="0"/>
          </a:p>
        </p:txBody>
      </p:sp>
    </p:spTree>
    <p:extLst>
      <p:ext uri="{BB962C8B-B14F-4D97-AF65-F5344CB8AC3E}">
        <p14:creationId xmlns:p14="http://schemas.microsoft.com/office/powerpoint/2010/main" val="969377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1 / Unit 1 / Common Computing Devices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6108991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Using Browser Controls</a:t>
            </a:r>
            <a:endParaRPr lang="en-US" dirty="0"/>
          </a:p>
        </p:txBody>
      </p:sp>
      <p:sp>
        <p:nvSpPr>
          <p:cNvPr id="3" name="Content Placeholder 2"/>
          <p:cNvSpPr>
            <a:spLocks noGrp="1"/>
          </p:cNvSpPr>
          <p:nvPr>
            <p:ph sz="half" idx="1"/>
          </p:nvPr>
        </p:nvSpPr>
        <p:spPr/>
        <p:txBody>
          <a:bodyPr>
            <a:normAutofit lnSpcReduction="10000"/>
          </a:bodyPr>
          <a:lstStyle/>
          <a:p>
            <a:r>
              <a:rPr lang="en-US"/>
              <a:t>Back</a:t>
            </a:r>
          </a:p>
          <a:p>
            <a:r>
              <a:rPr lang="en-US"/>
              <a:t>Forward</a:t>
            </a:r>
          </a:p>
          <a:p>
            <a:r>
              <a:rPr lang="en-US"/>
              <a:t>Stop</a:t>
            </a:r>
          </a:p>
          <a:p>
            <a:r>
              <a:rPr lang="en-US"/>
              <a:t>Refresh</a:t>
            </a:r>
          </a:p>
          <a:p>
            <a:r>
              <a:rPr lang="en-US"/>
              <a:t>Address bar</a:t>
            </a:r>
          </a:p>
          <a:p>
            <a:r>
              <a:rPr lang="en-US"/>
              <a:t>Setting the home page</a:t>
            </a:r>
            <a:endParaRPr lang="en-US" dirty="0"/>
          </a:p>
        </p:txBody>
      </p:sp>
      <p:pic>
        <p:nvPicPr>
          <p:cNvPr id="9" name="Content Placeholder 8">
            <a:extLst>
              <a:ext uri="{FF2B5EF4-FFF2-40B4-BE49-F238E27FC236}">
                <a16:creationId xmlns:a16="http://schemas.microsoft.com/office/drawing/2014/main" id="{11BB7AED-54E6-437A-918F-E4A06294F7F2}"/>
              </a:ext>
            </a:extLst>
          </p:cNvPr>
          <p:cNvPicPr>
            <a:picLocks noGrp="1"/>
          </p:cNvPicPr>
          <p:nvPr>
            <p:ph sz="half" idx="2"/>
          </p:nvPr>
        </p:nvPicPr>
        <p:blipFill>
          <a:blip r:embed="rId3"/>
          <a:stretch>
            <a:fillRect/>
          </a:stretch>
        </p:blipFill>
        <p:spPr>
          <a:xfrm>
            <a:off x="6126163" y="1659807"/>
            <a:ext cx="5940425" cy="4087660"/>
          </a:xfrm>
          <a:prstGeom prst="rect">
            <a:avLst/>
          </a:prstGeom>
        </p:spPr>
      </p:pic>
      <p:sp>
        <p:nvSpPr>
          <p:cNvPr id="4" name="Footer Placeholder 3">
            <a:extLst>
              <a:ext uri="{FF2B5EF4-FFF2-40B4-BE49-F238E27FC236}">
                <a16:creationId xmlns:a16="http://schemas.microsoft.com/office/drawing/2014/main" id="{276411F7-FF84-45A3-BC9E-E983465A469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D8ACC77-7A50-471C-AA19-80C92A17375C}"/>
              </a:ext>
            </a:extLst>
          </p:cNvPr>
          <p:cNvSpPr>
            <a:spLocks noGrp="1"/>
          </p:cNvSpPr>
          <p:nvPr>
            <p:ph type="sldNum" sz="quarter" idx="4"/>
          </p:nvPr>
        </p:nvSpPr>
        <p:spPr/>
        <p:txBody>
          <a:bodyPr/>
          <a:lstStyle/>
          <a:p>
            <a:fld id="{5356F478-C559-429F-9426-6D8D07B5A7AD}" type="slidenum">
              <a:rPr lang="en-US" smtClean="0"/>
              <a:pPr/>
              <a:t>60</a:t>
            </a:fld>
            <a:endParaRPr lang="en-US" dirty="0"/>
          </a:p>
        </p:txBody>
      </p:sp>
    </p:spTree>
    <p:extLst>
      <p:ext uri="{BB962C8B-B14F-4D97-AF65-F5344CB8AC3E}">
        <p14:creationId xmlns:p14="http://schemas.microsoft.com/office/powerpoint/2010/main" val="40408219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5E3A9F-3635-4F4E-9019-92A72B2897F9}"/>
              </a:ext>
            </a:extLst>
          </p:cNvPr>
          <p:cNvSpPr>
            <a:spLocks noGrp="1"/>
          </p:cNvSpPr>
          <p:nvPr>
            <p:ph idx="1"/>
          </p:nvPr>
        </p:nvSpPr>
        <p:spPr/>
        <p:txBody>
          <a:bodyPr>
            <a:normAutofit fontScale="62500" lnSpcReduction="20000"/>
          </a:bodyPr>
          <a:lstStyle/>
          <a:p>
            <a:r>
              <a:rPr lang="en-US" dirty="0"/>
              <a:t>Distinguish between different types of operating systems designed for workstations, servers, mobiles, embedded systems, and virtualization</a:t>
            </a:r>
          </a:p>
          <a:p>
            <a:r>
              <a:rPr lang="en-US" dirty="0"/>
              <a:t>Identify commonly used commercial and open source operating systems, such as Windows, macOS, iOS, Linux, Chrome, and Android</a:t>
            </a:r>
          </a:p>
          <a:p>
            <a:r>
              <a:rPr lang="en-US" dirty="0"/>
              <a:t>Use a browser to view websites</a:t>
            </a:r>
          </a:p>
        </p:txBody>
      </p:sp>
      <p:sp>
        <p:nvSpPr>
          <p:cNvPr id="3" name="Footer Placeholder 2">
            <a:extLst>
              <a:ext uri="{FF2B5EF4-FFF2-40B4-BE49-F238E27FC236}">
                <a16:creationId xmlns:a16="http://schemas.microsoft.com/office/drawing/2014/main" id="{17A8A787-2C66-4BF9-8EFE-E6D23F75A9BB}"/>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03423C08-B3DD-40AA-9FC2-A0C12C9EFEEA}"/>
              </a:ext>
            </a:extLst>
          </p:cNvPr>
          <p:cNvSpPr>
            <a:spLocks noGrp="1"/>
          </p:cNvSpPr>
          <p:nvPr>
            <p:ph type="sldNum" sz="quarter" idx="4"/>
          </p:nvPr>
        </p:nvSpPr>
        <p:spPr/>
        <p:txBody>
          <a:bodyPr/>
          <a:lstStyle/>
          <a:p>
            <a:fld id="{5356F478-C559-429F-9426-6D8D07B5A7AD}" type="slidenum">
              <a:rPr lang="en-US" smtClean="0"/>
              <a:pPr/>
              <a:t>61</a:t>
            </a:fld>
            <a:endParaRPr lang="en-US" dirty="0"/>
          </a:p>
        </p:txBody>
      </p:sp>
    </p:spTree>
    <p:extLst>
      <p:ext uri="{BB962C8B-B14F-4D97-AF65-F5344CB8AC3E}">
        <p14:creationId xmlns:p14="http://schemas.microsoft.com/office/powerpoint/2010/main" val="40819000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EE2C46-45A7-46E4-A132-A531D9D6213B}"/>
              </a:ext>
            </a:extLst>
          </p:cNvPr>
          <p:cNvSpPr>
            <a:spLocks noGrp="1"/>
          </p:cNvSpPr>
          <p:nvPr>
            <p:ph idx="1"/>
          </p:nvPr>
        </p:nvSpPr>
        <p:spPr/>
        <p:txBody>
          <a:bodyPr/>
          <a:lstStyle/>
          <a:p>
            <a:r>
              <a:rPr lang="en-US" dirty="0"/>
              <a:t>Lab 3 / Browsing a Website</a:t>
            </a:r>
          </a:p>
        </p:txBody>
      </p:sp>
      <p:sp>
        <p:nvSpPr>
          <p:cNvPr id="3" name="Footer Placeholder 2">
            <a:extLst>
              <a:ext uri="{FF2B5EF4-FFF2-40B4-BE49-F238E27FC236}">
                <a16:creationId xmlns:a16="http://schemas.microsoft.com/office/drawing/2014/main" id="{EB3F357F-77EC-48F5-B469-467EA7E30635}"/>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CA760207-6D9E-46D9-A69E-462D47978D64}"/>
              </a:ext>
            </a:extLst>
          </p:cNvPr>
          <p:cNvSpPr>
            <a:spLocks noGrp="1"/>
          </p:cNvSpPr>
          <p:nvPr>
            <p:ph type="sldNum" sz="quarter" idx="4"/>
          </p:nvPr>
        </p:nvSpPr>
        <p:spPr/>
        <p:txBody>
          <a:bodyPr/>
          <a:lstStyle/>
          <a:p>
            <a:fld id="{5356F478-C559-429F-9426-6D8D07B5A7AD}" type="slidenum">
              <a:rPr lang="en-US" smtClean="0"/>
              <a:pPr/>
              <a:t>62</a:t>
            </a:fld>
            <a:endParaRPr lang="en-US" dirty="0"/>
          </a:p>
        </p:txBody>
      </p:sp>
    </p:spTree>
    <p:extLst>
      <p:ext uri="{BB962C8B-B14F-4D97-AF65-F5344CB8AC3E}">
        <p14:creationId xmlns:p14="http://schemas.microsoft.com/office/powerpoint/2010/main" val="32824330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1 / Unit 4 / Managing an OS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4726400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41672F-DAD9-44F4-B13E-860C77686DA2}"/>
              </a:ext>
            </a:extLst>
          </p:cNvPr>
          <p:cNvSpPr>
            <a:spLocks noGrp="1"/>
          </p:cNvSpPr>
          <p:nvPr>
            <p:ph idx="1"/>
          </p:nvPr>
        </p:nvSpPr>
        <p:spPr/>
        <p:txBody>
          <a:bodyPr>
            <a:normAutofit fontScale="92500"/>
          </a:bodyPr>
          <a:lstStyle/>
          <a:p>
            <a:r>
              <a:rPr lang="en-US" dirty="0"/>
              <a:t>Use GUI and command-line management interfaces to configure an operating system</a:t>
            </a:r>
          </a:p>
          <a:p>
            <a:r>
              <a:rPr lang="en-US" dirty="0"/>
              <a:t>Explain the importance of access control features and configure user accounts</a:t>
            </a:r>
          </a:p>
        </p:txBody>
      </p:sp>
      <p:sp>
        <p:nvSpPr>
          <p:cNvPr id="3" name="Footer Placeholder 2">
            <a:extLst>
              <a:ext uri="{FF2B5EF4-FFF2-40B4-BE49-F238E27FC236}">
                <a16:creationId xmlns:a16="http://schemas.microsoft.com/office/drawing/2014/main" id="{18CEB41C-8006-43E9-9931-7429800BE5F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D4F207F-0666-408C-9971-74BCA7B98240}"/>
              </a:ext>
            </a:extLst>
          </p:cNvPr>
          <p:cNvSpPr>
            <a:spLocks noGrp="1"/>
          </p:cNvSpPr>
          <p:nvPr>
            <p:ph type="sldNum" sz="quarter" idx="4"/>
          </p:nvPr>
        </p:nvSpPr>
        <p:spPr/>
        <p:txBody>
          <a:bodyPr/>
          <a:lstStyle/>
          <a:p>
            <a:fld id="{5356F478-C559-429F-9426-6D8D07B5A7AD}" type="slidenum">
              <a:rPr lang="en-US" smtClean="0"/>
              <a:pPr/>
              <a:t>64</a:t>
            </a:fld>
            <a:endParaRPr lang="en-US" dirty="0"/>
          </a:p>
        </p:txBody>
      </p:sp>
    </p:spTree>
    <p:extLst>
      <p:ext uri="{BB962C8B-B14F-4D97-AF65-F5344CB8AC3E}">
        <p14:creationId xmlns:p14="http://schemas.microsoft.com/office/powerpoint/2010/main" val="1865461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168E4-87B8-42CE-AA3D-96E9151F7E4B}"/>
              </a:ext>
            </a:extLst>
          </p:cNvPr>
          <p:cNvSpPr>
            <a:spLocks noGrp="1"/>
          </p:cNvSpPr>
          <p:nvPr>
            <p:ph type="title"/>
          </p:nvPr>
        </p:nvSpPr>
        <p:spPr/>
        <p:txBody>
          <a:bodyPr/>
          <a:lstStyle/>
          <a:p>
            <a:r>
              <a:rPr lang="en-US" dirty="0"/>
              <a:t>Management Interfaces</a:t>
            </a:r>
          </a:p>
        </p:txBody>
      </p:sp>
      <p:sp>
        <p:nvSpPr>
          <p:cNvPr id="3" name="Content Placeholder 2">
            <a:extLst>
              <a:ext uri="{FF2B5EF4-FFF2-40B4-BE49-F238E27FC236}">
                <a16:creationId xmlns:a16="http://schemas.microsoft.com/office/drawing/2014/main" id="{DF7F6D80-946E-4449-83E8-279D6BEC99AF}"/>
              </a:ext>
            </a:extLst>
          </p:cNvPr>
          <p:cNvSpPr>
            <a:spLocks noGrp="1"/>
          </p:cNvSpPr>
          <p:nvPr>
            <p:ph sz="half" idx="1"/>
          </p:nvPr>
        </p:nvSpPr>
        <p:spPr/>
        <p:txBody>
          <a:bodyPr>
            <a:normAutofit fontScale="70000" lnSpcReduction="20000"/>
          </a:bodyPr>
          <a:lstStyle/>
          <a:p>
            <a:r>
              <a:rPr lang="en-US" dirty="0"/>
              <a:t>Control Panel/Windows Settings</a:t>
            </a:r>
          </a:p>
          <a:p>
            <a:r>
              <a:rPr lang="en-US" dirty="0"/>
              <a:t>Management consoles</a:t>
            </a:r>
          </a:p>
          <a:p>
            <a:pPr lvl="1"/>
            <a:r>
              <a:rPr lang="en-US" dirty="0"/>
              <a:t>Computer Management default console</a:t>
            </a:r>
          </a:p>
          <a:p>
            <a:pPr lvl="1"/>
            <a:r>
              <a:rPr lang="en-US" dirty="0"/>
              <a:t>Custom consoles with selected snap-ins</a:t>
            </a:r>
          </a:p>
          <a:p>
            <a:r>
              <a:rPr lang="en-US" dirty="0"/>
              <a:t>Registry Editor (regedit)</a:t>
            </a:r>
          </a:p>
          <a:p>
            <a:r>
              <a:rPr lang="en-US" dirty="0"/>
              <a:t>Command prompt and PowerShell</a:t>
            </a:r>
          </a:p>
          <a:p>
            <a:r>
              <a:rPr lang="en-US" dirty="0"/>
              <a:t>Linux configuration files</a:t>
            </a:r>
          </a:p>
        </p:txBody>
      </p:sp>
      <p:pic>
        <p:nvPicPr>
          <p:cNvPr id="9" name="Content Placeholder 8" descr="The default Computer Management console with the configuration snap-ins shown on the left">
            <a:extLst>
              <a:ext uri="{FF2B5EF4-FFF2-40B4-BE49-F238E27FC236}">
                <a16:creationId xmlns:a16="http://schemas.microsoft.com/office/drawing/2014/main" id="{8CE815F9-D1B9-4907-9349-A918DF710127}"/>
              </a:ext>
            </a:extLst>
          </p:cNvPr>
          <p:cNvPicPr>
            <a:picLocks noGrp="1"/>
          </p:cNvPicPr>
          <p:nvPr>
            <p:ph sz="quarter" idx="12"/>
          </p:nvPr>
        </p:nvPicPr>
        <p:blipFill>
          <a:blip r:embed="rId2"/>
          <a:stretch>
            <a:fillRect/>
          </a:stretch>
        </p:blipFill>
        <p:spPr>
          <a:xfrm>
            <a:off x="92075" y="940076"/>
            <a:ext cx="5943600" cy="2691847"/>
          </a:xfrm>
          <a:prstGeom prst="rect">
            <a:avLst/>
          </a:prstGeom>
        </p:spPr>
      </p:pic>
      <p:pic>
        <p:nvPicPr>
          <p:cNvPr id="10" name="Content Placeholder 9" descr="Registry Editor—most configuration changes are stored as values in the Registry database">
            <a:extLst>
              <a:ext uri="{FF2B5EF4-FFF2-40B4-BE49-F238E27FC236}">
                <a16:creationId xmlns:a16="http://schemas.microsoft.com/office/drawing/2014/main" id="{ED5FACD3-9D2D-4122-9804-E7FF301EDDCF}"/>
              </a:ext>
            </a:extLst>
          </p:cNvPr>
          <p:cNvPicPr>
            <a:picLocks noGrp="1"/>
          </p:cNvPicPr>
          <p:nvPr>
            <p:ph sz="quarter" idx="13"/>
          </p:nvPr>
        </p:nvPicPr>
        <p:blipFill>
          <a:blip r:embed="rId3"/>
          <a:stretch>
            <a:fillRect/>
          </a:stretch>
        </p:blipFill>
        <p:spPr>
          <a:xfrm>
            <a:off x="509345" y="3749675"/>
            <a:ext cx="5109060" cy="2743200"/>
          </a:xfrm>
          <a:prstGeom prst="rect">
            <a:avLst/>
          </a:prstGeom>
        </p:spPr>
      </p:pic>
      <p:sp>
        <p:nvSpPr>
          <p:cNvPr id="4" name="Footer Placeholder 3">
            <a:extLst>
              <a:ext uri="{FF2B5EF4-FFF2-40B4-BE49-F238E27FC236}">
                <a16:creationId xmlns:a16="http://schemas.microsoft.com/office/drawing/2014/main" id="{0A0272F5-507C-48F8-AEA3-18427949BB7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C16DF9F8-C294-4594-9E37-56F621643112}"/>
              </a:ext>
            </a:extLst>
          </p:cNvPr>
          <p:cNvSpPr>
            <a:spLocks noGrp="1"/>
          </p:cNvSpPr>
          <p:nvPr>
            <p:ph type="sldNum" sz="quarter" idx="4"/>
          </p:nvPr>
        </p:nvSpPr>
        <p:spPr/>
        <p:txBody>
          <a:bodyPr/>
          <a:lstStyle/>
          <a:p>
            <a:fld id="{5356F478-C559-429F-9426-6D8D07B5A7AD}" type="slidenum">
              <a:rPr lang="en-US" smtClean="0"/>
              <a:pPr/>
              <a:t>65</a:t>
            </a:fld>
            <a:endParaRPr lang="en-US" dirty="0"/>
          </a:p>
        </p:txBody>
      </p:sp>
    </p:spTree>
    <p:extLst>
      <p:ext uri="{BB962C8B-B14F-4D97-AF65-F5344CB8AC3E}">
        <p14:creationId xmlns:p14="http://schemas.microsoft.com/office/powerpoint/2010/main" val="13934593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FF454-E62C-4F70-A628-A476D685E144}"/>
              </a:ext>
            </a:extLst>
          </p:cNvPr>
          <p:cNvSpPr>
            <a:spLocks noGrp="1"/>
          </p:cNvSpPr>
          <p:nvPr>
            <p:ph type="title"/>
          </p:nvPr>
        </p:nvSpPr>
        <p:spPr/>
        <p:txBody>
          <a:bodyPr/>
          <a:lstStyle/>
          <a:p>
            <a:r>
              <a:rPr lang="en-US" dirty="0"/>
              <a:t>Task Manager</a:t>
            </a:r>
          </a:p>
        </p:txBody>
      </p:sp>
      <p:sp>
        <p:nvSpPr>
          <p:cNvPr id="3" name="Content Placeholder 2">
            <a:extLst>
              <a:ext uri="{FF2B5EF4-FFF2-40B4-BE49-F238E27FC236}">
                <a16:creationId xmlns:a16="http://schemas.microsoft.com/office/drawing/2014/main" id="{8D102EDF-45D4-4A2F-AE33-72FDDA71CD33}"/>
              </a:ext>
            </a:extLst>
          </p:cNvPr>
          <p:cNvSpPr>
            <a:spLocks noGrp="1"/>
          </p:cNvSpPr>
          <p:nvPr>
            <p:ph sz="half" idx="1"/>
          </p:nvPr>
        </p:nvSpPr>
        <p:spPr/>
        <p:txBody>
          <a:bodyPr>
            <a:normAutofit lnSpcReduction="10000"/>
          </a:bodyPr>
          <a:lstStyle/>
          <a:p>
            <a:r>
              <a:rPr lang="en-US" dirty="0"/>
              <a:t>Processes and threads</a:t>
            </a:r>
          </a:p>
          <a:p>
            <a:r>
              <a:rPr lang="en-US" dirty="0"/>
              <a:t>Use Task Manager to monitor and control processes (and other performance indicators)</a:t>
            </a:r>
          </a:p>
          <a:p>
            <a:r>
              <a:rPr lang="en-US" dirty="0"/>
              <a:t>End or “kill” a process that is not responding </a:t>
            </a:r>
          </a:p>
        </p:txBody>
      </p:sp>
      <p:pic>
        <p:nvPicPr>
          <p:cNvPr id="7" name="Content Placeholder 6" descr="Using Task Manger to end a process">
            <a:extLst>
              <a:ext uri="{FF2B5EF4-FFF2-40B4-BE49-F238E27FC236}">
                <a16:creationId xmlns:a16="http://schemas.microsoft.com/office/drawing/2014/main" id="{C8AC43C7-8EBE-453F-9054-6D4E0CBCA982}"/>
              </a:ext>
            </a:extLst>
          </p:cNvPr>
          <p:cNvPicPr>
            <a:picLocks noGrp="1"/>
          </p:cNvPicPr>
          <p:nvPr>
            <p:ph sz="half" idx="2"/>
          </p:nvPr>
        </p:nvPicPr>
        <p:blipFill>
          <a:blip r:embed="rId2"/>
          <a:stretch>
            <a:fillRect/>
          </a:stretch>
        </p:blipFill>
        <p:spPr>
          <a:xfrm>
            <a:off x="6286039" y="914400"/>
            <a:ext cx="5620672" cy="5578475"/>
          </a:xfrm>
          <a:prstGeom prst="rect">
            <a:avLst/>
          </a:prstGeom>
        </p:spPr>
      </p:pic>
      <p:sp>
        <p:nvSpPr>
          <p:cNvPr id="4" name="Footer Placeholder 3">
            <a:extLst>
              <a:ext uri="{FF2B5EF4-FFF2-40B4-BE49-F238E27FC236}">
                <a16:creationId xmlns:a16="http://schemas.microsoft.com/office/drawing/2014/main" id="{2070B1F1-EC0F-4A36-8A96-D82A0F9AEE3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62BFA414-AEF2-47EE-809A-897961E24819}"/>
              </a:ext>
            </a:extLst>
          </p:cNvPr>
          <p:cNvSpPr>
            <a:spLocks noGrp="1"/>
          </p:cNvSpPr>
          <p:nvPr>
            <p:ph type="sldNum" sz="quarter" idx="4"/>
          </p:nvPr>
        </p:nvSpPr>
        <p:spPr/>
        <p:txBody>
          <a:bodyPr/>
          <a:lstStyle/>
          <a:p>
            <a:fld id="{5356F478-C559-429F-9426-6D8D07B5A7AD}" type="slidenum">
              <a:rPr lang="en-US" smtClean="0"/>
              <a:pPr/>
              <a:t>66</a:t>
            </a:fld>
            <a:endParaRPr lang="en-US" dirty="0"/>
          </a:p>
        </p:txBody>
      </p:sp>
    </p:spTree>
    <p:extLst>
      <p:ext uri="{BB962C8B-B14F-4D97-AF65-F5344CB8AC3E}">
        <p14:creationId xmlns:p14="http://schemas.microsoft.com/office/powerpoint/2010/main" val="38174685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9CB90-092D-4395-AD2D-9994A3FE7A02}"/>
              </a:ext>
            </a:extLst>
          </p:cNvPr>
          <p:cNvSpPr>
            <a:spLocks noGrp="1"/>
          </p:cNvSpPr>
          <p:nvPr>
            <p:ph type="title"/>
          </p:nvPr>
        </p:nvSpPr>
        <p:spPr/>
        <p:txBody>
          <a:bodyPr/>
          <a:lstStyle/>
          <a:p>
            <a:r>
              <a:rPr lang="en-US" dirty="0"/>
              <a:t>Service Management</a:t>
            </a:r>
          </a:p>
        </p:txBody>
      </p:sp>
      <p:sp>
        <p:nvSpPr>
          <p:cNvPr id="4" name="Content Placeholder 3">
            <a:extLst>
              <a:ext uri="{FF2B5EF4-FFF2-40B4-BE49-F238E27FC236}">
                <a16:creationId xmlns:a16="http://schemas.microsoft.com/office/drawing/2014/main" id="{7ED6F2FF-E6A7-4D05-A117-4BB2AEAD793A}"/>
              </a:ext>
            </a:extLst>
          </p:cNvPr>
          <p:cNvSpPr>
            <a:spLocks noGrp="1"/>
          </p:cNvSpPr>
          <p:nvPr>
            <p:ph sz="half" idx="2"/>
          </p:nvPr>
        </p:nvSpPr>
        <p:spPr/>
        <p:txBody>
          <a:bodyPr>
            <a:normAutofit fontScale="77500" lnSpcReduction="20000"/>
          </a:bodyPr>
          <a:lstStyle/>
          <a:p>
            <a:r>
              <a:rPr lang="en-US" dirty="0"/>
              <a:t>Typical application processes run in a window that the user can interact with</a:t>
            </a:r>
          </a:p>
          <a:p>
            <a:r>
              <a:rPr lang="en-US" dirty="0"/>
              <a:t>Services are processes that run in the background</a:t>
            </a:r>
          </a:p>
          <a:p>
            <a:r>
              <a:rPr lang="en-US" dirty="0"/>
              <a:t>Support functionality of OS and many applications</a:t>
            </a:r>
          </a:p>
          <a:p>
            <a:r>
              <a:rPr lang="en-US" dirty="0"/>
              <a:t>Start, stop, and configure services via the Services snap-in</a:t>
            </a:r>
          </a:p>
        </p:txBody>
      </p:sp>
      <p:pic>
        <p:nvPicPr>
          <p:cNvPr id="7" name="Content Placeholder 6" descr="Managing services using the Computer Management console">
            <a:extLst>
              <a:ext uri="{FF2B5EF4-FFF2-40B4-BE49-F238E27FC236}">
                <a16:creationId xmlns:a16="http://schemas.microsoft.com/office/drawing/2014/main" id="{FE4C9421-D191-4B02-A555-6BFD88328FB2}"/>
              </a:ext>
            </a:extLst>
          </p:cNvPr>
          <p:cNvPicPr>
            <a:picLocks noGrp="1"/>
          </p:cNvPicPr>
          <p:nvPr>
            <p:ph sz="half" idx="1"/>
          </p:nvPr>
        </p:nvPicPr>
        <p:blipFill>
          <a:blip r:embed="rId2"/>
          <a:stretch>
            <a:fillRect/>
          </a:stretch>
        </p:blipFill>
        <p:spPr>
          <a:xfrm>
            <a:off x="92075" y="2105145"/>
            <a:ext cx="5943600" cy="3196984"/>
          </a:xfrm>
          <a:prstGeom prst="rect">
            <a:avLst/>
          </a:prstGeom>
        </p:spPr>
      </p:pic>
      <p:sp>
        <p:nvSpPr>
          <p:cNvPr id="3" name="Footer Placeholder 2">
            <a:extLst>
              <a:ext uri="{FF2B5EF4-FFF2-40B4-BE49-F238E27FC236}">
                <a16:creationId xmlns:a16="http://schemas.microsoft.com/office/drawing/2014/main" id="{E98D38B1-2150-402C-B32C-92F17F0FD11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8EDC477-3C2C-4701-B6EB-A74A2C4955A3}"/>
              </a:ext>
            </a:extLst>
          </p:cNvPr>
          <p:cNvSpPr>
            <a:spLocks noGrp="1"/>
          </p:cNvSpPr>
          <p:nvPr>
            <p:ph type="sldNum" sz="quarter" idx="4"/>
          </p:nvPr>
        </p:nvSpPr>
        <p:spPr/>
        <p:txBody>
          <a:bodyPr/>
          <a:lstStyle/>
          <a:p>
            <a:fld id="{5356F478-C559-429F-9426-6D8D07B5A7AD}" type="slidenum">
              <a:rPr lang="en-US" smtClean="0"/>
              <a:pPr/>
              <a:t>67</a:t>
            </a:fld>
            <a:endParaRPr lang="en-US" dirty="0"/>
          </a:p>
        </p:txBody>
      </p:sp>
    </p:spTree>
    <p:extLst>
      <p:ext uri="{BB962C8B-B14F-4D97-AF65-F5344CB8AC3E}">
        <p14:creationId xmlns:p14="http://schemas.microsoft.com/office/powerpoint/2010/main" val="24618723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1E9ED-C4AE-44E6-8B4E-EC81C96ECB7D}"/>
              </a:ext>
            </a:extLst>
          </p:cNvPr>
          <p:cNvSpPr>
            <a:spLocks noGrp="1"/>
          </p:cNvSpPr>
          <p:nvPr>
            <p:ph type="title"/>
          </p:nvPr>
        </p:nvSpPr>
        <p:spPr/>
        <p:txBody>
          <a:bodyPr/>
          <a:lstStyle/>
          <a:p>
            <a:r>
              <a:rPr lang="en-US" dirty="0"/>
              <a:t>Task Scheduler</a:t>
            </a:r>
          </a:p>
        </p:txBody>
      </p:sp>
      <p:sp>
        <p:nvSpPr>
          <p:cNvPr id="3" name="Content Placeholder 2">
            <a:extLst>
              <a:ext uri="{FF2B5EF4-FFF2-40B4-BE49-F238E27FC236}">
                <a16:creationId xmlns:a16="http://schemas.microsoft.com/office/drawing/2014/main" id="{46D14582-59EE-49D4-A6AC-7FE14989725A}"/>
              </a:ext>
            </a:extLst>
          </p:cNvPr>
          <p:cNvSpPr>
            <a:spLocks noGrp="1"/>
          </p:cNvSpPr>
          <p:nvPr>
            <p:ph sz="half" idx="1"/>
          </p:nvPr>
        </p:nvSpPr>
        <p:spPr/>
        <p:txBody>
          <a:bodyPr/>
          <a:lstStyle/>
          <a:p>
            <a:r>
              <a:rPr lang="en-US" dirty="0"/>
              <a:t>Automate execution of processes</a:t>
            </a:r>
          </a:p>
          <a:p>
            <a:r>
              <a:rPr lang="en-US" dirty="0"/>
              <a:t>Use schedules or other triggers</a:t>
            </a:r>
          </a:p>
        </p:txBody>
      </p:sp>
      <p:pic>
        <p:nvPicPr>
          <p:cNvPr id="7" name="Content Placeholder 6" descr="Task Scheduler">
            <a:extLst>
              <a:ext uri="{FF2B5EF4-FFF2-40B4-BE49-F238E27FC236}">
                <a16:creationId xmlns:a16="http://schemas.microsoft.com/office/drawing/2014/main" id="{C1E9DAB9-DB5E-4A7B-A6C1-0D638A982F72}"/>
              </a:ext>
            </a:extLst>
          </p:cNvPr>
          <p:cNvPicPr>
            <a:picLocks noGrp="1"/>
          </p:cNvPicPr>
          <p:nvPr>
            <p:ph sz="half" idx="2"/>
          </p:nvPr>
        </p:nvPicPr>
        <p:blipFill>
          <a:blip r:embed="rId2"/>
          <a:stretch>
            <a:fillRect/>
          </a:stretch>
        </p:blipFill>
        <p:spPr>
          <a:xfrm>
            <a:off x="6126163" y="1576119"/>
            <a:ext cx="5940425" cy="4255037"/>
          </a:xfrm>
          <a:prstGeom prst="rect">
            <a:avLst/>
          </a:prstGeom>
        </p:spPr>
      </p:pic>
      <p:sp>
        <p:nvSpPr>
          <p:cNvPr id="4" name="Footer Placeholder 3">
            <a:extLst>
              <a:ext uri="{FF2B5EF4-FFF2-40B4-BE49-F238E27FC236}">
                <a16:creationId xmlns:a16="http://schemas.microsoft.com/office/drawing/2014/main" id="{D72DBC74-24CF-4DAB-9351-CA3EBD9ADF4E}"/>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34417FC-3842-45CE-9A91-938CE376929B}"/>
              </a:ext>
            </a:extLst>
          </p:cNvPr>
          <p:cNvSpPr>
            <a:spLocks noGrp="1"/>
          </p:cNvSpPr>
          <p:nvPr>
            <p:ph type="sldNum" sz="quarter" idx="4"/>
          </p:nvPr>
        </p:nvSpPr>
        <p:spPr/>
        <p:txBody>
          <a:bodyPr/>
          <a:lstStyle/>
          <a:p>
            <a:fld id="{5356F478-C559-429F-9426-6D8D07B5A7AD}" type="slidenum">
              <a:rPr lang="en-US" smtClean="0"/>
              <a:pPr/>
              <a:t>68</a:t>
            </a:fld>
            <a:endParaRPr lang="en-US" dirty="0"/>
          </a:p>
        </p:txBody>
      </p:sp>
    </p:spTree>
    <p:extLst>
      <p:ext uri="{BB962C8B-B14F-4D97-AF65-F5344CB8AC3E}">
        <p14:creationId xmlns:p14="http://schemas.microsoft.com/office/powerpoint/2010/main" val="32938971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2E4D8E9-7476-4CB6-8BBB-28BFBBCDA54E}"/>
              </a:ext>
            </a:extLst>
          </p:cNvPr>
          <p:cNvSpPr>
            <a:spLocks noGrp="1"/>
          </p:cNvSpPr>
          <p:nvPr>
            <p:ph idx="1"/>
          </p:nvPr>
        </p:nvSpPr>
        <p:spPr/>
        <p:txBody>
          <a:bodyPr>
            <a:normAutofit lnSpcReduction="10000"/>
          </a:bodyPr>
          <a:lstStyle/>
          <a:p>
            <a:r>
              <a:rPr lang="en-US" dirty="0"/>
              <a:t>System memory</a:t>
            </a:r>
          </a:p>
          <a:p>
            <a:pPr lvl="1"/>
            <a:r>
              <a:rPr lang="en-US" dirty="0"/>
              <a:t>Volatile, meaning that it is only preserved while the system is powered up</a:t>
            </a:r>
          </a:p>
          <a:p>
            <a:pPr lvl="1"/>
            <a:r>
              <a:rPr lang="en-US" dirty="0"/>
              <a:t>System memory is provided by Random Access Memory (RAM) modules</a:t>
            </a:r>
          </a:p>
          <a:p>
            <a:r>
              <a:rPr lang="en-US" dirty="0"/>
              <a:t>Mass storage</a:t>
            </a:r>
          </a:p>
          <a:p>
            <a:pPr lvl="1"/>
            <a:r>
              <a:rPr lang="en-US" dirty="0"/>
              <a:t>Preserves data when the system is turned off</a:t>
            </a:r>
          </a:p>
          <a:p>
            <a:pPr lvl="1"/>
            <a:r>
              <a:rPr lang="en-US" dirty="0"/>
              <a:t>Primary fixed disk - hard disk or a Solid-State Drive (SSD)</a:t>
            </a:r>
          </a:p>
        </p:txBody>
      </p:sp>
      <p:sp>
        <p:nvSpPr>
          <p:cNvPr id="3" name="Title 2">
            <a:extLst>
              <a:ext uri="{FF2B5EF4-FFF2-40B4-BE49-F238E27FC236}">
                <a16:creationId xmlns:a16="http://schemas.microsoft.com/office/drawing/2014/main" id="{0A325246-8482-424F-83F5-D05C88682AA0}"/>
              </a:ext>
            </a:extLst>
          </p:cNvPr>
          <p:cNvSpPr>
            <a:spLocks noGrp="1"/>
          </p:cNvSpPr>
          <p:nvPr>
            <p:ph type="title"/>
          </p:nvPr>
        </p:nvSpPr>
        <p:spPr/>
        <p:txBody>
          <a:bodyPr/>
          <a:lstStyle/>
          <a:p>
            <a:r>
              <a:rPr lang="en-US" dirty="0"/>
              <a:t>Memory and Disk Management</a:t>
            </a:r>
          </a:p>
        </p:txBody>
      </p:sp>
      <p:sp>
        <p:nvSpPr>
          <p:cNvPr id="4" name="Footer Placeholder 3">
            <a:extLst>
              <a:ext uri="{FF2B5EF4-FFF2-40B4-BE49-F238E27FC236}">
                <a16:creationId xmlns:a16="http://schemas.microsoft.com/office/drawing/2014/main" id="{D700FCB0-C23B-4B19-A37F-50B7023F478C}"/>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8240CC2-0C7A-4DCB-A33C-F36509B25895}"/>
              </a:ext>
            </a:extLst>
          </p:cNvPr>
          <p:cNvSpPr>
            <a:spLocks noGrp="1"/>
          </p:cNvSpPr>
          <p:nvPr>
            <p:ph type="sldNum" sz="quarter" idx="4"/>
          </p:nvPr>
        </p:nvSpPr>
        <p:spPr/>
        <p:txBody>
          <a:bodyPr/>
          <a:lstStyle/>
          <a:p>
            <a:fld id="{5356F478-C559-429F-9426-6D8D07B5A7AD}" type="slidenum">
              <a:rPr lang="en-US" smtClean="0"/>
              <a:pPr/>
              <a:t>69</a:t>
            </a:fld>
            <a:endParaRPr lang="en-US" dirty="0"/>
          </a:p>
        </p:txBody>
      </p:sp>
    </p:spTree>
    <p:extLst>
      <p:ext uri="{BB962C8B-B14F-4D97-AF65-F5344CB8AC3E}">
        <p14:creationId xmlns:p14="http://schemas.microsoft.com/office/powerpoint/2010/main" val="2758380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C51B79-1477-44DA-B608-4D3DBB774EC6}"/>
              </a:ext>
            </a:extLst>
          </p:cNvPr>
          <p:cNvSpPr>
            <a:spLocks noGrp="1"/>
          </p:cNvSpPr>
          <p:nvPr>
            <p:ph idx="1"/>
          </p:nvPr>
        </p:nvSpPr>
        <p:spPr/>
        <p:txBody>
          <a:bodyPr>
            <a:normAutofit fontScale="92500"/>
          </a:bodyPr>
          <a:lstStyle/>
          <a:p>
            <a:r>
              <a:rPr lang="en-GB" dirty="0"/>
              <a:t>Describe the basics of how a computer processes data</a:t>
            </a:r>
          </a:p>
          <a:p>
            <a:r>
              <a:rPr lang="en-GB" dirty="0"/>
              <a:t>Describe the functions and capabilities of types of computing devices, such as PCs, servers, mobiles, and home automation</a:t>
            </a:r>
          </a:p>
        </p:txBody>
      </p:sp>
      <p:sp>
        <p:nvSpPr>
          <p:cNvPr id="3" name="Footer Placeholder 2">
            <a:extLst>
              <a:ext uri="{FF2B5EF4-FFF2-40B4-BE49-F238E27FC236}">
                <a16:creationId xmlns:a16="http://schemas.microsoft.com/office/drawing/2014/main" id="{8DE76B02-29E2-48D1-8160-49183841112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96DFC922-C16A-46DB-B988-76D912052895}"/>
              </a:ext>
            </a:extLst>
          </p:cNvPr>
          <p:cNvSpPr>
            <a:spLocks noGrp="1"/>
          </p:cNvSpPr>
          <p:nvPr>
            <p:ph type="sldNum" sz="quarter" idx="4"/>
          </p:nvPr>
        </p:nvSpPr>
        <p:spPr/>
        <p:txBody>
          <a:bodyPr/>
          <a:lstStyle/>
          <a:p>
            <a:fld id="{5356F478-C559-429F-9426-6D8D07B5A7AD}" type="slidenum">
              <a:rPr lang="en-US" smtClean="0"/>
              <a:pPr/>
              <a:t>7</a:t>
            </a:fld>
            <a:endParaRPr lang="en-US" dirty="0"/>
          </a:p>
        </p:txBody>
      </p:sp>
    </p:spTree>
    <p:extLst>
      <p:ext uri="{BB962C8B-B14F-4D97-AF65-F5344CB8AC3E}">
        <p14:creationId xmlns:p14="http://schemas.microsoft.com/office/powerpoint/2010/main" val="163403637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1A165-E996-42D9-9509-EC069CFFA6AE}"/>
              </a:ext>
            </a:extLst>
          </p:cNvPr>
          <p:cNvSpPr>
            <a:spLocks noGrp="1"/>
          </p:cNvSpPr>
          <p:nvPr>
            <p:ph type="title"/>
          </p:nvPr>
        </p:nvSpPr>
        <p:spPr/>
        <p:txBody>
          <a:bodyPr/>
          <a:lstStyle/>
          <a:p>
            <a:r>
              <a:rPr lang="en-US" dirty="0"/>
              <a:t>Memory Management</a:t>
            </a:r>
          </a:p>
        </p:txBody>
      </p:sp>
      <p:sp>
        <p:nvSpPr>
          <p:cNvPr id="7" name="Content Placeholder 6">
            <a:extLst>
              <a:ext uri="{FF2B5EF4-FFF2-40B4-BE49-F238E27FC236}">
                <a16:creationId xmlns:a16="http://schemas.microsoft.com/office/drawing/2014/main" id="{5E991C01-F1D2-442E-8FFC-DD2D296DFAD4}"/>
              </a:ext>
            </a:extLst>
          </p:cNvPr>
          <p:cNvSpPr>
            <a:spLocks noGrp="1"/>
          </p:cNvSpPr>
          <p:nvPr>
            <p:ph sz="half" idx="1"/>
          </p:nvPr>
        </p:nvSpPr>
        <p:spPr/>
        <p:txBody>
          <a:bodyPr>
            <a:normAutofit fontScale="92500" lnSpcReduction="10000"/>
          </a:bodyPr>
          <a:lstStyle/>
          <a:p>
            <a:r>
              <a:rPr lang="en-US" dirty="0"/>
              <a:t>Mostly controlled by the OS</a:t>
            </a:r>
          </a:p>
          <a:p>
            <a:r>
              <a:rPr lang="en-US" dirty="0"/>
              <a:t>Monitor memory usage to see if upgrade is required</a:t>
            </a:r>
          </a:p>
          <a:p>
            <a:r>
              <a:rPr lang="en-US" dirty="0"/>
              <a:t>Monitor how processes use memory to detect leaks and other faults</a:t>
            </a:r>
          </a:p>
        </p:txBody>
      </p:sp>
      <p:pic>
        <p:nvPicPr>
          <p:cNvPr id="10" name="Content Placeholder 9" descr="Using Task Manager to check system memory usage">
            <a:extLst>
              <a:ext uri="{FF2B5EF4-FFF2-40B4-BE49-F238E27FC236}">
                <a16:creationId xmlns:a16="http://schemas.microsoft.com/office/drawing/2014/main" id="{F3BEBF34-F10B-4A6A-8D8E-E2D475536BCF}"/>
              </a:ext>
            </a:extLst>
          </p:cNvPr>
          <p:cNvPicPr>
            <a:picLocks noGrp="1"/>
          </p:cNvPicPr>
          <p:nvPr>
            <p:ph sz="quarter" idx="12"/>
          </p:nvPr>
        </p:nvPicPr>
        <p:blipFill>
          <a:blip r:embed="rId2"/>
          <a:stretch>
            <a:fillRect/>
          </a:stretch>
        </p:blipFill>
        <p:spPr>
          <a:xfrm>
            <a:off x="1029785" y="914400"/>
            <a:ext cx="4068180" cy="2743200"/>
          </a:xfrm>
          <a:prstGeom prst="rect">
            <a:avLst/>
          </a:prstGeom>
        </p:spPr>
      </p:pic>
      <p:pic>
        <p:nvPicPr>
          <p:cNvPr id="11" name="Content Placeholder 10" descr="Using Task Manager to check how much memory a process is using. In this example each browser (Firefox) tab has its own memory space—you can see that some web pages use more memory than others!">
            <a:extLst>
              <a:ext uri="{FF2B5EF4-FFF2-40B4-BE49-F238E27FC236}">
                <a16:creationId xmlns:a16="http://schemas.microsoft.com/office/drawing/2014/main" id="{0B5A32F7-89B1-4C05-A0FB-B70DCD333EA9}"/>
              </a:ext>
            </a:extLst>
          </p:cNvPr>
          <p:cNvPicPr>
            <a:picLocks noGrp="1"/>
          </p:cNvPicPr>
          <p:nvPr>
            <p:ph sz="quarter" idx="13"/>
          </p:nvPr>
        </p:nvPicPr>
        <p:blipFill>
          <a:blip r:embed="rId3"/>
          <a:stretch>
            <a:fillRect/>
          </a:stretch>
        </p:blipFill>
        <p:spPr>
          <a:xfrm>
            <a:off x="1029785" y="3749675"/>
            <a:ext cx="4068180" cy="2743200"/>
          </a:xfrm>
          <a:prstGeom prst="rect">
            <a:avLst/>
          </a:prstGeom>
        </p:spPr>
      </p:pic>
      <p:sp>
        <p:nvSpPr>
          <p:cNvPr id="3" name="Footer Placeholder 2">
            <a:extLst>
              <a:ext uri="{FF2B5EF4-FFF2-40B4-BE49-F238E27FC236}">
                <a16:creationId xmlns:a16="http://schemas.microsoft.com/office/drawing/2014/main" id="{DE495A1C-1128-4E4F-81A6-01254D13E9E1}"/>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B3AB287-5C1B-42B9-91A2-31694E30EDD7}"/>
              </a:ext>
            </a:extLst>
          </p:cNvPr>
          <p:cNvSpPr>
            <a:spLocks noGrp="1"/>
          </p:cNvSpPr>
          <p:nvPr>
            <p:ph type="sldNum" sz="quarter" idx="4"/>
          </p:nvPr>
        </p:nvSpPr>
        <p:spPr/>
        <p:txBody>
          <a:bodyPr/>
          <a:lstStyle/>
          <a:p>
            <a:fld id="{5356F478-C559-429F-9426-6D8D07B5A7AD}" type="slidenum">
              <a:rPr lang="en-US" smtClean="0"/>
              <a:pPr/>
              <a:t>70</a:t>
            </a:fld>
            <a:endParaRPr lang="en-US" dirty="0"/>
          </a:p>
        </p:txBody>
      </p:sp>
    </p:spTree>
    <p:extLst>
      <p:ext uri="{BB962C8B-B14F-4D97-AF65-F5344CB8AC3E}">
        <p14:creationId xmlns:p14="http://schemas.microsoft.com/office/powerpoint/2010/main" val="395389628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DEFE3-C66C-44C4-B04A-DDEDA96497B4}"/>
              </a:ext>
            </a:extLst>
          </p:cNvPr>
          <p:cNvSpPr>
            <a:spLocks noGrp="1"/>
          </p:cNvSpPr>
          <p:nvPr>
            <p:ph type="title"/>
          </p:nvPr>
        </p:nvSpPr>
        <p:spPr/>
        <p:txBody>
          <a:bodyPr/>
          <a:lstStyle/>
          <a:p>
            <a:r>
              <a:rPr lang="en-US" dirty="0"/>
              <a:t>Virtual Memory/Pagefile</a:t>
            </a:r>
          </a:p>
        </p:txBody>
      </p:sp>
      <p:sp>
        <p:nvSpPr>
          <p:cNvPr id="3" name="Content Placeholder 2">
            <a:extLst>
              <a:ext uri="{FF2B5EF4-FFF2-40B4-BE49-F238E27FC236}">
                <a16:creationId xmlns:a16="http://schemas.microsoft.com/office/drawing/2014/main" id="{D6052878-3661-424C-A1D1-5205E40FC9CB}"/>
              </a:ext>
            </a:extLst>
          </p:cNvPr>
          <p:cNvSpPr>
            <a:spLocks noGrp="1"/>
          </p:cNvSpPr>
          <p:nvPr>
            <p:ph sz="half" idx="1"/>
          </p:nvPr>
        </p:nvSpPr>
        <p:spPr/>
        <p:txBody>
          <a:bodyPr/>
          <a:lstStyle/>
          <a:p>
            <a:r>
              <a:rPr lang="en-US" dirty="0"/>
              <a:t>Use space on a fixed disk to supplement system RAM</a:t>
            </a:r>
          </a:p>
          <a:p>
            <a:r>
              <a:rPr lang="en-US" dirty="0"/>
              <a:t>Can be configured via System properties</a:t>
            </a:r>
          </a:p>
        </p:txBody>
      </p:sp>
      <p:pic>
        <p:nvPicPr>
          <p:cNvPr id="7" name="Content Placeholder 6" descr="Viewing virtual memory (or pagefile) settings. The PC has 6 GB of system RAM and Windows has automatically allocated the same amount of space to the pagefile. ">
            <a:extLst>
              <a:ext uri="{FF2B5EF4-FFF2-40B4-BE49-F238E27FC236}">
                <a16:creationId xmlns:a16="http://schemas.microsoft.com/office/drawing/2014/main" id="{1CDE756C-24E2-4F44-A670-781FDCDC542E}"/>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26163" y="1736239"/>
            <a:ext cx="5940425" cy="3934796"/>
          </a:xfrm>
          <a:prstGeom prst="rect">
            <a:avLst/>
          </a:prstGeom>
          <a:noFill/>
          <a:ln>
            <a:noFill/>
          </a:ln>
        </p:spPr>
      </p:pic>
      <p:sp>
        <p:nvSpPr>
          <p:cNvPr id="4" name="Footer Placeholder 3">
            <a:extLst>
              <a:ext uri="{FF2B5EF4-FFF2-40B4-BE49-F238E27FC236}">
                <a16:creationId xmlns:a16="http://schemas.microsoft.com/office/drawing/2014/main" id="{0495E611-A91B-48FB-8BDF-76BBDF9DC055}"/>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1069E79-EF4F-48B3-9D75-40EC88BAAB67}"/>
              </a:ext>
            </a:extLst>
          </p:cNvPr>
          <p:cNvSpPr>
            <a:spLocks noGrp="1"/>
          </p:cNvSpPr>
          <p:nvPr>
            <p:ph type="sldNum" sz="quarter" idx="4"/>
          </p:nvPr>
        </p:nvSpPr>
        <p:spPr/>
        <p:txBody>
          <a:bodyPr/>
          <a:lstStyle/>
          <a:p>
            <a:fld id="{5356F478-C559-429F-9426-6D8D07B5A7AD}" type="slidenum">
              <a:rPr lang="en-US" smtClean="0"/>
              <a:pPr/>
              <a:t>71</a:t>
            </a:fld>
            <a:endParaRPr lang="en-US" dirty="0"/>
          </a:p>
        </p:txBody>
      </p:sp>
    </p:spTree>
    <p:extLst>
      <p:ext uri="{BB962C8B-B14F-4D97-AF65-F5344CB8AC3E}">
        <p14:creationId xmlns:p14="http://schemas.microsoft.com/office/powerpoint/2010/main" val="359880347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40BC8-992E-4D9D-B2D9-1468588ACC79}"/>
              </a:ext>
            </a:extLst>
          </p:cNvPr>
          <p:cNvSpPr>
            <a:spLocks noGrp="1"/>
          </p:cNvSpPr>
          <p:nvPr>
            <p:ph type="title"/>
          </p:nvPr>
        </p:nvSpPr>
        <p:spPr/>
        <p:txBody>
          <a:bodyPr/>
          <a:lstStyle/>
          <a:p>
            <a:r>
              <a:rPr lang="en-US" dirty="0"/>
              <a:t>Disk Management</a:t>
            </a:r>
          </a:p>
        </p:txBody>
      </p:sp>
      <p:sp>
        <p:nvSpPr>
          <p:cNvPr id="4" name="Content Placeholder 3">
            <a:extLst>
              <a:ext uri="{FF2B5EF4-FFF2-40B4-BE49-F238E27FC236}">
                <a16:creationId xmlns:a16="http://schemas.microsoft.com/office/drawing/2014/main" id="{6EAE5286-92DF-487C-AF88-AF763503B65F}"/>
              </a:ext>
            </a:extLst>
          </p:cNvPr>
          <p:cNvSpPr>
            <a:spLocks noGrp="1"/>
          </p:cNvSpPr>
          <p:nvPr>
            <p:ph sz="half" idx="2"/>
          </p:nvPr>
        </p:nvSpPr>
        <p:spPr/>
        <p:txBody>
          <a:bodyPr/>
          <a:lstStyle/>
          <a:p>
            <a:r>
              <a:rPr lang="en-US" dirty="0"/>
              <a:t>Create partitions and file systems on fixed disks to make them usable by the OS</a:t>
            </a:r>
          </a:p>
          <a:p>
            <a:r>
              <a:rPr lang="en-US" dirty="0"/>
              <a:t>Can also format removable and external disks</a:t>
            </a:r>
          </a:p>
        </p:txBody>
      </p:sp>
      <p:pic>
        <p:nvPicPr>
          <p:cNvPr id="7" name="Content Placeholder 6" descr="Disk Management utility">
            <a:extLst>
              <a:ext uri="{FF2B5EF4-FFF2-40B4-BE49-F238E27FC236}">
                <a16:creationId xmlns:a16="http://schemas.microsoft.com/office/drawing/2014/main" id="{337F8BF3-CE09-4C71-86A2-514DDE2E3A21}"/>
              </a:ext>
            </a:extLst>
          </p:cNvPr>
          <p:cNvPicPr>
            <a:picLocks noGrp="1"/>
          </p:cNvPicPr>
          <p:nvPr>
            <p:ph sz="half" idx="1"/>
          </p:nvPr>
        </p:nvPicPr>
        <p:blipFill>
          <a:blip r:embed="rId2"/>
          <a:stretch>
            <a:fillRect/>
          </a:stretch>
        </p:blipFill>
        <p:spPr>
          <a:xfrm>
            <a:off x="92075" y="1350634"/>
            <a:ext cx="5943600" cy="4706006"/>
          </a:xfrm>
          <a:prstGeom prst="rect">
            <a:avLst/>
          </a:prstGeom>
        </p:spPr>
      </p:pic>
      <p:sp>
        <p:nvSpPr>
          <p:cNvPr id="3" name="Footer Placeholder 2">
            <a:extLst>
              <a:ext uri="{FF2B5EF4-FFF2-40B4-BE49-F238E27FC236}">
                <a16:creationId xmlns:a16="http://schemas.microsoft.com/office/drawing/2014/main" id="{8283F78B-5D68-462A-A333-F58D6A2205D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149033E-47DF-4DB9-AFAE-373358DE8337}"/>
              </a:ext>
            </a:extLst>
          </p:cNvPr>
          <p:cNvSpPr>
            <a:spLocks noGrp="1"/>
          </p:cNvSpPr>
          <p:nvPr>
            <p:ph type="sldNum" sz="quarter" idx="4"/>
          </p:nvPr>
        </p:nvSpPr>
        <p:spPr/>
        <p:txBody>
          <a:bodyPr/>
          <a:lstStyle/>
          <a:p>
            <a:fld id="{5356F478-C559-429F-9426-6D8D07B5A7AD}" type="slidenum">
              <a:rPr lang="en-US" smtClean="0"/>
              <a:pPr/>
              <a:t>72</a:t>
            </a:fld>
            <a:endParaRPr lang="en-US" dirty="0"/>
          </a:p>
        </p:txBody>
      </p:sp>
    </p:spTree>
    <p:extLst>
      <p:ext uri="{BB962C8B-B14F-4D97-AF65-F5344CB8AC3E}">
        <p14:creationId xmlns:p14="http://schemas.microsoft.com/office/powerpoint/2010/main" val="141993825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1CD49-4F66-4C6B-A730-189166773499}"/>
              </a:ext>
            </a:extLst>
          </p:cNvPr>
          <p:cNvSpPr>
            <a:spLocks noGrp="1"/>
          </p:cNvSpPr>
          <p:nvPr>
            <p:ph type="title"/>
          </p:nvPr>
        </p:nvSpPr>
        <p:spPr/>
        <p:txBody>
          <a:bodyPr/>
          <a:lstStyle/>
          <a:p>
            <a:r>
              <a:rPr lang="en-US" dirty="0"/>
              <a:t>Command Line Interfaces</a:t>
            </a:r>
          </a:p>
        </p:txBody>
      </p:sp>
      <p:sp>
        <p:nvSpPr>
          <p:cNvPr id="3" name="Content Placeholder 2">
            <a:extLst>
              <a:ext uri="{FF2B5EF4-FFF2-40B4-BE49-F238E27FC236}">
                <a16:creationId xmlns:a16="http://schemas.microsoft.com/office/drawing/2014/main" id="{0DC081A0-4CBB-4689-8D22-89181FEC3FED}"/>
              </a:ext>
            </a:extLst>
          </p:cNvPr>
          <p:cNvSpPr>
            <a:spLocks noGrp="1"/>
          </p:cNvSpPr>
          <p:nvPr>
            <p:ph sz="half" idx="1"/>
          </p:nvPr>
        </p:nvSpPr>
        <p:spPr/>
        <p:txBody>
          <a:bodyPr>
            <a:normAutofit fontScale="85000" lnSpcReduction="10000"/>
          </a:bodyPr>
          <a:lstStyle/>
          <a:p>
            <a:r>
              <a:rPr lang="en-US" dirty="0"/>
              <a:t>Operate the OS using typed commands rather than GUI</a:t>
            </a:r>
          </a:p>
          <a:p>
            <a:r>
              <a:rPr lang="en-US" dirty="0"/>
              <a:t>Commands available depend on the environment</a:t>
            </a:r>
          </a:p>
          <a:p>
            <a:pPr lvl="1"/>
            <a:r>
              <a:rPr lang="en-US" dirty="0"/>
              <a:t>Windows command prompt (cmd.exe)</a:t>
            </a:r>
          </a:p>
          <a:p>
            <a:pPr lvl="1"/>
            <a:r>
              <a:rPr lang="en-US" dirty="0"/>
              <a:t>Windows PowerShell</a:t>
            </a:r>
          </a:p>
          <a:p>
            <a:pPr lvl="1"/>
            <a:r>
              <a:rPr lang="en-US" dirty="0"/>
              <a:t>Linux Bash (Bourne Again </a:t>
            </a:r>
            <a:r>
              <a:rPr lang="en-US" dirty="0" err="1"/>
              <a:t>SHell</a:t>
            </a:r>
            <a:r>
              <a:rPr lang="en-US" dirty="0"/>
              <a:t>) </a:t>
            </a:r>
          </a:p>
        </p:txBody>
      </p:sp>
      <p:pic>
        <p:nvPicPr>
          <p:cNvPr id="8" name="Content Placeholder 7" descr="Windows command prompt (cmd.exe)">
            <a:extLst>
              <a:ext uri="{FF2B5EF4-FFF2-40B4-BE49-F238E27FC236}">
                <a16:creationId xmlns:a16="http://schemas.microsoft.com/office/drawing/2014/main" id="{1D6E277B-632D-4A2E-80FC-81484F41E48D}"/>
              </a:ext>
            </a:extLst>
          </p:cNvPr>
          <p:cNvPicPr>
            <a:picLocks noGrp="1"/>
          </p:cNvPicPr>
          <p:nvPr>
            <p:ph sz="quarter" idx="12"/>
          </p:nvPr>
        </p:nvPicPr>
        <p:blipFill>
          <a:blip r:embed="rId2"/>
          <a:stretch>
            <a:fillRect/>
          </a:stretch>
        </p:blipFill>
        <p:spPr>
          <a:xfrm>
            <a:off x="6508036" y="914400"/>
            <a:ext cx="5179853" cy="2743200"/>
          </a:xfrm>
          <a:prstGeom prst="rect">
            <a:avLst/>
          </a:prstGeom>
        </p:spPr>
      </p:pic>
      <p:pic>
        <p:nvPicPr>
          <p:cNvPr id="9" name="Content Placeholder 8">
            <a:extLst>
              <a:ext uri="{FF2B5EF4-FFF2-40B4-BE49-F238E27FC236}">
                <a16:creationId xmlns:a16="http://schemas.microsoft.com/office/drawing/2014/main" id="{34A3C8C3-FB9A-49F8-A923-ECE1DDBFCDAF}"/>
              </a:ext>
            </a:extLst>
          </p:cNvPr>
          <p:cNvPicPr>
            <a:picLocks noGrp="1"/>
          </p:cNvPicPr>
          <p:nvPr>
            <p:ph sz="quarter" idx="13"/>
          </p:nvPr>
        </p:nvPicPr>
        <p:blipFill>
          <a:blip r:embed="rId3"/>
          <a:stretch>
            <a:fillRect/>
          </a:stretch>
        </p:blipFill>
        <p:spPr>
          <a:xfrm>
            <a:off x="6802560" y="3749675"/>
            <a:ext cx="4590805" cy="2743200"/>
          </a:xfrm>
          <a:prstGeom prst="rect">
            <a:avLst/>
          </a:prstGeom>
        </p:spPr>
      </p:pic>
      <p:sp>
        <p:nvSpPr>
          <p:cNvPr id="4" name="Footer Placeholder 3">
            <a:extLst>
              <a:ext uri="{FF2B5EF4-FFF2-40B4-BE49-F238E27FC236}">
                <a16:creationId xmlns:a16="http://schemas.microsoft.com/office/drawing/2014/main" id="{4EE78726-7339-4AE0-9F0E-2C000A0A0E24}"/>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DBE45DE-C5EF-4801-8B87-55AFD39C5CA1}"/>
              </a:ext>
            </a:extLst>
          </p:cNvPr>
          <p:cNvSpPr>
            <a:spLocks noGrp="1"/>
          </p:cNvSpPr>
          <p:nvPr>
            <p:ph type="sldNum" sz="quarter" idx="4"/>
          </p:nvPr>
        </p:nvSpPr>
        <p:spPr/>
        <p:txBody>
          <a:bodyPr/>
          <a:lstStyle/>
          <a:p>
            <a:fld id="{5356F478-C559-429F-9426-6D8D07B5A7AD}" type="slidenum">
              <a:rPr lang="en-US" smtClean="0"/>
              <a:pPr/>
              <a:t>73</a:t>
            </a:fld>
            <a:endParaRPr lang="en-US" dirty="0"/>
          </a:p>
        </p:txBody>
      </p:sp>
    </p:spTree>
    <p:extLst>
      <p:ext uri="{BB962C8B-B14F-4D97-AF65-F5344CB8AC3E}">
        <p14:creationId xmlns:p14="http://schemas.microsoft.com/office/powerpoint/2010/main" val="7876594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ABFA52-1A88-4326-BDEA-BEF685222671}"/>
              </a:ext>
            </a:extLst>
          </p:cNvPr>
          <p:cNvSpPr>
            <a:spLocks noGrp="1"/>
          </p:cNvSpPr>
          <p:nvPr>
            <p:ph idx="1"/>
          </p:nvPr>
        </p:nvSpPr>
        <p:spPr/>
        <p:txBody>
          <a:bodyPr>
            <a:normAutofit lnSpcReduction="10000"/>
          </a:bodyPr>
          <a:lstStyle/>
          <a:p>
            <a:r>
              <a:rPr lang="en-US" dirty="0"/>
              <a:t>Access control systems ensure authorized use of computers, networks, and data resources</a:t>
            </a:r>
          </a:p>
          <a:p>
            <a:r>
              <a:rPr lang="en-US" dirty="0"/>
              <a:t>Users are identified via accounts</a:t>
            </a:r>
          </a:p>
          <a:p>
            <a:r>
              <a:rPr lang="en-US" dirty="0"/>
              <a:t>Users access an account by authenticating with credentials know or held only by them</a:t>
            </a:r>
          </a:p>
          <a:p>
            <a:r>
              <a:rPr lang="en-US" dirty="0"/>
              <a:t>Accounts are assigned privileges or rights to do things</a:t>
            </a:r>
          </a:p>
        </p:txBody>
      </p:sp>
      <p:sp>
        <p:nvSpPr>
          <p:cNvPr id="3" name="Title 2">
            <a:extLst>
              <a:ext uri="{FF2B5EF4-FFF2-40B4-BE49-F238E27FC236}">
                <a16:creationId xmlns:a16="http://schemas.microsoft.com/office/drawing/2014/main" id="{1E6CD699-E871-4E8F-84C5-A31FA19A621A}"/>
              </a:ext>
            </a:extLst>
          </p:cNvPr>
          <p:cNvSpPr>
            <a:spLocks noGrp="1"/>
          </p:cNvSpPr>
          <p:nvPr>
            <p:ph type="title"/>
          </p:nvPr>
        </p:nvSpPr>
        <p:spPr/>
        <p:txBody>
          <a:bodyPr/>
          <a:lstStyle/>
          <a:p>
            <a:r>
              <a:rPr lang="en-US" dirty="0"/>
              <a:t>Access Control and Protection</a:t>
            </a:r>
          </a:p>
        </p:txBody>
      </p:sp>
      <p:sp>
        <p:nvSpPr>
          <p:cNvPr id="4" name="Footer Placeholder 3">
            <a:extLst>
              <a:ext uri="{FF2B5EF4-FFF2-40B4-BE49-F238E27FC236}">
                <a16:creationId xmlns:a16="http://schemas.microsoft.com/office/drawing/2014/main" id="{E859DD00-5060-48C1-AF02-0B461FFE9463}"/>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9B3C4B9B-7BC8-42A5-9E7B-329BF46865F3}"/>
              </a:ext>
            </a:extLst>
          </p:cNvPr>
          <p:cNvSpPr>
            <a:spLocks noGrp="1"/>
          </p:cNvSpPr>
          <p:nvPr>
            <p:ph type="sldNum" sz="quarter" idx="4"/>
          </p:nvPr>
        </p:nvSpPr>
        <p:spPr/>
        <p:txBody>
          <a:bodyPr/>
          <a:lstStyle/>
          <a:p>
            <a:fld id="{5356F478-C559-429F-9426-6D8D07B5A7AD}" type="slidenum">
              <a:rPr lang="en-US" smtClean="0"/>
              <a:pPr/>
              <a:t>74</a:t>
            </a:fld>
            <a:endParaRPr lang="en-US" dirty="0"/>
          </a:p>
        </p:txBody>
      </p:sp>
    </p:spTree>
    <p:extLst>
      <p:ext uri="{BB962C8B-B14F-4D97-AF65-F5344CB8AC3E}">
        <p14:creationId xmlns:p14="http://schemas.microsoft.com/office/powerpoint/2010/main" val="32830047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 Types and UAC</a:t>
            </a:r>
          </a:p>
        </p:txBody>
      </p:sp>
      <p:sp>
        <p:nvSpPr>
          <p:cNvPr id="3" name="Content Placeholder 2"/>
          <p:cNvSpPr>
            <a:spLocks noGrp="1"/>
          </p:cNvSpPr>
          <p:nvPr>
            <p:ph sz="half" idx="1"/>
          </p:nvPr>
        </p:nvSpPr>
        <p:spPr/>
        <p:txBody>
          <a:bodyPr>
            <a:normAutofit fontScale="77500" lnSpcReduction="20000"/>
          </a:bodyPr>
          <a:lstStyle/>
          <a:p>
            <a:r>
              <a:rPr lang="en-US" dirty="0"/>
              <a:t>Administrator versus standard user accounts</a:t>
            </a:r>
          </a:p>
          <a:p>
            <a:r>
              <a:rPr lang="en-US" dirty="0"/>
              <a:t>Least privilege</a:t>
            </a:r>
          </a:p>
          <a:p>
            <a:pPr lvl="1"/>
            <a:r>
              <a:rPr lang="en-US" dirty="0"/>
              <a:t>Allocate as few rights and permissions to accounts as possible</a:t>
            </a:r>
          </a:p>
          <a:p>
            <a:r>
              <a:rPr lang="en-US" dirty="0"/>
              <a:t>User Account Control (UAC)</a:t>
            </a:r>
          </a:p>
          <a:p>
            <a:pPr lvl="1"/>
            <a:r>
              <a:rPr lang="en-US" dirty="0"/>
              <a:t>Too many people use administrator accounts all the time</a:t>
            </a:r>
          </a:p>
          <a:p>
            <a:pPr lvl="1"/>
            <a:r>
              <a:rPr lang="en-US" dirty="0"/>
              <a:t>UAC requires explicit authorization to perform a “protected” task</a:t>
            </a:r>
            <a:endParaRPr lang="en-GB" dirty="0"/>
          </a:p>
          <a:p>
            <a:endParaRPr lang="en-US" dirty="0"/>
          </a:p>
        </p:txBody>
      </p:sp>
      <p:pic>
        <p:nvPicPr>
          <p:cNvPr id="9" name="Content Placeholder 8" descr="UAC requiring confirmation of the use of administrator privileges">
            <a:extLst>
              <a:ext uri="{FF2B5EF4-FFF2-40B4-BE49-F238E27FC236}">
                <a16:creationId xmlns:a16="http://schemas.microsoft.com/office/drawing/2014/main" id="{9D8DF75D-C439-4CD1-902B-C8E888517864}"/>
              </a:ext>
            </a:extLst>
          </p:cNvPr>
          <p:cNvPicPr>
            <a:picLocks noGrp="1"/>
          </p:cNvPicPr>
          <p:nvPr>
            <p:ph sz="half" idx="2"/>
          </p:nvPr>
        </p:nvPicPr>
        <p:blipFill rotWithShape="1">
          <a:blip r:embed="rId3"/>
          <a:stretch/>
        </p:blipFill>
        <p:spPr bwMode="auto">
          <a:xfrm>
            <a:off x="6126163" y="1741956"/>
            <a:ext cx="5940425" cy="3923362"/>
          </a:xfrm>
          <a:prstGeom prst="rect">
            <a:avLst/>
          </a:prstGeom>
          <a:extLst>
            <a:ext uri="{53640926-AAD7-44D8-BBD7-CCE9431645EC}">
              <a14:shadowObscured xmlns:a14="http://schemas.microsoft.com/office/drawing/2010/main"/>
            </a:ext>
          </a:extLst>
        </p:spPr>
      </p:pic>
      <p:sp>
        <p:nvSpPr>
          <p:cNvPr id="4" name="Footer Placeholder 3">
            <a:extLst>
              <a:ext uri="{FF2B5EF4-FFF2-40B4-BE49-F238E27FC236}">
                <a16:creationId xmlns:a16="http://schemas.microsoft.com/office/drawing/2014/main" id="{CE25C1E7-2ACC-4B9B-B9D4-3EEA1863F55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A616C2D2-8937-4B79-A017-950CCC2FBC6B}"/>
              </a:ext>
            </a:extLst>
          </p:cNvPr>
          <p:cNvSpPr>
            <a:spLocks noGrp="1"/>
          </p:cNvSpPr>
          <p:nvPr>
            <p:ph type="sldNum" sz="quarter" idx="4"/>
          </p:nvPr>
        </p:nvSpPr>
        <p:spPr/>
        <p:txBody>
          <a:bodyPr/>
          <a:lstStyle/>
          <a:p>
            <a:fld id="{5356F478-C559-429F-9426-6D8D07B5A7AD}" type="slidenum">
              <a:rPr lang="en-US" smtClean="0"/>
              <a:pPr/>
              <a:t>75</a:t>
            </a:fld>
            <a:endParaRPr lang="en-US" dirty="0"/>
          </a:p>
        </p:txBody>
      </p:sp>
    </p:spTree>
    <p:extLst>
      <p:ext uri="{BB962C8B-B14F-4D97-AF65-F5344CB8AC3E}">
        <p14:creationId xmlns:p14="http://schemas.microsoft.com/office/powerpoint/2010/main" val="22657987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43AAA7-E9D0-415B-8EFE-370F15783DFE}"/>
              </a:ext>
            </a:extLst>
          </p:cNvPr>
          <p:cNvSpPr>
            <a:spLocks noGrp="1"/>
          </p:cNvSpPr>
          <p:nvPr>
            <p:ph type="title"/>
          </p:nvPr>
        </p:nvSpPr>
        <p:spPr/>
        <p:txBody>
          <a:bodyPr/>
          <a:lstStyle/>
          <a:p>
            <a:r>
              <a:rPr lang="en-US" dirty="0"/>
              <a:t>Creating and Managing User Accounts</a:t>
            </a:r>
          </a:p>
        </p:txBody>
      </p:sp>
      <p:sp>
        <p:nvSpPr>
          <p:cNvPr id="8" name="Content Placeholder 7">
            <a:extLst>
              <a:ext uri="{FF2B5EF4-FFF2-40B4-BE49-F238E27FC236}">
                <a16:creationId xmlns:a16="http://schemas.microsoft.com/office/drawing/2014/main" id="{C0BB5442-2FD4-49EF-8FF4-6C3A5A41602D}"/>
              </a:ext>
            </a:extLst>
          </p:cNvPr>
          <p:cNvSpPr>
            <a:spLocks noGrp="1"/>
          </p:cNvSpPr>
          <p:nvPr>
            <p:ph sz="half" idx="1"/>
          </p:nvPr>
        </p:nvSpPr>
        <p:spPr/>
        <p:txBody>
          <a:bodyPr>
            <a:normAutofit/>
          </a:bodyPr>
          <a:lstStyle/>
          <a:p>
            <a:r>
              <a:rPr lang="en-US" dirty="0"/>
              <a:t>Microsoft versus local accounts</a:t>
            </a:r>
          </a:p>
          <a:p>
            <a:r>
              <a:rPr lang="en-US" dirty="0"/>
              <a:t>Account settings app (password, picture, etc)</a:t>
            </a:r>
          </a:p>
          <a:p>
            <a:r>
              <a:rPr lang="en-GB" dirty="0"/>
              <a:t>Local Users and Groups snap-in</a:t>
            </a:r>
          </a:p>
          <a:p>
            <a:endParaRPr lang="en-US" dirty="0"/>
          </a:p>
        </p:txBody>
      </p:sp>
      <p:pic>
        <p:nvPicPr>
          <p:cNvPr id="13" name="Content Placeholder 12">
            <a:extLst>
              <a:ext uri="{FF2B5EF4-FFF2-40B4-BE49-F238E27FC236}">
                <a16:creationId xmlns:a16="http://schemas.microsoft.com/office/drawing/2014/main" id="{EF6F8C3F-E13C-47BA-ADA5-30B6BCA957D0}"/>
              </a:ext>
            </a:extLst>
          </p:cNvPr>
          <p:cNvPicPr>
            <a:picLocks noGrp="1"/>
          </p:cNvPicPr>
          <p:nvPr>
            <p:ph sz="quarter" idx="13"/>
          </p:nvPr>
        </p:nvPicPr>
        <p:blipFill>
          <a:blip r:embed="rId2"/>
          <a:stretch>
            <a:fillRect/>
          </a:stretch>
        </p:blipFill>
        <p:spPr>
          <a:xfrm>
            <a:off x="1382239" y="3749675"/>
            <a:ext cx="3363272" cy="2743200"/>
          </a:xfrm>
          <a:prstGeom prst="rect">
            <a:avLst/>
          </a:prstGeom>
        </p:spPr>
      </p:pic>
      <p:pic>
        <p:nvPicPr>
          <p:cNvPr id="14" name="Content Placeholder 13">
            <a:extLst>
              <a:ext uri="{FF2B5EF4-FFF2-40B4-BE49-F238E27FC236}">
                <a16:creationId xmlns:a16="http://schemas.microsoft.com/office/drawing/2014/main" id="{C432AD49-3F0A-477A-AF81-11680F44B47F}"/>
              </a:ext>
            </a:extLst>
          </p:cNvPr>
          <p:cNvPicPr>
            <a:picLocks noGrp="1"/>
          </p:cNvPicPr>
          <p:nvPr>
            <p:ph sz="quarter" idx="12"/>
          </p:nvPr>
        </p:nvPicPr>
        <p:blipFill>
          <a:blip r:embed="rId3"/>
          <a:stretch>
            <a:fillRect/>
          </a:stretch>
        </p:blipFill>
        <p:spPr>
          <a:xfrm>
            <a:off x="1646772" y="914400"/>
            <a:ext cx="2834206" cy="2743200"/>
          </a:xfrm>
          <a:prstGeom prst="rect">
            <a:avLst/>
          </a:prstGeom>
        </p:spPr>
      </p:pic>
      <p:sp>
        <p:nvSpPr>
          <p:cNvPr id="2" name="Footer Placeholder 1">
            <a:extLst>
              <a:ext uri="{FF2B5EF4-FFF2-40B4-BE49-F238E27FC236}">
                <a16:creationId xmlns:a16="http://schemas.microsoft.com/office/drawing/2014/main" id="{0E76A393-05E8-45A0-B8FC-9664D81D29DD}"/>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C49578D-5AF6-48C0-9490-C7AA0A1C2F20}"/>
              </a:ext>
            </a:extLst>
          </p:cNvPr>
          <p:cNvSpPr>
            <a:spLocks noGrp="1"/>
          </p:cNvSpPr>
          <p:nvPr>
            <p:ph type="sldNum" sz="quarter" idx="4"/>
          </p:nvPr>
        </p:nvSpPr>
        <p:spPr/>
        <p:txBody>
          <a:bodyPr/>
          <a:lstStyle/>
          <a:p>
            <a:fld id="{5356F478-C559-429F-9426-6D8D07B5A7AD}" type="slidenum">
              <a:rPr lang="en-US" smtClean="0"/>
              <a:pPr/>
              <a:t>76</a:t>
            </a:fld>
            <a:endParaRPr lang="en-US" dirty="0"/>
          </a:p>
        </p:txBody>
      </p:sp>
    </p:spTree>
    <p:extLst>
      <p:ext uri="{BB962C8B-B14F-4D97-AF65-F5344CB8AC3E}">
        <p14:creationId xmlns:p14="http://schemas.microsoft.com/office/powerpoint/2010/main" val="42009733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DAB833B-3135-40FD-932E-15F298DD6D62}"/>
              </a:ext>
            </a:extLst>
          </p:cNvPr>
          <p:cNvSpPr>
            <a:spLocks noGrp="1"/>
          </p:cNvSpPr>
          <p:nvPr>
            <p:ph idx="1"/>
          </p:nvPr>
        </p:nvSpPr>
        <p:spPr/>
        <p:txBody>
          <a:bodyPr>
            <a:normAutofit fontScale="85000" lnSpcReduction="10000"/>
          </a:bodyPr>
          <a:lstStyle/>
          <a:p>
            <a:r>
              <a:rPr lang="en-US" dirty="0"/>
              <a:t>Use GUI and command-line management interfaces to configure an operating system</a:t>
            </a:r>
          </a:p>
          <a:p>
            <a:r>
              <a:rPr lang="en-US" dirty="0"/>
              <a:t>Explain the importance of access control features and configure user accounts</a:t>
            </a:r>
          </a:p>
        </p:txBody>
      </p:sp>
      <p:sp>
        <p:nvSpPr>
          <p:cNvPr id="3" name="Footer Placeholder 2">
            <a:extLst>
              <a:ext uri="{FF2B5EF4-FFF2-40B4-BE49-F238E27FC236}">
                <a16:creationId xmlns:a16="http://schemas.microsoft.com/office/drawing/2014/main" id="{22B5A601-3994-4484-9FFC-4FB96B75BBDF}"/>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7CF2EEC-EB9F-4FE7-B1ED-BA8D6BDAF439}"/>
              </a:ext>
            </a:extLst>
          </p:cNvPr>
          <p:cNvSpPr>
            <a:spLocks noGrp="1"/>
          </p:cNvSpPr>
          <p:nvPr>
            <p:ph type="sldNum" sz="quarter" idx="4"/>
          </p:nvPr>
        </p:nvSpPr>
        <p:spPr/>
        <p:txBody>
          <a:bodyPr/>
          <a:lstStyle/>
          <a:p>
            <a:fld id="{5356F478-C559-429F-9426-6D8D07B5A7AD}" type="slidenum">
              <a:rPr lang="en-US" smtClean="0"/>
              <a:pPr/>
              <a:t>77</a:t>
            </a:fld>
            <a:endParaRPr lang="en-US" dirty="0"/>
          </a:p>
        </p:txBody>
      </p:sp>
    </p:spTree>
    <p:extLst>
      <p:ext uri="{BB962C8B-B14F-4D97-AF65-F5344CB8AC3E}">
        <p14:creationId xmlns:p14="http://schemas.microsoft.com/office/powerpoint/2010/main" val="39170027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FFC483-FCB1-4935-A9DD-03714C8D733A}"/>
              </a:ext>
            </a:extLst>
          </p:cNvPr>
          <p:cNvSpPr>
            <a:spLocks noGrp="1"/>
          </p:cNvSpPr>
          <p:nvPr>
            <p:ph idx="1"/>
          </p:nvPr>
        </p:nvSpPr>
        <p:spPr/>
        <p:txBody>
          <a:bodyPr/>
          <a:lstStyle/>
          <a:p>
            <a:r>
              <a:rPr lang="en-US" dirty="0"/>
              <a:t>Lab 4 / Using Management Interfaces</a:t>
            </a:r>
          </a:p>
          <a:p>
            <a:r>
              <a:rPr lang="en-US" dirty="0"/>
              <a:t>Lab 5 / Managing User Accounts</a:t>
            </a:r>
          </a:p>
        </p:txBody>
      </p:sp>
      <p:sp>
        <p:nvSpPr>
          <p:cNvPr id="3" name="Footer Placeholder 2">
            <a:extLst>
              <a:ext uri="{FF2B5EF4-FFF2-40B4-BE49-F238E27FC236}">
                <a16:creationId xmlns:a16="http://schemas.microsoft.com/office/drawing/2014/main" id="{ABA20C4E-8247-4232-920E-4FF395E69B42}"/>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9A949A7D-5F08-4D1C-AE03-224CBA2274BB}"/>
              </a:ext>
            </a:extLst>
          </p:cNvPr>
          <p:cNvSpPr>
            <a:spLocks noGrp="1"/>
          </p:cNvSpPr>
          <p:nvPr>
            <p:ph type="sldNum" sz="quarter" idx="4"/>
          </p:nvPr>
        </p:nvSpPr>
        <p:spPr/>
        <p:txBody>
          <a:bodyPr/>
          <a:lstStyle/>
          <a:p>
            <a:fld id="{5356F478-C559-429F-9426-6D8D07B5A7AD}" type="slidenum">
              <a:rPr lang="en-US" smtClean="0"/>
              <a:pPr/>
              <a:t>78</a:t>
            </a:fld>
            <a:endParaRPr lang="en-US" dirty="0"/>
          </a:p>
        </p:txBody>
      </p:sp>
    </p:spTree>
    <p:extLst>
      <p:ext uri="{BB962C8B-B14F-4D97-AF65-F5344CB8AC3E}">
        <p14:creationId xmlns:p14="http://schemas.microsoft.com/office/powerpoint/2010/main" val="19952034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1 / Unit 5 / Troubleshooting and Support</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2379548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CEB467C-B2E9-423D-B393-7A5AC722BCA5}"/>
              </a:ext>
            </a:extLst>
          </p:cNvPr>
          <p:cNvSpPr>
            <a:spLocks noGrp="1"/>
          </p:cNvSpPr>
          <p:nvPr>
            <p:ph idx="1"/>
          </p:nvPr>
        </p:nvSpPr>
        <p:spPr/>
        <p:txBody>
          <a:bodyPr>
            <a:normAutofit fontScale="85000" lnSpcReduction="10000"/>
          </a:bodyPr>
          <a:lstStyle/>
          <a:p>
            <a:r>
              <a:rPr lang="en-US" dirty="0"/>
              <a:t>System to process, store, and transfer information</a:t>
            </a:r>
          </a:p>
          <a:p>
            <a:r>
              <a:rPr lang="en-US" dirty="0"/>
              <a:t>Words, numbers, pictures, sound, or video can all be represented as digital data—as strings of ones and zeroes</a:t>
            </a:r>
          </a:p>
          <a:p>
            <a:r>
              <a:rPr lang="en-US" dirty="0"/>
              <a:t>IT systems to process data includes computers, telecommunications networks, and any other programmable electronic device</a:t>
            </a:r>
          </a:p>
          <a:p>
            <a:r>
              <a:rPr lang="en-US" dirty="0"/>
              <a:t>The Information Age</a:t>
            </a:r>
            <a:r>
              <a:rPr lang="en-GB" dirty="0"/>
              <a:t>—data processing is critical to prospects in most industries</a:t>
            </a:r>
            <a:endParaRPr lang="en-US" dirty="0"/>
          </a:p>
        </p:txBody>
      </p:sp>
      <p:sp>
        <p:nvSpPr>
          <p:cNvPr id="9" name="Title 8">
            <a:extLst>
              <a:ext uri="{FF2B5EF4-FFF2-40B4-BE49-F238E27FC236}">
                <a16:creationId xmlns:a16="http://schemas.microsoft.com/office/drawing/2014/main" id="{8ABA537D-520D-46C4-B0FF-488E2E9D9CDF}"/>
              </a:ext>
            </a:extLst>
          </p:cNvPr>
          <p:cNvSpPr>
            <a:spLocks noGrp="1"/>
          </p:cNvSpPr>
          <p:nvPr>
            <p:ph type="title"/>
          </p:nvPr>
        </p:nvSpPr>
        <p:spPr/>
        <p:txBody>
          <a:bodyPr/>
          <a:lstStyle/>
          <a:p>
            <a:r>
              <a:rPr lang="en-US" dirty="0"/>
              <a:t>Information Technology</a:t>
            </a:r>
          </a:p>
        </p:txBody>
      </p:sp>
      <p:sp>
        <p:nvSpPr>
          <p:cNvPr id="2" name="Footer Placeholder 1">
            <a:extLst>
              <a:ext uri="{FF2B5EF4-FFF2-40B4-BE49-F238E27FC236}">
                <a16:creationId xmlns:a16="http://schemas.microsoft.com/office/drawing/2014/main" id="{02667E23-E023-4D3D-86E3-5F9D73679214}"/>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6EAB577F-093B-4ED5-8256-60D1F33AF72A}"/>
              </a:ext>
            </a:extLst>
          </p:cNvPr>
          <p:cNvSpPr>
            <a:spLocks noGrp="1"/>
          </p:cNvSpPr>
          <p:nvPr>
            <p:ph type="sldNum" sz="quarter" idx="4"/>
          </p:nvPr>
        </p:nvSpPr>
        <p:spPr/>
        <p:txBody>
          <a:bodyPr/>
          <a:lstStyle/>
          <a:p>
            <a:fld id="{5356F478-C559-429F-9426-6D8D07B5A7AD}" type="slidenum">
              <a:rPr lang="en-US" smtClean="0"/>
              <a:pPr/>
              <a:t>8</a:t>
            </a:fld>
            <a:endParaRPr lang="en-US" dirty="0"/>
          </a:p>
        </p:txBody>
      </p:sp>
    </p:spTree>
    <p:extLst>
      <p:ext uri="{BB962C8B-B14F-4D97-AF65-F5344CB8AC3E}">
        <p14:creationId xmlns:p14="http://schemas.microsoft.com/office/powerpoint/2010/main" val="41974036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9E4C69-68A9-4F8E-BEB2-426D795A5118}"/>
              </a:ext>
            </a:extLst>
          </p:cNvPr>
          <p:cNvSpPr>
            <a:spLocks noGrp="1"/>
          </p:cNvSpPr>
          <p:nvPr>
            <p:ph idx="1"/>
          </p:nvPr>
        </p:nvSpPr>
        <p:spPr/>
        <p:txBody>
          <a:bodyPr/>
          <a:lstStyle/>
          <a:p>
            <a:r>
              <a:rPr lang="en-US" dirty="0"/>
              <a:t>Describe basic support and troubleshooting procedures</a:t>
            </a:r>
          </a:p>
          <a:p>
            <a:r>
              <a:rPr lang="en-US" dirty="0"/>
              <a:t>Use websites and tools to obtain support and search for advice and help</a:t>
            </a:r>
          </a:p>
        </p:txBody>
      </p:sp>
      <p:sp>
        <p:nvSpPr>
          <p:cNvPr id="3" name="Footer Placeholder 2">
            <a:extLst>
              <a:ext uri="{FF2B5EF4-FFF2-40B4-BE49-F238E27FC236}">
                <a16:creationId xmlns:a16="http://schemas.microsoft.com/office/drawing/2014/main" id="{E4CC6792-EF12-40ED-93F3-3889FA2E2B62}"/>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DC397DE3-26ED-4C36-9CC3-D2E2F4A8F9A6}"/>
              </a:ext>
            </a:extLst>
          </p:cNvPr>
          <p:cNvSpPr>
            <a:spLocks noGrp="1"/>
          </p:cNvSpPr>
          <p:nvPr>
            <p:ph type="sldNum" sz="quarter" idx="4"/>
          </p:nvPr>
        </p:nvSpPr>
        <p:spPr/>
        <p:txBody>
          <a:bodyPr/>
          <a:lstStyle/>
          <a:p>
            <a:fld id="{5356F478-C559-429F-9426-6D8D07B5A7AD}" type="slidenum">
              <a:rPr lang="en-US" smtClean="0"/>
              <a:pPr/>
              <a:t>80</a:t>
            </a:fld>
            <a:endParaRPr lang="en-US" dirty="0"/>
          </a:p>
        </p:txBody>
      </p:sp>
    </p:spTree>
    <p:extLst>
      <p:ext uri="{BB962C8B-B14F-4D97-AF65-F5344CB8AC3E}">
        <p14:creationId xmlns:p14="http://schemas.microsoft.com/office/powerpoint/2010/main" val="23059453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Support and Troubleshooting</a:t>
            </a:r>
            <a:endParaRPr lang="en-US" dirty="0"/>
          </a:p>
        </p:txBody>
      </p:sp>
      <p:sp>
        <p:nvSpPr>
          <p:cNvPr id="7" name="Content Placeholder 6">
            <a:extLst>
              <a:ext uri="{FF2B5EF4-FFF2-40B4-BE49-F238E27FC236}">
                <a16:creationId xmlns:a16="http://schemas.microsoft.com/office/drawing/2014/main" id="{22E74B9C-45CC-4982-8C71-2B52B6242222}"/>
              </a:ext>
            </a:extLst>
          </p:cNvPr>
          <p:cNvSpPr>
            <a:spLocks noGrp="1"/>
          </p:cNvSpPr>
          <p:nvPr>
            <p:ph idx="1"/>
          </p:nvPr>
        </p:nvSpPr>
        <p:spPr/>
        <p:txBody>
          <a:bodyPr/>
          <a:lstStyle/>
          <a:p>
            <a:r>
              <a:rPr lang="en-US" dirty="0"/>
              <a:t>Troubleshooting skills and approach</a:t>
            </a:r>
          </a:p>
          <a:p>
            <a:r>
              <a:rPr lang="en-US" dirty="0"/>
              <a:t>Problem solving and diagnosis</a:t>
            </a:r>
          </a:p>
          <a:p>
            <a:r>
              <a:rPr lang="en-US" dirty="0"/>
              <a:t>Causes, symptoms, and consequences</a:t>
            </a:r>
          </a:p>
          <a:p>
            <a:r>
              <a:rPr lang="en-US" dirty="0"/>
              <a:t>Appreciate priorities and business needs</a:t>
            </a:r>
          </a:p>
        </p:txBody>
      </p:sp>
      <p:sp>
        <p:nvSpPr>
          <p:cNvPr id="2" name="Footer Placeholder 1">
            <a:extLst>
              <a:ext uri="{FF2B5EF4-FFF2-40B4-BE49-F238E27FC236}">
                <a16:creationId xmlns:a16="http://schemas.microsoft.com/office/drawing/2014/main" id="{0CF2EDD9-0025-4969-AA87-6BBD8114B885}"/>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8647F88-FA0B-41F4-9A24-8F9F11DEFAFB}"/>
              </a:ext>
            </a:extLst>
          </p:cNvPr>
          <p:cNvSpPr>
            <a:spLocks noGrp="1"/>
          </p:cNvSpPr>
          <p:nvPr>
            <p:ph type="sldNum" sz="quarter" idx="4"/>
          </p:nvPr>
        </p:nvSpPr>
        <p:spPr/>
        <p:txBody>
          <a:bodyPr/>
          <a:lstStyle/>
          <a:p>
            <a:fld id="{5356F478-C559-429F-9426-6D8D07B5A7AD}" type="slidenum">
              <a:rPr lang="en-US" smtClean="0"/>
              <a:pPr/>
              <a:t>81</a:t>
            </a:fld>
            <a:endParaRPr lang="en-US" dirty="0"/>
          </a:p>
        </p:txBody>
      </p:sp>
    </p:spTree>
    <p:extLst>
      <p:ext uri="{BB962C8B-B14F-4D97-AF65-F5344CB8AC3E}">
        <p14:creationId xmlns:p14="http://schemas.microsoft.com/office/powerpoint/2010/main" val="20242017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636E13E-5242-4115-8E8F-05A2632257A4}"/>
              </a:ext>
            </a:extLst>
          </p:cNvPr>
          <p:cNvSpPr>
            <a:spLocks noGrp="1"/>
          </p:cNvSpPr>
          <p:nvPr>
            <p:ph idx="1"/>
          </p:nvPr>
        </p:nvSpPr>
        <p:spPr/>
        <p:txBody>
          <a:bodyPr>
            <a:normAutofit fontScale="47500" lnSpcReduction="20000"/>
          </a:bodyPr>
          <a:lstStyle/>
          <a:p>
            <a:pPr marL="742950" indent="-742950">
              <a:buFont typeface="+mj-lt"/>
              <a:buAutoNum type="arabicPeriod"/>
            </a:pPr>
            <a:r>
              <a:rPr lang="en-US" dirty="0"/>
              <a:t>Identify the problem (Gather information, Duplicate the problem, if possible, Question users, Identify symptoms, Determine if anything has changed, Approach multiple problems individually)</a:t>
            </a:r>
          </a:p>
          <a:p>
            <a:pPr marL="742950" indent="-742950">
              <a:buFont typeface="+mj-lt"/>
              <a:buAutoNum type="arabicPeriod"/>
            </a:pPr>
            <a:r>
              <a:rPr lang="en-US" dirty="0"/>
              <a:t>Research knowledge base/Internet, if applicable</a:t>
            </a:r>
          </a:p>
          <a:p>
            <a:pPr marL="742950" indent="-742950">
              <a:buFont typeface="+mj-lt"/>
              <a:buAutoNum type="arabicPeriod"/>
            </a:pPr>
            <a:r>
              <a:rPr lang="en-US" dirty="0"/>
              <a:t>Establish a theory of probable cause (Question the obvious, Consider multiple approaches, Divide and conquer)</a:t>
            </a:r>
          </a:p>
          <a:p>
            <a:pPr marL="742950" indent="-742950">
              <a:buFont typeface="+mj-lt"/>
              <a:buAutoNum type="arabicPeriod"/>
            </a:pPr>
            <a:r>
              <a:rPr lang="en-US" dirty="0"/>
              <a:t>Test the theory to determine the cause (Once the theory is confirmed [confirmed root cause], determine the next steps to resolve the problem, If the theory is not confirmed, establish a new theory or escalate)</a:t>
            </a:r>
          </a:p>
          <a:p>
            <a:pPr marL="742950" indent="-742950">
              <a:buFont typeface="+mj-lt"/>
              <a:buAutoNum type="arabicPeriod"/>
            </a:pPr>
            <a:r>
              <a:rPr lang="en-US" dirty="0"/>
              <a:t>Establish a plan of action to resolve the problem and identify potential effects</a:t>
            </a:r>
          </a:p>
          <a:p>
            <a:pPr marL="742950" indent="-742950">
              <a:buFont typeface="+mj-lt"/>
              <a:buAutoNum type="arabicPeriod"/>
            </a:pPr>
            <a:r>
              <a:rPr lang="en-US" dirty="0"/>
              <a:t>Implement the solution or escalate as necessary</a:t>
            </a:r>
          </a:p>
          <a:p>
            <a:pPr marL="742950" indent="-742950">
              <a:buFont typeface="+mj-lt"/>
              <a:buAutoNum type="arabicPeriod"/>
            </a:pPr>
            <a:r>
              <a:rPr lang="en-US" dirty="0"/>
              <a:t>Verify full system functionality and, if applicable, implement preventive measures</a:t>
            </a:r>
          </a:p>
          <a:p>
            <a:pPr marL="742950" indent="-742950">
              <a:buFont typeface="+mj-lt"/>
              <a:buAutoNum type="arabicPeriod"/>
            </a:pPr>
            <a:r>
              <a:rPr lang="en-US" dirty="0"/>
              <a:t>Document findings/lessons learned, actions and outcomes</a:t>
            </a:r>
          </a:p>
        </p:txBody>
      </p:sp>
      <p:sp>
        <p:nvSpPr>
          <p:cNvPr id="3" name="Title 2">
            <a:extLst>
              <a:ext uri="{FF2B5EF4-FFF2-40B4-BE49-F238E27FC236}">
                <a16:creationId xmlns:a16="http://schemas.microsoft.com/office/drawing/2014/main" id="{102266B6-3157-4715-8C5F-BDCEEBF1D862}"/>
              </a:ext>
            </a:extLst>
          </p:cNvPr>
          <p:cNvSpPr>
            <a:spLocks noGrp="1"/>
          </p:cNvSpPr>
          <p:nvPr>
            <p:ph type="title"/>
          </p:nvPr>
        </p:nvSpPr>
        <p:spPr/>
        <p:txBody>
          <a:bodyPr/>
          <a:lstStyle/>
          <a:p>
            <a:r>
              <a:rPr lang="en-US" dirty="0"/>
              <a:t>CompTIA Troubleshooting Model</a:t>
            </a:r>
          </a:p>
        </p:txBody>
      </p:sp>
      <p:sp>
        <p:nvSpPr>
          <p:cNvPr id="4" name="Footer Placeholder 3">
            <a:extLst>
              <a:ext uri="{FF2B5EF4-FFF2-40B4-BE49-F238E27FC236}">
                <a16:creationId xmlns:a16="http://schemas.microsoft.com/office/drawing/2014/main" id="{063C7B4A-6C89-4956-BA30-0C11CC9F8F11}"/>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44ED93E-7F8A-4F9A-9752-B1E9BD696562}"/>
              </a:ext>
            </a:extLst>
          </p:cNvPr>
          <p:cNvSpPr>
            <a:spLocks noGrp="1"/>
          </p:cNvSpPr>
          <p:nvPr>
            <p:ph type="sldNum" sz="quarter" idx="4"/>
          </p:nvPr>
        </p:nvSpPr>
        <p:spPr/>
        <p:txBody>
          <a:bodyPr/>
          <a:lstStyle/>
          <a:p>
            <a:fld id="{5356F478-C559-429F-9426-6D8D07B5A7AD}" type="slidenum">
              <a:rPr lang="en-US" smtClean="0"/>
              <a:pPr/>
              <a:t>82</a:t>
            </a:fld>
            <a:endParaRPr lang="en-US" dirty="0"/>
          </a:p>
        </p:txBody>
      </p:sp>
    </p:spTree>
    <p:extLst>
      <p:ext uri="{BB962C8B-B14F-4D97-AF65-F5344CB8AC3E}">
        <p14:creationId xmlns:p14="http://schemas.microsoft.com/office/powerpoint/2010/main" val="35142703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AF5F5F-B85B-4702-8184-328AE06016BD}"/>
              </a:ext>
            </a:extLst>
          </p:cNvPr>
          <p:cNvSpPr>
            <a:spLocks noGrp="1"/>
          </p:cNvSpPr>
          <p:nvPr>
            <p:ph type="title"/>
          </p:nvPr>
        </p:nvSpPr>
        <p:spPr/>
        <p:txBody>
          <a:bodyPr/>
          <a:lstStyle/>
          <a:p>
            <a:r>
              <a:rPr lang="en-US" dirty="0"/>
              <a:t>Identifying the Problem</a:t>
            </a:r>
          </a:p>
        </p:txBody>
      </p:sp>
      <p:sp>
        <p:nvSpPr>
          <p:cNvPr id="3" name="Content Placeholder 2">
            <a:extLst>
              <a:ext uri="{FF2B5EF4-FFF2-40B4-BE49-F238E27FC236}">
                <a16:creationId xmlns:a16="http://schemas.microsoft.com/office/drawing/2014/main" id="{F1F30BB7-4AE4-4468-A734-CE3AE3648619}"/>
              </a:ext>
            </a:extLst>
          </p:cNvPr>
          <p:cNvSpPr>
            <a:spLocks noGrp="1"/>
          </p:cNvSpPr>
          <p:nvPr>
            <p:ph sz="half" idx="1"/>
          </p:nvPr>
        </p:nvSpPr>
        <p:spPr/>
        <p:txBody>
          <a:bodyPr>
            <a:normAutofit fontScale="92500" lnSpcReduction="20000"/>
          </a:bodyPr>
          <a:lstStyle/>
          <a:p>
            <a:r>
              <a:rPr lang="en-US" dirty="0"/>
              <a:t>Question users and determine changes</a:t>
            </a:r>
          </a:p>
          <a:p>
            <a:r>
              <a:rPr lang="en-US" dirty="0"/>
              <a:t>Duplicate the problem and identify symptoms</a:t>
            </a:r>
          </a:p>
          <a:p>
            <a:r>
              <a:rPr lang="en-US" dirty="0"/>
              <a:t>Approach multiple problems individually</a:t>
            </a:r>
          </a:p>
          <a:p>
            <a:r>
              <a:rPr lang="en-US" dirty="0"/>
              <a:t>Gather information and research symptoms</a:t>
            </a:r>
          </a:p>
          <a:p>
            <a:endParaRPr lang="en-US" dirty="0"/>
          </a:p>
        </p:txBody>
      </p:sp>
      <p:pic>
        <p:nvPicPr>
          <p:cNvPr id="7" name="Content Placeholder 6" descr="Information gathering is the first step in troubleshooting. Image by rawpixel © 123rf.com.">
            <a:extLst>
              <a:ext uri="{FF2B5EF4-FFF2-40B4-BE49-F238E27FC236}">
                <a16:creationId xmlns:a16="http://schemas.microsoft.com/office/drawing/2014/main" id="{F1DE5CBD-D0EB-43A7-8F42-0F907A1C5934}"/>
              </a:ext>
            </a:extLst>
          </p:cNvPr>
          <p:cNvPicPr>
            <a:picLocks noGrp="1"/>
          </p:cNvPicPr>
          <p:nvPr>
            <p:ph sz="half" idx="2"/>
          </p:nvPr>
        </p:nvPicPr>
        <p:blipFill>
          <a:blip r:embed="rId2"/>
          <a:stretch>
            <a:fillRect/>
          </a:stretch>
        </p:blipFill>
        <p:spPr>
          <a:xfrm>
            <a:off x="6604635" y="2011997"/>
            <a:ext cx="4983480" cy="3383280"/>
          </a:xfrm>
          <a:prstGeom prst="rect">
            <a:avLst/>
          </a:prstGeom>
        </p:spPr>
      </p:pic>
      <p:sp>
        <p:nvSpPr>
          <p:cNvPr id="4" name="Footer Placeholder 3">
            <a:extLst>
              <a:ext uri="{FF2B5EF4-FFF2-40B4-BE49-F238E27FC236}">
                <a16:creationId xmlns:a16="http://schemas.microsoft.com/office/drawing/2014/main" id="{2144B7CF-EF7D-47CE-892E-A47AB2F200D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D6BE80E-1882-4241-87B2-81663AC1ED1F}"/>
              </a:ext>
            </a:extLst>
          </p:cNvPr>
          <p:cNvSpPr>
            <a:spLocks noGrp="1"/>
          </p:cNvSpPr>
          <p:nvPr>
            <p:ph type="sldNum" sz="quarter" idx="4"/>
          </p:nvPr>
        </p:nvSpPr>
        <p:spPr/>
        <p:txBody>
          <a:bodyPr/>
          <a:lstStyle/>
          <a:p>
            <a:fld id="{5356F478-C559-429F-9426-6D8D07B5A7AD}" type="slidenum">
              <a:rPr lang="en-US" smtClean="0"/>
              <a:pPr/>
              <a:t>83</a:t>
            </a:fld>
            <a:endParaRPr lang="en-US" dirty="0"/>
          </a:p>
        </p:txBody>
      </p:sp>
    </p:spTree>
    <p:extLst>
      <p:ext uri="{BB962C8B-B14F-4D97-AF65-F5344CB8AC3E}">
        <p14:creationId xmlns:p14="http://schemas.microsoft.com/office/powerpoint/2010/main" val="51008631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F24241-F479-46E0-A73F-CD08F5FA65CB}"/>
              </a:ext>
            </a:extLst>
          </p:cNvPr>
          <p:cNvSpPr>
            <a:spLocks noGrp="1"/>
          </p:cNvSpPr>
          <p:nvPr>
            <p:ph idx="1"/>
          </p:nvPr>
        </p:nvSpPr>
        <p:spPr/>
        <p:txBody>
          <a:bodyPr/>
          <a:lstStyle/>
          <a:p>
            <a:r>
              <a:rPr lang="en-US" dirty="0"/>
              <a:t>Question the obvious</a:t>
            </a:r>
          </a:p>
          <a:p>
            <a:r>
              <a:rPr lang="en-US" dirty="0"/>
              <a:t>Divide and conquer</a:t>
            </a:r>
          </a:p>
          <a:p>
            <a:r>
              <a:rPr lang="en-US" dirty="0"/>
              <a:t>Consider multiple approaches</a:t>
            </a:r>
          </a:p>
          <a:p>
            <a:r>
              <a:rPr lang="en-US" dirty="0"/>
              <a:t>Test the theory</a:t>
            </a:r>
          </a:p>
          <a:p>
            <a:r>
              <a:rPr lang="en-US" dirty="0"/>
              <a:t>Escalate the problem?</a:t>
            </a:r>
          </a:p>
        </p:txBody>
      </p:sp>
      <p:sp>
        <p:nvSpPr>
          <p:cNvPr id="3" name="Title 2">
            <a:extLst>
              <a:ext uri="{FF2B5EF4-FFF2-40B4-BE49-F238E27FC236}">
                <a16:creationId xmlns:a16="http://schemas.microsoft.com/office/drawing/2014/main" id="{E4727EB6-B205-4E8A-84A2-AADE7F8D6D2E}"/>
              </a:ext>
            </a:extLst>
          </p:cNvPr>
          <p:cNvSpPr>
            <a:spLocks noGrp="1"/>
          </p:cNvSpPr>
          <p:nvPr>
            <p:ph type="title"/>
          </p:nvPr>
        </p:nvSpPr>
        <p:spPr/>
        <p:txBody>
          <a:bodyPr/>
          <a:lstStyle/>
          <a:p>
            <a:r>
              <a:rPr lang="en-US" dirty="0"/>
              <a:t>Understanding the Problem</a:t>
            </a:r>
          </a:p>
        </p:txBody>
      </p:sp>
      <p:sp>
        <p:nvSpPr>
          <p:cNvPr id="4" name="Footer Placeholder 3">
            <a:extLst>
              <a:ext uri="{FF2B5EF4-FFF2-40B4-BE49-F238E27FC236}">
                <a16:creationId xmlns:a16="http://schemas.microsoft.com/office/drawing/2014/main" id="{BBA1BD26-4D2A-4971-8F05-4F2F87FD25E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553B398-12CE-4951-9902-C227FD7C78A7}"/>
              </a:ext>
            </a:extLst>
          </p:cNvPr>
          <p:cNvSpPr>
            <a:spLocks noGrp="1"/>
          </p:cNvSpPr>
          <p:nvPr>
            <p:ph type="sldNum" sz="quarter" idx="4"/>
          </p:nvPr>
        </p:nvSpPr>
        <p:spPr/>
        <p:txBody>
          <a:bodyPr/>
          <a:lstStyle/>
          <a:p>
            <a:fld id="{5356F478-C559-429F-9426-6D8D07B5A7AD}" type="slidenum">
              <a:rPr lang="en-US" smtClean="0"/>
              <a:pPr/>
              <a:t>84</a:t>
            </a:fld>
            <a:endParaRPr lang="en-US" dirty="0"/>
          </a:p>
        </p:txBody>
      </p:sp>
    </p:spTree>
    <p:extLst>
      <p:ext uri="{BB962C8B-B14F-4D97-AF65-F5344CB8AC3E}">
        <p14:creationId xmlns:p14="http://schemas.microsoft.com/office/powerpoint/2010/main" val="20114471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E4EF32-3588-4E4B-9E49-C30BC032ABB1}"/>
              </a:ext>
            </a:extLst>
          </p:cNvPr>
          <p:cNvSpPr>
            <a:spLocks noGrp="1"/>
          </p:cNvSpPr>
          <p:nvPr>
            <p:ph type="title"/>
          </p:nvPr>
        </p:nvSpPr>
        <p:spPr/>
        <p:txBody>
          <a:bodyPr/>
          <a:lstStyle/>
          <a:p>
            <a:r>
              <a:rPr lang="en-US" dirty="0"/>
              <a:t>Resolving and Documenting the Problem</a:t>
            </a:r>
          </a:p>
        </p:txBody>
      </p:sp>
      <p:sp>
        <p:nvSpPr>
          <p:cNvPr id="6" name="Content Placeholder 5">
            <a:extLst>
              <a:ext uri="{FF2B5EF4-FFF2-40B4-BE49-F238E27FC236}">
                <a16:creationId xmlns:a16="http://schemas.microsoft.com/office/drawing/2014/main" id="{53EB3942-CF0E-4141-82CC-EF74550D7DA6}"/>
              </a:ext>
            </a:extLst>
          </p:cNvPr>
          <p:cNvSpPr>
            <a:spLocks noGrp="1"/>
          </p:cNvSpPr>
          <p:nvPr>
            <p:ph sz="half" idx="2"/>
          </p:nvPr>
        </p:nvSpPr>
        <p:spPr/>
        <p:txBody>
          <a:bodyPr>
            <a:normAutofit fontScale="70000" lnSpcReduction="20000"/>
          </a:bodyPr>
          <a:lstStyle/>
          <a:p>
            <a:r>
              <a:rPr lang="en-US" dirty="0"/>
              <a:t>Establish a plan of action</a:t>
            </a:r>
          </a:p>
          <a:p>
            <a:pPr lvl="1"/>
            <a:r>
              <a:rPr lang="en-US" dirty="0"/>
              <a:t>Repair</a:t>
            </a:r>
          </a:p>
          <a:p>
            <a:pPr lvl="1"/>
            <a:r>
              <a:rPr lang="en-US" dirty="0"/>
              <a:t>Replace</a:t>
            </a:r>
          </a:p>
          <a:p>
            <a:pPr lvl="1"/>
            <a:r>
              <a:rPr lang="en-US" dirty="0"/>
              <a:t>Ignore (workaround/document)</a:t>
            </a:r>
          </a:p>
          <a:p>
            <a:r>
              <a:rPr lang="en-US" dirty="0"/>
              <a:t>Implement the solution</a:t>
            </a:r>
          </a:p>
          <a:p>
            <a:r>
              <a:rPr lang="en-US" dirty="0"/>
              <a:t>Verify full system functionality and implement preventive measures</a:t>
            </a:r>
          </a:p>
          <a:p>
            <a:r>
              <a:rPr lang="en-US" dirty="0"/>
              <a:t>Document findings, actions, and outcomes</a:t>
            </a:r>
          </a:p>
          <a:p>
            <a:endParaRPr lang="en-US" dirty="0"/>
          </a:p>
        </p:txBody>
      </p:sp>
      <p:pic>
        <p:nvPicPr>
          <p:cNvPr id="7" name="Content Placeholder 6" descr="Creating a ticket in the Spiceworks IT Support management tool">
            <a:extLst>
              <a:ext uri="{FF2B5EF4-FFF2-40B4-BE49-F238E27FC236}">
                <a16:creationId xmlns:a16="http://schemas.microsoft.com/office/drawing/2014/main" id="{FEC1A222-4DFE-4A25-AC08-616F5C12021B}"/>
              </a:ext>
            </a:extLst>
          </p:cNvPr>
          <p:cNvPicPr>
            <a:picLocks noGr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33459" y="914400"/>
            <a:ext cx="5860832" cy="5578475"/>
          </a:xfrm>
          <a:prstGeom prst="rect">
            <a:avLst/>
          </a:prstGeom>
          <a:noFill/>
          <a:ln>
            <a:noFill/>
          </a:ln>
        </p:spPr>
      </p:pic>
      <p:sp>
        <p:nvSpPr>
          <p:cNvPr id="2" name="Footer Placeholder 1">
            <a:extLst>
              <a:ext uri="{FF2B5EF4-FFF2-40B4-BE49-F238E27FC236}">
                <a16:creationId xmlns:a16="http://schemas.microsoft.com/office/drawing/2014/main" id="{30E44448-B833-420A-9C09-D36A37B9E2E7}"/>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5887F54B-3543-46D7-8116-9327DF3D1444}"/>
              </a:ext>
            </a:extLst>
          </p:cNvPr>
          <p:cNvSpPr>
            <a:spLocks noGrp="1"/>
          </p:cNvSpPr>
          <p:nvPr>
            <p:ph type="sldNum" sz="quarter" idx="4"/>
          </p:nvPr>
        </p:nvSpPr>
        <p:spPr/>
        <p:txBody>
          <a:bodyPr/>
          <a:lstStyle/>
          <a:p>
            <a:fld id="{5356F478-C559-429F-9426-6D8D07B5A7AD}" type="slidenum">
              <a:rPr lang="en-US" smtClean="0"/>
              <a:pPr/>
              <a:t>85</a:t>
            </a:fld>
            <a:endParaRPr lang="en-US" dirty="0"/>
          </a:p>
        </p:txBody>
      </p:sp>
    </p:spTree>
    <p:extLst>
      <p:ext uri="{BB962C8B-B14F-4D97-AF65-F5344CB8AC3E}">
        <p14:creationId xmlns:p14="http://schemas.microsoft.com/office/powerpoint/2010/main" val="399554230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a:t>Startup process</a:t>
            </a:r>
          </a:p>
          <a:p>
            <a:pPr lvl="1"/>
            <a:r>
              <a:rPr lang="en-US"/>
              <a:t>Basic Input Output System (BIOS)</a:t>
            </a:r>
          </a:p>
          <a:p>
            <a:pPr lvl="1"/>
            <a:r>
              <a:rPr lang="en-US"/>
              <a:t>Power On System Test (POST)</a:t>
            </a:r>
          </a:p>
          <a:p>
            <a:r>
              <a:rPr lang="en-US"/>
              <a:t>Check power / LEDs / sounds of activity</a:t>
            </a:r>
          </a:p>
          <a:p>
            <a:r>
              <a:rPr lang="en-US"/>
              <a:t>Multiple beeps – check for cause</a:t>
            </a:r>
          </a:p>
          <a:p>
            <a:r>
              <a:rPr lang="en-US"/>
              <a:t>Dark screen - check monitor controls and power</a:t>
            </a:r>
          </a:p>
          <a:p>
            <a:r>
              <a:rPr lang="en-US"/>
              <a:t>Peripheral devices – check cables and connectors</a:t>
            </a:r>
            <a:endParaRPr lang="en-US" dirty="0"/>
          </a:p>
        </p:txBody>
      </p:sp>
      <p:sp>
        <p:nvSpPr>
          <p:cNvPr id="3" name="Title 2"/>
          <p:cNvSpPr>
            <a:spLocks noGrp="1"/>
          </p:cNvSpPr>
          <p:nvPr>
            <p:ph type="title"/>
          </p:nvPr>
        </p:nvSpPr>
        <p:spPr/>
        <p:txBody>
          <a:bodyPr/>
          <a:lstStyle/>
          <a:p>
            <a:r>
              <a:rPr lang="en-US" dirty="0"/>
              <a:t>Troubleshooting PC Issues</a:t>
            </a:r>
          </a:p>
        </p:txBody>
      </p:sp>
      <p:sp>
        <p:nvSpPr>
          <p:cNvPr id="4" name="Footer Placeholder 3">
            <a:extLst>
              <a:ext uri="{FF2B5EF4-FFF2-40B4-BE49-F238E27FC236}">
                <a16:creationId xmlns:a16="http://schemas.microsoft.com/office/drawing/2014/main" id="{208D1042-0294-4A7C-9EB5-F20F308E88C0}"/>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EC75B732-7953-45BF-A565-99B30063BDA4}"/>
              </a:ext>
            </a:extLst>
          </p:cNvPr>
          <p:cNvSpPr>
            <a:spLocks noGrp="1"/>
          </p:cNvSpPr>
          <p:nvPr>
            <p:ph type="sldNum" sz="quarter" idx="4"/>
          </p:nvPr>
        </p:nvSpPr>
        <p:spPr/>
        <p:txBody>
          <a:bodyPr/>
          <a:lstStyle/>
          <a:p>
            <a:fld id="{5356F478-C559-429F-9426-6D8D07B5A7AD}" type="slidenum">
              <a:rPr lang="en-US" smtClean="0"/>
              <a:pPr/>
              <a:t>86</a:t>
            </a:fld>
            <a:endParaRPr lang="en-US" dirty="0"/>
          </a:p>
        </p:txBody>
      </p:sp>
    </p:spTree>
    <p:extLst>
      <p:ext uri="{BB962C8B-B14F-4D97-AF65-F5344CB8AC3E}">
        <p14:creationId xmlns:p14="http://schemas.microsoft.com/office/powerpoint/2010/main" val="225017640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Getting Support</a:t>
            </a:r>
            <a:endParaRPr lang="en-US" dirty="0"/>
          </a:p>
        </p:txBody>
      </p:sp>
      <p:sp>
        <p:nvSpPr>
          <p:cNvPr id="3" name="Content Placeholder 2"/>
          <p:cNvSpPr>
            <a:spLocks noGrp="1"/>
          </p:cNvSpPr>
          <p:nvPr>
            <p:ph sz="half" idx="1"/>
          </p:nvPr>
        </p:nvSpPr>
        <p:spPr/>
        <p:txBody>
          <a:bodyPr>
            <a:normAutofit/>
          </a:bodyPr>
          <a:lstStyle/>
          <a:p>
            <a:r>
              <a:rPr lang="en-US" dirty="0"/>
              <a:t>Manufacturer documentation</a:t>
            </a:r>
          </a:p>
          <a:p>
            <a:r>
              <a:rPr lang="en-US" dirty="0"/>
              <a:t>Online support and driver downloads</a:t>
            </a:r>
          </a:p>
        </p:txBody>
      </p:sp>
      <p:pic>
        <p:nvPicPr>
          <p:cNvPr id="9" name="Content Placeholder 8" descr="The system's &quot;Setup&quot; or &quot;Getting Started&quot; guide will usually include troubleshooting advice"/>
          <p:cNvPicPr>
            <a:picLocks noGrp="1"/>
          </p:cNvPicPr>
          <p:nvPr>
            <p:ph sz="quarter" idx="12"/>
          </p:nvPr>
        </p:nvPicPr>
        <p:blipFill>
          <a:blip r:embed="rId3" cstate="screen">
            <a:extLst>
              <a:ext uri="{28A0092B-C50C-407E-A947-70E740481C1C}">
                <a14:useLocalDpi xmlns:a14="http://schemas.microsoft.com/office/drawing/2010/main"/>
              </a:ext>
            </a:extLst>
          </a:blip>
          <a:stretch>
            <a:fillRect/>
          </a:stretch>
        </p:blipFill>
        <p:spPr>
          <a:xfrm>
            <a:off x="7089471" y="914400"/>
            <a:ext cx="4016983" cy="2743200"/>
          </a:xfrm>
        </p:spPr>
      </p:pic>
      <p:pic>
        <p:nvPicPr>
          <p:cNvPr id="10" name="Content Placeholder 9" descr="Use a vendor support site to obtain the documentation, drivers, and advice"/>
          <p:cNvPicPr>
            <a:picLocks noGrp="1"/>
          </p:cNvPicPr>
          <p:nvPr>
            <p:ph sz="quarter" idx="13"/>
          </p:nvPr>
        </p:nvPicPr>
        <p:blipFill>
          <a:blip r:embed="rId4" cstate="screen">
            <a:extLst>
              <a:ext uri="{28A0092B-C50C-407E-A947-70E740481C1C}">
                <a14:useLocalDpi xmlns:a14="http://schemas.microsoft.com/office/drawing/2010/main"/>
              </a:ext>
            </a:extLst>
          </a:blip>
          <a:stretch>
            <a:fillRect/>
          </a:stretch>
        </p:blipFill>
        <p:spPr>
          <a:xfrm>
            <a:off x="7067167" y="3749675"/>
            <a:ext cx="4061591" cy="2743200"/>
          </a:xfrm>
        </p:spPr>
      </p:pic>
      <p:sp>
        <p:nvSpPr>
          <p:cNvPr id="4" name="Footer Placeholder 3">
            <a:extLst>
              <a:ext uri="{FF2B5EF4-FFF2-40B4-BE49-F238E27FC236}">
                <a16:creationId xmlns:a16="http://schemas.microsoft.com/office/drawing/2014/main" id="{BD913273-629C-4EED-A935-036B2988C26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C2E34A3-40A6-4146-B8F0-B30D4C674FD6}"/>
              </a:ext>
            </a:extLst>
          </p:cNvPr>
          <p:cNvSpPr>
            <a:spLocks noGrp="1"/>
          </p:cNvSpPr>
          <p:nvPr>
            <p:ph type="sldNum" sz="quarter" idx="4"/>
          </p:nvPr>
        </p:nvSpPr>
        <p:spPr/>
        <p:txBody>
          <a:bodyPr/>
          <a:lstStyle/>
          <a:p>
            <a:fld id="{5356F478-C559-429F-9426-6D8D07B5A7AD}" type="slidenum">
              <a:rPr lang="en-US" smtClean="0"/>
              <a:pPr/>
              <a:t>87</a:t>
            </a:fld>
            <a:endParaRPr lang="en-US" dirty="0"/>
          </a:p>
        </p:txBody>
      </p:sp>
    </p:spTree>
    <p:extLst>
      <p:ext uri="{BB962C8B-B14F-4D97-AF65-F5344CB8AC3E}">
        <p14:creationId xmlns:p14="http://schemas.microsoft.com/office/powerpoint/2010/main" val="14983606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B61CF1-72C2-4048-9AA9-A5B25803824E}"/>
              </a:ext>
            </a:extLst>
          </p:cNvPr>
          <p:cNvSpPr>
            <a:spLocks noGrp="1"/>
          </p:cNvSpPr>
          <p:nvPr>
            <p:ph type="title"/>
          </p:nvPr>
        </p:nvSpPr>
        <p:spPr/>
        <p:txBody>
          <a:bodyPr/>
          <a:lstStyle/>
          <a:p>
            <a:r>
              <a:rPr lang="en-US" dirty="0"/>
              <a:t>Windows Help and Tips</a:t>
            </a:r>
          </a:p>
        </p:txBody>
      </p:sp>
      <p:pic>
        <p:nvPicPr>
          <p:cNvPr id="6" name="Content Placeholder 5" descr="Windows 10 Tips app">
            <a:extLst>
              <a:ext uri="{FF2B5EF4-FFF2-40B4-BE49-F238E27FC236}">
                <a16:creationId xmlns:a16="http://schemas.microsoft.com/office/drawing/2014/main" id="{7D71B8CD-593E-4DC8-826D-13CA623EE355}"/>
              </a:ext>
            </a:extLst>
          </p:cNvPr>
          <p:cNvPicPr>
            <a:picLocks noGrp="1"/>
          </p:cNvPicPr>
          <p:nvPr>
            <p:ph idx="1"/>
          </p:nvPr>
        </p:nvPicPr>
        <p:blipFill>
          <a:blip r:embed="rId2"/>
          <a:stretch>
            <a:fillRect/>
          </a:stretch>
        </p:blipFill>
        <p:spPr>
          <a:xfrm>
            <a:off x="940613" y="914400"/>
            <a:ext cx="10280612" cy="5578475"/>
          </a:xfrm>
          <a:prstGeom prst="rect">
            <a:avLst/>
          </a:prstGeom>
        </p:spPr>
      </p:pic>
      <p:sp>
        <p:nvSpPr>
          <p:cNvPr id="2" name="Footer Placeholder 1">
            <a:extLst>
              <a:ext uri="{FF2B5EF4-FFF2-40B4-BE49-F238E27FC236}">
                <a16:creationId xmlns:a16="http://schemas.microsoft.com/office/drawing/2014/main" id="{F74320F5-6F1C-4027-8ECA-2A0ED2F1DBA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FAAB3B7B-79E6-4E33-8A14-307EEA610C05}"/>
              </a:ext>
            </a:extLst>
          </p:cNvPr>
          <p:cNvSpPr>
            <a:spLocks noGrp="1"/>
          </p:cNvSpPr>
          <p:nvPr>
            <p:ph type="sldNum" sz="quarter" idx="4"/>
          </p:nvPr>
        </p:nvSpPr>
        <p:spPr/>
        <p:txBody>
          <a:bodyPr/>
          <a:lstStyle/>
          <a:p>
            <a:fld id="{5356F478-C559-429F-9426-6D8D07B5A7AD}" type="slidenum">
              <a:rPr lang="en-US" smtClean="0"/>
              <a:pPr/>
              <a:t>88</a:t>
            </a:fld>
            <a:endParaRPr lang="en-US" dirty="0"/>
          </a:p>
        </p:txBody>
      </p:sp>
    </p:spTree>
    <p:extLst>
      <p:ext uri="{BB962C8B-B14F-4D97-AF65-F5344CB8AC3E}">
        <p14:creationId xmlns:p14="http://schemas.microsoft.com/office/powerpoint/2010/main" val="211505389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a:t>Contacting technical support</a:t>
            </a:r>
          </a:p>
          <a:p>
            <a:pPr lvl="2"/>
            <a:r>
              <a:rPr lang="en-US"/>
              <a:t>Name and contact information</a:t>
            </a:r>
            <a:endParaRPr lang="en-GB"/>
          </a:p>
          <a:p>
            <a:pPr lvl="2"/>
            <a:r>
              <a:rPr lang="en-US"/>
              <a:t>Software or device you are having trouble with</a:t>
            </a:r>
          </a:p>
          <a:p>
            <a:pPr lvl="3"/>
            <a:r>
              <a:rPr lang="en-US"/>
              <a:t>Version number (Help &gt; About command)</a:t>
            </a:r>
          </a:p>
          <a:p>
            <a:pPr lvl="3"/>
            <a:r>
              <a:rPr lang="en-US"/>
              <a:t>Model and serial number</a:t>
            </a:r>
            <a:endParaRPr lang="en-GB"/>
          </a:p>
          <a:p>
            <a:pPr lvl="2"/>
            <a:r>
              <a:rPr lang="en-US"/>
              <a:t>Purchase date</a:t>
            </a:r>
            <a:endParaRPr lang="en-GB"/>
          </a:p>
          <a:p>
            <a:pPr lvl="2"/>
            <a:r>
              <a:rPr lang="en-US"/>
              <a:t>Description of the problem</a:t>
            </a:r>
          </a:p>
          <a:p>
            <a:r>
              <a:rPr lang="en-US"/>
              <a:t>Using technical community groups</a:t>
            </a:r>
            <a:endParaRPr lang="en-US" dirty="0"/>
          </a:p>
        </p:txBody>
      </p:sp>
      <p:sp>
        <p:nvSpPr>
          <p:cNvPr id="3" name="Title 2"/>
          <p:cNvSpPr>
            <a:spLocks noGrp="1"/>
          </p:cNvSpPr>
          <p:nvPr>
            <p:ph type="title"/>
          </p:nvPr>
        </p:nvSpPr>
        <p:spPr/>
        <p:txBody>
          <a:bodyPr/>
          <a:lstStyle/>
          <a:p>
            <a:r>
              <a:rPr lang="en-US"/>
              <a:t>Technical Support</a:t>
            </a:r>
            <a:endParaRPr lang="en-US" dirty="0"/>
          </a:p>
        </p:txBody>
      </p:sp>
      <p:sp>
        <p:nvSpPr>
          <p:cNvPr id="4" name="Footer Placeholder 3">
            <a:extLst>
              <a:ext uri="{FF2B5EF4-FFF2-40B4-BE49-F238E27FC236}">
                <a16:creationId xmlns:a16="http://schemas.microsoft.com/office/drawing/2014/main" id="{ED0F110A-A20F-4981-A0D6-A5F9AE8C8DC2}"/>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07F66973-2801-4ABE-AB62-8366E44F021F}"/>
              </a:ext>
            </a:extLst>
          </p:cNvPr>
          <p:cNvSpPr>
            <a:spLocks noGrp="1"/>
          </p:cNvSpPr>
          <p:nvPr>
            <p:ph type="sldNum" sz="quarter" idx="4"/>
          </p:nvPr>
        </p:nvSpPr>
        <p:spPr/>
        <p:txBody>
          <a:bodyPr/>
          <a:lstStyle/>
          <a:p>
            <a:fld id="{5356F478-C559-429F-9426-6D8D07B5A7AD}" type="slidenum">
              <a:rPr lang="en-US" smtClean="0"/>
              <a:pPr/>
              <a:t>89</a:t>
            </a:fld>
            <a:endParaRPr lang="en-US" dirty="0"/>
          </a:p>
        </p:txBody>
      </p:sp>
    </p:spTree>
    <p:extLst>
      <p:ext uri="{BB962C8B-B14F-4D97-AF65-F5344CB8AC3E}">
        <p14:creationId xmlns:p14="http://schemas.microsoft.com/office/powerpoint/2010/main" val="274512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33E6C5-A5E3-4527-9965-7FCFCCC50DBD}"/>
              </a:ext>
            </a:extLst>
          </p:cNvPr>
          <p:cNvSpPr>
            <a:spLocks noGrp="1"/>
          </p:cNvSpPr>
          <p:nvPr>
            <p:ph idx="1"/>
          </p:nvPr>
        </p:nvSpPr>
        <p:spPr/>
        <p:txBody>
          <a:bodyPr/>
          <a:lstStyle/>
          <a:p>
            <a:r>
              <a:rPr lang="en-US" dirty="0"/>
              <a:t>Hardware</a:t>
            </a:r>
          </a:p>
          <a:p>
            <a:pPr lvl="1"/>
            <a:r>
              <a:rPr lang="en-US" dirty="0"/>
              <a:t>Components within the system case</a:t>
            </a:r>
          </a:p>
          <a:p>
            <a:pPr lvl="1"/>
            <a:r>
              <a:rPr lang="en-US" dirty="0"/>
              <a:t>Peripheral devices</a:t>
            </a:r>
          </a:p>
          <a:p>
            <a:r>
              <a:rPr lang="en-US" dirty="0"/>
              <a:t>Software</a:t>
            </a:r>
          </a:p>
          <a:p>
            <a:pPr lvl="1"/>
            <a:r>
              <a:rPr lang="en-US" dirty="0"/>
              <a:t>Operating System (OS)</a:t>
            </a:r>
          </a:p>
          <a:p>
            <a:pPr lvl="1"/>
            <a:r>
              <a:rPr lang="en-US" dirty="0"/>
              <a:t>Applications/apps</a:t>
            </a:r>
          </a:p>
          <a:p>
            <a:r>
              <a:rPr lang="en-US" dirty="0"/>
              <a:t>User interfaces</a:t>
            </a:r>
          </a:p>
        </p:txBody>
      </p:sp>
      <p:sp>
        <p:nvSpPr>
          <p:cNvPr id="2" name="Title 1">
            <a:extLst>
              <a:ext uri="{FF2B5EF4-FFF2-40B4-BE49-F238E27FC236}">
                <a16:creationId xmlns:a16="http://schemas.microsoft.com/office/drawing/2014/main" id="{799B03EB-B188-4FB1-9528-D0A703589A2E}"/>
              </a:ext>
            </a:extLst>
          </p:cNvPr>
          <p:cNvSpPr>
            <a:spLocks noGrp="1"/>
          </p:cNvSpPr>
          <p:nvPr>
            <p:ph type="title"/>
          </p:nvPr>
        </p:nvSpPr>
        <p:spPr/>
        <p:txBody>
          <a:bodyPr/>
          <a:lstStyle/>
          <a:p>
            <a:r>
              <a:rPr lang="en-US" dirty="0"/>
              <a:t>Computer Hardware and Software</a:t>
            </a:r>
          </a:p>
        </p:txBody>
      </p:sp>
      <p:sp>
        <p:nvSpPr>
          <p:cNvPr id="4" name="Footer Placeholder 3">
            <a:extLst>
              <a:ext uri="{FF2B5EF4-FFF2-40B4-BE49-F238E27FC236}">
                <a16:creationId xmlns:a16="http://schemas.microsoft.com/office/drawing/2014/main" id="{68402438-448D-43A4-A822-3E471494ADA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5A358D02-8C12-4C23-B669-C2E058286C73}"/>
              </a:ext>
            </a:extLst>
          </p:cNvPr>
          <p:cNvSpPr>
            <a:spLocks noGrp="1"/>
          </p:cNvSpPr>
          <p:nvPr>
            <p:ph type="sldNum" sz="quarter" idx="4"/>
          </p:nvPr>
        </p:nvSpPr>
        <p:spPr/>
        <p:txBody>
          <a:bodyPr/>
          <a:lstStyle/>
          <a:p>
            <a:fld id="{5356F478-C559-429F-9426-6D8D07B5A7AD}" type="slidenum">
              <a:rPr lang="en-US" smtClean="0"/>
              <a:pPr/>
              <a:t>9</a:t>
            </a:fld>
            <a:endParaRPr lang="en-US" dirty="0"/>
          </a:p>
        </p:txBody>
      </p:sp>
    </p:spTree>
    <p:extLst>
      <p:ext uri="{BB962C8B-B14F-4D97-AF65-F5344CB8AC3E}">
        <p14:creationId xmlns:p14="http://schemas.microsoft.com/office/powerpoint/2010/main" val="126777978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Using a Search Engine</a:t>
            </a:r>
          </a:p>
        </p:txBody>
      </p:sp>
      <p:pic>
        <p:nvPicPr>
          <p:cNvPr id="8" name="Content Placeholder 7" descr="Google advanced search form">
            <a:extLst>
              <a:ext uri="{FF2B5EF4-FFF2-40B4-BE49-F238E27FC236}">
                <a16:creationId xmlns:a16="http://schemas.microsoft.com/office/drawing/2014/main" id="{8FE6873A-4A7A-4DFB-87A7-8D3E2BDDCF9C}"/>
              </a:ext>
            </a:extLst>
          </p:cNvPr>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886138" y="914400"/>
            <a:ext cx="6389561" cy="5578475"/>
          </a:xfrm>
          <a:prstGeom prst="rect">
            <a:avLst/>
          </a:prstGeom>
          <a:noFill/>
          <a:ln>
            <a:noFill/>
          </a:ln>
        </p:spPr>
      </p:pic>
      <p:sp>
        <p:nvSpPr>
          <p:cNvPr id="2" name="Footer Placeholder 1">
            <a:extLst>
              <a:ext uri="{FF2B5EF4-FFF2-40B4-BE49-F238E27FC236}">
                <a16:creationId xmlns:a16="http://schemas.microsoft.com/office/drawing/2014/main" id="{824F0A16-76B9-42DC-B6F0-C5F9D1A459B9}"/>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2A02BF59-6359-42F3-94D7-3D0F081EDC01}"/>
              </a:ext>
            </a:extLst>
          </p:cNvPr>
          <p:cNvSpPr>
            <a:spLocks noGrp="1"/>
          </p:cNvSpPr>
          <p:nvPr>
            <p:ph type="sldNum" sz="quarter" idx="4"/>
          </p:nvPr>
        </p:nvSpPr>
        <p:spPr/>
        <p:txBody>
          <a:bodyPr/>
          <a:lstStyle/>
          <a:p>
            <a:fld id="{5356F478-C559-429F-9426-6D8D07B5A7AD}" type="slidenum">
              <a:rPr lang="en-US" smtClean="0"/>
              <a:pPr/>
              <a:t>90</a:t>
            </a:fld>
            <a:endParaRPr lang="en-US" dirty="0"/>
          </a:p>
        </p:txBody>
      </p:sp>
    </p:spTree>
    <p:extLst>
      <p:ext uri="{BB962C8B-B14F-4D97-AF65-F5344CB8AC3E}">
        <p14:creationId xmlns:p14="http://schemas.microsoft.com/office/powerpoint/2010/main" val="25926570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7EBF04A-BDD8-4085-BCBB-185D4F4A362F}"/>
              </a:ext>
            </a:extLst>
          </p:cNvPr>
          <p:cNvSpPr>
            <a:spLocks noGrp="1"/>
          </p:cNvSpPr>
          <p:nvPr>
            <p:ph idx="1"/>
          </p:nvPr>
        </p:nvSpPr>
        <p:spPr/>
        <p:txBody>
          <a:bodyPr>
            <a:normAutofit fontScale="92500" lnSpcReduction="10000"/>
          </a:bodyPr>
          <a:lstStyle/>
          <a:p>
            <a:r>
              <a:rPr lang="en-US" dirty="0"/>
              <a:t>Describe basic support and troubleshooting procedures</a:t>
            </a:r>
          </a:p>
          <a:p>
            <a:r>
              <a:rPr lang="en-US" dirty="0"/>
              <a:t>Use websites and tools to obtain support and search for advice and help</a:t>
            </a:r>
          </a:p>
        </p:txBody>
      </p:sp>
      <p:sp>
        <p:nvSpPr>
          <p:cNvPr id="3" name="Footer Placeholder 2">
            <a:extLst>
              <a:ext uri="{FF2B5EF4-FFF2-40B4-BE49-F238E27FC236}">
                <a16:creationId xmlns:a16="http://schemas.microsoft.com/office/drawing/2014/main" id="{2B3D717F-63B1-4E2C-BC17-B4F2AF5A19C3}"/>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AB06B6D7-C433-464E-9AC8-C8D15B76694E}"/>
              </a:ext>
            </a:extLst>
          </p:cNvPr>
          <p:cNvSpPr>
            <a:spLocks noGrp="1"/>
          </p:cNvSpPr>
          <p:nvPr>
            <p:ph type="sldNum" sz="quarter" idx="4"/>
          </p:nvPr>
        </p:nvSpPr>
        <p:spPr/>
        <p:txBody>
          <a:bodyPr/>
          <a:lstStyle/>
          <a:p>
            <a:fld id="{5356F478-C559-429F-9426-6D8D07B5A7AD}" type="slidenum">
              <a:rPr lang="en-US" smtClean="0"/>
              <a:pPr/>
              <a:t>91</a:t>
            </a:fld>
            <a:endParaRPr lang="en-US" dirty="0"/>
          </a:p>
        </p:txBody>
      </p:sp>
    </p:spTree>
    <p:extLst>
      <p:ext uri="{BB962C8B-B14F-4D97-AF65-F5344CB8AC3E}">
        <p14:creationId xmlns:p14="http://schemas.microsoft.com/office/powerpoint/2010/main" val="153923153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E3C1A6-4257-475B-BAB1-F3D3587E1182}"/>
              </a:ext>
            </a:extLst>
          </p:cNvPr>
          <p:cNvSpPr>
            <a:spLocks noGrp="1"/>
          </p:cNvSpPr>
          <p:nvPr>
            <p:ph idx="1"/>
          </p:nvPr>
        </p:nvSpPr>
        <p:spPr/>
        <p:txBody>
          <a:bodyPr/>
          <a:lstStyle/>
          <a:p>
            <a:r>
              <a:rPr lang="en-US" dirty="0"/>
              <a:t>Lab 6 / Using a Search Engine</a:t>
            </a:r>
          </a:p>
        </p:txBody>
      </p:sp>
      <p:sp>
        <p:nvSpPr>
          <p:cNvPr id="3" name="Footer Placeholder 2">
            <a:extLst>
              <a:ext uri="{FF2B5EF4-FFF2-40B4-BE49-F238E27FC236}">
                <a16:creationId xmlns:a16="http://schemas.microsoft.com/office/drawing/2014/main" id="{6B26D1FD-50D7-46A5-BB28-5EB84DD6E6C6}"/>
              </a:ext>
            </a:extLst>
          </p:cNvPr>
          <p:cNvSpPr>
            <a:spLocks noGrp="1"/>
          </p:cNvSpPr>
          <p:nvPr>
            <p:ph type="ftr" sz="quarter" idx="3"/>
          </p:nvPr>
        </p:nvSpPr>
        <p:spPr/>
        <p:txBody>
          <a:bodyPr/>
          <a:lstStyle/>
          <a:p>
            <a:r>
              <a:rPr lang="en-GB" dirty="0"/>
              <a:t>CompTIA IT Fundamentals+</a:t>
            </a:r>
            <a:endParaRPr lang="en-US" dirty="0"/>
          </a:p>
        </p:txBody>
      </p:sp>
      <p:sp>
        <p:nvSpPr>
          <p:cNvPr id="4" name="Slide Number Placeholder 3">
            <a:extLst>
              <a:ext uri="{FF2B5EF4-FFF2-40B4-BE49-F238E27FC236}">
                <a16:creationId xmlns:a16="http://schemas.microsoft.com/office/drawing/2014/main" id="{542159EB-ED5D-475D-9EC6-95D3E1827812}"/>
              </a:ext>
            </a:extLst>
          </p:cNvPr>
          <p:cNvSpPr>
            <a:spLocks noGrp="1"/>
          </p:cNvSpPr>
          <p:nvPr>
            <p:ph type="sldNum" sz="quarter" idx="4"/>
          </p:nvPr>
        </p:nvSpPr>
        <p:spPr/>
        <p:txBody>
          <a:bodyPr/>
          <a:lstStyle/>
          <a:p>
            <a:fld id="{5356F478-C559-429F-9426-6D8D07B5A7AD}" type="slidenum">
              <a:rPr lang="en-US" smtClean="0"/>
              <a:pPr/>
              <a:t>92</a:t>
            </a:fld>
            <a:endParaRPr lang="en-US" dirty="0"/>
          </a:p>
        </p:txBody>
      </p:sp>
    </p:spTree>
    <p:extLst>
      <p:ext uri="{BB962C8B-B14F-4D97-AF65-F5344CB8AC3E}">
        <p14:creationId xmlns:p14="http://schemas.microsoft.com/office/powerpoint/2010/main" val="157747551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DD658884-637C-4BB2-885F-E8DA4225A297}"/>
              </a:ext>
            </a:extLst>
          </p:cNvPr>
          <p:cNvSpPr>
            <a:spLocks noGrp="1"/>
          </p:cNvSpPr>
          <p:nvPr>
            <p:ph type="subTitle" idx="1"/>
          </p:nvPr>
        </p:nvSpPr>
        <p:spPr/>
        <p:txBody>
          <a:bodyPr/>
          <a:lstStyle/>
          <a:p>
            <a:r>
              <a:rPr lang="en-US" dirty="0"/>
              <a:t>Module 2 / Unit 1 / Using Data Types and Units</a:t>
            </a:r>
          </a:p>
        </p:txBody>
      </p:sp>
      <p:sp>
        <p:nvSpPr>
          <p:cNvPr id="3" name="Title 2">
            <a:extLst>
              <a:ext uri="{FF2B5EF4-FFF2-40B4-BE49-F238E27FC236}">
                <a16:creationId xmlns:a16="http://schemas.microsoft.com/office/drawing/2014/main" id="{122B6C7E-C632-46E4-BB13-B5E9338D03F1}"/>
              </a:ext>
            </a:extLst>
          </p:cNvPr>
          <p:cNvSpPr>
            <a:spLocks noGrp="1"/>
          </p:cNvSpPr>
          <p:nvPr>
            <p:ph type="title"/>
          </p:nvPr>
        </p:nvSpPr>
        <p:spPr/>
        <p:txBody>
          <a:bodyPr/>
          <a:lstStyle/>
          <a:p>
            <a:r>
              <a:rPr lang="en-GB" dirty="0"/>
              <a:t>CompTIA IT Fundamentals+</a:t>
            </a:r>
            <a:br>
              <a:rPr lang="en-GB" dirty="0"/>
            </a:br>
            <a:r>
              <a:rPr lang="en-GB" dirty="0"/>
              <a:t>(Exam FC0‑U61)</a:t>
            </a:r>
            <a:endParaRPr lang="en-US" dirty="0"/>
          </a:p>
        </p:txBody>
      </p:sp>
    </p:spTree>
    <p:extLst>
      <p:ext uri="{BB962C8B-B14F-4D97-AF65-F5344CB8AC3E}">
        <p14:creationId xmlns:p14="http://schemas.microsoft.com/office/powerpoint/2010/main" val="184680384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75D0124-967C-4159-A964-FCAAD43E67EB}"/>
              </a:ext>
            </a:extLst>
          </p:cNvPr>
          <p:cNvSpPr>
            <a:spLocks noGrp="1"/>
          </p:cNvSpPr>
          <p:nvPr>
            <p:ph idx="1"/>
          </p:nvPr>
        </p:nvSpPr>
        <p:spPr/>
        <p:txBody>
          <a:bodyPr>
            <a:normAutofit fontScale="77500" lnSpcReduction="20000"/>
          </a:bodyPr>
          <a:lstStyle/>
          <a:p>
            <a:r>
              <a:rPr lang="en-US" dirty="0"/>
              <a:t>Recognize and use different notational systems, data types, and units of measure</a:t>
            </a:r>
          </a:p>
          <a:p>
            <a:r>
              <a:rPr lang="en-US" dirty="0"/>
              <a:t>Compare and contrast fundamental data types and their characteristics</a:t>
            </a:r>
          </a:p>
          <a:p>
            <a:r>
              <a:rPr lang="en-US" dirty="0"/>
              <a:t>Discuss the importance of data and ways that a company can use it to make business decisions</a:t>
            </a:r>
          </a:p>
        </p:txBody>
      </p:sp>
      <p:sp>
        <p:nvSpPr>
          <p:cNvPr id="3" name="Footer Placeholder 2">
            <a:extLst>
              <a:ext uri="{FF2B5EF4-FFF2-40B4-BE49-F238E27FC236}">
                <a16:creationId xmlns:a16="http://schemas.microsoft.com/office/drawing/2014/main" id="{04D5CF5A-CF44-433E-8689-A6F7CD378A36}"/>
              </a:ext>
            </a:extLst>
          </p:cNvPr>
          <p:cNvSpPr>
            <a:spLocks noGrp="1"/>
          </p:cNvSpPr>
          <p:nvPr>
            <p:ph type="ftr" sz="quarter" idx="3"/>
          </p:nvPr>
        </p:nvSpPr>
        <p:spPr/>
        <p:txBody>
          <a:bodyPr/>
          <a:lstStyle/>
          <a:p>
            <a:r>
              <a:rPr lang="en-GB" dirty="0"/>
              <a:t>CompTIA IT Fundamentals+</a:t>
            </a:r>
            <a:endParaRPr lang="en-US" dirty="0"/>
          </a:p>
        </p:txBody>
      </p:sp>
      <p:sp>
        <p:nvSpPr>
          <p:cNvPr id="5" name="Slide Number Placeholder 4">
            <a:extLst>
              <a:ext uri="{FF2B5EF4-FFF2-40B4-BE49-F238E27FC236}">
                <a16:creationId xmlns:a16="http://schemas.microsoft.com/office/drawing/2014/main" id="{6E0B17DE-9618-496A-974B-ACF32670A7FF}"/>
              </a:ext>
            </a:extLst>
          </p:cNvPr>
          <p:cNvSpPr>
            <a:spLocks noGrp="1"/>
          </p:cNvSpPr>
          <p:nvPr>
            <p:ph type="sldNum" sz="quarter" idx="4"/>
          </p:nvPr>
        </p:nvSpPr>
        <p:spPr/>
        <p:txBody>
          <a:bodyPr/>
          <a:lstStyle/>
          <a:p>
            <a:fld id="{5356F478-C559-429F-9426-6D8D07B5A7AD}" type="slidenum">
              <a:rPr lang="en-US" smtClean="0"/>
              <a:pPr/>
              <a:t>94</a:t>
            </a:fld>
            <a:endParaRPr lang="en-US" dirty="0"/>
          </a:p>
        </p:txBody>
      </p:sp>
    </p:spTree>
    <p:extLst>
      <p:ext uri="{BB962C8B-B14F-4D97-AF65-F5344CB8AC3E}">
        <p14:creationId xmlns:p14="http://schemas.microsoft.com/office/powerpoint/2010/main" val="138430873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B49C-A0C7-4EDA-9348-00B8F7E654C0}"/>
              </a:ext>
            </a:extLst>
          </p:cNvPr>
          <p:cNvSpPr>
            <a:spLocks noGrp="1"/>
          </p:cNvSpPr>
          <p:nvPr>
            <p:ph type="title"/>
          </p:nvPr>
        </p:nvSpPr>
        <p:spPr/>
        <p:txBody>
          <a:bodyPr/>
          <a:lstStyle/>
          <a:p>
            <a:r>
              <a:rPr lang="en-US" dirty="0"/>
              <a:t>Decimal Notation</a:t>
            </a:r>
          </a:p>
        </p:txBody>
      </p:sp>
      <p:pic>
        <p:nvPicPr>
          <p:cNvPr id="7" name="Content Placeholder 6">
            <a:extLst>
              <a:ext uri="{FF2B5EF4-FFF2-40B4-BE49-F238E27FC236}">
                <a16:creationId xmlns:a16="http://schemas.microsoft.com/office/drawing/2014/main" id="{4022A31B-711A-444E-9936-3A6068D12A8B}"/>
              </a:ext>
            </a:extLst>
          </p:cNvPr>
          <p:cNvPicPr>
            <a:picLocks noGrp="1" noChangeAspect="1"/>
          </p:cNvPicPr>
          <p:nvPr>
            <p:ph sz="half" idx="1"/>
          </p:nvPr>
        </p:nvPicPr>
        <p:blipFill>
          <a:blip r:embed="rId2"/>
          <a:stretch>
            <a:fillRect/>
          </a:stretch>
        </p:blipFill>
        <p:spPr>
          <a:xfrm>
            <a:off x="403169" y="3099393"/>
            <a:ext cx="5321412" cy="1208489"/>
          </a:xfrm>
          <a:prstGeom prst="rect">
            <a:avLst/>
          </a:prstGeom>
        </p:spPr>
      </p:pic>
      <p:sp>
        <p:nvSpPr>
          <p:cNvPr id="4" name="Content Placeholder 3">
            <a:extLst>
              <a:ext uri="{FF2B5EF4-FFF2-40B4-BE49-F238E27FC236}">
                <a16:creationId xmlns:a16="http://schemas.microsoft.com/office/drawing/2014/main" id="{B05334CB-E800-46C5-8DFD-B722A57FAAEB}"/>
              </a:ext>
            </a:extLst>
          </p:cNvPr>
          <p:cNvSpPr>
            <a:spLocks noGrp="1"/>
          </p:cNvSpPr>
          <p:nvPr>
            <p:ph sz="half" idx="2"/>
          </p:nvPr>
        </p:nvSpPr>
        <p:spPr/>
        <p:txBody>
          <a:bodyPr>
            <a:normAutofit lnSpcReduction="10000"/>
          </a:bodyPr>
          <a:lstStyle/>
          <a:p>
            <a:r>
              <a:rPr lang="en-US" dirty="0"/>
              <a:t>Base 10 place value number system</a:t>
            </a:r>
          </a:p>
          <a:p>
            <a:r>
              <a:rPr lang="en-US" dirty="0"/>
              <a:t>Each single digit can be 0 to 9</a:t>
            </a:r>
          </a:p>
          <a:p>
            <a:r>
              <a:rPr lang="en-US" dirty="0"/>
              <a:t>Each column is worth ten times the previous</a:t>
            </a:r>
          </a:p>
          <a:p>
            <a:r>
              <a:rPr lang="en-US" dirty="0"/>
              <a:t>12 = 10*1 + 2*1</a:t>
            </a:r>
          </a:p>
        </p:txBody>
      </p:sp>
      <p:sp>
        <p:nvSpPr>
          <p:cNvPr id="3" name="Footer Placeholder 2">
            <a:extLst>
              <a:ext uri="{FF2B5EF4-FFF2-40B4-BE49-F238E27FC236}">
                <a16:creationId xmlns:a16="http://schemas.microsoft.com/office/drawing/2014/main" id="{679A3683-25FA-4445-B379-51D5A8F833C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A172BA8-3F89-44CF-A8D0-732EB0D3D9A7}"/>
              </a:ext>
            </a:extLst>
          </p:cNvPr>
          <p:cNvSpPr>
            <a:spLocks noGrp="1"/>
          </p:cNvSpPr>
          <p:nvPr>
            <p:ph type="sldNum" sz="quarter" idx="4"/>
          </p:nvPr>
        </p:nvSpPr>
        <p:spPr/>
        <p:txBody>
          <a:bodyPr/>
          <a:lstStyle/>
          <a:p>
            <a:fld id="{5356F478-C559-429F-9426-6D8D07B5A7AD}" type="slidenum">
              <a:rPr lang="en-US" smtClean="0"/>
              <a:pPr/>
              <a:t>95</a:t>
            </a:fld>
            <a:endParaRPr lang="en-US" dirty="0"/>
          </a:p>
        </p:txBody>
      </p:sp>
    </p:spTree>
    <p:extLst>
      <p:ext uri="{BB962C8B-B14F-4D97-AF65-F5344CB8AC3E}">
        <p14:creationId xmlns:p14="http://schemas.microsoft.com/office/powerpoint/2010/main" val="253039365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D5687-2CBC-41BA-9729-AF020CFC7475}"/>
              </a:ext>
            </a:extLst>
          </p:cNvPr>
          <p:cNvSpPr>
            <a:spLocks noGrp="1"/>
          </p:cNvSpPr>
          <p:nvPr>
            <p:ph type="title"/>
          </p:nvPr>
        </p:nvSpPr>
        <p:spPr/>
        <p:txBody>
          <a:bodyPr/>
          <a:lstStyle/>
          <a:p>
            <a:r>
              <a:rPr lang="en-US" dirty="0"/>
              <a:t>Binary Notation</a:t>
            </a:r>
          </a:p>
        </p:txBody>
      </p:sp>
      <p:sp>
        <p:nvSpPr>
          <p:cNvPr id="3" name="Content Placeholder 2">
            <a:extLst>
              <a:ext uri="{FF2B5EF4-FFF2-40B4-BE49-F238E27FC236}">
                <a16:creationId xmlns:a16="http://schemas.microsoft.com/office/drawing/2014/main" id="{DB166FC1-5158-4537-940B-122CD01B7825}"/>
              </a:ext>
            </a:extLst>
          </p:cNvPr>
          <p:cNvSpPr>
            <a:spLocks noGrp="1"/>
          </p:cNvSpPr>
          <p:nvPr>
            <p:ph sz="half" idx="1"/>
          </p:nvPr>
        </p:nvSpPr>
        <p:spPr/>
        <p:txBody>
          <a:bodyPr>
            <a:normAutofit fontScale="77500" lnSpcReduction="20000"/>
          </a:bodyPr>
          <a:lstStyle/>
          <a:p>
            <a:r>
              <a:rPr lang="en-US" dirty="0"/>
              <a:t>Base 2 place value number system</a:t>
            </a:r>
          </a:p>
          <a:p>
            <a:r>
              <a:rPr lang="en-US" dirty="0"/>
              <a:t>Each single digit can be 0 or 1</a:t>
            </a:r>
          </a:p>
          <a:p>
            <a:r>
              <a:rPr lang="en-US" dirty="0"/>
              <a:t>Each column is worth two times the previous</a:t>
            </a:r>
          </a:p>
          <a:p>
            <a:r>
              <a:rPr lang="en-US" dirty="0"/>
              <a:t>These values are easy to represent as the on/off states of electronic transistors</a:t>
            </a:r>
          </a:p>
        </p:txBody>
      </p:sp>
      <p:pic>
        <p:nvPicPr>
          <p:cNvPr id="7" name="Content Placeholder 6">
            <a:extLst>
              <a:ext uri="{FF2B5EF4-FFF2-40B4-BE49-F238E27FC236}">
                <a16:creationId xmlns:a16="http://schemas.microsoft.com/office/drawing/2014/main" id="{F7A4C645-A715-4C22-A922-329420FB0711}"/>
              </a:ext>
            </a:extLst>
          </p:cNvPr>
          <p:cNvPicPr>
            <a:picLocks noGrp="1" noChangeAspect="1"/>
          </p:cNvPicPr>
          <p:nvPr>
            <p:ph sz="half" idx="2"/>
          </p:nvPr>
        </p:nvPicPr>
        <p:blipFill>
          <a:blip r:embed="rId2"/>
          <a:stretch>
            <a:fillRect/>
          </a:stretch>
        </p:blipFill>
        <p:spPr>
          <a:xfrm>
            <a:off x="6435669" y="3099393"/>
            <a:ext cx="5321412" cy="1208489"/>
          </a:xfrm>
          <a:prstGeom prst="rect">
            <a:avLst/>
          </a:prstGeom>
        </p:spPr>
      </p:pic>
      <p:sp>
        <p:nvSpPr>
          <p:cNvPr id="4" name="Footer Placeholder 3">
            <a:extLst>
              <a:ext uri="{FF2B5EF4-FFF2-40B4-BE49-F238E27FC236}">
                <a16:creationId xmlns:a16="http://schemas.microsoft.com/office/drawing/2014/main" id="{80FE447D-A847-48CE-90A7-985908AD5C2B}"/>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799DF95F-0AD1-473A-87FC-9CF1BE16E8D2}"/>
              </a:ext>
            </a:extLst>
          </p:cNvPr>
          <p:cNvSpPr>
            <a:spLocks noGrp="1"/>
          </p:cNvSpPr>
          <p:nvPr>
            <p:ph type="sldNum" sz="quarter" idx="4"/>
          </p:nvPr>
        </p:nvSpPr>
        <p:spPr/>
        <p:txBody>
          <a:bodyPr/>
          <a:lstStyle/>
          <a:p>
            <a:fld id="{5356F478-C559-429F-9426-6D8D07B5A7AD}" type="slidenum">
              <a:rPr lang="en-US" smtClean="0"/>
              <a:pPr/>
              <a:t>96</a:t>
            </a:fld>
            <a:endParaRPr lang="en-US" dirty="0"/>
          </a:p>
        </p:txBody>
      </p:sp>
    </p:spTree>
    <p:extLst>
      <p:ext uri="{BB962C8B-B14F-4D97-AF65-F5344CB8AC3E}">
        <p14:creationId xmlns:p14="http://schemas.microsoft.com/office/powerpoint/2010/main" val="3872058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B49C-A0C7-4EDA-9348-00B8F7E654C0}"/>
              </a:ext>
            </a:extLst>
          </p:cNvPr>
          <p:cNvSpPr>
            <a:spLocks noGrp="1"/>
          </p:cNvSpPr>
          <p:nvPr>
            <p:ph type="title"/>
          </p:nvPr>
        </p:nvSpPr>
        <p:spPr/>
        <p:txBody>
          <a:bodyPr/>
          <a:lstStyle/>
          <a:p>
            <a:r>
              <a:rPr lang="en-US" dirty="0"/>
              <a:t>Hexadecimal Notation</a:t>
            </a:r>
          </a:p>
        </p:txBody>
      </p:sp>
      <p:sp>
        <p:nvSpPr>
          <p:cNvPr id="4" name="Content Placeholder 3">
            <a:extLst>
              <a:ext uri="{FF2B5EF4-FFF2-40B4-BE49-F238E27FC236}">
                <a16:creationId xmlns:a16="http://schemas.microsoft.com/office/drawing/2014/main" id="{B05334CB-E800-46C5-8DFD-B722A57FAAEB}"/>
              </a:ext>
            </a:extLst>
          </p:cNvPr>
          <p:cNvSpPr>
            <a:spLocks noGrp="1"/>
          </p:cNvSpPr>
          <p:nvPr>
            <p:ph sz="half" idx="2"/>
          </p:nvPr>
        </p:nvSpPr>
        <p:spPr/>
        <p:txBody>
          <a:bodyPr>
            <a:normAutofit fontScale="85000" lnSpcReduction="20000"/>
          </a:bodyPr>
          <a:lstStyle/>
          <a:p>
            <a:r>
              <a:rPr lang="en-US" dirty="0"/>
              <a:t>Base 16 place value number system</a:t>
            </a:r>
          </a:p>
          <a:p>
            <a:r>
              <a:rPr lang="en-US" dirty="0"/>
              <a:t>Each single digit can be 0 to 9, A, B, C, E, F</a:t>
            </a:r>
          </a:p>
          <a:p>
            <a:r>
              <a:rPr lang="en-US" dirty="0"/>
              <a:t>Each column is worth 16 times the previous</a:t>
            </a:r>
          </a:p>
          <a:p>
            <a:r>
              <a:rPr lang="en-US" dirty="0"/>
              <a:t>Used to represent large values more efficiently than binary</a:t>
            </a:r>
          </a:p>
        </p:txBody>
      </p:sp>
      <p:pic>
        <p:nvPicPr>
          <p:cNvPr id="9" name="Content Placeholder 8">
            <a:extLst>
              <a:ext uri="{FF2B5EF4-FFF2-40B4-BE49-F238E27FC236}">
                <a16:creationId xmlns:a16="http://schemas.microsoft.com/office/drawing/2014/main" id="{50C82016-3B80-426E-B3C6-4012474B5223}"/>
              </a:ext>
            </a:extLst>
          </p:cNvPr>
          <p:cNvPicPr>
            <a:picLocks noGrp="1" noChangeAspect="1"/>
          </p:cNvPicPr>
          <p:nvPr>
            <p:ph sz="half" idx="1"/>
          </p:nvPr>
        </p:nvPicPr>
        <p:blipFill>
          <a:blip r:embed="rId2"/>
          <a:stretch>
            <a:fillRect/>
          </a:stretch>
        </p:blipFill>
        <p:spPr>
          <a:xfrm>
            <a:off x="403169" y="3099393"/>
            <a:ext cx="5321412" cy="1208489"/>
          </a:xfrm>
          <a:prstGeom prst="rect">
            <a:avLst/>
          </a:prstGeom>
        </p:spPr>
      </p:pic>
      <p:sp>
        <p:nvSpPr>
          <p:cNvPr id="3" name="Footer Placeholder 2">
            <a:extLst>
              <a:ext uri="{FF2B5EF4-FFF2-40B4-BE49-F238E27FC236}">
                <a16:creationId xmlns:a16="http://schemas.microsoft.com/office/drawing/2014/main" id="{1DC0248B-E9E4-4556-B459-3DE5966A72A9}"/>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4675237B-04B6-4459-B3C3-150F7E3741E9}"/>
              </a:ext>
            </a:extLst>
          </p:cNvPr>
          <p:cNvSpPr>
            <a:spLocks noGrp="1"/>
          </p:cNvSpPr>
          <p:nvPr>
            <p:ph type="sldNum" sz="quarter" idx="4"/>
          </p:nvPr>
        </p:nvSpPr>
        <p:spPr/>
        <p:txBody>
          <a:bodyPr/>
          <a:lstStyle/>
          <a:p>
            <a:fld id="{5356F478-C559-429F-9426-6D8D07B5A7AD}" type="slidenum">
              <a:rPr lang="en-US" smtClean="0"/>
              <a:pPr/>
              <a:t>97</a:t>
            </a:fld>
            <a:endParaRPr lang="en-US" dirty="0"/>
          </a:p>
        </p:txBody>
      </p:sp>
    </p:spTree>
    <p:extLst>
      <p:ext uri="{BB962C8B-B14F-4D97-AF65-F5344CB8AC3E}">
        <p14:creationId xmlns:p14="http://schemas.microsoft.com/office/powerpoint/2010/main" val="35665802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9E52F1D-75D0-42C8-84DF-2C85C3308E8A}"/>
              </a:ext>
            </a:extLst>
          </p:cNvPr>
          <p:cNvSpPr>
            <a:spLocks noGrp="1"/>
          </p:cNvSpPr>
          <p:nvPr>
            <p:ph idx="1"/>
          </p:nvPr>
        </p:nvSpPr>
        <p:spPr/>
        <p:txBody>
          <a:bodyPr>
            <a:normAutofit fontScale="47500" lnSpcReduction="20000"/>
          </a:bodyPr>
          <a:lstStyle/>
          <a:p>
            <a:r>
              <a:rPr lang="en-US" dirty="0"/>
              <a:t>A bit stores the value of a single binary digit (1 or 0)</a:t>
            </a:r>
          </a:p>
          <a:p>
            <a:r>
              <a:rPr lang="en-US" dirty="0"/>
              <a:t>A byte stores the value of eight bits</a:t>
            </a:r>
          </a:p>
          <a:p>
            <a:r>
              <a:rPr lang="en-US" dirty="0"/>
              <a:t>Base 10 multiples of bytes are used to represent file and storage sizes</a:t>
            </a:r>
          </a:p>
          <a:p>
            <a:pPr lvl="1"/>
            <a:r>
              <a:rPr lang="en-US" dirty="0" err="1"/>
              <a:t>KiloByte</a:t>
            </a:r>
            <a:r>
              <a:rPr lang="en-US" dirty="0"/>
              <a:t> (KB)—1000 bytes (or 10</a:t>
            </a:r>
            <a:r>
              <a:rPr lang="en-US" baseline="30000" dirty="0"/>
              <a:t>3</a:t>
            </a:r>
            <a:r>
              <a:rPr lang="en-US" dirty="0"/>
              <a:t> or 10*10*10 bytes)</a:t>
            </a:r>
          </a:p>
          <a:p>
            <a:pPr lvl="1"/>
            <a:r>
              <a:rPr lang="en-US" dirty="0" err="1"/>
              <a:t>MegaByte</a:t>
            </a:r>
            <a:r>
              <a:rPr lang="en-US" dirty="0"/>
              <a:t> (MB)—1000*1000 bytes (or 1,000,000 bytes)</a:t>
            </a:r>
          </a:p>
          <a:p>
            <a:pPr lvl="1"/>
            <a:r>
              <a:rPr lang="en-US" dirty="0" err="1"/>
              <a:t>GigaByte</a:t>
            </a:r>
            <a:r>
              <a:rPr lang="en-US" dirty="0"/>
              <a:t> (GB)—1000*1000*1000 bytes (1,000,000,000 bytes)</a:t>
            </a:r>
          </a:p>
          <a:p>
            <a:pPr lvl="1"/>
            <a:r>
              <a:rPr lang="en-US" dirty="0"/>
              <a:t>TeraByte (TB)—1000 GB (1,000,000,000,000 bytes)</a:t>
            </a:r>
          </a:p>
          <a:p>
            <a:pPr lvl="1"/>
            <a:r>
              <a:rPr lang="en-US" dirty="0" err="1"/>
              <a:t>PetaByte</a:t>
            </a:r>
            <a:r>
              <a:rPr lang="en-US" dirty="0"/>
              <a:t> (PB)—1000 TB or 10</a:t>
            </a:r>
            <a:r>
              <a:rPr lang="en-US" baseline="30000" dirty="0"/>
              <a:t>15</a:t>
            </a:r>
            <a:r>
              <a:rPr lang="en-US" dirty="0"/>
              <a:t> bytes (1,000,000,000,000,000 bytes)</a:t>
            </a:r>
          </a:p>
          <a:p>
            <a:r>
              <a:rPr lang="en-US" dirty="0"/>
              <a:t>In some context base 2 multiples are used</a:t>
            </a:r>
          </a:p>
          <a:p>
            <a:pPr lvl="1"/>
            <a:r>
              <a:rPr lang="en-US" dirty="0" err="1"/>
              <a:t>KibiByte</a:t>
            </a:r>
            <a:r>
              <a:rPr lang="en-US" dirty="0"/>
              <a:t> (KiB)—1024 bytes (2</a:t>
            </a:r>
            <a:r>
              <a:rPr lang="en-US" baseline="30000" dirty="0"/>
              <a:t>10</a:t>
            </a:r>
            <a:r>
              <a:rPr lang="en-US" dirty="0"/>
              <a:t> bytes)</a:t>
            </a:r>
          </a:p>
          <a:p>
            <a:pPr lvl="1"/>
            <a:r>
              <a:rPr lang="en-US" dirty="0" err="1"/>
              <a:t>MebiByte</a:t>
            </a:r>
            <a:r>
              <a:rPr lang="en-US" dirty="0"/>
              <a:t> (MiB)—1024*1024 bytes (or 1,048,576 bytes)</a:t>
            </a:r>
          </a:p>
          <a:p>
            <a:pPr lvl="1"/>
            <a:r>
              <a:rPr lang="en-US" dirty="0" err="1"/>
              <a:t>GibiByte</a:t>
            </a:r>
            <a:r>
              <a:rPr lang="en-US" dirty="0"/>
              <a:t> (GiB)—1024*1024*1024 bytes (1,073,741,824 bytes)</a:t>
            </a:r>
          </a:p>
          <a:p>
            <a:r>
              <a:rPr lang="en-US" dirty="0"/>
              <a:t>The units are not used consistently though</a:t>
            </a:r>
          </a:p>
          <a:p>
            <a:endParaRPr lang="en-US" dirty="0"/>
          </a:p>
        </p:txBody>
      </p:sp>
      <p:sp>
        <p:nvSpPr>
          <p:cNvPr id="3" name="Title 2">
            <a:extLst>
              <a:ext uri="{FF2B5EF4-FFF2-40B4-BE49-F238E27FC236}">
                <a16:creationId xmlns:a16="http://schemas.microsoft.com/office/drawing/2014/main" id="{F30BAE46-2430-40FF-BF0D-23FD3AC8ECD4}"/>
              </a:ext>
            </a:extLst>
          </p:cNvPr>
          <p:cNvSpPr>
            <a:spLocks noGrp="1"/>
          </p:cNvSpPr>
          <p:nvPr>
            <p:ph type="title"/>
          </p:nvPr>
        </p:nvSpPr>
        <p:spPr/>
        <p:txBody>
          <a:bodyPr/>
          <a:lstStyle/>
          <a:p>
            <a:r>
              <a:rPr lang="en-US" dirty="0"/>
              <a:t>Bits and Bytes</a:t>
            </a:r>
          </a:p>
        </p:txBody>
      </p:sp>
      <p:sp>
        <p:nvSpPr>
          <p:cNvPr id="4" name="Footer Placeholder 3">
            <a:extLst>
              <a:ext uri="{FF2B5EF4-FFF2-40B4-BE49-F238E27FC236}">
                <a16:creationId xmlns:a16="http://schemas.microsoft.com/office/drawing/2014/main" id="{5D222BD4-EB3C-499C-9CE7-553645CEE10F}"/>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DABB1FE6-A21E-4AB1-B156-3812668CE97F}"/>
              </a:ext>
            </a:extLst>
          </p:cNvPr>
          <p:cNvSpPr>
            <a:spLocks noGrp="1"/>
          </p:cNvSpPr>
          <p:nvPr>
            <p:ph type="sldNum" sz="quarter" idx="4"/>
          </p:nvPr>
        </p:nvSpPr>
        <p:spPr/>
        <p:txBody>
          <a:bodyPr/>
          <a:lstStyle/>
          <a:p>
            <a:fld id="{5356F478-C559-429F-9426-6D8D07B5A7AD}" type="slidenum">
              <a:rPr lang="en-US" smtClean="0"/>
              <a:pPr/>
              <a:t>98</a:t>
            </a:fld>
            <a:endParaRPr lang="en-US" dirty="0"/>
          </a:p>
        </p:txBody>
      </p:sp>
    </p:spTree>
    <p:extLst>
      <p:ext uri="{BB962C8B-B14F-4D97-AF65-F5344CB8AC3E}">
        <p14:creationId xmlns:p14="http://schemas.microsoft.com/office/powerpoint/2010/main" val="2728916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0BAF1-1CB3-43CB-BAC9-C0A3FA591E20}"/>
              </a:ext>
            </a:extLst>
          </p:cNvPr>
          <p:cNvSpPr>
            <a:spLocks noGrp="1"/>
          </p:cNvSpPr>
          <p:nvPr>
            <p:ph idx="1"/>
          </p:nvPr>
        </p:nvSpPr>
        <p:spPr/>
        <p:txBody>
          <a:bodyPr>
            <a:normAutofit/>
          </a:bodyPr>
          <a:lstStyle/>
          <a:p>
            <a:r>
              <a:rPr lang="en-US" dirty="0"/>
              <a:t>Transfer rates or “speed”</a:t>
            </a:r>
          </a:p>
          <a:p>
            <a:pPr lvl="1"/>
            <a:r>
              <a:rPr lang="en-US" dirty="0"/>
              <a:t>Kbps (or Kb/s)—1000 bits per second</a:t>
            </a:r>
          </a:p>
          <a:p>
            <a:pPr lvl="1"/>
            <a:r>
              <a:rPr lang="en-US" dirty="0"/>
              <a:t>Mbps (or Mb/s)—1,000,000 bits per second</a:t>
            </a:r>
          </a:p>
          <a:p>
            <a:pPr lvl="1"/>
            <a:r>
              <a:rPr lang="en-US" dirty="0"/>
              <a:t>Gbps (or Gb/s)—1,000,000,000 bits per second</a:t>
            </a:r>
          </a:p>
          <a:p>
            <a:pPr lvl="1"/>
            <a:r>
              <a:rPr lang="en-US" dirty="0"/>
              <a:t>Tbps (or Tb/s)—1,000,000,000,000 bits per second</a:t>
            </a:r>
          </a:p>
          <a:p>
            <a:r>
              <a:rPr lang="en-US" dirty="0"/>
              <a:t>Always base 10 values</a:t>
            </a:r>
          </a:p>
          <a:p>
            <a:r>
              <a:rPr lang="en-US" dirty="0"/>
              <a:t>Also Bytes per second (KBps, MBps, GBps, </a:t>
            </a:r>
            <a:r>
              <a:rPr lang="en-US" dirty="0" err="1"/>
              <a:t>TBps</a:t>
            </a:r>
            <a:r>
              <a:rPr lang="en-US" dirty="0"/>
              <a:t>)</a:t>
            </a:r>
          </a:p>
        </p:txBody>
      </p:sp>
      <p:sp>
        <p:nvSpPr>
          <p:cNvPr id="3" name="Title 2">
            <a:extLst>
              <a:ext uri="{FF2B5EF4-FFF2-40B4-BE49-F238E27FC236}">
                <a16:creationId xmlns:a16="http://schemas.microsoft.com/office/drawing/2014/main" id="{DA208D4A-6761-4357-B360-698CB5CB8006}"/>
              </a:ext>
            </a:extLst>
          </p:cNvPr>
          <p:cNvSpPr>
            <a:spLocks noGrp="1"/>
          </p:cNvSpPr>
          <p:nvPr>
            <p:ph type="title"/>
          </p:nvPr>
        </p:nvSpPr>
        <p:spPr/>
        <p:txBody>
          <a:bodyPr/>
          <a:lstStyle/>
          <a:p>
            <a:r>
              <a:rPr lang="en-US" dirty="0"/>
              <a:t>Throughput Units</a:t>
            </a:r>
          </a:p>
        </p:txBody>
      </p:sp>
      <p:sp>
        <p:nvSpPr>
          <p:cNvPr id="4" name="Footer Placeholder 3">
            <a:extLst>
              <a:ext uri="{FF2B5EF4-FFF2-40B4-BE49-F238E27FC236}">
                <a16:creationId xmlns:a16="http://schemas.microsoft.com/office/drawing/2014/main" id="{1ED143E9-595C-410D-821B-C9459E1487E8}"/>
              </a:ext>
            </a:extLst>
          </p:cNvPr>
          <p:cNvSpPr>
            <a:spLocks noGrp="1"/>
          </p:cNvSpPr>
          <p:nvPr>
            <p:ph type="ftr" sz="quarter" idx="3"/>
          </p:nvPr>
        </p:nvSpPr>
        <p:spPr/>
        <p:txBody>
          <a:bodyPr/>
          <a:lstStyle/>
          <a:p>
            <a:r>
              <a:rPr lang="en-GB" dirty="0"/>
              <a:t>CompTIA IT Fundamentals+</a:t>
            </a:r>
            <a:endParaRPr lang="en-US" dirty="0"/>
          </a:p>
        </p:txBody>
      </p:sp>
      <p:sp>
        <p:nvSpPr>
          <p:cNvPr id="6" name="Slide Number Placeholder 5">
            <a:extLst>
              <a:ext uri="{FF2B5EF4-FFF2-40B4-BE49-F238E27FC236}">
                <a16:creationId xmlns:a16="http://schemas.microsoft.com/office/drawing/2014/main" id="{1EE86145-DF08-412C-9867-E6ED66873BC8}"/>
              </a:ext>
            </a:extLst>
          </p:cNvPr>
          <p:cNvSpPr>
            <a:spLocks noGrp="1"/>
          </p:cNvSpPr>
          <p:nvPr>
            <p:ph type="sldNum" sz="quarter" idx="4"/>
          </p:nvPr>
        </p:nvSpPr>
        <p:spPr/>
        <p:txBody>
          <a:bodyPr/>
          <a:lstStyle/>
          <a:p>
            <a:fld id="{5356F478-C559-429F-9426-6D8D07B5A7AD}" type="slidenum">
              <a:rPr lang="en-US" smtClean="0"/>
              <a:pPr/>
              <a:t>99</a:t>
            </a:fld>
            <a:endParaRPr lang="en-US" dirty="0"/>
          </a:p>
        </p:txBody>
      </p:sp>
    </p:spTree>
    <p:extLst>
      <p:ext uri="{BB962C8B-B14F-4D97-AF65-F5344CB8AC3E}">
        <p14:creationId xmlns:p14="http://schemas.microsoft.com/office/powerpoint/2010/main" val="2684256607"/>
      </p:ext>
    </p:extLst>
  </p:cSld>
  <p:clrMapOvr>
    <a:masterClrMapping/>
  </p:clrMapOvr>
</p:sld>
</file>

<file path=ppt/theme/theme1.xml><?xml version="1.0" encoding="utf-8"?>
<a:theme xmlns:a="http://schemas.openxmlformats.org/drawingml/2006/main" name="gtsslides-whit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tsslides-lansdscape" id="{FF518589-3D5F-4A13-9296-0840D2F05CB9}" vid="{2ACDB8CB-6607-48BF-A87B-03C4704048D3}"/>
    </a:ext>
  </a:extLst>
</a:theme>
</file>

<file path=ppt/theme/theme2.xml><?xml version="1.0" encoding="utf-8"?>
<a:theme xmlns:a="http://schemas.openxmlformats.org/drawingml/2006/main" name="Office Theme">
  <a:themeElements>
    <a:clrScheme name="gtsslides-white">
      <a:dk1>
        <a:srgbClr val="034581"/>
      </a:dk1>
      <a:lt1>
        <a:srgbClr val="000000"/>
      </a:lt1>
      <a:dk2>
        <a:srgbClr val="F8F8F8"/>
      </a:dk2>
      <a:lt2>
        <a:srgbClr val="034581"/>
      </a:lt2>
      <a:accent1>
        <a:srgbClr val="1F54A6"/>
      </a:accent1>
      <a:accent2>
        <a:srgbClr val="5F5F5F"/>
      </a:accent2>
      <a:accent3>
        <a:srgbClr val="808080"/>
      </a:accent3>
      <a:accent4>
        <a:srgbClr val="B2B2B2"/>
      </a:accent4>
      <a:accent5>
        <a:srgbClr val="DDDDDD"/>
      </a:accent5>
      <a:accent6>
        <a:srgbClr val="F8F8F8"/>
      </a:accent6>
      <a:hlink>
        <a:srgbClr val="0000FF"/>
      </a:hlink>
      <a:folHlink>
        <a:srgbClr val="660066"/>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8AB8BE3257A504EB15FA3D006F5CE14" ma:contentTypeVersion="7" ma:contentTypeDescription="Create a new document." ma:contentTypeScope="" ma:versionID="0ec88529dec2b33004a4fff12cf0fb1a">
  <xsd:schema xmlns:xsd="http://www.w3.org/2001/XMLSchema" xmlns:xs="http://www.w3.org/2001/XMLSchema" xmlns:p="http://schemas.microsoft.com/office/2006/metadata/properties" xmlns:ns2="95a46270-66ec-4bdf-aabc-d78887d51418" xmlns:ns3="315eb565-7267-4a95-9087-2f433ded3c8b" targetNamespace="http://schemas.microsoft.com/office/2006/metadata/properties" ma:root="true" ma:fieldsID="3e3a88ed88d8afb4d43822679d594bbe" ns2:_="" ns3:_="">
    <xsd:import namespace="95a46270-66ec-4bdf-aabc-d78887d51418"/>
    <xsd:import namespace="315eb565-7267-4a95-9087-2f433ded3c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46270-66ec-4bdf-aabc-d78887d5141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5eb565-7267-4a95-9087-2f433ded3c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225F5E-6051-48B4-A5B0-173F7CA6BE36}">
  <ds:schemaRefs>
    <ds:schemaRef ds:uri="http://schemas.microsoft.com/sharepoint/v3/contenttype/forms"/>
  </ds:schemaRefs>
</ds:datastoreItem>
</file>

<file path=customXml/itemProps2.xml><?xml version="1.0" encoding="utf-8"?>
<ds:datastoreItem xmlns:ds="http://schemas.openxmlformats.org/officeDocument/2006/customXml" ds:itemID="{AECE6F92-100D-4D19-A0E6-9FAB10882386}">
  <ds:schemaRefs>
    <ds:schemaRef ds:uri="http://schemas.microsoft.com/office/2006/metadata/properties"/>
    <ds:schemaRef ds:uri="95a46270-66ec-4bdf-aabc-d78887d51418"/>
    <ds:schemaRef ds:uri="http://www.w3.org/XML/1998/namespace"/>
    <ds:schemaRef ds:uri="http://schemas.microsoft.com/office/infopath/2007/PartnerControls"/>
    <ds:schemaRef ds:uri="http://schemas.microsoft.com/office/2006/documentManagement/types"/>
    <ds:schemaRef ds:uri="315eb565-7267-4a95-9087-2f433ded3c8b"/>
    <ds:schemaRef ds:uri="http://purl.org/dc/dcmitype/"/>
    <ds:schemaRef ds:uri="http://purl.org/dc/terms/"/>
    <ds:schemaRef ds:uri="http://purl.org/dc/elements/1.1/"/>
    <ds:schemaRef ds:uri="http://schemas.openxmlformats.org/package/2006/metadata/core-properties"/>
  </ds:schemaRefs>
</ds:datastoreItem>
</file>

<file path=customXml/itemProps3.xml><?xml version="1.0" encoding="utf-8"?>
<ds:datastoreItem xmlns:ds="http://schemas.openxmlformats.org/officeDocument/2006/customXml" ds:itemID="{C89D704A-914B-45AD-B104-C9354E10E2D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46270-66ec-4bdf-aabc-d78887d51418"/>
    <ds:schemaRef ds:uri="315eb565-7267-4a95-9087-2f433ded3c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gtsslides-lansdscape</Template>
  <TotalTime>1537</TotalTime>
  <Words>18236</Words>
  <Application>Microsoft Office PowerPoint</Application>
  <PresentationFormat>Widescreen</PresentationFormat>
  <Paragraphs>3475</Paragraphs>
  <Slides>443</Slides>
  <Notes>109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443</vt:i4>
      </vt:variant>
    </vt:vector>
  </HeadingPairs>
  <TitlesOfParts>
    <vt:vector size="450" baseType="lpstr">
      <vt:lpstr>Arial</vt:lpstr>
      <vt:lpstr>Calibri</vt:lpstr>
      <vt:lpstr>Calibri Light</vt:lpstr>
      <vt:lpstr>Courier New</vt:lpstr>
      <vt:lpstr>Times New Roman</vt:lpstr>
      <vt:lpstr>Verdana</vt:lpstr>
      <vt:lpstr>gtsslides-white</vt:lpstr>
      <vt:lpstr>CompTIA IT Fundamentals+ (Exam FC0‑U61)</vt:lpstr>
      <vt:lpstr>What is CompTIA IT Fundamentals+?</vt:lpstr>
      <vt:lpstr>PowerPoint Presentation</vt:lpstr>
      <vt:lpstr>Exam Format</vt:lpstr>
      <vt:lpstr>Introducing Yourself</vt:lpstr>
      <vt:lpstr>CompTIA IT Fundamentals+ (Exam FC0‑U61)</vt:lpstr>
      <vt:lpstr>PowerPoint Presentation</vt:lpstr>
      <vt:lpstr>Information Technology</vt:lpstr>
      <vt:lpstr>Computer Hardware and Software</vt:lpstr>
      <vt:lpstr>Basics of Computing and Processing</vt:lpstr>
      <vt:lpstr>Input, Output, Processing, and Storage</vt:lpstr>
      <vt:lpstr>Personal Computers</vt:lpstr>
      <vt:lpstr>Desktop and Workstation Computers</vt:lpstr>
      <vt:lpstr>Servers</vt:lpstr>
      <vt:lpstr>Laptops</vt:lpstr>
      <vt:lpstr>PC and Laptop Vendors</vt:lpstr>
      <vt:lpstr>Smartphones and Tablets</vt:lpstr>
      <vt:lpstr>The Internet of Things (IoT)</vt:lpstr>
      <vt:lpstr>Gaming Consoles</vt:lpstr>
      <vt:lpstr>PowerPoint Presentation</vt:lpstr>
      <vt:lpstr>CompTIA IT Fundamentals+ (Exam FC0‑U61)</vt:lpstr>
      <vt:lpstr>PowerPoint Presentation</vt:lpstr>
      <vt:lpstr>Setting up a Personal Computer</vt:lpstr>
      <vt:lpstr>Ergonomic Concepts</vt:lpstr>
      <vt:lpstr>Navigating an OS</vt:lpstr>
      <vt:lpstr>Signing In to Windows</vt:lpstr>
      <vt:lpstr>Using the Desktop and Taskbar</vt:lpstr>
      <vt:lpstr>Using the Start Screen</vt:lpstr>
      <vt:lpstr>Customizing the Start Screen and Taskbar</vt:lpstr>
      <vt:lpstr>Using a Mouse or Touchpad</vt:lpstr>
      <vt:lpstr>Using a Keyboard</vt:lpstr>
      <vt:lpstr>Using a Touchscreen</vt:lpstr>
      <vt:lpstr>Recognizing Desktop Icons</vt:lpstr>
      <vt:lpstr>Working with Windows</vt:lpstr>
      <vt:lpstr>PowerPoint Presentation</vt:lpstr>
      <vt:lpstr>PowerPoint Presentation</vt:lpstr>
      <vt:lpstr>CompTIA IT Fundamentals+ Study Guide (Exam FC0‑U61)</vt:lpstr>
      <vt:lpstr>PowerPoint Presentation</vt:lpstr>
      <vt:lpstr>Functions of an Operating System</vt:lpstr>
      <vt:lpstr>Workstation, Server, and Mobile Device OS</vt:lpstr>
      <vt:lpstr>Open Source versus Commercial</vt:lpstr>
      <vt:lpstr>Embedded OS</vt:lpstr>
      <vt:lpstr>Firmware</vt:lpstr>
      <vt:lpstr>Virtualization</vt:lpstr>
      <vt:lpstr>Microsoft Windows</vt:lpstr>
      <vt:lpstr>Windows 10</vt:lpstr>
      <vt:lpstr>Older Windows Versions</vt:lpstr>
      <vt:lpstr>Windows Editions</vt:lpstr>
      <vt:lpstr>Apple macOS</vt:lpstr>
      <vt:lpstr>Apple iOS</vt:lpstr>
      <vt:lpstr>UNIX, Linux, and Chrome OS</vt:lpstr>
      <vt:lpstr>Android</vt:lpstr>
      <vt:lpstr>File Explorer/Windows Explorer</vt:lpstr>
      <vt:lpstr>Windows Settings</vt:lpstr>
      <vt:lpstr>Control Panel</vt:lpstr>
      <vt:lpstr>Ease of Access Options</vt:lpstr>
      <vt:lpstr>Advanced Management Utilities</vt:lpstr>
      <vt:lpstr>Using a Web Browser</vt:lpstr>
      <vt:lpstr>URLs, Websites, and Hyperlinks</vt:lpstr>
      <vt:lpstr>Using Browser Controls</vt:lpstr>
      <vt:lpstr>PowerPoint Presentation</vt:lpstr>
      <vt:lpstr>PowerPoint Presentation</vt:lpstr>
      <vt:lpstr>CompTIA IT Fundamentals+ (Exam FC0‑U61)</vt:lpstr>
      <vt:lpstr>PowerPoint Presentation</vt:lpstr>
      <vt:lpstr>Management Interfaces</vt:lpstr>
      <vt:lpstr>Task Manager</vt:lpstr>
      <vt:lpstr>Service Management</vt:lpstr>
      <vt:lpstr>Task Scheduler</vt:lpstr>
      <vt:lpstr>Memory and Disk Management</vt:lpstr>
      <vt:lpstr>Memory Management</vt:lpstr>
      <vt:lpstr>Virtual Memory/Pagefile</vt:lpstr>
      <vt:lpstr>Disk Management</vt:lpstr>
      <vt:lpstr>Command Line Interfaces</vt:lpstr>
      <vt:lpstr>Access Control and Protection</vt:lpstr>
      <vt:lpstr>Account Types and UAC</vt:lpstr>
      <vt:lpstr>Creating and Managing User Accounts</vt:lpstr>
      <vt:lpstr>PowerPoint Presentation</vt:lpstr>
      <vt:lpstr>PowerPoint Presentation</vt:lpstr>
      <vt:lpstr>CompTIA IT Fundamentals+ (Exam FC0‑U61)</vt:lpstr>
      <vt:lpstr>PowerPoint Presentation</vt:lpstr>
      <vt:lpstr>Support and Troubleshooting</vt:lpstr>
      <vt:lpstr>CompTIA Troubleshooting Model</vt:lpstr>
      <vt:lpstr>Identifying the Problem</vt:lpstr>
      <vt:lpstr>Understanding the Problem</vt:lpstr>
      <vt:lpstr>Resolving and Documenting the Problem</vt:lpstr>
      <vt:lpstr>Troubleshooting PC Issues</vt:lpstr>
      <vt:lpstr>Getting Support</vt:lpstr>
      <vt:lpstr>Windows Help and Tips</vt:lpstr>
      <vt:lpstr>Technical Support</vt:lpstr>
      <vt:lpstr>Using a Search Engine</vt:lpstr>
      <vt:lpstr>PowerPoint Presentation</vt:lpstr>
      <vt:lpstr>PowerPoint Presentation</vt:lpstr>
      <vt:lpstr>CompTIA IT Fundamentals+ (Exam FC0‑U61)</vt:lpstr>
      <vt:lpstr>PowerPoint Presentation</vt:lpstr>
      <vt:lpstr>Decimal Notation</vt:lpstr>
      <vt:lpstr>Binary Notation</vt:lpstr>
      <vt:lpstr>Hexadecimal Notation</vt:lpstr>
      <vt:lpstr>Bits and Bytes</vt:lpstr>
      <vt:lpstr>Throughput Units</vt:lpstr>
      <vt:lpstr>Processing Speed Units</vt:lpstr>
      <vt:lpstr>Data Types</vt:lpstr>
      <vt:lpstr>Data Representation</vt:lpstr>
      <vt:lpstr>The Value of Data</vt:lpstr>
      <vt:lpstr>Security Controls</vt:lpstr>
      <vt:lpstr>Intellectual Property</vt:lpstr>
      <vt:lpstr>Data-driven Business Decisions</vt:lpstr>
      <vt:lpstr>Data Analytics</vt:lpstr>
      <vt:lpstr>Facilitating Data-driven Business Decisions</vt:lpstr>
      <vt:lpstr>PowerPoint Presentation</vt:lpstr>
      <vt:lpstr>CompTIA IT Fundamentals+ (Exam FC0‑U61)</vt:lpstr>
      <vt:lpstr>PowerPoint Presentation</vt:lpstr>
      <vt:lpstr>Installing Applications</vt:lpstr>
      <vt:lpstr>Installing a Desktop Application</vt:lpstr>
      <vt:lpstr>Microsoft Store Apps</vt:lpstr>
      <vt:lpstr>Configuring Application Compatibility</vt:lpstr>
      <vt:lpstr>Repairing and Uninstalling Software</vt:lpstr>
      <vt:lpstr>Enabling and Disabling Windows Features</vt:lpstr>
      <vt:lpstr>Managing Software Licensing</vt:lpstr>
      <vt:lpstr>Shareware, Freeware, and Open Source</vt:lpstr>
      <vt:lpstr>Productivity Software</vt:lpstr>
      <vt:lpstr>Collaboration Software (1)</vt:lpstr>
      <vt:lpstr>Collaboration Software (2)</vt:lpstr>
      <vt:lpstr>Business Software (1)</vt:lpstr>
      <vt:lpstr>Business Software (2)</vt:lpstr>
      <vt:lpstr>PowerPoint Presentation</vt:lpstr>
      <vt:lpstr>PowerPoint Presentation</vt:lpstr>
      <vt:lpstr>CompTIA IT Fundamentals+ (Exam FC0‑U61)</vt:lpstr>
      <vt:lpstr>PowerPoint Presentation</vt:lpstr>
      <vt:lpstr>Programming Logic</vt:lpstr>
      <vt:lpstr>Using a Flow Chart</vt:lpstr>
      <vt:lpstr>Writing Pseudocode</vt:lpstr>
      <vt:lpstr>Features of Programming Code</vt:lpstr>
      <vt:lpstr>Programming Languages</vt:lpstr>
      <vt:lpstr>Compiled versus Interpreted Languages</vt:lpstr>
      <vt:lpstr>Query, Assembly, and Markup Languages</vt:lpstr>
      <vt:lpstr>Identifiers</vt:lpstr>
      <vt:lpstr>Containers</vt:lpstr>
      <vt:lpstr>Branches and Loops</vt:lpstr>
      <vt:lpstr>Operators</vt:lpstr>
      <vt:lpstr>Procedures and Functions (and Comments)</vt:lpstr>
      <vt:lpstr>Object-Oriented Programming</vt:lpstr>
      <vt:lpstr>Scripting Languages</vt:lpstr>
      <vt:lpstr>Application Platforms</vt:lpstr>
      <vt:lpstr>Application Delivery Methods</vt:lpstr>
      <vt:lpstr>PowerPoint Presentation</vt:lpstr>
      <vt:lpstr>PowerPoint Presentation</vt:lpstr>
      <vt:lpstr>CompTIA IT Fundamentals+ (Exam FC0‑U61)</vt:lpstr>
      <vt:lpstr>PowerPoint Presentation</vt:lpstr>
      <vt:lpstr>Database Concepts</vt:lpstr>
      <vt:lpstr>Database Usage</vt:lpstr>
      <vt:lpstr>Flat File Systems versus Databases</vt:lpstr>
      <vt:lpstr>Database Structure</vt:lpstr>
      <vt:lpstr>Relational Database Example</vt:lpstr>
      <vt:lpstr>Constraints</vt:lpstr>
      <vt:lpstr>Semi-structured and Unstructured Databases</vt:lpstr>
      <vt:lpstr>Document and Key/Value Pair Databases</vt:lpstr>
      <vt:lpstr>Data Definition Methods</vt:lpstr>
      <vt:lpstr>Data Manipulation Methods</vt:lpstr>
      <vt:lpstr>Permissions</vt:lpstr>
      <vt:lpstr>Database Access Methods</vt:lpstr>
      <vt:lpstr>Application Architecture Models</vt:lpstr>
      <vt:lpstr>PowerPoint Presentation</vt:lpstr>
      <vt:lpstr>PowerPoint Presentation</vt:lpstr>
      <vt:lpstr>CompTIA IT Fundamentals+ (Exam FC0‑U61)</vt:lpstr>
      <vt:lpstr>PowerPoint Presentation</vt:lpstr>
      <vt:lpstr>Selecting a Computer</vt:lpstr>
      <vt:lpstr>Network Interface</vt:lpstr>
      <vt:lpstr>Motherboard Components</vt:lpstr>
      <vt:lpstr>Processors</vt:lpstr>
      <vt:lpstr>Intel and AMD CPU Brands</vt:lpstr>
      <vt:lpstr>ARM CPUs</vt:lpstr>
      <vt:lpstr>Features of Processors</vt:lpstr>
      <vt:lpstr>Instruction Set (32- versus 64-bit)</vt:lpstr>
      <vt:lpstr>Clock Speed and Bus Speed</vt:lpstr>
      <vt:lpstr>Multiprocessing and Dual-core</vt:lpstr>
      <vt:lpstr>System and Expansion Bus Technologies</vt:lpstr>
      <vt:lpstr>Expansion Bus Types</vt:lpstr>
      <vt:lpstr>System Cooling</vt:lpstr>
      <vt:lpstr>Liquid-based Cooling Systems</vt:lpstr>
      <vt:lpstr>BIOS and UEFI System Firmware</vt:lpstr>
      <vt:lpstr>System Firmware Setup Program</vt:lpstr>
      <vt:lpstr>UEFI Setup Programs</vt:lpstr>
      <vt:lpstr>PowerPoint Presentation</vt:lpstr>
      <vt:lpstr>PowerPoint Presentation</vt:lpstr>
      <vt:lpstr>CompTIA IT Fundamentals+ (Exam FC0‑U61)</vt:lpstr>
      <vt:lpstr>PowerPoint Presentation</vt:lpstr>
      <vt:lpstr>Computer Port and Connector Types</vt:lpstr>
      <vt:lpstr>Universal Serial Bus (USB)</vt:lpstr>
      <vt:lpstr>Firewire</vt:lpstr>
      <vt:lpstr>Graphics Devices</vt:lpstr>
      <vt:lpstr>High Definition Multimedia Interface (HDMI)</vt:lpstr>
      <vt:lpstr>DisplayPort and Thunderbolt</vt:lpstr>
      <vt:lpstr>Digital Visual Interface (DVI)</vt:lpstr>
      <vt:lpstr>Video Graphics Array (VGA)</vt:lpstr>
      <vt:lpstr>Input Devices (1)</vt:lpstr>
      <vt:lpstr>Input Devices (2)</vt:lpstr>
      <vt:lpstr>Configuring a Mouse</vt:lpstr>
      <vt:lpstr>Configuring a Keyboard</vt:lpstr>
      <vt:lpstr>Configuring a Pen/Stylus</vt:lpstr>
      <vt:lpstr>Bluetooth</vt:lpstr>
      <vt:lpstr>Configuring Bluetooth</vt:lpstr>
      <vt:lpstr>RF and Near Field Communications (NFC)</vt:lpstr>
      <vt:lpstr>Networking Interfaces</vt:lpstr>
      <vt:lpstr>Telephone Connector (RJ-11)</vt:lpstr>
      <vt:lpstr>PowerPoint Presentation</vt:lpstr>
      <vt:lpstr>PowerPoint Presentation</vt:lpstr>
      <vt:lpstr>CompTIA IT Fundamentals+ (Exam FC0‑U61)</vt:lpstr>
      <vt:lpstr>PowerPoint Presentation</vt:lpstr>
      <vt:lpstr>Installing and Uninstalling Peripherals</vt:lpstr>
      <vt:lpstr>Devices and Printers</vt:lpstr>
      <vt:lpstr>Removing and Uninstalling Devices</vt:lpstr>
      <vt:lpstr>IP-based Peripherals and Web Configuration</vt:lpstr>
      <vt:lpstr>Display Devices</vt:lpstr>
      <vt:lpstr>Digital Projectors</vt:lpstr>
      <vt:lpstr>Display Settings</vt:lpstr>
      <vt:lpstr>Screen Resolution</vt:lpstr>
      <vt:lpstr>Installing and Configuring Dual Monitors</vt:lpstr>
      <vt:lpstr>Configuring a Touchscreen</vt:lpstr>
      <vt:lpstr>Multimedia Ports and Devices</vt:lpstr>
      <vt:lpstr>Audio Settings</vt:lpstr>
      <vt:lpstr>Webcams</vt:lpstr>
      <vt:lpstr>Printer Types</vt:lpstr>
      <vt:lpstr>Installing and Configuring a Printer</vt:lpstr>
      <vt:lpstr>Printer Properties and Preferences</vt:lpstr>
      <vt:lpstr>Types of Scanners</vt:lpstr>
      <vt:lpstr>Scanning a Document</vt:lpstr>
      <vt:lpstr>Digital Cameras</vt:lpstr>
      <vt:lpstr>PowerPoint Presentation</vt:lpstr>
      <vt:lpstr>PowerPoint Presentation</vt:lpstr>
      <vt:lpstr>CompTIA IT Fundamentals+ (Exam FC0‑U61)</vt:lpstr>
      <vt:lpstr>PowerPoint Presentation</vt:lpstr>
      <vt:lpstr>System Memory</vt:lpstr>
      <vt:lpstr>Double Data Rate SDRAM (DDR SDRAM)</vt:lpstr>
      <vt:lpstr>Hard Disk Drives (HDD)</vt:lpstr>
      <vt:lpstr>HDD Interfaces</vt:lpstr>
      <vt:lpstr>Solid State Drives (SSD)</vt:lpstr>
      <vt:lpstr>Optical Discs and Drives</vt:lpstr>
      <vt:lpstr>Optical Drive Units</vt:lpstr>
      <vt:lpstr>Removable Flash Memory Devices</vt:lpstr>
      <vt:lpstr>PowerPoint Presentation</vt:lpstr>
      <vt:lpstr>PowerPoint Presentation</vt:lpstr>
      <vt:lpstr>CompTIA IT Fundamentals+ (Exam FC0‑U61)</vt:lpstr>
      <vt:lpstr>PowerPoint Presentation</vt:lpstr>
      <vt:lpstr>Managing the File System</vt:lpstr>
      <vt:lpstr>Windows Drives</vt:lpstr>
      <vt:lpstr>File Systems</vt:lpstr>
      <vt:lpstr>File System Features</vt:lpstr>
      <vt:lpstr>Folders</vt:lpstr>
      <vt:lpstr>Windows System Folders</vt:lpstr>
      <vt:lpstr>Linux Directories</vt:lpstr>
      <vt:lpstr>File Explorer</vt:lpstr>
      <vt:lpstr>User Profiles and Libraries</vt:lpstr>
      <vt:lpstr>Creating a Folder</vt:lpstr>
      <vt:lpstr>Files</vt:lpstr>
      <vt:lpstr>Creating and Opening Files</vt:lpstr>
      <vt:lpstr>File Explorer Options</vt:lpstr>
      <vt:lpstr>Renaming, Copying, and Moving Files and Folders</vt:lpstr>
      <vt:lpstr>Deleting Files and the Recycle Bin</vt:lpstr>
      <vt:lpstr>Selecting Multiple Files and Folders</vt:lpstr>
      <vt:lpstr>File Attributes</vt:lpstr>
      <vt:lpstr>File Properties Dialog</vt:lpstr>
      <vt:lpstr>Folder and File Permissions</vt:lpstr>
      <vt:lpstr>Searching for Folders and Files</vt:lpstr>
      <vt:lpstr>File Explorer Search</vt:lpstr>
      <vt:lpstr>View, Group, and Filter Options</vt:lpstr>
      <vt:lpstr>File Types and Extensions</vt:lpstr>
      <vt:lpstr>Image File Types</vt:lpstr>
      <vt:lpstr>Video File Types</vt:lpstr>
      <vt:lpstr>Audio File Types</vt:lpstr>
      <vt:lpstr>Executable Files</vt:lpstr>
      <vt:lpstr>Compression Formats</vt:lpstr>
      <vt:lpstr>PowerPoint Presentation</vt:lpstr>
      <vt:lpstr>PowerPoint Presentation</vt:lpstr>
      <vt:lpstr>CompTIA IT Fundamentals+ (Exam FC0‑U61)</vt:lpstr>
      <vt:lpstr>PowerPoint Presentation</vt:lpstr>
      <vt:lpstr>Network Components</vt:lpstr>
      <vt:lpstr>Network Media</vt:lpstr>
      <vt:lpstr>Addressing and Protocols</vt:lpstr>
      <vt:lpstr>TCP/IP and Packet Transmission</vt:lpstr>
      <vt:lpstr>TCP/IP Protocol Suite Layers (1)</vt:lpstr>
      <vt:lpstr>TCP/IP Protocol Suite Layers (2)</vt:lpstr>
      <vt:lpstr>Internet Protocol (IP)</vt:lpstr>
      <vt:lpstr>IP Addresses</vt:lpstr>
      <vt:lpstr>Network Prefixes and Subnet Masks </vt:lpstr>
      <vt:lpstr>Packet Delivery and Forwarding</vt:lpstr>
      <vt:lpstr>Domain Name System (DNS)</vt:lpstr>
      <vt:lpstr>Hostnames and Fully Qualified Domain Names</vt:lpstr>
      <vt:lpstr>DNS Query Example</vt:lpstr>
      <vt:lpstr>Uniform Resource Locators (URL)</vt:lpstr>
      <vt:lpstr>Internet Application Services</vt:lpstr>
      <vt:lpstr>HTTP and HTML</vt:lpstr>
      <vt:lpstr>SSL/TLS</vt:lpstr>
      <vt:lpstr>Electronic Mail (Email)</vt:lpstr>
      <vt:lpstr>Configuring Email</vt:lpstr>
      <vt:lpstr>PowerPoint Presentation</vt:lpstr>
      <vt:lpstr>CompTIA IT Fundamentals+ (Exam FC0‑U61)</vt:lpstr>
      <vt:lpstr>PowerPoint Presentation</vt:lpstr>
      <vt:lpstr>Internet Service Types (1)</vt:lpstr>
      <vt:lpstr>Internet Service Types (2)</vt:lpstr>
      <vt:lpstr>Verifying a Connection</vt:lpstr>
      <vt:lpstr>Microwave Satellite</vt:lpstr>
      <vt:lpstr>Cellular Radio</vt:lpstr>
      <vt:lpstr>Radio Frequency</vt:lpstr>
      <vt:lpstr>Wireless Standards and Compatibility</vt:lpstr>
      <vt:lpstr>Configuring an Access Point</vt:lpstr>
      <vt:lpstr>Configuring Wireless Security</vt:lpstr>
      <vt:lpstr>Open Authentication and Captive Portals</vt:lpstr>
      <vt:lpstr>Configuring a Wireless Client</vt:lpstr>
      <vt:lpstr>Speed Limitations (Attenuation and Interference)</vt:lpstr>
      <vt:lpstr>Cabled Enterprise Network Access</vt:lpstr>
      <vt:lpstr>Wireless Enterprise Network Access</vt:lpstr>
      <vt:lpstr>Enterprise Network Routers</vt:lpstr>
      <vt:lpstr>PowerPoint Presentation</vt:lpstr>
      <vt:lpstr>PowerPoint Presentation</vt:lpstr>
      <vt:lpstr>CompTIA IT Fundamentals+ (Exam FC0‑U61)</vt:lpstr>
      <vt:lpstr>PowerPoint Presentation</vt:lpstr>
      <vt:lpstr>Using Free / Open Networks</vt:lpstr>
      <vt:lpstr>Malware Threats</vt:lpstr>
      <vt:lpstr>Spyware and Adware Symptoms</vt:lpstr>
      <vt:lpstr>Choosing a Compatible Browser</vt:lpstr>
      <vt:lpstr>Active Content Types</vt:lpstr>
      <vt:lpstr>Disabling Client-side Scripting</vt:lpstr>
      <vt:lpstr>Managing Add-ons</vt:lpstr>
      <vt:lpstr>Cookies</vt:lpstr>
      <vt:lpstr>Pop-up Windows</vt:lpstr>
      <vt:lpstr>Controlling Cookies and Pop-ups</vt:lpstr>
      <vt:lpstr>Disabling AutoFill and Clearing Browser Cache</vt:lpstr>
      <vt:lpstr>Digital Certificates</vt:lpstr>
      <vt:lpstr>Valid and Invalid Certificates</vt:lpstr>
      <vt:lpstr>Types of Firewall</vt:lpstr>
      <vt:lpstr>Configuring the Windows Defender Firewall</vt:lpstr>
      <vt:lpstr>Configuring Proxy Settings</vt:lpstr>
      <vt:lpstr>PowerPoint Presentation</vt:lpstr>
      <vt:lpstr>PowerPoint Presentation</vt:lpstr>
      <vt:lpstr>CompTIA IT Fundamentals+ (Exam FC0‑U61)</vt:lpstr>
      <vt:lpstr>PowerPoint Presentation</vt:lpstr>
      <vt:lpstr>File Server (Direct Attached Storage)</vt:lpstr>
      <vt:lpstr>Network Attached Storage (NAS)</vt:lpstr>
      <vt:lpstr>Network Printer Sharing</vt:lpstr>
      <vt:lpstr>Joining a Workgroup or Domain</vt:lpstr>
      <vt:lpstr>File and Printer Sharing (1)</vt:lpstr>
      <vt:lpstr>File and Printer Sharing (2)</vt:lpstr>
      <vt:lpstr>Browsing Network Shares and Drives (1)</vt:lpstr>
      <vt:lpstr>Browsing Network Shares and Drives (2)</vt:lpstr>
      <vt:lpstr>Hosted Sharing and Storage</vt:lpstr>
      <vt:lpstr>Cloud Computing</vt:lpstr>
      <vt:lpstr>Cloud-based Storage</vt:lpstr>
      <vt:lpstr>Cloud-based Collaborative Applications</vt:lpstr>
      <vt:lpstr>Peer-to-Peer File Sharing</vt:lpstr>
      <vt:lpstr>Backups</vt:lpstr>
      <vt:lpstr>Backup Storage Types</vt:lpstr>
      <vt:lpstr>File Backups and Critical Data</vt:lpstr>
      <vt:lpstr>Database Backups</vt:lpstr>
      <vt:lpstr>OS Backups</vt:lpstr>
      <vt:lpstr>Windows Backup</vt:lpstr>
      <vt:lpstr>Scheduling and Frequency</vt:lpstr>
      <vt:lpstr>Restoring Data and Verifying Backups</vt:lpstr>
      <vt:lpstr>PowerPoint Presentation</vt:lpstr>
      <vt:lpstr>PowerPoint Presentation</vt:lpstr>
      <vt:lpstr>CompTIA IT Fundamentals+ (Exam FC0‑U61)</vt:lpstr>
      <vt:lpstr>PowerPoint Presentation</vt:lpstr>
      <vt:lpstr>Using a Mobile Device</vt:lpstr>
      <vt:lpstr>Passcode Locks</vt:lpstr>
      <vt:lpstr>Full Device Encryption</vt:lpstr>
      <vt:lpstr>Mobile Applications and App Stores</vt:lpstr>
      <vt:lpstr>Network Connectivity</vt:lpstr>
      <vt:lpstr>Email Configuration</vt:lpstr>
      <vt:lpstr>Synchronization and Data Transfer</vt:lpstr>
      <vt:lpstr>Remote Backup</vt:lpstr>
      <vt:lpstr>PowerPoint Presentation</vt:lpstr>
      <vt:lpstr>CompTIA IT Fundamentals+ (Exam FC0‑U61)</vt:lpstr>
      <vt:lpstr>PowerPoint Presentation</vt:lpstr>
      <vt:lpstr>Computer Security Basics</vt:lpstr>
      <vt:lpstr>Confidentiality Concerns</vt:lpstr>
      <vt:lpstr>Integrity Concerns</vt:lpstr>
      <vt:lpstr>Availability Concerns</vt:lpstr>
      <vt:lpstr>Authorization, Authentication, and Auditing</vt:lpstr>
      <vt:lpstr>Social Engineering</vt:lpstr>
      <vt:lpstr>Impersonation, Trust, and Dumpster Diving</vt:lpstr>
      <vt:lpstr>Identity Fraud and Shoulder Surfing</vt:lpstr>
      <vt:lpstr>Defeating Social Engineering Attacks</vt:lpstr>
      <vt:lpstr>Business Continuity and Fault Tolerance</vt:lpstr>
      <vt:lpstr>Data Redundancy</vt:lpstr>
      <vt:lpstr>Network Redundancy</vt:lpstr>
      <vt:lpstr>Power Redundancy</vt:lpstr>
      <vt:lpstr>Site Redundancy and Replication</vt:lpstr>
      <vt:lpstr>Disaster Recovery</vt:lpstr>
      <vt:lpstr>PowerPoint Presentation</vt:lpstr>
      <vt:lpstr>CompTIA IT Fundamentals+ (Exam FC0‑U61)</vt:lpstr>
      <vt:lpstr>PowerPoint Presentation</vt:lpstr>
      <vt:lpstr>Securing Devices</vt:lpstr>
      <vt:lpstr>Computer Viruses</vt:lpstr>
      <vt:lpstr>Other Types of Malware</vt:lpstr>
      <vt:lpstr>Operating System Vulnerabilities</vt:lpstr>
      <vt:lpstr>Preventing Malware Infections</vt:lpstr>
      <vt:lpstr>Anti-virus Software</vt:lpstr>
      <vt:lpstr>On-access and Scheduled Scanning</vt:lpstr>
      <vt:lpstr>Quarantining and Remediating</vt:lpstr>
      <vt:lpstr>Windows Defender</vt:lpstr>
      <vt:lpstr>Spam</vt:lpstr>
      <vt:lpstr>Phishing</vt:lpstr>
      <vt:lpstr>Anti-spam</vt:lpstr>
      <vt:lpstr>Software Sources</vt:lpstr>
      <vt:lpstr>Patch Management</vt:lpstr>
      <vt:lpstr>Windows Update</vt:lpstr>
      <vt:lpstr>Windows Update Scheduling and Frequency</vt:lpstr>
      <vt:lpstr>Other Updates</vt:lpstr>
      <vt:lpstr>PowerPoint Presentation</vt:lpstr>
      <vt:lpstr>PowerPoint Presentation</vt:lpstr>
      <vt:lpstr>CompTIA IT Fundamentals+ (Exam FC0‑U61)</vt:lpstr>
      <vt:lpstr>PowerPoint Presentation</vt:lpstr>
      <vt:lpstr>Access Controls</vt:lpstr>
      <vt:lpstr>Least Privilege and Implicit Deny</vt:lpstr>
      <vt:lpstr>Authorization Access Models</vt:lpstr>
      <vt:lpstr>Accounting and Non-repudiation</vt:lpstr>
      <vt:lpstr>User Account Types</vt:lpstr>
      <vt:lpstr>Group Accounts</vt:lpstr>
      <vt:lpstr>Something You Know Authentication</vt:lpstr>
      <vt:lpstr>Something You Have Authentication</vt:lpstr>
      <vt:lpstr>Something You Are Authentication</vt:lpstr>
      <vt:lpstr>Somewhere You Are Authentication</vt:lpstr>
      <vt:lpstr>Multifactor and Two-factor Authentication</vt:lpstr>
      <vt:lpstr>Single Sign-On</vt:lpstr>
      <vt:lpstr>Uses of Encryption</vt:lpstr>
      <vt:lpstr>Symmetric Encryption</vt:lpstr>
      <vt:lpstr>Asymmetric Encryption</vt:lpstr>
      <vt:lpstr>Public Key Infrastructure (PKI)</vt:lpstr>
      <vt:lpstr>Digital Signatures</vt:lpstr>
      <vt:lpstr>Cryptographic Hashes</vt:lpstr>
      <vt:lpstr>Data States and VPNs</vt:lpstr>
      <vt:lpstr>Password Cracking</vt:lpstr>
      <vt:lpstr>Password Best Practices</vt:lpstr>
      <vt:lpstr>Password Managers/Fillers and Resets</vt:lpstr>
      <vt:lpstr>PowerPoint Presentation</vt:lpstr>
      <vt:lpstr>CompTIA IT Fundamentals+ (Exam FC0‑U61)</vt:lpstr>
      <vt:lpstr>PowerPoint Presentation</vt:lpstr>
      <vt:lpstr>Policies and Procedures</vt:lpstr>
      <vt:lpstr>Personnel Management Policies</vt:lpstr>
      <vt:lpstr>Handling Confidential Information</vt:lpstr>
      <vt:lpstr>Acceptable Use Policies</vt:lpstr>
      <vt:lpstr>Privacy Policy</vt:lpstr>
      <vt:lpstr>Expectations of Privacy</vt:lpstr>
      <vt:lpstr>PowerPoint Presentation</vt:lpstr>
    </vt:vector>
  </TitlesOfParts>
  <Manager>James Pengelly</Manager>
  <Company>CompTIA,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Official CompTIA IT Fundamentals+ Study Guide (Exam FC0‑U61)</dc:title>
  <dc:subject>FC0-U61 v088</dc:subject>
  <dc:creator>James Pengelly</dc:creator>
  <dc:description>Slides to accompany a CompTIA Study Guide training course</dc:description>
  <cp:lastModifiedBy>Becky Mann</cp:lastModifiedBy>
  <cp:revision>159</cp:revision>
  <dcterms:created xsi:type="dcterms:W3CDTF">2018-08-24T10:34:02Z</dcterms:created>
  <dcterms:modified xsi:type="dcterms:W3CDTF">2018-08-27T17:24:19Z</dcterms:modified>
  <cp:category>© 2018 CompTIA, Inc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0x010100F8AB8BE3257A504EB15FA3D006F5CE14</vt:lpwstr>
  </property>
</Properties>
</file>