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6D_34893995.xml" ContentType="application/vnd.ms-powerpoint.comments+xml"/>
  <Override PartName="/ppt/notesSlides/notesSlide7.xml" ContentType="application/vnd.openxmlformats-officedocument.presentationml.notesSlide+xml"/>
  <Override PartName="/ppt/comments/modernComment_16F_954D44DF.xml" ContentType="application/vnd.ms-powerpoint.comments+xml"/>
  <Override PartName="/ppt/notesSlides/notesSlide8.xml" ContentType="application/vnd.openxmlformats-officedocument.presentationml.notesSlide+xml"/>
  <Override PartName="/ppt/comments/modernComment_171_215AF060.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73_B5A6E31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01" r:id="rId4"/>
  </p:sldMasterIdLst>
  <p:notesMasterIdLst>
    <p:notesMasterId r:id="rId39"/>
  </p:notesMasterIdLst>
  <p:handoutMasterIdLst>
    <p:handoutMasterId r:id="rId40"/>
  </p:handoutMasterIdLst>
  <p:sldIdLst>
    <p:sldId id="256" r:id="rId5"/>
    <p:sldId id="360" r:id="rId6"/>
    <p:sldId id="470" r:id="rId7"/>
    <p:sldId id="600" r:id="rId8"/>
    <p:sldId id="362" r:id="rId9"/>
    <p:sldId id="363" r:id="rId10"/>
    <p:sldId id="533" r:id="rId11"/>
    <p:sldId id="472" r:id="rId12"/>
    <p:sldId id="364" r:id="rId13"/>
    <p:sldId id="2147471895" r:id="rId14"/>
    <p:sldId id="469" r:id="rId15"/>
    <p:sldId id="365" r:id="rId16"/>
    <p:sldId id="366" r:id="rId17"/>
    <p:sldId id="1574" r:id="rId18"/>
    <p:sldId id="367" r:id="rId19"/>
    <p:sldId id="1576" r:id="rId20"/>
    <p:sldId id="368" r:id="rId21"/>
    <p:sldId id="369" r:id="rId22"/>
    <p:sldId id="499" r:id="rId23"/>
    <p:sldId id="510" r:id="rId24"/>
    <p:sldId id="2147471899" r:id="rId25"/>
    <p:sldId id="475" r:id="rId26"/>
    <p:sldId id="498" r:id="rId27"/>
    <p:sldId id="511" r:id="rId28"/>
    <p:sldId id="2147471898" r:id="rId29"/>
    <p:sldId id="2147471896" r:id="rId30"/>
    <p:sldId id="2147471897" r:id="rId31"/>
    <p:sldId id="514" r:id="rId32"/>
    <p:sldId id="370" r:id="rId33"/>
    <p:sldId id="372" r:id="rId34"/>
    <p:sldId id="481" r:id="rId35"/>
    <p:sldId id="374" r:id="rId36"/>
    <p:sldId id="361" r:id="rId37"/>
    <p:sldId id="37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A89CE82F-D88E-B446-9ACA-16628BFE79E9}">
          <p14:sldIdLst>
            <p14:sldId id="256"/>
            <p14:sldId id="360"/>
            <p14:sldId id="470"/>
            <p14:sldId id="600"/>
            <p14:sldId id="362"/>
            <p14:sldId id="363"/>
            <p14:sldId id="533"/>
            <p14:sldId id="472"/>
            <p14:sldId id="364"/>
            <p14:sldId id="2147471895"/>
            <p14:sldId id="469"/>
            <p14:sldId id="365"/>
            <p14:sldId id="366"/>
            <p14:sldId id="1574"/>
            <p14:sldId id="367"/>
            <p14:sldId id="1576"/>
            <p14:sldId id="368"/>
            <p14:sldId id="369"/>
            <p14:sldId id="499"/>
            <p14:sldId id="510"/>
            <p14:sldId id="2147471899"/>
            <p14:sldId id="475"/>
            <p14:sldId id="498"/>
            <p14:sldId id="511"/>
            <p14:sldId id="2147471898"/>
            <p14:sldId id="2147471896"/>
            <p14:sldId id="2147471897"/>
            <p14:sldId id="514"/>
            <p14:sldId id="370"/>
            <p14:sldId id="372"/>
            <p14:sldId id="481"/>
            <p14:sldId id="374"/>
            <p14:sldId id="361"/>
            <p14:sldId id="3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9DC20E-23D9-32F0-B076-680876C70ABC}" name="Hanley, Michelle" initials="MH" userId="S::Michelle.Hanley@lowellgeneral.org::a285c78f-b6d5-44dc-a675-249ef90493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BB56"/>
    <a:srgbClr val="00308C"/>
    <a:srgbClr val="70D34B"/>
    <a:srgbClr val="009741"/>
    <a:srgbClr val="69B4F6"/>
    <a:srgbClr val="0047C7"/>
    <a:srgbClr val="CFE3FA"/>
    <a:srgbClr val="EDF5FC"/>
    <a:srgbClr val="E1251B"/>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4005" autoAdjust="0"/>
  </p:normalViewPr>
  <p:slideViewPr>
    <p:cSldViewPr snapToGrid="0">
      <p:cViewPr varScale="1">
        <p:scale>
          <a:sx n="112" d="100"/>
          <a:sy n="112" d="100"/>
        </p:scale>
        <p:origin x="828" y="96"/>
      </p:cViewPr>
      <p:guideLst/>
    </p:cSldViewPr>
  </p:slideViewPr>
  <p:outlineViewPr>
    <p:cViewPr>
      <p:scale>
        <a:sx n="33" d="100"/>
        <a:sy n="33" d="100"/>
      </p:scale>
      <p:origin x="0" y="-13224"/>
    </p:cViewPr>
  </p:outlineViewPr>
  <p:notesTextViewPr>
    <p:cViewPr>
      <p:scale>
        <a:sx n="3" d="2"/>
        <a:sy n="3" d="2"/>
      </p:scale>
      <p:origin x="0" y="0"/>
    </p:cViewPr>
  </p:notesTextViewPr>
  <p:sorterViewPr>
    <p:cViewPr>
      <p:scale>
        <a:sx n="66" d="100"/>
        <a:sy n="66" d="100"/>
      </p:scale>
      <p:origin x="0" y="-1348"/>
    </p:cViewPr>
  </p:sorterViewPr>
  <p:notesViewPr>
    <p:cSldViewPr snapToGrid="0" showGuides="1">
      <p:cViewPr varScale="1">
        <p:scale>
          <a:sx n="49" d="100"/>
          <a:sy n="49" d="100"/>
        </p:scale>
        <p:origin x="266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omments/modernComment_16D_34893995.xml><?xml version="1.0" encoding="utf-8"?>
<p188:cmLst xmlns:a="http://schemas.openxmlformats.org/drawingml/2006/main" xmlns:r="http://schemas.openxmlformats.org/officeDocument/2006/relationships" xmlns:p188="http://schemas.microsoft.com/office/powerpoint/2018/8/main">
  <p188:cm id="{9A706A87-B26E-4E09-820E-8F010B254FB3}" authorId="{5A9DC20E-23D9-32F0-B076-680876C70ABC}" created="2023-10-29T20:17:54.452">
    <ac:txMkLst xmlns:ac="http://schemas.microsoft.com/office/drawing/2013/main/command">
      <pc:docMk xmlns:pc="http://schemas.microsoft.com/office/powerpoint/2013/main/command"/>
      <pc:sldMk xmlns:pc="http://schemas.microsoft.com/office/powerpoint/2013/main/command" cId="881408405" sldId="365"/>
      <ac:spMk id="6" creationId="{00000000-0000-0000-0000-000000000000}"/>
      <ac:txMk cp="593" len="30">
        <ac:context len="648" hash="3654576352"/>
      </ac:txMk>
    </ac:txMkLst>
    <p188:pos x="3305993" y="4045249"/>
    <p188:txBody>
      <a:bodyPr/>
      <a:lstStyle/>
      <a:p>
        <a:r>
          <a:rPr lang="en-US"/>
          <a:t>Change to Occupational Health Services</a:t>
        </a:r>
      </a:p>
    </p188:txBody>
  </p188:cm>
  <p188:cm id="{8701542D-D253-4282-BCFD-2752244A030A}" authorId="{5A9DC20E-23D9-32F0-B076-680876C70ABC}" created="2023-10-29T20:18:17.732">
    <ac:txMkLst xmlns:ac="http://schemas.microsoft.com/office/drawing/2013/main/command">
      <pc:docMk xmlns:pc="http://schemas.microsoft.com/office/powerpoint/2013/main/command"/>
      <pc:sldMk xmlns:pc="http://schemas.microsoft.com/office/powerpoint/2013/main/command" cId="881408405" sldId="365"/>
      <ac:spMk id="8" creationId="{00000000-0000-0000-0000-000000000000}"/>
      <ac:txMk cp="339">
        <ac:context len="477" hash="855820087"/>
      </ac:txMk>
    </ac:txMkLst>
    <p188:pos x="2413381" y="3547805"/>
    <p188:txBody>
      <a:bodyPr/>
      <a:lstStyle/>
      <a:p>
        <a:r>
          <a:rPr lang="en-US"/>
          <a:t>Change to Occupational Health at 978-937-6363</a:t>
        </a:r>
      </a:p>
    </p188:txBody>
  </p188:cm>
</p188:cmLst>
</file>

<file path=ppt/comments/modernComment_16F_954D44DF.xml><?xml version="1.0" encoding="utf-8"?>
<p188:cmLst xmlns:a="http://schemas.openxmlformats.org/drawingml/2006/main" xmlns:r="http://schemas.openxmlformats.org/officeDocument/2006/relationships" xmlns:p188="http://schemas.microsoft.com/office/powerpoint/2018/8/main">
  <p188:cm id="{58D626DF-471A-4949-BB8F-9008A43A09C8}" authorId="{5A9DC20E-23D9-32F0-B076-680876C70ABC}" created="2023-10-29T20:20:15.621">
    <ac:txMkLst xmlns:ac="http://schemas.microsoft.com/office/drawing/2013/main/command">
      <pc:docMk xmlns:pc="http://schemas.microsoft.com/office/powerpoint/2013/main/command"/>
      <pc:sldMk xmlns:pc="http://schemas.microsoft.com/office/powerpoint/2013/main/command" cId="2504869087" sldId="367"/>
      <ac:spMk id="6" creationId="{00000000-0000-0000-0000-000000000000}"/>
      <ac:txMk cp="484" len="17">
        <ac:context len="722" hash="2743052873"/>
      </ac:txMk>
    </ac:txMkLst>
    <p188:pos x="3296566" y="2920985"/>
    <p188:txBody>
      <a:bodyPr/>
      <a:lstStyle/>
      <a:p>
        <a:r>
          <a:rPr lang="en-US"/>
          <a:t>We say As soon as possible after the injury occurs.   Do not delay reporting.</a:t>
        </a:r>
      </a:p>
    </p188:txBody>
  </p188:cm>
  <p188:cm id="{560F3949-F9CA-4624-958C-04F9BF3A76A6}" authorId="{5A9DC20E-23D9-32F0-B076-680876C70ABC}" created="2023-10-29T20:20:32.468">
    <ac:txMkLst xmlns:ac="http://schemas.microsoft.com/office/drawing/2013/main/command">
      <pc:docMk xmlns:pc="http://schemas.microsoft.com/office/powerpoint/2013/main/command"/>
      <pc:sldMk xmlns:pc="http://schemas.microsoft.com/office/powerpoint/2013/main/command" cId="2504869087" sldId="367"/>
      <ac:spMk id="6" creationId="{00000000-0000-0000-0000-000000000000}"/>
      <ac:txMk cp="607" len="21">
        <ac:context len="722" hash="2743052873"/>
      </ac:txMk>
    </ac:txMkLst>
    <p188:pos x="2787519" y="3486594"/>
    <p188:txBody>
      <a:bodyPr/>
      <a:lstStyle/>
      <a:p>
        <a:r>
          <a:rPr lang="en-US"/>
          <a:t>Change to Safety Report</a:t>
        </a:r>
      </a:p>
    </p188:txBody>
  </p188:cm>
  <p188:cm id="{073F6C5D-492D-48E0-B775-AE18D45215DF}" authorId="{5A9DC20E-23D9-32F0-B076-680876C70ABC}" created="2023-10-29T20:20:50.007">
    <ac:txMkLst xmlns:ac="http://schemas.microsoft.com/office/drawing/2013/main/command">
      <pc:docMk xmlns:pc="http://schemas.microsoft.com/office/powerpoint/2013/main/command"/>
      <pc:sldMk xmlns:pc="http://schemas.microsoft.com/office/powerpoint/2013/main/command" cId="2504869087" sldId="367"/>
      <ac:spMk id="6" creationId="{00000000-0000-0000-0000-000000000000}"/>
      <ac:txMk cp="794">
        <ac:context len="795" hash="1655546810"/>
      </ac:txMk>
    </ac:txMkLst>
    <p188:pos x="3909309" y="4127616"/>
    <p188:txBody>
      <a:bodyPr/>
      <a:lstStyle/>
      <a:p>
        <a:r>
          <a:rPr lang="en-US"/>
          <a:t>Change to OHS</a:t>
        </a:r>
      </a:p>
    </p188:txBody>
  </p188:cm>
  <p188:cm id="{D86AACB9-466F-4A6A-8933-8C76625935CC}" authorId="{5A9DC20E-23D9-32F0-B076-680876C70ABC}" created="2023-10-29T20:41:26.226">
    <ac:txMkLst xmlns:ac="http://schemas.microsoft.com/office/drawing/2013/main/command">
      <pc:docMk xmlns:pc="http://schemas.microsoft.com/office/powerpoint/2013/main/command"/>
      <pc:sldMk xmlns:pc="http://schemas.microsoft.com/office/powerpoint/2013/main/command" cId="2504869087" sldId="367"/>
      <ac:spMk id="6" creationId="{00000000-0000-0000-0000-000000000000}"/>
      <ac:txMk cp="24" len="31">
        <ac:context len="722" hash="2743052873"/>
      </ac:txMk>
    </ac:txMkLst>
    <p188:pos x="5690975" y="224919"/>
    <p188:txBody>
      <a:bodyPr/>
      <a:lstStyle/>
      <a:p>
        <a:r>
          <a:rPr lang="en-US"/>
          <a:t>ADDED BBP exposure language</a:t>
        </a:r>
      </a:p>
    </p188:txBody>
  </p188:cm>
  <p188:cm id="{299DF410-73CC-484F-BCFA-5FDDA9CDC62C}" authorId="{5A9DC20E-23D9-32F0-B076-680876C70ABC}" created="2023-10-29T20:50:50.254">
    <ac:txMkLst xmlns:ac="http://schemas.microsoft.com/office/drawing/2013/main/command">
      <pc:docMk xmlns:pc="http://schemas.microsoft.com/office/powerpoint/2013/main/command"/>
      <pc:sldMk xmlns:pc="http://schemas.microsoft.com/office/powerpoint/2013/main/command" cId="2504869087" sldId="367"/>
      <ac:spMk id="6" creationId="{00000000-0000-0000-0000-000000000000}"/>
      <ac:txMk cp="328" len="53">
        <ac:context len="722" hash="2743052873"/>
      </ac:txMk>
    </ac:txMkLst>
    <p188:pos x="5643841" y="2364804"/>
    <p188:txBody>
      <a:bodyPr/>
      <a:lstStyle/>
      <a:p>
        <a:r>
          <a:rPr lang="en-US"/>
          <a:t>We state "for eyes, remove contact lenses and flush for 15 minutes"</a:t>
        </a:r>
      </a:p>
    </p188:txBody>
  </p188:cm>
</p188:cmLst>
</file>

<file path=ppt/comments/modernComment_171_215AF060.xml><?xml version="1.0" encoding="utf-8"?>
<p188:cmLst xmlns:a="http://schemas.openxmlformats.org/drawingml/2006/main" xmlns:r="http://schemas.openxmlformats.org/officeDocument/2006/relationships" xmlns:p188="http://schemas.microsoft.com/office/powerpoint/2018/8/main">
  <p188:cm id="{8EAA4927-F8B5-4DD6-83FE-1150EEBA0435}" authorId="{5A9DC20E-23D9-32F0-B076-680876C70ABC}" created="2023-10-29T20:22:08.673">
    <ac:txMkLst xmlns:ac="http://schemas.microsoft.com/office/drawing/2013/main/command">
      <pc:docMk xmlns:pc="http://schemas.microsoft.com/office/powerpoint/2013/main/command"/>
      <pc:sldMk xmlns:pc="http://schemas.microsoft.com/office/powerpoint/2013/main/command" cId="559607904" sldId="369"/>
      <ac:spMk id="6" creationId="{00000000-0000-0000-0000-000000000000}"/>
      <ac:txMk cp="306" len="84">
        <ac:context len="678" hash="2584283295"/>
      </ac:txMk>
    </ac:txMkLst>
    <p188:pos x="7123849" y="2724134"/>
    <p188:txBody>
      <a:bodyPr/>
      <a:lstStyle/>
      <a:p>
        <a:r>
          <a:rPr lang="en-US"/>
          <a:t>There is a policy around this.  We do not have Environmental Health and Safety.  Policy is titled Procedure for Decontamination of the Pneumatic Tube System.</a:t>
        </a:r>
      </a:p>
    </p188:txBody>
  </p188:cm>
  <p188:cm id="{C402BD6D-AE1F-4A9E-A317-119EFF011486}" authorId="{5A9DC20E-23D9-32F0-B076-680876C70ABC}" created="2023-10-29T20:59:26.345">
    <ac:txMkLst xmlns:ac="http://schemas.microsoft.com/office/drawing/2013/main/command">
      <pc:docMk xmlns:pc="http://schemas.microsoft.com/office/powerpoint/2013/main/command"/>
      <pc:sldMk xmlns:pc="http://schemas.microsoft.com/office/powerpoint/2013/main/command" cId="559607904" sldId="369"/>
      <ac:spMk id="6" creationId="{00000000-0000-0000-0000-000000000000}"/>
      <ac:txMk cp="595">
        <ac:context len="678" hash="2584283295"/>
      </ac:txMk>
    </ac:txMkLst>
    <p188:pos x="6388558" y="4185289"/>
    <p188:txBody>
      <a:bodyPr/>
      <a:lstStyle/>
      <a:p>
        <a:r>
          <a:rPr lang="en-US"/>
          <a:t>I don't believe we have this at LGH</a:t>
        </a:r>
      </a:p>
    </p188:txBody>
  </p188:cm>
</p188:cmLst>
</file>

<file path=ppt/comments/modernComment_173_B5A6E31F.xml><?xml version="1.0" encoding="utf-8"?>
<p188:cmLst xmlns:a="http://schemas.openxmlformats.org/drawingml/2006/main" xmlns:r="http://schemas.openxmlformats.org/officeDocument/2006/relationships" xmlns:p188="http://schemas.microsoft.com/office/powerpoint/2018/8/main">
  <p188:cm id="{D8D512E3-309B-4689-9213-4A80BD4B7F68}" authorId="{5A9DC20E-23D9-32F0-B076-680876C70ABC}" created="2023-10-29T20:24:29.337">
    <ac:txMkLst xmlns:ac="http://schemas.microsoft.com/office/drawing/2013/main/command">
      <pc:docMk xmlns:pc="http://schemas.microsoft.com/office/powerpoint/2013/main/command"/>
      <pc:sldMk xmlns:pc="http://schemas.microsoft.com/office/powerpoint/2013/main/command" cId="3047613215" sldId="371"/>
      <ac:spMk id="2" creationId="{00000000-0000-0000-0000-000000000000}"/>
      <ac:txMk cp="23" len="3">
        <ac:context len="67" hash="3873908223"/>
      </ac:txMk>
    </ac:txMkLst>
    <p188:pos x="2659106" y="225995"/>
    <p188:txBody>
      <a:bodyPr/>
      <a:lstStyle/>
      <a:p>
        <a:r>
          <a:rPr lang="en-US"/>
          <a:t>Change to ID/IP</a:t>
        </a:r>
      </a:p>
    </p188:txBody>
  </p188:cm>
  <p188:cm id="{A1C85CE1-CDA6-4330-998A-F2AC1403E804}" authorId="{5A9DC20E-23D9-32F0-B076-680876C70ABC}" created="2023-10-29T20:24:39.770">
    <ac:deMkLst xmlns:ac="http://schemas.microsoft.com/office/drawing/2013/main/command">
      <pc:docMk xmlns:pc="http://schemas.microsoft.com/office/powerpoint/2013/main/command"/>
      <pc:sldMk xmlns:pc="http://schemas.microsoft.com/office/powerpoint/2013/main/command" cId="3047613215" sldId="371"/>
      <ac:picMk id="5" creationId="{1CD8CA2A-16F6-A66C-CB5F-7A1C4AAAF43C}"/>
    </ac:deMkLst>
    <p188:txBody>
      <a:bodyPr/>
      <a:lstStyle/>
      <a:p>
        <a:r>
          <a:rPr lang="en-US"/>
          <a:t>Updated to include Jen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t>11/19/2024</a:t>
            </a:fld>
            <a:endParaRPr lang="en-US" dirty="0"/>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t>‹#›</a:t>
            </a:fld>
            <a:endParaRPr lang="en-US" dirty="0"/>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89D3-6540-412A-8DF7-24F6B362E6BB}" type="datetimeFigureOut">
              <a:rPr lang="en-US" smtClean="0"/>
              <a:t>11/19/2024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CA8E-E054-4945-93F6-8F3E2A7D5A26}" type="slidenum">
              <a:rPr lang="en-US" smtClean="0"/>
              <a:t>‹#›</a:t>
            </a:fld>
            <a:endParaRPr lang="en-US" dirty="0"/>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1</a:t>
            </a:fld>
            <a:endParaRPr lang="en-US" dirty="0"/>
          </a:p>
        </p:txBody>
      </p:sp>
    </p:spTree>
    <p:extLst>
      <p:ext uri="{BB962C8B-B14F-4D97-AF65-F5344CB8AC3E}">
        <p14:creationId xmlns:p14="http://schemas.microsoft.com/office/powerpoint/2010/main" val="140426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23</a:t>
            </a:fld>
            <a:endParaRPr lang="en-US" dirty="0"/>
          </a:p>
        </p:txBody>
      </p:sp>
    </p:spTree>
    <p:extLst>
      <p:ext uri="{BB962C8B-B14F-4D97-AF65-F5344CB8AC3E}">
        <p14:creationId xmlns:p14="http://schemas.microsoft.com/office/powerpoint/2010/main" val="451166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3D260-91A5-5EBB-E397-8EB6AFE37B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1E125-2304-4120-547F-1544940414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B35DA5-7B1E-36ED-5146-A78A281861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9A3BD6-BB44-FE66-6AB7-2B0C969F8085}"/>
              </a:ext>
            </a:extLst>
          </p:cNvPr>
          <p:cNvSpPr>
            <a:spLocks noGrp="1"/>
          </p:cNvSpPr>
          <p:nvPr>
            <p:ph type="sldNum" sz="quarter" idx="5"/>
          </p:nvPr>
        </p:nvSpPr>
        <p:spPr/>
        <p:txBody>
          <a:bodyPr/>
          <a:lstStyle/>
          <a:p>
            <a:fld id="{53BCCA8E-E054-4945-93F6-8F3E2A7D5A26}" type="slidenum">
              <a:rPr lang="en-US" smtClean="0"/>
              <a:t>26</a:t>
            </a:fld>
            <a:endParaRPr lang="en-US" dirty="0"/>
          </a:p>
        </p:txBody>
      </p:sp>
    </p:spTree>
    <p:extLst>
      <p:ext uri="{BB962C8B-B14F-4D97-AF65-F5344CB8AC3E}">
        <p14:creationId xmlns:p14="http://schemas.microsoft.com/office/powerpoint/2010/main" val="3422941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359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31</a:t>
            </a:fld>
            <a:endParaRPr lang="en-US" dirty="0"/>
          </a:p>
        </p:txBody>
      </p:sp>
    </p:spTree>
    <p:extLst>
      <p:ext uri="{BB962C8B-B14F-4D97-AF65-F5344CB8AC3E}">
        <p14:creationId xmlns:p14="http://schemas.microsoft.com/office/powerpoint/2010/main" val="576960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32</a:t>
            </a:fld>
            <a:endParaRPr lang="en-US" dirty="0"/>
          </a:p>
        </p:txBody>
      </p:sp>
    </p:spTree>
    <p:extLst>
      <p:ext uri="{BB962C8B-B14F-4D97-AF65-F5344CB8AC3E}">
        <p14:creationId xmlns:p14="http://schemas.microsoft.com/office/powerpoint/2010/main" val="2425914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33</a:t>
            </a:fld>
            <a:endParaRPr lang="en-US" dirty="0"/>
          </a:p>
        </p:txBody>
      </p:sp>
    </p:spTree>
    <p:extLst>
      <p:ext uri="{BB962C8B-B14F-4D97-AF65-F5344CB8AC3E}">
        <p14:creationId xmlns:p14="http://schemas.microsoft.com/office/powerpoint/2010/main" val="54829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EFB0AE2-8F9B-4032-8074-6BEF49A636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0295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5</a:t>
            </a:fld>
            <a:endParaRPr lang="en-US" dirty="0"/>
          </a:p>
        </p:txBody>
      </p:sp>
    </p:spTree>
    <p:extLst>
      <p:ext uri="{BB962C8B-B14F-4D97-AF65-F5344CB8AC3E}">
        <p14:creationId xmlns:p14="http://schemas.microsoft.com/office/powerpoint/2010/main" val="205619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this slide on Contact time.</a:t>
            </a:r>
          </a:p>
        </p:txBody>
      </p:sp>
      <p:sp>
        <p:nvSpPr>
          <p:cNvPr id="4" name="Slide Number Placeholder 3"/>
          <p:cNvSpPr>
            <a:spLocks noGrp="1"/>
          </p:cNvSpPr>
          <p:nvPr>
            <p:ph type="sldNum" sz="quarter" idx="5"/>
          </p:nvPr>
        </p:nvSpPr>
        <p:spPr/>
        <p:txBody>
          <a:bodyPr/>
          <a:lstStyle/>
          <a:p>
            <a:fld id="{53BCCA8E-E054-4945-93F6-8F3E2A7D5A26}" type="slidenum">
              <a:rPr lang="en-US" smtClean="0"/>
              <a:t>7</a:t>
            </a:fld>
            <a:endParaRPr lang="en-US" dirty="0"/>
          </a:p>
        </p:txBody>
      </p:sp>
    </p:spTree>
    <p:extLst>
      <p:ext uri="{BB962C8B-B14F-4D97-AF65-F5344CB8AC3E}">
        <p14:creationId xmlns:p14="http://schemas.microsoft.com/office/powerpoint/2010/main" val="1465937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Slide</a:t>
            </a:r>
          </a:p>
        </p:txBody>
      </p:sp>
      <p:sp>
        <p:nvSpPr>
          <p:cNvPr id="4" name="Slide Number Placeholder 3"/>
          <p:cNvSpPr>
            <a:spLocks noGrp="1"/>
          </p:cNvSpPr>
          <p:nvPr>
            <p:ph type="sldNum" sz="quarter" idx="5"/>
          </p:nvPr>
        </p:nvSpPr>
        <p:spPr/>
        <p:txBody>
          <a:bodyPr/>
          <a:lstStyle/>
          <a:p>
            <a:fld id="{53BCCA8E-E054-4945-93F6-8F3E2A7D5A26}" type="slidenum">
              <a:rPr lang="en-US" smtClean="0"/>
              <a:t>10</a:t>
            </a:fld>
            <a:endParaRPr lang="en-US" dirty="0"/>
          </a:p>
        </p:txBody>
      </p:sp>
    </p:spTree>
    <p:extLst>
      <p:ext uri="{BB962C8B-B14F-4D97-AF65-F5344CB8AC3E}">
        <p14:creationId xmlns:p14="http://schemas.microsoft.com/office/powerpoint/2010/main" val="554633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613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Hello- my name is Jen and I am the manager of Occ Health</a:t>
            </a:r>
          </a:p>
          <a:p>
            <a:r>
              <a:rPr lang="en-US" sz="1000" dirty="0"/>
              <a:t>This presentation is a brief overview of our department and what we do.</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976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slide</a:t>
            </a:r>
          </a:p>
        </p:txBody>
      </p:sp>
      <p:sp>
        <p:nvSpPr>
          <p:cNvPr id="4" name="Slide Number Placeholder 3"/>
          <p:cNvSpPr>
            <a:spLocks noGrp="1"/>
          </p:cNvSpPr>
          <p:nvPr>
            <p:ph type="sldNum" sz="quarter" idx="5"/>
          </p:nvPr>
        </p:nvSpPr>
        <p:spPr/>
        <p:txBody>
          <a:bodyPr/>
          <a:lstStyle/>
          <a:p>
            <a:fld id="{7CEA5195-A716-4450-99F8-FF7C63642330}" type="slidenum">
              <a:rPr lang="en-US" smtClean="0"/>
              <a:t>16</a:t>
            </a:fld>
            <a:endParaRPr lang="en-US" dirty="0"/>
          </a:p>
        </p:txBody>
      </p:sp>
    </p:spTree>
    <p:extLst>
      <p:ext uri="{BB962C8B-B14F-4D97-AF65-F5344CB8AC3E}">
        <p14:creationId xmlns:p14="http://schemas.microsoft.com/office/powerpoint/2010/main" val="1906603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22</a:t>
            </a:fld>
            <a:endParaRPr lang="en-US" dirty="0"/>
          </a:p>
        </p:txBody>
      </p:sp>
    </p:spTree>
    <p:extLst>
      <p:ext uri="{BB962C8B-B14F-4D97-AF65-F5344CB8AC3E}">
        <p14:creationId xmlns:p14="http://schemas.microsoft.com/office/powerpoint/2010/main" val="3138994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_1">
    <p:bg>
      <p:bgPr>
        <a:solidFill>
          <a:srgbClr val="00308C"/>
        </a:solid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2555419"/>
            <a:ext cx="6026150" cy="1897917"/>
          </a:xfrm>
        </p:spPr>
        <p:txBody>
          <a:bodyPr tIns="0" rIns="0" bIns="0" anchor="b" anchorCtr="0"/>
          <a:lstStyle>
            <a:lvl1pPr>
              <a:lnSpc>
                <a:spcPct val="92000"/>
              </a:lnSpc>
              <a:defRPr sz="44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4453336"/>
            <a:ext cx="6026150" cy="592504"/>
          </a:xfrm>
        </p:spPr>
        <p:txBody>
          <a:bodyPr tIns="91440" bIns="0" anchor="t" anchorCtr="0"/>
          <a:lstStyle>
            <a:lvl1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045840"/>
            <a:ext cx="6026148" cy="329563"/>
          </a:xfrm>
          <a:prstGeom prst="rect">
            <a:avLst/>
          </a:prstGeom>
        </p:spPr>
        <p:txBody>
          <a:bodyPr lIns="0" tIns="91440" rIns="0" bIns="0" anchor="t" anchorCtr="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vl6pPr>
              <a:defRPr sz="1000">
                <a:solidFill>
                  <a:schemeClr val="bg1"/>
                </a:solidFill>
              </a:defRPr>
            </a:lvl6pPr>
            <a:lvl7pPr>
              <a:defRPr sz="1000">
                <a:solidFill>
                  <a:schemeClr val="bg1"/>
                </a:solidFill>
              </a:defRPr>
            </a:lvl7pPr>
            <a:lvl8pPr>
              <a:defRPr sz="1000">
                <a:solidFill>
                  <a:schemeClr val="bg1"/>
                </a:solidFill>
              </a:defRPr>
            </a:lvl8pPr>
            <a:lvl9pPr marL="0">
              <a:defRPr sz="1000">
                <a:solidFill>
                  <a:schemeClr val="bg1"/>
                </a:solidFill>
              </a:defRPr>
            </a:lvl9pPr>
          </a:lstStyle>
          <a:p>
            <a:pPr indent="-3200400"/>
            <a:endParaRPr lang="en-US" dirty="0"/>
          </a:p>
        </p:txBody>
      </p:sp>
      <p:sp>
        <p:nvSpPr>
          <p:cNvPr id="18" name="Picture 3">
            <a:extLst>
              <a:ext uri="{FF2B5EF4-FFF2-40B4-BE49-F238E27FC236}">
                <a16:creationId xmlns:a16="http://schemas.microsoft.com/office/drawing/2014/main" id="{6C800F05-249B-7448-AF14-B23C0EA9E2C1}"/>
              </a:ext>
            </a:extLst>
          </p:cNvPr>
          <p:cNvSpPr/>
          <p:nvPr/>
        </p:nvSpPr>
        <p:spPr>
          <a:xfrm>
            <a:off x="469318" y="454025"/>
            <a:ext cx="1829675" cy="225959"/>
          </a:xfrm>
          <a:custGeom>
            <a:avLst/>
            <a:gdLst>
              <a:gd name="connsiteX0" fmla="*/ 0 w 1829675"/>
              <a:gd name="connsiteY0" fmla="*/ 1563 h 225959"/>
              <a:gd name="connsiteX1" fmla="*/ 199191 w 1829675"/>
              <a:gd name="connsiteY1" fmla="*/ 1563 h 225959"/>
              <a:gd name="connsiteX2" fmla="*/ 199191 w 1829675"/>
              <a:gd name="connsiteY2" fmla="*/ 62857 h 225959"/>
              <a:gd name="connsiteX3" fmla="*/ 167740 w 1829675"/>
              <a:gd name="connsiteY3" fmla="*/ 62857 h 225959"/>
              <a:gd name="connsiteX4" fmla="*/ 167740 w 1829675"/>
              <a:gd name="connsiteY4" fmla="*/ 36715 h 225959"/>
              <a:gd name="connsiteX5" fmla="*/ 125341 w 1829675"/>
              <a:gd name="connsiteY5" fmla="*/ 36715 h 225959"/>
              <a:gd name="connsiteX6" fmla="*/ 125341 w 1829675"/>
              <a:gd name="connsiteY6" fmla="*/ 191267 h 225959"/>
              <a:gd name="connsiteX7" fmla="*/ 159576 w 1829675"/>
              <a:gd name="connsiteY7" fmla="*/ 191267 h 225959"/>
              <a:gd name="connsiteX8" fmla="*/ 159576 w 1829675"/>
              <a:gd name="connsiteY8" fmla="*/ 222221 h 225959"/>
              <a:gd name="connsiteX9" fmla="*/ 39121 w 1829675"/>
              <a:gd name="connsiteY9" fmla="*/ 222221 h 225959"/>
              <a:gd name="connsiteX10" fmla="*/ 39121 w 1829675"/>
              <a:gd name="connsiteY10" fmla="*/ 191267 h 225959"/>
              <a:gd name="connsiteX11" fmla="*/ 73355 w 1829675"/>
              <a:gd name="connsiteY11" fmla="*/ 191267 h 225959"/>
              <a:gd name="connsiteX12" fmla="*/ 73355 w 1829675"/>
              <a:gd name="connsiteY12" fmla="*/ 36776 h 225959"/>
              <a:gd name="connsiteX13" fmla="*/ 31884 w 1829675"/>
              <a:gd name="connsiteY13" fmla="*/ 36776 h 225959"/>
              <a:gd name="connsiteX14" fmla="*/ 31884 w 1829675"/>
              <a:gd name="connsiteY14" fmla="*/ 87252 h 225959"/>
              <a:gd name="connsiteX15" fmla="*/ 0 w 1829675"/>
              <a:gd name="connsiteY15" fmla="*/ 87252 h 225959"/>
              <a:gd name="connsiteX16" fmla="*/ 0 w 1829675"/>
              <a:gd name="connsiteY16" fmla="*/ 1563 h 225959"/>
              <a:gd name="connsiteX17" fmla="*/ 262032 w 1829675"/>
              <a:gd name="connsiteY17" fmla="*/ 72572 h 225959"/>
              <a:gd name="connsiteX18" fmla="*/ 262032 w 1829675"/>
              <a:gd name="connsiteY18" fmla="*/ 101748 h 225959"/>
              <a:gd name="connsiteX19" fmla="*/ 286432 w 1829675"/>
              <a:gd name="connsiteY19" fmla="*/ 101748 h 225959"/>
              <a:gd name="connsiteX20" fmla="*/ 286432 w 1829675"/>
              <a:gd name="connsiteY20" fmla="*/ 177752 h 225959"/>
              <a:gd name="connsiteX21" fmla="*/ 284947 w 1829675"/>
              <a:gd name="connsiteY21" fmla="*/ 178825 h 225959"/>
              <a:gd name="connsiteX22" fmla="*/ 254795 w 1829675"/>
              <a:gd name="connsiteY22" fmla="*/ 190716 h 225959"/>
              <a:gd name="connsiteX23" fmla="*/ 238930 w 1829675"/>
              <a:gd name="connsiteY23" fmla="*/ 185107 h 225959"/>
              <a:gd name="connsiteX24" fmla="*/ 234477 w 1829675"/>
              <a:gd name="connsiteY24" fmla="*/ 166719 h 225959"/>
              <a:gd name="connsiteX25" fmla="*/ 234477 w 1829675"/>
              <a:gd name="connsiteY25" fmla="*/ 72572 h 225959"/>
              <a:gd name="connsiteX26" fmla="*/ 167554 w 1829675"/>
              <a:gd name="connsiteY26" fmla="*/ 72572 h 225959"/>
              <a:gd name="connsiteX27" fmla="*/ 167554 w 1829675"/>
              <a:gd name="connsiteY27" fmla="*/ 101748 h 225959"/>
              <a:gd name="connsiteX28" fmla="*/ 191305 w 1829675"/>
              <a:gd name="connsiteY28" fmla="*/ 101748 h 225959"/>
              <a:gd name="connsiteX29" fmla="*/ 191305 w 1829675"/>
              <a:gd name="connsiteY29" fmla="*/ 179621 h 225959"/>
              <a:gd name="connsiteX30" fmla="*/ 203242 w 1829675"/>
              <a:gd name="connsiteY30" fmla="*/ 213027 h 225959"/>
              <a:gd name="connsiteX31" fmla="*/ 236642 w 1829675"/>
              <a:gd name="connsiteY31" fmla="*/ 224703 h 225959"/>
              <a:gd name="connsiteX32" fmla="*/ 280742 w 1829675"/>
              <a:gd name="connsiteY32" fmla="*/ 209778 h 225959"/>
              <a:gd name="connsiteX33" fmla="*/ 286432 w 1829675"/>
              <a:gd name="connsiteY33" fmla="*/ 205886 h 225959"/>
              <a:gd name="connsiteX34" fmla="*/ 286432 w 1829675"/>
              <a:gd name="connsiteY34" fmla="*/ 222435 h 225959"/>
              <a:gd name="connsiteX35" fmla="*/ 347417 w 1829675"/>
              <a:gd name="connsiteY35" fmla="*/ 222435 h 225959"/>
              <a:gd name="connsiteX36" fmla="*/ 347417 w 1829675"/>
              <a:gd name="connsiteY36" fmla="*/ 193443 h 225959"/>
              <a:gd name="connsiteX37" fmla="*/ 329759 w 1829675"/>
              <a:gd name="connsiteY37" fmla="*/ 193443 h 225959"/>
              <a:gd name="connsiteX38" fmla="*/ 329759 w 1829675"/>
              <a:gd name="connsiteY38" fmla="*/ 72572 h 225959"/>
              <a:gd name="connsiteX39" fmla="*/ 262032 w 1829675"/>
              <a:gd name="connsiteY39" fmla="*/ 72572 h 225959"/>
              <a:gd name="connsiteX40" fmla="*/ 392290 w 1829675"/>
              <a:gd name="connsiteY40" fmla="*/ 15477 h 225959"/>
              <a:gd name="connsiteX41" fmla="*/ 392290 w 1829675"/>
              <a:gd name="connsiteY41" fmla="*/ 15477 h 225959"/>
              <a:gd name="connsiteX42" fmla="*/ 377786 w 1829675"/>
              <a:gd name="connsiteY42" fmla="*/ 54490 h 225959"/>
              <a:gd name="connsiteX43" fmla="*/ 377786 w 1829675"/>
              <a:gd name="connsiteY43" fmla="*/ 72511 h 225959"/>
              <a:gd name="connsiteX44" fmla="*/ 356509 w 1829675"/>
              <a:gd name="connsiteY44" fmla="*/ 72511 h 225959"/>
              <a:gd name="connsiteX45" fmla="*/ 356509 w 1829675"/>
              <a:gd name="connsiteY45" fmla="*/ 101686 h 225959"/>
              <a:gd name="connsiteX46" fmla="*/ 377786 w 1829675"/>
              <a:gd name="connsiteY46" fmla="*/ 101686 h 225959"/>
              <a:gd name="connsiteX47" fmla="*/ 377786 w 1829675"/>
              <a:gd name="connsiteY47" fmla="*/ 193382 h 225959"/>
              <a:gd name="connsiteX48" fmla="*/ 356478 w 1829675"/>
              <a:gd name="connsiteY48" fmla="*/ 193382 h 225959"/>
              <a:gd name="connsiteX49" fmla="*/ 356478 w 1829675"/>
              <a:gd name="connsiteY49" fmla="*/ 222374 h 225959"/>
              <a:gd name="connsiteX50" fmla="*/ 446162 w 1829675"/>
              <a:gd name="connsiteY50" fmla="*/ 222374 h 225959"/>
              <a:gd name="connsiteX51" fmla="*/ 446162 w 1829675"/>
              <a:gd name="connsiteY51" fmla="*/ 193382 h 225959"/>
              <a:gd name="connsiteX52" fmla="*/ 421267 w 1829675"/>
              <a:gd name="connsiteY52" fmla="*/ 193382 h 225959"/>
              <a:gd name="connsiteX53" fmla="*/ 421267 w 1829675"/>
              <a:gd name="connsiteY53" fmla="*/ 101686 h 225959"/>
              <a:gd name="connsiteX54" fmla="*/ 446162 w 1829675"/>
              <a:gd name="connsiteY54" fmla="*/ 101686 h 225959"/>
              <a:gd name="connsiteX55" fmla="*/ 446162 w 1829675"/>
              <a:gd name="connsiteY55" fmla="*/ 72511 h 225959"/>
              <a:gd name="connsiteX56" fmla="*/ 421267 w 1829675"/>
              <a:gd name="connsiteY56" fmla="*/ 72511 h 225959"/>
              <a:gd name="connsiteX57" fmla="*/ 421267 w 1829675"/>
              <a:gd name="connsiteY57" fmla="*/ 51732 h 225959"/>
              <a:gd name="connsiteX58" fmla="*/ 437998 w 1829675"/>
              <a:gd name="connsiteY58" fmla="*/ 26387 h 225959"/>
              <a:gd name="connsiteX59" fmla="*/ 453801 w 1829675"/>
              <a:gd name="connsiteY59" fmla="*/ 40944 h 225959"/>
              <a:gd name="connsiteX60" fmla="*/ 483551 w 1829675"/>
              <a:gd name="connsiteY60" fmla="*/ 17928 h 225959"/>
              <a:gd name="connsiteX61" fmla="*/ 435709 w 1829675"/>
              <a:gd name="connsiteY61" fmla="*/ 0 h 225959"/>
              <a:gd name="connsiteX62" fmla="*/ 392414 w 1829675"/>
              <a:gd name="connsiteY62" fmla="*/ 15477 h 225959"/>
              <a:gd name="connsiteX63" fmla="*/ 505446 w 1829675"/>
              <a:gd name="connsiteY63" fmla="*/ 24671 h 225959"/>
              <a:gd name="connsiteX64" fmla="*/ 475387 w 1829675"/>
              <a:gd name="connsiteY64" fmla="*/ 46124 h 225959"/>
              <a:gd name="connsiteX65" fmla="*/ 475387 w 1829675"/>
              <a:gd name="connsiteY65" fmla="*/ 72541 h 225959"/>
              <a:gd name="connsiteX66" fmla="*/ 455254 w 1829675"/>
              <a:gd name="connsiteY66" fmla="*/ 72541 h 225959"/>
              <a:gd name="connsiteX67" fmla="*/ 455254 w 1829675"/>
              <a:gd name="connsiteY67" fmla="*/ 101717 h 225959"/>
              <a:gd name="connsiteX68" fmla="*/ 475387 w 1829675"/>
              <a:gd name="connsiteY68" fmla="*/ 101717 h 225959"/>
              <a:gd name="connsiteX69" fmla="*/ 475387 w 1829675"/>
              <a:gd name="connsiteY69" fmla="*/ 187436 h 225959"/>
              <a:gd name="connsiteX70" fmla="*/ 513363 w 1829675"/>
              <a:gd name="connsiteY70" fmla="*/ 224734 h 225959"/>
              <a:gd name="connsiteX71" fmla="*/ 547876 w 1829675"/>
              <a:gd name="connsiteY71" fmla="*/ 217869 h 225959"/>
              <a:gd name="connsiteX72" fmla="*/ 547876 w 1829675"/>
              <a:gd name="connsiteY72" fmla="*/ 190287 h 225959"/>
              <a:gd name="connsiteX73" fmla="*/ 535506 w 1829675"/>
              <a:gd name="connsiteY73" fmla="*/ 192401 h 225959"/>
              <a:gd name="connsiteX74" fmla="*/ 521682 w 1829675"/>
              <a:gd name="connsiteY74" fmla="*/ 187774 h 225959"/>
              <a:gd name="connsiteX75" fmla="*/ 518590 w 1829675"/>
              <a:gd name="connsiteY75" fmla="*/ 173247 h 225959"/>
              <a:gd name="connsiteX76" fmla="*/ 518590 w 1829675"/>
              <a:gd name="connsiteY76" fmla="*/ 101778 h 225959"/>
              <a:gd name="connsiteX77" fmla="*/ 547721 w 1829675"/>
              <a:gd name="connsiteY77" fmla="*/ 101778 h 225959"/>
              <a:gd name="connsiteX78" fmla="*/ 547721 w 1829675"/>
              <a:gd name="connsiteY78" fmla="*/ 72602 h 225959"/>
              <a:gd name="connsiteX79" fmla="*/ 518620 w 1829675"/>
              <a:gd name="connsiteY79" fmla="*/ 72602 h 225959"/>
              <a:gd name="connsiteX80" fmla="*/ 518620 w 1829675"/>
              <a:gd name="connsiteY80" fmla="*/ 15323 h 225959"/>
              <a:gd name="connsiteX81" fmla="*/ 505323 w 1829675"/>
              <a:gd name="connsiteY81" fmla="*/ 24793 h 225959"/>
              <a:gd name="connsiteX82" fmla="*/ 565534 w 1829675"/>
              <a:gd name="connsiteY82" fmla="*/ 80142 h 225959"/>
              <a:gd name="connsiteX83" fmla="*/ 565534 w 1829675"/>
              <a:gd name="connsiteY83" fmla="*/ 80142 h 225959"/>
              <a:gd name="connsiteX84" fmla="*/ 550257 w 1829675"/>
              <a:gd name="connsiteY84" fmla="*/ 111340 h 225959"/>
              <a:gd name="connsiteX85" fmla="*/ 566400 w 1829675"/>
              <a:gd name="connsiteY85" fmla="*/ 142937 h 225959"/>
              <a:gd name="connsiteX86" fmla="*/ 620953 w 1829675"/>
              <a:gd name="connsiteY86" fmla="*/ 161325 h 225959"/>
              <a:gd name="connsiteX87" fmla="*/ 646683 w 1829675"/>
              <a:gd name="connsiteY87" fmla="*/ 168037 h 225959"/>
              <a:gd name="connsiteX88" fmla="*/ 654229 w 1829675"/>
              <a:gd name="connsiteY88" fmla="*/ 179530 h 225959"/>
              <a:gd name="connsiteX89" fmla="*/ 646343 w 1829675"/>
              <a:gd name="connsiteY89" fmla="*/ 192279 h 225959"/>
              <a:gd name="connsiteX90" fmla="*/ 625777 w 1829675"/>
              <a:gd name="connsiteY90" fmla="*/ 196906 h 225959"/>
              <a:gd name="connsiteX91" fmla="*/ 600202 w 1829675"/>
              <a:gd name="connsiteY91" fmla="*/ 190011 h 225959"/>
              <a:gd name="connsiteX92" fmla="*/ 589285 w 1829675"/>
              <a:gd name="connsiteY92" fmla="*/ 172757 h 225959"/>
              <a:gd name="connsiteX93" fmla="*/ 556319 w 1829675"/>
              <a:gd name="connsiteY93" fmla="*/ 172757 h 225959"/>
              <a:gd name="connsiteX94" fmla="*/ 556319 w 1829675"/>
              <a:gd name="connsiteY94" fmla="*/ 222405 h 225959"/>
              <a:gd name="connsiteX95" fmla="*/ 588914 w 1829675"/>
              <a:gd name="connsiteY95" fmla="*/ 222405 h 225959"/>
              <a:gd name="connsiteX96" fmla="*/ 588914 w 1829675"/>
              <a:gd name="connsiteY96" fmla="*/ 211157 h 225959"/>
              <a:gd name="connsiteX97" fmla="*/ 592749 w 1829675"/>
              <a:gd name="connsiteY97" fmla="*/ 215294 h 225959"/>
              <a:gd name="connsiteX98" fmla="*/ 629859 w 1829675"/>
              <a:gd name="connsiteY98" fmla="*/ 225960 h 225959"/>
              <a:gd name="connsiteX99" fmla="*/ 675444 w 1829675"/>
              <a:gd name="connsiteY99" fmla="*/ 211831 h 225959"/>
              <a:gd name="connsiteX100" fmla="*/ 691339 w 1829675"/>
              <a:gd name="connsiteY100" fmla="*/ 175729 h 225959"/>
              <a:gd name="connsiteX101" fmla="*/ 683020 w 1829675"/>
              <a:gd name="connsiteY101" fmla="*/ 149220 h 225959"/>
              <a:gd name="connsiteX102" fmla="*/ 660723 w 1829675"/>
              <a:gd name="connsiteY102" fmla="*/ 133345 h 225959"/>
              <a:gd name="connsiteX103" fmla="*/ 617211 w 1829675"/>
              <a:gd name="connsiteY103" fmla="*/ 123384 h 225959"/>
              <a:gd name="connsiteX104" fmla="*/ 593553 w 1829675"/>
              <a:gd name="connsiteY104" fmla="*/ 117561 h 225959"/>
              <a:gd name="connsiteX105" fmla="*/ 587863 w 1829675"/>
              <a:gd name="connsiteY105" fmla="*/ 108735 h 225959"/>
              <a:gd name="connsiteX106" fmla="*/ 612015 w 1829675"/>
              <a:gd name="connsiteY106" fmla="*/ 94546 h 225959"/>
              <a:gd name="connsiteX107" fmla="*/ 648136 w 1829675"/>
              <a:gd name="connsiteY107" fmla="*/ 110942 h 225959"/>
              <a:gd name="connsiteX108" fmla="*/ 680701 w 1829675"/>
              <a:gd name="connsiteY108" fmla="*/ 110942 h 225959"/>
              <a:gd name="connsiteX109" fmla="*/ 680701 w 1829675"/>
              <a:gd name="connsiteY109" fmla="*/ 69722 h 225959"/>
              <a:gd name="connsiteX110" fmla="*/ 648971 w 1829675"/>
              <a:gd name="connsiteY110" fmla="*/ 69722 h 225959"/>
              <a:gd name="connsiteX111" fmla="*/ 648971 w 1829675"/>
              <a:gd name="connsiteY111" fmla="*/ 76188 h 225959"/>
              <a:gd name="connsiteX112" fmla="*/ 645879 w 1829675"/>
              <a:gd name="connsiteY112" fmla="*/ 74901 h 225959"/>
              <a:gd name="connsiteX113" fmla="*/ 606665 w 1829675"/>
              <a:gd name="connsiteY113" fmla="*/ 67423 h 225959"/>
              <a:gd name="connsiteX114" fmla="*/ 565534 w 1829675"/>
              <a:gd name="connsiteY114" fmla="*/ 80295 h 225959"/>
              <a:gd name="connsiteX115" fmla="*/ 826267 w 1829675"/>
              <a:gd name="connsiteY115" fmla="*/ 222374 h 225959"/>
              <a:gd name="connsiteX116" fmla="*/ 897210 w 1829675"/>
              <a:gd name="connsiteY116" fmla="*/ 33344 h 225959"/>
              <a:gd name="connsiteX117" fmla="*/ 897210 w 1829675"/>
              <a:gd name="connsiteY117" fmla="*/ 222221 h 225959"/>
              <a:gd name="connsiteX118" fmla="*/ 920497 w 1829675"/>
              <a:gd name="connsiteY118" fmla="*/ 222221 h 225959"/>
              <a:gd name="connsiteX119" fmla="*/ 920497 w 1829675"/>
              <a:gd name="connsiteY119" fmla="*/ 1563 h 225959"/>
              <a:gd name="connsiteX120" fmla="*/ 885273 w 1829675"/>
              <a:gd name="connsiteY120" fmla="*/ 1563 h 225959"/>
              <a:gd name="connsiteX121" fmla="*/ 820917 w 1829675"/>
              <a:gd name="connsiteY121" fmla="*/ 176250 h 225959"/>
              <a:gd name="connsiteX122" fmla="*/ 756561 w 1829675"/>
              <a:gd name="connsiteY122" fmla="*/ 1563 h 225959"/>
              <a:gd name="connsiteX123" fmla="*/ 721306 w 1829675"/>
              <a:gd name="connsiteY123" fmla="*/ 1563 h 225959"/>
              <a:gd name="connsiteX124" fmla="*/ 721306 w 1829675"/>
              <a:gd name="connsiteY124" fmla="*/ 222221 h 225959"/>
              <a:gd name="connsiteX125" fmla="*/ 744624 w 1829675"/>
              <a:gd name="connsiteY125" fmla="*/ 222221 h 225959"/>
              <a:gd name="connsiteX126" fmla="*/ 744624 w 1829675"/>
              <a:gd name="connsiteY126" fmla="*/ 33191 h 225959"/>
              <a:gd name="connsiteX127" fmla="*/ 815567 w 1829675"/>
              <a:gd name="connsiteY127" fmla="*/ 222221 h 225959"/>
              <a:gd name="connsiteX128" fmla="*/ 1013490 w 1829675"/>
              <a:gd name="connsiteY128" fmla="*/ 68864 h 225959"/>
              <a:gd name="connsiteX129" fmla="*/ 1081897 w 1829675"/>
              <a:gd name="connsiteY129" fmla="*/ 143887 h 225959"/>
              <a:gd name="connsiteX130" fmla="*/ 1081897 w 1829675"/>
              <a:gd name="connsiteY130" fmla="*/ 151671 h 225959"/>
              <a:gd name="connsiteX131" fmla="*/ 967195 w 1829675"/>
              <a:gd name="connsiteY131" fmla="*/ 151671 h 225959"/>
              <a:gd name="connsiteX132" fmla="*/ 1016088 w 1829675"/>
              <a:gd name="connsiteY132" fmla="*/ 205058 h 225959"/>
              <a:gd name="connsiteX133" fmla="*/ 1056569 w 1829675"/>
              <a:gd name="connsiteY133" fmla="*/ 178794 h 225959"/>
              <a:gd name="connsiteX134" fmla="*/ 1080753 w 1829675"/>
              <a:gd name="connsiteY134" fmla="*/ 178794 h 225959"/>
              <a:gd name="connsiteX135" fmla="*/ 1015810 w 1829675"/>
              <a:gd name="connsiteY135" fmla="*/ 224979 h 225959"/>
              <a:gd name="connsiteX136" fmla="*/ 942145 w 1829675"/>
              <a:gd name="connsiteY136" fmla="*/ 148362 h 225959"/>
              <a:gd name="connsiteX137" fmla="*/ 942145 w 1829675"/>
              <a:gd name="connsiteY137" fmla="*/ 146032 h 225959"/>
              <a:gd name="connsiteX138" fmla="*/ 1013490 w 1829675"/>
              <a:gd name="connsiteY138" fmla="*/ 68710 h 225959"/>
              <a:gd name="connsiteX139" fmla="*/ 1057157 w 1829675"/>
              <a:gd name="connsiteY139" fmla="*/ 132180 h 225959"/>
              <a:gd name="connsiteX140" fmla="*/ 1013490 w 1829675"/>
              <a:gd name="connsiteY140" fmla="*/ 88631 h 225959"/>
              <a:gd name="connsiteX141" fmla="*/ 967968 w 1829675"/>
              <a:gd name="connsiteY141" fmla="*/ 132180 h 225959"/>
              <a:gd name="connsiteX142" fmla="*/ 1222856 w 1829675"/>
              <a:gd name="connsiteY142" fmla="*/ 1563 h 225959"/>
              <a:gd name="connsiteX143" fmla="*/ 1247194 w 1829675"/>
              <a:gd name="connsiteY143" fmla="*/ 1563 h 225959"/>
              <a:gd name="connsiteX144" fmla="*/ 1247194 w 1829675"/>
              <a:gd name="connsiteY144" fmla="*/ 222221 h 225959"/>
              <a:gd name="connsiteX145" fmla="*/ 1222856 w 1829675"/>
              <a:gd name="connsiteY145" fmla="*/ 222221 h 225959"/>
              <a:gd name="connsiteX146" fmla="*/ 1222856 w 1829675"/>
              <a:gd name="connsiteY146" fmla="*/ 196140 h 225959"/>
              <a:gd name="connsiteX147" fmla="*/ 1170746 w 1829675"/>
              <a:gd name="connsiteY147" fmla="*/ 224703 h 225959"/>
              <a:gd name="connsiteX148" fmla="*/ 1101999 w 1829675"/>
              <a:gd name="connsiteY148" fmla="*/ 149679 h 225959"/>
              <a:gd name="connsiteX149" fmla="*/ 1101999 w 1829675"/>
              <a:gd name="connsiteY149" fmla="*/ 147350 h 225959"/>
              <a:gd name="connsiteX150" fmla="*/ 1173128 w 1829675"/>
              <a:gd name="connsiteY150" fmla="*/ 68588 h 225959"/>
              <a:gd name="connsiteX151" fmla="*/ 1222918 w 1829675"/>
              <a:gd name="connsiteY151" fmla="*/ 95434 h 225959"/>
              <a:gd name="connsiteX152" fmla="*/ 1223722 w 1829675"/>
              <a:gd name="connsiteY152" fmla="*/ 145603 h 225959"/>
              <a:gd name="connsiteX153" fmla="*/ 1175385 w 1829675"/>
              <a:gd name="connsiteY153" fmla="*/ 88753 h 225959"/>
              <a:gd name="connsiteX154" fmla="*/ 1127049 w 1829675"/>
              <a:gd name="connsiteY154" fmla="*/ 146462 h 225959"/>
              <a:gd name="connsiteX155" fmla="*/ 1127049 w 1829675"/>
              <a:gd name="connsiteY155" fmla="*/ 148760 h 225959"/>
              <a:gd name="connsiteX156" fmla="*/ 1173437 w 1829675"/>
              <a:gd name="connsiteY156" fmla="*/ 205028 h 225959"/>
              <a:gd name="connsiteX157" fmla="*/ 1223784 w 1829675"/>
              <a:gd name="connsiteY157" fmla="*/ 147902 h 225959"/>
              <a:gd name="connsiteX158" fmla="*/ 1276573 w 1829675"/>
              <a:gd name="connsiteY158" fmla="*/ 222221 h 225959"/>
              <a:gd name="connsiteX159" fmla="*/ 1300726 w 1829675"/>
              <a:gd name="connsiteY159" fmla="*/ 222221 h 225959"/>
              <a:gd name="connsiteX160" fmla="*/ 1300726 w 1829675"/>
              <a:gd name="connsiteY160" fmla="*/ 72572 h 225959"/>
              <a:gd name="connsiteX161" fmla="*/ 1276573 w 1829675"/>
              <a:gd name="connsiteY161" fmla="*/ 72572 h 225959"/>
              <a:gd name="connsiteX162" fmla="*/ 1288665 w 1829675"/>
              <a:gd name="connsiteY162" fmla="*/ 21269 h 225959"/>
              <a:gd name="connsiteX163" fmla="*/ 1304654 w 1829675"/>
              <a:gd name="connsiteY163" fmla="*/ 37175 h 225959"/>
              <a:gd name="connsiteX164" fmla="*/ 1288603 w 1829675"/>
              <a:gd name="connsiteY164" fmla="*/ 53019 h 225959"/>
              <a:gd name="connsiteX165" fmla="*/ 1272615 w 1829675"/>
              <a:gd name="connsiteY165" fmla="*/ 37113 h 225959"/>
              <a:gd name="connsiteX166" fmla="*/ 1288665 w 1829675"/>
              <a:gd name="connsiteY166" fmla="*/ 21269 h 225959"/>
              <a:gd name="connsiteX167" fmla="*/ 1398760 w 1829675"/>
              <a:gd name="connsiteY167" fmla="*/ 204905 h 225959"/>
              <a:gd name="connsiteX168" fmla="*/ 1348970 w 1829675"/>
              <a:gd name="connsiteY168" fmla="*/ 148362 h 225959"/>
              <a:gd name="connsiteX169" fmla="*/ 1348970 w 1829675"/>
              <a:gd name="connsiteY169" fmla="*/ 146032 h 225959"/>
              <a:gd name="connsiteX170" fmla="*/ 1397894 w 1829675"/>
              <a:gd name="connsiteY170" fmla="*/ 88631 h 225959"/>
              <a:gd name="connsiteX171" fmla="*/ 1440107 w 1829675"/>
              <a:gd name="connsiteY171" fmla="*/ 121515 h 225959"/>
              <a:gd name="connsiteX172" fmla="*/ 1463982 w 1829675"/>
              <a:gd name="connsiteY172" fmla="*/ 121515 h 225959"/>
              <a:gd name="connsiteX173" fmla="*/ 1397832 w 1829675"/>
              <a:gd name="connsiteY173" fmla="*/ 68710 h 225959"/>
              <a:gd name="connsiteX174" fmla="*/ 1323858 w 1829675"/>
              <a:gd name="connsiteY174" fmla="*/ 146032 h 225959"/>
              <a:gd name="connsiteX175" fmla="*/ 1323858 w 1829675"/>
              <a:gd name="connsiteY175" fmla="*/ 148362 h 225959"/>
              <a:gd name="connsiteX176" fmla="*/ 1398389 w 1829675"/>
              <a:gd name="connsiteY176" fmla="*/ 224979 h 225959"/>
              <a:gd name="connsiteX177" fmla="*/ 1464786 w 1829675"/>
              <a:gd name="connsiteY177" fmla="*/ 168129 h 225959"/>
              <a:gd name="connsiteX178" fmla="*/ 1442365 w 1829675"/>
              <a:gd name="connsiteY178" fmla="*/ 168129 h 225959"/>
              <a:gd name="connsiteX179" fmla="*/ 1398698 w 1829675"/>
              <a:gd name="connsiteY179" fmla="*/ 204905 h 225959"/>
              <a:gd name="connsiteX180" fmla="*/ 1500103 w 1829675"/>
              <a:gd name="connsiteY180" fmla="*/ 21269 h 225959"/>
              <a:gd name="connsiteX181" fmla="*/ 1484052 w 1829675"/>
              <a:gd name="connsiteY181" fmla="*/ 37113 h 225959"/>
              <a:gd name="connsiteX182" fmla="*/ 1500041 w 1829675"/>
              <a:gd name="connsiteY182" fmla="*/ 53019 h 225959"/>
              <a:gd name="connsiteX183" fmla="*/ 1516091 w 1829675"/>
              <a:gd name="connsiteY183" fmla="*/ 37175 h 225959"/>
              <a:gd name="connsiteX184" fmla="*/ 1516091 w 1829675"/>
              <a:gd name="connsiteY184" fmla="*/ 37113 h 225959"/>
              <a:gd name="connsiteX185" fmla="*/ 1500103 w 1829675"/>
              <a:gd name="connsiteY185" fmla="*/ 21269 h 225959"/>
              <a:gd name="connsiteX186" fmla="*/ 1488042 w 1829675"/>
              <a:gd name="connsiteY186" fmla="*/ 72572 h 225959"/>
              <a:gd name="connsiteX187" fmla="*/ 1512257 w 1829675"/>
              <a:gd name="connsiteY187" fmla="*/ 72572 h 225959"/>
              <a:gd name="connsiteX188" fmla="*/ 1512257 w 1829675"/>
              <a:gd name="connsiteY188" fmla="*/ 222221 h 225959"/>
              <a:gd name="connsiteX189" fmla="*/ 1488073 w 1829675"/>
              <a:gd name="connsiteY189" fmla="*/ 222221 h 225959"/>
              <a:gd name="connsiteX190" fmla="*/ 1614682 w 1829675"/>
              <a:gd name="connsiteY190" fmla="*/ 68710 h 225959"/>
              <a:gd name="connsiteX191" fmla="*/ 1565758 w 1829675"/>
              <a:gd name="connsiteY191" fmla="*/ 95251 h 225959"/>
              <a:gd name="connsiteX192" fmla="*/ 1565758 w 1829675"/>
              <a:gd name="connsiteY192" fmla="*/ 72572 h 225959"/>
              <a:gd name="connsiteX193" fmla="*/ 1541605 w 1829675"/>
              <a:gd name="connsiteY193" fmla="*/ 72572 h 225959"/>
              <a:gd name="connsiteX194" fmla="*/ 1541605 w 1829675"/>
              <a:gd name="connsiteY194" fmla="*/ 222221 h 225959"/>
              <a:gd name="connsiteX195" fmla="*/ 1565758 w 1829675"/>
              <a:gd name="connsiteY195" fmla="*/ 222221 h 225959"/>
              <a:gd name="connsiteX196" fmla="*/ 1565758 w 1829675"/>
              <a:gd name="connsiteY196" fmla="*/ 130740 h 225959"/>
              <a:gd name="connsiteX197" fmla="*/ 1608280 w 1829675"/>
              <a:gd name="connsiteY197" fmla="*/ 89489 h 225959"/>
              <a:gd name="connsiteX198" fmla="*/ 1644092 w 1829675"/>
              <a:gd name="connsiteY198" fmla="*/ 127859 h 225959"/>
              <a:gd name="connsiteX199" fmla="*/ 1644092 w 1829675"/>
              <a:gd name="connsiteY199" fmla="*/ 222221 h 225959"/>
              <a:gd name="connsiteX200" fmla="*/ 1668245 w 1829675"/>
              <a:gd name="connsiteY200" fmla="*/ 222221 h 225959"/>
              <a:gd name="connsiteX201" fmla="*/ 1668245 w 1829675"/>
              <a:gd name="connsiteY201" fmla="*/ 129606 h 225959"/>
              <a:gd name="connsiteX202" fmla="*/ 1614682 w 1829675"/>
              <a:gd name="connsiteY202" fmla="*/ 68710 h 225959"/>
              <a:gd name="connsiteX203" fmla="*/ 1829676 w 1829675"/>
              <a:gd name="connsiteY203" fmla="*/ 151457 h 225959"/>
              <a:gd name="connsiteX204" fmla="*/ 1714942 w 1829675"/>
              <a:gd name="connsiteY204" fmla="*/ 151457 h 225959"/>
              <a:gd name="connsiteX205" fmla="*/ 1763866 w 1829675"/>
              <a:gd name="connsiteY205" fmla="*/ 204844 h 225959"/>
              <a:gd name="connsiteX206" fmla="*/ 1804348 w 1829675"/>
              <a:gd name="connsiteY206" fmla="*/ 178579 h 225959"/>
              <a:gd name="connsiteX207" fmla="*/ 1828501 w 1829675"/>
              <a:gd name="connsiteY207" fmla="*/ 178579 h 225959"/>
              <a:gd name="connsiteX208" fmla="*/ 1763557 w 1829675"/>
              <a:gd name="connsiteY208" fmla="*/ 224764 h 225959"/>
              <a:gd name="connsiteX209" fmla="*/ 1689862 w 1829675"/>
              <a:gd name="connsiteY209" fmla="*/ 148147 h 225959"/>
              <a:gd name="connsiteX210" fmla="*/ 1689862 w 1829675"/>
              <a:gd name="connsiteY210" fmla="*/ 145818 h 225959"/>
              <a:gd name="connsiteX211" fmla="*/ 1761207 w 1829675"/>
              <a:gd name="connsiteY211" fmla="*/ 68496 h 225959"/>
              <a:gd name="connsiteX212" fmla="*/ 1829645 w 1829675"/>
              <a:gd name="connsiteY212" fmla="*/ 143519 h 225959"/>
              <a:gd name="connsiteX213" fmla="*/ 1804935 w 1829675"/>
              <a:gd name="connsiteY213" fmla="*/ 132119 h 225959"/>
              <a:gd name="connsiteX214" fmla="*/ 1761238 w 1829675"/>
              <a:gd name="connsiteY214" fmla="*/ 88570 h 225959"/>
              <a:gd name="connsiteX215" fmla="*/ 1715808 w 1829675"/>
              <a:gd name="connsiteY215" fmla="*/ 132119 h 22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1829675" h="225959">
                <a:moveTo>
                  <a:pt x="0" y="1563"/>
                </a:moveTo>
                <a:lnTo>
                  <a:pt x="199191" y="1563"/>
                </a:lnTo>
                <a:lnTo>
                  <a:pt x="199191" y="62857"/>
                </a:lnTo>
                <a:lnTo>
                  <a:pt x="167740" y="62857"/>
                </a:lnTo>
                <a:cubicBezTo>
                  <a:pt x="167740" y="60099"/>
                  <a:pt x="167740" y="36715"/>
                  <a:pt x="167740" y="36715"/>
                </a:cubicBezTo>
                <a:lnTo>
                  <a:pt x="125341" y="36715"/>
                </a:lnTo>
                <a:lnTo>
                  <a:pt x="125341" y="191267"/>
                </a:lnTo>
                <a:lnTo>
                  <a:pt x="159576" y="191267"/>
                </a:lnTo>
                <a:lnTo>
                  <a:pt x="159576" y="222221"/>
                </a:lnTo>
                <a:lnTo>
                  <a:pt x="39121" y="222221"/>
                </a:lnTo>
                <a:lnTo>
                  <a:pt x="39121" y="191267"/>
                </a:lnTo>
                <a:lnTo>
                  <a:pt x="73355" y="191267"/>
                </a:lnTo>
                <a:lnTo>
                  <a:pt x="73355" y="36776"/>
                </a:lnTo>
                <a:lnTo>
                  <a:pt x="31884" y="36776"/>
                </a:lnTo>
                <a:lnTo>
                  <a:pt x="31884" y="87252"/>
                </a:lnTo>
                <a:lnTo>
                  <a:pt x="0" y="87252"/>
                </a:lnTo>
                <a:lnTo>
                  <a:pt x="0" y="1563"/>
                </a:lnTo>
                <a:moveTo>
                  <a:pt x="262032" y="72572"/>
                </a:moveTo>
                <a:lnTo>
                  <a:pt x="262032" y="101748"/>
                </a:lnTo>
                <a:lnTo>
                  <a:pt x="286432" y="101748"/>
                </a:lnTo>
                <a:lnTo>
                  <a:pt x="286432" y="177752"/>
                </a:lnTo>
                <a:lnTo>
                  <a:pt x="284947" y="178825"/>
                </a:lnTo>
                <a:cubicBezTo>
                  <a:pt x="274216" y="186701"/>
                  <a:pt x="264073" y="190716"/>
                  <a:pt x="254795" y="190716"/>
                </a:cubicBezTo>
                <a:cubicBezTo>
                  <a:pt x="247373" y="190716"/>
                  <a:pt x="242023" y="188846"/>
                  <a:pt x="238930" y="185107"/>
                </a:cubicBezTo>
                <a:cubicBezTo>
                  <a:pt x="235838" y="181368"/>
                  <a:pt x="234477" y="175576"/>
                  <a:pt x="234477" y="166719"/>
                </a:cubicBezTo>
                <a:lnTo>
                  <a:pt x="234477" y="72572"/>
                </a:lnTo>
                <a:lnTo>
                  <a:pt x="167554" y="72572"/>
                </a:lnTo>
                <a:lnTo>
                  <a:pt x="167554" y="101748"/>
                </a:lnTo>
                <a:lnTo>
                  <a:pt x="191305" y="101748"/>
                </a:lnTo>
                <a:lnTo>
                  <a:pt x="191305" y="179621"/>
                </a:lnTo>
                <a:cubicBezTo>
                  <a:pt x="191305" y="194025"/>
                  <a:pt x="195325" y="205273"/>
                  <a:pt x="203242" y="213027"/>
                </a:cubicBezTo>
                <a:cubicBezTo>
                  <a:pt x="211159" y="220780"/>
                  <a:pt x="222416" y="224703"/>
                  <a:pt x="236642" y="224703"/>
                </a:cubicBezTo>
                <a:cubicBezTo>
                  <a:pt x="252538" y="224325"/>
                  <a:pt x="267933" y="219115"/>
                  <a:pt x="280742" y="209778"/>
                </a:cubicBezTo>
                <a:lnTo>
                  <a:pt x="286432" y="205886"/>
                </a:lnTo>
                <a:lnTo>
                  <a:pt x="286432" y="222435"/>
                </a:lnTo>
                <a:lnTo>
                  <a:pt x="347417" y="222435"/>
                </a:lnTo>
                <a:lnTo>
                  <a:pt x="347417" y="193443"/>
                </a:lnTo>
                <a:lnTo>
                  <a:pt x="329759" y="193443"/>
                </a:lnTo>
                <a:lnTo>
                  <a:pt x="329759" y="72572"/>
                </a:lnTo>
                <a:lnTo>
                  <a:pt x="262032" y="72572"/>
                </a:lnTo>
                <a:moveTo>
                  <a:pt x="392290" y="15477"/>
                </a:moveTo>
                <a:lnTo>
                  <a:pt x="392290" y="15477"/>
                </a:lnTo>
                <a:cubicBezTo>
                  <a:pt x="382536" y="26128"/>
                  <a:pt x="377337" y="40115"/>
                  <a:pt x="377786" y="54490"/>
                </a:cubicBezTo>
                <a:lnTo>
                  <a:pt x="377786" y="72511"/>
                </a:lnTo>
                <a:lnTo>
                  <a:pt x="356509" y="72511"/>
                </a:lnTo>
                <a:lnTo>
                  <a:pt x="356509" y="101686"/>
                </a:lnTo>
                <a:lnTo>
                  <a:pt x="377786" y="101686"/>
                </a:lnTo>
                <a:lnTo>
                  <a:pt x="377786" y="193382"/>
                </a:lnTo>
                <a:lnTo>
                  <a:pt x="356478" y="193382"/>
                </a:lnTo>
                <a:lnTo>
                  <a:pt x="356478" y="222374"/>
                </a:lnTo>
                <a:lnTo>
                  <a:pt x="446162" y="222374"/>
                </a:lnTo>
                <a:lnTo>
                  <a:pt x="446162" y="193382"/>
                </a:lnTo>
                <a:lnTo>
                  <a:pt x="421267" y="193382"/>
                </a:lnTo>
                <a:lnTo>
                  <a:pt x="421267" y="101686"/>
                </a:lnTo>
                <a:lnTo>
                  <a:pt x="446162" y="101686"/>
                </a:lnTo>
                <a:lnTo>
                  <a:pt x="446162" y="72511"/>
                </a:lnTo>
                <a:lnTo>
                  <a:pt x="421267" y="72511"/>
                </a:lnTo>
                <a:lnTo>
                  <a:pt x="421267" y="51732"/>
                </a:lnTo>
                <a:cubicBezTo>
                  <a:pt x="421267" y="30800"/>
                  <a:pt x="430359" y="26387"/>
                  <a:pt x="437998" y="26387"/>
                </a:cubicBezTo>
                <a:cubicBezTo>
                  <a:pt x="444739" y="26387"/>
                  <a:pt x="450059" y="31321"/>
                  <a:pt x="453801" y="40944"/>
                </a:cubicBezTo>
                <a:lnTo>
                  <a:pt x="483551" y="17928"/>
                </a:lnTo>
                <a:cubicBezTo>
                  <a:pt x="473407" y="6129"/>
                  <a:pt x="457419" y="0"/>
                  <a:pt x="435709" y="0"/>
                </a:cubicBezTo>
                <a:cubicBezTo>
                  <a:pt x="416443" y="0"/>
                  <a:pt x="401846" y="5210"/>
                  <a:pt x="392414" y="15477"/>
                </a:cubicBezTo>
                <a:moveTo>
                  <a:pt x="505446" y="24671"/>
                </a:moveTo>
                <a:lnTo>
                  <a:pt x="475387" y="46124"/>
                </a:lnTo>
                <a:lnTo>
                  <a:pt x="475387" y="72541"/>
                </a:lnTo>
                <a:lnTo>
                  <a:pt x="455254" y="72541"/>
                </a:lnTo>
                <a:lnTo>
                  <a:pt x="455254" y="101717"/>
                </a:lnTo>
                <a:lnTo>
                  <a:pt x="475387" y="101717"/>
                </a:lnTo>
                <a:lnTo>
                  <a:pt x="475387" y="187436"/>
                </a:lnTo>
                <a:cubicBezTo>
                  <a:pt x="475387" y="212873"/>
                  <a:pt x="487448" y="224734"/>
                  <a:pt x="513363" y="224734"/>
                </a:cubicBezTo>
                <a:cubicBezTo>
                  <a:pt x="525195" y="224576"/>
                  <a:pt x="536897" y="222248"/>
                  <a:pt x="547876" y="217869"/>
                </a:cubicBezTo>
                <a:lnTo>
                  <a:pt x="547876" y="190287"/>
                </a:lnTo>
                <a:cubicBezTo>
                  <a:pt x="543868" y="191546"/>
                  <a:pt x="539709" y="192258"/>
                  <a:pt x="535506" y="192401"/>
                </a:cubicBezTo>
                <a:cubicBezTo>
                  <a:pt x="528517" y="192401"/>
                  <a:pt x="524032" y="190900"/>
                  <a:pt x="521682" y="187774"/>
                </a:cubicBezTo>
                <a:cubicBezTo>
                  <a:pt x="519332" y="184648"/>
                  <a:pt x="518590" y="180357"/>
                  <a:pt x="518590" y="173247"/>
                </a:cubicBezTo>
                <a:lnTo>
                  <a:pt x="518590" y="101778"/>
                </a:lnTo>
                <a:lnTo>
                  <a:pt x="547721" y="101778"/>
                </a:lnTo>
                <a:lnTo>
                  <a:pt x="547721" y="72602"/>
                </a:lnTo>
                <a:lnTo>
                  <a:pt x="518620" y="72602"/>
                </a:lnTo>
                <a:lnTo>
                  <a:pt x="518620" y="15323"/>
                </a:lnTo>
                <a:cubicBezTo>
                  <a:pt x="515095" y="17867"/>
                  <a:pt x="505323" y="24793"/>
                  <a:pt x="505323" y="24793"/>
                </a:cubicBezTo>
                <a:moveTo>
                  <a:pt x="565534" y="80142"/>
                </a:moveTo>
                <a:lnTo>
                  <a:pt x="565534" y="80142"/>
                </a:lnTo>
                <a:cubicBezTo>
                  <a:pt x="555867" y="87655"/>
                  <a:pt x="550229" y="99164"/>
                  <a:pt x="550257" y="111340"/>
                </a:cubicBezTo>
                <a:cubicBezTo>
                  <a:pt x="550010" y="123875"/>
                  <a:pt x="556059" y="135714"/>
                  <a:pt x="566400" y="142937"/>
                </a:cubicBezTo>
                <a:cubicBezTo>
                  <a:pt x="577410" y="151059"/>
                  <a:pt x="595749" y="157219"/>
                  <a:pt x="620953" y="161325"/>
                </a:cubicBezTo>
                <a:cubicBezTo>
                  <a:pt x="633725" y="163409"/>
                  <a:pt x="642137" y="165616"/>
                  <a:pt x="646683" y="168037"/>
                </a:cubicBezTo>
                <a:cubicBezTo>
                  <a:pt x="651272" y="170050"/>
                  <a:pt x="654229" y="174556"/>
                  <a:pt x="654229" y="179530"/>
                </a:cubicBezTo>
                <a:cubicBezTo>
                  <a:pt x="654124" y="184881"/>
                  <a:pt x="651108" y="189759"/>
                  <a:pt x="646343" y="192279"/>
                </a:cubicBezTo>
                <a:cubicBezTo>
                  <a:pt x="640046" y="195667"/>
                  <a:pt x="632930" y="197268"/>
                  <a:pt x="625777" y="196906"/>
                </a:cubicBezTo>
                <a:cubicBezTo>
                  <a:pt x="616744" y="197224"/>
                  <a:pt x="607828" y="194820"/>
                  <a:pt x="600202" y="190011"/>
                </a:cubicBezTo>
                <a:cubicBezTo>
                  <a:pt x="594128" y="186182"/>
                  <a:pt x="590117" y="179844"/>
                  <a:pt x="589285" y="172757"/>
                </a:cubicBezTo>
                <a:lnTo>
                  <a:pt x="556319" y="172757"/>
                </a:lnTo>
                <a:lnTo>
                  <a:pt x="556319" y="222405"/>
                </a:lnTo>
                <a:lnTo>
                  <a:pt x="588914" y="222405"/>
                </a:lnTo>
                <a:lnTo>
                  <a:pt x="588914" y="211157"/>
                </a:lnTo>
                <a:lnTo>
                  <a:pt x="592749" y="215294"/>
                </a:lnTo>
                <a:cubicBezTo>
                  <a:pt x="599274" y="222374"/>
                  <a:pt x="611768" y="225960"/>
                  <a:pt x="629859" y="225960"/>
                </a:cubicBezTo>
                <a:cubicBezTo>
                  <a:pt x="649497" y="225960"/>
                  <a:pt x="664836" y="221209"/>
                  <a:pt x="675444" y="211831"/>
                </a:cubicBezTo>
                <a:cubicBezTo>
                  <a:pt x="685896" y="202739"/>
                  <a:pt x="691723" y="189507"/>
                  <a:pt x="691339" y="175729"/>
                </a:cubicBezTo>
                <a:cubicBezTo>
                  <a:pt x="691574" y="166228"/>
                  <a:pt x="688652" y="156913"/>
                  <a:pt x="683020" y="149220"/>
                </a:cubicBezTo>
                <a:cubicBezTo>
                  <a:pt x="677373" y="141820"/>
                  <a:pt x="669602" y="136286"/>
                  <a:pt x="660723" y="133345"/>
                </a:cubicBezTo>
                <a:cubicBezTo>
                  <a:pt x="646494" y="128943"/>
                  <a:pt x="631947" y="125614"/>
                  <a:pt x="617211" y="123384"/>
                </a:cubicBezTo>
                <a:cubicBezTo>
                  <a:pt x="604531" y="121147"/>
                  <a:pt x="596800" y="119247"/>
                  <a:pt x="593553" y="117561"/>
                </a:cubicBezTo>
                <a:cubicBezTo>
                  <a:pt x="590065" y="115990"/>
                  <a:pt x="587835" y="112532"/>
                  <a:pt x="587863" y="108735"/>
                </a:cubicBezTo>
                <a:cubicBezTo>
                  <a:pt x="587863" y="99327"/>
                  <a:pt x="595996" y="94546"/>
                  <a:pt x="612015" y="94546"/>
                </a:cubicBezTo>
                <a:cubicBezTo>
                  <a:pt x="631808" y="94546"/>
                  <a:pt x="643931" y="100093"/>
                  <a:pt x="648136" y="110942"/>
                </a:cubicBezTo>
                <a:lnTo>
                  <a:pt x="680701" y="110942"/>
                </a:lnTo>
                <a:lnTo>
                  <a:pt x="680701" y="69722"/>
                </a:lnTo>
                <a:lnTo>
                  <a:pt x="648971" y="69722"/>
                </a:lnTo>
                <a:lnTo>
                  <a:pt x="648971" y="76188"/>
                </a:lnTo>
                <a:lnTo>
                  <a:pt x="645879" y="74901"/>
                </a:lnTo>
                <a:cubicBezTo>
                  <a:pt x="633444" y="69834"/>
                  <a:pt x="620109" y="67291"/>
                  <a:pt x="606665" y="67423"/>
                </a:cubicBezTo>
                <a:cubicBezTo>
                  <a:pt x="589594" y="67423"/>
                  <a:pt x="575740" y="71775"/>
                  <a:pt x="565534" y="80295"/>
                </a:cubicBezTo>
                <a:moveTo>
                  <a:pt x="826267" y="222374"/>
                </a:moveTo>
                <a:lnTo>
                  <a:pt x="897210" y="33344"/>
                </a:lnTo>
                <a:lnTo>
                  <a:pt x="897210" y="222221"/>
                </a:lnTo>
                <a:lnTo>
                  <a:pt x="920497" y="222221"/>
                </a:lnTo>
                <a:lnTo>
                  <a:pt x="920497" y="1563"/>
                </a:lnTo>
                <a:lnTo>
                  <a:pt x="885273" y="1563"/>
                </a:lnTo>
                <a:lnTo>
                  <a:pt x="820917" y="176250"/>
                </a:lnTo>
                <a:lnTo>
                  <a:pt x="756561" y="1563"/>
                </a:lnTo>
                <a:lnTo>
                  <a:pt x="721306" y="1563"/>
                </a:lnTo>
                <a:lnTo>
                  <a:pt x="721306" y="222221"/>
                </a:lnTo>
                <a:lnTo>
                  <a:pt x="744624" y="222221"/>
                </a:lnTo>
                <a:lnTo>
                  <a:pt x="744624" y="33191"/>
                </a:lnTo>
                <a:lnTo>
                  <a:pt x="815567" y="222221"/>
                </a:lnTo>
                <a:close/>
                <a:moveTo>
                  <a:pt x="1013490" y="68864"/>
                </a:moveTo>
                <a:cubicBezTo>
                  <a:pt x="1048714" y="68864"/>
                  <a:pt x="1081897" y="89918"/>
                  <a:pt x="1081897" y="143887"/>
                </a:cubicBezTo>
                <a:lnTo>
                  <a:pt x="1081897" y="151671"/>
                </a:lnTo>
                <a:lnTo>
                  <a:pt x="967195" y="151671"/>
                </a:lnTo>
                <a:cubicBezTo>
                  <a:pt x="968339" y="186027"/>
                  <a:pt x="984946" y="205058"/>
                  <a:pt x="1016088" y="205058"/>
                </a:cubicBezTo>
                <a:cubicBezTo>
                  <a:pt x="1039684" y="205058"/>
                  <a:pt x="1053384" y="196416"/>
                  <a:pt x="1056569" y="178794"/>
                </a:cubicBezTo>
                <a:lnTo>
                  <a:pt x="1080753" y="178794"/>
                </a:lnTo>
                <a:cubicBezTo>
                  <a:pt x="1075496" y="209104"/>
                  <a:pt x="1050168" y="224979"/>
                  <a:pt x="1015810" y="224979"/>
                </a:cubicBezTo>
                <a:cubicBezTo>
                  <a:pt x="972699" y="224979"/>
                  <a:pt x="942145" y="194976"/>
                  <a:pt x="942145" y="148362"/>
                </a:cubicBezTo>
                <a:lnTo>
                  <a:pt x="942145" y="146032"/>
                </a:lnTo>
                <a:cubicBezTo>
                  <a:pt x="942145" y="100461"/>
                  <a:pt x="971555" y="68710"/>
                  <a:pt x="1013490" y="68710"/>
                </a:cubicBezTo>
                <a:moveTo>
                  <a:pt x="1057157" y="132180"/>
                </a:moveTo>
                <a:cubicBezTo>
                  <a:pt x="1054838" y="101012"/>
                  <a:pt x="1038602" y="88631"/>
                  <a:pt x="1013490" y="88631"/>
                </a:cubicBezTo>
                <a:cubicBezTo>
                  <a:pt x="988379" y="88631"/>
                  <a:pt x="972143" y="105364"/>
                  <a:pt x="967968" y="132180"/>
                </a:cubicBezTo>
                <a:close/>
                <a:moveTo>
                  <a:pt x="1222856" y="1563"/>
                </a:moveTo>
                <a:lnTo>
                  <a:pt x="1247194" y="1563"/>
                </a:lnTo>
                <a:lnTo>
                  <a:pt x="1247194" y="222221"/>
                </a:lnTo>
                <a:lnTo>
                  <a:pt x="1222856" y="222221"/>
                </a:lnTo>
                <a:lnTo>
                  <a:pt x="1222856" y="196140"/>
                </a:lnTo>
                <a:cubicBezTo>
                  <a:pt x="1214135" y="210851"/>
                  <a:pt x="1192858" y="224703"/>
                  <a:pt x="1170746" y="224703"/>
                </a:cubicBezTo>
                <a:cubicBezTo>
                  <a:pt x="1130852" y="224703"/>
                  <a:pt x="1101999" y="196692"/>
                  <a:pt x="1101999" y="149679"/>
                </a:cubicBezTo>
                <a:lnTo>
                  <a:pt x="1101999" y="147350"/>
                </a:lnTo>
                <a:cubicBezTo>
                  <a:pt x="1101999" y="101196"/>
                  <a:pt x="1131131" y="68588"/>
                  <a:pt x="1173128" y="68588"/>
                </a:cubicBezTo>
                <a:cubicBezTo>
                  <a:pt x="1198456" y="68588"/>
                  <a:pt x="1214197" y="80847"/>
                  <a:pt x="1222918" y="95434"/>
                </a:cubicBezTo>
                <a:close/>
                <a:moveTo>
                  <a:pt x="1223722" y="145603"/>
                </a:moveTo>
                <a:cubicBezTo>
                  <a:pt x="1223722" y="106927"/>
                  <a:pt x="1205166" y="88753"/>
                  <a:pt x="1175385" y="88753"/>
                </a:cubicBezTo>
                <a:cubicBezTo>
                  <a:pt x="1145109" y="88753"/>
                  <a:pt x="1127049" y="109808"/>
                  <a:pt x="1127049" y="146462"/>
                </a:cubicBezTo>
                <a:lnTo>
                  <a:pt x="1127049" y="148760"/>
                </a:lnTo>
                <a:cubicBezTo>
                  <a:pt x="1127049" y="186854"/>
                  <a:pt x="1147738" y="205028"/>
                  <a:pt x="1173437" y="205028"/>
                </a:cubicBezTo>
                <a:cubicBezTo>
                  <a:pt x="1201672" y="205028"/>
                  <a:pt x="1223784" y="186640"/>
                  <a:pt x="1223784" y="147902"/>
                </a:cubicBezTo>
                <a:close/>
                <a:moveTo>
                  <a:pt x="1276573" y="222221"/>
                </a:moveTo>
                <a:lnTo>
                  <a:pt x="1300726" y="222221"/>
                </a:lnTo>
                <a:lnTo>
                  <a:pt x="1300726" y="72572"/>
                </a:lnTo>
                <a:lnTo>
                  <a:pt x="1276573" y="72572"/>
                </a:lnTo>
                <a:close/>
                <a:moveTo>
                  <a:pt x="1288665" y="21269"/>
                </a:moveTo>
                <a:cubicBezTo>
                  <a:pt x="1297513" y="21286"/>
                  <a:pt x="1304672" y="28407"/>
                  <a:pt x="1304654" y="37175"/>
                </a:cubicBezTo>
                <a:cubicBezTo>
                  <a:pt x="1304635" y="45942"/>
                  <a:pt x="1297451" y="53036"/>
                  <a:pt x="1288603" y="53019"/>
                </a:cubicBezTo>
                <a:cubicBezTo>
                  <a:pt x="1279756" y="53002"/>
                  <a:pt x="1272596" y="45881"/>
                  <a:pt x="1272615" y="37113"/>
                </a:cubicBezTo>
                <a:cubicBezTo>
                  <a:pt x="1272698" y="28374"/>
                  <a:pt x="1279845" y="21319"/>
                  <a:pt x="1288665" y="21269"/>
                </a:cubicBezTo>
                <a:moveTo>
                  <a:pt x="1398760" y="204905"/>
                </a:moveTo>
                <a:cubicBezTo>
                  <a:pt x="1369350" y="204905"/>
                  <a:pt x="1348970" y="185291"/>
                  <a:pt x="1348970" y="148362"/>
                </a:cubicBezTo>
                <a:lnTo>
                  <a:pt x="1348970" y="146032"/>
                </a:lnTo>
                <a:cubicBezTo>
                  <a:pt x="1348970" y="110543"/>
                  <a:pt x="1370216" y="88631"/>
                  <a:pt x="1397894" y="88631"/>
                </a:cubicBezTo>
                <a:cubicBezTo>
                  <a:pt x="1418861" y="88631"/>
                  <a:pt x="1436304" y="97580"/>
                  <a:pt x="1440107" y="121515"/>
                </a:cubicBezTo>
                <a:lnTo>
                  <a:pt x="1463982" y="121515"/>
                </a:lnTo>
                <a:cubicBezTo>
                  <a:pt x="1459312" y="83145"/>
                  <a:pt x="1429624" y="68710"/>
                  <a:pt x="1397832" y="68710"/>
                </a:cubicBezTo>
                <a:cubicBezTo>
                  <a:pt x="1357041" y="68710"/>
                  <a:pt x="1323858" y="99878"/>
                  <a:pt x="1323858" y="146032"/>
                </a:cubicBezTo>
                <a:lnTo>
                  <a:pt x="1323858" y="148362"/>
                </a:lnTo>
                <a:cubicBezTo>
                  <a:pt x="1323858" y="195098"/>
                  <a:pt x="1355897" y="224979"/>
                  <a:pt x="1398389" y="224979"/>
                </a:cubicBezTo>
                <a:cubicBezTo>
                  <a:pt x="1435097" y="224979"/>
                  <a:pt x="1461601" y="200737"/>
                  <a:pt x="1464786" y="168129"/>
                </a:cubicBezTo>
                <a:lnTo>
                  <a:pt x="1442365" y="168129"/>
                </a:lnTo>
                <a:cubicBezTo>
                  <a:pt x="1439767" y="192646"/>
                  <a:pt x="1420253" y="204905"/>
                  <a:pt x="1398698" y="204905"/>
                </a:cubicBezTo>
                <a:moveTo>
                  <a:pt x="1500103" y="21269"/>
                </a:moveTo>
                <a:cubicBezTo>
                  <a:pt x="1491255" y="21252"/>
                  <a:pt x="1484071" y="28346"/>
                  <a:pt x="1484052" y="37113"/>
                </a:cubicBezTo>
                <a:cubicBezTo>
                  <a:pt x="1484037" y="45881"/>
                  <a:pt x="1491193" y="53002"/>
                  <a:pt x="1500041" y="53019"/>
                </a:cubicBezTo>
                <a:cubicBezTo>
                  <a:pt x="1508889" y="53036"/>
                  <a:pt x="1516073" y="45942"/>
                  <a:pt x="1516091" y="37175"/>
                </a:cubicBezTo>
                <a:cubicBezTo>
                  <a:pt x="1516091" y="37154"/>
                  <a:pt x="1516091" y="37134"/>
                  <a:pt x="1516091" y="37113"/>
                </a:cubicBezTo>
                <a:cubicBezTo>
                  <a:pt x="1516008" y="28397"/>
                  <a:pt x="1508898" y="21352"/>
                  <a:pt x="1500103" y="21269"/>
                </a:cubicBezTo>
                <a:moveTo>
                  <a:pt x="1488042" y="72572"/>
                </a:moveTo>
                <a:lnTo>
                  <a:pt x="1512257" y="72572"/>
                </a:lnTo>
                <a:lnTo>
                  <a:pt x="1512257" y="222221"/>
                </a:lnTo>
                <a:lnTo>
                  <a:pt x="1488073" y="222221"/>
                </a:lnTo>
                <a:close/>
                <a:moveTo>
                  <a:pt x="1614682" y="68710"/>
                </a:moveTo>
                <a:cubicBezTo>
                  <a:pt x="1589632" y="68710"/>
                  <a:pt x="1572747" y="80969"/>
                  <a:pt x="1565758" y="95251"/>
                </a:cubicBezTo>
                <a:lnTo>
                  <a:pt x="1565758" y="72572"/>
                </a:lnTo>
                <a:lnTo>
                  <a:pt x="1541605" y="72572"/>
                </a:lnTo>
                <a:lnTo>
                  <a:pt x="1541605" y="222221"/>
                </a:lnTo>
                <a:lnTo>
                  <a:pt x="1565758" y="222221"/>
                </a:lnTo>
                <a:lnTo>
                  <a:pt x="1565758" y="130740"/>
                </a:lnTo>
                <a:cubicBezTo>
                  <a:pt x="1565758" y="103617"/>
                  <a:pt x="1585859" y="89489"/>
                  <a:pt x="1608280" y="89489"/>
                </a:cubicBezTo>
                <a:cubicBezTo>
                  <a:pt x="1632742" y="89489"/>
                  <a:pt x="1644092" y="101319"/>
                  <a:pt x="1644092" y="127859"/>
                </a:cubicBezTo>
                <a:lnTo>
                  <a:pt x="1644092" y="222221"/>
                </a:lnTo>
                <a:lnTo>
                  <a:pt x="1668245" y="222221"/>
                </a:lnTo>
                <a:lnTo>
                  <a:pt x="1668245" y="129606"/>
                </a:lnTo>
                <a:cubicBezTo>
                  <a:pt x="1668245" y="85750"/>
                  <a:pt x="1646133" y="68710"/>
                  <a:pt x="1614682" y="68710"/>
                </a:cubicBezTo>
                <a:moveTo>
                  <a:pt x="1829676" y="151457"/>
                </a:moveTo>
                <a:lnTo>
                  <a:pt x="1714942" y="151457"/>
                </a:lnTo>
                <a:cubicBezTo>
                  <a:pt x="1716117" y="185812"/>
                  <a:pt x="1732693" y="204844"/>
                  <a:pt x="1763866" y="204844"/>
                </a:cubicBezTo>
                <a:cubicBezTo>
                  <a:pt x="1787462" y="204844"/>
                  <a:pt x="1800977" y="196201"/>
                  <a:pt x="1804348" y="178579"/>
                </a:cubicBezTo>
                <a:lnTo>
                  <a:pt x="1828501" y="178579"/>
                </a:lnTo>
                <a:cubicBezTo>
                  <a:pt x="1823274" y="208889"/>
                  <a:pt x="1797946" y="224764"/>
                  <a:pt x="1763557" y="224764"/>
                </a:cubicBezTo>
                <a:cubicBezTo>
                  <a:pt x="1720447" y="224764"/>
                  <a:pt x="1689862" y="194761"/>
                  <a:pt x="1689862" y="148147"/>
                </a:cubicBezTo>
                <a:lnTo>
                  <a:pt x="1689862" y="145818"/>
                </a:lnTo>
                <a:cubicBezTo>
                  <a:pt x="1689862" y="100246"/>
                  <a:pt x="1719272" y="68496"/>
                  <a:pt x="1761207" y="68496"/>
                </a:cubicBezTo>
                <a:cubicBezTo>
                  <a:pt x="1796462" y="68496"/>
                  <a:pt x="1829645" y="89550"/>
                  <a:pt x="1829645" y="143519"/>
                </a:cubicBezTo>
                <a:close/>
                <a:moveTo>
                  <a:pt x="1804935" y="132119"/>
                </a:moveTo>
                <a:cubicBezTo>
                  <a:pt x="1802585" y="100951"/>
                  <a:pt x="1786380" y="88570"/>
                  <a:pt x="1761238" y="88570"/>
                </a:cubicBezTo>
                <a:cubicBezTo>
                  <a:pt x="1736095" y="88570"/>
                  <a:pt x="1719890" y="105303"/>
                  <a:pt x="1715808" y="132119"/>
                </a:cubicBezTo>
                <a:close/>
              </a:path>
            </a:pathLst>
          </a:custGeom>
          <a:solidFill>
            <a:srgbClr val="FFFFFF"/>
          </a:solidFill>
          <a:ln w="3089" cap="flat">
            <a:noFill/>
            <a:prstDash val="solid"/>
            <a:miter/>
          </a:ln>
        </p:spPr>
        <p:txBody>
          <a:bodyPr rtlCol="0" anchor="ctr"/>
          <a:lstStyle/>
          <a:p>
            <a:endParaRPr lang="en-US" dirty="0"/>
          </a:p>
        </p:txBody>
      </p:sp>
      <p:sp>
        <p:nvSpPr>
          <p:cNvPr id="14" name="Picture 5">
            <a:extLst>
              <a:ext uri="{FF2B5EF4-FFF2-40B4-BE49-F238E27FC236}">
                <a16:creationId xmlns:a16="http://schemas.microsoft.com/office/drawing/2014/main" id="{F8D10F0C-A443-ED48-B17D-58DDFDE68BC8}"/>
              </a:ext>
            </a:extLst>
          </p:cNvPr>
          <p:cNvSpPr/>
          <p:nvPr/>
        </p:nvSpPr>
        <p:spPr>
          <a:xfrm>
            <a:off x="465137"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grpSp>
        <p:nvGrpSpPr>
          <p:cNvPr id="13" name="Group 12">
            <a:extLst>
              <a:ext uri="{FF2B5EF4-FFF2-40B4-BE49-F238E27FC236}">
                <a16:creationId xmlns:a16="http://schemas.microsoft.com/office/drawing/2014/main" id="{DAD16B10-83D4-C541-81EE-B7789EA32D5E}"/>
              </a:ext>
            </a:extLst>
          </p:cNvPr>
          <p:cNvGrpSpPr/>
          <p:nvPr/>
        </p:nvGrpSpPr>
        <p:grpSpPr>
          <a:xfrm>
            <a:off x="6215270" y="881270"/>
            <a:ext cx="5976730" cy="5976730"/>
            <a:chOff x="6215270" y="881270"/>
            <a:chExt cx="5976730" cy="5976730"/>
          </a:xfrm>
        </p:grpSpPr>
        <p:sp>
          <p:nvSpPr>
            <p:cNvPr id="8" name="Freeform 7">
              <a:extLst>
                <a:ext uri="{FF2B5EF4-FFF2-40B4-BE49-F238E27FC236}">
                  <a16:creationId xmlns:a16="http://schemas.microsoft.com/office/drawing/2014/main" id="{E2F0F27C-199B-B446-9216-46D2753DF4C2}"/>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6C97FAAC-234E-ED49-A209-A2E3757D7ACC}"/>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43031F25-235B-8944-8676-4CEAA57DB98A}"/>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dirty="0"/>
            </a:p>
          </p:txBody>
        </p:sp>
      </p:grpSp>
      <p:sp>
        <p:nvSpPr>
          <p:cNvPr id="15" name="TextBox 14">
            <a:extLst>
              <a:ext uri="{FF2B5EF4-FFF2-40B4-BE49-F238E27FC236}">
                <a16:creationId xmlns:a16="http://schemas.microsoft.com/office/drawing/2014/main" id="{17215CF7-890F-4B4C-BBA6-11E26CFFDEAB}"/>
              </a:ext>
            </a:extLst>
          </p:cNvPr>
          <p:cNvSpPr txBox="1"/>
          <p:nvPr/>
        </p:nvSpPr>
        <p:spPr>
          <a:xfrm>
            <a:off x="-1075334" y="275051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C3D31271-87BE-BE49-B8A2-6E7280FE7CE0}"/>
              </a:ext>
            </a:extLst>
          </p:cNvPr>
          <p:cNvSpPr txBox="1"/>
          <p:nvPr/>
        </p:nvSpPr>
        <p:spPr>
          <a:xfrm>
            <a:off x="-863194" y="1367942"/>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3C27A68D-AF1F-CA4C-B1D3-4D996FE7C042}"/>
              </a:ext>
            </a:extLst>
          </p:cNvPr>
          <p:cNvSpPr txBox="1"/>
          <p:nvPr/>
        </p:nvSpPr>
        <p:spPr>
          <a:xfrm>
            <a:off x="-1243584" y="273588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66327172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orytelling_blue_vrt">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01487DA-F96B-F14B-8234-FEC9745ECA66}"/>
              </a:ext>
            </a:extLst>
          </p:cNvPr>
          <p:cNvGrpSpPr/>
          <p:nvPr/>
        </p:nvGrpSpPr>
        <p:grpSpPr>
          <a:xfrm>
            <a:off x="1028052" y="-3"/>
            <a:ext cx="5585155" cy="6858003"/>
            <a:chOff x="1028052" y="-3"/>
            <a:chExt cx="5585155" cy="6858003"/>
          </a:xfrm>
        </p:grpSpPr>
        <p:sp>
          <p:nvSpPr>
            <p:cNvPr id="20" name="Rectangle 19">
              <a:extLst>
                <a:ext uri="{FF2B5EF4-FFF2-40B4-BE49-F238E27FC236}">
                  <a16:creationId xmlns:a16="http://schemas.microsoft.com/office/drawing/2014/main" id="{33A817D5-D907-D149-A1CC-AB51193071C2}"/>
                </a:ext>
              </a:extLst>
            </p:cNvPr>
            <p:cNvSpPr/>
            <p:nvPr/>
          </p:nvSpPr>
          <p:spPr bwMode="auto">
            <a:xfrm>
              <a:off x="1031709" y="-3"/>
              <a:ext cx="5581498" cy="6858003"/>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21" name="Group 20">
              <a:extLst>
                <a:ext uri="{FF2B5EF4-FFF2-40B4-BE49-F238E27FC236}">
                  <a16:creationId xmlns:a16="http://schemas.microsoft.com/office/drawing/2014/main" id="{ED08D103-CB5D-6245-8058-62AEDEC0C14A}"/>
                </a:ext>
              </a:extLst>
            </p:cNvPr>
            <p:cNvGrpSpPr/>
            <p:nvPr/>
          </p:nvGrpSpPr>
          <p:grpSpPr>
            <a:xfrm rot="10800000">
              <a:off x="1028052" y="1272844"/>
              <a:ext cx="5585155" cy="5585155"/>
              <a:chOff x="0" y="0"/>
              <a:chExt cx="4736592" cy="4736592"/>
            </a:xfrm>
          </p:grpSpPr>
          <p:sp>
            <p:nvSpPr>
              <p:cNvPr id="22" name="Freeform 21">
                <a:extLst>
                  <a:ext uri="{FF2B5EF4-FFF2-40B4-BE49-F238E27FC236}">
                    <a16:creationId xmlns:a16="http://schemas.microsoft.com/office/drawing/2014/main" id="{AD19F6E2-5212-9945-B1DC-8A21E1B5BB08}"/>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038E335C-5ADD-064E-8ED7-0084667E5BCA}"/>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E55CBD35-098F-FD41-A0B5-32F85DD5A567}"/>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dirty="0"/>
              </a:p>
            </p:txBody>
          </p:sp>
        </p:grpSp>
      </p:grpSp>
      <p:sp>
        <p:nvSpPr>
          <p:cNvPr id="25" name="Rectangle 24">
            <a:extLst>
              <a:ext uri="{FF2B5EF4-FFF2-40B4-BE49-F238E27FC236}">
                <a16:creationId xmlns:a16="http://schemas.microsoft.com/office/drawing/2014/main" id="{3CAC3EFD-32EC-4C46-A606-1EC29921B464}"/>
              </a:ext>
            </a:extLst>
          </p:cNvPr>
          <p:cNvSpPr/>
          <p:nvPr/>
        </p:nvSpPr>
        <p:spPr bwMode="auto">
          <a:xfrm>
            <a:off x="0" y="0"/>
            <a:ext cx="1038758" cy="6858000"/>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5">
            <a:extLst>
              <a:ext uri="{FF2B5EF4-FFF2-40B4-BE49-F238E27FC236}">
                <a16:creationId xmlns:a16="http://schemas.microsoft.com/office/drawing/2014/main" id="{964C506A-93C2-C149-ABC8-600FA2C5E721}"/>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61470212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orytelling_sand_vr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238975-8E64-BB44-A97A-21B083CBFBA6}"/>
              </a:ext>
            </a:extLst>
          </p:cNvPr>
          <p:cNvGrpSpPr/>
          <p:nvPr/>
        </p:nvGrpSpPr>
        <p:grpSpPr>
          <a:xfrm>
            <a:off x="1028052" y="-3"/>
            <a:ext cx="5585155" cy="6858003"/>
            <a:chOff x="1028052" y="-3"/>
            <a:chExt cx="5585155" cy="6858003"/>
          </a:xfrm>
        </p:grpSpPr>
        <p:sp>
          <p:nvSpPr>
            <p:cNvPr id="12" name="Rectangle 11">
              <a:extLst>
                <a:ext uri="{FF2B5EF4-FFF2-40B4-BE49-F238E27FC236}">
                  <a16:creationId xmlns:a16="http://schemas.microsoft.com/office/drawing/2014/main" id="{3F1A48A2-E854-A744-8EB2-A3CCF6324CCA}"/>
                </a:ext>
              </a:extLst>
            </p:cNvPr>
            <p:cNvSpPr/>
            <p:nvPr/>
          </p:nvSpPr>
          <p:spPr bwMode="auto">
            <a:xfrm>
              <a:off x="1031709" y="-3"/>
              <a:ext cx="5581498" cy="6858003"/>
            </a:xfrm>
            <a:prstGeom prst="rect">
              <a:avLst/>
            </a:prstGeom>
            <a:solidFill>
              <a:srgbClr val="CFE3F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90E51DDA-3BA2-8E47-BEAD-4E90F5168B48}"/>
                </a:ext>
              </a:extLst>
            </p:cNvPr>
            <p:cNvGrpSpPr/>
            <p:nvPr/>
          </p:nvGrpSpPr>
          <p:grpSpPr>
            <a:xfrm rot="10800000">
              <a:off x="1028052" y="1272844"/>
              <a:ext cx="5585155" cy="5585155"/>
              <a:chOff x="0" y="0"/>
              <a:chExt cx="4736592" cy="4736592"/>
            </a:xfrm>
          </p:grpSpPr>
          <p:sp>
            <p:nvSpPr>
              <p:cNvPr id="14" name="Freeform 13">
                <a:extLst>
                  <a:ext uri="{FF2B5EF4-FFF2-40B4-BE49-F238E27FC236}">
                    <a16:creationId xmlns:a16="http://schemas.microsoft.com/office/drawing/2014/main" id="{DE2D4DBD-150C-9B4E-B929-F93AFDB3C10E}"/>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9C115F02-83CF-9747-A99B-0DA684B8F940}"/>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E1057D23-8A41-6B47-953D-175CA56653D9}"/>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dirty="0"/>
              </a:p>
            </p:txBody>
          </p:sp>
        </p:grpSp>
      </p:grpSp>
      <p:sp>
        <p:nvSpPr>
          <p:cNvPr id="10" name="Rectangle 9">
            <a:extLst>
              <a:ext uri="{FF2B5EF4-FFF2-40B4-BE49-F238E27FC236}">
                <a16:creationId xmlns:a16="http://schemas.microsoft.com/office/drawing/2014/main" id="{3B559D56-2C28-D04F-BFE7-1FC761E2CD72}"/>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rgbClr val="0047C7"/>
                </a:solidFill>
              </a:defRPr>
            </a:lvl1pPr>
          </a:lstStyle>
          <a:p>
            <a:r>
              <a:rPr lang="en-US"/>
              <a:t>Click to edit Master title style</a:t>
            </a:r>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a:extLst>
              <a:ext uri="{FF2B5EF4-FFF2-40B4-BE49-F238E27FC236}">
                <a16:creationId xmlns:a16="http://schemas.microsoft.com/office/drawing/2014/main" id="{94D946B8-1B28-B845-8CE5-0699B359B36F}"/>
              </a:ext>
            </a:extLst>
          </p:cNvPr>
          <p:cNvSpPr>
            <a:spLocks noGrp="1"/>
          </p:cNvSpPr>
          <p:nvPr>
            <p:ph type="sldNum" sz="quarter" idx="27"/>
          </p:nvPr>
        </p:nvSpPr>
        <p:spPr>
          <a:xfrm>
            <a:off x="283029" y="6556375"/>
            <a:ext cx="446314" cy="14915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pPr lvl="8"/>
            <a:fld id="{63DCA5C9-2E11-4C67-86EB-AE1DE127DC64}" type="slidenum">
              <a:rPr lang="en-US" smtClean="0"/>
              <a:pPr lvl="8"/>
              <a:t>‹#›</a:t>
            </a:fld>
            <a:endParaRPr lang="en-US" dirty="0"/>
          </a:p>
        </p:txBody>
      </p:sp>
      <p:sp>
        <p:nvSpPr>
          <p:cNvPr id="8" name="Picture 4">
            <a:extLst>
              <a:ext uri="{FF2B5EF4-FFF2-40B4-BE49-F238E27FC236}">
                <a16:creationId xmlns:a16="http://schemas.microsoft.com/office/drawing/2014/main" id="{BEBA8198-E4E6-6A42-9CB4-FE7F31E81B89}"/>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dirty="0"/>
          </a:p>
        </p:txBody>
      </p:sp>
    </p:spTree>
    <p:extLst>
      <p:ext uri="{BB962C8B-B14F-4D97-AF65-F5344CB8AC3E}">
        <p14:creationId xmlns:p14="http://schemas.microsoft.com/office/powerpoint/2010/main" val="295255637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telling_pic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842868"/>
            <a:ext cx="5011737" cy="4553169"/>
          </a:xfrm>
        </p:spPr>
        <p:txBody>
          <a:bodyPr lIns="548640" tIns="3657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94787A4-6679-5F49-93C1-CEBDAFA248A1}"/>
              </a:ext>
            </a:extLst>
          </p:cNvPr>
          <p:cNvSpPr>
            <a:spLocks noGrp="1"/>
          </p:cNvSpPr>
          <p:nvPr>
            <p:ph type="title"/>
          </p:nvPr>
        </p:nvSpPr>
        <p:spPr>
          <a:xfrm>
            <a:off x="6733220" y="454025"/>
            <a:ext cx="4993641" cy="1388843"/>
          </a:xfrm>
        </p:spPr>
        <p:txBody>
          <a:bodyPr lIns="548640" rIns="0" bIns="36576"/>
          <a:lstStyle>
            <a:lvl1pPr>
              <a:defRPr sz="3000"/>
            </a:lvl1pPr>
          </a:lstStyle>
          <a:p>
            <a:r>
              <a:rPr lang="en-US"/>
              <a:t>Click to edit Master title style</a:t>
            </a:r>
          </a:p>
        </p:txBody>
      </p:sp>
      <p:sp>
        <p:nvSpPr>
          <p:cNvPr id="8" name="Picture Placeholder 4">
            <a:extLst>
              <a:ext uri="{FF2B5EF4-FFF2-40B4-BE49-F238E27FC236}">
                <a16:creationId xmlns:a16="http://schemas.microsoft.com/office/drawing/2014/main" id="{48F04211-04F3-7649-8DD8-4F330DFE82DA}"/>
              </a:ext>
            </a:extLst>
          </p:cNvPr>
          <p:cNvSpPr>
            <a:spLocks noGrp="1"/>
          </p:cNvSpPr>
          <p:nvPr>
            <p:ph type="pic" sz="quarter" idx="23"/>
          </p:nvPr>
        </p:nvSpPr>
        <p:spPr>
          <a:xfrm>
            <a:off x="1025525" y="-1"/>
            <a:ext cx="5580063" cy="6858001"/>
          </a:xfrm>
          <a:solidFill>
            <a:schemeClr val="bg1">
              <a:lumMod val="75000"/>
            </a:schemeClr>
          </a:solidFill>
        </p:spPr>
        <p:txBody>
          <a:bodyPr tIns="2743200"/>
          <a:lstStyle>
            <a:lvl1pPr algn="ctr">
              <a:defRPr/>
            </a:lvl1pPr>
          </a:lstStyle>
          <a:p>
            <a:r>
              <a:rPr lang="en-US" dirty="0"/>
              <a:t>Click icon to add picture</a:t>
            </a:r>
          </a:p>
        </p:txBody>
      </p:sp>
      <p:sp>
        <p:nvSpPr>
          <p:cNvPr id="9" name="Picture 5">
            <a:extLst>
              <a:ext uri="{FF2B5EF4-FFF2-40B4-BE49-F238E27FC236}">
                <a16:creationId xmlns:a16="http://schemas.microsoft.com/office/drawing/2014/main" id="{435CCC5B-A71F-D94E-A981-6143A0C9CB8C}"/>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51329047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_Callout_blue">
    <p:bg>
      <p:bgPr>
        <a:solidFill>
          <a:srgbClr val="00308C"/>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287B18-9B4E-214A-A1E3-5E0104CC02B7}"/>
              </a:ext>
            </a:extLst>
          </p:cNvPr>
          <p:cNvSpPr/>
          <p:nvPr/>
        </p:nvSpPr>
        <p:spPr bwMode="auto">
          <a:xfrm>
            <a:off x="0" y="3"/>
            <a:ext cx="1038758" cy="6858000"/>
          </a:xfrm>
          <a:prstGeom prst="rect">
            <a:avLst/>
          </a:prstGeom>
          <a:solidFill>
            <a:srgbClr val="0047C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10" name="Group 9">
            <a:extLst>
              <a:ext uri="{FF2B5EF4-FFF2-40B4-BE49-F238E27FC236}">
                <a16:creationId xmlns:a16="http://schemas.microsoft.com/office/drawing/2014/main" id="{344B64CF-5CB6-1044-9F0F-EC3639F49047}"/>
              </a:ext>
            </a:extLst>
          </p:cNvPr>
          <p:cNvGrpSpPr/>
          <p:nvPr/>
        </p:nvGrpSpPr>
        <p:grpSpPr>
          <a:xfrm rot="5400000">
            <a:off x="6934810" y="2"/>
            <a:ext cx="5257190" cy="5257190"/>
            <a:chOff x="0" y="0"/>
            <a:chExt cx="4736592" cy="4736592"/>
          </a:xfrm>
        </p:grpSpPr>
        <p:sp>
          <p:nvSpPr>
            <p:cNvPr id="11" name="Freeform 10">
              <a:extLst>
                <a:ext uri="{FF2B5EF4-FFF2-40B4-BE49-F238E27FC236}">
                  <a16:creationId xmlns:a16="http://schemas.microsoft.com/office/drawing/2014/main" id="{C9AA7BA7-FE3C-BE43-8752-DBC92E9369D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AF8D3C44-F537-3B4A-80B9-88705F2682F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2950916A-63F8-3D4F-B373-6B4D0934153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dirty="0"/>
            </a:p>
          </p:txBody>
        </p:sp>
      </p:gr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chemeClr val="bg1"/>
                </a:solidFill>
                <a:latin typeface="+mn-lt"/>
                <a:ea typeface="Roboto" panose="02000000000000000000" pitchFamily="2" charset="0"/>
                <a:cs typeface="Verdana" panose="020B0604030504040204" pitchFamily="34" charset="0"/>
              </a:defRPr>
            </a:lvl1pPr>
            <a:lvl2pPr marL="0" indent="0">
              <a:spcAft>
                <a:spcPts val="1200"/>
              </a:spcAft>
              <a:buClr>
                <a:schemeClr val="bg2"/>
              </a:buClr>
              <a:buFontTx/>
              <a:buNone/>
              <a:defRPr sz="3400" b="0" i="1" cap="none" baseline="0">
                <a:solidFill>
                  <a:schemeClr val="bg1"/>
                </a:solidFill>
                <a:latin typeface="+mn-lt"/>
                <a:ea typeface="Roboto" panose="02000000000000000000" pitchFamily="2" charset="0"/>
                <a:cs typeface="Verdana" panose="020B0604030504040204" pitchFamily="34" charset="0"/>
              </a:defRPr>
            </a:lvl2pPr>
            <a:lvl3pPr marL="285750" indent="-285750">
              <a:spcAft>
                <a:spcPts val="0"/>
              </a:spcAft>
              <a:buClr>
                <a:schemeClr val="bg1"/>
              </a:buClr>
              <a:buFont typeface="System Font Regular"/>
              <a:buChar char="–"/>
              <a:defRPr sz="18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7" name="Picture 5">
            <a:extLst>
              <a:ext uri="{FF2B5EF4-FFF2-40B4-BE49-F238E27FC236}">
                <a16:creationId xmlns:a16="http://schemas.microsoft.com/office/drawing/2014/main" id="{0D821204-7E41-C340-BE7D-8D2F3C8FB608}"/>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3121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_Callout_sand">
    <p:bg>
      <p:bgPr>
        <a:solidFill>
          <a:srgbClr val="CFE3FA"/>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73799A-7C3E-D144-AE42-229EDDCBCDF6}"/>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sp>
        <p:nvSpPr>
          <p:cNvPr id="9" name="Picture 4">
            <a:extLst>
              <a:ext uri="{FF2B5EF4-FFF2-40B4-BE49-F238E27FC236}">
                <a16:creationId xmlns:a16="http://schemas.microsoft.com/office/drawing/2014/main" id="{948EE8C6-2C8F-834A-BA2C-68A8DBC67FE3}"/>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dirty="0"/>
          </a:p>
        </p:txBody>
      </p:sp>
      <p:grpSp>
        <p:nvGrpSpPr>
          <p:cNvPr id="11" name="Group 10">
            <a:extLst>
              <a:ext uri="{FF2B5EF4-FFF2-40B4-BE49-F238E27FC236}">
                <a16:creationId xmlns:a16="http://schemas.microsoft.com/office/drawing/2014/main" id="{EC171F58-552B-FC43-A9C5-050C00292208}"/>
              </a:ext>
            </a:extLst>
          </p:cNvPr>
          <p:cNvGrpSpPr/>
          <p:nvPr/>
        </p:nvGrpSpPr>
        <p:grpSpPr>
          <a:xfrm rot="5400000">
            <a:off x="7832141" y="-1"/>
            <a:ext cx="4359859" cy="4359859"/>
            <a:chOff x="0" y="0"/>
            <a:chExt cx="4736592" cy="4736592"/>
          </a:xfrm>
        </p:grpSpPr>
        <p:sp>
          <p:nvSpPr>
            <p:cNvPr id="12" name="Freeform 11">
              <a:extLst>
                <a:ext uri="{FF2B5EF4-FFF2-40B4-BE49-F238E27FC236}">
                  <a16:creationId xmlns:a16="http://schemas.microsoft.com/office/drawing/2014/main" id="{85B9C005-655A-1744-87A2-D53648EDC66F}"/>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ADE4E2B3-6D8E-7E4E-B430-1777A4B0730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8CFFBDD0-BCEF-6C42-8DE2-61706C2D021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dirty="0"/>
            </a:p>
          </p:txBody>
        </p:sp>
      </p:gr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rgbClr val="0047C7"/>
                </a:solidFill>
                <a:latin typeface="+mn-lt"/>
                <a:ea typeface="Roboto" panose="02000000000000000000" pitchFamily="2" charset="0"/>
                <a:cs typeface="Verdana" panose="020B0604030504040204" pitchFamily="34" charset="0"/>
              </a:defRPr>
            </a:lvl1pPr>
            <a:lvl2pPr marL="0" indent="0">
              <a:spcAft>
                <a:spcPts val="1200"/>
              </a:spcAft>
              <a:buClr>
                <a:srgbClr val="0047C7"/>
              </a:buClr>
              <a:buFontTx/>
              <a:buNone/>
              <a:defRPr sz="3400" b="0" i="1" cap="none" baseline="0">
                <a:solidFill>
                  <a:srgbClr val="0047C7"/>
                </a:solidFill>
                <a:latin typeface="+mn-lt"/>
                <a:ea typeface="Roboto" panose="02000000000000000000" pitchFamily="2" charset="0"/>
                <a:cs typeface="Verdana" panose="020B0604030504040204" pitchFamily="34" charset="0"/>
              </a:defRPr>
            </a:lvl2pPr>
            <a:lvl3pPr marL="285750" indent="-285750">
              <a:spcAft>
                <a:spcPts val="0"/>
              </a:spcAft>
              <a:buClr>
                <a:srgbClr val="0047C7"/>
              </a:buClr>
              <a:buFont typeface="System Font Regular"/>
              <a:buChar char="–"/>
              <a:defRPr sz="18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Quote or Callout</a:t>
            </a:r>
          </a:p>
        </p:txBody>
      </p:sp>
    </p:spTree>
    <p:extLst>
      <p:ext uri="{BB962C8B-B14F-4D97-AF65-F5344CB8AC3E}">
        <p14:creationId xmlns:p14="http://schemas.microsoft.com/office/powerpoint/2010/main" val="4279778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dirty="0"/>
              <a:t>Click icon to add media</a:t>
            </a:r>
          </a:p>
        </p:txBody>
      </p:sp>
    </p:spTree>
    <p:extLst>
      <p:ext uri="{BB962C8B-B14F-4D97-AF65-F5344CB8AC3E}">
        <p14:creationId xmlns:p14="http://schemas.microsoft.com/office/powerpoint/2010/main" val="322584673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slide">
    <p:bg>
      <p:bgPr>
        <a:solidFill>
          <a:srgbClr val="00308C"/>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82C0473-A33B-8443-AAAF-C0D273FA0577}"/>
              </a:ext>
            </a:extLst>
          </p:cNvPr>
          <p:cNvGrpSpPr/>
          <p:nvPr/>
        </p:nvGrpSpPr>
        <p:grpSpPr>
          <a:xfrm rot="16200000">
            <a:off x="0" y="0"/>
            <a:ext cx="6858000" cy="6858000"/>
            <a:chOff x="0" y="0"/>
            <a:chExt cx="4736592" cy="4736592"/>
          </a:xfrm>
        </p:grpSpPr>
        <p:sp>
          <p:nvSpPr>
            <p:cNvPr id="15" name="Freeform 14">
              <a:extLst>
                <a:ext uri="{FF2B5EF4-FFF2-40B4-BE49-F238E27FC236}">
                  <a16:creationId xmlns:a16="http://schemas.microsoft.com/office/drawing/2014/main" id="{8B19B7C6-F90C-E44B-A8D9-09BF9E65502B}"/>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C0122796-1459-F149-A7D7-488A351C001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ADFB715B-AE14-0142-B8CD-39F991F9622E}"/>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dirty="0"/>
            </a:p>
          </p:txBody>
        </p:sp>
      </p:grpSp>
      <p:sp>
        <p:nvSpPr>
          <p:cNvPr id="18" name="Picture 5">
            <a:extLst>
              <a:ext uri="{FF2B5EF4-FFF2-40B4-BE49-F238E27FC236}">
                <a16:creationId xmlns:a16="http://schemas.microsoft.com/office/drawing/2014/main" id="{95076584-F237-5743-A5C4-537CA347A0C1}"/>
              </a:ext>
            </a:extLst>
          </p:cNvPr>
          <p:cNvSpPr/>
          <p:nvPr/>
        </p:nvSpPr>
        <p:spPr>
          <a:xfrm>
            <a:off x="469318"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
        <p:nvSpPr>
          <p:cNvPr id="9" name="Picture 3">
            <a:extLst>
              <a:ext uri="{FF2B5EF4-FFF2-40B4-BE49-F238E27FC236}">
                <a16:creationId xmlns:a16="http://schemas.microsoft.com/office/drawing/2014/main" id="{A44EF250-0AD0-024F-897F-F6E10094724A}"/>
              </a:ext>
            </a:extLst>
          </p:cNvPr>
          <p:cNvSpPr/>
          <p:nvPr/>
        </p:nvSpPr>
        <p:spPr>
          <a:xfrm>
            <a:off x="469318" y="734253"/>
            <a:ext cx="1829675" cy="225959"/>
          </a:xfrm>
          <a:custGeom>
            <a:avLst/>
            <a:gdLst>
              <a:gd name="connsiteX0" fmla="*/ 0 w 1829675"/>
              <a:gd name="connsiteY0" fmla="*/ 1563 h 225959"/>
              <a:gd name="connsiteX1" fmla="*/ 199191 w 1829675"/>
              <a:gd name="connsiteY1" fmla="*/ 1563 h 225959"/>
              <a:gd name="connsiteX2" fmla="*/ 199191 w 1829675"/>
              <a:gd name="connsiteY2" fmla="*/ 62857 h 225959"/>
              <a:gd name="connsiteX3" fmla="*/ 167740 w 1829675"/>
              <a:gd name="connsiteY3" fmla="*/ 62857 h 225959"/>
              <a:gd name="connsiteX4" fmla="*/ 167740 w 1829675"/>
              <a:gd name="connsiteY4" fmla="*/ 36715 h 225959"/>
              <a:gd name="connsiteX5" fmla="*/ 125341 w 1829675"/>
              <a:gd name="connsiteY5" fmla="*/ 36715 h 225959"/>
              <a:gd name="connsiteX6" fmla="*/ 125341 w 1829675"/>
              <a:gd name="connsiteY6" fmla="*/ 191267 h 225959"/>
              <a:gd name="connsiteX7" fmla="*/ 159576 w 1829675"/>
              <a:gd name="connsiteY7" fmla="*/ 191267 h 225959"/>
              <a:gd name="connsiteX8" fmla="*/ 159576 w 1829675"/>
              <a:gd name="connsiteY8" fmla="*/ 222221 h 225959"/>
              <a:gd name="connsiteX9" fmla="*/ 39121 w 1829675"/>
              <a:gd name="connsiteY9" fmla="*/ 222221 h 225959"/>
              <a:gd name="connsiteX10" fmla="*/ 39121 w 1829675"/>
              <a:gd name="connsiteY10" fmla="*/ 191267 h 225959"/>
              <a:gd name="connsiteX11" fmla="*/ 73355 w 1829675"/>
              <a:gd name="connsiteY11" fmla="*/ 191267 h 225959"/>
              <a:gd name="connsiteX12" fmla="*/ 73355 w 1829675"/>
              <a:gd name="connsiteY12" fmla="*/ 36776 h 225959"/>
              <a:gd name="connsiteX13" fmla="*/ 31884 w 1829675"/>
              <a:gd name="connsiteY13" fmla="*/ 36776 h 225959"/>
              <a:gd name="connsiteX14" fmla="*/ 31884 w 1829675"/>
              <a:gd name="connsiteY14" fmla="*/ 87252 h 225959"/>
              <a:gd name="connsiteX15" fmla="*/ 0 w 1829675"/>
              <a:gd name="connsiteY15" fmla="*/ 87252 h 225959"/>
              <a:gd name="connsiteX16" fmla="*/ 0 w 1829675"/>
              <a:gd name="connsiteY16" fmla="*/ 1563 h 225959"/>
              <a:gd name="connsiteX17" fmla="*/ 262032 w 1829675"/>
              <a:gd name="connsiteY17" fmla="*/ 72572 h 225959"/>
              <a:gd name="connsiteX18" fmla="*/ 262032 w 1829675"/>
              <a:gd name="connsiteY18" fmla="*/ 101748 h 225959"/>
              <a:gd name="connsiteX19" fmla="*/ 286432 w 1829675"/>
              <a:gd name="connsiteY19" fmla="*/ 101748 h 225959"/>
              <a:gd name="connsiteX20" fmla="*/ 286432 w 1829675"/>
              <a:gd name="connsiteY20" fmla="*/ 177752 h 225959"/>
              <a:gd name="connsiteX21" fmla="*/ 284947 w 1829675"/>
              <a:gd name="connsiteY21" fmla="*/ 178825 h 225959"/>
              <a:gd name="connsiteX22" fmla="*/ 254795 w 1829675"/>
              <a:gd name="connsiteY22" fmla="*/ 190716 h 225959"/>
              <a:gd name="connsiteX23" fmla="*/ 238930 w 1829675"/>
              <a:gd name="connsiteY23" fmla="*/ 185107 h 225959"/>
              <a:gd name="connsiteX24" fmla="*/ 234477 w 1829675"/>
              <a:gd name="connsiteY24" fmla="*/ 166719 h 225959"/>
              <a:gd name="connsiteX25" fmla="*/ 234477 w 1829675"/>
              <a:gd name="connsiteY25" fmla="*/ 72572 h 225959"/>
              <a:gd name="connsiteX26" fmla="*/ 167554 w 1829675"/>
              <a:gd name="connsiteY26" fmla="*/ 72572 h 225959"/>
              <a:gd name="connsiteX27" fmla="*/ 167554 w 1829675"/>
              <a:gd name="connsiteY27" fmla="*/ 101748 h 225959"/>
              <a:gd name="connsiteX28" fmla="*/ 191305 w 1829675"/>
              <a:gd name="connsiteY28" fmla="*/ 101748 h 225959"/>
              <a:gd name="connsiteX29" fmla="*/ 191305 w 1829675"/>
              <a:gd name="connsiteY29" fmla="*/ 179621 h 225959"/>
              <a:gd name="connsiteX30" fmla="*/ 203242 w 1829675"/>
              <a:gd name="connsiteY30" fmla="*/ 213027 h 225959"/>
              <a:gd name="connsiteX31" fmla="*/ 236642 w 1829675"/>
              <a:gd name="connsiteY31" fmla="*/ 224703 h 225959"/>
              <a:gd name="connsiteX32" fmla="*/ 280742 w 1829675"/>
              <a:gd name="connsiteY32" fmla="*/ 209778 h 225959"/>
              <a:gd name="connsiteX33" fmla="*/ 286432 w 1829675"/>
              <a:gd name="connsiteY33" fmla="*/ 205886 h 225959"/>
              <a:gd name="connsiteX34" fmla="*/ 286432 w 1829675"/>
              <a:gd name="connsiteY34" fmla="*/ 222435 h 225959"/>
              <a:gd name="connsiteX35" fmla="*/ 347417 w 1829675"/>
              <a:gd name="connsiteY35" fmla="*/ 222435 h 225959"/>
              <a:gd name="connsiteX36" fmla="*/ 347417 w 1829675"/>
              <a:gd name="connsiteY36" fmla="*/ 193443 h 225959"/>
              <a:gd name="connsiteX37" fmla="*/ 329759 w 1829675"/>
              <a:gd name="connsiteY37" fmla="*/ 193443 h 225959"/>
              <a:gd name="connsiteX38" fmla="*/ 329759 w 1829675"/>
              <a:gd name="connsiteY38" fmla="*/ 72572 h 225959"/>
              <a:gd name="connsiteX39" fmla="*/ 262032 w 1829675"/>
              <a:gd name="connsiteY39" fmla="*/ 72572 h 225959"/>
              <a:gd name="connsiteX40" fmla="*/ 392290 w 1829675"/>
              <a:gd name="connsiteY40" fmla="*/ 15477 h 225959"/>
              <a:gd name="connsiteX41" fmla="*/ 392290 w 1829675"/>
              <a:gd name="connsiteY41" fmla="*/ 15477 h 225959"/>
              <a:gd name="connsiteX42" fmla="*/ 377786 w 1829675"/>
              <a:gd name="connsiteY42" fmla="*/ 54490 h 225959"/>
              <a:gd name="connsiteX43" fmla="*/ 377786 w 1829675"/>
              <a:gd name="connsiteY43" fmla="*/ 72511 h 225959"/>
              <a:gd name="connsiteX44" fmla="*/ 356509 w 1829675"/>
              <a:gd name="connsiteY44" fmla="*/ 72511 h 225959"/>
              <a:gd name="connsiteX45" fmla="*/ 356509 w 1829675"/>
              <a:gd name="connsiteY45" fmla="*/ 101686 h 225959"/>
              <a:gd name="connsiteX46" fmla="*/ 377786 w 1829675"/>
              <a:gd name="connsiteY46" fmla="*/ 101686 h 225959"/>
              <a:gd name="connsiteX47" fmla="*/ 377786 w 1829675"/>
              <a:gd name="connsiteY47" fmla="*/ 193382 h 225959"/>
              <a:gd name="connsiteX48" fmla="*/ 356478 w 1829675"/>
              <a:gd name="connsiteY48" fmla="*/ 193382 h 225959"/>
              <a:gd name="connsiteX49" fmla="*/ 356478 w 1829675"/>
              <a:gd name="connsiteY49" fmla="*/ 222374 h 225959"/>
              <a:gd name="connsiteX50" fmla="*/ 446162 w 1829675"/>
              <a:gd name="connsiteY50" fmla="*/ 222374 h 225959"/>
              <a:gd name="connsiteX51" fmla="*/ 446162 w 1829675"/>
              <a:gd name="connsiteY51" fmla="*/ 193382 h 225959"/>
              <a:gd name="connsiteX52" fmla="*/ 421267 w 1829675"/>
              <a:gd name="connsiteY52" fmla="*/ 193382 h 225959"/>
              <a:gd name="connsiteX53" fmla="*/ 421267 w 1829675"/>
              <a:gd name="connsiteY53" fmla="*/ 101686 h 225959"/>
              <a:gd name="connsiteX54" fmla="*/ 446162 w 1829675"/>
              <a:gd name="connsiteY54" fmla="*/ 101686 h 225959"/>
              <a:gd name="connsiteX55" fmla="*/ 446162 w 1829675"/>
              <a:gd name="connsiteY55" fmla="*/ 72511 h 225959"/>
              <a:gd name="connsiteX56" fmla="*/ 421267 w 1829675"/>
              <a:gd name="connsiteY56" fmla="*/ 72511 h 225959"/>
              <a:gd name="connsiteX57" fmla="*/ 421267 w 1829675"/>
              <a:gd name="connsiteY57" fmla="*/ 51732 h 225959"/>
              <a:gd name="connsiteX58" fmla="*/ 437998 w 1829675"/>
              <a:gd name="connsiteY58" fmla="*/ 26387 h 225959"/>
              <a:gd name="connsiteX59" fmla="*/ 453801 w 1829675"/>
              <a:gd name="connsiteY59" fmla="*/ 40944 h 225959"/>
              <a:gd name="connsiteX60" fmla="*/ 483551 w 1829675"/>
              <a:gd name="connsiteY60" fmla="*/ 17928 h 225959"/>
              <a:gd name="connsiteX61" fmla="*/ 435709 w 1829675"/>
              <a:gd name="connsiteY61" fmla="*/ 0 h 225959"/>
              <a:gd name="connsiteX62" fmla="*/ 392414 w 1829675"/>
              <a:gd name="connsiteY62" fmla="*/ 15477 h 225959"/>
              <a:gd name="connsiteX63" fmla="*/ 505446 w 1829675"/>
              <a:gd name="connsiteY63" fmla="*/ 24671 h 225959"/>
              <a:gd name="connsiteX64" fmla="*/ 475387 w 1829675"/>
              <a:gd name="connsiteY64" fmla="*/ 46124 h 225959"/>
              <a:gd name="connsiteX65" fmla="*/ 475387 w 1829675"/>
              <a:gd name="connsiteY65" fmla="*/ 72541 h 225959"/>
              <a:gd name="connsiteX66" fmla="*/ 455254 w 1829675"/>
              <a:gd name="connsiteY66" fmla="*/ 72541 h 225959"/>
              <a:gd name="connsiteX67" fmla="*/ 455254 w 1829675"/>
              <a:gd name="connsiteY67" fmla="*/ 101717 h 225959"/>
              <a:gd name="connsiteX68" fmla="*/ 475387 w 1829675"/>
              <a:gd name="connsiteY68" fmla="*/ 101717 h 225959"/>
              <a:gd name="connsiteX69" fmla="*/ 475387 w 1829675"/>
              <a:gd name="connsiteY69" fmla="*/ 187436 h 225959"/>
              <a:gd name="connsiteX70" fmla="*/ 513363 w 1829675"/>
              <a:gd name="connsiteY70" fmla="*/ 224734 h 225959"/>
              <a:gd name="connsiteX71" fmla="*/ 547876 w 1829675"/>
              <a:gd name="connsiteY71" fmla="*/ 217869 h 225959"/>
              <a:gd name="connsiteX72" fmla="*/ 547876 w 1829675"/>
              <a:gd name="connsiteY72" fmla="*/ 190287 h 225959"/>
              <a:gd name="connsiteX73" fmla="*/ 535506 w 1829675"/>
              <a:gd name="connsiteY73" fmla="*/ 192401 h 225959"/>
              <a:gd name="connsiteX74" fmla="*/ 521682 w 1829675"/>
              <a:gd name="connsiteY74" fmla="*/ 187774 h 225959"/>
              <a:gd name="connsiteX75" fmla="*/ 518590 w 1829675"/>
              <a:gd name="connsiteY75" fmla="*/ 173247 h 225959"/>
              <a:gd name="connsiteX76" fmla="*/ 518590 w 1829675"/>
              <a:gd name="connsiteY76" fmla="*/ 101778 h 225959"/>
              <a:gd name="connsiteX77" fmla="*/ 547721 w 1829675"/>
              <a:gd name="connsiteY77" fmla="*/ 101778 h 225959"/>
              <a:gd name="connsiteX78" fmla="*/ 547721 w 1829675"/>
              <a:gd name="connsiteY78" fmla="*/ 72602 h 225959"/>
              <a:gd name="connsiteX79" fmla="*/ 518620 w 1829675"/>
              <a:gd name="connsiteY79" fmla="*/ 72602 h 225959"/>
              <a:gd name="connsiteX80" fmla="*/ 518620 w 1829675"/>
              <a:gd name="connsiteY80" fmla="*/ 15323 h 225959"/>
              <a:gd name="connsiteX81" fmla="*/ 505323 w 1829675"/>
              <a:gd name="connsiteY81" fmla="*/ 24793 h 225959"/>
              <a:gd name="connsiteX82" fmla="*/ 565534 w 1829675"/>
              <a:gd name="connsiteY82" fmla="*/ 80142 h 225959"/>
              <a:gd name="connsiteX83" fmla="*/ 565534 w 1829675"/>
              <a:gd name="connsiteY83" fmla="*/ 80142 h 225959"/>
              <a:gd name="connsiteX84" fmla="*/ 550257 w 1829675"/>
              <a:gd name="connsiteY84" fmla="*/ 111340 h 225959"/>
              <a:gd name="connsiteX85" fmla="*/ 566400 w 1829675"/>
              <a:gd name="connsiteY85" fmla="*/ 142937 h 225959"/>
              <a:gd name="connsiteX86" fmla="*/ 620953 w 1829675"/>
              <a:gd name="connsiteY86" fmla="*/ 161325 h 225959"/>
              <a:gd name="connsiteX87" fmla="*/ 646683 w 1829675"/>
              <a:gd name="connsiteY87" fmla="*/ 168037 h 225959"/>
              <a:gd name="connsiteX88" fmla="*/ 654229 w 1829675"/>
              <a:gd name="connsiteY88" fmla="*/ 179530 h 225959"/>
              <a:gd name="connsiteX89" fmla="*/ 646343 w 1829675"/>
              <a:gd name="connsiteY89" fmla="*/ 192279 h 225959"/>
              <a:gd name="connsiteX90" fmla="*/ 625777 w 1829675"/>
              <a:gd name="connsiteY90" fmla="*/ 196906 h 225959"/>
              <a:gd name="connsiteX91" fmla="*/ 600202 w 1829675"/>
              <a:gd name="connsiteY91" fmla="*/ 190011 h 225959"/>
              <a:gd name="connsiteX92" fmla="*/ 589285 w 1829675"/>
              <a:gd name="connsiteY92" fmla="*/ 172757 h 225959"/>
              <a:gd name="connsiteX93" fmla="*/ 556319 w 1829675"/>
              <a:gd name="connsiteY93" fmla="*/ 172757 h 225959"/>
              <a:gd name="connsiteX94" fmla="*/ 556319 w 1829675"/>
              <a:gd name="connsiteY94" fmla="*/ 222405 h 225959"/>
              <a:gd name="connsiteX95" fmla="*/ 588914 w 1829675"/>
              <a:gd name="connsiteY95" fmla="*/ 222405 h 225959"/>
              <a:gd name="connsiteX96" fmla="*/ 588914 w 1829675"/>
              <a:gd name="connsiteY96" fmla="*/ 211157 h 225959"/>
              <a:gd name="connsiteX97" fmla="*/ 592749 w 1829675"/>
              <a:gd name="connsiteY97" fmla="*/ 215294 h 225959"/>
              <a:gd name="connsiteX98" fmla="*/ 629859 w 1829675"/>
              <a:gd name="connsiteY98" fmla="*/ 225960 h 225959"/>
              <a:gd name="connsiteX99" fmla="*/ 675444 w 1829675"/>
              <a:gd name="connsiteY99" fmla="*/ 211831 h 225959"/>
              <a:gd name="connsiteX100" fmla="*/ 691339 w 1829675"/>
              <a:gd name="connsiteY100" fmla="*/ 175729 h 225959"/>
              <a:gd name="connsiteX101" fmla="*/ 683020 w 1829675"/>
              <a:gd name="connsiteY101" fmla="*/ 149220 h 225959"/>
              <a:gd name="connsiteX102" fmla="*/ 660723 w 1829675"/>
              <a:gd name="connsiteY102" fmla="*/ 133345 h 225959"/>
              <a:gd name="connsiteX103" fmla="*/ 617211 w 1829675"/>
              <a:gd name="connsiteY103" fmla="*/ 123384 h 225959"/>
              <a:gd name="connsiteX104" fmla="*/ 593553 w 1829675"/>
              <a:gd name="connsiteY104" fmla="*/ 117561 h 225959"/>
              <a:gd name="connsiteX105" fmla="*/ 587863 w 1829675"/>
              <a:gd name="connsiteY105" fmla="*/ 108735 h 225959"/>
              <a:gd name="connsiteX106" fmla="*/ 612015 w 1829675"/>
              <a:gd name="connsiteY106" fmla="*/ 94546 h 225959"/>
              <a:gd name="connsiteX107" fmla="*/ 648136 w 1829675"/>
              <a:gd name="connsiteY107" fmla="*/ 110942 h 225959"/>
              <a:gd name="connsiteX108" fmla="*/ 680701 w 1829675"/>
              <a:gd name="connsiteY108" fmla="*/ 110942 h 225959"/>
              <a:gd name="connsiteX109" fmla="*/ 680701 w 1829675"/>
              <a:gd name="connsiteY109" fmla="*/ 69722 h 225959"/>
              <a:gd name="connsiteX110" fmla="*/ 648971 w 1829675"/>
              <a:gd name="connsiteY110" fmla="*/ 69722 h 225959"/>
              <a:gd name="connsiteX111" fmla="*/ 648971 w 1829675"/>
              <a:gd name="connsiteY111" fmla="*/ 76188 h 225959"/>
              <a:gd name="connsiteX112" fmla="*/ 645879 w 1829675"/>
              <a:gd name="connsiteY112" fmla="*/ 74901 h 225959"/>
              <a:gd name="connsiteX113" fmla="*/ 606665 w 1829675"/>
              <a:gd name="connsiteY113" fmla="*/ 67423 h 225959"/>
              <a:gd name="connsiteX114" fmla="*/ 565534 w 1829675"/>
              <a:gd name="connsiteY114" fmla="*/ 80295 h 225959"/>
              <a:gd name="connsiteX115" fmla="*/ 826267 w 1829675"/>
              <a:gd name="connsiteY115" fmla="*/ 222374 h 225959"/>
              <a:gd name="connsiteX116" fmla="*/ 897210 w 1829675"/>
              <a:gd name="connsiteY116" fmla="*/ 33344 h 225959"/>
              <a:gd name="connsiteX117" fmla="*/ 897210 w 1829675"/>
              <a:gd name="connsiteY117" fmla="*/ 222221 h 225959"/>
              <a:gd name="connsiteX118" fmla="*/ 920497 w 1829675"/>
              <a:gd name="connsiteY118" fmla="*/ 222221 h 225959"/>
              <a:gd name="connsiteX119" fmla="*/ 920497 w 1829675"/>
              <a:gd name="connsiteY119" fmla="*/ 1563 h 225959"/>
              <a:gd name="connsiteX120" fmla="*/ 885273 w 1829675"/>
              <a:gd name="connsiteY120" fmla="*/ 1563 h 225959"/>
              <a:gd name="connsiteX121" fmla="*/ 820917 w 1829675"/>
              <a:gd name="connsiteY121" fmla="*/ 176250 h 225959"/>
              <a:gd name="connsiteX122" fmla="*/ 756561 w 1829675"/>
              <a:gd name="connsiteY122" fmla="*/ 1563 h 225959"/>
              <a:gd name="connsiteX123" fmla="*/ 721306 w 1829675"/>
              <a:gd name="connsiteY123" fmla="*/ 1563 h 225959"/>
              <a:gd name="connsiteX124" fmla="*/ 721306 w 1829675"/>
              <a:gd name="connsiteY124" fmla="*/ 222221 h 225959"/>
              <a:gd name="connsiteX125" fmla="*/ 744624 w 1829675"/>
              <a:gd name="connsiteY125" fmla="*/ 222221 h 225959"/>
              <a:gd name="connsiteX126" fmla="*/ 744624 w 1829675"/>
              <a:gd name="connsiteY126" fmla="*/ 33191 h 225959"/>
              <a:gd name="connsiteX127" fmla="*/ 815567 w 1829675"/>
              <a:gd name="connsiteY127" fmla="*/ 222221 h 225959"/>
              <a:gd name="connsiteX128" fmla="*/ 1013490 w 1829675"/>
              <a:gd name="connsiteY128" fmla="*/ 68864 h 225959"/>
              <a:gd name="connsiteX129" fmla="*/ 1081897 w 1829675"/>
              <a:gd name="connsiteY129" fmla="*/ 143887 h 225959"/>
              <a:gd name="connsiteX130" fmla="*/ 1081897 w 1829675"/>
              <a:gd name="connsiteY130" fmla="*/ 151671 h 225959"/>
              <a:gd name="connsiteX131" fmla="*/ 967195 w 1829675"/>
              <a:gd name="connsiteY131" fmla="*/ 151671 h 225959"/>
              <a:gd name="connsiteX132" fmla="*/ 1016088 w 1829675"/>
              <a:gd name="connsiteY132" fmla="*/ 205058 h 225959"/>
              <a:gd name="connsiteX133" fmla="*/ 1056569 w 1829675"/>
              <a:gd name="connsiteY133" fmla="*/ 178794 h 225959"/>
              <a:gd name="connsiteX134" fmla="*/ 1080753 w 1829675"/>
              <a:gd name="connsiteY134" fmla="*/ 178794 h 225959"/>
              <a:gd name="connsiteX135" fmla="*/ 1015810 w 1829675"/>
              <a:gd name="connsiteY135" fmla="*/ 224979 h 225959"/>
              <a:gd name="connsiteX136" fmla="*/ 942145 w 1829675"/>
              <a:gd name="connsiteY136" fmla="*/ 148362 h 225959"/>
              <a:gd name="connsiteX137" fmla="*/ 942145 w 1829675"/>
              <a:gd name="connsiteY137" fmla="*/ 146032 h 225959"/>
              <a:gd name="connsiteX138" fmla="*/ 1013490 w 1829675"/>
              <a:gd name="connsiteY138" fmla="*/ 68710 h 225959"/>
              <a:gd name="connsiteX139" fmla="*/ 1057157 w 1829675"/>
              <a:gd name="connsiteY139" fmla="*/ 132180 h 225959"/>
              <a:gd name="connsiteX140" fmla="*/ 1013490 w 1829675"/>
              <a:gd name="connsiteY140" fmla="*/ 88631 h 225959"/>
              <a:gd name="connsiteX141" fmla="*/ 967968 w 1829675"/>
              <a:gd name="connsiteY141" fmla="*/ 132180 h 225959"/>
              <a:gd name="connsiteX142" fmla="*/ 1222856 w 1829675"/>
              <a:gd name="connsiteY142" fmla="*/ 1563 h 225959"/>
              <a:gd name="connsiteX143" fmla="*/ 1247194 w 1829675"/>
              <a:gd name="connsiteY143" fmla="*/ 1563 h 225959"/>
              <a:gd name="connsiteX144" fmla="*/ 1247194 w 1829675"/>
              <a:gd name="connsiteY144" fmla="*/ 222221 h 225959"/>
              <a:gd name="connsiteX145" fmla="*/ 1222856 w 1829675"/>
              <a:gd name="connsiteY145" fmla="*/ 222221 h 225959"/>
              <a:gd name="connsiteX146" fmla="*/ 1222856 w 1829675"/>
              <a:gd name="connsiteY146" fmla="*/ 196140 h 225959"/>
              <a:gd name="connsiteX147" fmla="*/ 1170746 w 1829675"/>
              <a:gd name="connsiteY147" fmla="*/ 224703 h 225959"/>
              <a:gd name="connsiteX148" fmla="*/ 1101999 w 1829675"/>
              <a:gd name="connsiteY148" fmla="*/ 149679 h 225959"/>
              <a:gd name="connsiteX149" fmla="*/ 1101999 w 1829675"/>
              <a:gd name="connsiteY149" fmla="*/ 147350 h 225959"/>
              <a:gd name="connsiteX150" fmla="*/ 1173128 w 1829675"/>
              <a:gd name="connsiteY150" fmla="*/ 68588 h 225959"/>
              <a:gd name="connsiteX151" fmla="*/ 1222918 w 1829675"/>
              <a:gd name="connsiteY151" fmla="*/ 95434 h 225959"/>
              <a:gd name="connsiteX152" fmla="*/ 1223722 w 1829675"/>
              <a:gd name="connsiteY152" fmla="*/ 145603 h 225959"/>
              <a:gd name="connsiteX153" fmla="*/ 1175385 w 1829675"/>
              <a:gd name="connsiteY153" fmla="*/ 88753 h 225959"/>
              <a:gd name="connsiteX154" fmla="*/ 1127049 w 1829675"/>
              <a:gd name="connsiteY154" fmla="*/ 146462 h 225959"/>
              <a:gd name="connsiteX155" fmla="*/ 1127049 w 1829675"/>
              <a:gd name="connsiteY155" fmla="*/ 148760 h 225959"/>
              <a:gd name="connsiteX156" fmla="*/ 1173437 w 1829675"/>
              <a:gd name="connsiteY156" fmla="*/ 205028 h 225959"/>
              <a:gd name="connsiteX157" fmla="*/ 1223784 w 1829675"/>
              <a:gd name="connsiteY157" fmla="*/ 147902 h 225959"/>
              <a:gd name="connsiteX158" fmla="*/ 1276573 w 1829675"/>
              <a:gd name="connsiteY158" fmla="*/ 222221 h 225959"/>
              <a:gd name="connsiteX159" fmla="*/ 1300726 w 1829675"/>
              <a:gd name="connsiteY159" fmla="*/ 222221 h 225959"/>
              <a:gd name="connsiteX160" fmla="*/ 1300726 w 1829675"/>
              <a:gd name="connsiteY160" fmla="*/ 72572 h 225959"/>
              <a:gd name="connsiteX161" fmla="*/ 1276573 w 1829675"/>
              <a:gd name="connsiteY161" fmla="*/ 72572 h 225959"/>
              <a:gd name="connsiteX162" fmla="*/ 1288665 w 1829675"/>
              <a:gd name="connsiteY162" fmla="*/ 21269 h 225959"/>
              <a:gd name="connsiteX163" fmla="*/ 1304654 w 1829675"/>
              <a:gd name="connsiteY163" fmla="*/ 37175 h 225959"/>
              <a:gd name="connsiteX164" fmla="*/ 1288603 w 1829675"/>
              <a:gd name="connsiteY164" fmla="*/ 53019 h 225959"/>
              <a:gd name="connsiteX165" fmla="*/ 1272615 w 1829675"/>
              <a:gd name="connsiteY165" fmla="*/ 37113 h 225959"/>
              <a:gd name="connsiteX166" fmla="*/ 1288665 w 1829675"/>
              <a:gd name="connsiteY166" fmla="*/ 21269 h 225959"/>
              <a:gd name="connsiteX167" fmla="*/ 1398760 w 1829675"/>
              <a:gd name="connsiteY167" fmla="*/ 204905 h 225959"/>
              <a:gd name="connsiteX168" fmla="*/ 1348970 w 1829675"/>
              <a:gd name="connsiteY168" fmla="*/ 148362 h 225959"/>
              <a:gd name="connsiteX169" fmla="*/ 1348970 w 1829675"/>
              <a:gd name="connsiteY169" fmla="*/ 146032 h 225959"/>
              <a:gd name="connsiteX170" fmla="*/ 1397894 w 1829675"/>
              <a:gd name="connsiteY170" fmla="*/ 88631 h 225959"/>
              <a:gd name="connsiteX171" fmla="*/ 1440107 w 1829675"/>
              <a:gd name="connsiteY171" fmla="*/ 121515 h 225959"/>
              <a:gd name="connsiteX172" fmla="*/ 1463982 w 1829675"/>
              <a:gd name="connsiteY172" fmla="*/ 121515 h 225959"/>
              <a:gd name="connsiteX173" fmla="*/ 1397832 w 1829675"/>
              <a:gd name="connsiteY173" fmla="*/ 68710 h 225959"/>
              <a:gd name="connsiteX174" fmla="*/ 1323858 w 1829675"/>
              <a:gd name="connsiteY174" fmla="*/ 146032 h 225959"/>
              <a:gd name="connsiteX175" fmla="*/ 1323858 w 1829675"/>
              <a:gd name="connsiteY175" fmla="*/ 148362 h 225959"/>
              <a:gd name="connsiteX176" fmla="*/ 1398389 w 1829675"/>
              <a:gd name="connsiteY176" fmla="*/ 224979 h 225959"/>
              <a:gd name="connsiteX177" fmla="*/ 1464786 w 1829675"/>
              <a:gd name="connsiteY177" fmla="*/ 168129 h 225959"/>
              <a:gd name="connsiteX178" fmla="*/ 1442365 w 1829675"/>
              <a:gd name="connsiteY178" fmla="*/ 168129 h 225959"/>
              <a:gd name="connsiteX179" fmla="*/ 1398698 w 1829675"/>
              <a:gd name="connsiteY179" fmla="*/ 204905 h 225959"/>
              <a:gd name="connsiteX180" fmla="*/ 1500103 w 1829675"/>
              <a:gd name="connsiteY180" fmla="*/ 21269 h 225959"/>
              <a:gd name="connsiteX181" fmla="*/ 1484052 w 1829675"/>
              <a:gd name="connsiteY181" fmla="*/ 37113 h 225959"/>
              <a:gd name="connsiteX182" fmla="*/ 1500041 w 1829675"/>
              <a:gd name="connsiteY182" fmla="*/ 53019 h 225959"/>
              <a:gd name="connsiteX183" fmla="*/ 1516091 w 1829675"/>
              <a:gd name="connsiteY183" fmla="*/ 37175 h 225959"/>
              <a:gd name="connsiteX184" fmla="*/ 1516091 w 1829675"/>
              <a:gd name="connsiteY184" fmla="*/ 37113 h 225959"/>
              <a:gd name="connsiteX185" fmla="*/ 1500103 w 1829675"/>
              <a:gd name="connsiteY185" fmla="*/ 21269 h 225959"/>
              <a:gd name="connsiteX186" fmla="*/ 1488042 w 1829675"/>
              <a:gd name="connsiteY186" fmla="*/ 72572 h 225959"/>
              <a:gd name="connsiteX187" fmla="*/ 1512257 w 1829675"/>
              <a:gd name="connsiteY187" fmla="*/ 72572 h 225959"/>
              <a:gd name="connsiteX188" fmla="*/ 1512257 w 1829675"/>
              <a:gd name="connsiteY188" fmla="*/ 222221 h 225959"/>
              <a:gd name="connsiteX189" fmla="*/ 1488073 w 1829675"/>
              <a:gd name="connsiteY189" fmla="*/ 222221 h 225959"/>
              <a:gd name="connsiteX190" fmla="*/ 1614682 w 1829675"/>
              <a:gd name="connsiteY190" fmla="*/ 68710 h 225959"/>
              <a:gd name="connsiteX191" fmla="*/ 1565758 w 1829675"/>
              <a:gd name="connsiteY191" fmla="*/ 95251 h 225959"/>
              <a:gd name="connsiteX192" fmla="*/ 1565758 w 1829675"/>
              <a:gd name="connsiteY192" fmla="*/ 72572 h 225959"/>
              <a:gd name="connsiteX193" fmla="*/ 1541605 w 1829675"/>
              <a:gd name="connsiteY193" fmla="*/ 72572 h 225959"/>
              <a:gd name="connsiteX194" fmla="*/ 1541605 w 1829675"/>
              <a:gd name="connsiteY194" fmla="*/ 222221 h 225959"/>
              <a:gd name="connsiteX195" fmla="*/ 1565758 w 1829675"/>
              <a:gd name="connsiteY195" fmla="*/ 222221 h 225959"/>
              <a:gd name="connsiteX196" fmla="*/ 1565758 w 1829675"/>
              <a:gd name="connsiteY196" fmla="*/ 130740 h 225959"/>
              <a:gd name="connsiteX197" fmla="*/ 1608280 w 1829675"/>
              <a:gd name="connsiteY197" fmla="*/ 89489 h 225959"/>
              <a:gd name="connsiteX198" fmla="*/ 1644092 w 1829675"/>
              <a:gd name="connsiteY198" fmla="*/ 127859 h 225959"/>
              <a:gd name="connsiteX199" fmla="*/ 1644092 w 1829675"/>
              <a:gd name="connsiteY199" fmla="*/ 222221 h 225959"/>
              <a:gd name="connsiteX200" fmla="*/ 1668245 w 1829675"/>
              <a:gd name="connsiteY200" fmla="*/ 222221 h 225959"/>
              <a:gd name="connsiteX201" fmla="*/ 1668245 w 1829675"/>
              <a:gd name="connsiteY201" fmla="*/ 129606 h 225959"/>
              <a:gd name="connsiteX202" fmla="*/ 1614682 w 1829675"/>
              <a:gd name="connsiteY202" fmla="*/ 68710 h 225959"/>
              <a:gd name="connsiteX203" fmla="*/ 1829676 w 1829675"/>
              <a:gd name="connsiteY203" fmla="*/ 151457 h 225959"/>
              <a:gd name="connsiteX204" fmla="*/ 1714942 w 1829675"/>
              <a:gd name="connsiteY204" fmla="*/ 151457 h 225959"/>
              <a:gd name="connsiteX205" fmla="*/ 1763866 w 1829675"/>
              <a:gd name="connsiteY205" fmla="*/ 204844 h 225959"/>
              <a:gd name="connsiteX206" fmla="*/ 1804348 w 1829675"/>
              <a:gd name="connsiteY206" fmla="*/ 178579 h 225959"/>
              <a:gd name="connsiteX207" fmla="*/ 1828501 w 1829675"/>
              <a:gd name="connsiteY207" fmla="*/ 178579 h 225959"/>
              <a:gd name="connsiteX208" fmla="*/ 1763557 w 1829675"/>
              <a:gd name="connsiteY208" fmla="*/ 224764 h 225959"/>
              <a:gd name="connsiteX209" fmla="*/ 1689862 w 1829675"/>
              <a:gd name="connsiteY209" fmla="*/ 148147 h 225959"/>
              <a:gd name="connsiteX210" fmla="*/ 1689862 w 1829675"/>
              <a:gd name="connsiteY210" fmla="*/ 145818 h 225959"/>
              <a:gd name="connsiteX211" fmla="*/ 1761207 w 1829675"/>
              <a:gd name="connsiteY211" fmla="*/ 68496 h 225959"/>
              <a:gd name="connsiteX212" fmla="*/ 1829645 w 1829675"/>
              <a:gd name="connsiteY212" fmla="*/ 143519 h 225959"/>
              <a:gd name="connsiteX213" fmla="*/ 1804935 w 1829675"/>
              <a:gd name="connsiteY213" fmla="*/ 132119 h 225959"/>
              <a:gd name="connsiteX214" fmla="*/ 1761238 w 1829675"/>
              <a:gd name="connsiteY214" fmla="*/ 88570 h 225959"/>
              <a:gd name="connsiteX215" fmla="*/ 1715808 w 1829675"/>
              <a:gd name="connsiteY215" fmla="*/ 132119 h 22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1829675" h="225959">
                <a:moveTo>
                  <a:pt x="0" y="1563"/>
                </a:moveTo>
                <a:lnTo>
                  <a:pt x="199191" y="1563"/>
                </a:lnTo>
                <a:lnTo>
                  <a:pt x="199191" y="62857"/>
                </a:lnTo>
                <a:lnTo>
                  <a:pt x="167740" y="62857"/>
                </a:lnTo>
                <a:cubicBezTo>
                  <a:pt x="167740" y="60099"/>
                  <a:pt x="167740" y="36715"/>
                  <a:pt x="167740" y="36715"/>
                </a:cubicBezTo>
                <a:lnTo>
                  <a:pt x="125341" y="36715"/>
                </a:lnTo>
                <a:lnTo>
                  <a:pt x="125341" y="191267"/>
                </a:lnTo>
                <a:lnTo>
                  <a:pt x="159576" y="191267"/>
                </a:lnTo>
                <a:lnTo>
                  <a:pt x="159576" y="222221"/>
                </a:lnTo>
                <a:lnTo>
                  <a:pt x="39121" y="222221"/>
                </a:lnTo>
                <a:lnTo>
                  <a:pt x="39121" y="191267"/>
                </a:lnTo>
                <a:lnTo>
                  <a:pt x="73355" y="191267"/>
                </a:lnTo>
                <a:lnTo>
                  <a:pt x="73355" y="36776"/>
                </a:lnTo>
                <a:lnTo>
                  <a:pt x="31884" y="36776"/>
                </a:lnTo>
                <a:lnTo>
                  <a:pt x="31884" y="87252"/>
                </a:lnTo>
                <a:lnTo>
                  <a:pt x="0" y="87252"/>
                </a:lnTo>
                <a:lnTo>
                  <a:pt x="0" y="1563"/>
                </a:lnTo>
                <a:moveTo>
                  <a:pt x="262032" y="72572"/>
                </a:moveTo>
                <a:lnTo>
                  <a:pt x="262032" y="101748"/>
                </a:lnTo>
                <a:lnTo>
                  <a:pt x="286432" y="101748"/>
                </a:lnTo>
                <a:lnTo>
                  <a:pt x="286432" y="177752"/>
                </a:lnTo>
                <a:lnTo>
                  <a:pt x="284947" y="178825"/>
                </a:lnTo>
                <a:cubicBezTo>
                  <a:pt x="274216" y="186701"/>
                  <a:pt x="264073" y="190716"/>
                  <a:pt x="254795" y="190716"/>
                </a:cubicBezTo>
                <a:cubicBezTo>
                  <a:pt x="247373" y="190716"/>
                  <a:pt x="242023" y="188846"/>
                  <a:pt x="238930" y="185107"/>
                </a:cubicBezTo>
                <a:cubicBezTo>
                  <a:pt x="235838" y="181368"/>
                  <a:pt x="234477" y="175576"/>
                  <a:pt x="234477" y="166719"/>
                </a:cubicBezTo>
                <a:lnTo>
                  <a:pt x="234477" y="72572"/>
                </a:lnTo>
                <a:lnTo>
                  <a:pt x="167554" y="72572"/>
                </a:lnTo>
                <a:lnTo>
                  <a:pt x="167554" y="101748"/>
                </a:lnTo>
                <a:lnTo>
                  <a:pt x="191305" y="101748"/>
                </a:lnTo>
                <a:lnTo>
                  <a:pt x="191305" y="179621"/>
                </a:lnTo>
                <a:cubicBezTo>
                  <a:pt x="191305" y="194025"/>
                  <a:pt x="195325" y="205273"/>
                  <a:pt x="203242" y="213027"/>
                </a:cubicBezTo>
                <a:cubicBezTo>
                  <a:pt x="211159" y="220780"/>
                  <a:pt x="222416" y="224703"/>
                  <a:pt x="236642" y="224703"/>
                </a:cubicBezTo>
                <a:cubicBezTo>
                  <a:pt x="252538" y="224325"/>
                  <a:pt x="267933" y="219115"/>
                  <a:pt x="280742" y="209778"/>
                </a:cubicBezTo>
                <a:lnTo>
                  <a:pt x="286432" y="205886"/>
                </a:lnTo>
                <a:lnTo>
                  <a:pt x="286432" y="222435"/>
                </a:lnTo>
                <a:lnTo>
                  <a:pt x="347417" y="222435"/>
                </a:lnTo>
                <a:lnTo>
                  <a:pt x="347417" y="193443"/>
                </a:lnTo>
                <a:lnTo>
                  <a:pt x="329759" y="193443"/>
                </a:lnTo>
                <a:lnTo>
                  <a:pt x="329759" y="72572"/>
                </a:lnTo>
                <a:lnTo>
                  <a:pt x="262032" y="72572"/>
                </a:lnTo>
                <a:moveTo>
                  <a:pt x="392290" y="15477"/>
                </a:moveTo>
                <a:lnTo>
                  <a:pt x="392290" y="15477"/>
                </a:lnTo>
                <a:cubicBezTo>
                  <a:pt x="382536" y="26128"/>
                  <a:pt x="377337" y="40115"/>
                  <a:pt x="377786" y="54490"/>
                </a:cubicBezTo>
                <a:lnTo>
                  <a:pt x="377786" y="72511"/>
                </a:lnTo>
                <a:lnTo>
                  <a:pt x="356509" y="72511"/>
                </a:lnTo>
                <a:lnTo>
                  <a:pt x="356509" y="101686"/>
                </a:lnTo>
                <a:lnTo>
                  <a:pt x="377786" y="101686"/>
                </a:lnTo>
                <a:lnTo>
                  <a:pt x="377786" y="193382"/>
                </a:lnTo>
                <a:lnTo>
                  <a:pt x="356478" y="193382"/>
                </a:lnTo>
                <a:lnTo>
                  <a:pt x="356478" y="222374"/>
                </a:lnTo>
                <a:lnTo>
                  <a:pt x="446162" y="222374"/>
                </a:lnTo>
                <a:lnTo>
                  <a:pt x="446162" y="193382"/>
                </a:lnTo>
                <a:lnTo>
                  <a:pt x="421267" y="193382"/>
                </a:lnTo>
                <a:lnTo>
                  <a:pt x="421267" y="101686"/>
                </a:lnTo>
                <a:lnTo>
                  <a:pt x="446162" y="101686"/>
                </a:lnTo>
                <a:lnTo>
                  <a:pt x="446162" y="72511"/>
                </a:lnTo>
                <a:lnTo>
                  <a:pt x="421267" y="72511"/>
                </a:lnTo>
                <a:lnTo>
                  <a:pt x="421267" y="51732"/>
                </a:lnTo>
                <a:cubicBezTo>
                  <a:pt x="421267" y="30800"/>
                  <a:pt x="430359" y="26387"/>
                  <a:pt x="437998" y="26387"/>
                </a:cubicBezTo>
                <a:cubicBezTo>
                  <a:pt x="444739" y="26387"/>
                  <a:pt x="450059" y="31321"/>
                  <a:pt x="453801" y="40944"/>
                </a:cubicBezTo>
                <a:lnTo>
                  <a:pt x="483551" y="17928"/>
                </a:lnTo>
                <a:cubicBezTo>
                  <a:pt x="473407" y="6129"/>
                  <a:pt x="457419" y="0"/>
                  <a:pt x="435709" y="0"/>
                </a:cubicBezTo>
                <a:cubicBezTo>
                  <a:pt x="416443" y="0"/>
                  <a:pt x="401846" y="5210"/>
                  <a:pt x="392414" y="15477"/>
                </a:cubicBezTo>
                <a:moveTo>
                  <a:pt x="505446" y="24671"/>
                </a:moveTo>
                <a:lnTo>
                  <a:pt x="475387" y="46124"/>
                </a:lnTo>
                <a:lnTo>
                  <a:pt x="475387" y="72541"/>
                </a:lnTo>
                <a:lnTo>
                  <a:pt x="455254" y="72541"/>
                </a:lnTo>
                <a:lnTo>
                  <a:pt x="455254" y="101717"/>
                </a:lnTo>
                <a:lnTo>
                  <a:pt x="475387" y="101717"/>
                </a:lnTo>
                <a:lnTo>
                  <a:pt x="475387" y="187436"/>
                </a:lnTo>
                <a:cubicBezTo>
                  <a:pt x="475387" y="212873"/>
                  <a:pt x="487448" y="224734"/>
                  <a:pt x="513363" y="224734"/>
                </a:cubicBezTo>
                <a:cubicBezTo>
                  <a:pt x="525195" y="224576"/>
                  <a:pt x="536897" y="222248"/>
                  <a:pt x="547876" y="217869"/>
                </a:cubicBezTo>
                <a:lnTo>
                  <a:pt x="547876" y="190287"/>
                </a:lnTo>
                <a:cubicBezTo>
                  <a:pt x="543868" y="191546"/>
                  <a:pt x="539709" y="192258"/>
                  <a:pt x="535506" y="192401"/>
                </a:cubicBezTo>
                <a:cubicBezTo>
                  <a:pt x="528517" y="192401"/>
                  <a:pt x="524032" y="190900"/>
                  <a:pt x="521682" y="187774"/>
                </a:cubicBezTo>
                <a:cubicBezTo>
                  <a:pt x="519332" y="184648"/>
                  <a:pt x="518590" y="180357"/>
                  <a:pt x="518590" y="173247"/>
                </a:cubicBezTo>
                <a:lnTo>
                  <a:pt x="518590" y="101778"/>
                </a:lnTo>
                <a:lnTo>
                  <a:pt x="547721" y="101778"/>
                </a:lnTo>
                <a:lnTo>
                  <a:pt x="547721" y="72602"/>
                </a:lnTo>
                <a:lnTo>
                  <a:pt x="518620" y="72602"/>
                </a:lnTo>
                <a:lnTo>
                  <a:pt x="518620" y="15323"/>
                </a:lnTo>
                <a:cubicBezTo>
                  <a:pt x="515095" y="17867"/>
                  <a:pt x="505323" y="24793"/>
                  <a:pt x="505323" y="24793"/>
                </a:cubicBezTo>
                <a:moveTo>
                  <a:pt x="565534" y="80142"/>
                </a:moveTo>
                <a:lnTo>
                  <a:pt x="565534" y="80142"/>
                </a:lnTo>
                <a:cubicBezTo>
                  <a:pt x="555867" y="87655"/>
                  <a:pt x="550229" y="99164"/>
                  <a:pt x="550257" y="111340"/>
                </a:cubicBezTo>
                <a:cubicBezTo>
                  <a:pt x="550010" y="123875"/>
                  <a:pt x="556059" y="135714"/>
                  <a:pt x="566400" y="142937"/>
                </a:cubicBezTo>
                <a:cubicBezTo>
                  <a:pt x="577410" y="151059"/>
                  <a:pt x="595749" y="157219"/>
                  <a:pt x="620953" y="161325"/>
                </a:cubicBezTo>
                <a:cubicBezTo>
                  <a:pt x="633725" y="163409"/>
                  <a:pt x="642137" y="165616"/>
                  <a:pt x="646683" y="168037"/>
                </a:cubicBezTo>
                <a:cubicBezTo>
                  <a:pt x="651272" y="170050"/>
                  <a:pt x="654229" y="174556"/>
                  <a:pt x="654229" y="179530"/>
                </a:cubicBezTo>
                <a:cubicBezTo>
                  <a:pt x="654124" y="184881"/>
                  <a:pt x="651108" y="189759"/>
                  <a:pt x="646343" y="192279"/>
                </a:cubicBezTo>
                <a:cubicBezTo>
                  <a:pt x="640046" y="195667"/>
                  <a:pt x="632930" y="197268"/>
                  <a:pt x="625777" y="196906"/>
                </a:cubicBezTo>
                <a:cubicBezTo>
                  <a:pt x="616744" y="197224"/>
                  <a:pt x="607828" y="194820"/>
                  <a:pt x="600202" y="190011"/>
                </a:cubicBezTo>
                <a:cubicBezTo>
                  <a:pt x="594128" y="186182"/>
                  <a:pt x="590117" y="179844"/>
                  <a:pt x="589285" y="172757"/>
                </a:cubicBezTo>
                <a:lnTo>
                  <a:pt x="556319" y="172757"/>
                </a:lnTo>
                <a:lnTo>
                  <a:pt x="556319" y="222405"/>
                </a:lnTo>
                <a:lnTo>
                  <a:pt x="588914" y="222405"/>
                </a:lnTo>
                <a:lnTo>
                  <a:pt x="588914" y="211157"/>
                </a:lnTo>
                <a:lnTo>
                  <a:pt x="592749" y="215294"/>
                </a:lnTo>
                <a:cubicBezTo>
                  <a:pt x="599274" y="222374"/>
                  <a:pt x="611768" y="225960"/>
                  <a:pt x="629859" y="225960"/>
                </a:cubicBezTo>
                <a:cubicBezTo>
                  <a:pt x="649497" y="225960"/>
                  <a:pt x="664836" y="221209"/>
                  <a:pt x="675444" y="211831"/>
                </a:cubicBezTo>
                <a:cubicBezTo>
                  <a:pt x="685896" y="202739"/>
                  <a:pt x="691723" y="189507"/>
                  <a:pt x="691339" y="175729"/>
                </a:cubicBezTo>
                <a:cubicBezTo>
                  <a:pt x="691574" y="166228"/>
                  <a:pt x="688652" y="156913"/>
                  <a:pt x="683020" y="149220"/>
                </a:cubicBezTo>
                <a:cubicBezTo>
                  <a:pt x="677373" y="141820"/>
                  <a:pt x="669602" y="136286"/>
                  <a:pt x="660723" y="133345"/>
                </a:cubicBezTo>
                <a:cubicBezTo>
                  <a:pt x="646494" y="128943"/>
                  <a:pt x="631947" y="125614"/>
                  <a:pt x="617211" y="123384"/>
                </a:cubicBezTo>
                <a:cubicBezTo>
                  <a:pt x="604531" y="121147"/>
                  <a:pt x="596800" y="119247"/>
                  <a:pt x="593553" y="117561"/>
                </a:cubicBezTo>
                <a:cubicBezTo>
                  <a:pt x="590065" y="115990"/>
                  <a:pt x="587835" y="112532"/>
                  <a:pt x="587863" y="108735"/>
                </a:cubicBezTo>
                <a:cubicBezTo>
                  <a:pt x="587863" y="99327"/>
                  <a:pt x="595996" y="94546"/>
                  <a:pt x="612015" y="94546"/>
                </a:cubicBezTo>
                <a:cubicBezTo>
                  <a:pt x="631808" y="94546"/>
                  <a:pt x="643931" y="100093"/>
                  <a:pt x="648136" y="110942"/>
                </a:cubicBezTo>
                <a:lnTo>
                  <a:pt x="680701" y="110942"/>
                </a:lnTo>
                <a:lnTo>
                  <a:pt x="680701" y="69722"/>
                </a:lnTo>
                <a:lnTo>
                  <a:pt x="648971" y="69722"/>
                </a:lnTo>
                <a:lnTo>
                  <a:pt x="648971" y="76188"/>
                </a:lnTo>
                <a:lnTo>
                  <a:pt x="645879" y="74901"/>
                </a:lnTo>
                <a:cubicBezTo>
                  <a:pt x="633444" y="69834"/>
                  <a:pt x="620109" y="67291"/>
                  <a:pt x="606665" y="67423"/>
                </a:cubicBezTo>
                <a:cubicBezTo>
                  <a:pt x="589594" y="67423"/>
                  <a:pt x="575740" y="71775"/>
                  <a:pt x="565534" y="80295"/>
                </a:cubicBezTo>
                <a:moveTo>
                  <a:pt x="826267" y="222374"/>
                </a:moveTo>
                <a:lnTo>
                  <a:pt x="897210" y="33344"/>
                </a:lnTo>
                <a:lnTo>
                  <a:pt x="897210" y="222221"/>
                </a:lnTo>
                <a:lnTo>
                  <a:pt x="920497" y="222221"/>
                </a:lnTo>
                <a:lnTo>
                  <a:pt x="920497" y="1563"/>
                </a:lnTo>
                <a:lnTo>
                  <a:pt x="885273" y="1563"/>
                </a:lnTo>
                <a:lnTo>
                  <a:pt x="820917" y="176250"/>
                </a:lnTo>
                <a:lnTo>
                  <a:pt x="756561" y="1563"/>
                </a:lnTo>
                <a:lnTo>
                  <a:pt x="721306" y="1563"/>
                </a:lnTo>
                <a:lnTo>
                  <a:pt x="721306" y="222221"/>
                </a:lnTo>
                <a:lnTo>
                  <a:pt x="744624" y="222221"/>
                </a:lnTo>
                <a:lnTo>
                  <a:pt x="744624" y="33191"/>
                </a:lnTo>
                <a:lnTo>
                  <a:pt x="815567" y="222221"/>
                </a:lnTo>
                <a:close/>
                <a:moveTo>
                  <a:pt x="1013490" y="68864"/>
                </a:moveTo>
                <a:cubicBezTo>
                  <a:pt x="1048714" y="68864"/>
                  <a:pt x="1081897" y="89918"/>
                  <a:pt x="1081897" y="143887"/>
                </a:cubicBezTo>
                <a:lnTo>
                  <a:pt x="1081897" y="151671"/>
                </a:lnTo>
                <a:lnTo>
                  <a:pt x="967195" y="151671"/>
                </a:lnTo>
                <a:cubicBezTo>
                  <a:pt x="968339" y="186027"/>
                  <a:pt x="984946" y="205058"/>
                  <a:pt x="1016088" y="205058"/>
                </a:cubicBezTo>
                <a:cubicBezTo>
                  <a:pt x="1039684" y="205058"/>
                  <a:pt x="1053384" y="196416"/>
                  <a:pt x="1056569" y="178794"/>
                </a:cubicBezTo>
                <a:lnTo>
                  <a:pt x="1080753" y="178794"/>
                </a:lnTo>
                <a:cubicBezTo>
                  <a:pt x="1075496" y="209104"/>
                  <a:pt x="1050168" y="224979"/>
                  <a:pt x="1015810" y="224979"/>
                </a:cubicBezTo>
                <a:cubicBezTo>
                  <a:pt x="972699" y="224979"/>
                  <a:pt x="942145" y="194976"/>
                  <a:pt x="942145" y="148362"/>
                </a:cubicBezTo>
                <a:lnTo>
                  <a:pt x="942145" y="146032"/>
                </a:lnTo>
                <a:cubicBezTo>
                  <a:pt x="942145" y="100461"/>
                  <a:pt x="971555" y="68710"/>
                  <a:pt x="1013490" y="68710"/>
                </a:cubicBezTo>
                <a:moveTo>
                  <a:pt x="1057157" y="132180"/>
                </a:moveTo>
                <a:cubicBezTo>
                  <a:pt x="1054838" y="101012"/>
                  <a:pt x="1038602" y="88631"/>
                  <a:pt x="1013490" y="88631"/>
                </a:cubicBezTo>
                <a:cubicBezTo>
                  <a:pt x="988379" y="88631"/>
                  <a:pt x="972143" y="105364"/>
                  <a:pt x="967968" y="132180"/>
                </a:cubicBezTo>
                <a:close/>
                <a:moveTo>
                  <a:pt x="1222856" y="1563"/>
                </a:moveTo>
                <a:lnTo>
                  <a:pt x="1247194" y="1563"/>
                </a:lnTo>
                <a:lnTo>
                  <a:pt x="1247194" y="222221"/>
                </a:lnTo>
                <a:lnTo>
                  <a:pt x="1222856" y="222221"/>
                </a:lnTo>
                <a:lnTo>
                  <a:pt x="1222856" y="196140"/>
                </a:lnTo>
                <a:cubicBezTo>
                  <a:pt x="1214135" y="210851"/>
                  <a:pt x="1192858" y="224703"/>
                  <a:pt x="1170746" y="224703"/>
                </a:cubicBezTo>
                <a:cubicBezTo>
                  <a:pt x="1130852" y="224703"/>
                  <a:pt x="1101999" y="196692"/>
                  <a:pt x="1101999" y="149679"/>
                </a:cubicBezTo>
                <a:lnTo>
                  <a:pt x="1101999" y="147350"/>
                </a:lnTo>
                <a:cubicBezTo>
                  <a:pt x="1101999" y="101196"/>
                  <a:pt x="1131131" y="68588"/>
                  <a:pt x="1173128" y="68588"/>
                </a:cubicBezTo>
                <a:cubicBezTo>
                  <a:pt x="1198456" y="68588"/>
                  <a:pt x="1214197" y="80847"/>
                  <a:pt x="1222918" y="95434"/>
                </a:cubicBezTo>
                <a:close/>
                <a:moveTo>
                  <a:pt x="1223722" y="145603"/>
                </a:moveTo>
                <a:cubicBezTo>
                  <a:pt x="1223722" y="106927"/>
                  <a:pt x="1205166" y="88753"/>
                  <a:pt x="1175385" y="88753"/>
                </a:cubicBezTo>
                <a:cubicBezTo>
                  <a:pt x="1145109" y="88753"/>
                  <a:pt x="1127049" y="109808"/>
                  <a:pt x="1127049" y="146462"/>
                </a:cubicBezTo>
                <a:lnTo>
                  <a:pt x="1127049" y="148760"/>
                </a:lnTo>
                <a:cubicBezTo>
                  <a:pt x="1127049" y="186854"/>
                  <a:pt x="1147738" y="205028"/>
                  <a:pt x="1173437" y="205028"/>
                </a:cubicBezTo>
                <a:cubicBezTo>
                  <a:pt x="1201672" y="205028"/>
                  <a:pt x="1223784" y="186640"/>
                  <a:pt x="1223784" y="147902"/>
                </a:cubicBezTo>
                <a:close/>
                <a:moveTo>
                  <a:pt x="1276573" y="222221"/>
                </a:moveTo>
                <a:lnTo>
                  <a:pt x="1300726" y="222221"/>
                </a:lnTo>
                <a:lnTo>
                  <a:pt x="1300726" y="72572"/>
                </a:lnTo>
                <a:lnTo>
                  <a:pt x="1276573" y="72572"/>
                </a:lnTo>
                <a:close/>
                <a:moveTo>
                  <a:pt x="1288665" y="21269"/>
                </a:moveTo>
                <a:cubicBezTo>
                  <a:pt x="1297513" y="21286"/>
                  <a:pt x="1304672" y="28407"/>
                  <a:pt x="1304654" y="37175"/>
                </a:cubicBezTo>
                <a:cubicBezTo>
                  <a:pt x="1304635" y="45942"/>
                  <a:pt x="1297451" y="53036"/>
                  <a:pt x="1288603" y="53019"/>
                </a:cubicBezTo>
                <a:cubicBezTo>
                  <a:pt x="1279756" y="53002"/>
                  <a:pt x="1272596" y="45881"/>
                  <a:pt x="1272615" y="37113"/>
                </a:cubicBezTo>
                <a:cubicBezTo>
                  <a:pt x="1272698" y="28374"/>
                  <a:pt x="1279845" y="21319"/>
                  <a:pt x="1288665" y="21269"/>
                </a:cubicBezTo>
                <a:moveTo>
                  <a:pt x="1398760" y="204905"/>
                </a:moveTo>
                <a:cubicBezTo>
                  <a:pt x="1369350" y="204905"/>
                  <a:pt x="1348970" y="185291"/>
                  <a:pt x="1348970" y="148362"/>
                </a:cubicBezTo>
                <a:lnTo>
                  <a:pt x="1348970" y="146032"/>
                </a:lnTo>
                <a:cubicBezTo>
                  <a:pt x="1348970" y="110543"/>
                  <a:pt x="1370216" y="88631"/>
                  <a:pt x="1397894" y="88631"/>
                </a:cubicBezTo>
                <a:cubicBezTo>
                  <a:pt x="1418861" y="88631"/>
                  <a:pt x="1436304" y="97580"/>
                  <a:pt x="1440107" y="121515"/>
                </a:cubicBezTo>
                <a:lnTo>
                  <a:pt x="1463982" y="121515"/>
                </a:lnTo>
                <a:cubicBezTo>
                  <a:pt x="1459312" y="83145"/>
                  <a:pt x="1429624" y="68710"/>
                  <a:pt x="1397832" y="68710"/>
                </a:cubicBezTo>
                <a:cubicBezTo>
                  <a:pt x="1357041" y="68710"/>
                  <a:pt x="1323858" y="99878"/>
                  <a:pt x="1323858" y="146032"/>
                </a:cubicBezTo>
                <a:lnTo>
                  <a:pt x="1323858" y="148362"/>
                </a:lnTo>
                <a:cubicBezTo>
                  <a:pt x="1323858" y="195098"/>
                  <a:pt x="1355897" y="224979"/>
                  <a:pt x="1398389" y="224979"/>
                </a:cubicBezTo>
                <a:cubicBezTo>
                  <a:pt x="1435097" y="224979"/>
                  <a:pt x="1461601" y="200737"/>
                  <a:pt x="1464786" y="168129"/>
                </a:cubicBezTo>
                <a:lnTo>
                  <a:pt x="1442365" y="168129"/>
                </a:lnTo>
                <a:cubicBezTo>
                  <a:pt x="1439767" y="192646"/>
                  <a:pt x="1420253" y="204905"/>
                  <a:pt x="1398698" y="204905"/>
                </a:cubicBezTo>
                <a:moveTo>
                  <a:pt x="1500103" y="21269"/>
                </a:moveTo>
                <a:cubicBezTo>
                  <a:pt x="1491255" y="21252"/>
                  <a:pt x="1484071" y="28346"/>
                  <a:pt x="1484052" y="37113"/>
                </a:cubicBezTo>
                <a:cubicBezTo>
                  <a:pt x="1484037" y="45881"/>
                  <a:pt x="1491193" y="53002"/>
                  <a:pt x="1500041" y="53019"/>
                </a:cubicBezTo>
                <a:cubicBezTo>
                  <a:pt x="1508889" y="53036"/>
                  <a:pt x="1516073" y="45942"/>
                  <a:pt x="1516091" y="37175"/>
                </a:cubicBezTo>
                <a:cubicBezTo>
                  <a:pt x="1516091" y="37154"/>
                  <a:pt x="1516091" y="37134"/>
                  <a:pt x="1516091" y="37113"/>
                </a:cubicBezTo>
                <a:cubicBezTo>
                  <a:pt x="1516008" y="28397"/>
                  <a:pt x="1508898" y="21352"/>
                  <a:pt x="1500103" y="21269"/>
                </a:cubicBezTo>
                <a:moveTo>
                  <a:pt x="1488042" y="72572"/>
                </a:moveTo>
                <a:lnTo>
                  <a:pt x="1512257" y="72572"/>
                </a:lnTo>
                <a:lnTo>
                  <a:pt x="1512257" y="222221"/>
                </a:lnTo>
                <a:lnTo>
                  <a:pt x="1488073" y="222221"/>
                </a:lnTo>
                <a:close/>
                <a:moveTo>
                  <a:pt x="1614682" y="68710"/>
                </a:moveTo>
                <a:cubicBezTo>
                  <a:pt x="1589632" y="68710"/>
                  <a:pt x="1572747" y="80969"/>
                  <a:pt x="1565758" y="95251"/>
                </a:cubicBezTo>
                <a:lnTo>
                  <a:pt x="1565758" y="72572"/>
                </a:lnTo>
                <a:lnTo>
                  <a:pt x="1541605" y="72572"/>
                </a:lnTo>
                <a:lnTo>
                  <a:pt x="1541605" y="222221"/>
                </a:lnTo>
                <a:lnTo>
                  <a:pt x="1565758" y="222221"/>
                </a:lnTo>
                <a:lnTo>
                  <a:pt x="1565758" y="130740"/>
                </a:lnTo>
                <a:cubicBezTo>
                  <a:pt x="1565758" y="103617"/>
                  <a:pt x="1585859" y="89489"/>
                  <a:pt x="1608280" y="89489"/>
                </a:cubicBezTo>
                <a:cubicBezTo>
                  <a:pt x="1632742" y="89489"/>
                  <a:pt x="1644092" y="101319"/>
                  <a:pt x="1644092" y="127859"/>
                </a:cubicBezTo>
                <a:lnTo>
                  <a:pt x="1644092" y="222221"/>
                </a:lnTo>
                <a:lnTo>
                  <a:pt x="1668245" y="222221"/>
                </a:lnTo>
                <a:lnTo>
                  <a:pt x="1668245" y="129606"/>
                </a:lnTo>
                <a:cubicBezTo>
                  <a:pt x="1668245" y="85750"/>
                  <a:pt x="1646133" y="68710"/>
                  <a:pt x="1614682" y="68710"/>
                </a:cubicBezTo>
                <a:moveTo>
                  <a:pt x="1829676" y="151457"/>
                </a:moveTo>
                <a:lnTo>
                  <a:pt x="1714942" y="151457"/>
                </a:lnTo>
                <a:cubicBezTo>
                  <a:pt x="1716117" y="185812"/>
                  <a:pt x="1732693" y="204844"/>
                  <a:pt x="1763866" y="204844"/>
                </a:cubicBezTo>
                <a:cubicBezTo>
                  <a:pt x="1787462" y="204844"/>
                  <a:pt x="1800977" y="196201"/>
                  <a:pt x="1804348" y="178579"/>
                </a:cubicBezTo>
                <a:lnTo>
                  <a:pt x="1828501" y="178579"/>
                </a:lnTo>
                <a:cubicBezTo>
                  <a:pt x="1823274" y="208889"/>
                  <a:pt x="1797946" y="224764"/>
                  <a:pt x="1763557" y="224764"/>
                </a:cubicBezTo>
                <a:cubicBezTo>
                  <a:pt x="1720447" y="224764"/>
                  <a:pt x="1689862" y="194761"/>
                  <a:pt x="1689862" y="148147"/>
                </a:cubicBezTo>
                <a:lnTo>
                  <a:pt x="1689862" y="145818"/>
                </a:lnTo>
                <a:cubicBezTo>
                  <a:pt x="1689862" y="100246"/>
                  <a:pt x="1719272" y="68496"/>
                  <a:pt x="1761207" y="68496"/>
                </a:cubicBezTo>
                <a:cubicBezTo>
                  <a:pt x="1796462" y="68496"/>
                  <a:pt x="1829645" y="89550"/>
                  <a:pt x="1829645" y="143519"/>
                </a:cubicBezTo>
                <a:close/>
                <a:moveTo>
                  <a:pt x="1804935" y="132119"/>
                </a:moveTo>
                <a:cubicBezTo>
                  <a:pt x="1802585" y="100951"/>
                  <a:pt x="1786380" y="88570"/>
                  <a:pt x="1761238" y="88570"/>
                </a:cubicBezTo>
                <a:cubicBezTo>
                  <a:pt x="1736095" y="88570"/>
                  <a:pt x="1719890" y="105303"/>
                  <a:pt x="1715808" y="132119"/>
                </a:cubicBezTo>
                <a:close/>
              </a:path>
            </a:pathLst>
          </a:custGeom>
          <a:solidFill>
            <a:srgbClr val="FFFFFF"/>
          </a:solidFill>
          <a:ln w="3089" cap="flat">
            <a:noFill/>
            <a:prstDash val="solid"/>
            <a:miter/>
          </a:ln>
        </p:spPr>
        <p:txBody>
          <a:bodyPr rtlCol="0" anchor="ctr"/>
          <a:lstStyle/>
          <a:p>
            <a:endParaRPr lang="en-US" dirty="0"/>
          </a:p>
        </p:txBody>
      </p:sp>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8240712" y="2579483"/>
            <a:ext cx="3486149" cy="1693464"/>
          </a:xfrm>
        </p:spPr>
        <p:txBody>
          <a:bodyPr tIns="0" rIns="0" bIns="0" anchor="ctr" anchorCtr="0"/>
          <a:lstStyle>
            <a:lvl1pPr>
              <a:lnSpc>
                <a:spcPct val="92000"/>
              </a:lnSpc>
              <a:defRPr sz="4400" b="0">
                <a:solidFill>
                  <a:schemeClr val="bg1"/>
                </a:solidFill>
              </a:defRPr>
            </a:lvl1pPr>
          </a:lstStyle>
          <a:p>
            <a:r>
              <a:rPr lang="en-US"/>
              <a:t>Click to edit Master title style</a:t>
            </a:r>
          </a:p>
        </p:txBody>
      </p:sp>
      <p:sp>
        <p:nvSpPr>
          <p:cNvPr id="8" name="Text Placeholder 15">
            <a:extLst>
              <a:ext uri="{FF2B5EF4-FFF2-40B4-BE49-F238E27FC236}">
                <a16:creationId xmlns:a16="http://schemas.microsoft.com/office/drawing/2014/main" id="{CCA19DE8-1AFB-114F-AF92-C355DCABAC50}"/>
              </a:ext>
            </a:extLst>
          </p:cNvPr>
          <p:cNvSpPr>
            <a:spLocks noGrp="1"/>
          </p:cNvSpPr>
          <p:nvPr>
            <p:ph type="body" sz="quarter" idx="19"/>
          </p:nvPr>
        </p:nvSpPr>
        <p:spPr>
          <a:xfrm>
            <a:off x="8237533" y="4272947"/>
            <a:ext cx="3489327" cy="1873853"/>
          </a:xfrm>
        </p:spPr>
        <p:txBody>
          <a:bodyPr tIns="0" bIns="91440" anchor="b" anchorCtr="0"/>
          <a:lstStyle>
            <a:lvl1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200" b="1"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Click to edit Master text styles</a:t>
            </a:r>
          </a:p>
        </p:txBody>
      </p:sp>
      <p:sp>
        <p:nvSpPr>
          <p:cNvPr id="2" name="TextBox 1">
            <a:extLst>
              <a:ext uri="{FF2B5EF4-FFF2-40B4-BE49-F238E27FC236}">
                <a16:creationId xmlns:a16="http://schemas.microsoft.com/office/drawing/2014/main" id="{EFA81589-6DD6-614A-8FDE-B20F17C2DF5C}"/>
              </a:ext>
            </a:extLst>
          </p:cNvPr>
          <p:cNvSpPr txBox="1"/>
          <p:nvPr/>
        </p:nvSpPr>
        <p:spPr>
          <a:xfrm>
            <a:off x="8240712" y="6146800"/>
            <a:ext cx="3489326" cy="249238"/>
          </a:xfrm>
          <a:prstGeom prst="rect">
            <a:avLst/>
          </a:prstGeom>
          <a:noFill/>
        </p:spPr>
        <p:txBody>
          <a:bodyPr wrap="square" lIns="0" tIns="0" rIns="0" bIns="0" rtlCol="0" anchor="b" anchorCtr="0">
            <a:normAutofit/>
          </a:bodyPr>
          <a:lstStyle/>
          <a:p>
            <a:pPr marL="0" indent="-3657600" algn="l">
              <a:spcAft>
                <a:spcPts val="600"/>
              </a:spcAft>
            </a:pPr>
            <a:r>
              <a:rPr lang="en-US" sz="1200" b="0" i="0" dirty="0">
                <a:solidFill>
                  <a:schemeClr val="bg1"/>
                </a:solidFill>
                <a:latin typeface="+mn-lt"/>
                <a:ea typeface="Roboto" panose="02000000000000000000" pitchFamily="2" charset="0"/>
                <a:cs typeface="Times New Roman" panose="02020603050405020304" pitchFamily="18" charset="0"/>
              </a:rPr>
              <a:t>tuftsmedicine.org</a:t>
            </a:r>
          </a:p>
        </p:txBody>
      </p:sp>
    </p:spTree>
    <p:extLst>
      <p:ext uri="{BB962C8B-B14F-4D97-AF65-F5344CB8AC3E}">
        <p14:creationId xmlns:p14="http://schemas.microsoft.com/office/powerpoint/2010/main" val="2179140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49"/>
            <a:ext cx="10250488"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2621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ont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50DF49-280D-2042-9C83-36E167674CBA}"/>
              </a:ext>
            </a:extLst>
          </p:cNvPr>
          <p:cNvSpPr>
            <a:spLocks noGrp="1"/>
          </p:cNvSpPr>
          <p:nvPr>
            <p:ph type="ftr" sz="quarter" idx="11"/>
          </p:nvPr>
        </p:nvSpPr>
        <p:spPr/>
        <p:txBody>
          <a:bodyPr/>
          <a:lstStyle/>
          <a:p>
            <a:r>
              <a:rPr lang="en-US" dirty="0"/>
              <a:t>PCT Orientation | © Tufts Medicine 2023  |  Private and confidential. Not for redistribution.</a:t>
            </a:r>
          </a:p>
        </p:txBody>
      </p:sp>
      <p:sp>
        <p:nvSpPr>
          <p:cNvPr id="5" name="Slide Number Placeholder 4">
            <a:extLst>
              <a:ext uri="{FF2B5EF4-FFF2-40B4-BE49-F238E27FC236}">
                <a16:creationId xmlns:a16="http://schemas.microsoft.com/office/drawing/2014/main" id="{8635AA6C-0792-844C-BDA4-D38426376F09}"/>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6" name="Picture 5">
            <a:extLst>
              <a:ext uri="{FF2B5EF4-FFF2-40B4-BE49-F238E27FC236}">
                <a16:creationId xmlns:a16="http://schemas.microsoft.com/office/drawing/2014/main" id="{43F71159-3A92-D448-9FC3-D8E5D6DD70D9}"/>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
        <p:nvSpPr>
          <p:cNvPr id="2" name="TextBox 1">
            <a:extLst>
              <a:ext uri="{FF2B5EF4-FFF2-40B4-BE49-F238E27FC236}">
                <a16:creationId xmlns:a16="http://schemas.microsoft.com/office/drawing/2014/main" id="{A9EEC6CD-FDF5-3E4E-A354-997726FD9725}"/>
              </a:ext>
            </a:extLst>
          </p:cNvPr>
          <p:cNvSpPr txBox="1"/>
          <p:nvPr/>
        </p:nvSpPr>
        <p:spPr>
          <a:xfrm>
            <a:off x="12348058" y="855878"/>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0BF5B294-59D6-7D48-AAD7-1BE3AD3C0959}"/>
              </a:ext>
            </a:extLst>
          </p:cNvPr>
          <p:cNvSpPr txBox="1"/>
          <p:nvPr/>
        </p:nvSpPr>
        <p:spPr>
          <a:xfrm>
            <a:off x="12823546" y="1675181"/>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902878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dirty="0"/>
              <a:t>© Tufts Medicine 2023  |  Private and confidential. Not for redistribution.</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6719888" y="1581149"/>
            <a:ext cx="5018035" cy="4822825"/>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pic>
        <p:nvPicPr>
          <p:cNvPr id="8" name="Picture 7" descr="Logo, icon&#10;&#10;Description automatically generated">
            <a:extLst>
              <a:ext uri="{FF2B5EF4-FFF2-40B4-BE49-F238E27FC236}">
                <a16:creationId xmlns:a16="http://schemas.microsoft.com/office/drawing/2014/main" id="{2F9D7B20-D950-4F48-9EDB-7041FF6401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060986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_2">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21E7EE9-9E01-E94C-96A1-A79E0D0070AA}"/>
              </a:ext>
            </a:extLst>
          </p:cNvPr>
          <p:cNvGrpSpPr/>
          <p:nvPr/>
        </p:nvGrpSpPr>
        <p:grpSpPr>
          <a:xfrm>
            <a:off x="0" y="-3174"/>
            <a:ext cx="6719888" cy="4917592"/>
            <a:chOff x="0" y="-3174"/>
            <a:chExt cx="6719888" cy="4917592"/>
          </a:xfrm>
        </p:grpSpPr>
        <p:sp>
          <p:nvSpPr>
            <p:cNvPr id="2" name="Rectangle 1">
              <a:extLst>
                <a:ext uri="{FF2B5EF4-FFF2-40B4-BE49-F238E27FC236}">
                  <a16:creationId xmlns:a16="http://schemas.microsoft.com/office/drawing/2014/main" id="{2E374CD2-B136-E84B-B25A-A786ABB6B12A}"/>
                </a:ext>
              </a:extLst>
            </p:cNvPr>
            <p:cNvSpPr/>
            <p:nvPr/>
          </p:nvSpPr>
          <p:spPr bwMode="auto">
            <a:xfrm>
              <a:off x="0" y="0"/>
              <a:ext cx="6719888" cy="4914418"/>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8" name="Group 7">
              <a:extLst>
                <a:ext uri="{FF2B5EF4-FFF2-40B4-BE49-F238E27FC236}">
                  <a16:creationId xmlns:a16="http://schemas.microsoft.com/office/drawing/2014/main" id="{92641FA4-45E1-9145-A55F-2EA40F0C9062}"/>
                </a:ext>
              </a:extLst>
            </p:cNvPr>
            <p:cNvGrpSpPr/>
            <p:nvPr/>
          </p:nvGrpSpPr>
          <p:grpSpPr>
            <a:xfrm rot="16200000">
              <a:off x="1802297" y="-3174"/>
              <a:ext cx="4917591" cy="4917591"/>
              <a:chOff x="6263588" y="881270"/>
              <a:chExt cx="5976730" cy="5976730"/>
            </a:xfrm>
          </p:grpSpPr>
          <p:sp>
            <p:nvSpPr>
              <p:cNvPr id="10" name="Freeform 9">
                <a:extLst>
                  <a:ext uri="{FF2B5EF4-FFF2-40B4-BE49-F238E27FC236}">
                    <a16:creationId xmlns:a16="http://schemas.microsoft.com/office/drawing/2014/main" id="{AA2A03F9-436C-8045-BDC1-60E2FEF53B55}"/>
                  </a:ext>
                </a:extLst>
              </p:cNvPr>
              <p:cNvSpPr/>
              <p:nvPr/>
            </p:nvSpPr>
            <p:spPr>
              <a:xfrm rot="16200000">
                <a:off x="6263588"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9F0ECB28-7B4B-204E-BD3C-D045DF8B57D4}"/>
                  </a:ext>
                </a:extLst>
              </p:cNvPr>
              <p:cNvSpPr/>
              <p:nvPr/>
            </p:nvSpPr>
            <p:spPr>
              <a:xfrm rot="16200000">
                <a:off x="8255830" y="2873515"/>
                <a:ext cx="3984485" cy="3984485"/>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C728A487-2B2D-3843-AA33-77010D9EE84E}"/>
                  </a:ext>
                </a:extLst>
              </p:cNvPr>
              <p:cNvSpPr/>
              <p:nvPr/>
            </p:nvSpPr>
            <p:spPr>
              <a:xfrm rot="16200000">
                <a:off x="10248075"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dirty="0"/>
              </a:p>
            </p:txBody>
          </p:sp>
        </p:grpSp>
      </p:gr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465138" y="5156615"/>
            <a:ext cx="6026150" cy="640229"/>
          </a:xfrm>
        </p:spPr>
        <p:txBody>
          <a:bodyPr tIns="0" bIns="0" anchor="ctr" anchorCtr="0"/>
          <a:lstStyle>
            <a:lvl1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1220475" y="5940425"/>
            <a:ext cx="5270810" cy="455612"/>
          </a:xfrm>
          <a:prstGeom prst="rect">
            <a:avLst/>
          </a:prstGeom>
        </p:spPr>
        <p:txBody>
          <a:bodyPr lIns="0" tIns="0" rIns="0" bIns="0" anchor="ctr" anchorCtr="0"/>
          <a:lstStyle>
            <a:lvl1pP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vl6pPr>
              <a:defRPr sz="1000">
                <a:solidFill>
                  <a:schemeClr val="tx2"/>
                </a:solidFill>
              </a:defRPr>
            </a:lvl6pPr>
            <a:lvl7pPr>
              <a:defRPr sz="1000">
                <a:solidFill>
                  <a:schemeClr val="tx2"/>
                </a:solidFill>
              </a:defRPr>
            </a:lvl7pPr>
            <a:lvl8pPr>
              <a:defRPr sz="1000">
                <a:solidFill>
                  <a:schemeClr val="tx2"/>
                </a:solidFill>
              </a:defRPr>
            </a:lvl8pPr>
            <a:lvl9pPr marL="0">
              <a:defRPr sz="1000">
                <a:solidFill>
                  <a:schemeClr val="tx2"/>
                </a:solidFill>
              </a:defRPr>
            </a:lvl9pPr>
          </a:lstStyle>
          <a:p>
            <a:pPr indent="-3200400"/>
            <a:endParaRPr lang="en-US" dirty="0"/>
          </a:p>
        </p:txBody>
      </p:sp>
      <p:sp>
        <p:nvSpPr>
          <p:cNvPr id="4" name="Picture 16">
            <a:extLst>
              <a:ext uri="{FF2B5EF4-FFF2-40B4-BE49-F238E27FC236}">
                <a16:creationId xmlns:a16="http://schemas.microsoft.com/office/drawing/2014/main" id="{497A3B8B-4DC8-5148-BAAF-CF6C37E71E26}"/>
              </a:ext>
            </a:extLst>
          </p:cNvPr>
          <p:cNvSpPr/>
          <p:nvPr/>
        </p:nvSpPr>
        <p:spPr>
          <a:xfrm>
            <a:off x="465137" y="5940425"/>
            <a:ext cx="455611" cy="455612"/>
          </a:xfrm>
          <a:custGeom>
            <a:avLst/>
            <a:gdLst>
              <a:gd name="connsiteX0" fmla="*/ 227806 w 455611"/>
              <a:gd name="connsiteY0" fmla="*/ 0 h 455612"/>
              <a:gd name="connsiteX1" fmla="*/ 0 w 455611"/>
              <a:gd name="connsiteY1" fmla="*/ 227806 h 455612"/>
              <a:gd name="connsiteX2" fmla="*/ 227806 w 455611"/>
              <a:gd name="connsiteY2" fmla="*/ 455612 h 455612"/>
              <a:gd name="connsiteX3" fmla="*/ 455612 w 455611"/>
              <a:gd name="connsiteY3" fmla="*/ 227806 h 455612"/>
              <a:gd name="connsiteX4" fmla="*/ 227806 w 455611"/>
              <a:gd name="connsiteY4" fmla="*/ 0 h 455612"/>
              <a:gd name="connsiteX5" fmla="*/ 175980 w 455611"/>
              <a:gd name="connsiteY5" fmla="*/ 325193 h 455612"/>
              <a:gd name="connsiteX6" fmla="*/ 175980 w 455611"/>
              <a:gd name="connsiteY6" fmla="*/ 229261 h 455612"/>
              <a:gd name="connsiteX7" fmla="*/ 217745 w 455611"/>
              <a:gd name="connsiteY7" fmla="*/ 280201 h 455612"/>
              <a:gd name="connsiteX8" fmla="*/ 236728 w 455611"/>
              <a:gd name="connsiteY8" fmla="*/ 280201 h 455612"/>
              <a:gd name="connsiteX9" fmla="*/ 280138 w 455611"/>
              <a:gd name="connsiteY9" fmla="*/ 229578 h 455612"/>
              <a:gd name="connsiteX10" fmla="*/ 280138 w 455611"/>
              <a:gd name="connsiteY10" fmla="*/ 325193 h 455612"/>
              <a:gd name="connsiteX11" fmla="*/ 323105 w 455611"/>
              <a:gd name="connsiteY11" fmla="*/ 325193 h 455612"/>
              <a:gd name="connsiteX12" fmla="*/ 323105 w 455611"/>
              <a:gd name="connsiteY12" fmla="*/ 381006 h 455612"/>
              <a:gd name="connsiteX13" fmla="*/ 132191 w 455611"/>
              <a:gd name="connsiteY13" fmla="*/ 381006 h 455612"/>
              <a:gd name="connsiteX14" fmla="*/ 132191 w 455611"/>
              <a:gd name="connsiteY14" fmla="*/ 325193 h 455612"/>
              <a:gd name="connsiteX15" fmla="*/ 378474 w 455611"/>
              <a:gd name="connsiteY15" fmla="*/ 211290 h 455612"/>
              <a:gd name="connsiteX16" fmla="*/ 323421 w 455611"/>
              <a:gd name="connsiteY16" fmla="*/ 211290 h 455612"/>
              <a:gd name="connsiteX17" fmla="*/ 323421 w 455611"/>
              <a:gd name="connsiteY17" fmla="*/ 167437 h 455612"/>
              <a:gd name="connsiteX18" fmla="*/ 280391 w 455611"/>
              <a:gd name="connsiteY18" fmla="*/ 167437 h 455612"/>
              <a:gd name="connsiteX19" fmla="*/ 227173 w 455611"/>
              <a:gd name="connsiteY19" fmla="*/ 229641 h 455612"/>
              <a:gd name="connsiteX20" fmla="*/ 176550 w 455611"/>
              <a:gd name="connsiteY20" fmla="*/ 167437 h 455612"/>
              <a:gd name="connsiteX21" fmla="*/ 132064 w 455611"/>
              <a:gd name="connsiteY21" fmla="*/ 167437 h 455612"/>
              <a:gd name="connsiteX22" fmla="*/ 132064 w 455611"/>
              <a:gd name="connsiteY22" fmla="*/ 211353 h 455612"/>
              <a:gd name="connsiteX23" fmla="*/ 77391 w 455611"/>
              <a:gd name="connsiteY23" fmla="*/ 211353 h 455612"/>
              <a:gd name="connsiteX24" fmla="*/ 77391 w 455611"/>
              <a:gd name="connsiteY24" fmla="*/ 105993 h 455612"/>
              <a:gd name="connsiteX25" fmla="*/ 378221 w 455611"/>
              <a:gd name="connsiteY25" fmla="*/ 10599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5611" h="455612">
                <a:moveTo>
                  <a:pt x="227806" y="0"/>
                </a:moveTo>
                <a:cubicBezTo>
                  <a:pt x="101992" y="0"/>
                  <a:pt x="0" y="101992"/>
                  <a:pt x="0" y="227806"/>
                </a:cubicBezTo>
                <a:cubicBezTo>
                  <a:pt x="0" y="353620"/>
                  <a:pt x="101992" y="455612"/>
                  <a:pt x="227806" y="455612"/>
                </a:cubicBezTo>
                <a:cubicBezTo>
                  <a:pt x="353620" y="455612"/>
                  <a:pt x="455612" y="353620"/>
                  <a:pt x="455612" y="227806"/>
                </a:cubicBezTo>
                <a:cubicBezTo>
                  <a:pt x="455612" y="101992"/>
                  <a:pt x="353620" y="0"/>
                  <a:pt x="227806" y="0"/>
                </a:cubicBezTo>
                <a:close/>
                <a:moveTo>
                  <a:pt x="175980" y="325193"/>
                </a:moveTo>
                <a:lnTo>
                  <a:pt x="175980" y="229261"/>
                </a:lnTo>
                <a:lnTo>
                  <a:pt x="217745" y="280201"/>
                </a:lnTo>
                <a:lnTo>
                  <a:pt x="236728" y="280201"/>
                </a:lnTo>
                <a:lnTo>
                  <a:pt x="280138" y="229578"/>
                </a:lnTo>
                <a:lnTo>
                  <a:pt x="280138" y="325193"/>
                </a:lnTo>
                <a:lnTo>
                  <a:pt x="323105" y="325193"/>
                </a:lnTo>
                <a:lnTo>
                  <a:pt x="323105" y="381006"/>
                </a:lnTo>
                <a:lnTo>
                  <a:pt x="132191" y="381006"/>
                </a:lnTo>
                <a:lnTo>
                  <a:pt x="132191" y="325193"/>
                </a:lnTo>
                <a:close/>
                <a:moveTo>
                  <a:pt x="378474" y="211290"/>
                </a:moveTo>
                <a:lnTo>
                  <a:pt x="323421" y="211290"/>
                </a:lnTo>
                <a:lnTo>
                  <a:pt x="323421" y="167437"/>
                </a:lnTo>
                <a:lnTo>
                  <a:pt x="280391" y="167437"/>
                </a:lnTo>
                <a:lnTo>
                  <a:pt x="227173" y="229641"/>
                </a:lnTo>
                <a:lnTo>
                  <a:pt x="176550" y="167437"/>
                </a:lnTo>
                <a:lnTo>
                  <a:pt x="132064" y="167437"/>
                </a:lnTo>
                <a:lnTo>
                  <a:pt x="132064" y="211353"/>
                </a:lnTo>
                <a:lnTo>
                  <a:pt x="77391" y="211353"/>
                </a:lnTo>
                <a:lnTo>
                  <a:pt x="77391" y="105993"/>
                </a:lnTo>
                <a:lnTo>
                  <a:pt x="378221" y="105993"/>
                </a:lnTo>
                <a:close/>
              </a:path>
            </a:pathLst>
          </a:custGeom>
          <a:solidFill>
            <a:srgbClr val="428FEC"/>
          </a:solidFill>
          <a:ln w="6218" cap="flat">
            <a:noFill/>
            <a:prstDash val="solid"/>
            <a:miter/>
          </a:ln>
        </p:spPr>
        <p:txBody>
          <a:bodyPr rtlCol="0" anchor="ctr"/>
          <a:lstStyle/>
          <a:p>
            <a:endParaRPr lang="en-US" dirty="0"/>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6719888" y="0"/>
            <a:ext cx="5472112" cy="6858000"/>
          </a:xfrm>
          <a:solidFill>
            <a:schemeClr val="bg1">
              <a:lumMod val="75000"/>
            </a:schemeClr>
          </a:solidFill>
        </p:spPr>
        <p:txBody>
          <a:bodyPr tIns="2834640"/>
          <a:lstStyle>
            <a:lvl1pPr algn="ctr">
              <a:defRPr/>
            </a:lvl1pPr>
          </a:lstStyle>
          <a:p>
            <a:r>
              <a:rPr lang="en-US" dirty="0"/>
              <a:t>Click icon to add picture</a:t>
            </a:r>
          </a:p>
        </p:txBody>
      </p:sp>
      <p:sp>
        <p:nvSpPr>
          <p:cNvPr id="9" name="Title 9">
            <a:extLst>
              <a:ext uri="{FF2B5EF4-FFF2-40B4-BE49-F238E27FC236}">
                <a16:creationId xmlns:a16="http://schemas.microsoft.com/office/drawing/2014/main" id="{C1952CF0-B0C6-8842-BCF5-330B6B8D90EC}"/>
              </a:ext>
            </a:extLst>
          </p:cNvPr>
          <p:cNvSpPr>
            <a:spLocks noGrp="1"/>
          </p:cNvSpPr>
          <p:nvPr>
            <p:ph type="title"/>
          </p:nvPr>
        </p:nvSpPr>
        <p:spPr>
          <a:xfrm>
            <a:off x="465138" y="2555419"/>
            <a:ext cx="4510087" cy="1897917"/>
          </a:xfrm>
        </p:spPr>
        <p:txBody>
          <a:bodyPr tIns="0" rIns="0" bIns="0" anchor="b" anchorCtr="0"/>
          <a:lstStyle>
            <a:lvl1pPr>
              <a:lnSpc>
                <a:spcPct val="92000"/>
              </a:lnSpc>
              <a:defRPr sz="4400" b="0">
                <a:solidFill>
                  <a:schemeClr val="bg1"/>
                </a:solidFill>
              </a:defRPr>
            </a:lvl1pPr>
          </a:lstStyle>
          <a:p>
            <a:r>
              <a:rPr lang="en-US"/>
              <a:t>Click to edit Master title style</a:t>
            </a:r>
          </a:p>
        </p:txBody>
      </p:sp>
      <p:sp>
        <p:nvSpPr>
          <p:cNvPr id="6" name="Picture 3">
            <a:extLst>
              <a:ext uri="{FF2B5EF4-FFF2-40B4-BE49-F238E27FC236}">
                <a16:creationId xmlns:a16="http://schemas.microsoft.com/office/drawing/2014/main" id="{0E99B87A-1D27-7144-9B62-D507F30EF266}"/>
              </a:ext>
            </a:extLst>
          </p:cNvPr>
          <p:cNvSpPr/>
          <p:nvPr/>
        </p:nvSpPr>
        <p:spPr>
          <a:xfrm>
            <a:off x="469318" y="454025"/>
            <a:ext cx="1829675" cy="225959"/>
          </a:xfrm>
          <a:custGeom>
            <a:avLst/>
            <a:gdLst>
              <a:gd name="connsiteX0" fmla="*/ 0 w 1829675"/>
              <a:gd name="connsiteY0" fmla="*/ 1563 h 225959"/>
              <a:gd name="connsiteX1" fmla="*/ 199191 w 1829675"/>
              <a:gd name="connsiteY1" fmla="*/ 1563 h 225959"/>
              <a:gd name="connsiteX2" fmla="*/ 199191 w 1829675"/>
              <a:gd name="connsiteY2" fmla="*/ 62857 h 225959"/>
              <a:gd name="connsiteX3" fmla="*/ 167740 w 1829675"/>
              <a:gd name="connsiteY3" fmla="*/ 62857 h 225959"/>
              <a:gd name="connsiteX4" fmla="*/ 167740 w 1829675"/>
              <a:gd name="connsiteY4" fmla="*/ 36715 h 225959"/>
              <a:gd name="connsiteX5" fmla="*/ 125341 w 1829675"/>
              <a:gd name="connsiteY5" fmla="*/ 36715 h 225959"/>
              <a:gd name="connsiteX6" fmla="*/ 125341 w 1829675"/>
              <a:gd name="connsiteY6" fmla="*/ 191267 h 225959"/>
              <a:gd name="connsiteX7" fmla="*/ 159576 w 1829675"/>
              <a:gd name="connsiteY7" fmla="*/ 191267 h 225959"/>
              <a:gd name="connsiteX8" fmla="*/ 159576 w 1829675"/>
              <a:gd name="connsiteY8" fmla="*/ 222221 h 225959"/>
              <a:gd name="connsiteX9" fmla="*/ 39121 w 1829675"/>
              <a:gd name="connsiteY9" fmla="*/ 222221 h 225959"/>
              <a:gd name="connsiteX10" fmla="*/ 39121 w 1829675"/>
              <a:gd name="connsiteY10" fmla="*/ 191267 h 225959"/>
              <a:gd name="connsiteX11" fmla="*/ 73355 w 1829675"/>
              <a:gd name="connsiteY11" fmla="*/ 191267 h 225959"/>
              <a:gd name="connsiteX12" fmla="*/ 73355 w 1829675"/>
              <a:gd name="connsiteY12" fmla="*/ 36776 h 225959"/>
              <a:gd name="connsiteX13" fmla="*/ 31884 w 1829675"/>
              <a:gd name="connsiteY13" fmla="*/ 36776 h 225959"/>
              <a:gd name="connsiteX14" fmla="*/ 31884 w 1829675"/>
              <a:gd name="connsiteY14" fmla="*/ 87252 h 225959"/>
              <a:gd name="connsiteX15" fmla="*/ 0 w 1829675"/>
              <a:gd name="connsiteY15" fmla="*/ 87252 h 225959"/>
              <a:gd name="connsiteX16" fmla="*/ 0 w 1829675"/>
              <a:gd name="connsiteY16" fmla="*/ 1563 h 225959"/>
              <a:gd name="connsiteX17" fmla="*/ 262032 w 1829675"/>
              <a:gd name="connsiteY17" fmla="*/ 72572 h 225959"/>
              <a:gd name="connsiteX18" fmla="*/ 262032 w 1829675"/>
              <a:gd name="connsiteY18" fmla="*/ 101748 h 225959"/>
              <a:gd name="connsiteX19" fmla="*/ 286432 w 1829675"/>
              <a:gd name="connsiteY19" fmla="*/ 101748 h 225959"/>
              <a:gd name="connsiteX20" fmla="*/ 286432 w 1829675"/>
              <a:gd name="connsiteY20" fmla="*/ 177752 h 225959"/>
              <a:gd name="connsiteX21" fmla="*/ 284947 w 1829675"/>
              <a:gd name="connsiteY21" fmla="*/ 178825 h 225959"/>
              <a:gd name="connsiteX22" fmla="*/ 254795 w 1829675"/>
              <a:gd name="connsiteY22" fmla="*/ 190716 h 225959"/>
              <a:gd name="connsiteX23" fmla="*/ 238930 w 1829675"/>
              <a:gd name="connsiteY23" fmla="*/ 185107 h 225959"/>
              <a:gd name="connsiteX24" fmla="*/ 234477 w 1829675"/>
              <a:gd name="connsiteY24" fmla="*/ 166719 h 225959"/>
              <a:gd name="connsiteX25" fmla="*/ 234477 w 1829675"/>
              <a:gd name="connsiteY25" fmla="*/ 72572 h 225959"/>
              <a:gd name="connsiteX26" fmla="*/ 167554 w 1829675"/>
              <a:gd name="connsiteY26" fmla="*/ 72572 h 225959"/>
              <a:gd name="connsiteX27" fmla="*/ 167554 w 1829675"/>
              <a:gd name="connsiteY27" fmla="*/ 101748 h 225959"/>
              <a:gd name="connsiteX28" fmla="*/ 191305 w 1829675"/>
              <a:gd name="connsiteY28" fmla="*/ 101748 h 225959"/>
              <a:gd name="connsiteX29" fmla="*/ 191305 w 1829675"/>
              <a:gd name="connsiteY29" fmla="*/ 179621 h 225959"/>
              <a:gd name="connsiteX30" fmla="*/ 203242 w 1829675"/>
              <a:gd name="connsiteY30" fmla="*/ 213027 h 225959"/>
              <a:gd name="connsiteX31" fmla="*/ 236642 w 1829675"/>
              <a:gd name="connsiteY31" fmla="*/ 224703 h 225959"/>
              <a:gd name="connsiteX32" fmla="*/ 280742 w 1829675"/>
              <a:gd name="connsiteY32" fmla="*/ 209778 h 225959"/>
              <a:gd name="connsiteX33" fmla="*/ 286432 w 1829675"/>
              <a:gd name="connsiteY33" fmla="*/ 205886 h 225959"/>
              <a:gd name="connsiteX34" fmla="*/ 286432 w 1829675"/>
              <a:gd name="connsiteY34" fmla="*/ 222435 h 225959"/>
              <a:gd name="connsiteX35" fmla="*/ 347417 w 1829675"/>
              <a:gd name="connsiteY35" fmla="*/ 222435 h 225959"/>
              <a:gd name="connsiteX36" fmla="*/ 347417 w 1829675"/>
              <a:gd name="connsiteY36" fmla="*/ 193443 h 225959"/>
              <a:gd name="connsiteX37" fmla="*/ 329759 w 1829675"/>
              <a:gd name="connsiteY37" fmla="*/ 193443 h 225959"/>
              <a:gd name="connsiteX38" fmla="*/ 329759 w 1829675"/>
              <a:gd name="connsiteY38" fmla="*/ 72572 h 225959"/>
              <a:gd name="connsiteX39" fmla="*/ 262032 w 1829675"/>
              <a:gd name="connsiteY39" fmla="*/ 72572 h 225959"/>
              <a:gd name="connsiteX40" fmla="*/ 392290 w 1829675"/>
              <a:gd name="connsiteY40" fmla="*/ 15477 h 225959"/>
              <a:gd name="connsiteX41" fmla="*/ 392290 w 1829675"/>
              <a:gd name="connsiteY41" fmla="*/ 15477 h 225959"/>
              <a:gd name="connsiteX42" fmla="*/ 377786 w 1829675"/>
              <a:gd name="connsiteY42" fmla="*/ 54490 h 225959"/>
              <a:gd name="connsiteX43" fmla="*/ 377786 w 1829675"/>
              <a:gd name="connsiteY43" fmla="*/ 72511 h 225959"/>
              <a:gd name="connsiteX44" fmla="*/ 356509 w 1829675"/>
              <a:gd name="connsiteY44" fmla="*/ 72511 h 225959"/>
              <a:gd name="connsiteX45" fmla="*/ 356509 w 1829675"/>
              <a:gd name="connsiteY45" fmla="*/ 101686 h 225959"/>
              <a:gd name="connsiteX46" fmla="*/ 377786 w 1829675"/>
              <a:gd name="connsiteY46" fmla="*/ 101686 h 225959"/>
              <a:gd name="connsiteX47" fmla="*/ 377786 w 1829675"/>
              <a:gd name="connsiteY47" fmla="*/ 193382 h 225959"/>
              <a:gd name="connsiteX48" fmla="*/ 356478 w 1829675"/>
              <a:gd name="connsiteY48" fmla="*/ 193382 h 225959"/>
              <a:gd name="connsiteX49" fmla="*/ 356478 w 1829675"/>
              <a:gd name="connsiteY49" fmla="*/ 222374 h 225959"/>
              <a:gd name="connsiteX50" fmla="*/ 446162 w 1829675"/>
              <a:gd name="connsiteY50" fmla="*/ 222374 h 225959"/>
              <a:gd name="connsiteX51" fmla="*/ 446162 w 1829675"/>
              <a:gd name="connsiteY51" fmla="*/ 193382 h 225959"/>
              <a:gd name="connsiteX52" fmla="*/ 421267 w 1829675"/>
              <a:gd name="connsiteY52" fmla="*/ 193382 h 225959"/>
              <a:gd name="connsiteX53" fmla="*/ 421267 w 1829675"/>
              <a:gd name="connsiteY53" fmla="*/ 101686 h 225959"/>
              <a:gd name="connsiteX54" fmla="*/ 446162 w 1829675"/>
              <a:gd name="connsiteY54" fmla="*/ 101686 h 225959"/>
              <a:gd name="connsiteX55" fmla="*/ 446162 w 1829675"/>
              <a:gd name="connsiteY55" fmla="*/ 72511 h 225959"/>
              <a:gd name="connsiteX56" fmla="*/ 421267 w 1829675"/>
              <a:gd name="connsiteY56" fmla="*/ 72511 h 225959"/>
              <a:gd name="connsiteX57" fmla="*/ 421267 w 1829675"/>
              <a:gd name="connsiteY57" fmla="*/ 51732 h 225959"/>
              <a:gd name="connsiteX58" fmla="*/ 437998 w 1829675"/>
              <a:gd name="connsiteY58" fmla="*/ 26387 h 225959"/>
              <a:gd name="connsiteX59" fmla="*/ 453801 w 1829675"/>
              <a:gd name="connsiteY59" fmla="*/ 40944 h 225959"/>
              <a:gd name="connsiteX60" fmla="*/ 483551 w 1829675"/>
              <a:gd name="connsiteY60" fmla="*/ 17928 h 225959"/>
              <a:gd name="connsiteX61" fmla="*/ 435709 w 1829675"/>
              <a:gd name="connsiteY61" fmla="*/ 0 h 225959"/>
              <a:gd name="connsiteX62" fmla="*/ 392414 w 1829675"/>
              <a:gd name="connsiteY62" fmla="*/ 15477 h 225959"/>
              <a:gd name="connsiteX63" fmla="*/ 505446 w 1829675"/>
              <a:gd name="connsiteY63" fmla="*/ 24671 h 225959"/>
              <a:gd name="connsiteX64" fmla="*/ 475387 w 1829675"/>
              <a:gd name="connsiteY64" fmla="*/ 46124 h 225959"/>
              <a:gd name="connsiteX65" fmla="*/ 475387 w 1829675"/>
              <a:gd name="connsiteY65" fmla="*/ 72541 h 225959"/>
              <a:gd name="connsiteX66" fmla="*/ 455254 w 1829675"/>
              <a:gd name="connsiteY66" fmla="*/ 72541 h 225959"/>
              <a:gd name="connsiteX67" fmla="*/ 455254 w 1829675"/>
              <a:gd name="connsiteY67" fmla="*/ 101717 h 225959"/>
              <a:gd name="connsiteX68" fmla="*/ 475387 w 1829675"/>
              <a:gd name="connsiteY68" fmla="*/ 101717 h 225959"/>
              <a:gd name="connsiteX69" fmla="*/ 475387 w 1829675"/>
              <a:gd name="connsiteY69" fmla="*/ 187436 h 225959"/>
              <a:gd name="connsiteX70" fmla="*/ 513363 w 1829675"/>
              <a:gd name="connsiteY70" fmla="*/ 224734 h 225959"/>
              <a:gd name="connsiteX71" fmla="*/ 547876 w 1829675"/>
              <a:gd name="connsiteY71" fmla="*/ 217869 h 225959"/>
              <a:gd name="connsiteX72" fmla="*/ 547876 w 1829675"/>
              <a:gd name="connsiteY72" fmla="*/ 190287 h 225959"/>
              <a:gd name="connsiteX73" fmla="*/ 535506 w 1829675"/>
              <a:gd name="connsiteY73" fmla="*/ 192401 h 225959"/>
              <a:gd name="connsiteX74" fmla="*/ 521682 w 1829675"/>
              <a:gd name="connsiteY74" fmla="*/ 187774 h 225959"/>
              <a:gd name="connsiteX75" fmla="*/ 518590 w 1829675"/>
              <a:gd name="connsiteY75" fmla="*/ 173247 h 225959"/>
              <a:gd name="connsiteX76" fmla="*/ 518590 w 1829675"/>
              <a:gd name="connsiteY76" fmla="*/ 101778 h 225959"/>
              <a:gd name="connsiteX77" fmla="*/ 547721 w 1829675"/>
              <a:gd name="connsiteY77" fmla="*/ 101778 h 225959"/>
              <a:gd name="connsiteX78" fmla="*/ 547721 w 1829675"/>
              <a:gd name="connsiteY78" fmla="*/ 72602 h 225959"/>
              <a:gd name="connsiteX79" fmla="*/ 518620 w 1829675"/>
              <a:gd name="connsiteY79" fmla="*/ 72602 h 225959"/>
              <a:gd name="connsiteX80" fmla="*/ 518620 w 1829675"/>
              <a:gd name="connsiteY80" fmla="*/ 15323 h 225959"/>
              <a:gd name="connsiteX81" fmla="*/ 505323 w 1829675"/>
              <a:gd name="connsiteY81" fmla="*/ 24793 h 225959"/>
              <a:gd name="connsiteX82" fmla="*/ 565534 w 1829675"/>
              <a:gd name="connsiteY82" fmla="*/ 80142 h 225959"/>
              <a:gd name="connsiteX83" fmla="*/ 565534 w 1829675"/>
              <a:gd name="connsiteY83" fmla="*/ 80142 h 225959"/>
              <a:gd name="connsiteX84" fmla="*/ 550257 w 1829675"/>
              <a:gd name="connsiteY84" fmla="*/ 111340 h 225959"/>
              <a:gd name="connsiteX85" fmla="*/ 566400 w 1829675"/>
              <a:gd name="connsiteY85" fmla="*/ 142937 h 225959"/>
              <a:gd name="connsiteX86" fmla="*/ 620953 w 1829675"/>
              <a:gd name="connsiteY86" fmla="*/ 161325 h 225959"/>
              <a:gd name="connsiteX87" fmla="*/ 646683 w 1829675"/>
              <a:gd name="connsiteY87" fmla="*/ 168037 h 225959"/>
              <a:gd name="connsiteX88" fmla="*/ 654229 w 1829675"/>
              <a:gd name="connsiteY88" fmla="*/ 179530 h 225959"/>
              <a:gd name="connsiteX89" fmla="*/ 646343 w 1829675"/>
              <a:gd name="connsiteY89" fmla="*/ 192279 h 225959"/>
              <a:gd name="connsiteX90" fmla="*/ 625777 w 1829675"/>
              <a:gd name="connsiteY90" fmla="*/ 196906 h 225959"/>
              <a:gd name="connsiteX91" fmla="*/ 600202 w 1829675"/>
              <a:gd name="connsiteY91" fmla="*/ 190011 h 225959"/>
              <a:gd name="connsiteX92" fmla="*/ 589285 w 1829675"/>
              <a:gd name="connsiteY92" fmla="*/ 172757 h 225959"/>
              <a:gd name="connsiteX93" fmla="*/ 556319 w 1829675"/>
              <a:gd name="connsiteY93" fmla="*/ 172757 h 225959"/>
              <a:gd name="connsiteX94" fmla="*/ 556319 w 1829675"/>
              <a:gd name="connsiteY94" fmla="*/ 222405 h 225959"/>
              <a:gd name="connsiteX95" fmla="*/ 588914 w 1829675"/>
              <a:gd name="connsiteY95" fmla="*/ 222405 h 225959"/>
              <a:gd name="connsiteX96" fmla="*/ 588914 w 1829675"/>
              <a:gd name="connsiteY96" fmla="*/ 211157 h 225959"/>
              <a:gd name="connsiteX97" fmla="*/ 592749 w 1829675"/>
              <a:gd name="connsiteY97" fmla="*/ 215294 h 225959"/>
              <a:gd name="connsiteX98" fmla="*/ 629859 w 1829675"/>
              <a:gd name="connsiteY98" fmla="*/ 225960 h 225959"/>
              <a:gd name="connsiteX99" fmla="*/ 675444 w 1829675"/>
              <a:gd name="connsiteY99" fmla="*/ 211831 h 225959"/>
              <a:gd name="connsiteX100" fmla="*/ 691339 w 1829675"/>
              <a:gd name="connsiteY100" fmla="*/ 175729 h 225959"/>
              <a:gd name="connsiteX101" fmla="*/ 683020 w 1829675"/>
              <a:gd name="connsiteY101" fmla="*/ 149220 h 225959"/>
              <a:gd name="connsiteX102" fmla="*/ 660723 w 1829675"/>
              <a:gd name="connsiteY102" fmla="*/ 133345 h 225959"/>
              <a:gd name="connsiteX103" fmla="*/ 617211 w 1829675"/>
              <a:gd name="connsiteY103" fmla="*/ 123384 h 225959"/>
              <a:gd name="connsiteX104" fmla="*/ 593553 w 1829675"/>
              <a:gd name="connsiteY104" fmla="*/ 117561 h 225959"/>
              <a:gd name="connsiteX105" fmla="*/ 587863 w 1829675"/>
              <a:gd name="connsiteY105" fmla="*/ 108735 h 225959"/>
              <a:gd name="connsiteX106" fmla="*/ 612015 w 1829675"/>
              <a:gd name="connsiteY106" fmla="*/ 94546 h 225959"/>
              <a:gd name="connsiteX107" fmla="*/ 648136 w 1829675"/>
              <a:gd name="connsiteY107" fmla="*/ 110942 h 225959"/>
              <a:gd name="connsiteX108" fmla="*/ 680701 w 1829675"/>
              <a:gd name="connsiteY108" fmla="*/ 110942 h 225959"/>
              <a:gd name="connsiteX109" fmla="*/ 680701 w 1829675"/>
              <a:gd name="connsiteY109" fmla="*/ 69722 h 225959"/>
              <a:gd name="connsiteX110" fmla="*/ 648971 w 1829675"/>
              <a:gd name="connsiteY110" fmla="*/ 69722 h 225959"/>
              <a:gd name="connsiteX111" fmla="*/ 648971 w 1829675"/>
              <a:gd name="connsiteY111" fmla="*/ 76188 h 225959"/>
              <a:gd name="connsiteX112" fmla="*/ 645879 w 1829675"/>
              <a:gd name="connsiteY112" fmla="*/ 74901 h 225959"/>
              <a:gd name="connsiteX113" fmla="*/ 606665 w 1829675"/>
              <a:gd name="connsiteY113" fmla="*/ 67423 h 225959"/>
              <a:gd name="connsiteX114" fmla="*/ 565534 w 1829675"/>
              <a:gd name="connsiteY114" fmla="*/ 80295 h 225959"/>
              <a:gd name="connsiteX115" fmla="*/ 826267 w 1829675"/>
              <a:gd name="connsiteY115" fmla="*/ 222374 h 225959"/>
              <a:gd name="connsiteX116" fmla="*/ 897210 w 1829675"/>
              <a:gd name="connsiteY116" fmla="*/ 33344 h 225959"/>
              <a:gd name="connsiteX117" fmla="*/ 897210 w 1829675"/>
              <a:gd name="connsiteY117" fmla="*/ 222221 h 225959"/>
              <a:gd name="connsiteX118" fmla="*/ 920497 w 1829675"/>
              <a:gd name="connsiteY118" fmla="*/ 222221 h 225959"/>
              <a:gd name="connsiteX119" fmla="*/ 920497 w 1829675"/>
              <a:gd name="connsiteY119" fmla="*/ 1563 h 225959"/>
              <a:gd name="connsiteX120" fmla="*/ 885273 w 1829675"/>
              <a:gd name="connsiteY120" fmla="*/ 1563 h 225959"/>
              <a:gd name="connsiteX121" fmla="*/ 820917 w 1829675"/>
              <a:gd name="connsiteY121" fmla="*/ 176250 h 225959"/>
              <a:gd name="connsiteX122" fmla="*/ 756561 w 1829675"/>
              <a:gd name="connsiteY122" fmla="*/ 1563 h 225959"/>
              <a:gd name="connsiteX123" fmla="*/ 721306 w 1829675"/>
              <a:gd name="connsiteY123" fmla="*/ 1563 h 225959"/>
              <a:gd name="connsiteX124" fmla="*/ 721306 w 1829675"/>
              <a:gd name="connsiteY124" fmla="*/ 222221 h 225959"/>
              <a:gd name="connsiteX125" fmla="*/ 744624 w 1829675"/>
              <a:gd name="connsiteY125" fmla="*/ 222221 h 225959"/>
              <a:gd name="connsiteX126" fmla="*/ 744624 w 1829675"/>
              <a:gd name="connsiteY126" fmla="*/ 33191 h 225959"/>
              <a:gd name="connsiteX127" fmla="*/ 815567 w 1829675"/>
              <a:gd name="connsiteY127" fmla="*/ 222221 h 225959"/>
              <a:gd name="connsiteX128" fmla="*/ 1013490 w 1829675"/>
              <a:gd name="connsiteY128" fmla="*/ 68864 h 225959"/>
              <a:gd name="connsiteX129" fmla="*/ 1081897 w 1829675"/>
              <a:gd name="connsiteY129" fmla="*/ 143887 h 225959"/>
              <a:gd name="connsiteX130" fmla="*/ 1081897 w 1829675"/>
              <a:gd name="connsiteY130" fmla="*/ 151671 h 225959"/>
              <a:gd name="connsiteX131" fmla="*/ 967195 w 1829675"/>
              <a:gd name="connsiteY131" fmla="*/ 151671 h 225959"/>
              <a:gd name="connsiteX132" fmla="*/ 1016088 w 1829675"/>
              <a:gd name="connsiteY132" fmla="*/ 205058 h 225959"/>
              <a:gd name="connsiteX133" fmla="*/ 1056569 w 1829675"/>
              <a:gd name="connsiteY133" fmla="*/ 178794 h 225959"/>
              <a:gd name="connsiteX134" fmla="*/ 1080753 w 1829675"/>
              <a:gd name="connsiteY134" fmla="*/ 178794 h 225959"/>
              <a:gd name="connsiteX135" fmla="*/ 1015810 w 1829675"/>
              <a:gd name="connsiteY135" fmla="*/ 224979 h 225959"/>
              <a:gd name="connsiteX136" fmla="*/ 942145 w 1829675"/>
              <a:gd name="connsiteY136" fmla="*/ 148362 h 225959"/>
              <a:gd name="connsiteX137" fmla="*/ 942145 w 1829675"/>
              <a:gd name="connsiteY137" fmla="*/ 146032 h 225959"/>
              <a:gd name="connsiteX138" fmla="*/ 1013490 w 1829675"/>
              <a:gd name="connsiteY138" fmla="*/ 68710 h 225959"/>
              <a:gd name="connsiteX139" fmla="*/ 1057157 w 1829675"/>
              <a:gd name="connsiteY139" fmla="*/ 132180 h 225959"/>
              <a:gd name="connsiteX140" fmla="*/ 1013490 w 1829675"/>
              <a:gd name="connsiteY140" fmla="*/ 88631 h 225959"/>
              <a:gd name="connsiteX141" fmla="*/ 967968 w 1829675"/>
              <a:gd name="connsiteY141" fmla="*/ 132180 h 225959"/>
              <a:gd name="connsiteX142" fmla="*/ 1222856 w 1829675"/>
              <a:gd name="connsiteY142" fmla="*/ 1563 h 225959"/>
              <a:gd name="connsiteX143" fmla="*/ 1247194 w 1829675"/>
              <a:gd name="connsiteY143" fmla="*/ 1563 h 225959"/>
              <a:gd name="connsiteX144" fmla="*/ 1247194 w 1829675"/>
              <a:gd name="connsiteY144" fmla="*/ 222221 h 225959"/>
              <a:gd name="connsiteX145" fmla="*/ 1222856 w 1829675"/>
              <a:gd name="connsiteY145" fmla="*/ 222221 h 225959"/>
              <a:gd name="connsiteX146" fmla="*/ 1222856 w 1829675"/>
              <a:gd name="connsiteY146" fmla="*/ 196140 h 225959"/>
              <a:gd name="connsiteX147" fmla="*/ 1170746 w 1829675"/>
              <a:gd name="connsiteY147" fmla="*/ 224703 h 225959"/>
              <a:gd name="connsiteX148" fmla="*/ 1101999 w 1829675"/>
              <a:gd name="connsiteY148" fmla="*/ 149679 h 225959"/>
              <a:gd name="connsiteX149" fmla="*/ 1101999 w 1829675"/>
              <a:gd name="connsiteY149" fmla="*/ 147350 h 225959"/>
              <a:gd name="connsiteX150" fmla="*/ 1173128 w 1829675"/>
              <a:gd name="connsiteY150" fmla="*/ 68588 h 225959"/>
              <a:gd name="connsiteX151" fmla="*/ 1222918 w 1829675"/>
              <a:gd name="connsiteY151" fmla="*/ 95434 h 225959"/>
              <a:gd name="connsiteX152" fmla="*/ 1223722 w 1829675"/>
              <a:gd name="connsiteY152" fmla="*/ 145603 h 225959"/>
              <a:gd name="connsiteX153" fmla="*/ 1175385 w 1829675"/>
              <a:gd name="connsiteY153" fmla="*/ 88753 h 225959"/>
              <a:gd name="connsiteX154" fmla="*/ 1127049 w 1829675"/>
              <a:gd name="connsiteY154" fmla="*/ 146462 h 225959"/>
              <a:gd name="connsiteX155" fmla="*/ 1127049 w 1829675"/>
              <a:gd name="connsiteY155" fmla="*/ 148760 h 225959"/>
              <a:gd name="connsiteX156" fmla="*/ 1173437 w 1829675"/>
              <a:gd name="connsiteY156" fmla="*/ 205028 h 225959"/>
              <a:gd name="connsiteX157" fmla="*/ 1223784 w 1829675"/>
              <a:gd name="connsiteY157" fmla="*/ 147902 h 225959"/>
              <a:gd name="connsiteX158" fmla="*/ 1276573 w 1829675"/>
              <a:gd name="connsiteY158" fmla="*/ 222221 h 225959"/>
              <a:gd name="connsiteX159" fmla="*/ 1300726 w 1829675"/>
              <a:gd name="connsiteY159" fmla="*/ 222221 h 225959"/>
              <a:gd name="connsiteX160" fmla="*/ 1300726 w 1829675"/>
              <a:gd name="connsiteY160" fmla="*/ 72572 h 225959"/>
              <a:gd name="connsiteX161" fmla="*/ 1276573 w 1829675"/>
              <a:gd name="connsiteY161" fmla="*/ 72572 h 225959"/>
              <a:gd name="connsiteX162" fmla="*/ 1288665 w 1829675"/>
              <a:gd name="connsiteY162" fmla="*/ 21269 h 225959"/>
              <a:gd name="connsiteX163" fmla="*/ 1304654 w 1829675"/>
              <a:gd name="connsiteY163" fmla="*/ 37175 h 225959"/>
              <a:gd name="connsiteX164" fmla="*/ 1288603 w 1829675"/>
              <a:gd name="connsiteY164" fmla="*/ 53019 h 225959"/>
              <a:gd name="connsiteX165" fmla="*/ 1272615 w 1829675"/>
              <a:gd name="connsiteY165" fmla="*/ 37113 h 225959"/>
              <a:gd name="connsiteX166" fmla="*/ 1288665 w 1829675"/>
              <a:gd name="connsiteY166" fmla="*/ 21269 h 225959"/>
              <a:gd name="connsiteX167" fmla="*/ 1398760 w 1829675"/>
              <a:gd name="connsiteY167" fmla="*/ 204905 h 225959"/>
              <a:gd name="connsiteX168" fmla="*/ 1348970 w 1829675"/>
              <a:gd name="connsiteY168" fmla="*/ 148362 h 225959"/>
              <a:gd name="connsiteX169" fmla="*/ 1348970 w 1829675"/>
              <a:gd name="connsiteY169" fmla="*/ 146032 h 225959"/>
              <a:gd name="connsiteX170" fmla="*/ 1397894 w 1829675"/>
              <a:gd name="connsiteY170" fmla="*/ 88631 h 225959"/>
              <a:gd name="connsiteX171" fmla="*/ 1440107 w 1829675"/>
              <a:gd name="connsiteY171" fmla="*/ 121515 h 225959"/>
              <a:gd name="connsiteX172" fmla="*/ 1463982 w 1829675"/>
              <a:gd name="connsiteY172" fmla="*/ 121515 h 225959"/>
              <a:gd name="connsiteX173" fmla="*/ 1397832 w 1829675"/>
              <a:gd name="connsiteY173" fmla="*/ 68710 h 225959"/>
              <a:gd name="connsiteX174" fmla="*/ 1323858 w 1829675"/>
              <a:gd name="connsiteY174" fmla="*/ 146032 h 225959"/>
              <a:gd name="connsiteX175" fmla="*/ 1323858 w 1829675"/>
              <a:gd name="connsiteY175" fmla="*/ 148362 h 225959"/>
              <a:gd name="connsiteX176" fmla="*/ 1398389 w 1829675"/>
              <a:gd name="connsiteY176" fmla="*/ 224979 h 225959"/>
              <a:gd name="connsiteX177" fmla="*/ 1464786 w 1829675"/>
              <a:gd name="connsiteY177" fmla="*/ 168129 h 225959"/>
              <a:gd name="connsiteX178" fmla="*/ 1442365 w 1829675"/>
              <a:gd name="connsiteY178" fmla="*/ 168129 h 225959"/>
              <a:gd name="connsiteX179" fmla="*/ 1398698 w 1829675"/>
              <a:gd name="connsiteY179" fmla="*/ 204905 h 225959"/>
              <a:gd name="connsiteX180" fmla="*/ 1500103 w 1829675"/>
              <a:gd name="connsiteY180" fmla="*/ 21269 h 225959"/>
              <a:gd name="connsiteX181" fmla="*/ 1484052 w 1829675"/>
              <a:gd name="connsiteY181" fmla="*/ 37113 h 225959"/>
              <a:gd name="connsiteX182" fmla="*/ 1500041 w 1829675"/>
              <a:gd name="connsiteY182" fmla="*/ 53019 h 225959"/>
              <a:gd name="connsiteX183" fmla="*/ 1516091 w 1829675"/>
              <a:gd name="connsiteY183" fmla="*/ 37175 h 225959"/>
              <a:gd name="connsiteX184" fmla="*/ 1516091 w 1829675"/>
              <a:gd name="connsiteY184" fmla="*/ 37113 h 225959"/>
              <a:gd name="connsiteX185" fmla="*/ 1500103 w 1829675"/>
              <a:gd name="connsiteY185" fmla="*/ 21269 h 225959"/>
              <a:gd name="connsiteX186" fmla="*/ 1488042 w 1829675"/>
              <a:gd name="connsiteY186" fmla="*/ 72572 h 225959"/>
              <a:gd name="connsiteX187" fmla="*/ 1512257 w 1829675"/>
              <a:gd name="connsiteY187" fmla="*/ 72572 h 225959"/>
              <a:gd name="connsiteX188" fmla="*/ 1512257 w 1829675"/>
              <a:gd name="connsiteY188" fmla="*/ 222221 h 225959"/>
              <a:gd name="connsiteX189" fmla="*/ 1488073 w 1829675"/>
              <a:gd name="connsiteY189" fmla="*/ 222221 h 225959"/>
              <a:gd name="connsiteX190" fmla="*/ 1614682 w 1829675"/>
              <a:gd name="connsiteY190" fmla="*/ 68710 h 225959"/>
              <a:gd name="connsiteX191" fmla="*/ 1565758 w 1829675"/>
              <a:gd name="connsiteY191" fmla="*/ 95251 h 225959"/>
              <a:gd name="connsiteX192" fmla="*/ 1565758 w 1829675"/>
              <a:gd name="connsiteY192" fmla="*/ 72572 h 225959"/>
              <a:gd name="connsiteX193" fmla="*/ 1541605 w 1829675"/>
              <a:gd name="connsiteY193" fmla="*/ 72572 h 225959"/>
              <a:gd name="connsiteX194" fmla="*/ 1541605 w 1829675"/>
              <a:gd name="connsiteY194" fmla="*/ 222221 h 225959"/>
              <a:gd name="connsiteX195" fmla="*/ 1565758 w 1829675"/>
              <a:gd name="connsiteY195" fmla="*/ 222221 h 225959"/>
              <a:gd name="connsiteX196" fmla="*/ 1565758 w 1829675"/>
              <a:gd name="connsiteY196" fmla="*/ 130740 h 225959"/>
              <a:gd name="connsiteX197" fmla="*/ 1608280 w 1829675"/>
              <a:gd name="connsiteY197" fmla="*/ 89489 h 225959"/>
              <a:gd name="connsiteX198" fmla="*/ 1644092 w 1829675"/>
              <a:gd name="connsiteY198" fmla="*/ 127859 h 225959"/>
              <a:gd name="connsiteX199" fmla="*/ 1644092 w 1829675"/>
              <a:gd name="connsiteY199" fmla="*/ 222221 h 225959"/>
              <a:gd name="connsiteX200" fmla="*/ 1668245 w 1829675"/>
              <a:gd name="connsiteY200" fmla="*/ 222221 h 225959"/>
              <a:gd name="connsiteX201" fmla="*/ 1668245 w 1829675"/>
              <a:gd name="connsiteY201" fmla="*/ 129606 h 225959"/>
              <a:gd name="connsiteX202" fmla="*/ 1614682 w 1829675"/>
              <a:gd name="connsiteY202" fmla="*/ 68710 h 225959"/>
              <a:gd name="connsiteX203" fmla="*/ 1829676 w 1829675"/>
              <a:gd name="connsiteY203" fmla="*/ 151457 h 225959"/>
              <a:gd name="connsiteX204" fmla="*/ 1714942 w 1829675"/>
              <a:gd name="connsiteY204" fmla="*/ 151457 h 225959"/>
              <a:gd name="connsiteX205" fmla="*/ 1763866 w 1829675"/>
              <a:gd name="connsiteY205" fmla="*/ 204844 h 225959"/>
              <a:gd name="connsiteX206" fmla="*/ 1804348 w 1829675"/>
              <a:gd name="connsiteY206" fmla="*/ 178579 h 225959"/>
              <a:gd name="connsiteX207" fmla="*/ 1828501 w 1829675"/>
              <a:gd name="connsiteY207" fmla="*/ 178579 h 225959"/>
              <a:gd name="connsiteX208" fmla="*/ 1763557 w 1829675"/>
              <a:gd name="connsiteY208" fmla="*/ 224764 h 225959"/>
              <a:gd name="connsiteX209" fmla="*/ 1689862 w 1829675"/>
              <a:gd name="connsiteY209" fmla="*/ 148147 h 225959"/>
              <a:gd name="connsiteX210" fmla="*/ 1689862 w 1829675"/>
              <a:gd name="connsiteY210" fmla="*/ 145818 h 225959"/>
              <a:gd name="connsiteX211" fmla="*/ 1761207 w 1829675"/>
              <a:gd name="connsiteY211" fmla="*/ 68496 h 225959"/>
              <a:gd name="connsiteX212" fmla="*/ 1829645 w 1829675"/>
              <a:gd name="connsiteY212" fmla="*/ 143519 h 225959"/>
              <a:gd name="connsiteX213" fmla="*/ 1804935 w 1829675"/>
              <a:gd name="connsiteY213" fmla="*/ 132119 h 225959"/>
              <a:gd name="connsiteX214" fmla="*/ 1761238 w 1829675"/>
              <a:gd name="connsiteY214" fmla="*/ 88570 h 225959"/>
              <a:gd name="connsiteX215" fmla="*/ 1715808 w 1829675"/>
              <a:gd name="connsiteY215" fmla="*/ 132119 h 22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1829675" h="225959">
                <a:moveTo>
                  <a:pt x="0" y="1563"/>
                </a:moveTo>
                <a:lnTo>
                  <a:pt x="199191" y="1563"/>
                </a:lnTo>
                <a:lnTo>
                  <a:pt x="199191" y="62857"/>
                </a:lnTo>
                <a:lnTo>
                  <a:pt x="167740" y="62857"/>
                </a:lnTo>
                <a:cubicBezTo>
                  <a:pt x="167740" y="60099"/>
                  <a:pt x="167740" y="36715"/>
                  <a:pt x="167740" y="36715"/>
                </a:cubicBezTo>
                <a:lnTo>
                  <a:pt x="125341" y="36715"/>
                </a:lnTo>
                <a:lnTo>
                  <a:pt x="125341" y="191267"/>
                </a:lnTo>
                <a:lnTo>
                  <a:pt x="159576" y="191267"/>
                </a:lnTo>
                <a:lnTo>
                  <a:pt x="159576" y="222221"/>
                </a:lnTo>
                <a:lnTo>
                  <a:pt x="39121" y="222221"/>
                </a:lnTo>
                <a:lnTo>
                  <a:pt x="39121" y="191267"/>
                </a:lnTo>
                <a:lnTo>
                  <a:pt x="73355" y="191267"/>
                </a:lnTo>
                <a:lnTo>
                  <a:pt x="73355" y="36776"/>
                </a:lnTo>
                <a:lnTo>
                  <a:pt x="31884" y="36776"/>
                </a:lnTo>
                <a:lnTo>
                  <a:pt x="31884" y="87252"/>
                </a:lnTo>
                <a:lnTo>
                  <a:pt x="0" y="87252"/>
                </a:lnTo>
                <a:lnTo>
                  <a:pt x="0" y="1563"/>
                </a:lnTo>
                <a:moveTo>
                  <a:pt x="262032" y="72572"/>
                </a:moveTo>
                <a:lnTo>
                  <a:pt x="262032" y="101748"/>
                </a:lnTo>
                <a:lnTo>
                  <a:pt x="286432" y="101748"/>
                </a:lnTo>
                <a:lnTo>
                  <a:pt x="286432" y="177752"/>
                </a:lnTo>
                <a:lnTo>
                  <a:pt x="284947" y="178825"/>
                </a:lnTo>
                <a:cubicBezTo>
                  <a:pt x="274216" y="186701"/>
                  <a:pt x="264073" y="190716"/>
                  <a:pt x="254795" y="190716"/>
                </a:cubicBezTo>
                <a:cubicBezTo>
                  <a:pt x="247373" y="190716"/>
                  <a:pt x="242023" y="188846"/>
                  <a:pt x="238930" y="185107"/>
                </a:cubicBezTo>
                <a:cubicBezTo>
                  <a:pt x="235838" y="181368"/>
                  <a:pt x="234477" y="175576"/>
                  <a:pt x="234477" y="166719"/>
                </a:cubicBezTo>
                <a:lnTo>
                  <a:pt x="234477" y="72572"/>
                </a:lnTo>
                <a:lnTo>
                  <a:pt x="167554" y="72572"/>
                </a:lnTo>
                <a:lnTo>
                  <a:pt x="167554" y="101748"/>
                </a:lnTo>
                <a:lnTo>
                  <a:pt x="191305" y="101748"/>
                </a:lnTo>
                <a:lnTo>
                  <a:pt x="191305" y="179621"/>
                </a:lnTo>
                <a:cubicBezTo>
                  <a:pt x="191305" y="194025"/>
                  <a:pt x="195325" y="205273"/>
                  <a:pt x="203242" y="213027"/>
                </a:cubicBezTo>
                <a:cubicBezTo>
                  <a:pt x="211159" y="220780"/>
                  <a:pt x="222416" y="224703"/>
                  <a:pt x="236642" y="224703"/>
                </a:cubicBezTo>
                <a:cubicBezTo>
                  <a:pt x="252538" y="224325"/>
                  <a:pt x="267933" y="219115"/>
                  <a:pt x="280742" y="209778"/>
                </a:cubicBezTo>
                <a:lnTo>
                  <a:pt x="286432" y="205886"/>
                </a:lnTo>
                <a:lnTo>
                  <a:pt x="286432" y="222435"/>
                </a:lnTo>
                <a:lnTo>
                  <a:pt x="347417" y="222435"/>
                </a:lnTo>
                <a:lnTo>
                  <a:pt x="347417" y="193443"/>
                </a:lnTo>
                <a:lnTo>
                  <a:pt x="329759" y="193443"/>
                </a:lnTo>
                <a:lnTo>
                  <a:pt x="329759" y="72572"/>
                </a:lnTo>
                <a:lnTo>
                  <a:pt x="262032" y="72572"/>
                </a:lnTo>
                <a:moveTo>
                  <a:pt x="392290" y="15477"/>
                </a:moveTo>
                <a:lnTo>
                  <a:pt x="392290" y="15477"/>
                </a:lnTo>
                <a:cubicBezTo>
                  <a:pt x="382536" y="26128"/>
                  <a:pt x="377337" y="40115"/>
                  <a:pt x="377786" y="54490"/>
                </a:cubicBezTo>
                <a:lnTo>
                  <a:pt x="377786" y="72511"/>
                </a:lnTo>
                <a:lnTo>
                  <a:pt x="356509" y="72511"/>
                </a:lnTo>
                <a:lnTo>
                  <a:pt x="356509" y="101686"/>
                </a:lnTo>
                <a:lnTo>
                  <a:pt x="377786" y="101686"/>
                </a:lnTo>
                <a:lnTo>
                  <a:pt x="377786" y="193382"/>
                </a:lnTo>
                <a:lnTo>
                  <a:pt x="356478" y="193382"/>
                </a:lnTo>
                <a:lnTo>
                  <a:pt x="356478" y="222374"/>
                </a:lnTo>
                <a:lnTo>
                  <a:pt x="446162" y="222374"/>
                </a:lnTo>
                <a:lnTo>
                  <a:pt x="446162" y="193382"/>
                </a:lnTo>
                <a:lnTo>
                  <a:pt x="421267" y="193382"/>
                </a:lnTo>
                <a:lnTo>
                  <a:pt x="421267" y="101686"/>
                </a:lnTo>
                <a:lnTo>
                  <a:pt x="446162" y="101686"/>
                </a:lnTo>
                <a:lnTo>
                  <a:pt x="446162" y="72511"/>
                </a:lnTo>
                <a:lnTo>
                  <a:pt x="421267" y="72511"/>
                </a:lnTo>
                <a:lnTo>
                  <a:pt x="421267" y="51732"/>
                </a:lnTo>
                <a:cubicBezTo>
                  <a:pt x="421267" y="30800"/>
                  <a:pt x="430359" y="26387"/>
                  <a:pt x="437998" y="26387"/>
                </a:cubicBezTo>
                <a:cubicBezTo>
                  <a:pt x="444739" y="26387"/>
                  <a:pt x="450059" y="31321"/>
                  <a:pt x="453801" y="40944"/>
                </a:cubicBezTo>
                <a:lnTo>
                  <a:pt x="483551" y="17928"/>
                </a:lnTo>
                <a:cubicBezTo>
                  <a:pt x="473407" y="6129"/>
                  <a:pt x="457419" y="0"/>
                  <a:pt x="435709" y="0"/>
                </a:cubicBezTo>
                <a:cubicBezTo>
                  <a:pt x="416443" y="0"/>
                  <a:pt x="401846" y="5210"/>
                  <a:pt x="392414" y="15477"/>
                </a:cubicBezTo>
                <a:moveTo>
                  <a:pt x="505446" y="24671"/>
                </a:moveTo>
                <a:lnTo>
                  <a:pt x="475387" y="46124"/>
                </a:lnTo>
                <a:lnTo>
                  <a:pt x="475387" y="72541"/>
                </a:lnTo>
                <a:lnTo>
                  <a:pt x="455254" y="72541"/>
                </a:lnTo>
                <a:lnTo>
                  <a:pt x="455254" y="101717"/>
                </a:lnTo>
                <a:lnTo>
                  <a:pt x="475387" y="101717"/>
                </a:lnTo>
                <a:lnTo>
                  <a:pt x="475387" y="187436"/>
                </a:lnTo>
                <a:cubicBezTo>
                  <a:pt x="475387" y="212873"/>
                  <a:pt x="487448" y="224734"/>
                  <a:pt x="513363" y="224734"/>
                </a:cubicBezTo>
                <a:cubicBezTo>
                  <a:pt x="525195" y="224576"/>
                  <a:pt x="536897" y="222248"/>
                  <a:pt x="547876" y="217869"/>
                </a:cubicBezTo>
                <a:lnTo>
                  <a:pt x="547876" y="190287"/>
                </a:lnTo>
                <a:cubicBezTo>
                  <a:pt x="543868" y="191546"/>
                  <a:pt x="539709" y="192258"/>
                  <a:pt x="535506" y="192401"/>
                </a:cubicBezTo>
                <a:cubicBezTo>
                  <a:pt x="528517" y="192401"/>
                  <a:pt x="524032" y="190900"/>
                  <a:pt x="521682" y="187774"/>
                </a:cubicBezTo>
                <a:cubicBezTo>
                  <a:pt x="519332" y="184648"/>
                  <a:pt x="518590" y="180357"/>
                  <a:pt x="518590" y="173247"/>
                </a:cubicBezTo>
                <a:lnTo>
                  <a:pt x="518590" y="101778"/>
                </a:lnTo>
                <a:lnTo>
                  <a:pt x="547721" y="101778"/>
                </a:lnTo>
                <a:lnTo>
                  <a:pt x="547721" y="72602"/>
                </a:lnTo>
                <a:lnTo>
                  <a:pt x="518620" y="72602"/>
                </a:lnTo>
                <a:lnTo>
                  <a:pt x="518620" y="15323"/>
                </a:lnTo>
                <a:cubicBezTo>
                  <a:pt x="515095" y="17867"/>
                  <a:pt x="505323" y="24793"/>
                  <a:pt x="505323" y="24793"/>
                </a:cubicBezTo>
                <a:moveTo>
                  <a:pt x="565534" y="80142"/>
                </a:moveTo>
                <a:lnTo>
                  <a:pt x="565534" y="80142"/>
                </a:lnTo>
                <a:cubicBezTo>
                  <a:pt x="555867" y="87655"/>
                  <a:pt x="550229" y="99164"/>
                  <a:pt x="550257" y="111340"/>
                </a:cubicBezTo>
                <a:cubicBezTo>
                  <a:pt x="550010" y="123875"/>
                  <a:pt x="556059" y="135714"/>
                  <a:pt x="566400" y="142937"/>
                </a:cubicBezTo>
                <a:cubicBezTo>
                  <a:pt x="577410" y="151059"/>
                  <a:pt x="595749" y="157219"/>
                  <a:pt x="620953" y="161325"/>
                </a:cubicBezTo>
                <a:cubicBezTo>
                  <a:pt x="633725" y="163409"/>
                  <a:pt x="642137" y="165616"/>
                  <a:pt x="646683" y="168037"/>
                </a:cubicBezTo>
                <a:cubicBezTo>
                  <a:pt x="651272" y="170050"/>
                  <a:pt x="654229" y="174556"/>
                  <a:pt x="654229" y="179530"/>
                </a:cubicBezTo>
                <a:cubicBezTo>
                  <a:pt x="654124" y="184881"/>
                  <a:pt x="651108" y="189759"/>
                  <a:pt x="646343" y="192279"/>
                </a:cubicBezTo>
                <a:cubicBezTo>
                  <a:pt x="640046" y="195667"/>
                  <a:pt x="632930" y="197268"/>
                  <a:pt x="625777" y="196906"/>
                </a:cubicBezTo>
                <a:cubicBezTo>
                  <a:pt x="616744" y="197224"/>
                  <a:pt x="607828" y="194820"/>
                  <a:pt x="600202" y="190011"/>
                </a:cubicBezTo>
                <a:cubicBezTo>
                  <a:pt x="594128" y="186182"/>
                  <a:pt x="590117" y="179844"/>
                  <a:pt x="589285" y="172757"/>
                </a:cubicBezTo>
                <a:lnTo>
                  <a:pt x="556319" y="172757"/>
                </a:lnTo>
                <a:lnTo>
                  <a:pt x="556319" y="222405"/>
                </a:lnTo>
                <a:lnTo>
                  <a:pt x="588914" y="222405"/>
                </a:lnTo>
                <a:lnTo>
                  <a:pt x="588914" y="211157"/>
                </a:lnTo>
                <a:lnTo>
                  <a:pt x="592749" y="215294"/>
                </a:lnTo>
                <a:cubicBezTo>
                  <a:pt x="599274" y="222374"/>
                  <a:pt x="611768" y="225960"/>
                  <a:pt x="629859" y="225960"/>
                </a:cubicBezTo>
                <a:cubicBezTo>
                  <a:pt x="649497" y="225960"/>
                  <a:pt x="664836" y="221209"/>
                  <a:pt x="675444" y="211831"/>
                </a:cubicBezTo>
                <a:cubicBezTo>
                  <a:pt x="685896" y="202739"/>
                  <a:pt x="691723" y="189507"/>
                  <a:pt x="691339" y="175729"/>
                </a:cubicBezTo>
                <a:cubicBezTo>
                  <a:pt x="691574" y="166228"/>
                  <a:pt x="688652" y="156913"/>
                  <a:pt x="683020" y="149220"/>
                </a:cubicBezTo>
                <a:cubicBezTo>
                  <a:pt x="677373" y="141820"/>
                  <a:pt x="669602" y="136286"/>
                  <a:pt x="660723" y="133345"/>
                </a:cubicBezTo>
                <a:cubicBezTo>
                  <a:pt x="646494" y="128943"/>
                  <a:pt x="631947" y="125614"/>
                  <a:pt x="617211" y="123384"/>
                </a:cubicBezTo>
                <a:cubicBezTo>
                  <a:pt x="604531" y="121147"/>
                  <a:pt x="596800" y="119247"/>
                  <a:pt x="593553" y="117561"/>
                </a:cubicBezTo>
                <a:cubicBezTo>
                  <a:pt x="590065" y="115990"/>
                  <a:pt x="587835" y="112532"/>
                  <a:pt x="587863" y="108735"/>
                </a:cubicBezTo>
                <a:cubicBezTo>
                  <a:pt x="587863" y="99327"/>
                  <a:pt x="595996" y="94546"/>
                  <a:pt x="612015" y="94546"/>
                </a:cubicBezTo>
                <a:cubicBezTo>
                  <a:pt x="631808" y="94546"/>
                  <a:pt x="643931" y="100093"/>
                  <a:pt x="648136" y="110942"/>
                </a:cubicBezTo>
                <a:lnTo>
                  <a:pt x="680701" y="110942"/>
                </a:lnTo>
                <a:lnTo>
                  <a:pt x="680701" y="69722"/>
                </a:lnTo>
                <a:lnTo>
                  <a:pt x="648971" y="69722"/>
                </a:lnTo>
                <a:lnTo>
                  <a:pt x="648971" y="76188"/>
                </a:lnTo>
                <a:lnTo>
                  <a:pt x="645879" y="74901"/>
                </a:lnTo>
                <a:cubicBezTo>
                  <a:pt x="633444" y="69834"/>
                  <a:pt x="620109" y="67291"/>
                  <a:pt x="606665" y="67423"/>
                </a:cubicBezTo>
                <a:cubicBezTo>
                  <a:pt x="589594" y="67423"/>
                  <a:pt x="575740" y="71775"/>
                  <a:pt x="565534" y="80295"/>
                </a:cubicBezTo>
                <a:moveTo>
                  <a:pt x="826267" y="222374"/>
                </a:moveTo>
                <a:lnTo>
                  <a:pt x="897210" y="33344"/>
                </a:lnTo>
                <a:lnTo>
                  <a:pt x="897210" y="222221"/>
                </a:lnTo>
                <a:lnTo>
                  <a:pt x="920497" y="222221"/>
                </a:lnTo>
                <a:lnTo>
                  <a:pt x="920497" y="1563"/>
                </a:lnTo>
                <a:lnTo>
                  <a:pt x="885273" y="1563"/>
                </a:lnTo>
                <a:lnTo>
                  <a:pt x="820917" y="176250"/>
                </a:lnTo>
                <a:lnTo>
                  <a:pt x="756561" y="1563"/>
                </a:lnTo>
                <a:lnTo>
                  <a:pt x="721306" y="1563"/>
                </a:lnTo>
                <a:lnTo>
                  <a:pt x="721306" y="222221"/>
                </a:lnTo>
                <a:lnTo>
                  <a:pt x="744624" y="222221"/>
                </a:lnTo>
                <a:lnTo>
                  <a:pt x="744624" y="33191"/>
                </a:lnTo>
                <a:lnTo>
                  <a:pt x="815567" y="222221"/>
                </a:lnTo>
                <a:close/>
                <a:moveTo>
                  <a:pt x="1013490" y="68864"/>
                </a:moveTo>
                <a:cubicBezTo>
                  <a:pt x="1048714" y="68864"/>
                  <a:pt x="1081897" y="89918"/>
                  <a:pt x="1081897" y="143887"/>
                </a:cubicBezTo>
                <a:lnTo>
                  <a:pt x="1081897" y="151671"/>
                </a:lnTo>
                <a:lnTo>
                  <a:pt x="967195" y="151671"/>
                </a:lnTo>
                <a:cubicBezTo>
                  <a:pt x="968339" y="186027"/>
                  <a:pt x="984946" y="205058"/>
                  <a:pt x="1016088" y="205058"/>
                </a:cubicBezTo>
                <a:cubicBezTo>
                  <a:pt x="1039684" y="205058"/>
                  <a:pt x="1053384" y="196416"/>
                  <a:pt x="1056569" y="178794"/>
                </a:cubicBezTo>
                <a:lnTo>
                  <a:pt x="1080753" y="178794"/>
                </a:lnTo>
                <a:cubicBezTo>
                  <a:pt x="1075496" y="209104"/>
                  <a:pt x="1050168" y="224979"/>
                  <a:pt x="1015810" y="224979"/>
                </a:cubicBezTo>
                <a:cubicBezTo>
                  <a:pt x="972699" y="224979"/>
                  <a:pt x="942145" y="194976"/>
                  <a:pt x="942145" y="148362"/>
                </a:cubicBezTo>
                <a:lnTo>
                  <a:pt x="942145" y="146032"/>
                </a:lnTo>
                <a:cubicBezTo>
                  <a:pt x="942145" y="100461"/>
                  <a:pt x="971555" y="68710"/>
                  <a:pt x="1013490" y="68710"/>
                </a:cubicBezTo>
                <a:moveTo>
                  <a:pt x="1057157" y="132180"/>
                </a:moveTo>
                <a:cubicBezTo>
                  <a:pt x="1054838" y="101012"/>
                  <a:pt x="1038602" y="88631"/>
                  <a:pt x="1013490" y="88631"/>
                </a:cubicBezTo>
                <a:cubicBezTo>
                  <a:pt x="988379" y="88631"/>
                  <a:pt x="972143" y="105364"/>
                  <a:pt x="967968" y="132180"/>
                </a:cubicBezTo>
                <a:close/>
                <a:moveTo>
                  <a:pt x="1222856" y="1563"/>
                </a:moveTo>
                <a:lnTo>
                  <a:pt x="1247194" y="1563"/>
                </a:lnTo>
                <a:lnTo>
                  <a:pt x="1247194" y="222221"/>
                </a:lnTo>
                <a:lnTo>
                  <a:pt x="1222856" y="222221"/>
                </a:lnTo>
                <a:lnTo>
                  <a:pt x="1222856" y="196140"/>
                </a:lnTo>
                <a:cubicBezTo>
                  <a:pt x="1214135" y="210851"/>
                  <a:pt x="1192858" y="224703"/>
                  <a:pt x="1170746" y="224703"/>
                </a:cubicBezTo>
                <a:cubicBezTo>
                  <a:pt x="1130852" y="224703"/>
                  <a:pt x="1101999" y="196692"/>
                  <a:pt x="1101999" y="149679"/>
                </a:cubicBezTo>
                <a:lnTo>
                  <a:pt x="1101999" y="147350"/>
                </a:lnTo>
                <a:cubicBezTo>
                  <a:pt x="1101999" y="101196"/>
                  <a:pt x="1131131" y="68588"/>
                  <a:pt x="1173128" y="68588"/>
                </a:cubicBezTo>
                <a:cubicBezTo>
                  <a:pt x="1198456" y="68588"/>
                  <a:pt x="1214197" y="80847"/>
                  <a:pt x="1222918" y="95434"/>
                </a:cubicBezTo>
                <a:close/>
                <a:moveTo>
                  <a:pt x="1223722" y="145603"/>
                </a:moveTo>
                <a:cubicBezTo>
                  <a:pt x="1223722" y="106927"/>
                  <a:pt x="1205166" y="88753"/>
                  <a:pt x="1175385" y="88753"/>
                </a:cubicBezTo>
                <a:cubicBezTo>
                  <a:pt x="1145109" y="88753"/>
                  <a:pt x="1127049" y="109808"/>
                  <a:pt x="1127049" y="146462"/>
                </a:cubicBezTo>
                <a:lnTo>
                  <a:pt x="1127049" y="148760"/>
                </a:lnTo>
                <a:cubicBezTo>
                  <a:pt x="1127049" y="186854"/>
                  <a:pt x="1147738" y="205028"/>
                  <a:pt x="1173437" y="205028"/>
                </a:cubicBezTo>
                <a:cubicBezTo>
                  <a:pt x="1201672" y="205028"/>
                  <a:pt x="1223784" y="186640"/>
                  <a:pt x="1223784" y="147902"/>
                </a:cubicBezTo>
                <a:close/>
                <a:moveTo>
                  <a:pt x="1276573" y="222221"/>
                </a:moveTo>
                <a:lnTo>
                  <a:pt x="1300726" y="222221"/>
                </a:lnTo>
                <a:lnTo>
                  <a:pt x="1300726" y="72572"/>
                </a:lnTo>
                <a:lnTo>
                  <a:pt x="1276573" y="72572"/>
                </a:lnTo>
                <a:close/>
                <a:moveTo>
                  <a:pt x="1288665" y="21269"/>
                </a:moveTo>
                <a:cubicBezTo>
                  <a:pt x="1297513" y="21286"/>
                  <a:pt x="1304672" y="28407"/>
                  <a:pt x="1304654" y="37175"/>
                </a:cubicBezTo>
                <a:cubicBezTo>
                  <a:pt x="1304635" y="45942"/>
                  <a:pt x="1297451" y="53036"/>
                  <a:pt x="1288603" y="53019"/>
                </a:cubicBezTo>
                <a:cubicBezTo>
                  <a:pt x="1279756" y="53002"/>
                  <a:pt x="1272596" y="45881"/>
                  <a:pt x="1272615" y="37113"/>
                </a:cubicBezTo>
                <a:cubicBezTo>
                  <a:pt x="1272698" y="28374"/>
                  <a:pt x="1279845" y="21319"/>
                  <a:pt x="1288665" y="21269"/>
                </a:cubicBezTo>
                <a:moveTo>
                  <a:pt x="1398760" y="204905"/>
                </a:moveTo>
                <a:cubicBezTo>
                  <a:pt x="1369350" y="204905"/>
                  <a:pt x="1348970" y="185291"/>
                  <a:pt x="1348970" y="148362"/>
                </a:cubicBezTo>
                <a:lnTo>
                  <a:pt x="1348970" y="146032"/>
                </a:lnTo>
                <a:cubicBezTo>
                  <a:pt x="1348970" y="110543"/>
                  <a:pt x="1370216" y="88631"/>
                  <a:pt x="1397894" y="88631"/>
                </a:cubicBezTo>
                <a:cubicBezTo>
                  <a:pt x="1418861" y="88631"/>
                  <a:pt x="1436304" y="97580"/>
                  <a:pt x="1440107" y="121515"/>
                </a:cubicBezTo>
                <a:lnTo>
                  <a:pt x="1463982" y="121515"/>
                </a:lnTo>
                <a:cubicBezTo>
                  <a:pt x="1459312" y="83145"/>
                  <a:pt x="1429624" y="68710"/>
                  <a:pt x="1397832" y="68710"/>
                </a:cubicBezTo>
                <a:cubicBezTo>
                  <a:pt x="1357041" y="68710"/>
                  <a:pt x="1323858" y="99878"/>
                  <a:pt x="1323858" y="146032"/>
                </a:cubicBezTo>
                <a:lnTo>
                  <a:pt x="1323858" y="148362"/>
                </a:lnTo>
                <a:cubicBezTo>
                  <a:pt x="1323858" y="195098"/>
                  <a:pt x="1355897" y="224979"/>
                  <a:pt x="1398389" y="224979"/>
                </a:cubicBezTo>
                <a:cubicBezTo>
                  <a:pt x="1435097" y="224979"/>
                  <a:pt x="1461601" y="200737"/>
                  <a:pt x="1464786" y="168129"/>
                </a:cubicBezTo>
                <a:lnTo>
                  <a:pt x="1442365" y="168129"/>
                </a:lnTo>
                <a:cubicBezTo>
                  <a:pt x="1439767" y="192646"/>
                  <a:pt x="1420253" y="204905"/>
                  <a:pt x="1398698" y="204905"/>
                </a:cubicBezTo>
                <a:moveTo>
                  <a:pt x="1500103" y="21269"/>
                </a:moveTo>
                <a:cubicBezTo>
                  <a:pt x="1491255" y="21252"/>
                  <a:pt x="1484071" y="28346"/>
                  <a:pt x="1484052" y="37113"/>
                </a:cubicBezTo>
                <a:cubicBezTo>
                  <a:pt x="1484037" y="45881"/>
                  <a:pt x="1491193" y="53002"/>
                  <a:pt x="1500041" y="53019"/>
                </a:cubicBezTo>
                <a:cubicBezTo>
                  <a:pt x="1508889" y="53036"/>
                  <a:pt x="1516073" y="45942"/>
                  <a:pt x="1516091" y="37175"/>
                </a:cubicBezTo>
                <a:cubicBezTo>
                  <a:pt x="1516091" y="37154"/>
                  <a:pt x="1516091" y="37134"/>
                  <a:pt x="1516091" y="37113"/>
                </a:cubicBezTo>
                <a:cubicBezTo>
                  <a:pt x="1516008" y="28397"/>
                  <a:pt x="1508898" y="21352"/>
                  <a:pt x="1500103" y="21269"/>
                </a:cubicBezTo>
                <a:moveTo>
                  <a:pt x="1488042" y="72572"/>
                </a:moveTo>
                <a:lnTo>
                  <a:pt x="1512257" y="72572"/>
                </a:lnTo>
                <a:lnTo>
                  <a:pt x="1512257" y="222221"/>
                </a:lnTo>
                <a:lnTo>
                  <a:pt x="1488073" y="222221"/>
                </a:lnTo>
                <a:close/>
                <a:moveTo>
                  <a:pt x="1614682" y="68710"/>
                </a:moveTo>
                <a:cubicBezTo>
                  <a:pt x="1589632" y="68710"/>
                  <a:pt x="1572747" y="80969"/>
                  <a:pt x="1565758" y="95251"/>
                </a:cubicBezTo>
                <a:lnTo>
                  <a:pt x="1565758" y="72572"/>
                </a:lnTo>
                <a:lnTo>
                  <a:pt x="1541605" y="72572"/>
                </a:lnTo>
                <a:lnTo>
                  <a:pt x="1541605" y="222221"/>
                </a:lnTo>
                <a:lnTo>
                  <a:pt x="1565758" y="222221"/>
                </a:lnTo>
                <a:lnTo>
                  <a:pt x="1565758" y="130740"/>
                </a:lnTo>
                <a:cubicBezTo>
                  <a:pt x="1565758" y="103617"/>
                  <a:pt x="1585859" y="89489"/>
                  <a:pt x="1608280" y="89489"/>
                </a:cubicBezTo>
                <a:cubicBezTo>
                  <a:pt x="1632742" y="89489"/>
                  <a:pt x="1644092" y="101319"/>
                  <a:pt x="1644092" y="127859"/>
                </a:cubicBezTo>
                <a:lnTo>
                  <a:pt x="1644092" y="222221"/>
                </a:lnTo>
                <a:lnTo>
                  <a:pt x="1668245" y="222221"/>
                </a:lnTo>
                <a:lnTo>
                  <a:pt x="1668245" y="129606"/>
                </a:lnTo>
                <a:cubicBezTo>
                  <a:pt x="1668245" y="85750"/>
                  <a:pt x="1646133" y="68710"/>
                  <a:pt x="1614682" y="68710"/>
                </a:cubicBezTo>
                <a:moveTo>
                  <a:pt x="1829676" y="151457"/>
                </a:moveTo>
                <a:lnTo>
                  <a:pt x="1714942" y="151457"/>
                </a:lnTo>
                <a:cubicBezTo>
                  <a:pt x="1716117" y="185812"/>
                  <a:pt x="1732693" y="204844"/>
                  <a:pt x="1763866" y="204844"/>
                </a:cubicBezTo>
                <a:cubicBezTo>
                  <a:pt x="1787462" y="204844"/>
                  <a:pt x="1800977" y="196201"/>
                  <a:pt x="1804348" y="178579"/>
                </a:cubicBezTo>
                <a:lnTo>
                  <a:pt x="1828501" y="178579"/>
                </a:lnTo>
                <a:cubicBezTo>
                  <a:pt x="1823274" y="208889"/>
                  <a:pt x="1797946" y="224764"/>
                  <a:pt x="1763557" y="224764"/>
                </a:cubicBezTo>
                <a:cubicBezTo>
                  <a:pt x="1720447" y="224764"/>
                  <a:pt x="1689862" y="194761"/>
                  <a:pt x="1689862" y="148147"/>
                </a:cubicBezTo>
                <a:lnTo>
                  <a:pt x="1689862" y="145818"/>
                </a:lnTo>
                <a:cubicBezTo>
                  <a:pt x="1689862" y="100246"/>
                  <a:pt x="1719272" y="68496"/>
                  <a:pt x="1761207" y="68496"/>
                </a:cubicBezTo>
                <a:cubicBezTo>
                  <a:pt x="1796462" y="68496"/>
                  <a:pt x="1829645" y="89550"/>
                  <a:pt x="1829645" y="143519"/>
                </a:cubicBezTo>
                <a:close/>
                <a:moveTo>
                  <a:pt x="1804935" y="132119"/>
                </a:moveTo>
                <a:cubicBezTo>
                  <a:pt x="1802585" y="100951"/>
                  <a:pt x="1786380" y="88570"/>
                  <a:pt x="1761238" y="88570"/>
                </a:cubicBezTo>
                <a:cubicBezTo>
                  <a:pt x="1736095" y="88570"/>
                  <a:pt x="1719890" y="105303"/>
                  <a:pt x="1715808" y="132119"/>
                </a:cubicBezTo>
                <a:close/>
              </a:path>
            </a:pathLst>
          </a:custGeom>
          <a:solidFill>
            <a:srgbClr val="FFFFFF"/>
          </a:solidFill>
          <a:ln w="3089" cap="flat">
            <a:noFill/>
            <a:prstDash val="solid"/>
            <a:miter/>
          </a:ln>
        </p:spPr>
        <p:txBody>
          <a:bodyPr rtlCol="0" anchor="ctr"/>
          <a:lstStyle/>
          <a:p>
            <a:endParaRPr lang="en-US" dirty="0"/>
          </a:p>
        </p:txBody>
      </p:sp>
    </p:spTree>
    <p:extLst>
      <p:ext uri="{BB962C8B-B14F-4D97-AF65-F5344CB8AC3E}">
        <p14:creationId xmlns:p14="http://schemas.microsoft.com/office/powerpoint/2010/main" val="345622329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2col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dirty="0"/>
              <a:t>© Tufts Medicine 2023  |  Private and confidential. Not for redistribution.</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endParaRPr lang="en-US" dirty="0"/>
          </a:p>
        </p:txBody>
      </p:sp>
      <p:pic>
        <p:nvPicPr>
          <p:cNvPr id="8" name="Picture 7" descr="Logo, icon&#10;&#10;Description automatically generated">
            <a:extLst>
              <a:ext uri="{FF2B5EF4-FFF2-40B4-BE49-F238E27FC236}">
                <a16:creationId xmlns:a16="http://schemas.microsoft.com/office/drawing/2014/main" id="{2F9D7B20-D950-4F48-9EDB-7041FF6401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9" name="Text Placeholder 15">
            <a:extLst>
              <a:ext uri="{FF2B5EF4-FFF2-40B4-BE49-F238E27FC236}">
                <a16:creationId xmlns:a16="http://schemas.microsoft.com/office/drawing/2014/main" id="{9E105035-5CD1-3142-9C06-DB231CE5481B}"/>
              </a:ext>
            </a:extLst>
          </p:cNvPr>
          <p:cNvSpPr>
            <a:spLocks noGrp="1"/>
          </p:cNvSpPr>
          <p:nvPr>
            <p:ph type="body" sz="quarter" idx="22" hasCustomPrompt="1"/>
          </p:nvPr>
        </p:nvSpPr>
        <p:spPr>
          <a:xfrm>
            <a:off x="6719888" y="1581150"/>
            <a:ext cx="5010150" cy="4822824"/>
          </a:xfrm>
        </p:spPr>
        <p:txBody>
          <a:bodyPr tIns="0" bIns="0" anchor="t" anchorCtr="0"/>
          <a:lstStyle>
            <a:lvl1pPr>
              <a:spcAft>
                <a:spcPts val="1200"/>
              </a:spcAft>
              <a:buFontTx/>
              <a:buNone/>
              <a:defRPr sz="2400" b="0" i="0" cap="none" baseline="0">
                <a:solidFill>
                  <a:schemeClr val="accent6"/>
                </a:solidFill>
                <a:latin typeface="+mn-lt"/>
                <a:ea typeface="Roboto" panose="02000000000000000000" pitchFamily="2" charset="0"/>
                <a:cs typeface="Verdana" panose="020B0604030504040204" pitchFamily="34" charset="0"/>
              </a:defRPr>
            </a:lvl1pPr>
            <a:lvl2pPr>
              <a:spcAft>
                <a:spcPts val="1200"/>
              </a:spcAft>
              <a:buFontTx/>
              <a:buNone/>
              <a:defRPr sz="2400" b="0" i="1" cap="none" baseline="0">
                <a:solidFill>
                  <a:schemeClr val="accent6"/>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9pPr>
          </a:lstStyle>
          <a:p>
            <a:pPr lvl="0"/>
            <a:r>
              <a:rPr lang="en-US" dirty="0"/>
              <a:t>Quote or callout</a:t>
            </a:r>
          </a:p>
        </p:txBody>
      </p:sp>
    </p:spTree>
    <p:extLst>
      <p:ext uri="{BB962C8B-B14F-4D97-AF65-F5344CB8AC3E}">
        <p14:creationId xmlns:p14="http://schemas.microsoft.com/office/powerpoint/2010/main" val="3038657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icture 5">
            <a:extLst>
              <a:ext uri="{FF2B5EF4-FFF2-40B4-BE49-F238E27FC236}">
                <a16:creationId xmlns:a16="http://schemas.microsoft.com/office/drawing/2014/main" id="{E2AC9DFC-B123-C64D-B8F7-8506D374D6BF}"/>
              </a:ext>
            </a:extLst>
          </p:cNvPr>
          <p:cNvSpPr/>
          <p:nvPr/>
        </p:nvSpPr>
        <p:spPr>
          <a:xfrm>
            <a:off x="465137"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2784475" y="0"/>
            <a:ext cx="9407525" cy="3888314"/>
          </a:xfrm>
          <a:solidFill>
            <a:schemeClr val="bg1">
              <a:lumMod val="75000"/>
            </a:schemeClr>
          </a:solidFill>
        </p:spPr>
        <p:txBody>
          <a:bodyPr tIns="2286000"/>
          <a:lstStyle>
            <a:lvl1pPr algn="ctr">
              <a:defRPr/>
            </a:lvl1pPr>
          </a:lstStyle>
          <a:p>
            <a:r>
              <a:rPr lang="en-US" dirty="0"/>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3244850" y="4328299"/>
            <a:ext cx="8485188" cy="1272195"/>
          </a:xfrm>
        </p:spPr>
        <p:txBody>
          <a:bodyPr tIns="0" rIns="0" bIns="0" anchor="t" anchorCtr="0"/>
          <a:lstStyle>
            <a:lvl1pPr>
              <a:lnSpc>
                <a:spcPct val="92000"/>
              </a:lnSpc>
              <a:defRPr sz="4400" b="0">
                <a:solidFill>
                  <a:schemeClr val="accent1"/>
                </a:solidFill>
              </a:defRPr>
            </a:lvl1pPr>
          </a:lstStyle>
          <a:p>
            <a:r>
              <a:rPr lang="en-US"/>
              <a:t>Click to edit Master title style</a:t>
            </a:r>
          </a:p>
        </p:txBody>
      </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3244850" y="5600494"/>
            <a:ext cx="8485188" cy="592504"/>
          </a:xfrm>
        </p:spPr>
        <p:txBody>
          <a:bodyPr tIns="91440" bIns="0" anchor="t" anchorCtr="0"/>
          <a:lstStyle>
            <a:lvl1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9pPr>
          </a:lstStyle>
          <a:p>
            <a:pPr lvl="8"/>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3244848" y="6192998"/>
            <a:ext cx="8485185" cy="329563"/>
          </a:xfrm>
          <a:prstGeom prst="rect">
            <a:avLst/>
          </a:prstGeom>
        </p:spPr>
        <p:txBody>
          <a:bodyPr lIns="0" tIns="91440" rIns="0" bIns="0" anchor="t" anchorCtr="0"/>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000">
                <a:solidFill>
                  <a:schemeClr val="tx1"/>
                </a:solidFill>
              </a:defRPr>
            </a:lvl6pPr>
            <a:lvl7pPr>
              <a:defRPr sz="1000">
                <a:solidFill>
                  <a:schemeClr val="tx1"/>
                </a:solidFill>
              </a:defRPr>
            </a:lvl7pPr>
            <a:lvl8pPr>
              <a:defRPr sz="1000">
                <a:solidFill>
                  <a:schemeClr val="tx1"/>
                </a:solidFill>
              </a:defRPr>
            </a:lvl8pPr>
            <a:lvl9pPr marL="0">
              <a:defRPr sz="1000">
                <a:solidFill>
                  <a:schemeClr val="tx1"/>
                </a:solidFill>
              </a:defRPr>
            </a:lvl9pPr>
          </a:lstStyle>
          <a:p>
            <a:pPr lvl="8" indent="-3200400"/>
            <a:endParaRPr lang="en-US" dirty="0"/>
          </a:p>
        </p:txBody>
      </p:sp>
      <p:sp>
        <p:nvSpPr>
          <p:cNvPr id="2" name="TextBox 1">
            <a:extLst>
              <a:ext uri="{FF2B5EF4-FFF2-40B4-BE49-F238E27FC236}">
                <a16:creationId xmlns:a16="http://schemas.microsoft.com/office/drawing/2014/main" id="{8E657881-20A0-5847-86EB-5574CA37A30C}"/>
              </a:ext>
            </a:extLst>
          </p:cNvPr>
          <p:cNvSpPr txBox="1"/>
          <p:nvPr/>
        </p:nvSpPr>
        <p:spPr>
          <a:xfrm>
            <a:off x="4725619" y="-285293"/>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9" name="Picture 3">
            <a:extLst>
              <a:ext uri="{FF2B5EF4-FFF2-40B4-BE49-F238E27FC236}">
                <a16:creationId xmlns:a16="http://schemas.microsoft.com/office/drawing/2014/main" id="{26506536-1C71-B54C-9AD5-E3A37B9CD319}"/>
              </a:ext>
            </a:extLst>
          </p:cNvPr>
          <p:cNvSpPr/>
          <p:nvPr/>
        </p:nvSpPr>
        <p:spPr>
          <a:xfrm>
            <a:off x="469318" y="454025"/>
            <a:ext cx="1829675" cy="225959"/>
          </a:xfrm>
          <a:custGeom>
            <a:avLst/>
            <a:gdLst>
              <a:gd name="connsiteX0" fmla="*/ 0 w 1829675"/>
              <a:gd name="connsiteY0" fmla="*/ 1563 h 225959"/>
              <a:gd name="connsiteX1" fmla="*/ 199191 w 1829675"/>
              <a:gd name="connsiteY1" fmla="*/ 1563 h 225959"/>
              <a:gd name="connsiteX2" fmla="*/ 199191 w 1829675"/>
              <a:gd name="connsiteY2" fmla="*/ 62857 h 225959"/>
              <a:gd name="connsiteX3" fmla="*/ 167740 w 1829675"/>
              <a:gd name="connsiteY3" fmla="*/ 62857 h 225959"/>
              <a:gd name="connsiteX4" fmla="*/ 167740 w 1829675"/>
              <a:gd name="connsiteY4" fmla="*/ 36715 h 225959"/>
              <a:gd name="connsiteX5" fmla="*/ 125341 w 1829675"/>
              <a:gd name="connsiteY5" fmla="*/ 36715 h 225959"/>
              <a:gd name="connsiteX6" fmla="*/ 125341 w 1829675"/>
              <a:gd name="connsiteY6" fmla="*/ 191267 h 225959"/>
              <a:gd name="connsiteX7" fmla="*/ 159576 w 1829675"/>
              <a:gd name="connsiteY7" fmla="*/ 191267 h 225959"/>
              <a:gd name="connsiteX8" fmla="*/ 159576 w 1829675"/>
              <a:gd name="connsiteY8" fmla="*/ 222221 h 225959"/>
              <a:gd name="connsiteX9" fmla="*/ 39121 w 1829675"/>
              <a:gd name="connsiteY9" fmla="*/ 222221 h 225959"/>
              <a:gd name="connsiteX10" fmla="*/ 39121 w 1829675"/>
              <a:gd name="connsiteY10" fmla="*/ 191267 h 225959"/>
              <a:gd name="connsiteX11" fmla="*/ 73355 w 1829675"/>
              <a:gd name="connsiteY11" fmla="*/ 191267 h 225959"/>
              <a:gd name="connsiteX12" fmla="*/ 73355 w 1829675"/>
              <a:gd name="connsiteY12" fmla="*/ 36776 h 225959"/>
              <a:gd name="connsiteX13" fmla="*/ 31884 w 1829675"/>
              <a:gd name="connsiteY13" fmla="*/ 36776 h 225959"/>
              <a:gd name="connsiteX14" fmla="*/ 31884 w 1829675"/>
              <a:gd name="connsiteY14" fmla="*/ 87252 h 225959"/>
              <a:gd name="connsiteX15" fmla="*/ 0 w 1829675"/>
              <a:gd name="connsiteY15" fmla="*/ 87252 h 225959"/>
              <a:gd name="connsiteX16" fmla="*/ 0 w 1829675"/>
              <a:gd name="connsiteY16" fmla="*/ 1563 h 225959"/>
              <a:gd name="connsiteX17" fmla="*/ 262032 w 1829675"/>
              <a:gd name="connsiteY17" fmla="*/ 72572 h 225959"/>
              <a:gd name="connsiteX18" fmla="*/ 262032 w 1829675"/>
              <a:gd name="connsiteY18" fmla="*/ 101748 h 225959"/>
              <a:gd name="connsiteX19" fmla="*/ 286432 w 1829675"/>
              <a:gd name="connsiteY19" fmla="*/ 101748 h 225959"/>
              <a:gd name="connsiteX20" fmla="*/ 286432 w 1829675"/>
              <a:gd name="connsiteY20" fmla="*/ 177752 h 225959"/>
              <a:gd name="connsiteX21" fmla="*/ 284947 w 1829675"/>
              <a:gd name="connsiteY21" fmla="*/ 178825 h 225959"/>
              <a:gd name="connsiteX22" fmla="*/ 254795 w 1829675"/>
              <a:gd name="connsiteY22" fmla="*/ 190716 h 225959"/>
              <a:gd name="connsiteX23" fmla="*/ 238930 w 1829675"/>
              <a:gd name="connsiteY23" fmla="*/ 185107 h 225959"/>
              <a:gd name="connsiteX24" fmla="*/ 234477 w 1829675"/>
              <a:gd name="connsiteY24" fmla="*/ 166719 h 225959"/>
              <a:gd name="connsiteX25" fmla="*/ 234477 w 1829675"/>
              <a:gd name="connsiteY25" fmla="*/ 72572 h 225959"/>
              <a:gd name="connsiteX26" fmla="*/ 167554 w 1829675"/>
              <a:gd name="connsiteY26" fmla="*/ 72572 h 225959"/>
              <a:gd name="connsiteX27" fmla="*/ 167554 w 1829675"/>
              <a:gd name="connsiteY27" fmla="*/ 101748 h 225959"/>
              <a:gd name="connsiteX28" fmla="*/ 191305 w 1829675"/>
              <a:gd name="connsiteY28" fmla="*/ 101748 h 225959"/>
              <a:gd name="connsiteX29" fmla="*/ 191305 w 1829675"/>
              <a:gd name="connsiteY29" fmla="*/ 179621 h 225959"/>
              <a:gd name="connsiteX30" fmla="*/ 203242 w 1829675"/>
              <a:gd name="connsiteY30" fmla="*/ 213027 h 225959"/>
              <a:gd name="connsiteX31" fmla="*/ 236642 w 1829675"/>
              <a:gd name="connsiteY31" fmla="*/ 224703 h 225959"/>
              <a:gd name="connsiteX32" fmla="*/ 280742 w 1829675"/>
              <a:gd name="connsiteY32" fmla="*/ 209778 h 225959"/>
              <a:gd name="connsiteX33" fmla="*/ 286432 w 1829675"/>
              <a:gd name="connsiteY33" fmla="*/ 205886 h 225959"/>
              <a:gd name="connsiteX34" fmla="*/ 286432 w 1829675"/>
              <a:gd name="connsiteY34" fmla="*/ 222435 h 225959"/>
              <a:gd name="connsiteX35" fmla="*/ 347417 w 1829675"/>
              <a:gd name="connsiteY35" fmla="*/ 222435 h 225959"/>
              <a:gd name="connsiteX36" fmla="*/ 347417 w 1829675"/>
              <a:gd name="connsiteY36" fmla="*/ 193443 h 225959"/>
              <a:gd name="connsiteX37" fmla="*/ 329759 w 1829675"/>
              <a:gd name="connsiteY37" fmla="*/ 193443 h 225959"/>
              <a:gd name="connsiteX38" fmla="*/ 329759 w 1829675"/>
              <a:gd name="connsiteY38" fmla="*/ 72572 h 225959"/>
              <a:gd name="connsiteX39" fmla="*/ 262032 w 1829675"/>
              <a:gd name="connsiteY39" fmla="*/ 72572 h 225959"/>
              <a:gd name="connsiteX40" fmla="*/ 392290 w 1829675"/>
              <a:gd name="connsiteY40" fmla="*/ 15477 h 225959"/>
              <a:gd name="connsiteX41" fmla="*/ 392290 w 1829675"/>
              <a:gd name="connsiteY41" fmla="*/ 15477 h 225959"/>
              <a:gd name="connsiteX42" fmla="*/ 377786 w 1829675"/>
              <a:gd name="connsiteY42" fmla="*/ 54490 h 225959"/>
              <a:gd name="connsiteX43" fmla="*/ 377786 w 1829675"/>
              <a:gd name="connsiteY43" fmla="*/ 72511 h 225959"/>
              <a:gd name="connsiteX44" fmla="*/ 356509 w 1829675"/>
              <a:gd name="connsiteY44" fmla="*/ 72511 h 225959"/>
              <a:gd name="connsiteX45" fmla="*/ 356509 w 1829675"/>
              <a:gd name="connsiteY45" fmla="*/ 101686 h 225959"/>
              <a:gd name="connsiteX46" fmla="*/ 377786 w 1829675"/>
              <a:gd name="connsiteY46" fmla="*/ 101686 h 225959"/>
              <a:gd name="connsiteX47" fmla="*/ 377786 w 1829675"/>
              <a:gd name="connsiteY47" fmla="*/ 193382 h 225959"/>
              <a:gd name="connsiteX48" fmla="*/ 356478 w 1829675"/>
              <a:gd name="connsiteY48" fmla="*/ 193382 h 225959"/>
              <a:gd name="connsiteX49" fmla="*/ 356478 w 1829675"/>
              <a:gd name="connsiteY49" fmla="*/ 222374 h 225959"/>
              <a:gd name="connsiteX50" fmla="*/ 446162 w 1829675"/>
              <a:gd name="connsiteY50" fmla="*/ 222374 h 225959"/>
              <a:gd name="connsiteX51" fmla="*/ 446162 w 1829675"/>
              <a:gd name="connsiteY51" fmla="*/ 193382 h 225959"/>
              <a:gd name="connsiteX52" fmla="*/ 421267 w 1829675"/>
              <a:gd name="connsiteY52" fmla="*/ 193382 h 225959"/>
              <a:gd name="connsiteX53" fmla="*/ 421267 w 1829675"/>
              <a:gd name="connsiteY53" fmla="*/ 101686 h 225959"/>
              <a:gd name="connsiteX54" fmla="*/ 446162 w 1829675"/>
              <a:gd name="connsiteY54" fmla="*/ 101686 h 225959"/>
              <a:gd name="connsiteX55" fmla="*/ 446162 w 1829675"/>
              <a:gd name="connsiteY55" fmla="*/ 72511 h 225959"/>
              <a:gd name="connsiteX56" fmla="*/ 421267 w 1829675"/>
              <a:gd name="connsiteY56" fmla="*/ 72511 h 225959"/>
              <a:gd name="connsiteX57" fmla="*/ 421267 w 1829675"/>
              <a:gd name="connsiteY57" fmla="*/ 51732 h 225959"/>
              <a:gd name="connsiteX58" fmla="*/ 437998 w 1829675"/>
              <a:gd name="connsiteY58" fmla="*/ 26387 h 225959"/>
              <a:gd name="connsiteX59" fmla="*/ 453801 w 1829675"/>
              <a:gd name="connsiteY59" fmla="*/ 40944 h 225959"/>
              <a:gd name="connsiteX60" fmla="*/ 483551 w 1829675"/>
              <a:gd name="connsiteY60" fmla="*/ 17928 h 225959"/>
              <a:gd name="connsiteX61" fmla="*/ 435709 w 1829675"/>
              <a:gd name="connsiteY61" fmla="*/ 0 h 225959"/>
              <a:gd name="connsiteX62" fmla="*/ 392414 w 1829675"/>
              <a:gd name="connsiteY62" fmla="*/ 15477 h 225959"/>
              <a:gd name="connsiteX63" fmla="*/ 505446 w 1829675"/>
              <a:gd name="connsiteY63" fmla="*/ 24671 h 225959"/>
              <a:gd name="connsiteX64" fmla="*/ 475387 w 1829675"/>
              <a:gd name="connsiteY64" fmla="*/ 46124 h 225959"/>
              <a:gd name="connsiteX65" fmla="*/ 475387 w 1829675"/>
              <a:gd name="connsiteY65" fmla="*/ 72541 h 225959"/>
              <a:gd name="connsiteX66" fmla="*/ 455254 w 1829675"/>
              <a:gd name="connsiteY66" fmla="*/ 72541 h 225959"/>
              <a:gd name="connsiteX67" fmla="*/ 455254 w 1829675"/>
              <a:gd name="connsiteY67" fmla="*/ 101717 h 225959"/>
              <a:gd name="connsiteX68" fmla="*/ 475387 w 1829675"/>
              <a:gd name="connsiteY68" fmla="*/ 101717 h 225959"/>
              <a:gd name="connsiteX69" fmla="*/ 475387 w 1829675"/>
              <a:gd name="connsiteY69" fmla="*/ 187436 h 225959"/>
              <a:gd name="connsiteX70" fmla="*/ 513363 w 1829675"/>
              <a:gd name="connsiteY70" fmla="*/ 224734 h 225959"/>
              <a:gd name="connsiteX71" fmla="*/ 547876 w 1829675"/>
              <a:gd name="connsiteY71" fmla="*/ 217869 h 225959"/>
              <a:gd name="connsiteX72" fmla="*/ 547876 w 1829675"/>
              <a:gd name="connsiteY72" fmla="*/ 190287 h 225959"/>
              <a:gd name="connsiteX73" fmla="*/ 535506 w 1829675"/>
              <a:gd name="connsiteY73" fmla="*/ 192401 h 225959"/>
              <a:gd name="connsiteX74" fmla="*/ 521682 w 1829675"/>
              <a:gd name="connsiteY74" fmla="*/ 187774 h 225959"/>
              <a:gd name="connsiteX75" fmla="*/ 518590 w 1829675"/>
              <a:gd name="connsiteY75" fmla="*/ 173247 h 225959"/>
              <a:gd name="connsiteX76" fmla="*/ 518590 w 1829675"/>
              <a:gd name="connsiteY76" fmla="*/ 101778 h 225959"/>
              <a:gd name="connsiteX77" fmla="*/ 547721 w 1829675"/>
              <a:gd name="connsiteY77" fmla="*/ 101778 h 225959"/>
              <a:gd name="connsiteX78" fmla="*/ 547721 w 1829675"/>
              <a:gd name="connsiteY78" fmla="*/ 72602 h 225959"/>
              <a:gd name="connsiteX79" fmla="*/ 518620 w 1829675"/>
              <a:gd name="connsiteY79" fmla="*/ 72602 h 225959"/>
              <a:gd name="connsiteX80" fmla="*/ 518620 w 1829675"/>
              <a:gd name="connsiteY80" fmla="*/ 15323 h 225959"/>
              <a:gd name="connsiteX81" fmla="*/ 505323 w 1829675"/>
              <a:gd name="connsiteY81" fmla="*/ 24793 h 225959"/>
              <a:gd name="connsiteX82" fmla="*/ 565534 w 1829675"/>
              <a:gd name="connsiteY82" fmla="*/ 80142 h 225959"/>
              <a:gd name="connsiteX83" fmla="*/ 565534 w 1829675"/>
              <a:gd name="connsiteY83" fmla="*/ 80142 h 225959"/>
              <a:gd name="connsiteX84" fmla="*/ 550257 w 1829675"/>
              <a:gd name="connsiteY84" fmla="*/ 111340 h 225959"/>
              <a:gd name="connsiteX85" fmla="*/ 566400 w 1829675"/>
              <a:gd name="connsiteY85" fmla="*/ 142937 h 225959"/>
              <a:gd name="connsiteX86" fmla="*/ 620953 w 1829675"/>
              <a:gd name="connsiteY86" fmla="*/ 161325 h 225959"/>
              <a:gd name="connsiteX87" fmla="*/ 646683 w 1829675"/>
              <a:gd name="connsiteY87" fmla="*/ 168037 h 225959"/>
              <a:gd name="connsiteX88" fmla="*/ 654229 w 1829675"/>
              <a:gd name="connsiteY88" fmla="*/ 179530 h 225959"/>
              <a:gd name="connsiteX89" fmla="*/ 646343 w 1829675"/>
              <a:gd name="connsiteY89" fmla="*/ 192279 h 225959"/>
              <a:gd name="connsiteX90" fmla="*/ 625777 w 1829675"/>
              <a:gd name="connsiteY90" fmla="*/ 196906 h 225959"/>
              <a:gd name="connsiteX91" fmla="*/ 600202 w 1829675"/>
              <a:gd name="connsiteY91" fmla="*/ 190011 h 225959"/>
              <a:gd name="connsiteX92" fmla="*/ 589285 w 1829675"/>
              <a:gd name="connsiteY92" fmla="*/ 172757 h 225959"/>
              <a:gd name="connsiteX93" fmla="*/ 556319 w 1829675"/>
              <a:gd name="connsiteY93" fmla="*/ 172757 h 225959"/>
              <a:gd name="connsiteX94" fmla="*/ 556319 w 1829675"/>
              <a:gd name="connsiteY94" fmla="*/ 222405 h 225959"/>
              <a:gd name="connsiteX95" fmla="*/ 588914 w 1829675"/>
              <a:gd name="connsiteY95" fmla="*/ 222405 h 225959"/>
              <a:gd name="connsiteX96" fmla="*/ 588914 w 1829675"/>
              <a:gd name="connsiteY96" fmla="*/ 211157 h 225959"/>
              <a:gd name="connsiteX97" fmla="*/ 592749 w 1829675"/>
              <a:gd name="connsiteY97" fmla="*/ 215294 h 225959"/>
              <a:gd name="connsiteX98" fmla="*/ 629859 w 1829675"/>
              <a:gd name="connsiteY98" fmla="*/ 225960 h 225959"/>
              <a:gd name="connsiteX99" fmla="*/ 675444 w 1829675"/>
              <a:gd name="connsiteY99" fmla="*/ 211831 h 225959"/>
              <a:gd name="connsiteX100" fmla="*/ 691339 w 1829675"/>
              <a:gd name="connsiteY100" fmla="*/ 175729 h 225959"/>
              <a:gd name="connsiteX101" fmla="*/ 683020 w 1829675"/>
              <a:gd name="connsiteY101" fmla="*/ 149220 h 225959"/>
              <a:gd name="connsiteX102" fmla="*/ 660723 w 1829675"/>
              <a:gd name="connsiteY102" fmla="*/ 133345 h 225959"/>
              <a:gd name="connsiteX103" fmla="*/ 617211 w 1829675"/>
              <a:gd name="connsiteY103" fmla="*/ 123384 h 225959"/>
              <a:gd name="connsiteX104" fmla="*/ 593553 w 1829675"/>
              <a:gd name="connsiteY104" fmla="*/ 117561 h 225959"/>
              <a:gd name="connsiteX105" fmla="*/ 587863 w 1829675"/>
              <a:gd name="connsiteY105" fmla="*/ 108735 h 225959"/>
              <a:gd name="connsiteX106" fmla="*/ 612015 w 1829675"/>
              <a:gd name="connsiteY106" fmla="*/ 94546 h 225959"/>
              <a:gd name="connsiteX107" fmla="*/ 648136 w 1829675"/>
              <a:gd name="connsiteY107" fmla="*/ 110942 h 225959"/>
              <a:gd name="connsiteX108" fmla="*/ 680701 w 1829675"/>
              <a:gd name="connsiteY108" fmla="*/ 110942 h 225959"/>
              <a:gd name="connsiteX109" fmla="*/ 680701 w 1829675"/>
              <a:gd name="connsiteY109" fmla="*/ 69722 h 225959"/>
              <a:gd name="connsiteX110" fmla="*/ 648971 w 1829675"/>
              <a:gd name="connsiteY110" fmla="*/ 69722 h 225959"/>
              <a:gd name="connsiteX111" fmla="*/ 648971 w 1829675"/>
              <a:gd name="connsiteY111" fmla="*/ 76188 h 225959"/>
              <a:gd name="connsiteX112" fmla="*/ 645879 w 1829675"/>
              <a:gd name="connsiteY112" fmla="*/ 74901 h 225959"/>
              <a:gd name="connsiteX113" fmla="*/ 606665 w 1829675"/>
              <a:gd name="connsiteY113" fmla="*/ 67423 h 225959"/>
              <a:gd name="connsiteX114" fmla="*/ 565534 w 1829675"/>
              <a:gd name="connsiteY114" fmla="*/ 80295 h 225959"/>
              <a:gd name="connsiteX115" fmla="*/ 826267 w 1829675"/>
              <a:gd name="connsiteY115" fmla="*/ 222374 h 225959"/>
              <a:gd name="connsiteX116" fmla="*/ 897210 w 1829675"/>
              <a:gd name="connsiteY116" fmla="*/ 33344 h 225959"/>
              <a:gd name="connsiteX117" fmla="*/ 897210 w 1829675"/>
              <a:gd name="connsiteY117" fmla="*/ 222221 h 225959"/>
              <a:gd name="connsiteX118" fmla="*/ 920497 w 1829675"/>
              <a:gd name="connsiteY118" fmla="*/ 222221 h 225959"/>
              <a:gd name="connsiteX119" fmla="*/ 920497 w 1829675"/>
              <a:gd name="connsiteY119" fmla="*/ 1563 h 225959"/>
              <a:gd name="connsiteX120" fmla="*/ 885273 w 1829675"/>
              <a:gd name="connsiteY120" fmla="*/ 1563 h 225959"/>
              <a:gd name="connsiteX121" fmla="*/ 820917 w 1829675"/>
              <a:gd name="connsiteY121" fmla="*/ 176250 h 225959"/>
              <a:gd name="connsiteX122" fmla="*/ 756561 w 1829675"/>
              <a:gd name="connsiteY122" fmla="*/ 1563 h 225959"/>
              <a:gd name="connsiteX123" fmla="*/ 721306 w 1829675"/>
              <a:gd name="connsiteY123" fmla="*/ 1563 h 225959"/>
              <a:gd name="connsiteX124" fmla="*/ 721306 w 1829675"/>
              <a:gd name="connsiteY124" fmla="*/ 222221 h 225959"/>
              <a:gd name="connsiteX125" fmla="*/ 744624 w 1829675"/>
              <a:gd name="connsiteY125" fmla="*/ 222221 h 225959"/>
              <a:gd name="connsiteX126" fmla="*/ 744624 w 1829675"/>
              <a:gd name="connsiteY126" fmla="*/ 33191 h 225959"/>
              <a:gd name="connsiteX127" fmla="*/ 815567 w 1829675"/>
              <a:gd name="connsiteY127" fmla="*/ 222221 h 225959"/>
              <a:gd name="connsiteX128" fmla="*/ 1013490 w 1829675"/>
              <a:gd name="connsiteY128" fmla="*/ 68864 h 225959"/>
              <a:gd name="connsiteX129" fmla="*/ 1081897 w 1829675"/>
              <a:gd name="connsiteY129" fmla="*/ 143887 h 225959"/>
              <a:gd name="connsiteX130" fmla="*/ 1081897 w 1829675"/>
              <a:gd name="connsiteY130" fmla="*/ 151671 h 225959"/>
              <a:gd name="connsiteX131" fmla="*/ 967195 w 1829675"/>
              <a:gd name="connsiteY131" fmla="*/ 151671 h 225959"/>
              <a:gd name="connsiteX132" fmla="*/ 1016088 w 1829675"/>
              <a:gd name="connsiteY132" fmla="*/ 205058 h 225959"/>
              <a:gd name="connsiteX133" fmla="*/ 1056569 w 1829675"/>
              <a:gd name="connsiteY133" fmla="*/ 178794 h 225959"/>
              <a:gd name="connsiteX134" fmla="*/ 1080753 w 1829675"/>
              <a:gd name="connsiteY134" fmla="*/ 178794 h 225959"/>
              <a:gd name="connsiteX135" fmla="*/ 1015810 w 1829675"/>
              <a:gd name="connsiteY135" fmla="*/ 224979 h 225959"/>
              <a:gd name="connsiteX136" fmla="*/ 942145 w 1829675"/>
              <a:gd name="connsiteY136" fmla="*/ 148362 h 225959"/>
              <a:gd name="connsiteX137" fmla="*/ 942145 w 1829675"/>
              <a:gd name="connsiteY137" fmla="*/ 146032 h 225959"/>
              <a:gd name="connsiteX138" fmla="*/ 1013490 w 1829675"/>
              <a:gd name="connsiteY138" fmla="*/ 68710 h 225959"/>
              <a:gd name="connsiteX139" fmla="*/ 1057157 w 1829675"/>
              <a:gd name="connsiteY139" fmla="*/ 132180 h 225959"/>
              <a:gd name="connsiteX140" fmla="*/ 1013490 w 1829675"/>
              <a:gd name="connsiteY140" fmla="*/ 88631 h 225959"/>
              <a:gd name="connsiteX141" fmla="*/ 967968 w 1829675"/>
              <a:gd name="connsiteY141" fmla="*/ 132180 h 225959"/>
              <a:gd name="connsiteX142" fmla="*/ 1222856 w 1829675"/>
              <a:gd name="connsiteY142" fmla="*/ 1563 h 225959"/>
              <a:gd name="connsiteX143" fmla="*/ 1247194 w 1829675"/>
              <a:gd name="connsiteY143" fmla="*/ 1563 h 225959"/>
              <a:gd name="connsiteX144" fmla="*/ 1247194 w 1829675"/>
              <a:gd name="connsiteY144" fmla="*/ 222221 h 225959"/>
              <a:gd name="connsiteX145" fmla="*/ 1222856 w 1829675"/>
              <a:gd name="connsiteY145" fmla="*/ 222221 h 225959"/>
              <a:gd name="connsiteX146" fmla="*/ 1222856 w 1829675"/>
              <a:gd name="connsiteY146" fmla="*/ 196140 h 225959"/>
              <a:gd name="connsiteX147" fmla="*/ 1170746 w 1829675"/>
              <a:gd name="connsiteY147" fmla="*/ 224703 h 225959"/>
              <a:gd name="connsiteX148" fmla="*/ 1101999 w 1829675"/>
              <a:gd name="connsiteY148" fmla="*/ 149679 h 225959"/>
              <a:gd name="connsiteX149" fmla="*/ 1101999 w 1829675"/>
              <a:gd name="connsiteY149" fmla="*/ 147350 h 225959"/>
              <a:gd name="connsiteX150" fmla="*/ 1173128 w 1829675"/>
              <a:gd name="connsiteY150" fmla="*/ 68588 h 225959"/>
              <a:gd name="connsiteX151" fmla="*/ 1222918 w 1829675"/>
              <a:gd name="connsiteY151" fmla="*/ 95434 h 225959"/>
              <a:gd name="connsiteX152" fmla="*/ 1223722 w 1829675"/>
              <a:gd name="connsiteY152" fmla="*/ 145603 h 225959"/>
              <a:gd name="connsiteX153" fmla="*/ 1175385 w 1829675"/>
              <a:gd name="connsiteY153" fmla="*/ 88753 h 225959"/>
              <a:gd name="connsiteX154" fmla="*/ 1127049 w 1829675"/>
              <a:gd name="connsiteY154" fmla="*/ 146462 h 225959"/>
              <a:gd name="connsiteX155" fmla="*/ 1127049 w 1829675"/>
              <a:gd name="connsiteY155" fmla="*/ 148760 h 225959"/>
              <a:gd name="connsiteX156" fmla="*/ 1173437 w 1829675"/>
              <a:gd name="connsiteY156" fmla="*/ 205028 h 225959"/>
              <a:gd name="connsiteX157" fmla="*/ 1223784 w 1829675"/>
              <a:gd name="connsiteY157" fmla="*/ 147902 h 225959"/>
              <a:gd name="connsiteX158" fmla="*/ 1276573 w 1829675"/>
              <a:gd name="connsiteY158" fmla="*/ 222221 h 225959"/>
              <a:gd name="connsiteX159" fmla="*/ 1300726 w 1829675"/>
              <a:gd name="connsiteY159" fmla="*/ 222221 h 225959"/>
              <a:gd name="connsiteX160" fmla="*/ 1300726 w 1829675"/>
              <a:gd name="connsiteY160" fmla="*/ 72572 h 225959"/>
              <a:gd name="connsiteX161" fmla="*/ 1276573 w 1829675"/>
              <a:gd name="connsiteY161" fmla="*/ 72572 h 225959"/>
              <a:gd name="connsiteX162" fmla="*/ 1288665 w 1829675"/>
              <a:gd name="connsiteY162" fmla="*/ 21269 h 225959"/>
              <a:gd name="connsiteX163" fmla="*/ 1304654 w 1829675"/>
              <a:gd name="connsiteY163" fmla="*/ 37175 h 225959"/>
              <a:gd name="connsiteX164" fmla="*/ 1288603 w 1829675"/>
              <a:gd name="connsiteY164" fmla="*/ 53019 h 225959"/>
              <a:gd name="connsiteX165" fmla="*/ 1272615 w 1829675"/>
              <a:gd name="connsiteY165" fmla="*/ 37113 h 225959"/>
              <a:gd name="connsiteX166" fmla="*/ 1288665 w 1829675"/>
              <a:gd name="connsiteY166" fmla="*/ 21269 h 225959"/>
              <a:gd name="connsiteX167" fmla="*/ 1398760 w 1829675"/>
              <a:gd name="connsiteY167" fmla="*/ 204905 h 225959"/>
              <a:gd name="connsiteX168" fmla="*/ 1348970 w 1829675"/>
              <a:gd name="connsiteY168" fmla="*/ 148362 h 225959"/>
              <a:gd name="connsiteX169" fmla="*/ 1348970 w 1829675"/>
              <a:gd name="connsiteY169" fmla="*/ 146032 h 225959"/>
              <a:gd name="connsiteX170" fmla="*/ 1397894 w 1829675"/>
              <a:gd name="connsiteY170" fmla="*/ 88631 h 225959"/>
              <a:gd name="connsiteX171" fmla="*/ 1440107 w 1829675"/>
              <a:gd name="connsiteY171" fmla="*/ 121515 h 225959"/>
              <a:gd name="connsiteX172" fmla="*/ 1463982 w 1829675"/>
              <a:gd name="connsiteY172" fmla="*/ 121515 h 225959"/>
              <a:gd name="connsiteX173" fmla="*/ 1397832 w 1829675"/>
              <a:gd name="connsiteY173" fmla="*/ 68710 h 225959"/>
              <a:gd name="connsiteX174" fmla="*/ 1323858 w 1829675"/>
              <a:gd name="connsiteY174" fmla="*/ 146032 h 225959"/>
              <a:gd name="connsiteX175" fmla="*/ 1323858 w 1829675"/>
              <a:gd name="connsiteY175" fmla="*/ 148362 h 225959"/>
              <a:gd name="connsiteX176" fmla="*/ 1398389 w 1829675"/>
              <a:gd name="connsiteY176" fmla="*/ 224979 h 225959"/>
              <a:gd name="connsiteX177" fmla="*/ 1464786 w 1829675"/>
              <a:gd name="connsiteY177" fmla="*/ 168129 h 225959"/>
              <a:gd name="connsiteX178" fmla="*/ 1442365 w 1829675"/>
              <a:gd name="connsiteY178" fmla="*/ 168129 h 225959"/>
              <a:gd name="connsiteX179" fmla="*/ 1398698 w 1829675"/>
              <a:gd name="connsiteY179" fmla="*/ 204905 h 225959"/>
              <a:gd name="connsiteX180" fmla="*/ 1500103 w 1829675"/>
              <a:gd name="connsiteY180" fmla="*/ 21269 h 225959"/>
              <a:gd name="connsiteX181" fmla="*/ 1484052 w 1829675"/>
              <a:gd name="connsiteY181" fmla="*/ 37113 h 225959"/>
              <a:gd name="connsiteX182" fmla="*/ 1500041 w 1829675"/>
              <a:gd name="connsiteY182" fmla="*/ 53019 h 225959"/>
              <a:gd name="connsiteX183" fmla="*/ 1516091 w 1829675"/>
              <a:gd name="connsiteY183" fmla="*/ 37175 h 225959"/>
              <a:gd name="connsiteX184" fmla="*/ 1516091 w 1829675"/>
              <a:gd name="connsiteY184" fmla="*/ 37113 h 225959"/>
              <a:gd name="connsiteX185" fmla="*/ 1500103 w 1829675"/>
              <a:gd name="connsiteY185" fmla="*/ 21269 h 225959"/>
              <a:gd name="connsiteX186" fmla="*/ 1488042 w 1829675"/>
              <a:gd name="connsiteY186" fmla="*/ 72572 h 225959"/>
              <a:gd name="connsiteX187" fmla="*/ 1512257 w 1829675"/>
              <a:gd name="connsiteY187" fmla="*/ 72572 h 225959"/>
              <a:gd name="connsiteX188" fmla="*/ 1512257 w 1829675"/>
              <a:gd name="connsiteY188" fmla="*/ 222221 h 225959"/>
              <a:gd name="connsiteX189" fmla="*/ 1488073 w 1829675"/>
              <a:gd name="connsiteY189" fmla="*/ 222221 h 225959"/>
              <a:gd name="connsiteX190" fmla="*/ 1614682 w 1829675"/>
              <a:gd name="connsiteY190" fmla="*/ 68710 h 225959"/>
              <a:gd name="connsiteX191" fmla="*/ 1565758 w 1829675"/>
              <a:gd name="connsiteY191" fmla="*/ 95251 h 225959"/>
              <a:gd name="connsiteX192" fmla="*/ 1565758 w 1829675"/>
              <a:gd name="connsiteY192" fmla="*/ 72572 h 225959"/>
              <a:gd name="connsiteX193" fmla="*/ 1541605 w 1829675"/>
              <a:gd name="connsiteY193" fmla="*/ 72572 h 225959"/>
              <a:gd name="connsiteX194" fmla="*/ 1541605 w 1829675"/>
              <a:gd name="connsiteY194" fmla="*/ 222221 h 225959"/>
              <a:gd name="connsiteX195" fmla="*/ 1565758 w 1829675"/>
              <a:gd name="connsiteY195" fmla="*/ 222221 h 225959"/>
              <a:gd name="connsiteX196" fmla="*/ 1565758 w 1829675"/>
              <a:gd name="connsiteY196" fmla="*/ 130740 h 225959"/>
              <a:gd name="connsiteX197" fmla="*/ 1608280 w 1829675"/>
              <a:gd name="connsiteY197" fmla="*/ 89489 h 225959"/>
              <a:gd name="connsiteX198" fmla="*/ 1644092 w 1829675"/>
              <a:gd name="connsiteY198" fmla="*/ 127859 h 225959"/>
              <a:gd name="connsiteX199" fmla="*/ 1644092 w 1829675"/>
              <a:gd name="connsiteY199" fmla="*/ 222221 h 225959"/>
              <a:gd name="connsiteX200" fmla="*/ 1668245 w 1829675"/>
              <a:gd name="connsiteY200" fmla="*/ 222221 h 225959"/>
              <a:gd name="connsiteX201" fmla="*/ 1668245 w 1829675"/>
              <a:gd name="connsiteY201" fmla="*/ 129606 h 225959"/>
              <a:gd name="connsiteX202" fmla="*/ 1614682 w 1829675"/>
              <a:gd name="connsiteY202" fmla="*/ 68710 h 225959"/>
              <a:gd name="connsiteX203" fmla="*/ 1829676 w 1829675"/>
              <a:gd name="connsiteY203" fmla="*/ 151457 h 225959"/>
              <a:gd name="connsiteX204" fmla="*/ 1714942 w 1829675"/>
              <a:gd name="connsiteY204" fmla="*/ 151457 h 225959"/>
              <a:gd name="connsiteX205" fmla="*/ 1763866 w 1829675"/>
              <a:gd name="connsiteY205" fmla="*/ 204844 h 225959"/>
              <a:gd name="connsiteX206" fmla="*/ 1804348 w 1829675"/>
              <a:gd name="connsiteY206" fmla="*/ 178579 h 225959"/>
              <a:gd name="connsiteX207" fmla="*/ 1828501 w 1829675"/>
              <a:gd name="connsiteY207" fmla="*/ 178579 h 225959"/>
              <a:gd name="connsiteX208" fmla="*/ 1763557 w 1829675"/>
              <a:gd name="connsiteY208" fmla="*/ 224764 h 225959"/>
              <a:gd name="connsiteX209" fmla="*/ 1689862 w 1829675"/>
              <a:gd name="connsiteY209" fmla="*/ 148147 h 225959"/>
              <a:gd name="connsiteX210" fmla="*/ 1689862 w 1829675"/>
              <a:gd name="connsiteY210" fmla="*/ 145818 h 225959"/>
              <a:gd name="connsiteX211" fmla="*/ 1761207 w 1829675"/>
              <a:gd name="connsiteY211" fmla="*/ 68496 h 225959"/>
              <a:gd name="connsiteX212" fmla="*/ 1829645 w 1829675"/>
              <a:gd name="connsiteY212" fmla="*/ 143519 h 225959"/>
              <a:gd name="connsiteX213" fmla="*/ 1804935 w 1829675"/>
              <a:gd name="connsiteY213" fmla="*/ 132119 h 225959"/>
              <a:gd name="connsiteX214" fmla="*/ 1761238 w 1829675"/>
              <a:gd name="connsiteY214" fmla="*/ 88570 h 225959"/>
              <a:gd name="connsiteX215" fmla="*/ 1715808 w 1829675"/>
              <a:gd name="connsiteY215" fmla="*/ 132119 h 22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1829675" h="225959">
                <a:moveTo>
                  <a:pt x="0" y="1563"/>
                </a:moveTo>
                <a:lnTo>
                  <a:pt x="199191" y="1563"/>
                </a:lnTo>
                <a:lnTo>
                  <a:pt x="199191" y="62857"/>
                </a:lnTo>
                <a:lnTo>
                  <a:pt x="167740" y="62857"/>
                </a:lnTo>
                <a:cubicBezTo>
                  <a:pt x="167740" y="60099"/>
                  <a:pt x="167740" y="36715"/>
                  <a:pt x="167740" y="36715"/>
                </a:cubicBezTo>
                <a:lnTo>
                  <a:pt x="125341" y="36715"/>
                </a:lnTo>
                <a:lnTo>
                  <a:pt x="125341" y="191267"/>
                </a:lnTo>
                <a:lnTo>
                  <a:pt x="159576" y="191267"/>
                </a:lnTo>
                <a:lnTo>
                  <a:pt x="159576" y="222221"/>
                </a:lnTo>
                <a:lnTo>
                  <a:pt x="39121" y="222221"/>
                </a:lnTo>
                <a:lnTo>
                  <a:pt x="39121" y="191267"/>
                </a:lnTo>
                <a:lnTo>
                  <a:pt x="73355" y="191267"/>
                </a:lnTo>
                <a:lnTo>
                  <a:pt x="73355" y="36776"/>
                </a:lnTo>
                <a:lnTo>
                  <a:pt x="31884" y="36776"/>
                </a:lnTo>
                <a:lnTo>
                  <a:pt x="31884" y="87252"/>
                </a:lnTo>
                <a:lnTo>
                  <a:pt x="0" y="87252"/>
                </a:lnTo>
                <a:lnTo>
                  <a:pt x="0" y="1563"/>
                </a:lnTo>
                <a:moveTo>
                  <a:pt x="262032" y="72572"/>
                </a:moveTo>
                <a:lnTo>
                  <a:pt x="262032" y="101748"/>
                </a:lnTo>
                <a:lnTo>
                  <a:pt x="286432" y="101748"/>
                </a:lnTo>
                <a:lnTo>
                  <a:pt x="286432" y="177752"/>
                </a:lnTo>
                <a:lnTo>
                  <a:pt x="284947" y="178825"/>
                </a:lnTo>
                <a:cubicBezTo>
                  <a:pt x="274216" y="186701"/>
                  <a:pt x="264073" y="190716"/>
                  <a:pt x="254795" y="190716"/>
                </a:cubicBezTo>
                <a:cubicBezTo>
                  <a:pt x="247373" y="190716"/>
                  <a:pt x="242023" y="188846"/>
                  <a:pt x="238930" y="185107"/>
                </a:cubicBezTo>
                <a:cubicBezTo>
                  <a:pt x="235838" y="181368"/>
                  <a:pt x="234477" y="175576"/>
                  <a:pt x="234477" y="166719"/>
                </a:cubicBezTo>
                <a:lnTo>
                  <a:pt x="234477" y="72572"/>
                </a:lnTo>
                <a:lnTo>
                  <a:pt x="167554" y="72572"/>
                </a:lnTo>
                <a:lnTo>
                  <a:pt x="167554" y="101748"/>
                </a:lnTo>
                <a:lnTo>
                  <a:pt x="191305" y="101748"/>
                </a:lnTo>
                <a:lnTo>
                  <a:pt x="191305" y="179621"/>
                </a:lnTo>
                <a:cubicBezTo>
                  <a:pt x="191305" y="194025"/>
                  <a:pt x="195325" y="205273"/>
                  <a:pt x="203242" y="213027"/>
                </a:cubicBezTo>
                <a:cubicBezTo>
                  <a:pt x="211159" y="220780"/>
                  <a:pt x="222416" y="224703"/>
                  <a:pt x="236642" y="224703"/>
                </a:cubicBezTo>
                <a:cubicBezTo>
                  <a:pt x="252538" y="224325"/>
                  <a:pt x="267933" y="219115"/>
                  <a:pt x="280742" y="209778"/>
                </a:cubicBezTo>
                <a:lnTo>
                  <a:pt x="286432" y="205886"/>
                </a:lnTo>
                <a:lnTo>
                  <a:pt x="286432" y="222435"/>
                </a:lnTo>
                <a:lnTo>
                  <a:pt x="347417" y="222435"/>
                </a:lnTo>
                <a:lnTo>
                  <a:pt x="347417" y="193443"/>
                </a:lnTo>
                <a:lnTo>
                  <a:pt x="329759" y="193443"/>
                </a:lnTo>
                <a:lnTo>
                  <a:pt x="329759" y="72572"/>
                </a:lnTo>
                <a:lnTo>
                  <a:pt x="262032" y="72572"/>
                </a:lnTo>
                <a:moveTo>
                  <a:pt x="392290" y="15477"/>
                </a:moveTo>
                <a:lnTo>
                  <a:pt x="392290" y="15477"/>
                </a:lnTo>
                <a:cubicBezTo>
                  <a:pt x="382536" y="26128"/>
                  <a:pt x="377337" y="40115"/>
                  <a:pt x="377786" y="54490"/>
                </a:cubicBezTo>
                <a:lnTo>
                  <a:pt x="377786" y="72511"/>
                </a:lnTo>
                <a:lnTo>
                  <a:pt x="356509" y="72511"/>
                </a:lnTo>
                <a:lnTo>
                  <a:pt x="356509" y="101686"/>
                </a:lnTo>
                <a:lnTo>
                  <a:pt x="377786" y="101686"/>
                </a:lnTo>
                <a:lnTo>
                  <a:pt x="377786" y="193382"/>
                </a:lnTo>
                <a:lnTo>
                  <a:pt x="356478" y="193382"/>
                </a:lnTo>
                <a:lnTo>
                  <a:pt x="356478" y="222374"/>
                </a:lnTo>
                <a:lnTo>
                  <a:pt x="446162" y="222374"/>
                </a:lnTo>
                <a:lnTo>
                  <a:pt x="446162" y="193382"/>
                </a:lnTo>
                <a:lnTo>
                  <a:pt x="421267" y="193382"/>
                </a:lnTo>
                <a:lnTo>
                  <a:pt x="421267" y="101686"/>
                </a:lnTo>
                <a:lnTo>
                  <a:pt x="446162" y="101686"/>
                </a:lnTo>
                <a:lnTo>
                  <a:pt x="446162" y="72511"/>
                </a:lnTo>
                <a:lnTo>
                  <a:pt x="421267" y="72511"/>
                </a:lnTo>
                <a:lnTo>
                  <a:pt x="421267" y="51732"/>
                </a:lnTo>
                <a:cubicBezTo>
                  <a:pt x="421267" y="30800"/>
                  <a:pt x="430359" y="26387"/>
                  <a:pt x="437998" y="26387"/>
                </a:cubicBezTo>
                <a:cubicBezTo>
                  <a:pt x="444739" y="26387"/>
                  <a:pt x="450059" y="31321"/>
                  <a:pt x="453801" y="40944"/>
                </a:cubicBezTo>
                <a:lnTo>
                  <a:pt x="483551" y="17928"/>
                </a:lnTo>
                <a:cubicBezTo>
                  <a:pt x="473407" y="6129"/>
                  <a:pt x="457419" y="0"/>
                  <a:pt x="435709" y="0"/>
                </a:cubicBezTo>
                <a:cubicBezTo>
                  <a:pt x="416443" y="0"/>
                  <a:pt x="401846" y="5210"/>
                  <a:pt x="392414" y="15477"/>
                </a:cubicBezTo>
                <a:moveTo>
                  <a:pt x="505446" y="24671"/>
                </a:moveTo>
                <a:lnTo>
                  <a:pt x="475387" y="46124"/>
                </a:lnTo>
                <a:lnTo>
                  <a:pt x="475387" y="72541"/>
                </a:lnTo>
                <a:lnTo>
                  <a:pt x="455254" y="72541"/>
                </a:lnTo>
                <a:lnTo>
                  <a:pt x="455254" y="101717"/>
                </a:lnTo>
                <a:lnTo>
                  <a:pt x="475387" y="101717"/>
                </a:lnTo>
                <a:lnTo>
                  <a:pt x="475387" y="187436"/>
                </a:lnTo>
                <a:cubicBezTo>
                  <a:pt x="475387" y="212873"/>
                  <a:pt x="487448" y="224734"/>
                  <a:pt x="513363" y="224734"/>
                </a:cubicBezTo>
                <a:cubicBezTo>
                  <a:pt x="525195" y="224576"/>
                  <a:pt x="536897" y="222248"/>
                  <a:pt x="547876" y="217869"/>
                </a:cubicBezTo>
                <a:lnTo>
                  <a:pt x="547876" y="190287"/>
                </a:lnTo>
                <a:cubicBezTo>
                  <a:pt x="543868" y="191546"/>
                  <a:pt x="539709" y="192258"/>
                  <a:pt x="535506" y="192401"/>
                </a:cubicBezTo>
                <a:cubicBezTo>
                  <a:pt x="528517" y="192401"/>
                  <a:pt x="524032" y="190900"/>
                  <a:pt x="521682" y="187774"/>
                </a:cubicBezTo>
                <a:cubicBezTo>
                  <a:pt x="519332" y="184648"/>
                  <a:pt x="518590" y="180357"/>
                  <a:pt x="518590" y="173247"/>
                </a:cubicBezTo>
                <a:lnTo>
                  <a:pt x="518590" y="101778"/>
                </a:lnTo>
                <a:lnTo>
                  <a:pt x="547721" y="101778"/>
                </a:lnTo>
                <a:lnTo>
                  <a:pt x="547721" y="72602"/>
                </a:lnTo>
                <a:lnTo>
                  <a:pt x="518620" y="72602"/>
                </a:lnTo>
                <a:lnTo>
                  <a:pt x="518620" y="15323"/>
                </a:lnTo>
                <a:cubicBezTo>
                  <a:pt x="515095" y="17867"/>
                  <a:pt x="505323" y="24793"/>
                  <a:pt x="505323" y="24793"/>
                </a:cubicBezTo>
                <a:moveTo>
                  <a:pt x="565534" y="80142"/>
                </a:moveTo>
                <a:lnTo>
                  <a:pt x="565534" y="80142"/>
                </a:lnTo>
                <a:cubicBezTo>
                  <a:pt x="555867" y="87655"/>
                  <a:pt x="550229" y="99164"/>
                  <a:pt x="550257" y="111340"/>
                </a:cubicBezTo>
                <a:cubicBezTo>
                  <a:pt x="550010" y="123875"/>
                  <a:pt x="556059" y="135714"/>
                  <a:pt x="566400" y="142937"/>
                </a:cubicBezTo>
                <a:cubicBezTo>
                  <a:pt x="577410" y="151059"/>
                  <a:pt x="595749" y="157219"/>
                  <a:pt x="620953" y="161325"/>
                </a:cubicBezTo>
                <a:cubicBezTo>
                  <a:pt x="633725" y="163409"/>
                  <a:pt x="642137" y="165616"/>
                  <a:pt x="646683" y="168037"/>
                </a:cubicBezTo>
                <a:cubicBezTo>
                  <a:pt x="651272" y="170050"/>
                  <a:pt x="654229" y="174556"/>
                  <a:pt x="654229" y="179530"/>
                </a:cubicBezTo>
                <a:cubicBezTo>
                  <a:pt x="654124" y="184881"/>
                  <a:pt x="651108" y="189759"/>
                  <a:pt x="646343" y="192279"/>
                </a:cubicBezTo>
                <a:cubicBezTo>
                  <a:pt x="640046" y="195667"/>
                  <a:pt x="632930" y="197268"/>
                  <a:pt x="625777" y="196906"/>
                </a:cubicBezTo>
                <a:cubicBezTo>
                  <a:pt x="616744" y="197224"/>
                  <a:pt x="607828" y="194820"/>
                  <a:pt x="600202" y="190011"/>
                </a:cubicBezTo>
                <a:cubicBezTo>
                  <a:pt x="594128" y="186182"/>
                  <a:pt x="590117" y="179844"/>
                  <a:pt x="589285" y="172757"/>
                </a:cubicBezTo>
                <a:lnTo>
                  <a:pt x="556319" y="172757"/>
                </a:lnTo>
                <a:lnTo>
                  <a:pt x="556319" y="222405"/>
                </a:lnTo>
                <a:lnTo>
                  <a:pt x="588914" y="222405"/>
                </a:lnTo>
                <a:lnTo>
                  <a:pt x="588914" y="211157"/>
                </a:lnTo>
                <a:lnTo>
                  <a:pt x="592749" y="215294"/>
                </a:lnTo>
                <a:cubicBezTo>
                  <a:pt x="599274" y="222374"/>
                  <a:pt x="611768" y="225960"/>
                  <a:pt x="629859" y="225960"/>
                </a:cubicBezTo>
                <a:cubicBezTo>
                  <a:pt x="649497" y="225960"/>
                  <a:pt x="664836" y="221209"/>
                  <a:pt x="675444" y="211831"/>
                </a:cubicBezTo>
                <a:cubicBezTo>
                  <a:pt x="685896" y="202739"/>
                  <a:pt x="691723" y="189507"/>
                  <a:pt x="691339" y="175729"/>
                </a:cubicBezTo>
                <a:cubicBezTo>
                  <a:pt x="691574" y="166228"/>
                  <a:pt x="688652" y="156913"/>
                  <a:pt x="683020" y="149220"/>
                </a:cubicBezTo>
                <a:cubicBezTo>
                  <a:pt x="677373" y="141820"/>
                  <a:pt x="669602" y="136286"/>
                  <a:pt x="660723" y="133345"/>
                </a:cubicBezTo>
                <a:cubicBezTo>
                  <a:pt x="646494" y="128943"/>
                  <a:pt x="631947" y="125614"/>
                  <a:pt x="617211" y="123384"/>
                </a:cubicBezTo>
                <a:cubicBezTo>
                  <a:pt x="604531" y="121147"/>
                  <a:pt x="596800" y="119247"/>
                  <a:pt x="593553" y="117561"/>
                </a:cubicBezTo>
                <a:cubicBezTo>
                  <a:pt x="590065" y="115990"/>
                  <a:pt x="587835" y="112532"/>
                  <a:pt x="587863" y="108735"/>
                </a:cubicBezTo>
                <a:cubicBezTo>
                  <a:pt x="587863" y="99327"/>
                  <a:pt x="595996" y="94546"/>
                  <a:pt x="612015" y="94546"/>
                </a:cubicBezTo>
                <a:cubicBezTo>
                  <a:pt x="631808" y="94546"/>
                  <a:pt x="643931" y="100093"/>
                  <a:pt x="648136" y="110942"/>
                </a:cubicBezTo>
                <a:lnTo>
                  <a:pt x="680701" y="110942"/>
                </a:lnTo>
                <a:lnTo>
                  <a:pt x="680701" y="69722"/>
                </a:lnTo>
                <a:lnTo>
                  <a:pt x="648971" y="69722"/>
                </a:lnTo>
                <a:lnTo>
                  <a:pt x="648971" y="76188"/>
                </a:lnTo>
                <a:lnTo>
                  <a:pt x="645879" y="74901"/>
                </a:lnTo>
                <a:cubicBezTo>
                  <a:pt x="633444" y="69834"/>
                  <a:pt x="620109" y="67291"/>
                  <a:pt x="606665" y="67423"/>
                </a:cubicBezTo>
                <a:cubicBezTo>
                  <a:pt x="589594" y="67423"/>
                  <a:pt x="575740" y="71775"/>
                  <a:pt x="565534" y="80295"/>
                </a:cubicBezTo>
                <a:moveTo>
                  <a:pt x="826267" y="222374"/>
                </a:moveTo>
                <a:lnTo>
                  <a:pt x="897210" y="33344"/>
                </a:lnTo>
                <a:lnTo>
                  <a:pt x="897210" y="222221"/>
                </a:lnTo>
                <a:lnTo>
                  <a:pt x="920497" y="222221"/>
                </a:lnTo>
                <a:lnTo>
                  <a:pt x="920497" y="1563"/>
                </a:lnTo>
                <a:lnTo>
                  <a:pt x="885273" y="1563"/>
                </a:lnTo>
                <a:lnTo>
                  <a:pt x="820917" y="176250"/>
                </a:lnTo>
                <a:lnTo>
                  <a:pt x="756561" y="1563"/>
                </a:lnTo>
                <a:lnTo>
                  <a:pt x="721306" y="1563"/>
                </a:lnTo>
                <a:lnTo>
                  <a:pt x="721306" y="222221"/>
                </a:lnTo>
                <a:lnTo>
                  <a:pt x="744624" y="222221"/>
                </a:lnTo>
                <a:lnTo>
                  <a:pt x="744624" y="33191"/>
                </a:lnTo>
                <a:lnTo>
                  <a:pt x="815567" y="222221"/>
                </a:lnTo>
                <a:close/>
                <a:moveTo>
                  <a:pt x="1013490" y="68864"/>
                </a:moveTo>
                <a:cubicBezTo>
                  <a:pt x="1048714" y="68864"/>
                  <a:pt x="1081897" y="89918"/>
                  <a:pt x="1081897" y="143887"/>
                </a:cubicBezTo>
                <a:lnTo>
                  <a:pt x="1081897" y="151671"/>
                </a:lnTo>
                <a:lnTo>
                  <a:pt x="967195" y="151671"/>
                </a:lnTo>
                <a:cubicBezTo>
                  <a:pt x="968339" y="186027"/>
                  <a:pt x="984946" y="205058"/>
                  <a:pt x="1016088" y="205058"/>
                </a:cubicBezTo>
                <a:cubicBezTo>
                  <a:pt x="1039684" y="205058"/>
                  <a:pt x="1053384" y="196416"/>
                  <a:pt x="1056569" y="178794"/>
                </a:cubicBezTo>
                <a:lnTo>
                  <a:pt x="1080753" y="178794"/>
                </a:lnTo>
                <a:cubicBezTo>
                  <a:pt x="1075496" y="209104"/>
                  <a:pt x="1050168" y="224979"/>
                  <a:pt x="1015810" y="224979"/>
                </a:cubicBezTo>
                <a:cubicBezTo>
                  <a:pt x="972699" y="224979"/>
                  <a:pt x="942145" y="194976"/>
                  <a:pt x="942145" y="148362"/>
                </a:cubicBezTo>
                <a:lnTo>
                  <a:pt x="942145" y="146032"/>
                </a:lnTo>
                <a:cubicBezTo>
                  <a:pt x="942145" y="100461"/>
                  <a:pt x="971555" y="68710"/>
                  <a:pt x="1013490" y="68710"/>
                </a:cubicBezTo>
                <a:moveTo>
                  <a:pt x="1057157" y="132180"/>
                </a:moveTo>
                <a:cubicBezTo>
                  <a:pt x="1054838" y="101012"/>
                  <a:pt x="1038602" y="88631"/>
                  <a:pt x="1013490" y="88631"/>
                </a:cubicBezTo>
                <a:cubicBezTo>
                  <a:pt x="988379" y="88631"/>
                  <a:pt x="972143" y="105364"/>
                  <a:pt x="967968" y="132180"/>
                </a:cubicBezTo>
                <a:close/>
                <a:moveTo>
                  <a:pt x="1222856" y="1563"/>
                </a:moveTo>
                <a:lnTo>
                  <a:pt x="1247194" y="1563"/>
                </a:lnTo>
                <a:lnTo>
                  <a:pt x="1247194" y="222221"/>
                </a:lnTo>
                <a:lnTo>
                  <a:pt x="1222856" y="222221"/>
                </a:lnTo>
                <a:lnTo>
                  <a:pt x="1222856" y="196140"/>
                </a:lnTo>
                <a:cubicBezTo>
                  <a:pt x="1214135" y="210851"/>
                  <a:pt x="1192858" y="224703"/>
                  <a:pt x="1170746" y="224703"/>
                </a:cubicBezTo>
                <a:cubicBezTo>
                  <a:pt x="1130852" y="224703"/>
                  <a:pt x="1101999" y="196692"/>
                  <a:pt x="1101999" y="149679"/>
                </a:cubicBezTo>
                <a:lnTo>
                  <a:pt x="1101999" y="147350"/>
                </a:lnTo>
                <a:cubicBezTo>
                  <a:pt x="1101999" y="101196"/>
                  <a:pt x="1131131" y="68588"/>
                  <a:pt x="1173128" y="68588"/>
                </a:cubicBezTo>
                <a:cubicBezTo>
                  <a:pt x="1198456" y="68588"/>
                  <a:pt x="1214197" y="80847"/>
                  <a:pt x="1222918" y="95434"/>
                </a:cubicBezTo>
                <a:close/>
                <a:moveTo>
                  <a:pt x="1223722" y="145603"/>
                </a:moveTo>
                <a:cubicBezTo>
                  <a:pt x="1223722" y="106927"/>
                  <a:pt x="1205166" y="88753"/>
                  <a:pt x="1175385" y="88753"/>
                </a:cubicBezTo>
                <a:cubicBezTo>
                  <a:pt x="1145109" y="88753"/>
                  <a:pt x="1127049" y="109808"/>
                  <a:pt x="1127049" y="146462"/>
                </a:cubicBezTo>
                <a:lnTo>
                  <a:pt x="1127049" y="148760"/>
                </a:lnTo>
                <a:cubicBezTo>
                  <a:pt x="1127049" y="186854"/>
                  <a:pt x="1147738" y="205028"/>
                  <a:pt x="1173437" y="205028"/>
                </a:cubicBezTo>
                <a:cubicBezTo>
                  <a:pt x="1201672" y="205028"/>
                  <a:pt x="1223784" y="186640"/>
                  <a:pt x="1223784" y="147902"/>
                </a:cubicBezTo>
                <a:close/>
                <a:moveTo>
                  <a:pt x="1276573" y="222221"/>
                </a:moveTo>
                <a:lnTo>
                  <a:pt x="1300726" y="222221"/>
                </a:lnTo>
                <a:lnTo>
                  <a:pt x="1300726" y="72572"/>
                </a:lnTo>
                <a:lnTo>
                  <a:pt x="1276573" y="72572"/>
                </a:lnTo>
                <a:close/>
                <a:moveTo>
                  <a:pt x="1288665" y="21269"/>
                </a:moveTo>
                <a:cubicBezTo>
                  <a:pt x="1297513" y="21286"/>
                  <a:pt x="1304672" y="28407"/>
                  <a:pt x="1304654" y="37175"/>
                </a:cubicBezTo>
                <a:cubicBezTo>
                  <a:pt x="1304635" y="45942"/>
                  <a:pt x="1297451" y="53036"/>
                  <a:pt x="1288603" y="53019"/>
                </a:cubicBezTo>
                <a:cubicBezTo>
                  <a:pt x="1279756" y="53002"/>
                  <a:pt x="1272596" y="45881"/>
                  <a:pt x="1272615" y="37113"/>
                </a:cubicBezTo>
                <a:cubicBezTo>
                  <a:pt x="1272698" y="28374"/>
                  <a:pt x="1279845" y="21319"/>
                  <a:pt x="1288665" y="21269"/>
                </a:cubicBezTo>
                <a:moveTo>
                  <a:pt x="1398760" y="204905"/>
                </a:moveTo>
                <a:cubicBezTo>
                  <a:pt x="1369350" y="204905"/>
                  <a:pt x="1348970" y="185291"/>
                  <a:pt x="1348970" y="148362"/>
                </a:cubicBezTo>
                <a:lnTo>
                  <a:pt x="1348970" y="146032"/>
                </a:lnTo>
                <a:cubicBezTo>
                  <a:pt x="1348970" y="110543"/>
                  <a:pt x="1370216" y="88631"/>
                  <a:pt x="1397894" y="88631"/>
                </a:cubicBezTo>
                <a:cubicBezTo>
                  <a:pt x="1418861" y="88631"/>
                  <a:pt x="1436304" y="97580"/>
                  <a:pt x="1440107" y="121515"/>
                </a:cubicBezTo>
                <a:lnTo>
                  <a:pt x="1463982" y="121515"/>
                </a:lnTo>
                <a:cubicBezTo>
                  <a:pt x="1459312" y="83145"/>
                  <a:pt x="1429624" y="68710"/>
                  <a:pt x="1397832" y="68710"/>
                </a:cubicBezTo>
                <a:cubicBezTo>
                  <a:pt x="1357041" y="68710"/>
                  <a:pt x="1323858" y="99878"/>
                  <a:pt x="1323858" y="146032"/>
                </a:cubicBezTo>
                <a:lnTo>
                  <a:pt x="1323858" y="148362"/>
                </a:lnTo>
                <a:cubicBezTo>
                  <a:pt x="1323858" y="195098"/>
                  <a:pt x="1355897" y="224979"/>
                  <a:pt x="1398389" y="224979"/>
                </a:cubicBezTo>
                <a:cubicBezTo>
                  <a:pt x="1435097" y="224979"/>
                  <a:pt x="1461601" y="200737"/>
                  <a:pt x="1464786" y="168129"/>
                </a:cubicBezTo>
                <a:lnTo>
                  <a:pt x="1442365" y="168129"/>
                </a:lnTo>
                <a:cubicBezTo>
                  <a:pt x="1439767" y="192646"/>
                  <a:pt x="1420253" y="204905"/>
                  <a:pt x="1398698" y="204905"/>
                </a:cubicBezTo>
                <a:moveTo>
                  <a:pt x="1500103" y="21269"/>
                </a:moveTo>
                <a:cubicBezTo>
                  <a:pt x="1491255" y="21252"/>
                  <a:pt x="1484071" y="28346"/>
                  <a:pt x="1484052" y="37113"/>
                </a:cubicBezTo>
                <a:cubicBezTo>
                  <a:pt x="1484037" y="45881"/>
                  <a:pt x="1491193" y="53002"/>
                  <a:pt x="1500041" y="53019"/>
                </a:cubicBezTo>
                <a:cubicBezTo>
                  <a:pt x="1508889" y="53036"/>
                  <a:pt x="1516073" y="45942"/>
                  <a:pt x="1516091" y="37175"/>
                </a:cubicBezTo>
                <a:cubicBezTo>
                  <a:pt x="1516091" y="37154"/>
                  <a:pt x="1516091" y="37134"/>
                  <a:pt x="1516091" y="37113"/>
                </a:cubicBezTo>
                <a:cubicBezTo>
                  <a:pt x="1516008" y="28397"/>
                  <a:pt x="1508898" y="21352"/>
                  <a:pt x="1500103" y="21269"/>
                </a:cubicBezTo>
                <a:moveTo>
                  <a:pt x="1488042" y="72572"/>
                </a:moveTo>
                <a:lnTo>
                  <a:pt x="1512257" y="72572"/>
                </a:lnTo>
                <a:lnTo>
                  <a:pt x="1512257" y="222221"/>
                </a:lnTo>
                <a:lnTo>
                  <a:pt x="1488073" y="222221"/>
                </a:lnTo>
                <a:close/>
                <a:moveTo>
                  <a:pt x="1614682" y="68710"/>
                </a:moveTo>
                <a:cubicBezTo>
                  <a:pt x="1589632" y="68710"/>
                  <a:pt x="1572747" y="80969"/>
                  <a:pt x="1565758" y="95251"/>
                </a:cubicBezTo>
                <a:lnTo>
                  <a:pt x="1565758" y="72572"/>
                </a:lnTo>
                <a:lnTo>
                  <a:pt x="1541605" y="72572"/>
                </a:lnTo>
                <a:lnTo>
                  <a:pt x="1541605" y="222221"/>
                </a:lnTo>
                <a:lnTo>
                  <a:pt x="1565758" y="222221"/>
                </a:lnTo>
                <a:lnTo>
                  <a:pt x="1565758" y="130740"/>
                </a:lnTo>
                <a:cubicBezTo>
                  <a:pt x="1565758" y="103617"/>
                  <a:pt x="1585859" y="89489"/>
                  <a:pt x="1608280" y="89489"/>
                </a:cubicBezTo>
                <a:cubicBezTo>
                  <a:pt x="1632742" y="89489"/>
                  <a:pt x="1644092" y="101319"/>
                  <a:pt x="1644092" y="127859"/>
                </a:cubicBezTo>
                <a:lnTo>
                  <a:pt x="1644092" y="222221"/>
                </a:lnTo>
                <a:lnTo>
                  <a:pt x="1668245" y="222221"/>
                </a:lnTo>
                <a:lnTo>
                  <a:pt x="1668245" y="129606"/>
                </a:lnTo>
                <a:cubicBezTo>
                  <a:pt x="1668245" y="85750"/>
                  <a:pt x="1646133" y="68710"/>
                  <a:pt x="1614682" y="68710"/>
                </a:cubicBezTo>
                <a:moveTo>
                  <a:pt x="1829676" y="151457"/>
                </a:moveTo>
                <a:lnTo>
                  <a:pt x="1714942" y="151457"/>
                </a:lnTo>
                <a:cubicBezTo>
                  <a:pt x="1716117" y="185812"/>
                  <a:pt x="1732693" y="204844"/>
                  <a:pt x="1763866" y="204844"/>
                </a:cubicBezTo>
                <a:cubicBezTo>
                  <a:pt x="1787462" y="204844"/>
                  <a:pt x="1800977" y="196201"/>
                  <a:pt x="1804348" y="178579"/>
                </a:cubicBezTo>
                <a:lnTo>
                  <a:pt x="1828501" y="178579"/>
                </a:lnTo>
                <a:cubicBezTo>
                  <a:pt x="1823274" y="208889"/>
                  <a:pt x="1797946" y="224764"/>
                  <a:pt x="1763557" y="224764"/>
                </a:cubicBezTo>
                <a:cubicBezTo>
                  <a:pt x="1720447" y="224764"/>
                  <a:pt x="1689862" y="194761"/>
                  <a:pt x="1689862" y="148147"/>
                </a:cubicBezTo>
                <a:lnTo>
                  <a:pt x="1689862" y="145818"/>
                </a:lnTo>
                <a:cubicBezTo>
                  <a:pt x="1689862" y="100246"/>
                  <a:pt x="1719272" y="68496"/>
                  <a:pt x="1761207" y="68496"/>
                </a:cubicBezTo>
                <a:cubicBezTo>
                  <a:pt x="1796462" y="68496"/>
                  <a:pt x="1829645" y="89550"/>
                  <a:pt x="1829645" y="143519"/>
                </a:cubicBezTo>
                <a:close/>
                <a:moveTo>
                  <a:pt x="1804935" y="132119"/>
                </a:moveTo>
                <a:cubicBezTo>
                  <a:pt x="1802585" y="100951"/>
                  <a:pt x="1786380" y="88570"/>
                  <a:pt x="1761238" y="88570"/>
                </a:cubicBezTo>
                <a:cubicBezTo>
                  <a:pt x="1736095" y="88570"/>
                  <a:pt x="1719890" y="105303"/>
                  <a:pt x="1715808" y="132119"/>
                </a:cubicBezTo>
                <a:close/>
              </a:path>
            </a:pathLst>
          </a:custGeom>
          <a:solidFill>
            <a:srgbClr val="FFFFFF"/>
          </a:solidFill>
          <a:ln w="3089" cap="flat">
            <a:noFill/>
            <a:prstDash val="solid"/>
            <a:miter/>
          </a:ln>
        </p:spPr>
        <p:txBody>
          <a:bodyPr rtlCol="0" anchor="ctr"/>
          <a:lstStyle/>
          <a:p>
            <a:endParaRPr lang="en-US" dirty="0"/>
          </a:p>
        </p:txBody>
      </p:sp>
    </p:spTree>
    <p:extLst>
      <p:ext uri="{BB962C8B-B14F-4D97-AF65-F5344CB8AC3E}">
        <p14:creationId xmlns:p14="http://schemas.microsoft.com/office/powerpoint/2010/main" val="327838644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_1">
    <p:bg>
      <p:bgPr>
        <a:solidFill>
          <a:srgbClr val="00308C"/>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BF8607D-94D2-364C-B168-2DE5EE60900A}"/>
              </a:ext>
            </a:extLst>
          </p:cNvPr>
          <p:cNvGrpSpPr/>
          <p:nvPr/>
        </p:nvGrpSpPr>
        <p:grpSpPr>
          <a:xfrm rot="10800000">
            <a:off x="0" y="0"/>
            <a:ext cx="4754880" cy="4754880"/>
            <a:chOff x="6215270" y="881270"/>
            <a:chExt cx="5976730" cy="5976730"/>
          </a:xfrm>
        </p:grpSpPr>
        <p:sp>
          <p:nvSpPr>
            <p:cNvPr id="7" name="Freeform 6">
              <a:extLst>
                <a:ext uri="{FF2B5EF4-FFF2-40B4-BE49-F238E27FC236}">
                  <a16:creationId xmlns:a16="http://schemas.microsoft.com/office/drawing/2014/main" id="{462ADA27-63EB-B04F-A03F-D38564932D39}"/>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148F6721-2CCE-9948-9A60-B3523D722534}"/>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A1169FF5-2D64-C445-9C22-0CDD21E659F7}"/>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dirty="0"/>
            </a:p>
          </p:txBody>
        </p:sp>
      </p:grpSp>
      <p:sp>
        <p:nvSpPr>
          <p:cNvPr id="11" name="Title 9">
            <a:extLst>
              <a:ext uri="{FF2B5EF4-FFF2-40B4-BE49-F238E27FC236}">
                <a16:creationId xmlns:a16="http://schemas.microsoft.com/office/drawing/2014/main" id="{A5DD4228-57FC-7540-B45E-248B020CF54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497834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_2">
    <p:bg>
      <p:bgPr>
        <a:solidFill>
          <a:srgbClr val="490E67"/>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E7D7423-9127-DA46-A4A9-4FCEBEB1246A}"/>
              </a:ext>
            </a:extLst>
          </p:cNvPr>
          <p:cNvGrpSpPr/>
          <p:nvPr/>
        </p:nvGrpSpPr>
        <p:grpSpPr>
          <a:xfrm>
            <a:off x="0" y="0"/>
            <a:ext cx="4736592" cy="4736592"/>
            <a:chOff x="0" y="0"/>
            <a:chExt cx="4736592" cy="4736592"/>
          </a:xfrm>
        </p:grpSpPr>
        <p:sp>
          <p:nvSpPr>
            <p:cNvPr id="15" name="Freeform 14">
              <a:extLst>
                <a:ext uri="{FF2B5EF4-FFF2-40B4-BE49-F238E27FC236}">
                  <a16:creationId xmlns:a16="http://schemas.microsoft.com/office/drawing/2014/main" id="{0FD78834-B8CE-EC45-9BDE-7C1056CE429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60269E"/>
            </a:solidFill>
            <a:ln w="438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5702CE9B-6802-4942-80A4-BCAE7498871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43" y="0"/>
                    <a:pt x="0" y="0"/>
                  </a:cubicBezTo>
                </a:path>
              </a:pathLst>
            </a:custGeom>
            <a:solidFill>
              <a:srgbClr val="773DBD"/>
            </a:solidFill>
            <a:ln w="4383"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BCCFA168-11C8-DE47-8C26-BDBEDD86DC8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49"/>
                    <a:pt x="872015" y="0"/>
                    <a:pt x="0" y="0"/>
                  </a:cubicBezTo>
                </a:path>
              </a:pathLst>
            </a:custGeom>
            <a:solidFill>
              <a:srgbClr val="9164CC"/>
            </a:solidFill>
            <a:ln w="4383" cap="flat">
              <a:noFill/>
              <a:prstDash val="solid"/>
              <a:miter/>
            </a:ln>
          </p:spPr>
          <p:txBody>
            <a:bodyPr rtlCol="0" anchor="ctr"/>
            <a:lstStyle/>
            <a:p>
              <a:endParaRPr lang="en-US" dirty="0"/>
            </a:p>
          </p:txBody>
        </p:sp>
      </p:grpSp>
      <p:sp>
        <p:nvSpPr>
          <p:cNvPr id="7" name="Title 9">
            <a:extLst>
              <a:ext uri="{FF2B5EF4-FFF2-40B4-BE49-F238E27FC236}">
                <a16:creationId xmlns:a16="http://schemas.microsoft.com/office/drawing/2014/main" id="{62D82D6F-9CA2-4342-954B-0FC040AC5CAD}"/>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9" name="TextBox 8">
            <a:extLst>
              <a:ext uri="{FF2B5EF4-FFF2-40B4-BE49-F238E27FC236}">
                <a16:creationId xmlns:a16="http://schemas.microsoft.com/office/drawing/2014/main" id="{31DD7048-42CD-CC4B-9426-51171DEBE69F}"/>
              </a:ext>
            </a:extLst>
          </p:cNvPr>
          <p:cNvSpPr txBox="1"/>
          <p:nvPr/>
        </p:nvSpPr>
        <p:spPr>
          <a:xfrm>
            <a:off x="2782957" y="602974"/>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13" name="Picture 12" descr="Logo, icon&#10;&#10;Description automatically generated">
            <a:extLst>
              <a:ext uri="{FF2B5EF4-FFF2-40B4-BE49-F238E27FC236}">
                <a16:creationId xmlns:a16="http://schemas.microsoft.com/office/drawing/2014/main" id="{A90571E2-CEE4-4849-B83D-7A6AAEA9F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97733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_3">
    <p:bg>
      <p:bgPr>
        <a:solidFill>
          <a:srgbClr val="00974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05E3889-5257-4A4E-AB0D-EC8E4635F1AD}"/>
              </a:ext>
            </a:extLst>
          </p:cNvPr>
          <p:cNvGrpSpPr/>
          <p:nvPr/>
        </p:nvGrpSpPr>
        <p:grpSpPr>
          <a:xfrm>
            <a:off x="0" y="0"/>
            <a:ext cx="4736592" cy="4736592"/>
            <a:chOff x="0" y="0"/>
            <a:chExt cx="4736592" cy="4736592"/>
          </a:xfrm>
        </p:grpSpPr>
        <p:sp>
          <p:nvSpPr>
            <p:cNvPr id="12" name="Freeform 11">
              <a:extLst>
                <a:ext uri="{FF2B5EF4-FFF2-40B4-BE49-F238E27FC236}">
                  <a16:creationId xmlns:a16="http://schemas.microsoft.com/office/drawing/2014/main" id="{D21E3236-BB85-6C4E-8BEB-A29400DB90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2AAB47"/>
            </a:solidFill>
            <a:ln w="438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9337A538-A52E-2043-B261-1FAB1FBAFFB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5CBB56"/>
            </a:solidFill>
            <a:ln w="438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BD806443-205D-B34D-8BAA-4ED80D44DB2D}"/>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82C676"/>
            </a:solidFill>
            <a:ln w="4383" cap="flat">
              <a:noFill/>
              <a:prstDash val="solid"/>
              <a:miter/>
            </a:ln>
          </p:spPr>
          <p:txBody>
            <a:bodyPr rtlCol="0" anchor="ctr"/>
            <a:lstStyle/>
            <a:p>
              <a:endParaRPr lang="en-US" dirty="0"/>
            </a:p>
          </p:txBody>
        </p:sp>
      </p:grpSp>
      <p:sp>
        <p:nvSpPr>
          <p:cNvPr id="7" name="Title 9">
            <a:extLst>
              <a:ext uri="{FF2B5EF4-FFF2-40B4-BE49-F238E27FC236}">
                <a16:creationId xmlns:a16="http://schemas.microsoft.com/office/drawing/2014/main" id="{7C65C8A3-D5EF-9149-845F-CAEDAF0A769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6A41192B-5C23-504C-AFD3-9803C7499A82}"/>
              </a:ext>
            </a:extLst>
          </p:cNvPr>
          <p:cNvSpPr txBox="1"/>
          <p:nvPr/>
        </p:nvSpPr>
        <p:spPr>
          <a:xfrm>
            <a:off x="-1099930" y="834887"/>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8" name="Picture 7" descr="Logo, icon&#10;&#10;Description automatically generated">
            <a:extLst>
              <a:ext uri="{FF2B5EF4-FFF2-40B4-BE49-F238E27FC236}">
                <a16:creationId xmlns:a16="http://schemas.microsoft.com/office/drawing/2014/main" id="{0ED1D545-5F32-7347-874F-1D9399FE5A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031466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_4">
    <p:bg>
      <p:bgPr>
        <a:solidFill>
          <a:srgbClr val="E1251B"/>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85BF1C6-A39C-D748-AA0A-3DE76FBB7C87}"/>
              </a:ext>
            </a:extLst>
          </p:cNvPr>
          <p:cNvGrpSpPr/>
          <p:nvPr/>
        </p:nvGrpSpPr>
        <p:grpSpPr>
          <a:xfrm>
            <a:off x="0" y="0"/>
            <a:ext cx="4736592" cy="4736592"/>
            <a:chOff x="0" y="0"/>
            <a:chExt cx="4736592" cy="4736592"/>
          </a:xfrm>
        </p:grpSpPr>
        <p:sp>
          <p:nvSpPr>
            <p:cNvPr id="10" name="Freeform 9">
              <a:extLst>
                <a:ext uri="{FF2B5EF4-FFF2-40B4-BE49-F238E27FC236}">
                  <a16:creationId xmlns:a16="http://schemas.microsoft.com/office/drawing/2014/main" id="{4EB33A66-EF7F-DF40-9BC9-F1B7F292F5D2}"/>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FF4713"/>
            </a:solidFill>
            <a:ln w="4383"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239549C7-E884-6249-9EB9-69D6C8FA9B0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FF6C37"/>
            </a:solidFill>
            <a:ln w="438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BA291CC7-4D21-6246-BBE8-BE37FF1F6D4A}"/>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FF8D6B"/>
            </a:solidFill>
            <a:ln w="4383" cap="flat">
              <a:noFill/>
              <a:prstDash val="solid"/>
              <a:miter/>
            </a:ln>
          </p:spPr>
          <p:txBody>
            <a:bodyPr rtlCol="0" anchor="ctr"/>
            <a:lstStyle/>
            <a:p>
              <a:endParaRPr lang="en-US" dirty="0"/>
            </a:p>
          </p:txBody>
        </p:sp>
      </p:grpSp>
      <p:sp>
        <p:nvSpPr>
          <p:cNvPr id="7" name="Title 9">
            <a:extLst>
              <a:ext uri="{FF2B5EF4-FFF2-40B4-BE49-F238E27FC236}">
                <a16:creationId xmlns:a16="http://schemas.microsoft.com/office/drawing/2014/main" id="{78E9D7A4-1831-B547-B6FF-29DD26BA86A4}"/>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pic>
        <p:nvPicPr>
          <p:cNvPr id="6" name="Picture 5" descr="Logo, icon&#10;&#10;Description automatically generated">
            <a:extLst>
              <a:ext uri="{FF2B5EF4-FFF2-40B4-BE49-F238E27FC236}">
                <a16:creationId xmlns:a16="http://schemas.microsoft.com/office/drawing/2014/main" id="{C5395E0F-9E62-D440-BFB2-DADCF8E658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54401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_5">
    <p:bg>
      <p:bgPr>
        <a:solidFill>
          <a:schemeClr val="accent5"/>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934F808-7638-9A4C-A53E-67AA17012633}"/>
              </a:ext>
            </a:extLst>
          </p:cNvPr>
          <p:cNvGrpSpPr/>
          <p:nvPr/>
        </p:nvGrpSpPr>
        <p:grpSpPr>
          <a:xfrm>
            <a:off x="0" y="0"/>
            <a:ext cx="4736592" cy="4736592"/>
            <a:chOff x="0" y="0"/>
            <a:chExt cx="4736592" cy="4736592"/>
          </a:xfrm>
        </p:grpSpPr>
        <p:sp>
          <p:nvSpPr>
            <p:cNvPr id="12" name="Freeform 11">
              <a:extLst>
                <a:ext uri="{FF2B5EF4-FFF2-40B4-BE49-F238E27FC236}">
                  <a16:creationId xmlns:a16="http://schemas.microsoft.com/office/drawing/2014/main" id="{44131CA3-5DBC-F441-A7AA-FF8E71F571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65625A74-2654-824F-944D-155116E3F97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BC5A6A83-365D-A44F-9658-0B157F961C6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dirty="0"/>
            </a:p>
          </p:txBody>
        </p:sp>
      </p:grpSp>
      <p:sp>
        <p:nvSpPr>
          <p:cNvPr id="7" name="Picture 4">
            <a:extLst>
              <a:ext uri="{FF2B5EF4-FFF2-40B4-BE49-F238E27FC236}">
                <a16:creationId xmlns:a16="http://schemas.microsoft.com/office/drawing/2014/main" id="{D52B8B79-DAD5-0A42-A74C-CA46B01AA205}"/>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dirty="0"/>
          </a:p>
        </p:txBody>
      </p:sp>
      <p:sp>
        <p:nvSpPr>
          <p:cNvPr id="8" name="Title 9">
            <a:extLst>
              <a:ext uri="{FF2B5EF4-FFF2-40B4-BE49-F238E27FC236}">
                <a16:creationId xmlns:a16="http://schemas.microsoft.com/office/drawing/2014/main" id="{12C9CE0F-0EE5-5B4E-8C39-81B53D6A503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rgbClr val="0047C7"/>
                </a:solidFill>
                <a:latin typeface="Rockwell" panose="02060603020205020403" pitchFamily="18" charset="77"/>
                <a:ea typeface="Roboto" panose="02000000000000000000" pitchFamily="2" charset="0"/>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708347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orytelling_pic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1025525" y="-1"/>
            <a:ext cx="11166475" cy="4122549"/>
          </a:xfrm>
          <a:solidFill>
            <a:schemeClr val="bg1">
              <a:lumMod val="75000"/>
            </a:schemeClr>
          </a:solidFill>
        </p:spPr>
        <p:txBody>
          <a:bodyPr tIns="2286000"/>
          <a:lstStyle>
            <a:lvl1pPr algn="ctr">
              <a:defRPr/>
            </a:lvl1pPr>
          </a:lstStyle>
          <a:p>
            <a:r>
              <a:rPr lang="en-US" dirty="0"/>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1479550" y="4478200"/>
            <a:ext cx="10250488" cy="1204628"/>
          </a:xfrm>
        </p:spPr>
        <p:txBody>
          <a:bodyPr tIns="0" rIns="0" bIns="0" anchor="t" anchorCtr="0"/>
          <a:lstStyle>
            <a:lvl1pPr>
              <a:lnSpc>
                <a:spcPct val="92000"/>
              </a:lnSpc>
              <a:defRPr sz="3000" b="0">
                <a:solidFill>
                  <a:schemeClr val="accent1"/>
                </a:solidFill>
              </a:defRPr>
            </a:lvl1pPr>
          </a:lstStyle>
          <a:p>
            <a:r>
              <a:rPr lang="en-US"/>
              <a:t>Click to edit Master title style</a:t>
            </a:r>
          </a:p>
        </p:txBody>
      </p:sp>
      <p:sp>
        <p:nvSpPr>
          <p:cNvPr id="9" name="Text Placeholder 4">
            <a:extLst>
              <a:ext uri="{FF2B5EF4-FFF2-40B4-BE49-F238E27FC236}">
                <a16:creationId xmlns:a16="http://schemas.microsoft.com/office/drawing/2014/main" id="{89D10A92-A052-8747-86BE-B996D9DA1A30}"/>
              </a:ext>
            </a:extLst>
          </p:cNvPr>
          <p:cNvSpPr>
            <a:spLocks noGrp="1"/>
          </p:cNvSpPr>
          <p:nvPr>
            <p:ph type="body" sz="quarter" idx="22"/>
          </p:nvPr>
        </p:nvSpPr>
        <p:spPr>
          <a:xfrm>
            <a:off x="1479550" y="5682828"/>
            <a:ext cx="10250488" cy="713210"/>
          </a:xfrm>
        </p:spPr>
        <p:txBody>
          <a:bodyPr rIns="0"/>
          <a:lstStyle/>
          <a:p>
            <a:pPr lvl="0"/>
            <a:r>
              <a:rPr lang="en-US"/>
              <a:t>Click to edit Master text styles</a:t>
            </a:r>
          </a:p>
          <a:p>
            <a:pPr lvl="1"/>
            <a:r>
              <a:rPr lang="en-US"/>
              <a:t>Second level</a:t>
            </a:r>
          </a:p>
        </p:txBody>
      </p:sp>
      <p:sp>
        <p:nvSpPr>
          <p:cNvPr id="10" name="Picture 5">
            <a:extLst>
              <a:ext uri="{FF2B5EF4-FFF2-40B4-BE49-F238E27FC236}">
                <a16:creationId xmlns:a16="http://schemas.microsoft.com/office/drawing/2014/main" id="{42748658-205D-C444-9CB2-E3B282411BDE}"/>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344455461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9550" y="454025"/>
            <a:ext cx="10247312"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479550" y="1581150"/>
            <a:ext cx="10250488" cy="4822825"/>
          </a:xfrm>
          <a:prstGeom prst="rect">
            <a:avLst/>
          </a:prstGeom>
        </p:spPr>
        <p:txBody>
          <a:bodyPr vert="horz" lIns="0" tIns="0" rIns="22860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4" name="Rectangle 3">
            <a:extLst>
              <a:ext uri="{FF2B5EF4-FFF2-40B4-BE49-F238E27FC236}">
                <a16:creationId xmlns:a16="http://schemas.microsoft.com/office/drawing/2014/main" id="{A511D247-23B7-924B-AA11-A82B0DD0AD66}"/>
              </a:ext>
            </a:extLst>
          </p:cNvPr>
          <p:cNvSpPr/>
          <p:nvPr/>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1CDFB26C-227B-3746-AB23-D2C429AAB37B}"/>
              </a:ext>
            </a:extLst>
          </p:cNvPr>
          <p:cNvSpPr/>
          <p:nvPr/>
        </p:nvSpPr>
        <p:spPr bwMode="auto">
          <a:xfrm>
            <a:off x="12296213" y="628290"/>
            <a:ext cx="663388" cy="575099"/>
          </a:xfrm>
          <a:prstGeom prst="rect">
            <a:avLst/>
          </a:prstGeom>
          <a:solidFill>
            <a:srgbClr val="5CBB5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9F9BA1A1-87B2-E545-A6F6-00585A56348C}"/>
              </a:ext>
            </a:extLst>
          </p:cNvPr>
          <p:cNvSpPr/>
          <p:nvPr/>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E40AB86-FFD2-F648-8E66-A170F24CE1F2}"/>
              </a:ext>
            </a:extLst>
          </p:cNvPr>
          <p:cNvSpPr/>
          <p:nvPr/>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5A73BAE-FEF3-C74F-88BF-7EE81350D6FC}"/>
              </a:ext>
            </a:extLst>
          </p:cNvPr>
          <p:cNvSpPr/>
          <p:nvPr/>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EE720674-C4F2-C142-AACD-ECD33ABFEEA4}"/>
              </a:ext>
            </a:extLst>
          </p:cNvPr>
          <p:cNvSpPr/>
          <p:nvPr/>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9C7F11-5732-7F4F-A5A0-0397E2C2C935}"/>
              </a:ext>
            </a:extLst>
          </p:cNvPr>
          <p:cNvSpPr/>
          <p:nvPr/>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C69FA5F2-FCB9-E945-A769-DF04CD8AEC6A}"/>
              </a:ext>
            </a:extLst>
          </p:cNvPr>
          <p:cNvSpPr/>
          <p:nvPr/>
        </p:nvSpPr>
        <p:spPr bwMode="auto">
          <a:xfrm>
            <a:off x="12296213" y="3769740"/>
            <a:ext cx="663388" cy="575099"/>
          </a:xfrm>
          <a:prstGeom prst="rect">
            <a:avLst/>
          </a:prstGeom>
          <a:solidFill>
            <a:srgbClr val="00974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61386193"/>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48" r:id="rId17"/>
    <p:sldLayoutId id="2147483949" r:id="rId18"/>
    <p:sldLayoutId id="2147483950" r:id="rId19"/>
    <p:sldLayoutId id="2147483951" r:id="rId20"/>
  </p:sldLayoutIdLst>
  <p:hf hdr="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2"/>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2"/>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2"/>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2"/>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34">
          <p15:clr>
            <a:srgbClr val="F26B43"/>
          </p15:clr>
        </p15:guide>
        <p15:guide id="3" pos="932">
          <p15:clr>
            <a:srgbClr val="F26B43"/>
          </p15:clr>
        </p15:guide>
        <p15:guide id="10" pos="4161">
          <p15:clr>
            <a:srgbClr val="F26B43"/>
          </p15:clr>
        </p15:guide>
        <p15:guide id="12" pos="4233">
          <p15:clr>
            <a:srgbClr val="F26B43"/>
          </p15:clr>
        </p15:guide>
        <p15:guide id="13" pos="7389">
          <p15:clr>
            <a:srgbClr val="F26B43"/>
          </p15:clr>
        </p15:guide>
        <p15:guide id="15" pos="5191">
          <p15:clr>
            <a:srgbClr val="F26B43"/>
          </p15:clr>
        </p15:guide>
        <p15:guide id="16" pos="5335">
          <p15:clr>
            <a:srgbClr val="F26B43"/>
          </p15:clr>
        </p15:guide>
        <p15:guide id="23" orient="horz" pos="4224">
          <p15:clr>
            <a:srgbClr val="F26B43"/>
          </p15:clr>
        </p15:guide>
        <p15:guide id="25" orient="horz" pos="286">
          <p15:clr>
            <a:srgbClr val="F26B43"/>
          </p15:clr>
        </p15:guide>
        <p15:guide id="31" orient="horz" pos="4029">
          <p15:clr>
            <a:srgbClr val="F26B43"/>
          </p15:clr>
        </p15:guide>
        <p15:guide id="32" orient="horz" pos="4130">
          <p15:clr>
            <a:srgbClr val="F26B43"/>
          </p15:clr>
        </p15:guide>
        <p15:guide id="37" pos="2990">
          <p15:clr>
            <a:srgbClr val="F26B43"/>
          </p15:clr>
        </p15:guide>
        <p15:guide id="40" pos="4089">
          <p15:clr>
            <a:srgbClr val="F26B43"/>
          </p15:clr>
        </p15:guide>
        <p15:guide id="49" orient="horz" pos="790">
          <p15:clr>
            <a:srgbClr val="F26B43"/>
          </p15:clr>
        </p15:guide>
        <p15:guide id="50" orient="horz" pos="996">
          <p15:clr>
            <a:srgbClr val="F26B43"/>
          </p15:clr>
        </p15:guide>
        <p15:guide id="51" pos="29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6D_3489399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8/10/relationships/comments" Target="../comments/modernComment_16F_954D44DF.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microsoft.com/office/2018/10/relationships/comments" Target="../comments/modernComment_171_215AF060.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microsoft.com/office/2018/10/relationships/comments" Target="../comments/modernComment_173_B5A6E31F.xml"/><Relationship Id="rId1" Type="http://schemas.openxmlformats.org/officeDocument/2006/relationships/slideLayout" Target="../slideLayouts/slideLayout1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A874-B2DD-BB45-A068-CDA3E57AA735}"/>
              </a:ext>
            </a:extLst>
          </p:cNvPr>
          <p:cNvSpPr>
            <a:spLocks noGrp="1"/>
          </p:cNvSpPr>
          <p:nvPr>
            <p:ph type="title"/>
          </p:nvPr>
        </p:nvSpPr>
        <p:spPr>
          <a:xfrm>
            <a:off x="216658" y="1263332"/>
            <a:ext cx="8539715" cy="1897917"/>
          </a:xfrm>
        </p:spPr>
        <p:txBody>
          <a:bodyPr/>
          <a:lstStyle/>
          <a:p>
            <a:r>
              <a:rPr lang="en-US" altLang="en-US" dirty="0">
                <a:latin typeface="Rockwell" panose="02060603020205020403" pitchFamily="18" charset="0"/>
                <a:ea typeface="Geneva" pitchFamily="7" charset="-128"/>
              </a:rPr>
              <a:t>2024-2025 Annual MD Education: Infection Prevention and Antimicrobial Stewardship</a:t>
            </a:r>
            <a:endParaRPr lang="en-US" dirty="0"/>
          </a:p>
        </p:txBody>
      </p:sp>
      <p:sp>
        <p:nvSpPr>
          <p:cNvPr id="9" name="Text Placeholder 8">
            <a:extLst>
              <a:ext uri="{FF2B5EF4-FFF2-40B4-BE49-F238E27FC236}">
                <a16:creationId xmlns:a16="http://schemas.microsoft.com/office/drawing/2014/main" id="{5EA1A8BA-6550-9A43-B332-2BBAE6F21986}"/>
              </a:ext>
            </a:extLst>
          </p:cNvPr>
          <p:cNvSpPr>
            <a:spLocks noGrp="1"/>
          </p:cNvSpPr>
          <p:nvPr>
            <p:ph type="body" sz="quarter" idx="19"/>
          </p:nvPr>
        </p:nvSpPr>
        <p:spPr>
          <a:xfrm>
            <a:off x="0" y="1581150"/>
            <a:ext cx="6026150" cy="960438"/>
          </a:xfrm>
        </p:spPr>
        <p:txBody>
          <a:bodyPr/>
          <a:lstStyle/>
          <a:p>
            <a:r>
              <a:rPr lang="en-US" dirty="0"/>
              <a:t> </a:t>
            </a:r>
          </a:p>
        </p:txBody>
      </p:sp>
    </p:spTree>
    <p:extLst>
      <p:ext uri="{BB962C8B-B14F-4D97-AF65-F5344CB8AC3E}">
        <p14:creationId xmlns:p14="http://schemas.microsoft.com/office/powerpoint/2010/main" val="281560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58365B1-92CB-1433-CB84-57BF3E56A1F6}"/>
              </a:ext>
            </a:extLst>
          </p:cNvPr>
          <p:cNvPicPr>
            <a:picLocks noGrp="1" noChangeAspect="1"/>
          </p:cNvPicPr>
          <p:nvPr>
            <p:ph sz="quarter" idx="12"/>
          </p:nvPr>
        </p:nvPicPr>
        <p:blipFill>
          <a:blip r:embed="rId3"/>
          <a:stretch>
            <a:fillRect/>
          </a:stretch>
        </p:blipFill>
        <p:spPr>
          <a:xfrm>
            <a:off x="8610042" y="1095022"/>
            <a:ext cx="3225327" cy="2515135"/>
          </a:xfrm>
        </p:spPr>
      </p:pic>
      <p:sp>
        <p:nvSpPr>
          <p:cNvPr id="3" name="Title 2">
            <a:extLst>
              <a:ext uri="{FF2B5EF4-FFF2-40B4-BE49-F238E27FC236}">
                <a16:creationId xmlns:a16="http://schemas.microsoft.com/office/drawing/2014/main" id="{5BE017EF-CF20-D5F1-F595-436A73707969}"/>
              </a:ext>
            </a:extLst>
          </p:cNvPr>
          <p:cNvSpPr>
            <a:spLocks noGrp="1"/>
          </p:cNvSpPr>
          <p:nvPr>
            <p:ph type="title"/>
          </p:nvPr>
        </p:nvSpPr>
        <p:spPr>
          <a:xfrm>
            <a:off x="1318880" y="233043"/>
            <a:ext cx="10907363" cy="802555"/>
          </a:xfrm>
        </p:spPr>
        <p:txBody>
          <a:bodyPr/>
          <a:lstStyle/>
          <a:p>
            <a:r>
              <a:rPr lang="en-US" dirty="0"/>
              <a:t>Tufts Medicine Transmission Based  Precaution Signs</a:t>
            </a:r>
          </a:p>
        </p:txBody>
      </p:sp>
      <p:sp>
        <p:nvSpPr>
          <p:cNvPr id="5" name="Slide Number Placeholder 4">
            <a:extLst>
              <a:ext uri="{FF2B5EF4-FFF2-40B4-BE49-F238E27FC236}">
                <a16:creationId xmlns:a16="http://schemas.microsoft.com/office/drawing/2014/main" id="{360E92A7-BFFB-F080-4980-A735F41E99DE}"/>
              </a:ext>
            </a:extLst>
          </p:cNvPr>
          <p:cNvSpPr>
            <a:spLocks noGrp="1"/>
          </p:cNvSpPr>
          <p:nvPr>
            <p:ph type="sldNum" sz="quarter" idx="14"/>
          </p:nvPr>
        </p:nvSpPr>
        <p:spPr>
          <a:xfrm>
            <a:off x="283029" y="6556375"/>
            <a:ext cx="446314" cy="149151"/>
          </a:xfrm>
          <a:prstGeom prst="rect">
            <a:avLst/>
          </a:prstGeom>
        </p:spPr>
        <p:txBody>
          <a:bodyPr vert="horz" lIns="0" tIns="0" rIns="0" bIns="0" rtlCol="0" anchor="b" anchorCtr="0"/>
          <a:lstStyle>
            <a:defPPr>
              <a:defRPr lang="en-US"/>
            </a:defPPr>
            <a:lvl1pPr marL="0" algn="ctr" defTabSz="914400" rtl="0" eaLnBrk="1" latinLnBrk="0" hangingPunct="1">
              <a:defRPr sz="1000" b="0" i="0" kern="1200">
                <a:solidFill>
                  <a:schemeClr val="bg1"/>
                </a:solidFill>
                <a:latin typeface="+mn-lt"/>
                <a:ea typeface="Verdana" panose="020B0604030504040204" pitchFamily="34" charset="0"/>
                <a:cs typeface="Verdana" panose="020B0604030504040204" pitchFamily="34" charset="0"/>
              </a:defRPr>
            </a:lvl1pPr>
            <a:lvl2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2pPr>
            <a:lvl3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3pPr>
            <a:lvl4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4pPr>
            <a:lvl5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5pPr>
            <a:lvl6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6pPr>
            <a:lvl7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7pPr>
            <a:lvl8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8pPr>
            <a:lvl9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10</a:t>
            </a:fld>
            <a:endParaRPr lang="en-US" dirty="0"/>
          </a:p>
        </p:txBody>
      </p:sp>
      <p:pic>
        <p:nvPicPr>
          <p:cNvPr id="9" name="Picture 8">
            <a:extLst>
              <a:ext uri="{FF2B5EF4-FFF2-40B4-BE49-F238E27FC236}">
                <a16:creationId xmlns:a16="http://schemas.microsoft.com/office/drawing/2014/main" id="{876B0333-1106-34F2-533B-050AE49316FD}"/>
              </a:ext>
            </a:extLst>
          </p:cNvPr>
          <p:cNvPicPr>
            <a:picLocks noChangeAspect="1"/>
          </p:cNvPicPr>
          <p:nvPr/>
        </p:nvPicPr>
        <p:blipFill>
          <a:blip r:embed="rId4"/>
          <a:stretch>
            <a:fillRect/>
          </a:stretch>
        </p:blipFill>
        <p:spPr>
          <a:xfrm>
            <a:off x="5015386" y="1172458"/>
            <a:ext cx="3225327" cy="2493556"/>
          </a:xfrm>
          <a:prstGeom prst="rect">
            <a:avLst/>
          </a:prstGeom>
        </p:spPr>
      </p:pic>
      <p:pic>
        <p:nvPicPr>
          <p:cNvPr id="11" name="Picture 10">
            <a:extLst>
              <a:ext uri="{FF2B5EF4-FFF2-40B4-BE49-F238E27FC236}">
                <a16:creationId xmlns:a16="http://schemas.microsoft.com/office/drawing/2014/main" id="{E4E1654D-A0FB-264E-8670-EB2DC2C56CC2}"/>
              </a:ext>
            </a:extLst>
          </p:cNvPr>
          <p:cNvPicPr>
            <a:picLocks noChangeAspect="1"/>
          </p:cNvPicPr>
          <p:nvPr/>
        </p:nvPicPr>
        <p:blipFill>
          <a:blip r:embed="rId5"/>
          <a:stretch>
            <a:fillRect/>
          </a:stretch>
        </p:blipFill>
        <p:spPr>
          <a:xfrm>
            <a:off x="1479550" y="1158790"/>
            <a:ext cx="3078593" cy="2387600"/>
          </a:xfrm>
          <a:prstGeom prst="rect">
            <a:avLst/>
          </a:prstGeom>
        </p:spPr>
      </p:pic>
      <p:pic>
        <p:nvPicPr>
          <p:cNvPr id="13" name="Picture 12">
            <a:extLst>
              <a:ext uri="{FF2B5EF4-FFF2-40B4-BE49-F238E27FC236}">
                <a16:creationId xmlns:a16="http://schemas.microsoft.com/office/drawing/2014/main" id="{054C43B9-E2F5-2EB6-DC03-230520FD843D}"/>
              </a:ext>
            </a:extLst>
          </p:cNvPr>
          <p:cNvPicPr>
            <a:picLocks noChangeAspect="1"/>
          </p:cNvPicPr>
          <p:nvPr/>
        </p:nvPicPr>
        <p:blipFill>
          <a:blip r:embed="rId6"/>
          <a:stretch>
            <a:fillRect/>
          </a:stretch>
        </p:blipFill>
        <p:spPr>
          <a:xfrm>
            <a:off x="4860131" y="3987150"/>
            <a:ext cx="3541252" cy="2719655"/>
          </a:xfrm>
          <a:prstGeom prst="rect">
            <a:avLst/>
          </a:prstGeom>
        </p:spPr>
      </p:pic>
      <p:pic>
        <p:nvPicPr>
          <p:cNvPr id="15" name="Picture 14">
            <a:extLst>
              <a:ext uri="{FF2B5EF4-FFF2-40B4-BE49-F238E27FC236}">
                <a16:creationId xmlns:a16="http://schemas.microsoft.com/office/drawing/2014/main" id="{043FDB8A-5147-8A49-B005-FA63187948BE}"/>
              </a:ext>
            </a:extLst>
          </p:cNvPr>
          <p:cNvPicPr>
            <a:picLocks noChangeAspect="1"/>
          </p:cNvPicPr>
          <p:nvPr/>
        </p:nvPicPr>
        <p:blipFill>
          <a:blip r:embed="rId7"/>
          <a:stretch>
            <a:fillRect/>
          </a:stretch>
        </p:blipFill>
        <p:spPr>
          <a:xfrm>
            <a:off x="8552588" y="4070858"/>
            <a:ext cx="3282782" cy="2515135"/>
          </a:xfrm>
          <a:prstGeom prst="rect">
            <a:avLst/>
          </a:prstGeom>
        </p:spPr>
      </p:pic>
      <p:pic>
        <p:nvPicPr>
          <p:cNvPr id="17" name="Picture 16">
            <a:extLst>
              <a:ext uri="{FF2B5EF4-FFF2-40B4-BE49-F238E27FC236}">
                <a16:creationId xmlns:a16="http://schemas.microsoft.com/office/drawing/2014/main" id="{E6407AF8-DFCF-48C6-B830-8478EE8D7E4C}"/>
              </a:ext>
            </a:extLst>
          </p:cNvPr>
          <p:cNvPicPr>
            <a:picLocks noChangeAspect="1"/>
          </p:cNvPicPr>
          <p:nvPr/>
        </p:nvPicPr>
        <p:blipFill>
          <a:blip r:embed="rId8"/>
          <a:stretch>
            <a:fillRect/>
          </a:stretch>
        </p:blipFill>
        <p:spPr>
          <a:xfrm>
            <a:off x="1318880" y="3979510"/>
            <a:ext cx="3369400" cy="2607121"/>
          </a:xfrm>
          <a:prstGeom prst="rect">
            <a:avLst/>
          </a:prstGeom>
        </p:spPr>
      </p:pic>
    </p:spTree>
    <p:extLst>
      <p:ext uri="{BB962C8B-B14F-4D97-AF65-F5344CB8AC3E}">
        <p14:creationId xmlns:p14="http://schemas.microsoft.com/office/powerpoint/2010/main" val="1798762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AC1BA6-005A-482A-87E3-7ECE9F000D36}"/>
              </a:ext>
            </a:extLst>
          </p:cNvPr>
          <p:cNvSpPr>
            <a:spLocks noGrp="1"/>
          </p:cNvSpPr>
          <p:nvPr>
            <p:ph type="title"/>
          </p:nvPr>
        </p:nvSpPr>
        <p:spPr>
          <a:xfrm>
            <a:off x="1200417" y="625739"/>
            <a:ext cx="10247312" cy="802555"/>
          </a:xfrm>
        </p:spPr>
        <p:txBody>
          <a:bodyPr/>
          <a:lstStyle/>
          <a:p>
            <a:r>
              <a:rPr lang="en-US" dirty="0"/>
              <a:t>Respiratory Protection Program</a:t>
            </a:r>
            <a:br>
              <a:rPr lang="en-US" dirty="0"/>
            </a:br>
            <a:endParaRPr lang="en-US" dirty="0"/>
          </a:p>
        </p:txBody>
      </p:sp>
      <p:sp>
        <p:nvSpPr>
          <p:cNvPr id="5" name="Slide Number Placeholder 4">
            <a:extLst>
              <a:ext uri="{FF2B5EF4-FFF2-40B4-BE49-F238E27FC236}">
                <a16:creationId xmlns:a16="http://schemas.microsoft.com/office/drawing/2014/main" id="{20409EF3-5368-47C9-A449-DD9DAFC9AB7C}"/>
              </a:ext>
            </a:extLst>
          </p:cNvPr>
          <p:cNvSpPr>
            <a:spLocks noGrp="1"/>
          </p:cNvSpPr>
          <p:nvPr>
            <p:ph type="sldNum" sz="quarter" idx="14"/>
          </p:nvPr>
        </p:nvSpPr>
        <p:spPr>
          <a:xfrm>
            <a:off x="283029" y="6556375"/>
            <a:ext cx="446314" cy="149151"/>
          </a:xfrm>
          <a:prstGeom prst="rect">
            <a:avLst/>
          </a:prstGeom>
        </p:spPr>
        <p:txBody>
          <a:bodyPr vert="horz" lIns="0" tIns="0" rIns="0" bIns="0" rtlCol="0" anchor="b" anchorCtr="0"/>
          <a:lstStyle>
            <a:defPPr>
              <a:defRPr lang="en-US"/>
            </a:defPPr>
            <a:lvl1pPr marL="0" algn="ctr" defTabSz="914400" rtl="0" eaLnBrk="1" latinLnBrk="0" hangingPunct="1">
              <a:defRPr sz="1000" b="0" i="0" kern="1200">
                <a:solidFill>
                  <a:schemeClr val="bg1"/>
                </a:solidFill>
                <a:latin typeface="+mn-lt"/>
                <a:ea typeface="Verdana" panose="020B0604030504040204" pitchFamily="34" charset="0"/>
                <a:cs typeface="Verdana" panose="020B0604030504040204" pitchFamily="34" charset="0"/>
              </a:defRPr>
            </a:lvl1pPr>
            <a:lvl2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2pPr>
            <a:lvl3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3pPr>
            <a:lvl4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4pPr>
            <a:lvl5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5pPr>
            <a:lvl6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6pPr>
            <a:lvl7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7pPr>
            <a:lvl8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8pPr>
            <a:lvl9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63DCA5C9-2E11-4C67-86EB-AE1DE127DC64}" type="slidenum">
              <a:rPr lang="en-US" smtClean="0"/>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FFFFFF"/>
              </a:solidFill>
              <a:effectLst/>
              <a:uLnTx/>
              <a:uFillTx/>
              <a:latin typeface="Arial" panose="020B0604020202020204"/>
              <a:ea typeface="Verdana" panose="020B0604030504040204" pitchFamily="34" charset="0"/>
            </a:endParaRPr>
          </a:p>
        </p:txBody>
      </p:sp>
      <p:sp>
        <p:nvSpPr>
          <p:cNvPr id="7" name="Content Placeholder 6">
            <a:extLst>
              <a:ext uri="{FF2B5EF4-FFF2-40B4-BE49-F238E27FC236}">
                <a16:creationId xmlns:a16="http://schemas.microsoft.com/office/drawing/2014/main" id="{5A9B9C12-7346-D4C5-69C1-332CCCC7023C}"/>
              </a:ext>
            </a:extLst>
          </p:cNvPr>
          <p:cNvSpPr>
            <a:spLocks noGrp="1"/>
          </p:cNvSpPr>
          <p:nvPr>
            <p:ph sz="quarter" idx="12"/>
          </p:nvPr>
        </p:nvSpPr>
        <p:spPr>
          <a:xfrm>
            <a:off x="1113790" y="1581149"/>
            <a:ext cx="10250488" cy="4822825"/>
          </a:xfrm>
        </p:spPr>
        <p:txBody>
          <a:bodyPr/>
          <a:lstStyle/>
          <a:p>
            <a:pPr marL="342900" indent="-342900">
              <a:buFont typeface="Arial" panose="020B0604020202020204" pitchFamily="34" charset="0"/>
              <a:buChar char="•"/>
            </a:pPr>
            <a:r>
              <a:rPr lang="en-US" sz="2400" dirty="0">
                <a:latin typeface="Rockwell" panose="02060603020205020403" pitchFamily="18" charset="0"/>
              </a:rPr>
              <a:t>To prevent occupational illness from exposure to airborne contaminants and to maintain OSHA compliance per the Respiratory Protection Standard</a:t>
            </a:r>
          </a:p>
          <a:p>
            <a:pPr marL="342900" indent="-342900">
              <a:buFont typeface="Arial" panose="020B0604020202020204" pitchFamily="34" charset="0"/>
              <a:buChar char="•"/>
            </a:pPr>
            <a:endParaRPr lang="en-US" sz="2400" dirty="0">
              <a:latin typeface="Rockwell" panose="02060603020205020403" pitchFamily="18" charset="0"/>
            </a:endParaRPr>
          </a:p>
          <a:p>
            <a:pPr marL="342900" indent="-342900">
              <a:buFont typeface="Arial" panose="020B0604020202020204" pitchFamily="34" charset="0"/>
              <a:buChar char="•"/>
            </a:pPr>
            <a:r>
              <a:rPr lang="en-US" sz="2400" b="1" dirty="0">
                <a:latin typeface="Rockwell" panose="02060603020205020403" pitchFamily="18" charset="0"/>
              </a:rPr>
              <a:t>Required</a:t>
            </a:r>
            <a:r>
              <a:rPr lang="en-US" sz="2400" dirty="0">
                <a:latin typeface="Rockwell" panose="02060603020205020403" pitchFamily="18" charset="0"/>
              </a:rPr>
              <a:t> annually for all employees in a patient facing role</a:t>
            </a:r>
          </a:p>
          <a:p>
            <a:pPr marL="342900" indent="-342900">
              <a:buFont typeface="Arial" panose="020B0604020202020204" pitchFamily="34" charset="0"/>
              <a:buChar char="•"/>
            </a:pPr>
            <a:endParaRPr lang="en-US" sz="2400" dirty="0">
              <a:latin typeface="Rockwell" panose="02060603020205020403" pitchFamily="18" charset="0"/>
            </a:endParaRPr>
          </a:p>
          <a:p>
            <a:pPr marL="342900" indent="-342900">
              <a:buFont typeface="Arial" panose="020B0604020202020204" pitchFamily="34" charset="0"/>
              <a:buChar char="•"/>
            </a:pPr>
            <a:r>
              <a:rPr lang="en-US" sz="2400" dirty="0">
                <a:latin typeface="Rockwell" panose="02060603020205020403" pitchFamily="18" charset="0"/>
              </a:rPr>
              <a:t>OSHA medical questionnaire and clearance required </a:t>
            </a:r>
          </a:p>
          <a:p>
            <a:endParaRPr lang="en-US" dirty="0">
              <a:latin typeface="Rockwell" panose="02060603020205020403" pitchFamily="18" charset="0"/>
            </a:endParaRPr>
          </a:p>
          <a:p>
            <a:r>
              <a:rPr lang="en-US" dirty="0"/>
              <a:t>	</a:t>
            </a:r>
          </a:p>
          <a:p>
            <a:endParaRPr lang="en-US" dirty="0"/>
          </a:p>
          <a:p>
            <a:endParaRPr lang="en-US" dirty="0"/>
          </a:p>
        </p:txBody>
      </p:sp>
      <p:pic>
        <p:nvPicPr>
          <p:cNvPr id="9" name="Picture 8">
            <a:extLst>
              <a:ext uri="{FF2B5EF4-FFF2-40B4-BE49-F238E27FC236}">
                <a16:creationId xmlns:a16="http://schemas.microsoft.com/office/drawing/2014/main" id="{62C702F8-3681-1056-5927-57773203DD89}"/>
              </a:ext>
            </a:extLst>
          </p:cNvPr>
          <p:cNvPicPr>
            <a:picLocks noChangeAspect="1"/>
          </p:cNvPicPr>
          <p:nvPr/>
        </p:nvPicPr>
        <p:blipFill>
          <a:blip r:embed="rId3"/>
          <a:stretch>
            <a:fillRect/>
          </a:stretch>
        </p:blipFill>
        <p:spPr>
          <a:xfrm>
            <a:off x="9168023" y="4330465"/>
            <a:ext cx="2889306" cy="2325360"/>
          </a:xfrm>
          <a:prstGeom prst="rect">
            <a:avLst/>
          </a:prstGeom>
        </p:spPr>
      </p:pic>
    </p:spTree>
    <p:extLst>
      <p:ext uri="{BB962C8B-B14F-4D97-AF65-F5344CB8AC3E}">
        <p14:creationId xmlns:p14="http://schemas.microsoft.com/office/powerpoint/2010/main" val="617474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2"/>
          </p:nvPr>
        </p:nvSpPr>
        <p:spPr>
          <a:xfrm>
            <a:off x="1492250" y="1214908"/>
            <a:ext cx="5543820" cy="4822825"/>
          </a:xfrm>
        </p:spPr>
        <p:txBody>
          <a:bodyPr/>
          <a:lstStyle/>
          <a:p>
            <a:pPr lvl="1">
              <a:defRPr/>
            </a:pPr>
            <a:r>
              <a:rPr lang="en-US" altLang="en-US" sz="2000" dirty="0">
                <a:solidFill>
                  <a:schemeClr val="tx1"/>
                </a:solidFill>
                <a:ea typeface="Geneva" pitchFamily="126" charset="-128"/>
              </a:rPr>
              <a:t>Do</a:t>
            </a:r>
            <a:r>
              <a:rPr lang="en-US" altLang="en-US" sz="1400" dirty="0">
                <a:solidFill>
                  <a:schemeClr val="tx1"/>
                </a:solidFill>
                <a:ea typeface="Geneva" pitchFamily="126" charset="-128"/>
              </a:rPr>
              <a:t>			</a:t>
            </a:r>
          </a:p>
          <a:p>
            <a:pPr marL="285750" indent="-285750">
              <a:buFont typeface="Arial" panose="020B0604020202020204" pitchFamily="34" charset="0"/>
              <a:buChar char="•"/>
              <a:defRPr/>
            </a:pPr>
            <a:r>
              <a:rPr lang="en-US" altLang="en-US" sz="1400" dirty="0">
                <a:ea typeface="Geneva" pitchFamily="126" charset="-128"/>
              </a:rPr>
              <a:t>Perform </a:t>
            </a:r>
            <a:r>
              <a:rPr lang="en-US" altLang="en-US" sz="1400" b="1" dirty="0">
                <a:solidFill>
                  <a:srgbClr val="FF0000"/>
                </a:solidFill>
                <a:ea typeface="Geneva" pitchFamily="126" charset="-128"/>
              </a:rPr>
              <a:t>Hand Hygiene</a:t>
            </a:r>
          </a:p>
          <a:p>
            <a:pPr marL="285750" indent="-285750">
              <a:buFont typeface="Arial" panose="020B0604020202020204" pitchFamily="34" charset="0"/>
              <a:buChar char="•"/>
              <a:defRPr/>
            </a:pPr>
            <a:r>
              <a:rPr lang="en-US" altLang="en-US" sz="1400" dirty="0">
                <a:ea typeface="Geneva" pitchFamily="126" charset="-128"/>
              </a:rPr>
              <a:t>Use </a:t>
            </a:r>
            <a:r>
              <a:rPr lang="en-US" altLang="en-US" sz="1400" b="1" dirty="0">
                <a:solidFill>
                  <a:srgbClr val="FF0000"/>
                </a:solidFill>
                <a:ea typeface="Geneva" pitchFamily="126" charset="-128"/>
              </a:rPr>
              <a:t>Standard Precautions</a:t>
            </a:r>
            <a:r>
              <a:rPr lang="en-US" altLang="en-US" sz="1400" dirty="0">
                <a:ea typeface="Geneva" pitchFamily="126" charset="-128"/>
              </a:rPr>
              <a:t>: Handle all patients’ blood and tissue, body fluids, non-intact skin, etc. as potentially infectious</a:t>
            </a:r>
          </a:p>
          <a:p>
            <a:pPr marL="285750" indent="-285750">
              <a:buFont typeface="Arial" panose="020B0604020202020204" pitchFamily="34" charset="0"/>
              <a:buChar char="•"/>
              <a:defRPr/>
            </a:pPr>
            <a:r>
              <a:rPr lang="en-US" altLang="en-US" sz="1400" dirty="0">
                <a:ea typeface="Geneva" pitchFamily="126" charset="-128"/>
              </a:rPr>
              <a:t>Use </a:t>
            </a:r>
            <a:r>
              <a:rPr lang="en-US" altLang="en-US" sz="1400" b="1" dirty="0">
                <a:solidFill>
                  <a:srgbClr val="FF0000"/>
                </a:solidFill>
                <a:ea typeface="Geneva" pitchFamily="126" charset="-128"/>
              </a:rPr>
              <a:t>Personal Protective Equipment </a:t>
            </a:r>
            <a:r>
              <a:rPr lang="en-US" altLang="en-US" sz="1400" dirty="0">
                <a:ea typeface="Geneva" pitchFamily="126" charset="-128"/>
              </a:rPr>
              <a:t>(gloves, gowns, face shields)  to prevent blood, tissue, body fluid contact</a:t>
            </a:r>
          </a:p>
          <a:p>
            <a:pPr marL="285750" indent="-285750">
              <a:buFont typeface="Arial" panose="020B0604020202020204" pitchFamily="34" charset="0"/>
              <a:buChar char="•"/>
              <a:defRPr/>
            </a:pPr>
            <a:r>
              <a:rPr lang="en-US" altLang="en-US" sz="1400" dirty="0">
                <a:ea typeface="Geneva" pitchFamily="126" charset="-128"/>
              </a:rPr>
              <a:t>Use </a:t>
            </a:r>
            <a:r>
              <a:rPr lang="en-US" altLang="en-US" sz="1400" b="1" dirty="0">
                <a:solidFill>
                  <a:srgbClr val="FF0000"/>
                </a:solidFill>
                <a:ea typeface="Geneva" pitchFamily="126" charset="-128"/>
              </a:rPr>
              <a:t>Respiratory Hygiene/ Cough Etiquette</a:t>
            </a:r>
          </a:p>
          <a:p>
            <a:pPr marL="285750" indent="-285750">
              <a:buFont typeface="Arial" panose="020B0604020202020204" pitchFamily="34" charset="0"/>
              <a:buChar char="•"/>
              <a:defRPr/>
            </a:pPr>
            <a:r>
              <a:rPr lang="en-US" altLang="en-US" sz="1400" dirty="0">
                <a:ea typeface="Geneva" pitchFamily="126" charset="-128"/>
              </a:rPr>
              <a:t>Use </a:t>
            </a:r>
            <a:r>
              <a:rPr lang="en-US" altLang="en-US" sz="1400" b="1" dirty="0">
                <a:solidFill>
                  <a:srgbClr val="FF0000"/>
                </a:solidFill>
                <a:ea typeface="Geneva" pitchFamily="126" charset="-128"/>
              </a:rPr>
              <a:t>Safety Devices. </a:t>
            </a:r>
            <a:r>
              <a:rPr lang="en-US" altLang="en-US" sz="1400" b="1" dirty="0">
                <a:ea typeface="Geneva" pitchFamily="126" charset="-128"/>
              </a:rPr>
              <a:t> </a:t>
            </a:r>
            <a:r>
              <a:rPr lang="en-US" altLang="en-US" sz="1400" dirty="0">
                <a:ea typeface="Geneva" pitchFamily="126" charset="-128"/>
              </a:rPr>
              <a:t>Products designed to reduce risk of exposure should be used wherever possible</a:t>
            </a:r>
          </a:p>
          <a:p>
            <a:pPr marL="285750" indent="-285750">
              <a:buFont typeface="Arial" panose="020B0604020202020204" pitchFamily="34" charset="0"/>
              <a:buChar char="•"/>
              <a:defRPr/>
            </a:pPr>
            <a:r>
              <a:rPr lang="en-US" sz="1400" dirty="0"/>
              <a:t>Put sharps in sharps container. Call for replacement when container ¾ full.</a:t>
            </a:r>
            <a:endParaRPr lang="en-US" altLang="en-US" sz="1400" dirty="0">
              <a:ea typeface="Geneva" pitchFamily="126" charset="-128"/>
            </a:endParaRPr>
          </a:p>
          <a:p>
            <a:pPr marL="285750" indent="-285750">
              <a:buFont typeface="Arial" panose="020B0604020202020204" pitchFamily="34" charset="0"/>
              <a:buChar char="•"/>
              <a:defRPr/>
            </a:pPr>
            <a:r>
              <a:rPr lang="en-US" altLang="en-US" sz="1400" dirty="0">
                <a:ea typeface="Geneva" pitchFamily="126" charset="-128"/>
              </a:rPr>
              <a:t>Receive </a:t>
            </a:r>
            <a:r>
              <a:rPr lang="en-US" altLang="en-US" sz="1400" b="1" dirty="0">
                <a:solidFill>
                  <a:srgbClr val="FF0000"/>
                </a:solidFill>
                <a:ea typeface="Geneva" pitchFamily="126" charset="-128"/>
              </a:rPr>
              <a:t>Hepatitis B vaccination</a:t>
            </a:r>
            <a:r>
              <a:rPr lang="en-US" altLang="en-US" sz="1400" b="1" dirty="0">
                <a:ea typeface="Geneva" pitchFamily="126" charset="-128"/>
              </a:rPr>
              <a:t> </a:t>
            </a:r>
            <a:r>
              <a:rPr lang="en-US" altLang="en-US" sz="1400" dirty="0">
                <a:ea typeface="Geneva" pitchFamily="126" charset="-128"/>
              </a:rPr>
              <a:t>which</a:t>
            </a:r>
            <a:r>
              <a:rPr lang="en-US" altLang="en-US" sz="1400" b="1" dirty="0">
                <a:ea typeface="Geneva" pitchFamily="126" charset="-128"/>
              </a:rPr>
              <a:t> </a:t>
            </a:r>
            <a:r>
              <a:rPr lang="en-US" altLang="en-US" sz="1400" dirty="0">
                <a:solidFill>
                  <a:schemeClr val="tx1"/>
                </a:solidFill>
                <a:ea typeface="Geneva" pitchFamily="126" charset="-128"/>
              </a:rPr>
              <a:t>prevents Hepatitis B infection  </a:t>
            </a:r>
            <a:r>
              <a:rPr lang="en-US" altLang="en-US" sz="1400" dirty="0">
                <a:ea typeface="Geneva" pitchFamily="126" charset="-128"/>
              </a:rPr>
              <a:t>(probable life long immunity).  </a:t>
            </a:r>
            <a:r>
              <a:rPr lang="en-US" altLang="en-US" sz="1400" dirty="0">
                <a:solidFill>
                  <a:schemeClr val="tx1"/>
                </a:solidFill>
                <a:ea typeface="Geneva" pitchFamily="126" charset="-128"/>
              </a:rPr>
              <a:t>Provided by Occupational Health Services  at no cost to employees</a:t>
            </a:r>
          </a:p>
          <a:p>
            <a:pPr>
              <a:defRPr/>
            </a:pPr>
            <a:endParaRPr lang="en-US" altLang="en-US" dirty="0">
              <a:ea typeface="Geneva" pitchFamily="7" charset="-128"/>
            </a:endParaRPr>
          </a:p>
        </p:txBody>
      </p:sp>
      <p:sp>
        <p:nvSpPr>
          <p:cNvPr id="3" name="Title 2"/>
          <p:cNvSpPr>
            <a:spLocks noGrp="1"/>
          </p:cNvSpPr>
          <p:nvPr>
            <p:ph type="title"/>
          </p:nvPr>
        </p:nvSpPr>
        <p:spPr>
          <a:xfrm>
            <a:off x="1177892" y="133514"/>
            <a:ext cx="10247312" cy="802555"/>
          </a:xfrm>
        </p:spPr>
        <p:txBody>
          <a:bodyPr/>
          <a:lstStyle/>
          <a:p>
            <a:r>
              <a:rPr lang="en-US" dirty="0"/>
              <a:t>Preventing Transmission</a:t>
            </a:r>
          </a:p>
        </p:txBody>
      </p:sp>
      <p:sp>
        <p:nvSpPr>
          <p:cNvPr id="8" name="TextBox 7"/>
          <p:cNvSpPr txBox="1"/>
          <p:nvPr/>
        </p:nvSpPr>
        <p:spPr>
          <a:xfrm>
            <a:off x="6655205" y="1137317"/>
            <a:ext cx="3422650" cy="4801314"/>
          </a:xfrm>
          <a:prstGeom prst="rect">
            <a:avLst/>
          </a:prstGeom>
          <a:noFill/>
        </p:spPr>
        <p:txBody>
          <a:bodyPr>
            <a:spAutoFit/>
          </a:bodyPr>
          <a:lstStyle/>
          <a:p>
            <a:pPr eaLnBrk="1" hangingPunct="1">
              <a:defRPr/>
            </a:pPr>
            <a:r>
              <a:rPr lang="en-US" sz="2000" b="1" dirty="0">
                <a:latin typeface="+mj-lt"/>
                <a:ea typeface="Geneva" pitchFamily="126" charset="-128"/>
              </a:rPr>
              <a:t>Do NOT</a:t>
            </a:r>
          </a:p>
          <a:p>
            <a:pPr eaLnBrk="1" hangingPunct="1">
              <a:defRPr/>
            </a:pPr>
            <a:endParaRPr lang="en-US" sz="1500" dirty="0">
              <a:latin typeface="+mj-lt"/>
              <a:ea typeface="Geneva" pitchFamily="126" charset="-128"/>
            </a:endParaRPr>
          </a:p>
          <a:p>
            <a:pPr marL="285750" indent="-285750" eaLnBrk="1" hangingPunct="1">
              <a:buFont typeface="Arial" panose="020B0604020202020204" pitchFamily="34" charset="0"/>
              <a:buChar char="•"/>
              <a:defRPr/>
            </a:pPr>
            <a:r>
              <a:rPr lang="en-US" sz="1500" b="1" dirty="0">
                <a:solidFill>
                  <a:srgbClr val="FF0000"/>
                </a:solidFill>
                <a:latin typeface="+mj-lt"/>
                <a:ea typeface="Geneva" pitchFamily="126" charset="-128"/>
              </a:rPr>
              <a:t>DO NOT </a:t>
            </a:r>
            <a:r>
              <a:rPr lang="en-US" sz="1500" dirty="0">
                <a:latin typeface="+mj-lt"/>
                <a:ea typeface="Geneva" pitchFamily="126" charset="-128"/>
              </a:rPr>
              <a:t>Recap sharps or leave them on trays, mattresses, etc.</a:t>
            </a:r>
          </a:p>
          <a:p>
            <a:pPr marL="285750" indent="-285750" eaLnBrk="1" hangingPunct="1">
              <a:buFont typeface="Arial" panose="020B0604020202020204" pitchFamily="34" charset="0"/>
              <a:buChar char="•"/>
              <a:defRPr/>
            </a:pPr>
            <a:r>
              <a:rPr lang="en-US" sz="1500" b="1" dirty="0">
                <a:solidFill>
                  <a:srgbClr val="FF0000"/>
                </a:solidFill>
                <a:latin typeface="+mj-lt"/>
                <a:ea typeface="Geneva" pitchFamily="126" charset="-128"/>
              </a:rPr>
              <a:t>DO NOT  </a:t>
            </a:r>
            <a:r>
              <a:rPr lang="en-US" sz="1500" b="1" dirty="0">
                <a:latin typeface="+mj-lt"/>
                <a:ea typeface="Geneva" pitchFamily="126" charset="-128"/>
              </a:rPr>
              <a:t>Eat or drink </a:t>
            </a:r>
            <a:r>
              <a:rPr lang="en-US" sz="1500" dirty="0">
                <a:latin typeface="+mj-lt"/>
                <a:ea typeface="Geneva" pitchFamily="126" charset="-128"/>
              </a:rPr>
              <a:t>in procedural areas or areas where specimens are handled, including patient care areas</a:t>
            </a:r>
          </a:p>
          <a:p>
            <a:pPr marL="285750" indent="-285750" eaLnBrk="1" hangingPunct="1">
              <a:buFont typeface="Arial" panose="020B0604020202020204" pitchFamily="34" charset="0"/>
              <a:buChar char="•"/>
              <a:defRPr/>
            </a:pPr>
            <a:r>
              <a:rPr lang="en-US" sz="1500" b="1" dirty="0">
                <a:solidFill>
                  <a:srgbClr val="FF0000"/>
                </a:solidFill>
                <a:latin typeface="+mj-lt"/>
                <a:ea typeface="Geneva" pitchFamily="126" charset="-128"/>
              </a:rPr>
              <a:t>DO NOT </a:t>
            </a:r>
            <a:r>
              <a:rPr lang="en-US" sz="1500" dirty="0">
                <a:latin typeface="+mj-lt"/>
                <a:ea typeface="Geneva" pitchFamily="126" charset="-128"/>
              </a:rPr>
              <a:t>Handle equipment or computers with </a:t>
            </a:r>
            <a:r>
              <a:rPr lang="en-US" sz="1500" b="1" dirty="0">
                <a:latin typeface="+mj-lt"/>
                <a:ea typeface="Geneva" pitchFamily="126" charset="-128"/>
              </a:rPr>
              <a:t>contaminated gloves</a:t>
            </a:r>
          </a:p>
          <a:p>
            <a:pPr marL="285750" indent="-285750" eaLnBrk="1" hangingPunct="1">
              <a:buFont typeface="Arial" panose="020B0604020202020204" pitchFamily="34" charset="0"/>
              <a:buChar char="•"/>
              <a:defRPr/>
            </a:pPr>
            <a:r>
              <a:rPr lang="en-US" sz="1500" b="1" dirty="0">
                <a:solidFill>
                  <a:srgbClr val="FF0000"/>
                </a:solidFill>
                <a:latin typeface="+mj-lt"/>
                <a:ea typeface="Geneva" pitchFamily="126" charset="-128"/>
              </a:rPr>
              <a:t>DO NOT </a:t>
            </a:r>
            <a:r>
              <a:rPr lang="en-US" sz="1500" dirty="0">
                <a:latin typeface="+mj-lt"/>
                <a:ea typeface="Geneva" pitchFamily="126" charset="-128"/>
              </a:rPr>
              <a:t>Work with hands that cannot be cleaned due to skin issues, casts, splints, or bandages (Call Occupational Health Services)</a:t>
            </a:r>
          </a:p>
          <a:p>
            <a:pPr marL="285750" indent="-285750" eaLnBrk="1" hangingPunct="1">
              <a:buFont typeface="Arial" panose="020B0604020202020204" pitchFamily="34" charset="0"/>
              <a:buChar char="•"/>
              <a:defRPr/>
            </a:pPr>
            <a:endParaRPr lang="en-US" sz="1600" dirty="0">
              <a:ea typeface="Geneva" pitchFamily="126" charset="-128"/>
            </a:endParaRPr>
          </a:p>
          <a:p>
            <a:pPr>
              <a:spcAft>
                <a:spcPts val="600"/>
              </a:spcAft>
              <a:buClr>
                <a:srgbClr val="183A68"/>
              </a:buClr>
              <a:buSzPct val="100000"/>
              <a:defRPr/>
            </a:pPr>
            <a:r>
              <a:rPr lang="en-US" altLang="en-US" sz="1500" dirty="0">
                <a:solidFill>
                  <a:prstClr val="black"/>
                </a:solidFill>
                <a:latin typeface="+mj-lt"/>
              </a:rPr>
              <a:t>All</a:t>
            </a:r>
            <a:r>
              <a:rPr lang="en-US" altLang="en-US" sz="1500" dirty="0">
                <a:solidFill>
                  <a:srgbClr val="183A68"/>
                </a:solidFill>
                <a:latin typeface="+mj-lt"/>
              </a:rPr>
              <a:t> </a:t>
            </a:r>
            <a:r>
              <a:rPr lang="en-US" altLang="en-US" sz="1500" dirty="0">
                <a:solidFill>
                  <a:srgbClr val="C00000"/>
                </a:solidFill>
                <a:latin typeface="+mj-lt"/>
              </a:rPr>
              <a:t>sharps </a:t>
            </a:r>
            <a:r>
              <a:rPr lang="en-US" altLang="en-US" sz="1500" dirty="0">
                <a:solidFill>
                  <a:prstClr val="black"/>
                </a:solidFill>
                <a:latin typeface="+mj-lt"/>
              </a:rPr>
              <a:t>within Tufts Medicine must be equipped with a </a:t>
            </a:r>
            <a:r>
              <a:rPr lang="en-US" altLang="en-US" sz="1500" dirty="0">
                <a:solidFill>
                  <a:srgbClr val="C00000"/>
                </a:solidFill>
                <a:latin typeface="+mj-lt"/>
              </a:rPr>
              <a:t>safety</a:t>
            </a:r>
            <a:r>
              <a:rPr lang="en-US" altLang="en-US" sz="1500" dirty="0">
                <a:solidFill>
                  <a:srgbClr val="FF0000"/>
                </a:solidFill>
                <a:latin typeface="+mj-lt"/>
              </a:rPr>
              <a:t> </a:t>
            </a:r>
            <a:r>
              <a:rPr lang="en-US" altLang="en-US" sz="1500" dirty="0">
                <a:solidFill>
                  <a:srgbClr val="C00000"/>
                </a:solidFill>
                <a:latin typeface="+mj-lt"/>
              </a:rPr>
              <a:t>device</a:t>
            </a:r>
            <a:r>
              <a:rPr lang="en-US" altLang="en-US" sz="1500" dirty="0">
                <a:solidFill>
                  <a:srgbClr val="FF0000"/>
                </a:solidFill>
                <a:latin typeface="+mj-lt"/>
              </a:rPr>
              <a:t> </a:t>
            </a:r>
            <a:r>
              <a:rPr lang="en-US" altLang="en-US" sz="1500" dirty="0">
                <a:solidFill>
                  <a:prstClr val="black"/>
                </a:solidFill>
                <a:latin typeface="+mj-lt"/>
              </a:rPr>
              <a:t>to minimize chance of sharps injury</a:t>
            </a:r>
          </a:p>
        </p:txBody>
      </p:sp>
    </p:spTree>
    <p:extLst>
      <p:ext uri="{BB962C8B-B14F-4D97-AF65-F5344CB8AC3E}">
        <p14:creationId xmlns:p14="http://schemas.microsoft.com/office/powerpoint/2010/main" val="881408405"/>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2"/>
          </p:nvPr>
        </p:nvSpPr>
        <p:spPr>
          <a:xfrm>
            <a:off x="1084746" y="1769165"/>
            <a:ext cx="6750051" cy="4279851"/>
          </a:xfrm>
        </p:spPr>
        <p:txBody>
          <a:bodyPr/>
          <a:lstStyle/>
          <a:p>
            <a:pPr marL="285750" indent="-285750">
              <a:buFont typeface="Arial" panose="020B0604020202020204" pitchFamily="34" charset="0"/>
              <a:buChar char="•"/>
              <a:defRPr/>
            </a:pPr>
            <a:r>
              <a:rPr lang="en-US" altLang="en-US" sz="1600" dirty="0">
                <a:ea typeface="Geneva" pitchFamily="7" charset="-128"/>
              </a:rPr>
              <a:t>Injuries can occur because of the following:</a:t>
            </a:r>
          </a:p>
          <a:p>
            <a:pPr marL="569214" lvl="2" indent="-285750">
              <a:defRPr/>
            </a:pPr>
            <a:r>
              <a:rPr lang="en-US" altLang="en-US" sz="1600" dirty="0">
                <a:ea typeface="Geneva" pitchFamily="7" charset="-128"/>
              </a:rPr>
              <a:t> Passing or transferring equipment</a:t>
            </a:r>
          </a:p>
          <a:p>
            <a:pPr marL="569214" lvl="2" indent="-285750">
              <a:defRPr/>
            </a:pPr>
            <a:r>
              <a:rPr lang="en-US" altLang="en-US" sz="1600" dirty="0">
                <a:ea typeface="Geneva" pitchFamily="7" charset="-128"/>
              </a:rPr>
              <a:t>Recapping contaminated needles</a:t>
            </a:r>
          </a:p>
          <a:p>
            <a:pPr marL="569214" lvl="2" indent="-285750">
              <a:defRPr/>
            </a:pPr>
            <a:r>
              <a:rPr lang="en-US" altLang="en-US" sz="1600" dirty="0">
                <a:ea typeface="Geneva" pitchFamily="7" charset="-128"/>
              </a:rPr>
              <a:t>Colliding with coworkers</a:t>
            </a:r>
          </a:p>
          <a:p>
            <a:pPr marL="569214" lvl="2" indent="-285750">
              <a:defRPr/>
            </a:pPr>
            <a:r>
              <a:rPr lang="en-US" altLang="en-US" sz="1600" dirty="0">
                <a:ea typeface="Geneva" pitchFamily="7" charset="-128"/>
              </a:rPr>
              <a:t>Decontaminating/processing used equipment</a:t>
            </a:r>
          </a:p>
          <a:p>
            <a:pPr marL="569214" lvl="2" indent="-285750">
              <a:defRPr/>
            </a:pPr>
            <a:r>
              <a:rPr lang="en-US" altLang="en-US" sz="1600" dirty="0">
                <a:ea typeface="Geneva" pitchFamily="7" charset="-128"/>
              </a:rPr>
              <a:t>Sharps left in unusual places: laundry, mattresses, tables, trays, countertops</a:t>
            </a:r>
          </a:p>
          <a:p>
            <a:pPr marL="285750" indent="-285750">
              <a:buFont typeface="Arial" panose="020B0604020202020204" pitchFamily="34" charset="0"/>
              <a:buChar char="•"/>
              <a:defRPr/>
            </a:pPr>
            <a:endParaRPr lang="en-US" altLang="en-US" sz="1600" dirty="0">
              <a:ea typeface="Geneva" pitchFamily="7" charset="-128"/>
            </a:endParaRPr>
          </a:p>
          <a:p>
            <a:pPr marL="285750" indent="-285750">
              <a:buFont typeface="Arial" panose="020B0604020202020204" pitchFamily="34" charset="0"/>
              <a:buChar char="•"/>
              <a:defRPr/>
            </a:pPr>
            <a:r>
              <a:rPr lang="en-US" altLang="en-US" sz="1600" dirty="0">
                <a:ea typeface="Geneva" pitchFamily="7" charset="-128"/>
              </a:rPr>
              <a:t>All </a:t>
            </a:r>
            <a:r>
              <a:rPr lang="en-US" altLang="en-US" sz="1600" dirty="0">
                <a:solidFill>
                  <a:srgbClr val="C00000"/>
                </a:solidFill>
                <a:ea typeface="Geneva" pitchFamily="7" charset="-128"/>
              </a:rPr>
              <a:t>sharps within Tufts Medicine </a:t>
            </a:r>
            <a:r>
              <a:rPr lang="en-US" altLang="en-US" sz="1600" dirty="0">
                <a:ea typeface="Geneva" pitchFamily="7" charset="-128"/>
              </a:rPr>
              <a:t>must be equipped with a </a:t>
            </a:r>
            <a:r>
              <a:rPr lang="en-US" altLang="en-US" sz="1600" dirty="0">
                <a:solidFill>
                  <a:srgbClr val="C00000"/>
                </a:solidFill>
                <a:ea typeface="Geneva" pitchFamily="7" charset="-128"/>
              </a:rPr>
              <a:t>safety</a:t>
            </a:r>
            <a:r>
              <a:rPr lang="en-US" altLang="en-US" sz="1600" dirty="0">
                <a:solidFill>
                  <a:srgbClr val="FF0000"/>
                </a:solidFill>
                <a:ea typeface="Geneva" pitchFamily="7" charset="-128"/>
              </a:rPr>
              <a:t> </a:t>
            </a:r>
            <a:r>
              <a:rPr lang="en-US" altLang="en-US" sz="1600" dirty="0">
                <a:solidFill>
                  <a:srgbClr val="C00000"/>
                </a:solidFill>
                <a:ea typeface="Geneva" pitchFamily="7" charset="-128"/>
              </a:rPr>
              <a:t>device</a:t>
            </a:r>
            <a:r>
              <a:rPr lang="en-US" altLang="en-US" sz="1600" dirty="0">
                <a:solidFill>
                  <a:srgbClr val="FF0000"/>
                </a:solidFill>
                <a:ea typeface="Geneva" pitchFamily="7" charset="-128"/>
              </a:rPr>
              <a:t> </a:t>
            </a:r>
            <a:r>
              <a:rPr lang="en-US" altLang="en-US" sz="1600" dirty="0">
                <a:ea typeface="Geneva" pitchFamily="7" charset="-128"/>
              </a:rPr>
              <a:t>to minimize chance of sharps injury</a:t>
            </a:r>
          </a:p>
        </p:txBody>
      </p:sp>
      <p:sp>
        <p:nvSpPr>
          <p:cNvPr id="3" name="Title 2"/>
          <p:cNvSpPr>
            <a:spLocks noGrp="1"/>
          </p:cNvSpPr>
          <p:nvPr>
            <p:ph type="title"/>
          </p:nvPr>
        </p:nvSpPr>
        <p:spPr>
          <a:xfrm>
            <a:off x="1314727" y="267055"/>
            <a:ext cx="5107333" cy="656645"/>
          </a:xfrm>
        </p:spPr>
        <p:txBody>
          <a:bodyPr/>
          <a:lstStyle/>
          <a:p>
            <a:r>
              <a:rPr lang="en-US" altLang="en-US" sz="2800" dirty="0">
                <a:ea typeface="Geneva" pitchFamily="7" charset="-128"/>
              </a:rPr>
              <a:t>Sharps Injuries and Safety Devices</a:t>
            </a:r>
            <a:endParaRPr lang="en-US" dirty="0"/>
          </a:p>
        </p:txBody>
      </p:sp>
      <p:pic>
        <p:nvPicPr>
          <p:cNvPr id="2" name="Picture 1"/>
          <p:cNvPicPr>
            <a:picLocks noChangeAspect="1"/>
          </p:cNvPicPr>
          <p:nvPr/>
        </p:nvPicPr>
        <p:blipFill>
          <a:blip r:embed="rId2"/>
          <a:stretch>
            <a:fillRect/>
          </a:stretch>
        </p:blipFill>
        <p:spPr>
          <a:xfrm>
            <a:off x="2628418" y="5050739"/>
            <a:ext cx="1746526" cy="1345905"/>
          </a:xfrm>
          <a:prstGeom prst="rect">
            <a:avLst/>
          </a:prstGeom>
        </p:spPr>
      </p:pic>
      <p:pic>
        <p:nvPicPr>
          <p:cNvPr id="7" name="Picture 6">
            <a:extLst>
              <a:ext uri="{FF2B5EF4-FFF2-40B4-BE49-F238E27FC236}">
                <a16:creationId xmlns:a16="http://schemas.microsoft.com/office/drawing/2014/main" id="{8196B6D6-CBBE-48EE-96A7-C0F38837BC37}"/>
              </a:ext>
            </a:extLst>
          </p:cNvPr>
          <p:cNvPicPr>
            <a:picLocks noChangeAspect="1"/>
          </p:cNvPicPr>
          <p:nvPr/>
        </p:nvPicPr>
        <p:blipFill rotWithShape="1">
          <a:blip r:embed="rId3"/>
          <a:srcRect l="23805" t="9421" r="34945" b="9565"/>
          <a:stretch/>
        </p:blipFill>
        <p:spPr>
          <a:xfrm>
            <a:off x="6422060" y="168738"/>
            <a:ext cx="5448397" cy="6374978"/>
          </a:xfrm>
          <a:prstGeom prst="rect">
            <a:avLst/>
          </a:prstGeom>
        </p:spPr>
      </p:pic>
    </p:spTree>
    <p:extLst>
      <p:ext uri="{BB962C8B-B14F-4D97-AF65-F5344CB8AC3E}">
        <p14:creationId xmlns:p14="http://schemas.microsoft.com/office/powerpoint/2010/main" val="904634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861696-96C4-4C09-9322-02015714F168}"/>
              </a:ext>
            </a:extLst>
          </p:cNvPr>
          <p:cNvSpPr>
            <a:spLocks noGrp="1"/>
          </p:cNvSpPr>
          <p:nvPr>
            <p:ph type="title"/>
          </p:nvPr>
        </p:nvSpPr>
        <p:spPr>
          <a:xfrm>
            <a:off x="1153278" y="397626"/>
            <a:ext cx="10234611" cy="802555"/>
          </a:xfrm>
        </p:spPr>
        <p:txBody>
          <a:bodyPr/>
          <a:lstStyle/>
          <a:p>
            <a:r>
              <a:rPr lang="en-US" dirty="0"/>
              <a:t>Bloodborne Pathogen Exposures FY 2024</a:t>
            </a:r>
            <a:br>
              <a:rPr lang="en-US" dirty="0"/>
            </a:br>
            <a:r>
              <a:rPr lang="en-US" dirty="0"/>
              <a:t>	Sharps, Mucosal and “Other” </a:t>
            </a:r>
          </a:p>
        </p:txBody>
      </p:sp>
      <p:sp>
        <p:nvSpPr>
          <p:cNvPr id="4" name="Footer Placeholder 3">
            <a:extLst>
              <a:ext uri="{FF2B5EF4-FFF2-40B4-BE49-F238E27FC236}">
                <a16:creationId xmlns:a16="http://schemas.microsoft.com/office/drawing/2014/main" id="{77D55A4B-ADA4-4CB1-86F3-708BD76DCAAF}"/>
              </a:ext>
            </a:extLst>
          </p:cNvPr>
          <p:cNvSpPr>
            <a:spLocks noGrp="1"/>
          </p:cNvSpPr>
          <p:nvPr>
            <p:ph type="ftr" sz="quarter" idx="13"/>
          </p:nvPr>
        </p:nvSpPr>
        <p:spPr>
          <a:xfrm>
            <a:off x="1492250" y="6559550"/>
            <a:ext cx="6750050" cy="146112"/>
          </a:xfrm>
          <a:prstGeom prst="rect">
            <a:avLst/>
          </a:prstGeom>
        </p:spPr>
        <p:txBody>
          <a:bodyPr vert="horz" lIns="0" tIns="0" rIns="0" bIns="0" rtlCol="0" anchor="b" anchorCtr="0"/>
          <a:lstStyle>
            <a:defPPr>
              <a:defRPr lang="en-US"/>
            </a:defPPr>
            <a:lvl1pPr marL="0" indent="9525" algn="l" defTabSz="9144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9144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9144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9144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9144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9144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9144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9144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9144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pPr marL="0" marR="0" lvl="0" indent="9525" algn="l" defTabSz="457200" rtl="0" eaLnBrk="1" fontAlgn="auto" latinLnBrk="0" hangingPunct="1">
              <a:lnSpc>
                <a:spcPct val="100000"/>
              </a:lnSpc>
              <a:spcBef>
                <a:spcPts val="0"/>
              </a:spcBef>
              <a:spcAft>
                <a:spcPts val="0"/>
              </a:spcAft>
              <a:buClrTx/>
              <a:buSzTx/>
              <a:buFontTx/>
              <a:buNone/>
              <a:tabLst/>
              <a:defRPr/>
            </a:pPr>
            <a:r>
              <a:rPr lang="en-US" dirty="0"/>
              <a:t>.</a:t>
            </a:r>
            <a:endParaRPr kumimoji="0" lang="en-US" sz="8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endParaRPr>
          </a:p>
        </p:txBody>
      </p:sp>
      <p:sp>
        <p:nvSpPr>
          <p:cNvPr id="5" name="Slide Number Placeholder 4">
            <a:extLst>
              <a:ext uri="{FF2B5EF4-FFF2-40B4-BE49-F238E27FC236}">
                <a16:creationId xmlns:a16="http://schemas.microsoft.com/office/drawing/2014/main" id="{B829567B-882D-4870-AA17-53D3DC5CD26D}"/>
              </a:ext>
            </a:extLst>
          </p:cNvPr>
          <p:cNvSpPr>
            <a:spLocks noGrp="1"/>
          </p:cNvSpPr>
          <p:nvPr>
            <p:ph type="sldNum" sz="quarter" idx="14"/>
          </p:nvPr>
        </p:nvSpPr>
        <p:spPr>
          <a:xfrm>
            <a:off x="285751" y="6559550"/>
            <a:ext cx="473074" cy="146112"/>
          </a:xfrm>
          <a:prstGeom prst="rect">
            <a:avLst/>
          </a:prstGeom>
        </p:spPr>
        <p:txBody>
          <a:bodyPr vert="horz" lIns="0" tIns="0" rIns="0" bIns="0" rtlCol="0" anchor="b" anchorCtr="0"/>
          <a:lstStyle>
            <a:defPPr>
              <a:defRPr lang="en-US"/>
            </a:defPPr>
            <a:lvl1pPr marL="0" algn="ctr" defTabSz="914400" rtl="0" eaLnBrk="1" latinLnBrk="0" hangingPunct="1">
              <a:defRPr sz="1000" b="0" i="0" kern="1200">
                <a:solidFill>
                  <a:schemeClr val="bg1"/>
                </a:solidFill>
                <a:latin typeface="+mn-lt"/>
                <a:ea typeface="Verdana" panose="020B0604030504040204" pitchFamily="34" charset="0"/>
                <a:cs typeface="Verdana" panose="020B0604030504040204" pitchFamily="34" charset="0"/>
              </a:defRPr>
            </a:lvl1pPr>
            <a:lvl2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2pPr>
            <a:lvl3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3pPr>
            <a:lvl4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4pPr>
            <a:lvl5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5pPr>
            <a:lvl6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6pPr>
            <a:lvl7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7pPr>
            <a:lvl8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8pPr>
            <a:lvl9pPr marL="0" algn="ctr" defTabSz="914400" rtl="0" eaLnBrk="1" latinLnBrk="0" hangingPunct="1">
              <a:defRPr sz="1000" b="0" i="0" kern="1200">
                <a:solidFill>
                  <a:schemeClr val="bg1"/>
                </a:solidFill>
                <a:latin typeface="+mn-lt"/>
                <a:ea typeface="Verdana" panose="020B0604030504040204" pitchFamily="34" charset="0"/>
                <a:cs typeface="Verdana" panose="020B060403050404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63DCA5C9-2E11-4C67-86EB-AE1DE127DC64}" type="slidenum">
              <a:rPr lang="en-US" smtClean="0"/>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FFFFFF"/>
              </a:solidFill>
              <a:effectLst/>
              <a:uLnTx/>
              <a:uFillTx/>
              <a:latin typeface="Arial" panose="020B0604020202020204"/>
              <a:ea typeface="Verdana" panose="020B0604030504040204" pitchFamily="34" charset="0"/>
            </a:endParaRPr>
          </a:p>
        </p:txBody>
      </p:sp>
      <p:sp>
        <p:nvSpPr>
          <p:cNvPr id="8" name="Rectangle 7">
            <a:extLst>
              <a:ext uri="{FF2B5EF4-FFF2-40B4-BE49-F238E27FC236}">
                <a16:creationId xmlns:a16="http://schemas.microsoft.com/office/drawing/2014/main" id="{26E170D0-6EBB-3AAB-D849-09F798DA9C72}"/>
              </a:ext>
            </a:extLst>
          </p:cNvPr>
          <p:cNvSpPr/>
          <p:nvPr/>
        </p:nvSpPr>
        <p:spPr bwMode="auto">
          <a:xfrm>
            <a:off x="1492250" y="1942801"/>
            <a:ext cx="2927350" cy="2142642"/>
          </a:xfrm>
          <a:prstGeom prst="rect">
            <a:avLst/>
          </a:prstGeom>
          <a:no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indent="0" algn="ctr">
              <a:buNone/>
            </a:pPr>
            <a:r>
              <a:rPr lang="en-US" b="1" dirty="0"/>
              <a:t>57 Sharps injuries</a:t>
            </a:r>
          </a:p>
          <a:p>
            <a:pPr marL="0" indent="0" algn="ctr">
              <a:buNone/>
            </a:pPr>
            <a:endParaRPr lang="en-US" dirty="0"/>
          </a:p>
          <a:p>
            <a:pPr marL="0" indent="0">
              <a:buNone/>
            </a:pPr>
            <a:r>
              <a:rPr lang="en-US" sz="1400" u="sng" dirty="0"/>
              <a:t>Most common reasons reported</a:t>
            </a:r>
            <a:r>
              <a:rPr lang="en-US" sz="1400" dirty="0"/>
              <a:t>:</a:t>
            </a:r>
          </a:p>
          <a:p>
            <a:pPr marL="0" indent="0">
              <a:buNone/>
            </a:pPr>
            <a:endParaRPr lang="en-US" sz="1400" dirty="0"/>
          </a:p>
          <a:p>
            <a:pPr marL="285750" indent="-285750">
              <a:buFont typeface="Arial" panose="020B0604020202020204" pitchFamily="34" charset="0"/>
              <a:buChar char="•"/>
            </a:pPr>
            <a:r>
              <a:rPr lang="en-US" sz="1400" dirty="0"/>
              <a:t>Suturing</a:t>
            </a:r>
          </a:p>
          <a:p>
            <a:pPr marL="285750" indent="-285750">
              <a:buFont typeface="Arial" panose="020B0604020202020204" pitchFamily="34" charset="0"/>
              <a:buChar char="•"/>
            </a:pPr>
            <a:r>
              <a:rPr lang="en-US" sz="1400" dirty="0"/>
              <a:t>Activating safety device</a:t>
            </a:r>
          </a:p>
          <a:p>
            <a:pPr marL="285750" indent="-285750">
              <a:buFont typeface="Arial" panose="020B0604020202020204" pitchFamily="34" charset="0"/>
              <a:buChar char="•"/>
            </a:pPr>
            <a:r>
              <a:rPr lang="en-US" sz="1400" dirty="0"/>
              <a:t>SQ injections</a:t>
            </a:r>
          </a:p>
          <a:p>
            <a:pPr marL="285750" indent="-285750">
              <a:buFont typeface="Arial" panose="020B0604020202020204" pitchFamily="34" charset="0"/>
              <a:buChar char="•"/>
            </a:pPr>
            <a:r>
              <a:rPr lang="en-US" sz="1400" dirty="0"/>
              <a:t>Handling of contaminated instruments</a:t>
            </a:r>
          </a:p>
        </p:txBody>
      </p:sp>
      <p:sp>
        <p:nvSpPr>
          <p:cNvPr id="9" name="Rectangle 8">
            <a:extLst>
              <a:ext uri="{FF2B5EF4-FFF2-40B4-BE49-F238E27FC236}">
                <a16:creationId xmlns:a16="http://schemas.microsoft.com/office/drawing/2014/main" id="{4691F447-7B76-7746-1A0F-569A0FE78469}"/>
              </a:ext>
            </a:extLst>
          </p:cNvPr>
          <p:cNvSpPr/>
          <p:nvPr/>
        </p:nvSpPr>
        <p:spPr bwMode="auto">
          <a:xfrm>
            <a:off x="5734049" y="1266825"/>
            <a:ext cx="6181725" cy="3187041"/>
          </a:xfrm>
          <a:prstGeom prst="rect">
            <a:avLst/>
          </a:prstGeom>
          <a:no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228600" marR="0" lvl="0" indent="-22860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t>	</a:t>
            </a:r>
            <a:endParaRPr kumimoji="0" lang="en-US" sz="900" b="0" i="0" u="none" strike="noStrike" kern="1200" cap="none" spc="0" normalizeH="0" baseline="0" noProof="0" dirty="0">
              <a:ln>
                <a:noFill/>
              </a:ln>
              <a:solidFill>
                <a:schemeClr val="tx2"/>
              </a:solidFill>
              <a:effectLst/>
              <a:uLnTx/>
              <a:uFillTx/>
              <a:latin typeface="Arial" panose="020B0604020202020204"/>
              <a:ea typeface="Roboto" panose="02000000000000000000" pitchFamily="2" charset="0"/>
            </a:endParaRPr>
          </a:p>
        </p:txBody>
      </p:sp>
      <p:sp>
        <p:nvSpPr>
          <p:cNvPr id="12" name="Rectangle 11">
            <a:extLst>
              <a:ext uri="{FF2B5EF4-FFF2-40B4-BE49-F238E27FC236}">
                <a16:creationId xmlns:a16="http://schemas.microsoft.com/office/drawing/2014/main" id="{E1A2BF9D-7F13-138A-829E-92640C639278}"/>
              </a:ext>
            </a:extLst>
          </p:cNvPr>
          <p:cNvSpPr/>
          <p:nvPr/>
        </p:nvSpPr>
        <p:spPr bwMode="auto">
          <a:xfrm>
            <a:off x="4573343" y="2021219"/>
            <a:ext cx="3790951" cy="1407781"/>
          </a:xfrm>
          <a:prstGeom prst="rect">
            <a:avLst/>
          </a:prstGeom>
          <a:no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Arial" panose="020B0604020202020204"/>
              </a:rPr>
              <a:t>0 Mucosal</a:t>
            </a: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 injuries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t>Most common reasons reported: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0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0E2A63D7-BD2E-D782-BB0D-E4A83A8F9672}"/>
              </a:ext>
            </a:extLst>
          </p:cNvPr>
          <p:cNvSpPr/>
          <p:nvPr/>
        </p:nvSpPr>
        <p:spPr bwMode="auto">
          <a:xfrm>
            <a:off x="8364294" y="2202668"/>
            <a:ext cx="3023595" cy="1226332"/>
          </a:xfrm>
          <a:prstGeom prst="rect">
            <a:avLst/>
          </a:prstGeom>
          <a:no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1" i="0" dirty="0">
                <a:latin typeface="Roboto" panose="02000000000000000000" pitchFamily="2" charset="0"/>
                <a:ea typeface="Roboto" panose="02000000000000000000" pitchFamily="2" charset="0"/>
                <a:cs typeface="Roboto" panose="02000000000000000000" pitchFamily="2" charset="0"/>
              </a:rPr>
              <a:t> 1 Other injuries</a:t>
            </a:r>
          </a:p>
          <a:p>
            <a:pPr algn="ctr"/>
            <a:r>
              <a:rPr lang="en-US" sz="1200" b="1" dirty="0">
                <a:solidFill>
                  <a:schemeClr val="accent1"/>
                </a:solidFill>
                <a:latin typeface="Roboto" panose="02000000000000000000" pitchFamily="2" charset="0"/>
                <a:ea typeface="Roboto" panose="02000000000000000000" pitchFamily="2" charset="0"/>
                <a:cs typeface="Roboto" panose="02000000000000000000" pitchFamily="2" charset="0"/>
              </a:rPr>
              <a:t>Examples: scratches, splashes &amp; bites</a:t>
            </a:r>
            <a:endParaRPr lang="en-US" sz="1200" b="1" i="0" dirty="0">
              <a:solidFill>
                <a:schemeClr val="accent1"/>
              </a:solidFill>
              <a:latin typeface="Roboto" panose="02000000000000000000" pitchFamily="2" charset="0"/>
              <a:ea typeface="Roboto" panose="02000000000000000000" pitchFamily="2" charset="0"/>
              <a:cs typeface="Roboto" panose="02000000000000000000" pitchFamily="2" charset="0"/>
            </a:endParaRPr>
          </a:p>
          <a:p>
            <a:pPr algn="ctr"/>
            <a:endParaRPr lang="en-US" sz="1800" b="1" i="0" dirty="0">
              <a:latin typeface="Roboto" panose="02000000000000000000" pitchFamily="2" charset="0"/>
              <a:ea typeface="Roboto" panose="02000000000000000000" pitchFamily="2" charset="0"/>
              <a:cs typeface="Roboto" panose="02000000000000000000" pitchFamily="2" charset="0"/>
            </a:endParaRPr>
          </a:p>
          <a:p>
            <a:pPr algn="ctr"/>
            <a:r>
              <a:rPr kumimoji="0" lang="en-US" sz="1400" b="0" i="0" u="sng" strike="noStrike" kern="1200" cap="none" spc="0" normalizeH="0" baseline="0" noProof="0" dirty="0">
                <a:ln>
                  <a:noFill/>
                </a:ln>
                <a:solidFill>
                  <a:srgbClr val="000000"/>
                </a:solidFill>
                <a:effectLst/>
                <a:uLnTx/>
                <a:uFillTx/>
                <a:latin typeface="Arial" panose="020B0604020202020204"/>
                <a:ea typeface="+mn-ea"/>
                <a:cs typeface="+mn-cs"/>
              </a:rPr>
              <a:t>Most common reasons reported</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t>
            </a:r>
          </a:p>
          <a:p>
            <a:pPr algn="ct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indent="-285750" algn="ctr">
              <a:buFont typeface="Arial" panose="020B0604020202020204" pitchFamily="34" charset="0"/>
              <a:buChar cha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Splashed on face with blood</a:t>
            </a:r>
          </a:p>
          <a:p>
            <a:pPr algn="ct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algn="ctr"/>
            <a:endParaRPr lang="en-US" sz="1800" b="1" i="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50386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2"/>
          </p:nvPr>
        </p:nvSpPr>
        <p:spPr>
          <a:xfrm>
            <a:off x="1492250" y="1396491"/>
            <a:ext cx="9039563" cy="4822825"/>
          </a:xfrm>
        </p:spPr>
        <p:txBody>
          <a:bodyPr/>
          <a:lstStyle/>
          <a:p>
            <a:pPr>
              <a:defRPr/>
            </a:pPr>
            <a:r>
              <a:rPr lang="en-US" altLang="en-US" dirty="0"/>
              <a:t>Injuries due to sharps/ bloodborne pathogen exposure,  must be </a:t>
            </a:r>
            <a:r>
              <a:rPr lang="en-US" altLang="en-US" b="1" dirty="0">
                <a:solidFill>
                  <a:srgbClr val="FF0000"/>
                </a:solidFill>
              </a:rPr>
              <a:t>promptly reported to Occupational Health Services or Emergency Department </a:t>
            </a:r>
            <a:r>
              <a:rPr lang="en-US" altLang="en-US" dirty="0"/>
              <a:t>both for employee care as well as to identify potential issues with either devices or practice.</a:t>
            </a:r>
          </a:p>
          <a:p>
            <a:pPr>
              <a:defRPr/>
            </a:pPr>
            <a:endParaRPr lang="en-US" altLang="en-US" dirty="0">
              <a:ea typeface="Geneva" pitchFamily="7" charset="-128"/>
            </a:endParaRPr>
          </a:p>
          <a:p>
            <a:pPr>
              <a:lnSpc>
                <a:spcPct val="90000"/>
              </a:lnSpc>
            </a:pPr>
            <a:r>
              <a:rPr lang="en-US" altLang="en-US" b="1" dirty="0">
                <a:ea typeface="Geneva" pitchFamily="7" charset="-128"/>
              </a:rPr>
              <a:t>What To Do If </a:t>
            </a:r>
            <a:r>
              <a:rPr lang="en-US" altLang="en-US" b="1" dirty="0">
                <a:solidFill>
                  <a:srgbClr val="FF0000"/>
                </a:solidFill>
                <a:ea typeface="Geneva" pitchFamily="7" charset="-128"/>
              </a:rPr>
              <a:t>Exposure</a:t>
            </a:r>
            <a:r>
              <a:rPr lang="en-US" altLang="en-US" b="1" dirty="0">
                <a:ea typeface="Geneva" pitchFamily="7" charset="-128"/>
              </a:rPr>
              <a:t> Occurs:</a:t>
            </a:r>
          </a:p>
          <a:p>
            <a:pPr>
              <a:lnSpc>
                <a:spcPct val="90000"/>
              </a:lnSpc>
              <a:buFont typeface="Cambria" panose="02040503050406030204" pitchFamily="18" charset="0"/>
              <a:buChar char="•"/>
            </a:pPr>
            <a:r>
              <a:rPr lang="en-US" altLang="en-US" sz="1600" dirty="0">
                <a:ea typeface="Geneva" pitchFamily="7" charset="-128"/>
              </a:rPr>
              <a:t>SKIN:  Immediately clean the exposed site with soap and water.</a:t>
            </a:r>
          </a:p>
          <a:p>
            <a:pPr>
              <a:lnSpc>
                <a:spcPct val="90000"/>
              </a:lnSpc>
              <a:buFont typeface="Cambria" panose="02040503050406030204" pitchFamily="18" charset="0"/>
              <a:buChar char="•"/>
            </a:pPr>
            <a:r>
              <a:rPr lang="en-US" altLang="en-US" sz="1600" dirty="0">
                <a:ea typeface="Geneva" pitchFamily="7" charset="-128"/>
              </a:rPr>
              <a:t>MUCOUS MEMBRANE:  Flush liberally with tap water ASAP.</a:t>
            </a:r>
          </a:p>
          <a:p>
            <a:pPr>
              <a:buFont typeface="Cambria" panose="02040503050406030204" pitchFamily="18" charset="0"/>
              <a:buChar char="•"/>
            </a:pPr>
            <a:r>
              <a:rPr lang="en-US" altLang="en-US" sz="1600" b="1" dirty="0">
                <a:ea typeface="Geneva" pitchFamily="7" charset="-128"/>
              </a:rPr>
              <a:t>REPORT</a:t>
            </a:r>
            <a:r>
              <a:rPr lang="en-US" altLang="en-US" sz="1600" dirty="0">
                <a:ea typeface="Geneva" pitchFamily="7" charset="-128"/>
              </a:rPr>
              <a:t> the exposure to Occupational Health Services or to the Emergency Room (off hours or weekends) within </a:t>
            </a:r>
            <a:r>
              <a:rPr lang="en-US" altLang="en-US" sz="1600" b="1" dirty="0">
                <a:ea typeface="Geneva" pitchFamily="7" charset="-128"/>
              </a:rPr>
              <a:t>2</a:t>
            </a:r>
            <a:r>
              <a:rPr lang="en-US" altLang="en-US" sz="1600" dirty="0">
                <a:ea typeface="Geneva" pitchFamily="7" charset="-128"/>
              </a:rPr>
              <a:t> hours.  The value of prophylaxis diminishes as the interval between exposure and prophylaxis increases. </a:t>
            </a:r>
          </a:p>
          <a:p>
            <a:pPr>
              <a:buFont typeface="Cambria" panose="02040503050406030204" pitchFamily="18" charset="0"/>
              <a:buChar char="•"/>
            </a:pPr>
            <a:r>
              <a:rPr lang="en-US" altLang="en-US" sz="1600" dirty="0">
                <a:ea typeface="Geneva" pitchFamily="7" charset="-128"/>
              </a:rPr>
              <a:t>Complete an incident report.  Notify supervisor.</a:t>
            </a:r>
          </a:p>
          <a:p>
            <a:pPr>
              <a:buFont typeface="Cambria" panose="02040503050406030204" pitchFamily="18" charset="0"/>
              <a:buChar char="•"/>
            </a:pPr>
            <a:r>
              <a:rPr lang="en-US" altLang="en-US" sz="1600" dirty="0">
                <a:ea typeface="Geneva" pitchFamily="7" charset="-128"/>
              </a:rPr>
              <a:t>An ID expert is on call 24/7 to advise on blood and body fluid exposures.</a:t>
            </a:r>
          </a:p>
          <a:p>
            <a:pPr>
              <a:defRPr/>
            </a:pPr>
            <a:endParaRPr lang="en-US" altLang="en-US" dirty="0">
              <a:ea typeface="Geneva" pitchFamily="7" charset="-128"/>
            </a:endParaRPr>
          </a:p>
        </p:txBody>
      </p:sp>
      <p:sp>
        <p:nvSpPr>
          <p:cNvPr id="3" name="Title 2"/>
          <p:cNvSpPr>
            <a:spLocks noGrp="1"/>
          </p:cNvSpPr>
          <p:nvPr>
            <p:ph type="title"/>
          </p:nvPr>
        </p:nvSpPr>
        <p:spPr/>
        <p:txBody>
          <a:bodyPr/>
          <a:lstStyle/>
          <a:p>
            <a:r>
              <a:rPr lang="en-US" altLang="en-US" sz="2800" dirty="0">
                <a:ea typeface="Geneva" pitchFamily="7" charset="-128"/>
              </a:rPr>
              <a:t>Exposures</a:t>
            </a:r>
            <a:endParaRPr lang="en-US" dirty="0"/>
          </a:p>
        </p:txBody>
      </p:sp>
      <p:pic>
        <p:nvPicPr>
          <p:cNvPr id="7" name="Picture 6"/>
          <p:cNvPicPr>
            <a:picLocks noChangeAspect="1"/>
          </p:cNvPicPr>
          <p:nvPr/>
        </p:nvPicPr>
        <p:blipFill>
          <a:blip r:embed="rId3"/>
          <a:stretch>
            <a:fillRect/>
          </a:stretch>
        </p:blipFill>
        <p:spPr>
          <a:xfrm>
            <a:off x="8506239" y="4341585"/>
            <a:ext cx="2560542" cy="1877731"/>
          </a:xfrm>
          <a:prstGeom prst="rect">
            <a:avLst/>
          </a:prstGeom>
        </p:spPr>
      </p:pic>
    </p:spTree>
    <p:extLst>
      <p:ext uri="{BB962C8B-B14F-4D97-AF65-F5344CB8AC3E}">
        <p14:creationId xmlns:p14="http://schemas.microsoft.com/office/powerpoint/2010/main" val="2504869087"/>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7CF1EE-3657-86E9-6A26-C38274D98761}"/>
              </a:ext>
            </a:extLst>
          </p:cNvPr>
          <p:cNvSpPr>
            <a:spLocks noGrp="1"/>
          </p:cNvSpPr>
          <p:nvPr>
            <p:ph sz="quarter" idx="12"/>
          </p:nvPr>
        </p:nvSpPr>
        <p:spPr>
          <a:xfrm>
            <a:off x="1172761" y="1654560"/>
            <a:ext cx="10250488" cy="4822825"/>
          </a:xfrm>
        </p:spPr>
        <p:txBody>
          <a:bodyPr/>
          <a:lstStyle/>
          <a:p>
            <a:pPr marL="285750" indent="-285750">
              <a:buFont typeface="Wingdings" panose="05000000000000000000" pitchFamily="2" charset="2"/>
              <a:buChar char="§"/>
            </a:pPr>
            <a:r>
              <a:rPr lang="en-US" dirty="0"/>
              <a:t>Employees should be free of communicable disease while working.</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Employees who suspect or have been diagnosed with a communicable disease are required to notify Occupational Health Services.</a:t>
            </a:r>
          </a:p>
          <a:p>
            <a:pPr marL="854075" lvl="3">
              <a:buFont typeface="Wingdings" panose="05000000000000000000" pitchFamily="2" charset="2"/>
              <a:buChar char="§"/>
            </a:pPr>
            <a:r>
              <a:rPr lang="en-US" dirty="0"/>
              <a:t>COVID-19</a:t>
            </a:r>
          </a:p>
          <a:p>
            <a:pPr marL="854075" lvl="3">
              <a:buFont typeface="Wingdings" panose="05000000000000000000" pitchFamily="2" charset="2"/>
              <a:buChar char="§"/>
            </a:pPr>
            <a:r>
              <a:rPr lang="en-US" dirty="0"/>
              <a:t>Conjunctivitis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All employees, volunteers, contracted services who report a communicable disease medical diagnosis to OHS, are required to comply with Return to Work guidelines.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Employees </a:t>
            </a:r>
            <a:r>
              <a:rPr lang="en-US" b="1" dirty="0"/>
              <a:t>EXPOSED</a:t>
            </a:r>
            <a:r>
              <a:rPr lang="en-US" dirty="0"/>
              <a:t> to a communicable disease will be notified by OHS in collaboration with Infectious Disease/ Infection Prevention.</a:t>
            </a:r>
          </a:p>
        </p:txBody>
      </p:sp>
      <p:sp>
        <p:nvSpPr>
          <p:cNvPr id="3" name="Title 2">
            <a:extLst>
              <a:ext uri="{FF2B5EF4-FFF2-40B4-BE49-F238E27FC236}">
                <a16:creationId xmlns:a16="http://schemas.microsoft.com/office/drawing/2014/main" id="{C3EF5388-5E9F-0AA7-B329-E5B2709CBC81}"/>
              </a:ext>
            </a:extLst>
          </p:cNvPr>
          <p:cNvSpPr>
            <a:spLocks noGrp="1"/>
          </p:cNvSpPr>
          <p:nvPr>
            <p:ph type="title"/>
          </p:nvPr>
        </p:nvSpPr>
        <p:spPr>
          <a:xfrm>
            <a:off x="1172761" y="466822"/>
            <a:ext cx="10234611" cy="802555"/>
          </a:xfrm>
        </p:spPr>
        <p:txBody>
          <a:bodyPr/>
          <a:lstStyle/>
          <a:p>
            <a:r>
              <a:rPr lang="en-US" dirty="0"/>
              <a:t>Infections/ Communicable Disease</a:t>
            </a:r>
          </a:p>
        </p:txBody>
      </p:sp>
      <p:sp>
        <p:nvSpPr>
          <p:cNvPr id="5" name="Slide Number Placeholder 4">
            <a:extLst>
              <a:ext uri="{FF2B5EF4-FFF2-40B4-BE49-F238E27FC236}">
                <a16:creationId xmlns:a16="http://schemas.microsoft.com/office/drawing/2014/main" id="{C01D8E1E-B0B8-52F5-6BB1-473350B32664}"/>
              </a:ext>
            </a:extLst>
          </p:cNvPr>
          <p:cNvSpPr>
            <a:spLocks noGrp="1"/>
          </p:cNvSpPr>
          <p:nvPr>
            <p:ph type="sldNum" sz="quarter" idx="14"/>
          </p:nvPr>
        </p:nvSpPr>
        <p:spPr>
          <a:xfrm>
            <a:off x="285751" y="6559550"/>
            <a:ext cx="473074" cy="146112"/>
          </a:xfrm>
          <a:prstGeom prst="rect">
            <a:avLst/>
          </a:prstGeom>
        </p:spPr>
        <p:txBody>
          <a:bodyPr vert="horz" lIns="0" tIns="0" rIns="0" bIns="0" rtlCol="0" anchor="b" anchorCtr="0"/>
          <a:lstStyle>
            <a:defPPr>
              <a:defRPr lang="en-US"/>
            </a:defPPr>
            <a:lvl1pPr marL="0" algn="ctr" defTabSz="914400" rtl="0" eaLnBrk="1" latinLnBrk="0" hangingPunct="1">
              <a:defRPr sz="1000" b="0" i="0" kern="1200">
                <a:solidFill>
                  <a:schemeClr val="bg1"/>
                </a:solidFill>
                <a:latin typeface="+mn-lt"/>
                <a:ea typeface="Verdana" panose="020B0604030504040204" pitchFamily="34" charset="0"/>
                <a:cs typeface="Verdana" panose="020B0604030504040204" pitchFamily="34" charset="0"/>
              </a:defRPr>
            </a:lvl1pPr>
            <a:lvl2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2pPr>
            <a:lvl3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3pPr>
            <a:lvl4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4pPr>
            <a:lvl5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5pPr>
            <a:lvl6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6pPr>
            <a:lvl7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7pPr>
            <a:lvl8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8pPr>
            <a:lvl9pPr marL="0" algn="ctr" defTabSz="914400" rtl="0" eaLnBrk="1" latinLnBrk="0" hangingPunct="1">
              <a:defRPr sz="1000" b="0" i="0" kern="120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16</a:t>
            </a:fld>
            <a:endParaRPr lang="en-US" dirty="0"/>
          </a:p>
        </p:txBody>
      </p:sp>
    </p:spTree>
    <p:extLst>
      <p:ext uri="{BB962C8B-B14F-4D97-AF65-F5344CB8AC3E}">
        <p14:creationId xmlns:p14="http://schemas.microsoft.com/office/powerpoint/2010/main" val="1303107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p:cNvSpPr>
            <a:spLocks noGrp="1"/>
          </p:cNvSpPr>
          <p:nvPr>
            <p:ph sz="quarter" idx="12"/>
          </p:nvPr>
        </p:nvSpPr>
        <p:spPr>
          <a:xfrm>
            <a:off x="1479550" y="1581149"/>
            <a:ext cx="4921250" cy="4822825"/>
          </a:xfrm>
        </p:spPr>
        <p:txBody>
          <a:bodyPr/>
          <a:lstStyle/>
          <a:p>
            <a:pPr eaLnBrk="1" hangingPunct="1"/>
            <a:r>
              <a:rPr lang="en-US" altLang="en-US" sz="1800" b="1" dirty="0">
                <a:solidFill>
                  <a:srgbClr val="FF0000"/>
                </a:solidFill>
                <a:ea typeface="Geneva" pitchFamily="7" charset="-128"/>
              </a:rPr>
              <a:t>NO </a:t>
            </a:r>
            <a:r>
              <a:rPr lang="en-US" altLang="en-US" sz="1800" dirty="0">
                <a:solidFill>
                  <a:schemeClr val="tx1"/>
                </a:solidFill>
                <a:ea typeface="Geneva" pitchFamily="7" charset="-128"/>
              </a:rPr>
              <a:t>eating, drinking, applying cosmetics/lip balm and handling contact lenses in clinical areas </a:t>
            </a:r>
          </a:p>
          <a:p>
            <a:pPr eaLnBrk="1" hangingPunct="1"/>
            <a:r>
              <a:rPr lang="en-US" altLang="en-US" sz="1800" b="1" dirty="0">
                <a:solidFill>
                  <a:srgbClr val="FF0000"/>
                </a:solidFill>
                <a:ea typeface="Geneva" pitchFamily="7" charset="-128"/>
              </a:rPr>
              <a:t>Policy: </a:t>
            </a:r>
            <a:r>
              <a:rPr lang="en-US" altLang="en-US" sz="1800" u="sng" dirty="0">
                <a:solidFill>
                  <a:schemeClr val="tx1"/>
                </a:solidFill>
                <a:ea typeface="Geneva" pitchFamily="7" charset="-128"/>
              </a:rPr>
              <a:t>Bloodborne pathogen and exposure control plan</a:t>
            </a:r>
          </a:p>
          <a:p>
            <a:pPr eaLnBrk="1" hangingPunct="1"/>
            <a:r>
              <a:rPr lang="en-US" altLang="en-US" sz="1800" dirty="0">
                <a:solidFill>
                  <a:schemeClr val="tx1"/>
                </a:solidFill>
                <a:ea typeface="Geneva" pitchFamily="7" charset="-128"/>
              </a:rPr>
              <a:t>All surfaces in clinical areas shall be disinfected daily and as needed after soiling with body fluids</a:t>
            </a:r>
          </a:p>
          <a:p>
            <a:pPr eaLnBrk="1" hangingPunct="1"/>
            <a:r>
              <a:rPr lang="en-US" altLang="en-US" sz="1800" dirty="0">
                <a:solidFill>
                  <a:schemeClr val="tx1"/>
                </a:solidFill>
                <a:ea typeface="Geneva" pitchFamily="7" charset="-128"/>
              </a:rPr>
              <a:t>Don’t pick up broken glassware or other sharps with your hands. Use mechanical means, such as a brush and dust pan, tongs, or forceps.</a:t>
            </a:r>
          </a:p>
          <a:p>
            <a:pPr eaLnBrk="1" hangingPunct="1"/>
            <a:endParaRPr lang="en-US" altLang="en-US" sz="2400" dirty="0">
              <a:ea typeface="Geneva" pitchFamily="7" charset="-128"/>
            </a:endParaRPr>
          </a:p>
          <a:p>
            <a:pPr eaLnBrk="1" hangingPunct="1"/>
            <a:endParaRPr lang="en-US" altLang="en-US" sz="2400" dirty="0">
              <a:ea typeface="Geneva" pitchFamily="7" charset="-128"/>
            </a:endParaRPr>
          </a:p>
        </p:txBody>
      </p:sp>
      <p:sp>
        <p:nvSpPr>
          <p:cNvPr id="3" name="Title 2"/>
          <p:cNvSpPr>
            <a:spLocks noGrp="1"/>
          </p:cNvSpPr>
          <p:nvPr>
            <p:ph type="title"/>
          </p:nvPr>
        </p:nvSpPr>
        <p:spPr>
          <a:xfrm>
            <a:off x="1347575" y="199501"/>
            <a:ext cx="10247312" cy="802555"/>
          </a:xfrm>
        </p:spPr>
        <p:txBody>
          <a:bodyPr/>
          <a:lstStyle/>
          <a:p>
            <a:r>
              <a:rPr lang="en-US" altLang="en-US" sz="2800" dirty="0">
                <a:ea typeface="Geneva" pitchFamily="7" charset="-128"/>
              </a:rPr>
              <a:t>Reducing Exposure From Environmental Sources</a:t>
            </a:r>
            <a:endParaRPr lang="en-US" dirty="0"/>
          </a:p>
        </p:txBody>
      </p:sp>
      <p:sp>
        <p:nvSpPr>
          <p:cNvPr id="9" name="Content Placeholder 11"/>
          <p:cNvSpPr txBox="1">
            <a:spLocks/>
          </p:cNvSpPr>
          <p:nvPr/>
        </p:nvSpPr>
        <p:spPr>
          <a:xfrm>
            <a:off x="4963741" y="1581149"/>
            <a:ext cx="4114800" cy="5334000"/>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9pPr>
          </a:lstStyle>
          <a:p>
            <a:r>
              <a:rPr lang="en-US" altLang="en-US" b="1" dirty="0">
                <a:solidFill>
                  <a:srgbClr val="FF0000"/>
                </a:solidFill>
                <a:ea typeface="Geneva" pitchFamily="7" charset="-128"/>
              </a:rPr>
              <a:t>NO</a:t>
            </a:r>
            <a:r>
              <a:rPr lang="en-US" altLang="en-US" dirty="0">
                <a:ea typeface="Geneva" pitchFamily="7" charset="-128"/>
              </a:rPr>
              <a:t> Food and drink should be kept in refrigerators, freezers, shelves, cabinets or on countertops or bench tops where blood or other potentially infectious materials (OPIM) are present. </a:t>
            </a:r>
          </a:p>
          <a:p>
            <a:r>
              <a:rPr lang="en-US" altLang="en-US" dirty="0">
                <a:ea typeface="Geneva" pitchFamily="7" charset="-128"/>
              </a:rPr>
              <a:t>Patient food and drink shall be stored </a:t>
            </a:r>
            <a:r>
              <a:rPr lang="en-US" altLang="en-US" b="1" dirty="0">
                <a:solidFill>
                  <a:srgbClr val="FF0000"/>
                </a:solidFill>
                <a:ea typeface="Geneva" pitchFamily="7" charset="-128"/>
              </a:rPr>
              <a:t>separate</a:t>
            </a:r>
            <a:r>
              <a:rPr lang="en-US" altLang="en-US" dirty="0">
                <a:ea typeface="Geneva" pitchFamily="7" charset="-128"/>
              </a:rPr>
              <a:t> from employee food and drink (DPH regulation)</a:t>
            </a:r>
          </a:p>
          <a:p>
            <a:endParaRPr lang="en-US" altLang="en-US" sz="2400" dirty="0">
              <a:ea typeface="Geneva" pitchFamily="7" charset="-128"/>
            </a:endParaRPr>
          </a:p>
          <a:p>
            <a:endParaRPr lang="en-US" altLang="en-US" dirty="0">
              <a:ea typeface="Geneva" pitchFamily="7" charset="-128"/>
            </a:endParaRPr>
          </a:p>
        </p:txBody>
      </p:sp>
      <p:pic>
        <p:nvPicPr>
          <p:cNvPr id="10" name="Picture 9"/>
          <p:cNvPicPr>
            <a:picLocks noChangeAspect="1"/>
          </p:cNvPicPr>
          <p:nvPr/>
        </p:nvPicPr>
        <p:blipFill>
          <a:blip r:embed="rId2"/>
          <a:stretch>
            <a:fillRect/>
          </a:stretch>
        </p:blipFill>
        <p:spPr>
          <a:xfrm>
            <a:off x="4679950" y="4248149"/>
            <a:ext cx="7124700" cy="2200275"/>
          </a:xfrm>
          <a:prstGeom prst="rect">
            <a:avLst/>
          </a:prstGeom>
        </p:spPr>
      </p:pic>
    </p:spTree>
    <p:extLst>
      <p:ext uri="{BB962C8B-B14F-4D97-AF65-F5344CB8AC3E}">
        <p14:creationId xmlns:p14="http://schemas.microsoft.com/office/powerpoint/2010/main" val="1365755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2"/>
          </p:nvPr>
        </p:nvSpPr>
        <p:spPr>
          <a:xfrm>
            <a:off x="1492250" y="1461367"/>
            <a:ext cx="9039563" cy="4822825"/>
          </a:xfrm>
        </p:spPr>
        <p:txBody>
          <a:bodyPr/>
          <a:lstStyle/>
          <a:p>
            <a:pPr marL="285750" indent="-285750">
              <a:buFont typeface="Arial" panose="020B0604020202020204" pitchFamily="34" charset="0"/>
              <a:buChar char="•"/>
            </a:pPr>
            <a:r>
              <a:rPr lang="en-US" altLang="en-US" dirty="0">
                <a:ea typeface="Geneva" pitchFamily="7" charset="-128"/>
              </a:rPr>
              <a:t>Red biohazard warning labels are affixed to containers of </a:t>
            </a:r>
            <a:r>
              <a:rPr lang="en-US" altLang="en-US" dirty="0">
                <a:solidFill>
                  <a:srgbClr val="FF0000"/>
                </a:solidFill>
                <a:ea typeface="Geneva" pitchFamily="7" charset="-128"/>
              </a:rPr>
              <a:t>regulated waste, refrigerators and freezers containing blood or other potentially infectious material</a:t>
            </a:r>
            <a:r>
              <a:rPr lang="en-US" altLang="en-US" dirty="0">
                <a:ea typeface="Geneva" pitchFamily="7" charset="-128"/>
              </a:rPr>
              <a:t>. </a:t>
            </a:r>
          </a:p>
          <a:p>
            <a:pPr marL="285750" indent="-285750">
              <a:buFont typeface="Arial" panose="020B0604020202020204" pitchFamily="34" charset="0"/>
              <a:buChar char="•"/>
            </a:pPr>
            <a:endParaRPr lang="en-US" altLang="en-US" dirty="0">
              <a:ea typeface="Geneva" pitchFamily="7" charset="-128"/>
            </a:endParaRPr>
          </a:p>
          <a:p>
            <a:pPr marL="285750" indent="-285750">
              <a:buFont typeface="Arial" panose="020B0604020202020204" pitchFamily="34" charset="0"/>
              <a:buChar char="•"/>
            </a:pPr>
            <a:r>
              <a:rPr lang="en-US" altLang="en-US" dirty="0">
                <a:ea typeface="Geneva" pitchFamily="7" charset="-128"/>
              </a:rPr>
              <a:t>All specimens must be transported in a sealed, leak-proof </a:t>
            </a:r>
            <a:r>
              <a:rPr lang="en-US" altLang="en-US" dirty="0">
                <a:solidFill>
                  <a:srgbClr val="FF0000"/>
                </a:solidFill>
                <a:ea typeface="Geneva" pitchFamily="7" charset="-128"/>
              </a:rPr>
              <a:t>biohazard-labeled</a:t>
            </a:r>
            <a:r>
              <a:rPr lang="en-US" altLang="en-US" dirty="0">
                <a:ea typeface="Geneva" pitchFamily="7" charset="-128"/>
              </a:rPr>
              <a:t> bag/container from the time of collection until final destination</a:t>
            </a:r>
          </a:p>
          <a:p>
            <a:pPr marL="285750" indent="-285750">
              <a:buFont typeface="Arial" panose="020B0604020202020204" pitchFamily="34" charset="0"/>
              <a:buChar char="•"/>
            </a:pPr>
            <a:endParaRPr lang="en-US" altLang="en-US" dirty="0">
              <a:ea typeface="Geneva" pitchFamily="7" charset="-128"/>
            </a:endParaRPr>
          </a:p>
          <a:p>
            <a:pPr marL="285750" indent="-285750">
              <a:buFont typeface="Arial" panose="020B0604020202020204" pitchFamily="34" charset="0"/>
              <a:buChar char="•"/>
            </a:pPr>
            <a:r>
              <a:rPr lang="en-US" altLang="en-US" dirty="0">
                <a:ea typeface="Geneva" pitchFamily="7" charset="-128"/>
              </a:rPr>
              <a:t>For specimen leaks including in pneumatic tube call Environmental Health and Safety </a:t>
            </a:r>
          </a:p>
          <a:p>
            <a:pPr marL="285750" indent="-285750">
              <a:buFont typeface="Arial" panose="020B0604020202020204" pitchFamily="34" charset="0"/>
              <a:buChar char="•"/>
            </a:pPr>
            <a:endParaRPr lang="en-US" altLang="en-US" dirty="0">
              <a:ea typeface="Geneva" pitchFamily="7" charset="-128"/>
            </a:endParaRPr>
          </a:p>
          <a:p>
            <a:pPr>
              <a:buClr>
                <a:srgbClr val="183A68"/>
              </a:buClr>
              <a:buSzPct val="100000"/>
            </a:pPr>
            <a:r>
              <a:rPr lang="en-US" altLang="en-US" sz="1600" dirty="0">
                <a:solidFill>
                  <a:srgbClr val="FF0000"/>
                </a:solidFill>
                <a:latin typeface="Cambria" panose="02040503050406030204" pitchFamily="18" charset="0"/>
              </a:rPr>
              <a:t>Contaminated Medical Equipment </a:t>
            </a:r>
            <a:r>
              <a:rPr lang="en-US" altLang="en-US" sz="1600" dirty="0">
                <a:solidFill>
                  <a:srgbClr val="000000"/>
                </a:solidFill>
                <a:latin typeface="Cambria" panose="02040503050406030204" pitchFamily="18" charset="0"/>
              </a:rPr>
              <a:t>need to be transported in a leak-proof, puncture resistant container/device labeled as biohazardous from the POINT OF USE. Items need to be moistened ASAP using PreKlenz.  Items are taken from the point of use to Soiled Utility Room and then the SPD. </a:t>
            </a:r>
          </a:p>
          <a:p>
            <a:pPr marL="285750" indent="-285750">
              <a:buFont typeface="Arial" panose="020B0604020202020204" pitchFamily="34" charset="0"/>
              <a:buChar char="•"/>
            </a:pPr>
            <a:endParaRPr lang="en-US" altLang="en-US" dirty="0">
              <a:ea typeface="Geneva" pitchFamily="7" charset="-128"/>
            </a:endParaRPr>
          </a:p>
          <a:p>
            <a:endParaRPr lang="en-US" altLang="en-US" sz="2800" dirty="0">
              <a:ea typeface="Geneva" pitchFamily="7" charset="-128"/>
            </a:endParaRPr>
          </a:p>
          <a:p>
            <a:pPr>
              <a:defRPr/>
            </a:pPr>
            <a:endParaRPr lang="en-US" altLang="en-US" dirty="0">
              <a:ea typeface="Geneva" pitchFamily="7" charset="-128"/>
            </a:endParaRPr>
          </a:p>
        </p:txBody>
      </p:sp>
      <p:sp>
        <p:nvSpPr>
          <p:cNvPr id="3" name="Title 2"/>
          <p:cNvSpPr>
            <a:spLocks noGrp="1"/>
          </p:cNvSpPr>
          <p:nvPr>
            <p:ph type="title"/>
          </p:nvPr>
        </p:nvSpPr>
        <p:spPr/>
        <p:txBody>
          <a:bodyPr/>
          <a:lstStyle/>
          <a:p>
            <a:r>
              <a:rPr lang="en-US" altLang="en-US" sz="2800" dirty="0">
                <a:ea typeface="Geneva" pitchFamily="7" charset="-128"/>
              </a:rPr>
              <a:t>Biohazardous Materials and Waste</a:t>
            </a:r>
            <a:endParaRPr lang="en-US"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0661" y="1256580"/>
            <a:ext cx="2616200" cy="261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9694" y="5017683"/>
            <a:ext cx="609600"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607904"/>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318F9-2043-4919-B975-57E86CC631F0}"/>
              </a:ext>
            </a:extLst>
          </p:cNvPr>
          <p:cNvSpPr>
            <a:spLocks noGrp="1"/>
          </p:cNvSpPr>
          <p:nvPr>
            <p:ph type="title"/>
          </p:nvPr>
        </p:nvSpPr>
        <p:spPr/>
        <p:txBody>
          <a:bodyPr/>
          <a:lstStyle/>
          <a:p>
            <a:r>
              <a:rPr lang="en-US" dirty="0"/>
              <a:t>CAUTI PREVENTION</a:t>
            </a:r>
          </a:p>
        </p:txBody>
      </p:sp>
    </p:spTree>
    <p:extLst>
      <p:ext uri="{BB962C8B-B14F-4D97-AF65-F5344CB8AC3E}">
        <p14:creationId xmlns:p14="http://schemas.microsoft.com/office/powerpoint/2010/main" val="580033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704C55-95F9-5F4F-8A2A-A449EACF40E9}"/>
              </a:ext>
            </a:extLst>
          </p:cNvPr>
          <p:cNvSpPr>
            <a:spLocks noGrp="1"/>
          </p:cNvSpPr>
          <p:nvPr>
            <p:ph sz="quarter" idx="12"/>
          </p:nvPr>
        </p:nvSpPr>
        <p:spPr>
          <a:xfrm>
            <a:off x="1479550" y="1581149"/>
            <a:ext cx="5459514" cy="4822825"/>
          </a:xfrm>
        </p:spPr>
        <p:txBody>
          <a:bodyPr/>
          <a:lstStyle/>
          <a:p>
            <a:pPr marL="285750" indent="-285750">
              <a:buFont typeface="Arial" panose="020B0604020202020204" pitchFamily="34" charset="0"/>
              <a:buChar char="•"/>
            </a:pPr>
            <a:r>
              <a:rPr lang="en-US" altLang="en-US" dirty="0">
                <a:ea typeface="Geneva" pitchFamily="7" charset="-128"/>
              </a:rPr>
              <a:t>According to the CDC, any given day, 1 in 31 patients in hospital facilities develop an HAI.</a:t>
            </a:r>
          </a:p>
          <a:p>
            <a:pPr marL="285750" indent="-285750">
              <a:buFont typeface="Arial" panose="020B0604020202020204" pitchFamily="34" charset="0"/>
              <a:buChar char="•"/>
            </a:pPr>
            <a:r>
              <a:rPr lang="en-US" altLang="en-US" dirty="0">
                <a:ea typeface="Geneva" pitchFamily="7" charset="-128"/>
              </a:rPr>
              <a:t>Approximately </a:t>
            </a:r>
            <a:r>
              <a:rPr lang="en-US" altLang="en-US" dirty="0">
                <a:solidFill>
                  <a:srgbClr val="FF0000"/>
                </a:solidFill>
                <a:ea typeface="Geneva" pitchFamily="7" charset="-128"/>
              </a:rPr>
              <a:t>72,000, die </a:t>
            </a:r>
            <a:r>
              <a:rPr lang="en-US" altLang="en-US" dirty="0">
                <a:ea typeface="Geneva" pitchFamily="7" charset="-128"/>
              </a:rPr>
              <a:t>from their infection. </a:t>
            </a:r>
          </a:p>
          <a:p>
            <a:pPr marL="285750" indent="-285750">
              <a:buFont typeface="Arial" panose="020B0604020202020204" pitchFamily="34" charset="0"/>
              <a:buChar char="•"/>
            </a:pPr>
            <a:r>
              <a:rPr lang="en-US" altLang="en-US" dirty="0">
                <a:ea typeface="Geneva" pitchFamily="7" charset="-128"/>
              </a:rPr>
              <a:t>Direct medical costs of at least </a:t>
            </a:r>
            <a:r>
              <a:rPr lang="en-US" altLang="en-US" b="1" dirty="0">
                <a:ea typeface="Geneva" pitchFamily="7" charset="-128"/>
              </a:rPr>
              <a:t>$28.4 billion and upwards of $45 billion each year. </a:t>
            </a:r>
          </a:p>
          <a:p>
            <a:pPr marL="285750" indent="-285750">
              <a:buFont typeface="Arial" panose="020B0604020202020204" pitchFamily="34" charset="0"/>
              <a:buChar char="•"/>
            </a:pPr>
            <a:r>
              <a:rPr lang="en-US" altLang="en-US" dirty="0">
                <a:ea typeface="Geneva" pitchFamily="7" charset="-128"/>
              </a:rPr>
              <a:t>An </a:t>
            </a:r>
            <a:r>
              <a:rPr lang="en-US" altLang="en-US" b="1" dirty="0">
                <a:ea typeface="Geneva" pitchFamily="7" charset="-128"/>
              </a:rPr>
              <a:t>additional $12.4 billion</a:t>
            </a:r>
            <a:r>
              <a:rPr lang="en-US" altLang="en-US" dirty="0">
                <a:ea typeface="Geneva" pitchFamily="7" charset="-128"/>
              </a:rPr>
              <a:t> in costs to society from early deaths and lost productivity. </a:t>
            </a:r>
          </a:p>
          <a:p>
            <a:pPr>
              <a:buAutoNum type="arabicParenR"/>
            </a:pPr>
            <a:endParaRPr lang="en-US" dirty="0"/>
          </a:p>
        </p:txBody>
      </p:sp>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p:txBody>
          <a:bodyPr/>
          <a:lstStyle/>
          <a:p>
            <a:r>
              <a:rPr lang="en-US" altLang="en-US" dirty="0">
                <a:ea typeface="Geneva" pitchFamily="7" charset="-128"/>
              </a:rPr>
              <a:t>Hospital Acquired Infections (HAI)</a:t>
            </a:r>
            <a:endParaRPr lang="en-US" dirty="0"/>
          </a:p>
        </p:txBody>
      </p:sp>
      <p:pic>
        <p:nvPicPr>
          <p:cNvPr id="5" name="Picture 4"/>
          <p:cNvPicPr>
            <a:picLocks noChangeAspect="1"/>
          </p:cNvPicPr>
          <p:nvPr/>
        </p:nvPicPr>
        <p:blipFill>
          <a:blip r:embed="rId2"/>
          <a:stretch>
            <a:fillRect/>
          </a:stretch>
        </p:blipFill>
        <p:spPr>
          <a:xfrm>
            <a:off x="6243132" y="1581149"/>
            <a:ext cx="3603048" cy="4517528"/>
          </a:xfrm>
          <a:prstGeom prst="rect">
            <a:avLst/>
          </a:prstGeom>
        </p:spPr>
      </p:pic>
    </p:spTree>
    <p:extLst>
      <p:ext uri="{BB962C8B-B14F-4D97-AF65-F5344CB8AC3E}">
        <p14:creationId xmlns:p14="http://schemas.microsoft.com/office/powerpoint/2010/main" val="563293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EBAEC1-AE5D-F180-0C4E-AA83AAAF5BFA}"/>
              </a:ext>
            </a:extLst>
          </p:cNvPr>
          <p:cNvPicPr>
            <a:picLocks noChangeAspect="1"/>
          </p:cNvPicPr>
          <p:nvPr/>
        </p:nvPicPr>
        <p:blipFill>
          <a:blip r:embed="rId2"/>
          <a:stretch>
            <a:fillRect/>
          </a:stretch>
        </p:blipFill>
        <p:spPr>
          <a:xfrm>
            <a:off x="1479550" y="2285266"/>
            <a:ext cx="5011738" cy="3414591"/>
          </a:xfrm>
          <a:prstGeom prst="rect">
            <a:avLst/>
          </a:prstGeom>
          <a:noFill/>
        </p:spPr>
      </p:pic>
      <p:sp>
        <p:nvSpPr>
          <p:cNvPr id="2" name="Footer Placeholder 1">
            <a:extLst>
              <a:ext uri="{FF2B5EF4-FFF2-40B4-BE49-F238E27FC236}">
                <a16:creationId xmlns:a16="http://schemas.microsoft.com/office/drawing/2014/main" id="{8F9150E5-DA5A-B602-6B4E-E0FB0B40C9A9}"/>
              </a:ext>
            </a:extLst>
          </p:cNvPr>
          <p:cNvSpPr>
            <a:spLocks noGrp="1"/>
          </p:cNvSpPr>
          <p:nvPr>
            <p:ph type="ftr" sz="quarter" idx="14"/>
          </p:nvPr>
        </p:nvSpPr>
        <p:spPr>
          <a:xfrm>
            <a:off x="1479550" y="6556829"/>
            <a:ext cx="6761163" cy="148697"/>
          </a:xfrm>
        </p:spPr>
        <p:txBody>
          <a:bodyPr anchor="b">
            <a:normAutofit fontScale="25000" lnSpcReduction="20000"/>
          </a:bodyPr>
          <a:lstStyle/>
          <a:p>
            <a:pPr>
              <a:spcAft>
                <a:spcPts val="600"/>
              </a:spcAft>
            </a:pPr>
            <a:r>
              <a:rPr lang="en-US" dirty="0"/>
              <a:t>.</a:t>
            </a:r>
          </a:p>
        </p:txBody>
      </p:sp>
      <p:sp>
        <p:nvSpPr>
          <p:cNvPr id="3" name="Slide Number Placeholder 2">
            <a:extLst>
              <a:ext uri="{FF2B5EF4-FFF2-40B4-BE49-F238E27FC236}">
                <a16:creationId xmlns:a16="http://schemas.microsoft.com/office/drawing/2014/main" id="{ABA1D6DF-ADA3-8F10-51E4-6EA3D0FCB728}"/>
              </a:ext>
            </a:extLst>
          </p:cNvPr>
          <p:cNvSpPr>
            <a:spLocks noGrp="1"/>
          </p:cNvSpPr>
          <p:nvPr>
            <p:ph type="sldNum" sz="quarter" idx="15"/>
          </p:nvPr>
        </p:nvSpPr>
        <p:spPr>
          <a:xfrm>
            <a:off x="283029" y="6556375"/>
            <a:ext cx="446314" cy="149151"/>
          </a:xfrm>
        </p:spPr>
        <p:txBody>
          <a:bodyPr anchor="b">
            <a:normAutofit fontScale="25000" lnSpcReduction="20000"/>
          </a:bodyPr>
          <a:lstStyle/>
          <a:p>
            <a:pPr>
              <a:spcAft>
                <a:spcPts val="600"/>
              </a:spcAft>
            </a:pPr>
            <a:fld id="{63DCA5C9-2E11-4C67-86EB-AE1DE127DC64}" type="slidenum">
              <a:rPr lang="en-US" smtClean="0"/>
              <a:pPr>
                <a:spcAft>
                  <a:spcPts val="600"/>
                </a:spcAft>
              </a:pPr>
              <a:t>20</a:t>
            </a:fld>
            <a:endParaRPr lang="en-US" dirty="0"/>
          </a:p>
        </p:txBody>
      </p:sp>
      <p:sp>
        <p:nvSpPr>
          <p:cNvPr id="12" name="Text Placeholder 2">
            <a:extLst>
              <a:ext uri="{FF2B5EF4-FFF2-40B4-BE49-F238E27FC236}">
                <a16:creationId xmlns:a16="http://schemas.microsoft.com/office/drawing/2014/main" id="{A8C81487-7F40-304C-3791-2FA5E241B035}"/>
              </a:ext>
            </a:extLst>
          </p:cNvPr>
          <p:cNvSpPr>
            <a:spLocks noGrp="1"/>
          </p:cNvSpPr>
          <p:nvPr>
            <p:ph sz="quarter" idx="21"/>
          </p:nvPr>
        </p:nvSpPr>
        <p:spPr>
          <a:xfrm>
            <a:off x="6719888" y="1581149"/>
            <a:ext cx="5018035" cy="4822825"/>
          </a:xfrm>
        </p:spPr>
        <p:txBody>
          <a:bodyPr>
            <a:normAutofit/>
          </a:bodyPr>
          <a:lstStyle/>
          <a:p>
            <a:pPr marL="285750" indent="-285750">
              <a:buFont typeface="Arial" panose="020B0604020202020204" pitchFamily="34" charset="0"/>
              <a:buChar char="•"/>
            </a:pPr>
            <a:r>
              <a:rPr lang="en-US" dirty="0"/>
              <a:t>HAI Committee</a:t>
            </a:r>
          </a:p>
          <a:p>
            <a:pPr marL="285750" indent="-285750">
              <a:buFont typeface="Arial" panose="020B0604020202020204" pitchFamily="34" charset="0"/>
              <a:buChar char="•"/>
            </a:pPr>
            <a:r>
              <a:rPr lang="en-US" dirty="0"/>
              <a:t>External Catheter trials</a:t>
            </a:r>
          </a:p>
          <a:p>
            <a:pPr marL="285750" indent="-285750">
              <a:buFont typeface="Arial" panose="020B0604020202020204" pitchFamily="34" charset="0"/>
              <a:buChar char="•"/>
            </a:pPr>
            <a:r>
              <a:rPr lang="en-US" dirty="0"/>
              <a:t>Education on insertion, care and maintenance</a:t>
            </a:r>
          </a:p>
          <a:p>
            <a:pPr marL="285750" indent="-285750">
              <a:buFont typeface="Arial" panose="020B0604020202020204" pitchFamily="34" charset="0"/>
              <a:buChar char="•"/>
            </a:pPr>
            <a:r>
              <a:rPr lang="en-US" dirty="0"/>
              <a:t>Return skill demonstration/competency days </a:t>
            </a:r>
          </a:p>
          <a:p>
            <a:pPr marL="285750" indent="-285750">
              <a:buFont typeface="Arial" panose="020B0604020202020204" pitchFamily="34" charset="0"/>
              <a:buChar char="•"/>
            </a:pPr>
            <a:r>
              <a:rPr lang="en-US" dirty="0"/>
              <a:t>Nurse driven protocol</a:t>
            </a:r>
          </a:p>
          <a:p>
            <a:pPr marL="285750" indent="-285750">
              <a:buFont typeface="Arial" panose="020B0604020202020204" pitchFamily="34" charset="0"/>
              <a:buChar char="•"/>
            </a:pPr>
            <a:r>
              <a:rPr lang="en-US" dirty="0"/>
              <a:t>Bladder scanners</a:t>
            </a:r>
          </a:p>
          <a:p>
            <a:pPr marL="285750" indent="-285750">
              <a:buFont typeface="Arial" panose="020B0604020202020204" pitchFamily="34" charset="0"/>
              <a:buChar char="•"/>
            </a:pPr>
            <a:r>
              <a:rPr lang="en-US" dirty="0"/>
              <a:t>BARD Lifecycle Assessments</a:t>
            </a:r>
          </a:p>
          <a:p>
            <a:pPr marL="285750" indent="-285750">
              <a:buFont typeface="Arial" panose="020B0604020202020204" pitchFamily="34" charset="0"/>
              <a:buChar char="•"/>
            </a:pPr>
            <a:r>
              <a:rPr lang="en-US" dirty="0"/>
              <a:t>Newsletters</a:t>
            </a:r>
          </a:p>
          <a:p>
            <a:pPr marL="285750" indent="-285750">
              <a:buFont typeface="Arial" panose="020B0604020202020204" pitchFamily="34" charset="0"/>
              <a:buChar char="•"/>
            </a:pPr>
            <a:r>
              <a:rPr lang="en-US" dirty="0"/>
              <a:t>Case Reviews</a:t>
            </a:r>
          </a:p>
          <a:p>
            <a:pPr marL="285750" indent="-285750">
              <a:buFont typeface="Arial" panose="020B0604020202020204" pitchFamily="34" charset="0"/>
              <a:buChar char="•"/>
            </a:pPr>
            <a:r>
              <a:rPr lang="en-US" dirty="0"/>
              <a:t>ICU CHG bathing for foleys</a:t>
            </a:r>
          </a:p>
          <a:p>
            <a:pPr marL="285750" indent="-285750">
              <a:buFont typeface="Arial" panose="020B0604020202020204" pitchFamily="34" charset="0"/>
              <a:buChar char="•"/>
            </a:pPr>
            <a:r>
              <a:rPr lang="en-US" dirty="0"/>
              <a:t>Bath in a bag</a:t>
            </a:r>
          </a:p>
        </p:txBody>
      </p:sp>
      <p:sp>
        <p:nvSpPr>
          <p:cNvPr id="14" name="Title 3">
            <a:extLst>
              <a:ext uri="{FF2B5EF4-FFF2-40B4-BE49-F238E27FC236}">
                <a16:creationId xmlns:a16="http://schemas.microsoft.com/office/drawing/2014/main" id="{D3CC8695-50F8-479D-CF6F-20619986CA40}"/>
              </a:ext>
            </a:extLst>
          </p:cNvPr>
          <p:cNvSpPr>
            <a:spLocks noGrp="1"/>
          </p:cNvSpPr>
          <p:nvPr>
            <p:ph type="title"/>
          </p:nvPr>
        </p:nvSpPr>
        <p:spPr>
          <a:xfrm>
            <a:off x="1367632" y="300889"/>
            <a:ext cx="10247312" cy="802555"/>
          </a:xfrm>
        </p:spPr>
        <p:txBody>
          <a:bodyPr anchor="b">
            <a:normAutofit/>
          </a:bodyPr>
          <a:lstStyle/>
          <a:p>
            <a:r>
              <a:rPr lang="en-US" dirty="0"/>
              <a:t>CAUTI Prevention Measures through the years…</a:t>
            </a:r>
          </a:p>
        </p:txBody>
      </p:sp>
    </p:spTree>
    <p:extLst>
      <p:ext uri="{BB962C8B-B14F-4D97-AF65-F5344CB8AC3E}">
        <p14:creationId xmlns:p14="http://schemas.microsoft.com/office/powerpoint/2010/main" val="2222757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C98B7DF-D63E-9470-2BEF-EF1671A1900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9BBC204-688F-FBF5-FACA-ADAB408E8BFF}"/>
              </a:ext>
            </a:extLst>
          </p:cNvPr>
          <p:cNvSpPr>
            <a:spLocks noGrp="1"/>
          </p:cNvSpPr>
          <p:nvPr>
            <p:ph type="sldNum" sz="quarter" idx="12"/>
          </p:nvPr>
        </p:nvSpPr>
        <p:spPr/>
        <p:txBody>
          <a:bodyPr/>
          <a:lstStyle/>
          <a:p>
            <a:endParaRPr lang="en-US" dirty="0"/>
          </a:p>
        </p:txBody>
      </p:sp>
      <p:pic>
        <p:nvPicPr>
          <p:cNvPr id="8" name="Picture 7">
            <a:extLst>
              <a:ext uri="{FF2B5EF4-FFF2-40B4-BE49-F238E27FC236}">
                <a16:creationId xmlns:a16="http://schemas.microsoft.com/office/drawing/2014/main" id="{C07C181C-E258-7B41-E29D-96EC51172AFF}"/>
              </a:ext>
            </a:extLst>
          </p:cNvPr>
          <p:cNvPicPr>
            <a:picLocks noChangeAspect="1"/>
          </p:cNvPicPr>
          <p:nvPr/>
        </p:nvPicPr>
        <p:blipFill>
          <a:blip r:embed="rId2"/>
          <a:stretch>
            <a:fillRect/>
          </a:stretch>
        </p:blipFill>
        <p:spPr>
          <a:xfrm>
            <a:off x="1231271" y="542923"/>
            <a:ext cx="10890326" cy="6197382"/>
          </a:xfrm>
          <a:prstGeom prst="rect">
            <a:avLst/>
          </a:prstGeom>
        </p:spPr>
      </p:pic>
    </p:spTree>
    <p:extLst>
      <p:ext uri="{BB962C8B-B14F-4D97-AF65-F5344CB8AC3E}">
        <p14:creationId xmlns:p14="http://schemas.microsoft.com/office/powerpoint/2010/main" val="311147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7194E9-AB39-4FDC-9858-EC435969921D}"/>
              </a:ext>
            </a:extLst>
          </p:cNvPr>
          <p:cNvSpPr>
            <a:spLocks noGrp="1"/>
          </p:cNvSpPr>
          <p:nvPr>
            <p:ph sz="quarter" idx="12"/>
          </p:nvPr>
        </p:nvSpPr>
        <p:spPr>
          <a:xfrm>
            <a:off x="1479550" y="1347537"/>
            <a:ext cx="9874250" cy="5056437"/>
          </a:xfrm>
        </p:spPr>
        <p:txBody>
          <a:bodyPr/>
          <a:lstStyle/>
          <a:p>
            <a:pPr marL="342900" indent="-342900">
              <a:buFont typeface="Wingdings" panose="05000000000000000000" pitchFamily="2" charset="2"/>
              <a:buChar char="ü"/>
            </a:pPr>
            <a:r>
              <a:rPr lang="en-US" sz="2000" dirty="0">
                <a:solidFill>
                  <a:schemeClr val="tx1"/>
                </a:solidFill>
                <a:latin typeface="Calibri" panose="020F0502020204030204" pitchFamily="34" charset="0"/>
                <a:cs typeface="Calibri" panose="020F0502020204030204" pitchFamily="34" charset="0"/>
              </a:rPr>
              <a:t>Always seek out an alternative to a foley catheter – </a:t>
            </a:r>
            <a:r>
              <a:rPr lang="en-US" sz="2000" b="1" i="1" dirty="0">
                <a:solidFill>
                  <a:schemeClr val="tx1"/>
                </a:solidFill>
                <a:latin typeface="Calibri" panose="020F0502020204030204" pitchFamily="34" charset="0"/>
                <a:cs typeface="Calibri" panose="020F0502020204030204" pitchFamily="34" charset="0"/>
              </a:rPr>
              <a:t>Can’t have a CAUTI if no foley!</a:t>
            </a:r>
          </a:p>
          <a:p>
            <a:pPr lvl="4">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Multiple external/non-invasive options available - Bladder Scanner, Bed Pan, Commode, Urinals, Intermittent Catheterization, Texas Catheters, Purewick (external female catheter), Primofit, Commode Liners, Weight Scales </a:t>
            </a:r>
          </a:p>
          <a:p>
            <a:pPr lvl="3">
              <a:buFont typeface="Wingdings" panose="05000000000000000000" pitchFamily="2" charset="2"/>
              <a:buChar char="§"/>
            </a:pPr>
            <a:endParaRPr lang="en-US" sz="2000" dirty="0">
              <a:solidFill>
                <a:schemeClr val="tx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US" sz="2000" dirty="0">
                <a:solidFill>
                  <a:schemeClr val="tx1"/>
                </a:solidFill>
                <a:latin typeface="Calibri" panose="020F0502020204030204" pitchFamily="34" charset="0"/>
                <a:cs typeface="Calibri" panose="020F0502020204030204" pitchFamily="34" charset="0"/>
              </a:rPr>
              <a:t>If a foley catheter is needed, insert for </a:t>
            </a:r>
            <a:r>
              <a:rPr lang="en-US" sz="2000" b="1" dirty="0">
                <a:solidFill>
                  <a:schemeClr val="tx1"/>
                </a:solidFill>
                <a:latin typeface="Calibri" panose="020F0502020204030204" pitchFamily="34" charset="0"/>
                <a:cs typeface="Calibri" panose="020F0502020204030204" pitchFamily="34" charset="0"/>
              </a:rPr>
              <a:t>hospital approved indications only. </a:t>
            </a:r>
            <a:r>
              <a:rPr lang="en-US" sz="2000" dirty="0">
                <a:solidFill>
                  <a:schemeClr val="tx1"/>
                </a:solidFill>
                <a:latin typeface="Calibri" panose="020F0502020204030204" pitchFamily="34" charset="0"/>
                <a:cs typeface="Calibri" panose="020F0502020204030204" pitchFamily="34" charset="0"/>
              </a:rPr>
              <a:t> </a:t>
            </a:r>
          </a:p>
          <a:p>
            <a:pPr marL="342900" indent="-342900">
              <a:buFont typeface="Wingdings" panose="05000000000000000000" pitchFamily="2" charset="2"/>
              <a:buChar char="ü"/>
            </a:pPr>
            <a:endParaRPr lang="en-US" sz="2000" dirty="0">
              <a:solidFill>
                <a:schemeClr val="tx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US" sz="2000" dirty="0">
                <a:solidFill>
                  <a:schemeClr val="tx1"/>
                </a:solidFill>
                <a:latin typeface="Calibri" panose="020F0502020204030204" pitchFamily="34" charset="0"/>
                <a:cs typeface="Calibri" panose="020F0502020204030204" pitchFamily="34" charset="0"/>
              </a:rPr>
              <a:t>Maintain and provide proper care for foley catheter. </a:t>
            </a:r>
          </a:p>
          <a:p>
            <a:pPr marL="342900" indent="-342900">
              <a:buFont typeface="Wingdings" panose="05000000000000000000" pitchFamily="2" charset="2"/>
              <a:buChar char="ü"/>
            </a:pPr>
            <a:endParaRPr lang="en-US" sz="2000" dirty="0">
              <a:solidFill>
                <a:schemeClr val="tx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US" sz="2000" dirty="0">
                <a:solidFill>
                  <a:schemeClr val="tx1"/>
                </a:solidFill>
                <a:latin typeface="Calibri" panose="020F0502020204030204" pitchFamily="34" charset="0"/>
                <a:cs typeface="Calibri" panose="020F0502020204030204" pitchFamily="34" charset="0"/>
              </a:rPr>
              <a:t>Reassess need for foley catheter daily. </a:t>
            </a:r>
          </a:p>
          <a:p>
            <a:pPr marL="911225" lvl="3" indent="-342900">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Discuss in daily huddles, utilize nurse driven foley removal protocol to remove foley promptly. </a:t>
            </a:r>
          </a:p>
          <a:p>
            <a:pPr lvl="2">
              <a:buFont typeface="Wingdings" panose="05000000000000000000" pitchFamily="2" charset="2"/>
              <a:buChar char="ü"/>
            </a:pPr>
            <a:endParaRPr lang="en-US" dirty="0">
              <a:solidFill>
                <a:schemeClr val="tx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endParaRPr lang="en-US" sz="2000" dirty="0">
              <a:solidFill>
                <a:schemeClr val="tx1"/>
              </a:solidFill>
              <a:latin typeface="Calibri" panose="020F0502020204030204" pitchFamily="34" charset="0"/>
              <a:cs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808D5905-208F-47F3-AF20-29810F148A42}"/>
              </a:ext>
            </a:extLst>
          </p:cNvPr>
          <p:cNvSpPr>
            <a:spLocks noGrp="1"/>
          </p:cNvSpPr>
          <p:nvPr>
            <p:ph type="title"/>
          </p:nvPr>
        </p:nvSpPr>
        <p:spPr>
          <a:xfrm>
            <a:off x="1482726" y="202165"/>
            <a:ext cx="10247312" cy="802555"/>
          </a:xfrm>
        </p:spPr>
        <p:txBody>
          <a:bodyPr/>
          <a:lstStyle/>
          <a:p>
            <a:r>
              <a:rPr lang="en-US" dirty="0"/>
              <a:t>How Can </a:t>
            </a:r>
            <a:r>
              <a:rPr lang="en-US" b="1" dirty="0"/>
              <a:t>You</a:t>
            </a:r>
            <a:r>
              <a:rPr lang="en-US" dirty="0"/>
              <a:t> Prevent CAUTI? </a:t>
            </a:r>
          </a:p>
        </p:txBody>
      </p:sp>
      <p:sp>
        <p:nvSpPr>
          <p:cNvPr id="5" name="Slide Number Placeholder 4">
            <a:extLst>
              <a:ext uri="{FF2B5EF4-FFF2-40B4-BE49-F238E27FC236}">
                <a16:creationId xmlns:a16="http://schemas.microsoft.com/office/drawing/2014/main" id="{2ACB5BDE-E7C9-43C4-A102-E7EFCDAF4C29}"/>
              </a:ext>
            </a:extLst>
          </p:cNvPr>
          <p:cNvSpPr>
            <a:spLocks noGrp="1"/>
          </p:cNvSpPr>
          <p:nvPr>
            <p:ph type="sldNum" sz="quarter" idx="14"/>
          </p:nvPr>
        </p:nvSpPr>
        <p:spPr>
          <a:xfrm>
            <a:off x="283029" y="6556375"/>
            <a:ext cx="446314" cy="149151"/>
          </a:xfrm>
          <a:prstGeom prst="rect">
            <a:avLst/>
          </a:prstGeom>
        </p:spPr>
        <p:txBody>
          <a:bodyPr vert="horz" lIns="0" tIns="0" rIns="0" bIns="0" rtlCol="0" anchor="b" anchorCtr="0"/>
          <a:lstStyle>
            <a:defPPr>
              <a:defRPr lang="en-US"/>
            </a:defPPr>
            <a:lvl1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1pPr>
            <a:lvl2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2pPr>
            <a:lvl3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3pPr>
            <a:lvl4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4pPr>
            <a:lvl5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5pPr>
            <a:lvl6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6pPr>
            <a:lvl7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7pPr>
            <a:lvl8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8pPr>
            <a:lvl9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22</a:t>
            </a:fld>
            <a:endParaRPr lang="en-US" dirty="0"/>
          </a:p>
        </p:txBody>
      </p:sp>
      <p:pic>
        <p:nvPicPr>
          <p:cNvPr id="6" name="Picture 5">
            <a:extLst>
              <a:ext uri="{FF2B5EF4-FFF2-40B4-BE49-F238E27FC236}">
                <a16:creationId xmlns:a16="http://schemas.microsoft.com/office/drawing/2014/main" id="{2BFA6BEE-6911-46D9-9EEB-835A804725E5}"/>
              </a:ext>
            </a:extLst>
          </p:cNvPr>
          <p:cNvPicPr>
            <a:picLocks noChangeAspect="1"/>
          </p:cNvPicPr>
          <p:nvPr/>
        </p:nvPicPr>
        <p:blipFill>
          <a:blip r:embed="rId3"/>
          <a:stretch>
            <a:fillRect/>
          </a:stretch>
        </p:blipFill>
        <p:spPr>
          <a:xfrm>
            <a:off x="9597463" y="2369187"/>
            <a:ext cx="2229974" cy="2119625"/>
          </a:xfrm>
          <a:prstGeom prst="rect">
            <a:avLst/>
          </a:prstGeom>
        </p:spPr>
      </p:pic>
    </p:spTree>
    <p:extLst>
      <p:ext uri="{BB962C8B-B14F-4D97-AF65-F5344CB8AC3E}">
        <p14:creationId xmlns:p14="http://schemas.microsoft.com/office/powerpoint/2010/main" val="257591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D4684-2E7F-40DA-B7AA-47EC40243E48}"/>
              </a:ext>
            </a:extLst>
          </p:cNvPr>
          <p:cNvSpPr>
            <a:spLocks noGrp="1"/>
          </p:cNvSpPr>
          <p:nvPr>
            <p:ph type="title"/>
          </p:nvPr>
        </p:nvSpPr>
        <p:spPr/>
        <p:txBody>
          <a:bodyPr/>
          <a:lstStyle/>
          <a:p>
            <a:r>
              <a:rPr lang="en-US" dirty="0"/>
              <a:t>CLABSI PREVENTION</a:t>
            </a:r>
          </a:p>
        </p:txBody>
      </p:sp>
    </p:spTree>
    <p:extLst>
      <p:ext uri="{BB962C8B-B14F-4D97-AF65-F5344CB8AC3E}">
        <p14:creationId xmlns:p14="http://schemas.microsoft.com/office/powerpoint/2010/main" val="2182496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99DFD6-E522-90F6-C17D-DBF3094EE7FD}"/>
              </a:ext>
            </a:extLst>
          </p:cNvPr>
          <p:cNvPicPr>
            <a:picLocks noChangeAspect="1"/>
          </p:cNvPicPr>
          <p:nvPr/>
        </p:nvPicPr>
        <p:blipFill>
          <a:blip r:embed="rId2"/>
          <a:stretch>
            <a:fillRect/>
          </a:stretch>
        </p:blipFill>
        <p:spPr>
          <a:xfrm>
            <a:off x="1479550" y="2279796"/>
            <a:ext cx="5011738" cy="3425530"/>
          </a:xfrm>
          <a:prstGeom prst="rect">
            <a:avLst/>
          </a:prstGeom>
          <a:noFill/>
        </p:spPr>
      </p:pic>
      <p:sp>
        <p:nvSpPr>
          <p:cNvPr id="2" name="Footer Placeholder 1">
            <a:extLst>
              <a:ext uri="{FF2B5EF4-FFF2-40B4-BE49-F238E27FC236}">
                <a16:creationId xmlns:a16="http://schemas.microsoft.com/office/drawing/2014/main" id="{99C82FB4-A262-AF12-7DC0-B4F95CA692C2}"/>
              </a:ext>
            </a:extLst>
          </p:cNvPr>
          <p:cNvSpPr>
            <a:spLocks noGrp="1"/>
          </p:cNvSpPr>
          <p:nvPr>
            <p:ph type="ftr" sz="quarter" idx="14"/>
          </p:nvPr>
        </p:nvSpPr>
        <p:spPr>
          <a:xfrm>
            <a:off x="1479550" y="6556829"/>
            <a:ext cx="6761163" cy="148697"/>
          </a:xfrm>
        </p:spPr>
        <p:txBody>
          <a:bodyPr anchor="b">
            <a:normAutofit fontScale="25000" lnSpcReduction="20000"/>
          </a:bodyPr>
          <a:lstStyle/>
          <a:p>
            <a:pPr>
              <a:spcAft>
                <a:spcPts val="600"/>
              </a:spcAft>
            </a:pPr>
            <a:r>
              <a:rPr lang="en-US" dirty="0"/>
              <a:t>© Tufts Medicine 2023  |  Private and confidential. Not for redistribution.</a:t>
            </a:r>
          </a:p>
        </p:txBody>
      </p:sp>
      <p:sp>
        <p:nvSpPr>
          <p:cNvPr id="3" name="Slide Number Placeholder 2">
            <a:extLst>
              <a:ext uri="{FF2B5EF4-FFF2-40B4-BE49-F238E27FC236}">
                <a16:creationId xmlns:a16="http://schemas.microsoft.com/office/drawing/2014/main" id="{AF75F5D8-06E0-34E9-4C31-09DEFD395894}"/>
              </a:ext>
            </a:extLst>
          </p:cNvPr>
          <p:cNvSpPr>
            <a:spLocks noGrp="1"/>
          </p:cNvSpPr>
          <p:nvPr>
            <p:ph type="sldNum" sz="quarter" idx="15"/>
          </p:nvPr>
        </p:nvSpPr>
        <p:spPr>
          <a:xfrm>
            <a:off x="283029" y="6556375"/>
            <a:ext cx="446314" cy="149151"/>
          </a:xfrm>
        </p:spPr>
        <p:txBody>
          <a:bodyPr anchor="b">
            <a:normAutofit fontScale="25000" lnSpcReduction="20000"/>
          </a:bodyPr>
          <a:lstStyle/>
          <a:p>
            <a:pPr>
              <a:spcAft>
                <a:spcPts val="600"/>
              </a:spcAft>
            </a:pPr>
            <a:fld id="{63DCA5C9-2E11-4C67-86EB-AE1DE127DC64}" type="slidenum">
              <a:rPr lang="en-US" smtClean="0"/>
              <a:pPr>
                <a:spcAft>
                  <a:spcPts val="600"/>
                </a:spcAft>
              </a:pPr>
              <a:t>24</a:t>
            </a:fld>
            <a:endParaRPr lang="en-US" dirty="0"/>
          </a:p>
        </p:txBody>
      </p:sp>
      <p:sp>
        <p:nvSpPr>
          <p:cNvPr id="16" name="Title 4">
            <a:extLst>
              <a:ext uri="{FF2B5EF4-FFF2-40B4-BE49-F238E27FC236}">
                <a16:creationId xmlns:a16="http://schemas.microsoft.com/office/drawing/2014/main" id="{613057FD-4578-7C99-9CF1-0C50919FA1ED}"/>
              </a:ext>
            </a:extLst>
          </p:cNvPr>
          <p:cNvSpPr>
            <a:spLocks noGrp="1"/>
          </p:cNvSpPr>
          <p:nvPr>
            <p:ph type="title"/>
          </p:nvPr>
        </p:nvSpPr>
        <p:spPr>
          <a:xfrm>
            <a:off x="1479550" y="454025"/>
            <a:ext cx="10455776" cy="802555"/>
          </a:xfrm>
        </p:spPr>
        <p:txBody>
          <a:bodyPr/>
          <a:lstStyle/>
          <a:p>
            <a:r>
              <a:rPr lang="en-US" dirty="0"/>
              <a:t>CLABSI Prevention Measures through the years…</a:t>
            </a:r>
          </a:p>
        </p:txBody>
      </p:sp>
      <p:sp>
        <p:nvSpPr>
          <p:cNvPr id="17" name="Text Placeholder 5">
            <a:extLst>
              <a:ext uri="{FF2B5EF4-FFF2-40B4-BE49-F238E27FC236}">
                <a16:creationId xmlns:a16="http://schemas.microsoft.com/office/drawing/2014/main" id="{8746BE47-F140-977F-2DA3-CF5FA343AB6F}"/>
              </a:ext>
            </a:extLst>
          </p:cNvPr>
          <p:cNvSpPr>
            <a:spLocks noGrp="1"/>
          </p:cNvSpPr>
          <p:nvPr>
            <p:ph type="body" sz="quarter" idx="22"/>
          </p:nvPr>
        </p:nvSpPr>
        <p:spPr>
          <a:xfrm>
            <a:off x="6719888" y="1581150"/>
            <a:ext cx="5010150" cy="4822824"/>
          </a:xfrm>
        </p:spPr>
        <p:txBody>
          <a:bodyPr/>
          <a:lstStyle/>
          <a:p>
            <a:pPr marL="342900" indent="-342900">
              <a:buFont typeface="Arial" panose="020B0604020202020204" pitchFamily="34" charset="0"/>
              <a:buChar char="•"/>
            </a:pPr>
            <a:r>
              <a:rPr lang="en-US" sz="1800" dirty="0"/>
              <a:t>BARD assessment and education </a:t>
            </a:r>
          </a:p>
          <a:p>
            <a:pPr marL="342900" indent="-342900">
              <a:buFont typeface="Arial" panose="020B0604020202020204" pitchFamily="34" charset="0"/>
              <a:buChar char="•"/>
            </a:pPr>
            <a:r>
              <a:rPr lang="en-US" sz="1800" dirty="0"/>
              <a:t>Unit Champion Training</a:t>
            </a:r>
          </a:p>
          <a:p>
            <a:pPr marL="342900" indent="-342900">
              <a:buFont typeface="Arial" panose="020B0604020202020204" pitchFamily="34" charset="0"/>
              <a:buChar char="•"/>
            </a:pPr>
            <a:r>
              <a:rPr lang="en-US" sz="1800" dirty="0"/>
              <a:t>CHG protective disks (GuardIVa, biopatch) </a:t>
            </a:r>
          </a:p>
          <a:p>
            <a:pPr marL="342900" indent="-342900">
              <a:buFont typeface="Arial" panose="020B0604020202020204" pitchFamily="34" charset="0"/>
              <a:buChar char="•"/>
            </a:pPr>
            <a:r>
              <a:rPr lang="en-US" sz="1800" dirty="0"/>
              <a:t>Dressing kits changes</a:t>
            </a:r>
          </a:p>
          <a:p>
            <a:pPr marL="342900" indent="-342900">
              <a:buFont typeface="Arial" panose="020B0604020202020204" pitchFamily="34" charset="0"/>
              <a:buChar char="•"/>
            </a:pPr>
            <a:r>
              <a:rPr lang="en-US" sz="1800" dirty="0"/>
              <a:t>Alcohol impregnated caps</a:t>
            </a:r>
          </a:p>
          <a:p>
            <a:pPr marL="342900" indent="-342900">
              <a:buFont typeface="Arial" panose="020B0604020202020204" pitchFamily="34" charset="0"/>
              <a:buChar char="•"/>
            </a:pPr>
            <a:r>
              <a:rPr lang="en-US" sz="1800" dirty="0"/>
              <a:t>CVC checklists</a:t>
            </a:r>
          </a:p>
          <a:p>
            <a:pPr marL="342900" indent="-342900">
              <a:buFont typeface="Arial" panose="020B0604020202020204" pitchFamily="34" charset="0"/>
              <a:buChar char="•"/>
            </a:pPr>
            <a:r>
              <a:rPr lang="en-US" sz="1800" dirty="0"/>
              <a:t>Policy updates</a:t>
            </a:r>
          </a:p>
          <a:p>
            <a:pPr marL="342900" indent="-342900">
              <a:buFont typeface="Arial" panose="020B0604020202020204" pitchFamily="34" charset="0"/>
              <a:buChar char="•"/>
            </a:pPr>
            <a:r>
              <a:rPr lang="en-US" sz="1800" dirty="0"/>
              <a:t>Case Reviews</a:t>
            </a:r>
          </a:p>
          <a:p>
            <a:pPr marL="342900" indent="-342900">
              <a:buFont typeface="Arial" panose="020B0604020202020204" pitchFamily="34" charset="0"/>
              <a:buChar char="•"/>
            </a:pPr>
            <a:r>
              <a:rPr lang="en-US" sz="1800" dirty="0"/>
              <a:t>CHG bathing for all central lines </a:t>
            </a:r>
          </a:p>
          <a:p>
            <a:pPr marL="342900" indent="-342900">
              <a:buFont typeface="Arial" panose="020B0604020202020204" pitchFamily="34" charset="0"/>
              <a:buChar char="•"/>
            </a:pPr>
            <a:r>
              <a:rPr lang="en-US" sz="1800" dirty="0"/>
              <a:t>Blood cultures bottle changes</a:t>
            </a:r>
          </a:p>
          <a:p>
            <a:pPr marL="342900" indent="-342900">
              <a:buFont typeface="Arial" panose="020B0604020202020204" pitchFamily="34" charset="0"/>
              <a:buChar char="•"/>
            </a:pPr>
            <a:r>
              <a:rPr lang="en-US" sz="1800" dirty="0"/>
              <a:t>Competency days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703768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4C5532A-8C96-ECB6-B637-ECB60E7F7944}"/>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5858B220-6C92-98E6-0BBE-FA96F5405D00}"/>
              </a:ext>
            </a:extLst>
          </p:cNvPr>
          <p:cNvSpPr>
            <a:spLocks noGrp="1"/>
          </p:cNvSpPr>
          <p:nvPr>
            <p:ph type="sldNum" sz="quarter" idx="12"/>
          </p:nvPr>
        </p:nvSpPr>
        <p:spPr/>
        <p:txBody>
          <a:bodyPr/>
          <a:lstStyle/>
          <a:p>
            <a:fld id="{63DCA5C9-2E11-4C67-86EB-AE1DE127DC64}" type="slidenum">
              <a:rPr lang="en-US" smtClean="0"/>
              <a:pPr/>
              <a:t>25</a:t>
            </a:fld>
            <a:endParaRPr lang="en-US" dirty="0"/>
          </a:p>
        </p:txBody>
      </p:sp>
      <p:pic>
        <p:nvPicPr>
          <p:cNvPr id="5" name="Picture 4">
            <a:extLst>
              <a:ext uri="{FF2B5EF4-FFF2-40B4-BE49-F238E27FC236}">
                <a16:creationId xmlns:a16="http://schemas.microsoft.com/office/drawing/2014/main" id="{4F885629-F14F-9E58-BB74-3A475E1D9C72}"/>
              </a:ext>
            </a:extLst>
          </p:cNvPr>
          <p:cNvPicPr>
            <a:picLocks noChangeAspect="1"/>
          </p:cNvPicPr>
          <p:nvPr/>
        </p:nvPicPr>
        <p:blipFill>
          <a:blip r:embed="rId2"/>
          <a:stretch>
            <a:fillRect/>
          </a:stretch>
        </p:blipFill>
        <p:spPr>
          <a:xfrm>
            <a:off x="1068224" y="273414"/>
            <a:ext cx="11044549" cy="6311171"/>
          </a:xfrm>
          <a:prstGeom prst="rect">
            <a:avLst/>
          </a:prstGeom>
        </p:spPr>
      </p:pic>
    </p:spTree>
    <p:extLst>
      <p:ext uri="{BB962C8B-B14F-4D97-AF65-F5344CB8AC3E}">
        <p14:creationId xmlns:p14="http://schemas.microsoft.com/office/powerpoint/2010/main" val="538655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167FF-C4DB-2C07-3D51-8B04BD1DAC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19D375-EC9A-6031-7755-A62B5F18EF5C}"/>
              </a:ext>
            </a:extLst>
          </p:cNvPr>
          <p:cNvSpPr>
            <a:spLocks noGrp="1"/>
          </p:cNvSpPr>
          <p:nvPr>
            <p:ph type="title"/>
          </p:nvPr>
        </p:nvSpPr>
        <p:spPr>
          <a:xfrm>
            <a:off x="1231722" y="1279763"/>
            <a:ext cx="10250488" cy="5141913"/>
          </a:xfrm>
        </p:spPr>
        <p:txBody>
          <a:bodyPr/>
          <a:lstStyle/>
          <a:p>
            <a:r>
              <a:rPr lang="en-US" dirty="0"/>
              <a:t>Clostridioides Difficile</a:t>
            </a:r>
          </a:p>
        </p:txBody>
      </p:sp>
      <p:sp>
        <p:nvSpPr>
          <p:cNvPr id="4" name="Slide Number Placeholder 3">
            <a:extLst>
              <a:ext uri="{FF2B5EF4-FFF2-40B4-BE49-F238E27FC236}">
                <a16:creationId xmlns:a16="http://schemas.microsoft.com/office/drawing/2014/main" id="{A190B30C-B43B-C885-03AF-DA63FE26B06E}"/>
              </a:ext>
            </a:extLst>
          </p:cNvPr>
          <p:cNvSpPr>
            <a:spLocks noGrp="1"/>
          </p:cNvSpPr>
          <p:nvPr>
            <p:ph type="sldNum" sz="quarter" idx="11"/>
          </p:nvPr>
        </p:nvSpPr>
        <p:spPr>
          <a:xfrm>
            <a:off x="283029" y="6556375"/>
            <a:ext cx="446314" cy="149151"/>
          </a:xfrm>
          <a:prstGeom prst="rect">
            <a:avLst/>
          </a:prstGeom>
        </p:spPr>
        <p:txBody>
          <a:bodyPr vert="horz" lIns="0" tIns="0" rIns="0" bIns="0" rtlCol="0" anchor="b" anchorCtr="0"/>
          <a:lstStyle>
            <a:defPPr>
              <a:defRPr lang="en-US"/>
            </a:defPPr>
            <a:lvl1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1pPr>
            <a:lvl2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2pPr>
            <a:lvl3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3pPr>
            <a:lvl4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4pPr>
            <a:lvl5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5pPr>
            <a:lvl6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6pPr>
            <a:lvl7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7pPr>
            <a:lvl8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8pPr>
            <a:lvl9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9pPr>
          </a:lstStyle>
          <a:p>
            <a:pPr lvl="8"/>
            <a:fld id="{63DCA5C9-2E11-4C67-86EB-AE1DE127DC64}" type="slidenum">
              <a:rPr lang="en-US" smtClean="0"/>
              <a:pPr lvl="8"/>
              <a:t>26</a:t>
            </a:fld>
            <a:endParaRPr lang="en-US" dirty="0"/>
          </a:p>
        </p:txBody>
      </p:sp>
    </p:spTree>
    <p:extLst>
      <p:ext uri="{BB962C8B-B14F-4D97-AF65-F5344CB8AC3E}">
        <p14:creationId xmlns:p14="http://schemas.microsoft.com/office/powerpoint/2010/main" val="2831094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ECA2DF7-A2D9-E148-3ED3-2B8731CFD1A1}"/>
              </a:ext>
            </a:extLst>
          </p:cNvPr>
          <p:cNvSpPr>
            <a:spLocks noGrp="1"/>
          </p:cNvSpPr>
          <p:nvPr>
            <p:ph type="ftr" sz="quarter" idx="11"/>
          </p:nvPr>
        </p:nvSpPr>
        <p:spPr/>
        <p:txBody>
          <a:bodyPr/>
          <a:lstStyle/>
          <a:p>
            <a:r>
              <a:rPr lang="en-US" dirty="0"/>
              <a:t>.</a:t>
            </a:r>
          </a:p>
        </p:txBody>
      </p:sp>
      <p:sp>
        <p:nvSpPr>
          <p:cNvPr id="3" name="Slide Number Placeholder 2">
            <a:extLst>
              <a:ext uri="{FF2B5EF4-FFF2-40B4-BE49-F238E27FC236}">
                <a16:creationId xmlns:a16="http://schemas.microsoft.com/office/drawing/2014/main" id="{A6BD95C7-AE4B-34BF-2585-3C47B91712A6}"/>
              </a:ext>
            </a:extLst>
          </p:cNvPr>
          <p:cNvSpPr>
            <a:spLocks noGrp="1"/>
          </p:cNvSpPr>
          <p:nvPr>
            <p:ph type="sldNum" sz="quarter" idx="12"/>
          </p:nvPr>
        </p:nvSpPr>
        <p:spPr/>
        <p:txBody>
          <a:bodyPr/>
          <a:lstStyle/>
          <a:p>
            <a:endParaRPr lang="en-US" dirty="0"/>
          </a:p>
        </p:txBody>
      </p:sp>
      <p:pic>
        <p:nvPicPr>
          <p:cNvPr id="5" name="Picture 4">
            <a:extLst>
              <a:ext uri="{FF2B5EF4-FFF2-40B4-BE49-F238E27FC236}">
                <a16:creationId xmlns:a16="http://schemas.microsoft.com/office/drawing/2014/main" id="{5BECB39E-187E-6E54-189A-124B622ED3E2}"/>
              </a:ext>
            </a:extLst>
          </p:cNvPr>
          <p:cNvPicPr>
            <a:picLocks noChangeAspect="1"/>
          </p:cNvPicPr>
          <p:nvPr/>
        </p:nvPicPr>
        <p:blipFill>
          <a:blip r:embed="rId2"/>
          <a:stretch>
            <a:fillRect/>
          </a:stretch>
        </p:blipFill>
        <p:spPr>
          <a:xfrm>
            <a:off x="1221899" y="256374"/>
            <a:ext cx="10910279" cy="6503349"/>
          </a:xfrm>
          <a:prstGeom prst="rect">
            <a:avLst/>
          </a:prstGeom>
        </p:spPr>
      </p:pic>
    </p:spTree>
    <p:extLst>
      <p:ext uri="{BB962C8B-B14F-4D97-AF65-F5344CB8AC3E}">
        <p14:creationId xmlns:p14="http://schemas.microsoft.com/office/powerpoint/2010/main" val="3454970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FFFB92-887F-4D0B-AC00-2B74062E7E60}"/>
              </a:ext>
            </a:extLst>
          </p:cNvPr>
          <p:cNvSpPr>
            <a:spLocks noGrp="1"/>
          </p:cNvSpPr>
          <p:nvPr>
            <p:ph sz="quarter" idx="12"/>
          </p:nvPr>
        </p:nvSpPr>
        <p:spPr>
          <a:xfrm>
            <a:off x="1476374" y="1733550"/>
            <a:ext cx="10250488" cy="4822825"/>
          </a:xfrm>
        </p:spPr>
        <p:txBody>
          <a:bodyPr/>
          <a:lstStyle/>
          <a:p>
            <a:pPr marL="285750" indent="-285750">
              <a:buFont typeface="Arial" panose="020B0604020202020204" pitchFamily="34" charset="0"/>
              <a:buChar char="•"/>
            </a:pPr>
            <a:r>
              <a:rPr lang="en-US" dirty="0"/>
              <a:t>Antimicrobial Stewardship Committee collaboration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Prompt identification and isolation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Collaboration with Environmental Services on cleaning protocols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Active surveillance of C.diff infections </a:t>
            </a:r>
          </a:p>
          <a:p>
            <a:pPr marL="285750" indent="-285750">
              <a:buFont typeface="Arial" panose="020B0604020202020204" pitchFamily="34" charset="0"/>
              <a:buChar char="•"/>
            </a:pPr>
            <a:endParaRPr lang="en-US" dirty="0"/>
          </a:p>
          <a:p>
            <a:endParaRPr lang="en-US" dirty="0"/>
          </a:p>
          <a:p>
            <a:endParaRPr lang="en-US" dirty="0"/>
          </a:p>
        </p:txBody>
      </p:sp>
      <p:sp>
        <p:nvSpPr>
          <p:cNvPr id="3" name="Title 2">
            <a:extLst>
              <a:ext uri="{FF2B5EF4-FFF2-40B4-BE49-F238E27FC236}">
                <a16:creationId xmlns:a16="http://schemas.microsoft.com/office/drawing/2014/main" id="{FF454ECA-A2BC-4FB3-9937-610DE0A142DD}"/>
              </a:ext>
            </a:extLst>
          </p:cNvPr>
          <p:cNvSpPr>
            <a:spLocks noGrp="1"/>
          </p:cNvSpPr>
          <p:nvPr>
            <p:ph type="title"/>
          </p:nvPr>
        </p:nvSpPr>
        <p:spPr>
          <a:xfrm>
            <a:off x="1479550" y="300889"/>
            <a:ext cx="10247312" cy="802555"/>
          </a:xfrm>
        </p:spPr>
        <p:txBody>
          <a:bodyPr/>
          <a:lstStyle/>
          <a:p>
            <a:r>
              <a:rPr lang="en-US" dirty="0"/>
              <a:t>C.Diff Prevention Measures</a:t>
            </a:r>
          </a:p>
        </p:txBody>
      </p:sp>
      <p:sp>
        <p:nvSpPr>
          <p:cNvPr id="5" name="Slide Number Placeholder 4">
            <a:extLst>
              <a:ext uri="{FF2B5EF4-FFF2-40B4-BE49-F238E27FC236}">
                <a16:creationId xmlns:a16="http://schemas.microsoft.com/office/drawing/2014/main" id="{577AAC75-D987-48F5-B732-829DCA5E0C98}"/>
              </a:ext>
            </a:extLst>
          </p:cNvPr>
          <p:cNvSpPr>
            <a:spLocks noGrp="1"/>
          </p:cNvSpPr>
          <p:nvPr>
            <p:ph type="sldNum" sz="quarter" idx="14"/>
          </p:nvPr>
        </p:nvSpPr>
        <p:spPr>
          <a:xfrm>
            <a:off x="283029" y="6556375"/>
            <a:ext cx="446314" cy="149151"/>
          </a:xfrm>
          <a:prstGeom prst="rect">
            <a:avLst/>
          </a:prstGeom>
        </p:spPr>
        <p:txBody>
          <a:bodyPr vert="horz" lIns="0" tIns="0" rIns="0" bIns="0" rtlCol="0" anchor="b" anchorCtr="0"/>
          <a:lstStyle>
            <a:defPPr>
              <a:defRPr lang="en-US"/>
            </a:defPPr>
            <a:lvl1pPr marL="0" algn="ctr" defTabSz="914400" rtl="0" eaLnBrk="1" latinLnBrk="0" hangingPunct="1">
              <a:defRPr sz="1000" b="0" i="0" kern="1200">
                <a:solidFill>
                  <a:schemeClr val="bg1"/>
                </a:solidFill>
                <a:latin typeface="+mn-lt"/>
                <a:ea typeface="Verdana" panose="020B0604030504040204" pitchFamily="34" charset="0"/>
                <a:cs typeface="Verdana" panose="020B0604030504040204" pitchFamily="34" charset="0"/>
              </a:defRPr>
            </a:lvl1pPr>
            <a:lvl2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2pPr>
            <a:lvl3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3pPr>
            <a:lvl4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4pPr>
            <a:lvl5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5pPr>
            <a:lvl6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6pPr>
            <a:lvl7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7pPr>
            <a:lvl8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8pPr>
            <a:lvl9pPr marL="0" algn="ctr" defTabSz="9144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63DCA5C9-2E11-4C67-86EB-AE1DE127DC64}" type="slidenum">
              <a:rPr lang="en-US" smtClean="0"/>
              <a:pPr/>
              <a:t>28</a:t>
            </a:fld>
            <a:endParaRPr kumimoji="0" lang="en-US" sz="1000" b="0" i="0" u="none" strike="noStrike" kern="1200" cap="none" spc="0" normalizeH="0" baseline="0" noProof="0" dirty="0">
              <a:ln>
                <a:noFill/>
              </a:ln>
              <a:solidFill>
                <a:srgbClr val="FFFFFF"/>
              </a:solidFill>
              <a:effectLst/>
              <a:uLnTx/>
              <a:uFillTx/>
              <a:latin typeface="Arial" panose="020B0604020202020204"/>
              <a:ea typeface="Verdana" panose="020B0604030504040204" pitchFamily="34" charset="0"/>
            </a:endParaRPr>
          </a:p>
        </p:txBody>
      </p:sp>
    </p:spTree>
    <p:extLst>
      <p:ext uri="{BB962C8B-B14F-4D97-AF65-F5344CB8AC3E}">
        <p14:creationId xmlns:p14="http://schemas.microsoft.com/office/powerpoint/2010/main" val="1789382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2"/>
          </p:nvPr>
        </p:nvPicPr>
        <p:blipFill>
          <a:blip r:embed="rId2"/>
          <a:stretch>
            <a:fillRect/>
          </a:stretch>
        </p:blipFill>
        <p:spPr>
          <a:xfrm>
            <a:off x="3158497" y="1581150"/>
            <a:ext cx="6892593" cy="4822825"/>
          </a:xfrm>
          <a:prstGeom prst="rect">
            <a:avLst/>
          </a:prstGeom>
        </p:spPr>
      </p:pic>
      <p:sp>
        <p:nvSpPr>
          <p:cNvPr id="3" name="Title 2"/>
          <p:cNvSpPr>
            <a:spLocks noGrp="1"/>
          </p:cNvSpPr>
          <p:nvPr>
            <p:ph type="title"/>
          </p:nvPr>
        </p:nvSpPr>
        <p:spPr>
          <a:xfrm>
            <a:off x="1564391" y="161794"/>
            <a:ext cx="10247312" cy="802555"/>
          </a:xfrm>
        </p:spPr>
        <p:txBody>
          <a:bodyPr/>
          <a:lstStyle/>
          <a:p>
            <a:r>
              <a:rPr lang="en-US" altLang="en-US" sz="2800" dirty="0">
                <a:ea typeface="Geneva" pitchFamily="7" charset="-128"/>
                <a:cs typeface="Arial" panose="020B0604020202020204" pitchFamily="34" charset="0"/>
              </a:rPr>
              <a:t>Best Practices Strategies for Prevention of Infection </a:t>
            </a:r>
            <a:endParaRPr lang="en-US" dirty="0"/>
          </a:p>
        </p:txBody>
      </p:sp>
    </p:spTree>
    <p:extLst>
      <p:ext uri="{BB962C8B-B14F-4D97-AF65-F5344CB8AC3E}">
        <p14:creationId xmlns:p14="http://schemas.microsoft.com/office/powerpoint/2010/main" val="423701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262EB9-62D0-41F8-BDA3-4EE20CB4DA34}"/>
              </a:ext>
            </a:extLst>
          </p:cNvPr>
          <p:cNvSpPr>
            <a:spLocks noGrp="1"/>
          </p:cNvSpPr>
          <p:nvPr>
            <p:ph sz="quarter" idx="12"/>
          </p:nvPr>
        </p:nvSpPr>
        <p:spPr>
          <a:xfrm>
            <a:off x="1479550" y="1581149"/>
            <a:ext cx="8018133" cy="4822825"/>
          </a:xfrm>
        </p:spPr>
        <p:txBody>
          <a:bodyPr/>
          <a:lstStyle/>
          <a:p>
            <a:pPr marL="285750" indent="-285750">
              <a:buFont typeface="Arial" panose="020B0604020202020204" pitchFamily="34" charset="0"/>
              <a:buChar char="•"/>
            </a:pPr>
            <a:r>
              <a:rPr lang="en-US" dirty="0"/>
              <a:t>Hand Hygiene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Standard Precautions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Transmission-Based Precautions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Proper cleaning and disinfection of patient care items and environmental surfaces (remember contact/wet time!!)</a:t>
            </a:r>
          </a:p>
          <a:p>
            <a:endParaRPr lang="en-US" dirty="0"/>
          </a:p>
        </p:txBody>
      </p:sp>
      <p:sp>
        <p:nvSpPr>
          <p:cNvPr id="3" name="Title 2">
            <a:extLst>
              <a:ext uri="{FF2B5EF4-FFF2-40B4-BE49-F238E27FC236}">
                <a16:creationId xmlns:a16="http://schemas.microsoft.com/office/drawing/2014/main" id="{15BC8077-BEEA-408C-9860-522B0E425CF8}"/>
              </a:ext>
            </a:extLst>
          </p:cNvPr>
          <p:cNvSpPr>
            <a:spLocks noGrp="1"/>
          </p:cNvSpPr>
          <p:nvPr>
            <p:ph type="title"/>
          </p:nvPr>
        </p:nvSpPr>
        <p:spPr>
          <a:xfrm>
            <a:off x="1479550" y="250958"/>
            <a:ext cx="10247312" cy="802555"/>
          </a:xfrm>
        </p:spPr>
        <p:txBody>
          <a:bodyPr/>
          <a:lstStyle/>
          <a:p>
            <a:r>
              <a:rPr lang="en-US" dirty="0"/>
              <a:t>How do </a:t>
            </a:r>
            <a:r>
              <a:rPr lang="en-US" b="1" u="sng" dirty="0"/>
              <a:t>WE</a:t>
            </a:r>
            <a:r>
              <a:rPr lang="en-US" dirty="0"/>
              <a:t> stop the spread?</a:t>
            </a:r>
          </a:p>
        </p:txBody>
      </p:sp>
      <p:sp>
        <p:nvSpPr>
          <p:cNvPr id="5" name="Slide Number Placeholder 4">
            <a:extLst>
              <a:ext uri="{FF2B5EF4-FFF2-40B4-BE49-F238E27FC236}">
                <a16:creationId xmlns:a16="http://schemas.microsoft.com/office/drawing/2014/main" id="{A3120FB1-6FB8-4C4E-9F2E-148EBF920ABF}"/>
              </a:ext>
            </a:extLst>
          </p:cNvPr>
          <p:cNvSpPr>
            <a:spLocks noGrp="1"/>
          </p:cNvSpPr>
          <p:nvPr>
            <p:ph type="sldNum" sz="quarter" idx="14"/>
          </p:nvPr>
        </p:nvSpPr>
        <p:spPr>
          <a:xfrm>
            <a:off x="285751" y="6559550"/>
            <a:ext cx="473074" cy="146112"/>
          </a:xfrm>
          <a:prstGeom prst="rect">
            <a:avLst/>
          </a:prstGeom>
        </p:spPr>
        <p:txBody>
          <a:bodyPr vert="horz" lIns="0" tIns="0" rIns="0" bIns="0" rtlCol="0" anchor="b" anchorCtr="0"/>
          <a:lstStyle>
            <a:defPPr>
              <a:defRPr lang="en-US"/>
            </a:defPPr>
            <a:lvl1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1pPr>
            <a:lvl2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2pPr>
            <a:lvl3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3pPr>
            <a:lvl4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4pPr>
            <a:lvl5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5pPr>
            <a:lvl6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6pPr>
            <a:lvl7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7pPr>
            <a:lvl8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8pPr>
            <a:lvl9pPr marL="0" algn="ctr" defTabSz="457200" rtl="0" eaLnBrk="1" latinLnBrk="0" hangingPunct="1">
              <a:defRPr sz="1000" b="0" i="0" kern="120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3</a:t>
            </a:fld>
            <a:endParaRPr lang="en-US" dirty="0"/>
          </a:p>
        </p:txBody>
      </p:sp>
      <p:pic>
        <p:nvPicPr>
          <p:cNvPr id="6" name="Picture 5">
            <a:extLst>
              <a:ext uri="{FF2B5EF4-FFF2-40B4-BE49-F238E27FC236}">
                <a16:creationId xmlns:a16="http://schemas.microsoft.com/office/drawing/2014/main" id="{AE585097-4F34-4999-BE7C-235AF2394118}"/>
              </a:ext>
            </a:extLst>
          </p:cNvPr>
          <p:cNvPicPr>
            <a:picLocks noChangeAspect="1"/>
          </p:cNvPicPr>
          <p:nvPr/>
        </p:nvPicPr>
        <p:blipFill>
          <a:blip r:embed="rId2"/>
          <a:stretch>
            <a:fillRect/>
          </a:stretch>
        </p:blipFill>
        <p:spPr>
          <a:xfrm>
            <a:off x="7466029" y="1108085"/>
            <a:ext cx="3950701" cy="5097679"/>
          </a:xfrm>
          <a:prstGeom prst="rect">
            <a:avLst/>
          </a:prstGeom>
        </p:spPr>
      </p:pic>
      <p:pic>
        <p:nvPicPr>
          <p:cNvPr id="7" name="Picture 6">
            <a:extLst>
              <a:ext uri="{FF2B5EF4-FFF2-40B4-BE49-F238E27FC236}">
                <a16:creationId xmlns:a16="http://schemas.microsoft.com/office/drawing/2014/main" id="{E1658510-CF30-BDA4-62F0-8D3663D4357C}"/>
              </a:ext>
            </a:extLst>
          </p:cNvPr>
          <p:cNvPicPr>
            <a:picLocks noChangeAspect="1"/>
          </p:cNvPicPr>
          <p:nvPr/>
        </p:nvPicPr>
        <p:blipFill>
          <a:blip r:embed="rId3"/>
          <a:stretch>
            <a:fillRect/>
          </a:stretch>
        </p:blipFill>
        <p:spPr>
          <a:xfrm>
            <a:off x="7466030" y="1108085"/>
            <a:ext cx="1395166" cy="2068748"/>
          </a:xfrm>
          <a:prstGeom prst="rect">
            <a:avLst/>
          </a:prstGeom>
        </p:spPr>
      </p:pic>
    </p:spTree>
    <p:extLst>
      <p:ext uri="{BB962C8B-B14F-4D97-AF65-F5344CB8AC3E}">
        <p14:creationId xmlns:p14="http://schemas.microsoft.com/office/powerpoint/2010/main" val="3086647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a:defRPr/>
            </a:pPr>
            <a:r>
              <a:rPr lang="en-US" altLang="en-US" dirty="0">
                <a:ea typeface="Geneva" pitchFamily="7" charset="-128"/>
              </a:rPr>
              <a:t>Antimicrobial Stewardship works to improve the appropriate use of antimicrobials by promoting the selection of the optimal antimicrobial drug regimen, dose, duration of therapy, and route of administration. </a:t>
            </a:r>
          </a:p>
          <a:p>
            <a:endParaRPr lang="en-US" dirty="0"/>
          </a:p>
        </p:txBody>
      </p:sp>
      <p:sp>
        <p:nvSpPr>
          <p:cNvPr id="3" name="Title 2"/>
          <p:cNvSpPr>
            <a:spLocks noGrp="1"/>
          </p:cNvSpPr>
          <p:nvPr>
            <p:ph type="title"/>
          </p:nvPr>
        </p:nvSpPr>
        <p:spPr/>
        <p:txBody>
          <a:bodyPr/>
          <a:lstStyle/>
          <a:p>
            <a:r>
              <a:rPr lang="en-US" altLang="en-US" sz="2800" dirty="0">
                <a:latin typeface="Rockwell" panose="02060603020205020403" pitchFamily="18" charset="0"/>
                <a:ea typeface="Geneva" pitchFamily="7" charset="-128"/>
              </a:rPr>
              <a:t>Antimicrobial Stewardship</a:t>
            </a:r>
            <a:endParaRPr lang="en-US" dirty="0"/>
          </a:p>
        </p:txBody>
      </p:sp>
      <p:sp>
        <p:nvSpPr>
          <p:cNvPr id="6" name="Content Placeholder 4"/>
          <p:cNvSpPr txBox="1">
            <a:spLocks/>
          </p:cNvSpPr>
          <p:nvPr/>
        </p:nvSpPr>
        <p:spPr>
          <a:xfrm>
            <a:off x="1546697" y="2619437"/>
            <a:ext cx="3429000" cy="4086225"/>
          </a:xfrm>
          <a:prstGeom prst="rect">
            <a:avLst/>
          </a:prstGeom>
        </p:spPr>
        <p:txBody>
          <a:bodyPr lIns="0" tIns="0" rIns="0" bIns="0"/>
          <a:lstStyle>
            <a:lvl1pPr marL="0" indent="0" algn="l" defTabSz="685800" rtl="0" eaLnBrk="1" latinLnBrk="0" hangingPunct="1">
              <a:lnSpc>
                <a:spcPct val="100000"/>
              </a:lnSpc>
              <a:spcBef>
                <a:spcPts val="0"/>
              </a:spcBef>
              <a:spcAft>
                <a:spcPts val="450"/>
              </a:spcAft>
              <a:buFont typeface="Arial" panose="020B0604020202020204" pitchFamily="34" charset="0"/>
              <a:buNone/>
              <a:defRPr sz="1350" b="0" i="0" kern="1200">
                <a:solidFill>
                  <a:schemeClr val="tx1"/>
                </a:solidFill>
                <a:latin typeface="+mn-lt"/>
                <a:ea typeface="Roboto" panose="02000000000000000000" pitchFamily="2" charset="0"/>
                <a:cs typeface="Times New Roman" panose="02020603050405020304" pitchFamily="18" charset="0"/>
              </a:defRPr>
            </a:lvl1pPr>
            <a:lvl2pPr marL="0" indent="0" algn="l" defTabSz="685800" rtl="0" eaLnBrk="1" latinLnBrk="0" hangingPunct="1">
              <a:lnSpc>
                <a:spcPct val="100000"/>
              </a:lnSpc>
              <a:spcBef>
                <a:spcPts val="0"/>
              </a:spcBef>
              <a:spcAft>
                <a:spcPts val="225"/>
              </a:spcAft>
              <a:buClr>
                <a:schemeClr val="accent1"/>
              </a:buClr>
              <a:buFontTx/>
              <a:buNone/>
              <a:tabLst>
                <a:tab pos="210741" algn="l"/>
              </a:tabLst>
              <a:defRPr sz="1350" b="1" i="0" kern="1200">
                <a:solidFill>
                  <a:schemeClr val="tx2"/>
                </a:solidFill>
                <a:latin typeface="+mn-lt"/>
                <a:ea typeface="Roboto" panose="02000000000000000000" pitchFamily="2" charset="0"/>
                <a:cs typeface="Times New Roman" panose="02020603050405020304" pitchFamily="18" charset="0"/>
              </a:defRPr>
            </a:lvl2pPr>
            <a:lvl3pPr marL="212598" indent="-212598" algn="l" defTabSz="219456" rtl="0" eaLnBrk="1" latinLnBrk="0" hangingPunct="1">
              <a:lnSpc>
                <a:spcPct val="100000"/>
              </a:lnSpc>
              <a:spcBef>
                <a:spcPts val="0"/>
              </a:spcBef>
              <a:spcAft>
                <a:spcPts val="450"/>
              </a:spcAft>
              <a:buClr>
                <a:schemeClr val="tx1"/>
              </a:buClr>
              <a:buFont typeface="Arial" panose="020B0604020202020204" pitchFamily="34" charset="0"/>
              <a:buChar char="•"/>
              <a:tabLst>
                <a:tab pos="207169" algn="l"/>
                <a:tab pos="438150" algn="l"/>
              </a:tabLst>
              <a:defRPr sz="1350" b="0" i="0" kern="1200">
                <a:solidFill>
                  <a:schemeClr val="tx1"/>
                </a:solidFill>
                <a:latin typeface="+mn-lt"/>
                <a:ea typeface="Roboto" panose="02000000000000000000" pitchFamily="2" charset="0"/>
                <a:cs typeface="Times New Roman" panose="02020603050405020304" pitchFamily="18" charset="0"/>
              </a:defRPr>
            </a:lvl3pPr>
            <a:lvl4pPr marL="426244" marR="0" indent="-214313" algn="l" defTabSz="219456" rtl="0" eaLnBrk="1" fontAlgn="auto" latinLnBrk="0" hangingPunct="1">
              <a:lnSpc>
                <a:spcPct val="100000"/>
              </a:lnSpc>
              <a:spcBef>
                <a:spcPts val="0"/>
              </a:spcBef>
              <a:spcAft>
                <a:spcPts val="450"/>
              </a:spcAft>
              <a:buClr>
                <a:schemeClr val="tx1"/>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4pPr>
            <a:lvl5pPr marL="637794" indent="-212598" algn="l" defTabSz="219456" rtl="0" eaLnBrk="1" latinLnBrk="0" hangingPunct="1">
              <a:lnSpc>
                <a:spcPct val="100000"/>
              </a:lnSpc>
              <a:spcBef>
                <a:spcPts val="0"/>
              </a:spcBef>
              <a:spcAft>
                <a:spcPts val="450"/>
              </a:spcAft>
              <a:buClr>
                <a:schemeClr val="tx1"/>
              </a:buClr>
              <a:buSzPct val="100000"/>
              <a:buFont typeface="Arial" panose="020B0604020202020204" pitchFamily="34" charset="0"/>
              <a:buChar char="•"/>
              <a:tabLst>
                <a:tab pos="219456" algn="l"/>
                <a:tab pos="438912"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212598"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350" b="0" i="0" kern="1200">
                <a:solidFill>
                  <a:schemeClr val="tx1"/>
                </a:solidFill>
                <a:latin typeface="+mn-lt"/>
                <a:ea typeface="Roboto" panose="02000000000000000000" pitchFamily="2" charset="0"/>
                <a:cs typeface="Times New Roman" panose="02020603050405020304" pitchFamily="18" charset="0"/>
              </a:defRPr>
            </a:lvl6pPr>
            <a:lvl7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7pPr>
            <a:lvl8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8pPr>
            <a:lvl9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a:defRPr/>
            </a:pPr>
            <a:r>
              <a:rPr lang="en-US" altLang="en-US" sz="1800" b="1" dirty="0">
                <a:ea typeface="Geneva" pitchFamily="7" charset="-128"/>
              </a:rPr>
              <a:t>Aims of stewardship: </a:t>
            </a:r>
          </a:p>
          <a:p>
            <a:pPr marL="285750" indent="-285750">
              <a:buFont typeface="Arial" panose="020B0604020202020204" pitchFamily="34" charset="0"/>
              <a:buChar char="•"/>
              <a:defRPr/>
            </a:pPr>
            <a:r>
              <a:rPr lang="en-US" altLang="en-US" sz="1600" dirty="0">
                <a:ea typeface="Geneva" pitchFamily="7" charset="-128"/>
              </a:rPr>
              <a:t>To achieve optimal clinical outcomes related to antimicrobial use</a:t>
            </a:r>
          </a:p>
          <a:p>
            <a:pPr marL="285750" indent="-285750">
              <a:buFont typeface="Arial" panose="020B0604020202020204" pitchFamily="34" charset="0"/>
              <a:buChar char="•"/>
              <a:defRPr/>
            </a:pPr>
            <a:r>
              <a:rPr lang="en-US" altLang="en-US" sz="1600" dirty="0">
                <a:ea typeface="Geneva" pitchFamily="7" charset="-128"/>
              </a:rPr>
              <a:t>Minimize toxicity and other adverse events</a:t>
            </a:r>
          </a:p>
          <a:p>
            <a:pPr marL="285750" indent="-285750">
              <a:buFont typeface="Arial" panose="020B0604020202020204" pitchFamily="34" charset="0"/>
              <a:buChar char="•"/>
              <a:defRPr/>
            </a:pPr>
            <a:r>
              <a:rPr lang="en-US" altLang="en-US" sz="1600" dirty="0">
                <a:ea typeface="Geneva" pitchFamily="7" charset="-128"/>
              </a:rPr>
              <a:t>Reduce the costs of health care for infections</a:t>
            </a:r>
          </a:p>
          <a:p>
            <a:pPr marL="285750" indent="-285750">
              <a:buFont typeface="Arial" panose="020B0604020202020204" pitchFamily="34" charset="0"/>
              <a:buChar char="•"/>
              <a:defRPr/>
            </a:pPr>
            <a:r>
              <a:rPr lang="en-US" altLang="en-US" sz="1600" dirty="0">
                <a:ea typeface="Geneva" pitchFamily="7" charset="-128"/>
              </a:rPr>
              <a:t>Limit the selection for antimicrobial resistant strains</a:t>
            </a:r>
          </a:p>
          <a:p>
            <a:pPr fontAlgn="auto">
              <a:defRPr/>
            </a:pPr>
            <a:endParaRPr lang="en-US" altLang="en-US" sz="1800" b="1" dirty="0">
              <a:ea typeface="Geneva" pitchFamily="7" charset="-128"/>
            </a:endParaRPr>
          </a:p>
        </p:txBody>
      </p:sp>
      <p:sp>
        <p:nvSpPr>
          <p:cNvPr id="7" name="Content Placeholder 4"/>
          <p:cNvSpPr txBox="1">
            <a:spLocks/>
          </p:cNvSpPr>
          <p:nvPr/>
        </p:nvSpPr>
        <p:spPr>
          <a:xfrm>
            <a:off x="5592526" y="2619437"/>
            <a:ext cx="4017963" cy="3962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9pPr>
          </a:lstStyle>
          <a:p>
            <a:pPr>
              <a:defRPr/>
            </a:pPr>
            <a:r>
              <a:rPr lang="en-US" altLang="en-US" b="1" dirty="0">
                <a:ea typeface="Geneva" pitchFamily="7" charset="-128"/>
              </a:rPr>
              <a:t>General principles:</a:t>
            </a:r>
          </a:p>
          <a:p>
            <a:pPr marL="346075" indent="-346075">
              <a:buFont typeface="Arial" panose="020B0604020202020204" pitchFamily="34" charset="0"/>
              <a:buChar char="•"/>
              <a:defRPr/>
            </a:pPr>
            <a:r>
              <a:rPr lang="en-US" altLang="en-US" sz="1600" dirty="0">
                <a:ea typeface="Geneva" pitchFamily="7" charset="-128"/>
              </a:rPr>
              <a:t>Antibiotic-resistant bacteria are unlikely to be causative pathogens for community-acquired infections in immune-competent hosts.</a:t>
            </a:r>
          </a:p>
          <a:p>
            <a:pPr marL="342900" indent="-342900">
              <a:buFont typeface="Arial" panose="020B0604020202020204" pitchFamily="34" charset="0"/>
              <a:buChar char="•"/>
              <a:defRPr/>
            </a:pPr>
            <a:r>
              <a:rPr lang="en-US" altLang="en-US" sz="1600" dirty="0">
                <a:ea typeface="Geneva" pitchFamily="7" charset="-128"/>
              </a:rPr>
              <a:t>Not all positive cultures represent infection. Colonization should not be treated with antimicrobials.</a:t>
            </a:r>
          </a:p>
          <a:p>
            <a:pPr marL="342900" indent="-342900">
              <a:buFont typeface="Arial" panose="020B0604020202020204" pitchFamily="34" charset="0"/>
              <a:buChar char="•"/>
              <a:defRPr/>
            </a:pPr>
            <a:r>
              <a:rPr lang="en-US" altLang="en-US" sz="1600" dirty="0">
                <a:ea typeface="Geneva" pitchFamily="7" charset="-128"/>
              </a:rPr>
              <a:t>Utilize information from the microbiology lab to tailor and optimize therapy as soon as possible. </a:t>
            </a:r>
          </a:p>
          <a:p>
            <a:pPr marL="342900" indent="-342900">
              <a:buFont typeface="Arial" panose="020B0604020202020204" pitchFamily="34" charset="0"/>
              <a:buChar char="•"/>
              <a:defRPr/>
            </a:pPr>
            <a:r>
              <a:rPr lang="en-US" altLang="en-US" sz="1600" dirty="0">
                <a:ea typeface="Geneva" pitchFamily="7" charset="-128"/>
              </a:rPr>
              <a:t>Re-assess antibiotic necessity on a daily basis</a:t>
            </a:r>
            <a:r>
              <a:rPr lang="en-US" altLang="en-US" dirty="0">
                <a:ea typeface="Geneva" pitchFamily="7" charset="-128"/>
              </a:rPr>
              <a:t>.  </a:t>
            </a:r>
            <a:endParaRPr lang="en-US" dirty="0"/>
          </a:p>
        </p:txBody>
      </p:sp>
    </p:spTree>
    <p:extLst>
      <p:ext uri="{BB962C8B-B14F-4D97-AF65-F5344CB8AC3E}">
        <p14:creationId xmlns:p14="http://schemas.microsoft.com/office/powerpoint/2010/main" val="731683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7C0C51-D69A-4D99-8B87-2D30EC1CAA09}"/>
              </a:ext>
            </a:extLst>
          </p:cNvPr>
          <p:cNvSpPr>
            <a:spLocks noGrp="1"/>
          </p:cNvSpPr>
          <p:nvPr>
            <p:ph sz="quarter" idx="12"/>
          </p:nvPr>
        </p:nvSpPr>
        <p:spPr>
          <a:xfrm>
            <a:off x="1479550" y="1191491"/>
            <a:ext cx="10250488" cy="5212484"/>
          </a:xfrm>
        </p:spPr>
        <p:txBody>
          <a:bodyPr/>
          <a:lstStyle/>
          <a:p>
            <a:r>
              <a:rPr lang="en-US" sz="2000" dirty="0">
                <a:solidFill>
                  <a:schemeClr val="tx1"/>
                </a:solidFill>
                <a:latin typeface="Calibri" panose="020F0502020204030204" pitchFamily="34" charset="0"/>
                <a:cs typeface="Calibri" panose="020F0502020204030204" pitchFamily="34" charset="0"/>
              </a:rPr>
              <a:t>Antibiotics have helped make once lethal infections readily treatable </a:t>
            </a:r>
          </a:p>
          <a:p>
            <a:pPr marL="342900" lvl="1" indent="-342900">
              <a:buFont typeface="Wingdings" panose="05000000000000000000" pitchFamily="2" charset="2"/>
              <a:buChar char="v"/>
            </a:pPr>
            <a:r>
              <a:rPr lang="en-US" sz="2000" dirty="0">
                <a:solidFill>
                  <a:schemeClr val="tx1"/>
                </a:solidFill>
                <a:latin typeface="Calibri" panose="020F0502020204030204" pitchFamily="34" charset="0"/>
                <a:cs typeface="Calibri" panose="020F0502020204030204" pitchFamily="34" charset="0"/>
              </a:rPr>
              <a:t>20-50% of all antibiotics prescribed in U.S. are either unnecessary or inappropriate</a:t>
            </a:r>
          </a:p>
          <a:p>
            <a:pPr marL="457200" lvl="1"/>
            <a:endParaRPr lang="en-US" sz="1600" dirty="0">
              <a:solidFill>
                <a:schemeClr val="tx1"/>
              </a:solidFill>
              <a:latin typeface="Calibri" panose="020F0502020204030204" pitchFamily="34" charset="0"/>
              <a:cs typeface="Calibri" panose="020F0502020204030204" pitchFamily="34" charset="0"/>
            </a:endParaRPr>
          </a:p>
          <a:p>
            <a:pPr lvl="1"/>
            <a:r>
              <a:rPr lang="en-US" sz="2000" b="0" dirty="0">
                <a:solidFill>
                  <a:schemeClr val="tx1"/>
                </a:solidFill>
                <a:latin typeface="Calibri" panose="020F0502020204030204" pitchFamily="34" charset="0"/>
                <a:cs typeface="Calibri" panose="020F0502020204030204" pitchFamily="34" charset="0"/>
              </a:rPr>
              <a:t>The misuse of antibiotics has also contributed to the growing problem of antimicrobial resistance</a:t>
            </a:r>
          </a:p>
          <a:p>
            <a:pPr lvl="1"/>
            <a:endParaRPr lang="en-US" sz="1200" b="0" dirty="0"/>
          </a:p>
          <a:p>
            <a:pPr lvl="1"/>
            <a:endParaRPr lang="en-US" sz="1600" b="0" dirty="0"/>
          </a:p>
          <a:p>
            <a:pPr lvl="1"/>
            <a:endParaRPr lang="en-US" b="0" dirty="0"/>
          </a:p>
          <a:p>
            <a:pPr lvl="1"/>
            <a:endParaRPr lang="en-US" b="0" dirty="0"/>
          </a:p>
          <a:p>
            <a:pPr lvl="1"/>
            <a:endParaRPr lang="en-US" b="0" dirty="0"/>
          </a:p>
          <a:p>
            <a:r>
              <a:rPr lang="en-US" sz="2000" dirty="0">
                <a:solidFill>
                  <a:schemeClr val="tx1"/>
                </a:solidFill>
                <a:latin typeface="Calibri" panose="020F0502020204030204" pitchFamily="34" charset="0"/>
                <a:cs typeface="Calibri" panose="020F0502020204030204" pitchFamily="34" charset="0"/>
              </a:rPr>
              <a:t>This has become one of the most serious and growing threats to public health!!</a:t>
            </a:r>
          </a:p>
          <a:p>
            <a:pPr marL="342900" lvl="1" indent="-342900">
              <a:buFont typeface="Wingdings" panose="05000000000000000000" pitchFamily="2" charset="2"/>
              <a:buChar char="v"/>
            </a:pPr>
            <a:r>
              <a:rPr lang="en-US" sz="2000" b="0" dirty="0">
                <a:solidFill>
                  <a:schemeClr val="tx1"/>
                </a:solidFill>
                <a:latin typeface="Calibri" panose="020F0502020204030204" pitchFamily="34" charset="0"/>
                <a:cs typeface="Calibri" panose="020F0502020204030204" pitchFamily="34" charset="0"/>
              </a:rPr>
              <a:t>The CDC estimates more than </a:t>
            </a:r>
            <a:r>
              <a:rPr lang="en-US" sz="2000" dirty="0">
                <a:solidFill>
                  <a:schemeClr val="tx1"/>
                </a:solidFill>
                <a:latin typeface="Calibri" panose="020F0502020204030204" pitchFamily="34" charset="0"/>
                <a:cs typeface="Calibri" panose="020F0502020204030204" pitchFamily="34" charset="0"/>
              </a:rPr>
              <a:t>2.8</a:t>
            </a:r>
            <a:r>
              <a:rPr lang="en-US" sz="2000" b="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million</a:t>
            </a:r>
            <a:r>
              <a:rPr lang="en-US" sz="2000" b="0" dirty="0">
                <a:solidFill>
                  <a:schemeClr val="tx1"/>
                </a:solidFill>
                <a:latin typeface="Calibri" panose="020F0502020204030204" pitchFamily="34" charset="0"/>
                <a:cs typeface="Calibri" panose="020F0502020204030204" pitchFamily="34" charset="0"/>
              </a:rPr>
              <a:t> people will be infected by MDRO’s, and will result in approximately </a:t>
            </a:r>
            <a:r>
              <a:rPr lang="en-US" sz="2000" dirty="0">
                <a:solidFill>
                  <a:schemeClr val="tx1"/>
                </a:solidFill>
                <a:latin typeface="Calibri" panose="020F0502020204030204" pitchFamily="34" charset="0"/>
                <a:cs typeface="Calibri" panose="020F0502020204030204" pitchFamily="34" charset="0"/>
              </a:rPr>
              <a:t>35,000</a:t>
            </a:r>
            <a:r>
              <a:rPr lang="en-US" sz="2000" b="0" dirty="0">
                <a:solidFill>
                  <a:schemeClr val="tx1"/>
                </a:solidFill>
                <a:latin typeface="Calibri" panose="020F0502020204030204" pitchFamily="34" charset="0"/>
                <a:cs typeface="Calibri" panose="020F0502020204030204" pitchFamily="34" charset="0"/>
              </a:rPr>
              <a:t> deaths annually!</a:t>
            </a:r>
          </a:p>
          <a:p>
            <a:endParaRPr lang="en-US" dirty="0"/>
          </a:p>
        </p:txBody>
      </p:sp>
      <p:sp>
        <p:nvSpPr>
          <p:cNvPr id="3" name="Title 2">
            <a:extLst>
              <a:ext uri="{FF2B5EF4-FFF2-40B4-BE49-F238E27FC236}">
                <a16:creationId xmlns:a16="http://schemas.microsoft.com/office/drawing/2014/main" id="{56E6F7F0-10D7-49AC-A984-B8403F03D1BA}"/>
              </a:ext>
            </a:extLst>
          </p:cNvPr>
          <p:cNvSpPr>
            <a:spLocks noGrp="1"/>
          </p:cNvSpPr>
          <p:nvPr>
            <p:ph type="title"/>
          </p:nvPr>
        </p:nvSpPr>
        <p:spPr>
          <a:xfrm>
            <a:off x="1479550" y="152194"/>
            <a:ext cx="10247312" cy="802555"/>
          </a:xfrm>
        </p:spPr>
        <p:txBody>
          <a:bodyPr/>
          <a:lstStyle/>
          <a:p>
            <a:r>
              <a:rPr lang="en-US" dirty="0"/>
              <a:t>Antimicrobial Stewardship </a:t>
            </a:r>
          </a:p>
        </p:txBody>
      </p:sp>
      <p:sp>
        <p:nvSpPr>
          <p:cNvPr id="5" name="Slide Number Placeholder 4">
            <a:extLst>
              <a:ext uri="{FF2B5EF4-FFF2-40B4-BE49-F238E27FC236}">
                <a16:creationId xmlns:a16="http://schemas.microsoft.com/office/drawing/2014/main" id="{FA126AD2-9D91-45A4-A44D-364AF35FB138}"/>
              </a:ext>
            </a:extLst>
          </p:cNvPr>
          <p:cNvSpPr>
            <a:spLocks noGrp="1"/>
          </p:cNvSpPr>
          <p:nvPr>
            <p:ph type="sldNum" sz="quarter" idx="14"/>
          </p:nvPr>
        </p:nvSpPr>
        <p:spPr>
          <a:xfrm>
            <a:off x="283029" y="6556375"/>
            <a:ext cx="446314" cy="149151"/>
          </a:xfrm>
          <a:prstGeom prst="rect">
            <a:avLst/>
          </a:prstGeom>
        </p:spPr>
        <p:txBody>
          <a:bodyPr vert="horz" lIns="0" tIns="0" rIns="0" bIns="0" rtlCol="0" anchor="b" anchorCtr="0"/>
          <a:lstStyle>
            <a:defPPr>
              <a:defRPr lang="en-US"/>
            </a:defPPr>
            <a:lvl1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1pPr>
            <a:lvl2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2pPr>
            <a:lvl3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3pPr>
            <a:lvl4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4pPr>
            <a:lvl5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5pPr>
            <a:lvl6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6pPr>
            <a:lvl7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7pPr>
            <a:lvl8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8pPr>
            <a:lvl9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31</a:t>
            </a:fld>
            <a:endParaRPr lang="en-US" dirty="0"/>
          </a:p>
        </p:txBody>
      </p:sp>
      <p:pic>
        <p:nvPicPr>
          <p:cNvPr id="7" name="Picture 6">
            <a:extLst>
              <a:ext uri="{FF2B5EF4-FFF2-40B4-BE49-F238E27FC236}">
                <a16:creationId xmlns:a16="http://schemas.microsoft.com/office/drawing/2014/main" id="{48CB22DC-2EA5-433B-BE16-644C92BCEBBA}"/>
              </a:ext>
            </a:extLst>
          </p:cNvPr>
          <p:cNvPicPr>
            <a:picLocks noChangeAspect="1"/>
          </p:cNvPicPr>
          <p:nvPr/>
        </p:nvPicPr>
        <p:blipFill>
          <a:blip r:embed="rId3"/>
          <a:stretch>
            <a:fillRect/>
          </a:stretch>
        </p:blipFill>
        <p:spPr>
          <a:xfrm>
            <a:off x="4632868" y="3117892"/>
            <a:ext cx="3208805" cy="1223559"/>
          </a:xfrm>
          <a:prstGeom prst="rect">
            <a:avLst/>
          </a:prstGeom>
        </p:spPr>
      </p:pic>
    </p:spTree>
    <p:extLst>
      <p:ext uri="{BB962C8B-B14F-4D97-AF65-F5344CB8AC3E}">
        <p14:creationId xmlns:p14="http://schemas.microsoft.com/office/powerpoint/2010/main" val="3794462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p:cNvPicPr>
          <p:nvPr>
            <p:ph sz="quarter" idx="12"/>
          </p:nvPr>
        </p:nvPicPr>
        <p:blipFill>
          <a:blip r:embed="rId3"/>
          <a:stretch>
            <a:fillRect/>
          </a:stretch>
        </p:blipFill>
        <p:spPr>
          <a:xfrm>
            <a:off x="1492250" y="1334716"/>
            <a:ext cx="5283337" cy="4822825"/>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en-US" altLang="en-US" sz="2800" dirty="0">
                <a:latin typeface="Rockwell" panose="02060603020205020403" pitchFamily="18" charset="0"/>
                <a:ea typeface="Rockwell" panose="02060603020205020403" pitchFamily="18" charset="0"/>
              </a:rPr>
              <a:t>What causes AMR</a:t>
            </a:r>
            <a:endParaRPr lang="en-US" dirty="0"/>
          </a:p>
        </p:txBody>
      </p:sp>
      <p:sp>
        <p:nvSpPr>
          <p:cNvPr id="11" name="Content Placeholder 3"/>
          <p:cNvSpPr txBox="1">
            <a:spLocks/>
          </p:cNvSpPr>
          <p:nvPr/>
        </p:nvSpPr>
        <p:spPr>
          <a:xfrm>
            <a:off x="7321855" y="1438748"/>
            <a:ext cx="3200400" cy="3478213"/>
          </a:xfrm>
          <a:prstGeom prst="rect">
            <a:avLst/>
          </a:prstGeom>
        </p:spPr>
        <p:txBody>
          <a:bodyPr lIns="0" tIns="0" rIns="1453896" bIns="0"/>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9pPr>
          </a:lstStyle>
          <a:p>
            <a:pPr marL="214313" indent="-214313" fontAlgn="auto">
              <a:buFont typeface="Arial" panose="020B0604020202020204" pitchFamily="34" charset="0"/>
              <a:buChar char="•"/>
              <a:defRPr/>
            </a:pPr>
            <a:r>
              <a:rPr lang="en-US" sz="1600" b="1" dirty="0">
                <a:solidFill>
                  <a:srgbClr val="000000"/>
                </a:solidFill>
              </a:rPr>
              <a:t>Use of antibiotic </a:t>
            </a:r>
            <a:r>
              <a:rPr lang="en-US" sz="1600" dirty="0">
                <a:solidFill>
                  <a:srgbClr val="000000"/>
                </a:solidFill>
              </a:rPr>
              <a:t>is the most important modifiable factor leading to AMR. </a:t>
            </a:r>
          </a:p>
          <a:p>
            <a:pPr marL="214313" indent="-214313" fontAlgn="auto">
              <a:buFont typeface="Arial" panose="020B0604020202020204" pitchFamily="34" charset="0"/>
              <a:buChar char="•"/>
              <a:defRPr/>
            </a:pPr>
            <a:endParaRPr lang="en-US" sz="1600" dirty="0">
              <a:solidFill>
                <a:srgbClr val="000000"/>
              </a:solidFill>
            </a:endParaRPr>
          </a:p>
          <a:p>
            <a:pPr marL="214313" indent="-214313" fontAlgn="auto">
              <a:buFont typeface="Arial" panose="020B0604020202020204" pitchFamily="34" charset="0"/>
              <a:buChar char="•"/>
              <a:defRPr/>
            </a:pPr>
            <a:r>
              <a:rPr lang="en-US" sz="1600" b="1" dirty="0">
                <a:solidFill>
                  <a:srgbClr val="FF0000"/>
                </a:solidFill>
              </a:rPr>
              <a:t>&gt; 50% </a:t>
            </a:r>
            <a:r>
              <a:rPr lang="en-US" sz="1600" dirty="0">
                <a:solidFill>
                  <a:srgbClr val="000000"/>
                </a:solidFill>
              </a:rPr>
              <a:t>all antibiotic use are inappropriate or unnecessary in the inpatient setting. </a:t>
            </a:r>
          </a:p>
          <a:p>
            <a:pPr marL="214313" indent="-214313" fontAlgn="auto">
              <a:buFont typeface="Arial" panose="020B0604020202020204" pitchFamily="34" charset="0"/>
              <a:buChar char="•"/>
              <a:defRPr/>
            </a:pPr>
            <a:endParaRPr lang="en-US" sz="1350" dirty="0">
              <a:solidFill>
                <a:srgbClr val="000000"/>
              </a:solidFill>
            </a:endParaRPr>
          </a:p>
          <a:p>
            <a:pPr fontAlgn="auto">
              <a:defRPr/>
            </a:pPr>
            <a:endParaRPr lang="en-US" sz="1350" dirty="0">
              <a:solidFill>
                <a:srgbClr val="000000"/>
              </a:solidFill>
            </a:endParaRPr>
          </a:p>
          <a:p>
            <a:pPr marL="214313" indent="-214313" fontAlgn="auto">
              <a:buFont typeface="Arial" panose="020B0604020202020204" pitchFamily="34" charset="0"/>
              <a:buChar char="•"/>
              <a:defRPr/>
            </a:pPr>
            <a:endParaRPr lang="en-US" sz="1350" dirty="0">
              <a:solidFill>
                <a:srgbClr val="000000"/>
              </a:solidFill>
            </a:endParaRPr>
          </a:p>
          <a:p>
            <a:pPr fontAlgn="auto">
              <a:defRPr/>
            </a:pPr>
            <a:endParaRPr lang="en-US" sz="1350" dirty="0">
              <a:solidFill>
                <a:srgbClr val="000000"/>
              </a:solidFill>
            </a:endParaRPr>
          </a:p>
        </p:txBody>
      </p:sp>
      <p:sp>
        <p:nvSpPr>
          <p:cNvPr id="12" name="TextBox 11"/>
          <p:cNvSpPr txBox="1"/>
          <p:nvPr/>
        </p:nvSpPr>
        <p:spPr>
          <a:xfrm>
            <a:off x="7675868" y="5857504"/>
            <a:ext cx="2846387" cy="300037"/>
          </a:xfrm>
          <a:prstGeom prst="rect">
            <a:avLst/>
          </a:prstGeom>
          <a:noFill/>
        </p:spPr>
        <p:txBody>
          <a:bodyPr wrap="none" lIns="0" tIns="0" rIns="0" bIns="0">
            <a:normAutofit fontScale="77500" lnSpcReduction="20000"/>
          </a:bodyPr>
          <a:lstStyle/>
          <a:p>
            <a:pPr indent="-2743200" defTabSz="342900" eaLnBrk="1" fontAlgn="auto" hangingPunct="1">
              <a:spcBef>
                <a:spcPts val="0"/>
              </a:spcBef>
              <a:spcAft>
                <a:spcPts val="450"/>
              </a:spcAft>
              <a:defRPr/>
            </a:pPr>
            <a:r>
              <a:rPr lang="en-US" sz="900" dirty="0">
                <a:solidFill>
                  <a:srgbClr val="000000"/>
                </a:solidFill>
                <a:latin typeface="Arial" panose="020B0604020202020204"/>
                <a:ea typeface="Calibri" panose="020F0502020204030204" pitchFamily="34" charset="0"/>
                <a:cs typeface="Times New Roman" panose="02020603050405020304" pitchFamily="18" charset="0"/>
              </a:rPr>
              <a:t>https://www.cdc.gov/drugresistance/pdf/threats-report/2019-ar-threats-report-508.pdf</a:t>
            </a:r>
          </a:p>
          <a:p>
            <a:pPr indent="-2743200" defTabSz="342900" eaLnBrk="1" fontAlgn="auto" hangingPunct="1">
              <a:spcBef>
                <a:spcPts val="0"/>
              </a:spcBef>
              <a:spcAft>
                <a:spcPts val="450"/>
              </a:spcAft>
              <a:defRPr/>
            </a:pPr>
            <a:r>
              <a:rPr lang="en-US" sz="900" dirty="0">
                <a:solidFill>
                  <a:srgbClr val="212121"/>
                </a:solidFill>
                <a:latin typeface="Arial" panose="020B0604020202020204"/>
                <a:ea typeface="+mn-ea"/>
              </a:rPr>
              <a:t>Magill SS et al,. JAMA Netw Open. 2021 Mar 1;4(3):e212007</a:t>
            </a:r>
            <a:endParaRPr lang="en-US" sz="900" dirty="0">
              <a:solidFill>
                <a:srgbClr val="000000"/>
              </a:solidFill>
              <a:latin typeface="Arial" panose="020B0604020202020204"/>
              <a:ea typeface="Roboto" panose="02000000000000000000" pitchFamily="2" charset="0"/>
              <a:cs typeface="Times New Roman" panose="02020603050405020304" pitchFamily="18" charset="0"/>
            </a:endParaRPr>
          </a:p>
          <a:p>
            <a:pPr indent="-2743200" defTabSz="342900" eaLnBrk="1" fontAlgn="auto" hangingPunct="1">
              <a:spcBef>
                <a:spcPts val="0"/>
              </a:spcBef>
              <a:spcAft>
                <a:spcPts val="450"/>
              </a:spcAft>
              <a:defRPr/>
            </a:pPr>
            <a:endParaRPr lang="en-US" sz="600" dirty="0">
              <a:solidFill>
                <a:srgbClr val="000000"/>
              </a:solidFill>
              <a:latin typeface="Arial" panose="020B0604020202020204"/>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594029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1303407" y="244950"/>
            <a:ext cx="10234611" cy="490192"/>
          </a:xfrm>
        </p:spPr>
        <p:txBody>
          <a:bodyPr/>
          <a:lstStyle/>
          <a:p>
            <a:r>
              <a:rPr lang="en-US" altLang="en-US" dirty="0">
                <a:ea typeface="Geneva" pitchFamily="7" charset="-128"/>
              </a:rPr>
              <a:t>WIRE Infection Prevention Page </a:t>
            </a:r>
            <a:endParaRPr lang="en-US" dirty="0"/>
          </a:p>
        </p:txBody>
      </p:sp>
      <p:sp>
        <p:nvSpPr>
          <p:cNvPr id="8" name="Rectangle 7"/>
          <p:cNvSpPr/>
          <p:nvPr/>
        </p:nvSpPr>
        <p:spPr>
          <a:xfrm>
            <a:off x="9059996" y="1128015"/>
            <a:ext cx="2791610" cy="1569660"/>
          </a:xfrm>
          <a:prstGeom prst="rect">
            <a:avLst/>
          </a:prstGeom>
        </p:spPr>
        <p:txBody>
          <a:bodyPr wrap="square">
            <a:spAutoFit/>
          </a:bodyPr>
          <a:lstStyle/>
          <a:p>
            <a:r>
              <a:rPr lang="en-US" altLang="en-US" sz="1600" dirty="0"/>
              <a:t>Here you can find all guidance related to infection prevention including what isolation precautions are indicated for a specific disease. </a:t>
            </a:r>
          </a:p>
        </p:txBody>
      </p:sp>
      <p:pic>
        <p:nvPicPr>
          <p:cNvPr id="7" name="Picture 6">
            <a:extLst>
              <a:ext uri="{FF2B5EF4-FFF2-40B4-BE49-F238E27FC236}">
                <a16:creationId xmlns:a16="http://schemas.microsoft.com/office/drawing/2014/main" id="{57E1D23D-63B4-2F0D-9F99-3447CF64A579}"/>
              </a:ext>
            </a:extLst>
          </p:cNvPr>
          <p:cNvPicPr>
            <a:picLocks noChangeAspect="1"/>
          </p:cNvPicPr>
          <p:nvPr/>
        </p:nvPicPr>
        <p:blipFill>
          <a:blip r:embed="rId3"/>
          <a:stretch>
            <a:fillRect/>
          </a:stretch>
        </p:blipFill>
        <p:spPr>
          <a:xfrm>
            <a:off x="1318731" y="1001264"/>
            <a:ext cx="5101981" cy="4855472"/>
          </a:xfrm>
          <a:prstGeom prst="rect">
            <a:avLst/>
          </a:prstGeom>
        </p:spPr>
      </p:pic>
      <p:pic>
        <p:nvPicPr>
          <p:cNvPr id="10" name="Picture 9">
            <a:extLst>
              <a:ext uri="{FF2B5EF4-FFF2-40B4-BE49-F238E27FC236}">
                <a16:creationId xmlns:a16="http://schemas.microsoft.com/office/drawing/2014/main" id="{977F72B4-D59E-0B51-AF21-0DDDA259FD54}"/>
              </a:ext>
            </a:extLst>
          </p:cNvPr>
          <p:cNvPicPr>
            <a:picLocks noChangeAspect="1"/>
          </p:cNvPicPr>
          <p:nvPr/>
        </p:nvPicPr>
        <p:blipFill>
          <a:blip r:embed="rId4"/>
          <a:stretch>
            <a:fillRect/>
          </a:stretch>
        </p:blipFill>
        <p:spPr>
          <a:xfrm>
            <a:off x="6420711" y="1128015"/>
            <a:ext cx="2253269" cy="4855472"/>
          </a:xfrm>
          <a:prstGeom prst="rect">
            <a:avLst/>
          </a:prstGeom>
        </p:spPr>
      </p:pic>
      <p:pic>
        <p:nvPicPr>
          <p:cNvPr id="12" name="Picture 11">
            <a:extLst>
              <a:ext uri="{FF2B5EF4-FFF2-40B4-BE49-F238E27FC236}">
                <a16:creationId xmlns:a16="http://schemas.microsoft.com/office/drawing/2014/main" id="{BCCBC9EE-4488-C8E7-17E9-3D57A817FA00}"/>
              </a:ext>
            </a:extLst>
          </p:cNvPr>
          <p:cNvPicPr>
            <a:picLocks noChangeAspect="1"/>
          </p:cNvPicPr>
          <p:nvPr/>
        </p:nvPicPr>
        <p:blipFill>
          <a:blip r:embed="rId5"/>
          <a:stretch>
            <a:fillRect/>
          </a:stretch>
        </p:blipFill>
        <p:spPr>
          <a:xfrm>
            <a:off x="8872799" y="3281585"/>
            <a:ext cx="3166004" cy="3264494"/>
          </a:xfrm>
          <a:prstGeom prst="rect">
            <a:avLst/>
          </a:prstGeom>
        </p:spPr>
      </p:pic>
    </p:spTree>
    <p:extLst>
      <p:ext uri="{BB962C8B-B14F-4D97-AF65-F5344CB8AC3E}">
        <p14:creationId xmlns:p14="http://schemas.microsoft.com/office/powerpoint/2010/main" val="733899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516968" y="1112611"/>
            <a:ext cx="10250488" cy="4822825"/>
          </a:xfrm>
        </p:spPr>
        <p:txBody>
          <a:bodyPr/>
          <a:lstStyle/>
          <a:p>
            <a:pPr>
              <a:defRPr/>
            </a:pPr>
            <a:r>
              <a:rPr lang="en-US" altLang="en-US" dirty="0">
                <a:ea typeface="Geneva" pitchFamily="126" charset="-128"/>
              </a:rPr>
              <a:t>Please reach out to an ID team member with questions/concerns:</a:t>
            </a:r>
          </a:p>
          <a:p>
            <a:pPr marL="342900" indent="-342900">
              <a:buFont typeface="+mj-lt"/>
              <a:buAutoNum type="arabicPeriod"/>
              <a:defRPr/>
            </a:pPr>
            <a:endParaRPr lang="en-US" altLang="en-US" dirty="0">
              <a:ea typeface="Geneva" pitchFamily="126" charset="-128"/>
            </a:endParaRPr>
          </a:p>
          <a:p>
            <a:pPr>
              <a:defRPr/>
            </a:pPr>
            <a:endParaRPr lang="en-US" altLang="en-US" sz="1600" i="1" dirty="0">
              <a:ea typeface="Geneva" pitchFamily="126" charset="-128"/>
            </a:endParaRPr>
          </a:p>
          <a:p>
            <a:pPr>
              <a:defRPr/>
            </a:pPr>
            <a:endParaRPr lang="en-US" altLang="en-US" sz="1600" i="1" dirty="0">
              <a:ea typeface="Geneva" pitchFamily="126" charset="-128"/>
            </a:endParaRPr>
          </a:p>
          <a:p>
            <a:endParaRPr lang="en-US" dirty="0"/>
          </a:p>
        </p:txBody>
      </p:sp>
      <p:sp>
        <p:nvSpPr>
          <p:cNvPr id="3" name="Title 2"/>
          <p:cNvSpPr>
            <a:spLocks noGrp="1"/>
          </p:cNvSpPr>
          <p:nvPr>
            <p:ph type="title"/>
          </p:nvPr>
        </p:nvSpPr>
        <p:spPr>
          <a:xfrm>
            <a:off x="1492250" y="454025"/>
            <a:ext cx="10234611" cy="468539"/>
          </a:xfrm>
        </p:spPr>
        <p:txBody>
          <a:bodyPr/>
          <a:lstStyle/>
          <a:p>
            <a:r>
              <a:rPr lang="en-US" altLang="en-US" sz="2800" dirty="0">
                <a:ea typeface="Geneva" pitchFamily="7" charset="-128"/>
              </a:rPr>
              <a:t>Infectious Disease (ID) Team</a:t>
            </a:r>
            <a:endParaRPr lang="en-US" dirty="0"/>
          </a:p>
        </p:txBody>
      </p:sp>
      <p:pic>
        <p:nvPicPr>
          <p:cNvPr id="9" name="Picture 8">
            <a:extLst>
              <a:ext uri="{FF2B5EF4-FFF2-40B4-BE49-F238E27FC236}">
                <a16:creationId xmlns:a16="http://schemas.microsoft.com/office/drawing/2014/main" id="{9B86CF2F-733F-482E-9534-82186372AA43}"/>
              </a:ext>
            </a:extLst>
          </p:cNvPr>
          <p:cNvPicPr>
            <a:picLocks noChangeAspect="1"/>
          </p:cNvPicPr>
          <p:nvPr/>
        </p:nvPicPr>
        <p:blipFill rotWithShape="1">
          <a:blip r:embed="rId3"/>
          <a:srcRect l="8674" t="31524" r="66015" b="15480"/>
          <a:stretch/>
        </p:blipFill>
        <p:spPr>
          <a:xfrm>
            <a:off x="6377049" y="1799770"/>
            <a:ext cx="1922790" cy="2264457"/>
          </a:xfrm>
          <a:prstGeom prst="rect">
            <a:avLst/>
          </a:prstGeom>
        </p:spPr>
      </p:pic>
      <p:pic>
        <p:nvPicPr>
          <p:cNvPr id="10" name="Picture 9">
            <a:extLst>
              <a:ext uri="{FF2B5EF4-FFF2-40B4-BE49-F238E27FC236}">
                <a16:creationId xmlns:a16="http://schemas.microsoft.com/office/drawing/2014/main" id="{0AD0EEE3-1F93-4A08-89F5-E665BB0783C1}"/>
              </a:ext>
            </a:extLst>
          </p:cNvPr>
          <p:cNvPicPr>
            <a:picLocks noChangeAspect="1"/>
          </p:cNvPicPr>
          <p:nvPr/>
        </p:nvPicPr>
        <p:blipFill rotWithShape="1">
          <a:blip r:embed="rId4"/>
          <a:srcRect l="8438" t="25239" r="66116" b="19475"/>
          <a:stretch/>
        </p:blipFill>
        <p:spPr>
          <a:xfrm>
            <a:off x="4055548" y="1816111"/>
            <a:ext cx="1888443" cy="2264456"/>
          </a:xfrm>
          <a:prstGeom prst="rect">
            <a:avLst/>
          </a:prstGeom>
        </p:spPr>
      </p:pic>
      <p:pic>
        <p:nvPicPr>
          <p:cNvPr id="11" name="Picture 10">
            <a:extLst>
              <a:ext uri="{FF2B5EF4-FFF2-40B4-BE49-F238E27FC236}">
                <a16:creationId xmlns:a16="http://schemas.microsoft.com/office/drawing/2014/main" id="{BBD23DA4-BE97-4A71-8EBA-5E37F3F3569F}"/>
              </a:ext>
            </a:extLst>
          </p:cNvPr>
          <p:cNvPicPr>
            <a:picLocks noChangeAspect="1"/>
          </p:cNvPicPr>
          <p:nvPr/>
        </p:nvPicPr>
        <p:blipFill rotWithShape="1">
          <a:blip r:embed="rId5"/>
          <a:srcRect l="3482" t="23691" r="68393" b="21385"/>
          <a:stretch/>
        </p:blipFill>
        <p:spPr>
          <a:xfrm>
            <a:off x="1551221" y="1799770"/>
            <a:ext cx="1922790" cy="2264457"/>
          </a:xfrm>
          <a:prstGeom prst="rect">
            <a:avLst/>
          </a:prstGeom>
        </p:spPr>
      </p:pic>
      <p:sp>
        <p:nvSpPr>
          <p:cNvPr id="12" name="TextBox 11">
            <a:extLst>
              <a:ext uri="{FF2B5EF4-FFF2-40B4-BE49-F238E27FC236}">
                <a16:creationId xmlns:a16="http://schemas.microsoft.com/office/drawing/2014/main" id="{0655992D-B6E1-4FE7-961E-C292DCFACDB4}"/>
              </a:ext>
            </a:extLst>
          </p:cNvPr>
          <p:cNvSpPr txBox="1"/>
          <p:nvPr/>
        </p:nvSpPr>
        <p:spPr>
          <a:xfrm>
            <a:off x="1628694" y="4080567"/>
            <a:ext cx="6523719" cy="475104"/>
          </a:xfrm>
          <a:prstGeom prst="rect">
            <a:avLst/>
          </a:prstGeom>
          <a:noFill/>
        </p:spPr>
        <p:txBody>
          <a:bodyPr wrap="square" lIns="0" tIns="0" rIns="0" bIns="0" rtlCol="0">
            <a:normAutofit/>
          </a:bodyPr>
          <a:lstStyle/>
          <a:p>
            <a:pPr marL="0" indent="-3657600" algn="l">
              <a:spcAft>
                <a:spcPts val="600"/>
              </a:spcAft>
            </a:pPr>
            <a:r>
              <a:rPr lang="en-US" sz="1100" b="0" i="0" dirty="0">
                <a:solidFill>
                  <a:schemeClr val="tx1"/>
                </a:solidFill>
                <a:latin typeface="Arial Black" panose="020B0A04020102020204" pitchFamily="34" charset="0"/>
                <a:ea typeface="Roboto" panose="02000000000000000000" pitchFamily="2" charset="0"/>
                <a:cs typeface="Times New Roman" panose="02020603050405020304" pitchFamily="18" charset="0"/>
              </a:rPr>
              <a:t>  David Sidebottom, MD	                 Adam Weston, MD	                  Francis Magro, MD</a:t>
            </a:r>
          </a:p>
          <a:p>
            <a:pPr marL="0" indent="-3657600" algn="l">
              <a:spcAft>
                <a:spcPts val="600"/>
              </a:spcAft>
            </a:pPr>
            <a:r>
              <a:rPr lang="en-US" sz="1100" dirty="0">
                <a:latin typeface="Arial Black" panose="020B0A04020102020204" pitchFamily="34" charset="0"/>
                <a:ea typeface="Roboto" panose="02000000000000000000" pitchFamily="2" charset="0"/>
                <a:cs typeface="Times New Roman" panose="02020603050405020304" pitchFamily="18" charset="0"/>
              </a:rPr>
              <a:t>					</a:t>
            </a:r>
            <a:endParaRPr lang="en-US" sz="1100" b="0" i="0" dirty="0">
              <a:solidFill>
                <a:schemeClr val="tx1"/>
              </a:solidFill>
              <a:latin typeface="Arial Black" panose="020B0A04020102020204" pitchFamily="34" charset="0"/>
              <a:ea typeface="Roboto" panose="02000000000000000000" pitchFamily="2" charset="0"/>
              <a:cs typeface="Times New Roman" panose="02020603050405020304" pitchFamily="18" charset="0"/>
            </a:endParaRPr>
          </a:p>
        </p:txBody>
      </p:sp>
      <p:pic>
        <p:nvPicPr>
          <p:cNvPr id="13" name="Picture 12">
            <a:extLst>
              <a:ext uri="{FF2B5EF4-FFF2-40B4-BE49-F238E27FC236}">
                <a16:creationId xmlns:a16="http://schemas.microsoft.com/office/drawing/2014/main" id="{1A265A84-7550-4F78-92A7-C61CFFB7B98C}"/>
              </a:ext>
            </a:extLst>
          </p:cNvPr>
          <p:cNvPicPr>
            <a:picLocks noChangeAspect="1"/>
          </p:cNvPicPr>
          <p:nvPr/>
        </p:nvPicPr>
        <p:blipFill rotWithShape="1">
          <a:blip r:embed="rId6"/>
          <a:srcRect l="71451" t="41613" r="8241" b="38572"/>
          <a:stretch/>
        </p:blipFill>
        <p:spPr>
          <a:xfrm>
            <a:off x="8924177" y="1641948"/>
            <a:ext cx="2897649" cy="1590365"/>
          </a:xfrm>
          <a:prstGeom prst="rect">
            <a:avLst/>
          </a:prstGeom>
        </p:spPr>
      </p:pic>
      <p:pic>
        <p:nvPicPr>
          <p:cNvPr id="14" name="Picture 13">
            <a:extLst>
              <a:ext uri="{FF2B5EF4-FFF2-40B4-BE49-F238E27FC236}">
                <a16:creationId xmlns:a16="http://schemas.microsoft.com/office/drawing/2014/main" id="{8EF931C2-E20F-4B4A-8216-58F6B4DFD5B8}"/>
              </a:ext>
            </a:extLst>
          </p:cNvPr>
          <p:cNvPicPr>
            <a:picLocks noChangeAspect="1"/>
          </p:cNvPicPr>
          <p:nvPr/>
        </p:nvPicPr>
        <p:blipFill rotWithShape="1">
          <a:blip r:embed="rId7"/>
          <a:srcRect l="33801" t="41843" r="44639" b="50313"/>
          <a:stretch/>
        </p:blipFill>
        <p:spPr>
          <a:xfrm>
            <a:off x="4145356" y="4303265"/>
            <a:ext cx="2121147" cy="434067"/>
          </a:xfrm>
          <a:prstGeom prst="rect">
            <a:avLst/>
          </a:prstGeom>
        </p:spPr>
      </p:pic>
      <p:pic>
        <p:nvPicPr>
          <p:cNvPr id="15" name="Picture 14">
            <a:extLst>
              <a:ext uri="{FF2B5EF4-FFF2-40B4-BE49-F238E27FC236}">
                <a16:creationId xmlns:a16="http://schemas.microsoft.com/office/drawing/2014/main" id="{1D947671-9656-4815-B75F-675A080334AC}"/>
              </a:ext>
            </a:extLst>
          </p:cNvPr>
          <p:cNvPicPr>
            <a:picLocks noChangeAspect="1"/>
          </p:cNvPicPr>
          <p:nvPr/>
        </p:nvPicPr>
        <p:blipFill rotWithShape="1">
          <a:blip r:embed="rId8"/>
          <a:srcRect l="33984" t="54742" r="44349" b="30952"/>
          <a:stretch/>
        </p:blipFill>
        <p:spPr>
          <a:xfrm>
            <a:off x="1628694" y="4303265"/>
            <a:ext cx="2073722" cy="770151"/>
          </a:xfrm>
          <a:prstGeom prst="rect">
            <a:avLst/>
          </a:prstGeom>
        </p:spPr>
      </p:pic>
      <p:pic>
        <p:nvPicPr>
          <p:cNvPr id="5" name="Picture 4">
            <a:extLst>
              <a:ext uri="{FF2B5EF4-FFF2-40B4-BE49-F238E27FC236}">
                <a16:creationId xmlns:a16="http://schemas.microsoft.com/office/drawing/2014/main" id="{1CD8CA2A-16F6-A66C-CB5F-7A1C4AAAF43C}"/>
              </a:ext>
            </a:extLst>
          </p:cNvPr>
          <p:cNvPicPr>
            <a:picLocks noChangeAspect="1"/>
          </p:cNvPicPr>
          <p:nvPr/>
        </p:nvPicPr>
        <p:blipFill>
          <a:blip r:embed="rId9"/>
          <a:stretch>
            <a:fillRect/>
          </a:stretch>
        </p:blipFill>
        <p:spPr>
          <a:xfrm>
            <a:off x="8924177" y="3476073"/>
            <a:ext cx="2710099" cy="3194686"/>
          </a:xfrm>
          <a:prstGeom prst="rect">
            <a:avLst/>
          </a:prstGeom>
        </p:spPr>
      </p:pic>
    </p:spTree>
    <p:extLst>
      <p:ext uri="{BB962C8B-B14F-4D97-AF65-F5344CB8AC3E}">
        <p14:creationId xmlns:p14="http://schemas.microsoft.com/office/powerpoint/2010/main" val="3047613215"/>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B0D7075-6CED-497C-AAE9-09F762B0A6E7}"/>
              </a:ext>
            </a:extLst>
          </p:cNvPr>
          <p:cNvSpPr>
            <a:spLocks noGrp="1"/>
          </p:cNvSpPr>
          <p:nvPr>
            <p:ph sz="quarter" idx="16"/>
          </p:nvPr>
        </p:nvSpPr>
        <p:spPr>
          <a:xfrm>
            <a:off x="1479550" y="1336033"/>
            <a:ext cx="8333921" cy="4822825"/>
          </a:xfrm>
        </p:spPr>
        <p:txBody>
          <a:bodyPr/>
          <a:lstStyle/>
          <a:p>
            <a:pPr marL="342900" marR="0" lvl="0" indent="-342900">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ptos" panose="020F0502020204030204" pitchFamily="34" charset="0"/>
              </a:rPr>
              <a:t>Purell was chosen, among other reasons, because it is an industry leader, is hypoallergenic, has a high-tech dispenser that allows easy visualization of fill level, and was favored when trialed by Tufts Medicine clinicians.</a:t>
            </a:r>
          </a:p>
          <a:p>
            <a:pPr marL="342900" marR="0" lvl="0" indent="-342900">
              <a:buFont typeface="Symbol" panose="05050102010706020507" pitchFamily="18" charset="2"/>
              <a:buChar char=""/>
            </a:pPr>
            <a:endParaRPr lang="en-US" dirty="0">
              <a:latin typeface="Calibri" panose="020F0502020204030204" pitchFamily="34" charset="0"/>
              <a:ea typeface="Aptos" panose="020F0502020204030204" pitchFamily="34" charset="0"/>
              <a:cs typeface="Aptos" panose="020F0502020204030204" pitchFamily="34" charset="0"/>
            </a:endParaRPr>
          </a:p>
          <a:p>
            <a:pPr marL="342900" indent="-342900">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ptos" panose="020F0502020204030204"/>
              </a:rPr>
              <a:t>All soap and waterless hand sanitizer product and dispensers throughout the Tufts Medicine organization transitioned to Purell soap and waterless hand sanitizer. </a:t>
            </a:r>
            <a:r>
              <a:rPr lang="en-US" sz="1800" i="1" dirty="0">
                <a:effectLst/>
                <a:latin typeface="Calibri" panose="020F0502020204030204" pitchFamily="34" charset="0"/>
                <a:ea typeface="Times New Roman" panose="02020603050405020304" pitchFamily="18" charset="0"/>
                <a:cs typeface="Aptos" panose="020F0502020204030204"/>
              </a:rPr>
              <a:t>This change does not affect procedural area scrub products.</a:t>
            </a:r>
          </a:p>
          <a:p>
            <a:pPr marL="342900" indent="-342900">
              <a:buFont typeface="Symbol" panose="05050102010706020507" pitchFamily="18" charset="2"/>
              <a:buChar char=""/>
            </a:pPr>
            <a:endParaRPr lang="en-US" i="1" dirty="0">
              <a:latin typeface="Calibri" panose="020F0502020204030204" pitchFamily="34" charset="0"/>
              <a:ea typeface="Aptos" panose="020F0502020204030204"/>
              <a:cs typeface="Aptos" panose="020F0502020204030204"/>
            </a:endParaRPr>
          </a:p>
          <a:p>
            <a:pPr marL="342900" indent="-342900">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ptos" panose="020F0502020204030204"/>
              </a:rPr>
              <a:t>A change was needed due to discontinued dispenser models and frequent product backorders.</a:t>
            </a:r>
          </a:p>
          <a:p>
            <a:pPr marL="342900" indent="-342900">
              <a:buFont typeface="Symbol" panose="05050102010706020507" pitchFamily="18" charset="2"/>
              <a:buChar char=""/>
            </a:pPr>
            <a:endParaRPr lang="en-US" dirty="0">
              <a:latin typeface="Calibri" panose="020F0502020204030204" pitchFamily="34" charset="0"/>
              <a:ea typeface="Aptos" panose="020F0502020204030204"/>
              <a:cs typeface="Aptos" panose="020F0502020204030204"/>
            </a:endParaRPr>
          </a:p>
          <a:p>
            <a:pPr marL="342900" indent="-342900">
              <a:buFont typeface="Symbol" panose="05050102010706020507" pitchFamily="18" charset="2"/>
              <a:buChar char=""/>
            </a:pPr>
            <a:r>
              <a:rPr lang="en-US" dirty="0">
                <a:latin typeface="Calibri" panose="020F0502020204030204" pitchFamily="34" charset="0"/>
                <a:ea typeface="Aptos" panose="020F0502020204030204"/>
                <a:cs typeface="Aptos" panose="020F0502020204030204"/>
              </a:rPr>
              <a:t>Employees expressed dissatisfaction with previous product.  Purell was the 1</a:t>
            </a:r>
            <a:r>
              <a:rPr lang="en-US" baseline="30000" dirty="0">
                <a:latin typeface="Calibri" panose="020F0502020204030204" pitchFamily="34" charset="0"/>
                <a:ea typeface="Aptos" panose="020F0502020204030204"/>
                <a:cs typeface="Aptos" panose="020F0502020204030204"/>
              </a:rPr>
              <a:t>st</a:t>
            </a:r>
            <a:r>
              <a:rPr lang="en-US" dirty="0">
                <a:latin typeface="Calibri" panose="020F0502020204030204" pitchFamily="34" charset="0"/>
                <a:ea typeface="Aptos" panose="020F0502020204030204"/>
                <a:cs typeface="Aptos" panose="020F0502020204030204"/>
              </a:rPr>
              <a:t> choice amongst hand hygiene products that were trialed.</a:t>
            </a:r>
          </a:p>
          <a:p>
            <a:pPr marL="342900" indent="-342900">
              <a:buFont typeface="Symbol" panose="05050102010706020507" pitchFamily="18" charset="2"/>
              <a:buChar char=""/>
            </a:pPr>
            <a:endParaRPr lang="en-US" sz="1800" dirty="0">
              <a:effectLst/>
              <a:latin typeface="Aptos" panose="020F0502020204030204"/>
              <a:ea typeface="Aptos" panose="020F0502020204030204"/>
              <a:cs typeface="Aptos" panose="020F0502020204030204"/>
            </a:endParaRPr>
          </a:p>
          <a:p>
            <a:pPr marL="342900" indent="-342900">
              <a:buFont typeface="Symbol" panose="05050102010706020507" pitchFamily="18" charset="2"/>
              <a:buChar char=""/>
            </a:pPr>
            <a:endParaRPr lang="en-US" sz="1800" dirty="0">
              <a:effectLst/>
              <a:latin typeface="Aptos" panose="020F0502020204030204"/>
              <a:ea typeface="Aptos" panose="020F0502020204030204"/>
              <a:cs typeface="Aptos" panose="020F0502020204030204"/>
            </a:endParaRPr>
          </a:p>
          <a:p>
            <a:pPr marL="342900" marR="0" lvl="0" indent="-342900">
              <a:buFont typeface="Symbol" panose="05050102010706020507" pitchFamily="18" charset="2"/>
              <a:buChar char=""/>
            </a:pPr>
            <a:endParaRPr lang="en-US" sz="1800" dirty="0">
              <a:effectLst/>
              <a:latin typeface="Aptos" panose="020F0502020204030204" pitchFamily="34" charset="0"/>
              <a:ea typeface="Aptos" panose="020F0502020204030204" pitchFamily="34" charset="0"/>
              <a:cs typeface="Aptos" panose="020F0502020204030204" pitchFamily="34" charset="0"/>
            </a:endParaRPr>
          </a:p>
          <a:p>
            <a:pPr marL="457200" marR="0"/>
            <a:r>
              <a:rPr lang="en-US" sz="1800" dirty="0">
                <a:effectLst/>
                <a:latin typeface="Calibri" panose="020F0502020204030204" pitchFamily="34" charset="0"/>
                <a:ea typeface="Aptos" panose="020F0502020204030204" pitchFamily="34" charset="0"/>
              </a:rPr>
              <a:t> </a:t>
            </a:r>
          </a:p>
          <a:p>
            <a:pPr marL="285750" lvl="1" indent="-285750"/>
            <a:endParaRPr lang="en-US" dirty="0">
              <a:sym typeface="Wingdings" panose="05000000000000000000" pitchFamily="2" charset="2"/>
            </a:endParaRPr>
          </a:p>
        </p:txBody>
      </p:sp>
      <p:sp>
        <p:nvSpPr>
          <p:cNvPr id="3" name="Footer Placeholder 2">
            <a:extLst>
              <a:ext uri="{FF2B5EF4-FFF2-40B4-BE49-F238E27FC236}">
                <a16:creationId xmlns:a16="http://schemas.microsoft.com/office/drawing/2014/main" id="{461CA5CF-D62F-4D1A-9E5E-013F5E89E3E2}"/>
              </a:ext>
            </a:extLst>
          </p:cNvPr>
          <p:cNvSpPr>
            <a:spLocks noGrp="1"/>
          </p:cNvSpPr>
          <p:nvPr>
            <p:ph type="ftr" sz="quarter" idx="14"/>
          </p:nvPr>
        </p:nvSpPr>
        <p:spPr/>
        <p:txBody>
          <a:bodyPr/>
          <a:lstStyle/>
          <a:p>
            <a:pPr marL="0" marR="0" lvl="0" indent="95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rPr>
              <a:t>.</a:t>
            </a:r>
          </a:p>
        </p:txBody>
      </p:sp>
      <p:sp>
        <p:nvSpPr>
          <p:cNvPr id="4" name="Slide Number Placeholder 3">
            <a:extLst>
              <a:ext uri="{FF2B5EF4-FFF2-40B4-BE49-F238E27FC236}">
                <a16:creationId xmlns:a16="http://schemas.microsoft.com/office/drawing/2014/main" id="{4D325896-C398-43D9-8634-3DFFEB425F7D}"/>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1000" b="0" i="0" u="none" strike="noStrike" kern="1200" cap="none" spc="0" normalizeH="0" baseline="0" noProof="0" smtClean="0">
                <a:ln>
                  <a:noFill/>
                </a:ln>
                <a:solidFill>
                  <a:srgbClr val="FFFFFF"/>
                </a:solidFill>
                <a:effectLst/>
                <a:uLnTx/>
                <a:uFillTx/>
                <a:latin typeface="Arial" panose="020B0604020202020204"/>
                <a:ea typeface="Verdana" panose="020B060403050404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FFFFFF"/>
              </a:solidFill>
              <a:effectLst/>
              <a:uLnTx/>
              <a:uFillTx/>
              <a:latin typeface="Arial" panose="020B0604020202020204"/>
              <a:ea typeface="Verdana" panose="020B0604030504040204" pitchFamily="34" charset="0"/>
            </a:endParaRPr>
          </a:p>
        </p:txBody>
      </p:sp>
      <p:sp>
        <p:nvSpPr>
          <p:cNvPr id="6" name="Title 5">
            <a:extLst>
              <a:ext uri="{FF2B5EF4-FFF2-40B4-BE49-F238E27FC236}">
                <a16:creationId xmlns:a16="http://schemas.microsoft.com/office/drawing/2014/main" id="{61C2F399-09F8-469D-8665-6837AAE41E05}"/>
              </a:ext>
            </a:extLst>
          </p:cNvPr>
          <p:cNvSpPr>
            <a:spLocks noGrp="1"/>
          </p:cNvSpPr>
          <p:nvPr>
            <p:ph type="title"/>
          </p:nvPr>
        </p:nvSpPr>
        <p:spPr>
          <a:xfrm>
            <a:off x="1257141" y="47703"/>
            <a:ext cx="10247312" cy="802555"/>
          </a:xfrm>
        </p:spPr>
        <p:txBody>
          <a:bodyPr/>
          <a:lstStyle/>
          <a:p>
            <a:r>
              <a:rPr lang="en-US" dirty="0"/>
              <a:t>Hand Hygiene Product Conversion</a:t>
            </a:r>
          </a:p>
        </p:txBody>
      </p:sp>
      <p:pic>
        <p:nvPicPr>
          <p:cNvPr id="9" name="Picture 8">
            <a:extLst>
              <a:ext uri="{FF2B5EF4-FFF2-40B4-BE49-F238E27FC236}">
                <a16:creationId xmlns:a16="http://schemas.microsoft.com/office/drawing/2014/main" id="{B3E2636D-D86B-E779-BDF8-37C70CE32DF0}"/>
              </a:ext>
            </a:extLst>
          </p:cNvPr>
          <p:cNvPicPr>
            <a:picLocks noChangeAspect="1"/>
          </p:cNvPicPr>
          <p:nvPr/>
        </p:nvPicPr>
        <p:blipFill>
          <a:blip r:embed="rId3"/>
          <a:stretch>
            <a:fillRect/>
          </a:stretch>
        </p:blipFill>
        <p:spPr>
          <a:xfrm>
            <a:off x="10049177" y="1118572"/>
            <a:ext cx="1326546" cy="3036013"/>
          </a:xfrm>
          <a:prstGeom prst="rect">
            <a:avLst/>
          </a:prstGeom>
        </p:spPr>
      </p:pic>
    </p:spTree>
    <p:extLst>
      <p:ext uri="{BB962C8B-B14F-4D97-AF65-F5344CB8AC3E}">
        <p14:creationId xmlns:p14="http://schemas.microsoft.com/office/powerpoint/2010/main" val="389196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3"/>
          <p:cNvSpPr>
            <a:spLocks noGrp="1"/>
          </p:cNvSpPr>
          <p:nvPr>
            <p:ph sz="quarter" idx="12"/>
          </p:nvPr>
        </p:nvSpPr>
        <p:spPr>
          <a:xfrm>
            <a:off x="1270257" y="1172437"/>
            <a:ext cx="4956648" cy="4822825"/>
          </a:xfrm>
        </p:spPr>
        <p:txBody>
          <a:bodyPr/>
          <a:lstStyle/>
          <a:p>
            <a:pPr marL="342900" lvl="1" indent="-342900">
              <a:buFont typeface="Arial" panose="020B0604020202020204" pitchFamily="34" charset="0"/>
              <a:buChar char="•"/>
            </a:pPr>
            <a:r>
              <a:rPr lang="en-US" altLang="en-US" sz="2000" dirty="0">
                <a:solidFill>
                  <a:schemeClr val="tx1"/>
                </a:solidFill>
                <a:ea typeface="Geneva" pitchFamily="7" charset="-128"/>
              </a:rPr>
              <a:t>Before entering &amp; upon exiting patient’s room/bedspace</a:t>
            </a:r>
          </a:p>
          <a:p>
            <a:pPr marL="342900" indent="-342900">
              <a:buFont typeface="Arial" panose="020B0604020202020204" pitchFamily="34" charset="0"/>
              <a:buChar char="•"/>
            </a:pPr>
            <a:r>
              <a:rPr lang="en-US" altLang="en-US" sz="2000" dirty="0">
                <a:solidFill>
                  <a:schemeClr val="tx1"/>
                </a:solidFill>
                <a:ea typeface="Geneva" pitchFamily="7" charset="-128"/>
              </a:rPr>
              <a:t>After contact with a patient’s equipment or environment</a:t>
            </a:r>
          </a:p>
          <a:p>
            <a:pPr marL="342900" indent="-342900">
              <a:buFont typeface="Arial" panose="020B0604020202020204" pitchFamily="34" charset="0"/>
              <a:buChar char="•"/>
            </a:pPr>
            <a:r>
              <a:rPr lang="en-US" altLang="en-US" sz="2000" dirty="0">
                <a:solidFill>
                  <a:schemeClr val="tx1"/>
                </a:solidFill>
                <a:ea typeface="Geneva" pitchFamily="7" charset="-128"/>
              </a:rPr>
              <a:t>Before and after procedures or body fluid exposure risk</a:t>
            </a:r>
          </a:p>
          <a:p>
            <a:pPr marL="342900" indent="-342900">
              <a:buFont typeface="Arial" panose="020B0604020202020204" pitchFamily="34" charset="0"/>
              <a:buChar char="•"/>
            </a:pPr>
            <a:r>
              <a:rPr lang="en-US" altLang="en-US" sz="2000" b="1" dirty="0">
                <a:solidFill>
                  <a:srgbClr val="FF0000"/>
                </a:solidFill>
                <a:ea typeface="Geneva" pitchFamily="7" charset="-128"/>
              </a:rPr>
              <a:t>Before and after glove use</a:t>
            </a:r>
          </a:p>
          <a:p>
            <a:pPr marL="342900" indent="-342900">
              <a:buFont typeface="Arial" panose="020B0604020202020204" pitchFamily="34" charset="0"/>
              <a:buChar char="•"/>
            </a:pPr>
            <a:r>
              <a:rPr lang="en-US" altLang="en-US" sz="2000" dirty="0">
                <a:solidFill>
                  <a:schemeClr val="tx1"/>
                </a:solidFill>
                <a:ea typeface="Geneva" pitchFamily="7" charset="-128"/>
              </a:rPr>
              <a:t>Before eating and after using the restroom</a:t>
            </a:r>
          </a:p>
          <a:p>
            <a:pPr marL="342900" indent="-342900">
              <a:buFont typeface="Arial" panose="020B0604020202020204" pitchFamily="34" charset="0"/>
              <a:buChar char="•"/>
            </a:pPr>
            <a:r>
              <a:rPr lang="en-US" sz="2000" dirty="0"/>
              <a:t>After blowing your nose, coughing or sneezing</a:t>
            </a:r>
          </a:p>
          <a:p>
            <a:pPr marL="342900" indent="-342900">
              <a:buFont typeface="Arial" panose="020B0604020202020204" pitchFamily="34" charset="0"/>
              <a:buChar char="•"/>
            </a:pPr>
            <a:endParaRPr lang="en-US" altLang="en-US" sz="2000" dirty="0">
              <a:solidFill>
                <a:schemeClr val="tx1"/>
              </a:solidFill>
              <a:ea typeface="Geneva" pitchFamily="7" charset="-128"/>
            </a:endParaRPr>
          </a:p>
        </p:txBody>
      </p:sp>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1394709" y="162257"/>
            <a:ext cx="10247312" cy="802555"/>
          </a:xfrm>
        </p:spPr>
        <p:txBody>
          <a:bodyPr/>
          <a:lstStyle/>
          <a:p>
            <a:r>
              <a:rPr lang="en-US" altLang="en-US" dirty="0">
                <a:ea typeface="Geneva" pitchFamily="7" charset="-128"/>
              </a:rPr>
              <a:t>Hand Hygiene</a:t>
            </a:r>
            <a:endParaRPr lang="en-US" dirty="0"/>
          </a:p>
        </p:txBody>
      </p:sp>
      <p:sp>
        <p:nvSpPr>
          <p:cNvPr id="9" name="Rectangle 8"/>
          <p:cNvSpPr/>
          <p:nvPr/>
        </p:nvSpPr>
        <p:spPr>
          <a:xfrm>
            <a:off x="4659262" y="212209"/>
            <a:ext cx="2417777" cy="1200329"/>
          </a:xfrm>
          <a:prstGeom prst="rect">
            <a:avLst/>
          </a:prstGeom>
        </p:spPr>
        <p:txBody>
          <a:bodyPr wrap="square">
            <a:spAutoFit/>
          </a:bodyPr>
          <a:lstStyle/>
          <a:p>
            <a:r>
              <a:rPr lang="en-US" altLang="en-US" dirty="0">
                <a:solidFill>
                  <a:srgbClr val="FF0000"/>
                </a:solidFill>
                <a:latin typeface="Bahnschrift SemiBold" panose="020B0502040204020203" pitchFamily="34" charset="0"/>
              </a:rPr>
              <a:t>The single most important method to prevent the spread of infection!</a:t>
            </a:r>
          </a:p>
        </p:txBody>
      </p:sp>
      <p:pic>
        <p:nvPicPr>
          <p:cNvPr id="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2668" y="242331"/>
            <a:ext cx="1566862"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4834191" y="2172600"/>
            <a:ext cx="4877223" cy="4230991"/>
          </a:xfrm>
          <a:prstGeom prst="rect">
            <a:avLst/>
          </a:prstGeom>
        </p:spPr>
      </p:pic>
      <p:sp>
        <p:nvSpPr>
          <p:cNvPr id="12" name="Rectangle 1"/>
          <p:cNvSpPr>
            <a:spLocks noChangeArrowheads="1"/>
          </p:cNvSpPr>
          <p:nvPr/>
        </p:nvSpPr>
        <p:spPr bwMode="auto">
          <a:xfrm>
            <a:off x="7710792" y="6181364"/>
            <a:ext cx="419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Clr>
                <a:srgbClr val="183A68"/>
              </a:buClr>
              <a:buSzPct val="100000"/>
              <a:buFont typeface="Arial" panose="020B0604020202020204" pitchFamily="34" charset="0"/>
              <a:buChar char="•"/>
              <a:defRPr sz="2400">
                <a:solidFill>
                  <a:srgbClr val="183A68"/>
                </a:solidFill>
                <a:latin typeface="Cambria" panose="02040503050406030204" pitchFamily="18" charset="0"/>
                <a:ea typeface="Geneva" pitchFamily="7" charset="-128"/>
              </a:defRPr>
            </a:lvl1pPr>
            <a:lvl2pPr marL="742950" indent="-285750">
              <a:spcAft>
                <a:spcPts val="600"/>
              </a:spcAft>
              <a:buClr>
                <a:schemeClr val="tx2"/>
              </a:buClr>
              <a:buFont typeface="Arial" panose="020B0604020202020204" pitchFamily="34" charset="0"/>
              <a:buChar char="•"/>
              <a:defRPr sz="2000">
                <a:solidFill>
                  <a:srgbClr val="183A68"/>
                </a:solidFill>
                <a:latin typeface="Cambria" panose="02040503050406030204" pitchFamily="18" charset="0"/>
                <a:ea typeface="Geneva" pitchFamily="7" charset="-128"/>
              </a:defRPr>
            </a:lvl2pPr>
            <a:lvl3pPr marL="1143000" indent="-228600">
              <a:spcAft>
                <a:spcPts val="600"/>
              </a:spcAft>
              <a:buClr>
                <a:srgbClr val="4A90CE"/>
              </a:buClr>
              <a:buSzPct val="50000"/>
              <a:buFont typeface="Courier New" panose="02070309020205020404" pitchFamily="49" charset="0"/>
              <a:buChar char="o"/>
              <a:defRPr>
                <a:solidFill>
                  <a:schemeClr val="tx2"/>
                </a:solidFill>
                <a:latin typeface="Cambria" panose="02040503050406030204" pitchFamily="18" charset="0"/>
                <a:ea typeface="Geneva" pitchFamily="7" charset="-128"/>
              </a:defRPr>
            </a:lvl3pPr>
            <a:lvl4pPr marL="1600200" indent="-228600">
              <a:spcAft>
                <a:spcPts val="600"/>
              </a:spcAft>
              <a:buClr>
                <a:srgbClr val="183A68"/>
              </a:buClr>
              <a:buSzPct val="50000"/>
              <a:buFont typeface="Courier New" panose="02070309020205020404" pitchFamily="49" charset="0"/>
              <a:buChar char="o"/>
              <a:defRPr sz="1600">
                <a:solidFill>
                  <a:schemeClr val="bg2"/>
                </a:solidFill>
                <a:latin typeface="Cambria" panose="02040503050406030204" pitchFamily="18" charset="0"/>
                <a:ea typeface="Geneva" pitchFamily="7" charset="-128"/>
              </a:defRPr>
            </a:lvl4pPr>
            <a:lvl5pPr marL="2057400" indent="-228600">
              <a:spcAft>
                <a:spcPts val="600"/>
              </a:spcAft>
              <a:buFont typeface="Arial" panose="020B0604020202020204" pitchFamily="34" charset="0"/>
              <a:buChar char="»"/>
              <a:defRPr sz="2000">
                <a:solidFill>
                  <a:schemeClr val="tx1"/>
                </a:solidFill>
                <a:latin typeface="Cambria" panose="02040503050406030204" pitchFamily="18" charset="0"/>
                <a:ea typeface="Geneva" pitchFamily="7" charset="-128"/>
              </a:defRPr>
            </a:lvl5pPr>
            <a:lvl6pPr marL="2514600" indent="-228600" eaLnBrk="0" fontAlgn="base" hangingPunct="0">
              <a:spcBef>
                <a:spcPct val="0"/>
              </a:spcBef>
              <a:spcAft>
                <a:spcPts val="600"/>
              </a:spcAft>
              <a:buFont typeface="Arial" panose="020B0604020202020204" pitchFamily="34" charset="0"/>
              <a:buChar char="»"/>
              <a:defRPr sz="2000">
                <a:solidFill>
                  <a:schemeClr val="tx1"/>
                </a:solidFill>
                <a:latin typeface="Cambria" panose="02040503050406030204" pitchFamily="18" charset="0"/>
                <a:ea typeface="Geneva" pitchFamily="7" charset="-128"/>
              </a:defRPr>
            </a:lvl6pPr>
            <a:lvl7pPr marL="2971800" indent="-228600" eaLnBrk="0" fontAlgn="base" hangingPunct="0">
              <a:spcBef>
                <a:spcPct val="0"/>
              </a:spcBef>
              <a:spcAft>
                <a:spcPts val="600"/>
              </a:spcAft>
              <a:buFont typeface="Arial" panose="020B0604020202020204" pitchFamily="34" charset="0"/>
              <a:buChar char="»"/>
              <a:defRPr sz="2000">
                <a:solidFill>
                  <a:schemeClr val="tx1"/>
                </a:solidFill>
                <a:latin typeface="Cambria" panose="02040503050406030204" pitchFamily="18" charset="0"/>
                <a:ea typeface="Geneva" pitchFamily="7" charset="-128"/>
              </a:defRPr>
            </a:lvl7pPr>
            <a:lvl8pPr marL="3429000" indent="-228600" eaLnBrk="0" fontAlgn="base" hangingPunct="0">
              <a:spcBef>
                <a:spcPct val="0"/>
              </a:spcBef>
              <a:spcAft>
                <a:spcPts val="600"/>
              </a:spcAft>
              <a:buFont typeface="Arial" panose="020B0604020202020204" pitchFamily="34" charset="0"/>
              <a:buChar char="»"/>
              <a:defRPr sz="2000">
                <a:solidFill>
                  <a:schemeClr val="tx1"/>
                </a:solidFill>
                <a:latin typeface="Cambria" panose="02040503050406030204" pitchFamily="18" charset="0"/>
                <a:ea typeface="Geneva" pitchFamily="7" charset="-128"/>
              </a:defRPr>
            </a:lvl8pPr>
            <a:lvl9pPr marL="3886200" indent="-228600" eaLnBrk="0" fontAlgn="base" hangingPunct="0">
              <a:spcBef>
                <a:spcPct val="0"/>
              </a:spcBef>
              <a:spcAft>
                <a:spcPts val="600"/>
              </a:spcAft>
              <a:buFont typeface="Arial" panose="020B0604020202020204" pitchFamily="34" charset="0"/>
              <a:buChar char="»"/>
              <a:defRPr sz="2000">
                <a:solidFill>
                  <a:schemeClr val="tx1"/>
                </a:solidFill>
                <a:latin typeface="Cambria" panose="02040503050406030204" pitchFamily="18" charset="0"/>
                <a:ea typeface="Geneva" pitchFamily="7" charset="-128"/>
              </a:defRPr>
            </a:lvl9pPr>
          </a:lstStyle>
          <a:p>
            <a:pPr eaLnBrk="1" hangingPunct="1">
              <a:spcAft>
                <a:spcPct val="0"/>
              </a:spcAft>
              <a:buClrTx/>
              <a:buSzTx/>
              <a:buFontTx/>
              <a:buNone/>
            </a:pPr>
            <a:r>
              <a:rPr lang="en-US" altLang="en-US" sz="1200" i="1" dirty="0">
                <a:solidFill>
                  <a:schemeClr val="tx1"/>
                </a:solidFill>
              </a:rPr>
              <a:t>The 5 Moments for Hand Hygiene (World Health Organization)</a:t>
            </a:r>
          </a:p>
        </p:txBody>
      </p:sp>
      <p:pic>
        <p:nvPicPr>
          <p:cNvPr id="2" name="Picture 1">
            <a:extLst>
              <a:ext uri="{FF2B5EF4-FFF2-40B4-BE49-F238E27FC236}">
                <a16:creationId xmlns:a16="http://schemas.microsoft.com/office/drawing/2014/main" id="{19B5CFCE-0A70-F76D-5770-A7FBCDCED324}"/>
              </a:ext>
            </a:extLst>
          </p:cNvPr>
          <p:cNvPicPr>
            <a:picLocks noChangeAspect="1"/>
          </p:cNvPicPr>
          <p:nvPr/>
        </p:nvPicPr>
        <p:blipFill>
          <a:blip r:embed="rId5"/>
          <a:stretch>
            <a:fillRect/>
          </a:stretch>
        </p:blipFill>
        <p:spPr>
          <a:xfrm>
            <a:off x="10092273" y="2635002"/>
            <a:ext cx="1326546" cy="3036013"/>
          </a:xfrm>
          <a:prstGeom prst="rect">
            <a:avLst/>
          </a:prstGeom>
        </p:spPr>
      </p:pic>
    </p:spTree>
    <p:extLst>
      <p:ext uri="{BB962C8B-B14F-4D97-AF65-F5344CB8AC3E}">
        <p14:creationId xmlns:p14="http://schemas.microsoft.com/office/powerpoint/2010/main" val="2897483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2"/>
          </p:nvPr>
        </p:nvSpPr>
        <p:spPr>
          <a:xfrm>
            <a:off x="1479550" y="1581149"/>
            <a:ext cx="5543820" cy="4822825"/>
          </a:xfrm>
        </p:spPr>
        <p:txBody>
          <a:bodyPr/>
          <a:lstStyle/>
          <a:p>
            <a:pPr marL="342900" indent="-342900">
              <a:buFont typeface="Arial" panose="020B0604020202020204" pitchFamily="34" charset="0"/>
              <a:buChar char="•"/>
              <a:defRPr/>
            </a:pPr>
            <a:r>
              <a:rPr lang="en-US" altLang="en-US" sz="2000" b="1" dirty="0">
                <a:solidFill>
                  <a:srgbClr val="FF0000"/>
                </a:solidFill>
                <a:ea typeface="Geneva" pitchFamily="7" charset="-128"/>
              </a:rPr>
              <a:t>Standard Precautions </a:t>
            </a:r>
            <a:r>
              <a:rPr lang="en-US" altLang="en-US" sz="2000" dirty="0">
                <a:solidFill>
                  <a:schemeClr val="tx1"/>
                </a:solidFill>
                <a:ea typeface="Geneva" pitchFamily="7" charset="-128"/>
              </a:rPr>
              <a:t>apply to </a:t>
            </a:r>
            <a:r>
              <a:rPr lang="en-US" altLang="en-US" sz="2000" b="1" dirty="0">
                <a:solidFill>
                  <a:srgbClr val="FF0000"/>
                </a:solidFill>
                <a:ea typeface="Geneva" pitchFamily="7" charset="-128"/>
              </a:rPr>
              <a:t>all</a:t>
            </a:r>
            <a:r>
              <a:rPr lang="en-US" altLang="en-US" sz="2000" dirty="0">
                <a:ea typeface="Geneva" pitchFamily="7" charset="-128"/>
              </a:rPr>
              <a:t> </a:t>
            </a:r>
            <a:r>
              <a:rPr lang="en-US" altLang="en-US" sz="2000" dirty="0">
                <a:solidFill>
                  <a:schemeClr val="tx1"/>
                </a:solidFill>
                <a:ea typeface="Geneva" pitchFamily="7" charset="-128"/>
              </a:rPr>
              <a:t>patients, in </a:t>
            </a:r>
            <a:r>
              <a:rPr lang="en-US" altLang="en-US" sz="2000" b="1" dirty="0">
                <a:solidFill>
                  <a:srgbClr val="FF0000"/>
                </a:solidFill>
                <a:ea typeface="Geneva" pitchFamily="7" charset="-128"/>
              </a:rPr>
              <a:t>all</a:t>
            </a:r>
            <a:r>
              <a:rPr lang="en-US" altLang="en-US" sz="2000" dirty="0">
                <a:solidFill>
                  <a:schemeClr val="tx1"/>
                </a:solidFill>
                <a:ea typeface="Geneva" pitchFamily="7" charset="-128"/>
              </a:rPr>
              <a:t> settings</a:t>
            </a:r>
          </a:p>
          <a:p>
            <a:pPr marL="342900" indent="-342900">
              <a:buFont typeface="Arial" panose="020B0604020202020204" pitchFamily="34" charset="0"/>
              <a:buChar char="•"/>
              <a:defRPr/>
            </a:pPr>
            <a:endParaRPr lang="en-US" altLang="en-US" sz="2000" dirty="0">
              <a:solidFill>
                <a:schemeClr val="tx1"/>
              </a:solidFill>
              <a:ea typeface="Geneva" pitchFamily="7" charset="-128"/>
            </a:endParaRPr>
          </a:p>
          <a:p>
            <a:pPr marL="285750" indent="-285750">
              <a:buFont typeface="Arial" panose="020B0604020202020204" pitchFamily="34" charset="0"/>
              <a:buChar char="•"/>
              <a:defRPr/>
            </a:pPr>
            <a:r>
              <a:rPr lang="en-US" altLang="en-US" sz="1600" b="1" dirty="0">
                <a:solidFill>
                  <a:schemeClr val="tx1"/>
                </a:solidFill>
                <a:ea typeface="Geneva" pitchFamily="7" charset="-128"/>
              </a:rPr>
              <a:t>Always minimize</a:t>
            </a:r>
            <a:r>
              <a:rPr lang="en-US" altLang="en-US" sz="1600" dirty="0">
                <a:solidFill>
                  <a:schemeClr val="tx1"/>
                </a:solidFill>
                <a:ea typeface="Geneva" pitchFamily="7" charset="-128"/>
              </a:rPr>
              <a:t> contact with blood and body fluids by utilizing safe work practices and protective barriers</a:t>
            </a:r>
          </a:p>
          <a:p>
            <a:pPr marL="285750" indent="-285750">
              <a:buFont typeface="Arial" panose="020B0604020202020204" pitchFamily="34" charset="0"/>
              <a:buChar char="•"/>
              <a:defRPr/>
            </a:pPr>
            <a:endParaRPr lang="en-US" altLang="en-US" sz="1600" dirty="0">
              <a:solidFill>
                <a:schemeClr val="tx1"/>
              </a:solidFill>
              <a:ea typeface="Geneva" pitchFamily="7" charset="-128"/>
            </a:endParaRPr>
          </a:p>
          <a:p>
            <a:pPr marL="285750" lvl="1" indent="-285750">
              <a:buFont typeface="Arial" panose="020B0604020202020204" pitchFamily="34" charset="0"/>
              <a:buChar char="•"/>
              <a:defRPr/>
            </a:pPr>
            <a:r>
              <a:rPr lang="en-US" altLang="en-US" sz="1600" b="0" dirty="0">
                <a:solidFill>
                  <a:schemeClr val="tx1"/>
                </a:solidFill>
                <a:ea typeface="Geneva" pitchFamily="7" charset="-128"/>
              </a:rPr>
              <a:t>All blood, body fluids, excretions, secretions and non-intact skin are treated as infectious </a:t>
            </a:r>
          </a:p>
          <a:p>
            <a:pPr marL="285750" lvl="1" indent="-285750">
              <a:buFont typeface="Arial" panose="020B0604020202020204" pitchFamily="34" charset="0"/>
              <a:buChar char="•"/>
              <a:defRPr/>
            </a:pPr>
            <a:endParaRPr lang="en-US" altLang="en-US" sz="1600" b="0" dirty="0">
              <a:solidFill>
                <a:schemeClr val="tx1"/>
              </a:solidFill>
              <a:ea typeface="Geneva" pitchFamily="7" charset="-128"/>
            </a:endParaRPr>
          </a:p>
          <a:p>
            <a:pPr marL="285750" lvl="1" indent="-285750">
              <a:buFont typeface="Arial" panose="020B0604020202020204" pitchFamily="34" charset="0"/>
              <a:buChar char="•"/>
              <a:defRPr/>
            </a:pPr>
            <a:r>
              <a:rPr lang="en-US" altLang="en-US" sz="1600" b="0" dirty="0">
                <a:solidFill>
                  <a:schemeClr val="tx1"/>
                </a:solidFill>
                <a:ea typeface="Geneva" pitchFamily="7" charset="-128"/>
              </a:rPr>
              <a:t>Use appropriate Personal Protective Equipment (PPE) such as gloves, masks, eye protection, and gowns as needed</a:t>
            </a:r>
          </a:p>
          <a:p>
            <a:pPr marL="285750" lvl="1" indent="-285750">
              <a:buFont typeface="Arial" panose="020B0604020202020204" pitchFamily="34" charset="0"/>
              <a:buChar char="•"/>
              <a:defRPr/>
            </a:pPr>
            <a:endParaRPr lang="en-US" altLang="en-US" sz="1600" dirty="0">
              <a:solidFill>
                <a:schemeClr val="tx1"/>
              </a:solidFill>
              <a:ea typeface="Geneva" pitchFamily="7" charset="-128"/>
            </a:endParaRPr>
          </a:p>
        </p:txBody>
      </p:sp>
      <p:sp>
        <p:nvSpPr>
          <p:cNvPr id="3" name="Title 2"/>
          <p:cNvSpPr>
            <a:spLocks noGrp="1"/>
          </p:cNvSpPr>
          <p:nvPr>
            <p:ph type="title"/>
          </p:nvPr>
        </p:nvSpPr>
        <p:spPr>
          <a:xfrm>
            <a:off x="1357001" y="152367"/>
            <a:ext cx="10247312" cy="802555"/>
          </a:xfrm>
        </p:spPr>
        <p:txBody>
          <a:bodyPr/>
          <a:lstStyle/>
          <a:p>
            <a:r>
              <a:rPr lang="en-US" dirty="0"/>
              <a:t>Standard Precautions</a:t>
            </a:r>
          </a:p>
        </p:txBody>
      </p:sp>
      <p:sp>
        <p:nvSpPr>
          <p:cNvPr id="7" name="Rectangle 6"/>
          <p:cNvSpPr/>
          <p:nvPr/>
        </p:nvSpPr>
        <p:spPr>
          <a:xfrm>
            <a:off x="5888206" y="1671940"/>
            <a:ext cx="4708187" cy="3662541"/>
          </a:xfrm>
          <a:prstGeom prst="rect">
            <a:avLst/>
          </a:prstGeom>
        </p:spPr>
        <p:txBody>
          <a:bodyPr wrap="square">
            <a:spAutoFit/>
          </a:bodyPr>
          <a:lstStyle/>
          <a:p>
            <a:pPr marL="285750" lvl="1" indent="-285750">
              <a:buFont typeface="Arial" panose="020B0604020202020204" pitchFamily="34" charset="0"/>
              <a:buChar char="•"/>
              <a:defRPr/>
            </a:pPr>
            <a:r>
              <a:rPr lang="en-US" altLang="en-US" sz="1600" dirty="0">
                <a:solidFill>
                  <a:schemeClr val="tx1"/>
                </a:solidFill>
                <a:ea typeface="Geneva" pitchFamily="7" charset="-128"/>
              </a:rPr>
              <a:t>Safe handling of sharps – never put down; dispose immediately into sharps container</a:t>
            </a:r>
          </a:p>
          <a:p>
            <a:pPr marL="0" lvl="1">
              <a:defRPr/>
            </a:pPr>
            <a:endParaRPr lang="en-US" altLang="en-US" sz="1600" dirty="0">
              <a:solidFill>
                <a:schemeClr val="tx1"/>
              </a:solidFill>
              <a:ea typeface="Geneva" pitchFamily="7" charset="-128"/>
            </a:endParaRPr>
          </a:p>
          <a:p>
            <a:pPr marL="285750" lvl="1" indent="-285750">
              <a:buClr>
                <a:srgbClr val="4A90CE"/>
              </a:buClr>
              <a:buFont typeface="Arial" panose="020B0604020202020204" pitchFamily="34" charset="0"/>
              <a:buChar char="•"/>
              <a:defRPr/>
            </a:pPr>
            <a:r>
              <a:rPr lang="en-US" altLang="en-US" sz="1600" dirty="0">
                <a:solidFill>
                  <a:prstClr val="black"/>
                </a:solidFill>
                <a:ea typeface="Geneva" pitchFamily="7" charset="-128"/>
              </a:rPr>
              <a:t>Clean/disinfect equipment between patients following proper contact/ wet time</a:t>
            </a:r>
          </a:p>
          <a:p>
            <a:pPr marL="285750" lvl="1" indent="-285750">
              <a:buClr>
                <a:srgbClr val="4A90CE"/>
              </a:buClr>
              <a:buFont typeface="Arial" panose="020B0604020202020204" pitchFamily="34" charset="0"/>
              <a:buChar char="•"/>
              <a:defRPr/>
            </a:pPr>
            <a:endParaRPr lang="en-US" altLang="en-US" sz="1600" dirty="0">
              <a:solidFill>
                <a:prstClr val="black"/>
              </a:solidFill>
              <a:ea typeface="Geneva" pitchFamily="7" charset="-128"/>
            </a:endParaRPr>
          </a:p>
          <a:p>
            <a:pPr marL="285750" lvl="1" indent="-285750">
              <a:buClr>
                <a:srgbClr val="4A90CE"/>
              </a:buClr>
              <a:buFont typeface="Arial" panose="020B0604020202020204" pitchFamily="34" charset="0"/>
              <a:buChar char="•"/>
              <a:defRPr/>
            </a:pPr>
            <a:r>
              <a:rPr lang="en-US" altLang="en-US" sz="1600" dirty="0">
                <a:ea typeface="Geneva" pitchFamily="7" charset="-128"/>
              </a:rPr>
              <a:t>Cough etiquette</a:t>
            </a:r>
          </a:p>
          <a:p>
            <a:pPr lvl="1">
              <a:defRPr/>
            </a:pPr>
            <a:endParaRPr lang="en-US" altLang="en-US" sz="2000" dirty="0">
              <a:ea typeface="Geneva" pitchFamily="7" charset="-128"/>
            </a:endParaRPr>
          </a:p>
          <a:p>
            <a:pPr lvl="1">
              <a:defRPr/>
            </a:pPr>
            <a:r>
              <a:rPr lang="en-US" altLang="en-US" sz="2000" dirty="0">
                <a:ea typeface="Geneva" pitchFamily="7" charset="-128"/>
              </a:rPr>
              <a:t>And most of all…….perform </a:t>
            </a:r>
            <a:r>
              <a:rPr lang="en-US" altLang="en-US" sz="2000" dirty="0">
                <a:solidFill>
                  <a:srgbClr val="FF0000"/>
                </a:solidFill>
                <a:ea typeface="Geneva" pitchFamily="7" charset="-128"/>
              </a:rPr>
              <a:t>hand hygiene</a:t>
            </a:r>
            <a:r>
              <a:rPr lang="en-US" altLang="en-US" sz="2000" dirty="0">
                <a:ea typeface="Geneva" pitchFamily="7" charset="-128"/>
              </a:rPr>
              <a:t>!</a:t>
            </a:r>
          </a:p>
          <a:p>
            <a:pPr>
              <a:defRPr/>
            </a:pPr>
            <a:endParaRPr lang="en-US" altLang="en-US" sz="2000" dirty="0">
              <a:solidFill>
                <a:srgbClr val="FF0000"/>
              </a:solidFill>
              <a:ea typeface="Geneva" pitchFamily="7" charset="-128"/>
            </a:endParaRPr>
          </a:p>
          <a:p>
            <a:pPr>
              <a:defRPr/>
            </a:pPr>
            <a:endParaRPr lang="en-US" altLang="en-US" sz="2000" dirty="0">
              <a:solidFill>
                <a:srgbClr val="FF0000"/>
              </a:solidFill>
              <a:ea typeface="Geneva" pitchFamily="7" charset="-128"/>
            </a:endParaRPr>
          </a:p>
          <a:p>
            <a:pPr>
              <a:defRPr/>
            </a:pPr>
            <a:endParaRPr lang="en-US" altLang="en-US" sz="2000" dirty="0">
              <a:solidFill>
                <a:srgbClr val="FF0000"/>
              </a:solidFill>
              <a:ea typeface="Geneva" pitchFamily="7" charset="-128"/>
            </a:endParaRPr>
          </a:p>
        </p:txBody>
      </p:sp>
      <p:pic>
        <p:nvPicPr>
          <p:cNvPr id="4" name="Picture 3">
            <a:extLst>
              <a:ext uri="{FF2B5EF4-FFF2-40B4-BE49-F238E27FC236}">
                <a16:creationId xmlns:a16="http://schemas.microsoft.com/office/drawing/2014/main" id="{3D7CFA61-56E1-CD9D-4B59-23F0C08C49FD}"/>
              </a:ext>
            </a:extLst>
          </p:cNvPr>
          <p:cNvPicPr>
            <a:picLocks noChangeAspect="1"/>
          </p:cNvPicPr>
          <p:nvPr/>
        </p:nvPicPr>
        <p:blipFill>
          <a:blip r:embed="rId2"/>
          <a:stretch>
            <a:fillRect/>
          </a:stretch>
        </p:blipFill>
        <p:spPr>
          <a:xfrm>
            <a:off x="5242486" y="5186060"/>
            <a:ext cx="853514" cy="762066"/>
          </a:xfrm>
          <a:prstGeom prst="rect">
            <a:avLst/>
          </a:prstGeom>
        </p:spPr>
      </p:pic>
      <p:pic>
        <p:nvPicPr>
          <p:cNvPr id="9" name="Picture 8" descr="A person washing their hands&#10;&#10;Description automatically generated">
            <a:extLst>
              <a:ext uri="{FF2B5EF4-FFF2-40B4-BE49-F238E27FC236}">
                <a16:creationId xmlns:a16="http://schemas.microsoft.com/office/drawing/2014/main" id="{E733548D-CC12-6E64-78EB-D80DC8EAD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5026" y="4568022"/>
            <a:ext cx="2667000" cy="1714500"/>
          </a:xfrm>
          <a:prstGeom prst="rect">
            <a:avLst/>
          </a:prstGeom>
        </p:spPr>
      </p:pic>
    </p:spTree>
    <p:extLst>
      <p:ext uri="{BB962C8B-B14F-4D97-AF65-F5344CB8AC3E}">
        <p14:creationId xmlns:p14="http://schemas.microsoft.com/office/powerpoint/2010/main" val="137118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EE4E7F-BA9D-0E40-3F19-8616212A1498}"/>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21E217AD-AFF3-11F9-1233-92D8EA943B64}"/>
              </a:ext>
            </a:extLst>
          </p:cNvPr>
          <p:cNvSpPr>
            <a:spLocks noGrp="1"/>
          </p:cNvSpPr>
          <p:nvPr>
            <p:ph type="sldNum" sz="quarter" idx="12"/>
          </p:nvPr>
        </p:nvSpPr>
        <p:spPr/>
        <p:txBody>
          <a:bodyPr/>
          <a:lstStyle/>
          <a:p>
            <a:fld id="{63DCA5C9-2E11-4C67-86EB-AE1DE127DC64}" type="slidenum">
              <a:rPr lang="en-US" smtClean="0"/>
              <a:pPr/>
              <a:t>7</a:t>
            </a:fld>
            <a:endParaRPr lang="en-US" dirty="0"/>
          </a:p>
        </p:txBody>
      </p:sp>
      <p:sp>
        <p:nvSpPr>
          <p:cNvPr id="4" name="Rectangle 3">
            <a:extLst>
              <a:ext uri="{FF2B5EF4-FFF2-40B4-BE49-F238E27FC236}">
                <a16:creationId xmlns:a16="http://schemas.microsoft.com/office/drawing/2014/main" id="{123251FC-66FE-0173-28E6-19860677D29E}"/>
              </a:ext>
            </a:extLst>
          </p:cNvPr>
          <p:cNvSpPr/>
          <p:nvPr/>
        </p:nvSpPr>
        <p:spPr>
          <a:xfrm>
            <a:off x="3295458" y="179070"/>
            <a:ext cx="5780303" cy="1907766"/>
          </a:xfrm>
          <a:prstGeom prst="rect">
            <a:avLst/>
          </a:prstGeom>
        </p:spPr>
        <p:txBody>
          <a:bodyPr wrap="square">
            <a:spAutoFit/>
          </a:bodyPr>
          <a:lstStyle/>
          <a:p>
            <a:pPr marL="228600" algn="ctr">
              <a:lnSpc>
                <a:spcPct val="107000"/>
              </a:lnSpc>
            </a:pPr>
            <a:r>
              <a:rPr lang="en-US" sz="3600" dirty="0">
                <a:solidFill>
                  <a:schemeClr val="accent1"/>
                </a:solidFill>
                <a:latin typeface="Rockwell" panose="02060603020205020403" pitchFamily="18" charset="0"/>
                <a:ea typeface="Calibri" panose="020F0502020204030204" pitchFamily="34" charset="0"/>
                <a:cs typeface="Times New Roman" panose="02020603050405020304" pitchFamily="18" charset="0"/>
              </a:rPr>
              <a:t>What is </a:t>
            </a:r>
            <a:r>
              <a:rPr lang="en-US" sz="3600" u="sng" dirty="0">
                <a:solidFill>
                  <a:schemeClr val="accent1"/>
                </a:solidFill>
                <a:latin typeface="Rockwell" panose="02060603020205020403" pitchFamily="18" charset="0"/>
                <a:ea typeface="Calibri" panose="020F0502020204030204" pitchFamily="34" charset="0"/>
                <a:cs typeface="Times New Roman" panose="02020603050405020304" pitchFamily="18" charset="0"/>
              </a:rPr>
              <a:t>Contact Time</a:t>
            </a:r>
            <a:r>
              <a:rPr lang="en-US" sz="3600" dirty="0">
                <a:solidFill>
                  <a:schemeClr val="accent1"/>
                </a:solidFill>
                <a:latin typeface="Rockwell" panose="02060603020205020403" pitchFamily="18" charset="0"/>
                <a:ea typeface="Calibri" panose="020F0502020204030204" pitchFamily="34" charset="0"/>
                <a:cs typeface="Times New Roman" panose="02020603050405020304" pitchFamily="18" charset="0"/>
              </a:rPr>
              <a:t>?</a:t>
            </a:r>
          </a:p>
          <a:p>
            <a:pPr marL="571500" indent="-342900" algn="ctr">
              <a:lnSpc>
                <a:spcPct val="107000"/>
              </a:lnSpc>
              <a:buFont typeface="Arial" panose="020B0604020202020204" pitchFamily="34" charset="0"/>
              <a:buChar char="•"/>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571500" indent="-342900" algn="ctr">
              <a:lnSpc>
                <a:spcPct val="107000"/>
              </a:lnSpc>
              <a:buFont typeface="Wingdings" panose="05000000000000000000" pitchFamily="2" charset="2"/>
              <a:buChar char="ü"/>
            </a:pPr>
            <a:r>
              <a:rPr lang="en-US" sz="2400" b="1" dirty="0">
                <a:ea typeface="Calibri" panose="020F0502020204030204" pitchFamily="34" charset="0"/>
                <a:cs typeface="Times New Roman" panose="02020603050405020304" pitchFamily="18" charset="0"/>
              </a:rPr>
              <a:t>Surface needs to be </a:t>
            </a:r>
            <a:r>
              <a:rPr lang="en-US" sz="2400" i="1" u="sng" dirty="0">
                <a:ea typeface="Calibri" panose="020F0502020204030204" pitchFamily="34" charset="0"/>
                <a:cs typeface="Times New Roman" panose="02020603050405020304" pitchFamily="18" charset="0"/>
              </a:rPr>
              <a:t>wet</a:t>
            </a:r>
            <a:r>
              <a:rPr lang="en-US" sz="2400" b="1" i="1" dirty="0">
                <a:ea typeface="Calibri" panose="020F0502020204030204" pitchFamily="34" charset="0"/>
                <a:cs typeface="Times New Roman" panose="02020603050405020304" pitchFamily="18" charset="0"/>
              </a:rPr>
              <a:t> </a:t>
            </a:r>
            <a:r>
              <a:rPr lang="en-US" sz="2400" b="1" dirty="0">
                <a:ea typeface="Calibri" panose="020F0502020204030204" pitchFamily="34" charset="0"/>
                <a:cs typeface="Times New Roman" panose="02020603050405020304" pitchFamily="18" charset="0"/>
              </a:rPr>
              <a:t>that entire length of time to properly disinfect</a:t>
            </a:r>
            <a:endParaRPr lang="en-US" sz="2400" dirty="0"/>
          </a:p>
        </p:txBody>
      </p:sp>
      <p:pic>
        <p:nvPicPr>
          <p:cNvPr id="5" name="Content Placeholder 5">
            <a:extLst>
              <a:ext uri="{FF2B5EF4-FFF2-40B4-BE49-F238E27FC236}">
                <a16:creationId xmlns:a16="http://schemas.microsoft.com/office/drawing/2014/main" id="{EF817BE2-14C9-1E24-B8A9-983F2C82EC26}"/>
              </a:ext>
            </a:extLst>
          </p:cNvPr>
          <p:cNvPicPr>
            <a:picLocks/>
          </p:cNvPicPr>
          <p:nvPr/>
        </p:nvPicPr>
        <p:blipFill>
          <a:blip r:embed="rId3"/>
          <a:stretch>
            <a:fillRect/>
          </a:stretch>
        </p:blipFill>
        <p:spPr>
          <a:xfrm>
            <a:off x="1791012" y="99281"/>
            <a:ext cx="1542857" cy="2800000"/>
          </a:xfrm>
          <a:prstGeom prst="rect">
            <a:avLst/>
          </a:prstGeom>
        </p:spPr>
      </p:pic>
      <p:pic>
        <p:nvPicPr>
          <p:cNvPr id="6" name="Picture 5">
            <a:extLst>
              <a:ext uri="{FF2B5EF4-FFF2-40B4-BE49-F238E27FC236}">
                <a16:creationId xmlns:a16="http://schemas.microsoft.com/office/drawing/2014/main" id="{3974EE58-FC68-96BB-4621-CFE8AC0AE0E0}"/>
              </a:ext>
            </a:extLst>
          </p:cNvPr>
          <p:cNvPicPr/>
          <p:nvPr/>
        </p:nvPicPr>
        <p:blipFill>
          <a:blip r:embed="rId4"/>
          <a:stretch>
            <a:fillRect/>
          </a:stretch>
        </p:blipFill>
        <p:spPr>
          <a:xfrm>
            <a:off x="9515695" y="99281"/>
            <a:ext cx="1675469" cy="2800000"/>
          </a:xfrm>
          <a:prstGeom prst="rect">
            <a:avLst/>
          </a:prstGeom>
        </p:spPr>
      </p:pic>
      <p:sp>
        <p:nvSpPr>
          <p:cNvPr id="7" name="Rectangle 6">
            <a:extLst>
              <a:ext uri="{FF2B5EF4-FFF2-40B4-BE49-F238E27FC236}">
                <a16:creationId xmlns:a16="http://schemas.microsoft.com/office/drawing/2014/main" id="{33B50259-D568-7AA2-AB8D-AC8587548266}"/>
              </a:ext>
            </a:extLst>
          </p:cNvPr>
          <p:cNvSpPr/>
          <p:nvPr/>
        </p:nvSpPr>
        <p:spPr>
          <a:xfrm>
            <a:off x="3810000" y="2558038"/>
            <a:ext cx="4572000" cy="1446678"/>
          </a:xfrm>
          <a:prstGeom prst="rect">
            <a:avLst/>
          </a:prstGeom>
        </p:spPr>
        <p:txBody>
          <a:bodyPr>
            <a:spAutoFit/>
          </a:bodyPr>
          <a:lstStyle/>
          <a:p>
            <a:pPr algn="ctr">
              <a:lnSpc>
                <a:spcPct val="107000"/>
              </a:lnSpc>
            </a:pPr>
            <a:r>
              <a:rPr lang="en-US" b="1" dirty="0">
                <a:ea typeface="Calibri" panose="020F0502020204030204" pitchFamily="34" charset="0"/>
                <a:cs typeface="Times New Roman" panose="02020603050405020304" pitchFamily="18" charset="0"/>
              </a:rPr>
              <a:t>What are the </a:t>
            </a:r>
            <a:r>
              <a:rPr lang="en-US" b="1" u="sng" dirty="0">
                <a:ea typeface="Calibri" panose="020F0502020204030204" pitchFamily="34" charset="0"/>
                <a:cs typeface="Times New Roman" panose="02020603050405020304" pitchFamily="18" charset="0"/>
              </a:rPr>
              <a:t>contact times</a:t>
            </a:r>
            <a:r>
              <a:rPr lang="en-US" b="1" dirty="0">
                <a:ea typeface="Calibri" panose="020F0502020204030204" pitchFamily="34" charset="0"/>
                <a:cs typeface="Times New Roman" panose="02020603050405020304" pitchFamily="18" charset="0"/>
              </a:rPr>
              <a:t> for the wipes?</a:t>
            </a:r>
            <a:endParaRPr lang="en-US" sz="1100" dirty="0">
              <a:ea typeface="Calibri" panose="020F0502020204030204" pitchFamily="34" charset="0"/>
              <a:cs typeface="Times New Roman" panose="02020603050405020304" pitchFamily="18" charset="0"/>
            </a:endParaRPr>
          </a:p>
          <a:p>
            <a:pPr algn="ctr">
              <a:lnSpc>
                <a:spcPct val="107000"/>
              </a:lnSpc>
            </a:pPr>
            <a:r>
              <a:rPr lang="en-US" sz="2400" b="1" dirty="0">
                <a:solidFill>
                  <a:srgbClr val="FF0000"/>
                </a:solidFill>
                <a:ea typeface="Calibri" panose="020F0502020204030204" pitchFamily="34" charset="0"/>
                <a:cs typeface="Times New Roman" panose="02020603050405020304" pitchFamily="18" charset="0"/>
              </a:rPr>
              <a:t>2 minutes</a:t>
            </a:r>
            <a:r>
              <a:rPr lang="en-US" sz="2000" b="1" dirty="0">
                <a:solidFill>
                  <a:srgbClr val="FF0000"/>
                </a:solidFill>
                <a:ea typeface="Calibri" panose="020F0502020204030204" pitchFamily="34" charset="0"/>
                <a:cs typeface="Times New Roman" panose="02020603050405020304" pitchFamily="18" charset="0"/>
              </a:rPr>
              <a:t> = </a:t>
            </a:r>
            <a:r>
              <a:rPr lang="en-US" sz="2000" b="1" dirty="0">
                <a:solidFill>
                  <a:srgbClr val="7030A0"/>
                </a:solidFill>
                <a:ea typeface="Calibri" panose="020F0502020204030204" pitchFamily="34" charset="0"/>
                <a:cs typeface="Times New Roman" panose="02020603050405020304" pitchFamily="18" charset="0"/>
              </a:rPr>
              <a:t>PURPLE</a:t>
            </a:r>
            <a:r>
              <a:rPr lang="en-US" sz="2000" b="1" dirty="0">
                <a:solidFill>
                  <a:srgbClr val="FF0000"/>
                </a:solidFill>
                <a:ea typeface="Calibri" panose="020F0502020204030204" pitchFamily="34" charset="0"/>
                <a:cs typeface="Times New Roman" panose="02020603050405020304" pitchFamily="18" charset="0"/>
              </a:rPr>
              <a:t> </a:t>
            </a:r>
            <a:r>
              <a:rPr lang="en-US" b="1" dirty="0">
                <a:solidFill>
                  <a:srgbClr val="00245D"/>
                </a:solidFill>
                <a:ea typeface="Calibri" panose="020F0502020204030204" pitchFamily="34" charset="0"/>
                <a:cs typeface="Times New Roman" panose="02020603050405020304" pitchFamily="18" charset="0"/>
              </a:rPr>
              <a:t>top</a:t>
            </a:r>
            <a:endParaRPr lang="en-US" sz="1100" dirty="0">
              <a:solidFill>
                <a:srgbClr val="00245D"/>
              </a:solidFill>
              <a:ea typeface="Calibri" panose="020F0502020204030204" pitchFamily="34" charset="0"/>
              <a:cs typeface="Times New Roman" panose="02020603050405020304" pitchFamily="18" charset="0"/>
            </a:endParaRPr>
          </a:p>
          <a:p>
            <a:pPr algn="ctr">
              <a:lnSpc>
                <a:spcPct val="107000"/>
              </a:lnSpc>
            </a:pPr>
            <a:r>
              <a:rPr lang="en-US" sz="2400" b="1" dirty="0">
                <a:solidFill>
                  <a:srgbClr val="FF0000"/>
                </a:solidFill>
                <a:ea typeface="Calibri" panose="020F0502020204030204" pitchFamily="34" charset="0"/>
                <a:cs typeface="Times New Roman" panose="02020603050405020304" pitchFamily="18" charset="0"/>
              </a:rPr>
              <a:t>4 minutes</a:t>
            </a:r>
            <a:r>
              <a:rPr lang="en-US" sz="2000" b="1" dirty="0">
                <a:solidFill>
                  <a:srgbClr val="FF0000"/>
                </a:solidFill>
                <a:ea typeface="Calibri" panose="020F0502020204030204" pitchFamily="34" charset="0"/>
                <a:cs typeface="Times New Roman" panose="02020603050405020304" pitchFamily="18" charset="0"/>
              </a:rPr>
              <a:t> = </a:t>
            </a:r>
            <a:r>
              <a:rPr lang="en-US" sz="2000" b="1" dirty="0">
                <a:solidFill>
                  <a:srgbClr val="ED7D31"/>
                </a:solidFill>
                <a:ea typeface="Calibri" panose="020F0502020204030204" pitchFamily="34" charset="0"/>
                <a:cs typeface="Times New Roman" panose="02020603050405020304" pitchFamily="18" charset="0"/>
              </a:rPr>
              <a:t>ORANGE</a:t>
            </a:r>
            <a:r>
              <a:rPr lang="en-US" sz="2000" b="1" dirty="0">
                <a:solidFill>
                  <a:srgbClr val="FF0000"/>
                </a:solidFill>
                <a:ea typeface="Calibri" panose="020F0502020204030204" pitchFamily="34" charset="0"/>
                <a:cs typeface="Times New Roman" panose="02020603050405020304" pitchFamily="18" charset="0"/>
              </a:rPr>
              <a:t> </a:t>
            </a:r>
            <a:r>
              <a:rPr lang="en-US" b="1" dirty="0">
                <a:solidFill>
                  <a:srgbClr val="00245D"/>
                </a:solidFill>
                <a:ea typeface="Calibri" panose="020F0502020204030204" pitchFamily="34" charset="0"/>
                <a:cs typeface="Times New Roman" panose="02020603050405020304" pitchFamily="18" charset="0"/>
              </a:rPr>
              <a:t>top</a:t>
            </a:r>
            <a:endParaRPr lang="en-US" sz="1100" dirty="0">
              <a:solidFill>
                <a:srgbClr val="00245D"/>
              </a:solidFill>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A9C605A0-CEF6-CA20-7F5B-93680FB2C846}"/>
              </a:ext>
            </a:extLst>
          </p:cNvPr>
          <p:cNvSpPr/>
          <p:nvPr/>
        </p:nvSpPr>
        <p:spPr>
          <a:xfrm>
            <a:off x="1838227" y="4114800"/>
            <a:ext cx="8984447" cy="2063257"/>
          </a:xfrm>
          <a:prstGeom prst="rect">
            <a:avLst/>
          </a:prstGeom>
        </p:spPr>
        <p:txBody>
          <a:bodyPr wrap="square">
            <a:spAutoFit/>
          </a:bodyPr>
          <a:lstStyle/>
          <a:p>
            <a:pPr marL="228600" algn="ctr">
              <a:lnSpc>
                <a:spcPct val="107000"/>
              </a:lnSpc>
            </a:pPr>
            <a:r>
              <a:rPr lang="en-US" sz="3200" b="1" dirty="0">
                <a:ea typeface="Calibri" panose="020F0502020204030204" pitchFamily="34" charset="0"/>
                <a:cs typeface="Times New Roman" panose="02020603050405020304" pitchFamily="18" charset="0"/>
              </a:rPr>
              <a:t>What is the difference between the two?</a:t>
            </a:r>
          </a:p>
          <a:p>
            <a:pPr marL="228600" algn="ctr">
              <a:lnSpc>
                <a:spcPct val="107000"/>
              </a:lnSpc>
            </a:pPr>
            <a:endParaRPr lang="en-US" sz="900" dirty="0">
              <a:solidFill>
                <a:srgbClr val="00245D"/>
              </a:solidFill>
              <a:ea typeface="Calibri" panose="020F0502020204030204" pitchFamily="34" charset="0"/>
              <a:cs typeface="Times New Roman" panose="02020603050405020304" pitchFamily="18" charset="0"/>
            </a:endParaRPr>
          </a:p>
          <a:p>
            <a:pPr marL="342900" indent="-342900" algn="ctr">
              <a:lnSpc>
                <a:spcPct val="107000"/>
              </a:lnSpc>
              <a:buFont typeface="Wingdings" panose="05000000000000000000" pitchFamily="2" charset="2"/>
              <a:buChar char=""/>
            </a:pPr>
            <a:r>
              <a:rPr lang="en-US" sz="1600" b="1" dirty="0">
                <a:solidFill>
                  <a:srgbClr val="7030A0"/>
                </a:solidFill>
                <a:ea typeface="Calibri" panose="020F0502020204030204" pitchFamily="34" charset="0"/>
                <a:cs typeface="Times New Roman" panose="02020603050405020304" pitchFamily="18" charset="0"/>
              </a:rPr>
              <a:t>PURPLE TOP </a:t>
            </a:r>
            <a:r>
              <a:rPr lang="en-US" sz="1600" b="1" dirty="0">
                <a:solidFill>
                  <a:srgbClr val="00245D"/>
                </a:solidFill>
                <a:ea typeface="Calibri" panose="020F0502020204030204" pitchFamily="34" charset="0"/>
                <a:cs typeface="Times New Roman" panose="02020603050405020304" pitchFamily="18" charset="0"/>
              </a:rPr>
              <a:t>– used for multi-patient equipment such as stretchers, blood pressure cuffs/machines, glucometers, etc.</a:t>
            </a:r>
          </a:p>
          <a:p>
            <a:pPr marL="342900" indent="-342900" algn="ctr">
              <a:lnSpc>
                <a:spcPct val="107000"/>
              </a:lnSpc>
              <a:buFont typeface="Wingdings" panose="05000000000000000000" pitchFamily="2" charset="2"/>
              <a:buChar char=""/>
            </a:pPr>
            <a:endParaRPr lang="en-US" sz="1200" dirty="0">
              <a:solidFill>
                <a:srgbClr val="00245D"/>
              </a:solidFill>
              <a:ea typeface="Calibri" panose="020F0502020204030204" pitchFamily="34" charset="0"/>
              <a:cs typeface="Times New Roman" panose="02020603050405020304" pitchFamily="18" charset="0"/>
            </a:endParaRPr>
          </a:p>
          <a:p>
            <a:pPr marL="342900" indent="-342900" algn="ctr">
              <a:lnSpc>
                <a:spcPct val="107000"/>
              </a:lnSpc>
              <a:buFont typeface="Wingdings" panose="05000000000000000000" pitchFamily="2" charset="2"/>
              <a:buChar char=""/>
            </a:pPr>
            <a:r>
              <a:rPr lang="en-US" sz="1600" b="1" dirty="0">
                <a:solidFill>
                  <a:srgbClr val="ED7D31"/>
                </a:solidFill>
                <a:ea typeface="Calibri" panose="020F0502020204030204" pitchFamily="34" charset="0"/>
                <a:cs typeface="Times New Roman" panose="02020603050405020304" pitchFamily="18" charset="0"/>
              </a:rPr>
              <a:t>ORANGE TOP </a:t>
            </a:r>
            <a:r>
              <a:rPr lang="en-US" sz="1600" b="1" dirty="0">
                <a:solidFill>
                  <a:srgbClr val="00245D"/>
                </a:solidFill>
                <a:ea typeface="Calibri" panose="020F0502020204030204" pitchFamily="34" charset="0"/>
                <a:cs typeface="Times New Roman" panose="02020603050405020304" pitchFamily="18" charset="0"/>
              </a:rPr>
              <a:t>– contains </a:t>
            </a:r>
            <a:r>
              <a:rPr lang="en-US" sz="1600" b="1" i="1" dirty="0">
                <a:solidFill>
                  <a:srgbClr val="00245D"/>
                </a:solidFill>
                <a:ea typeface="Calibri" panose="020F0502020204030204" pitchFamily="34" charset="0"/>
                <a:cs typeface="Times New Roman" panose="02020603050405020304" pitchFamily="18" charset="0"/>
              </a:rPr>
              <a:t>bleach</a:t>
            </a:r>
            <a:r>
              <a:rPr lang="en-US" sz="1600" b="1" dirty="0">
                <a:solidFill>
                  <a:srgbClr val="00245D"/>
                </a:solidFill>
                <a:ea typeface="Calibri" panose="020F0502020204030204" pitchFamily="34" charset="0"/>
                <a:cs typeface="Times New Roman" panose="02020603050405020304" pitchFamily="18" charset="0"/>
              </a:rPr>
              <a:t>. Used on equipment that has come in contact with patients who have </a:t>
            </a:r>
            <a:r>
              <a:rPr lang="en-US" sz="1600" b="1" i="1" u="sng" dirty="0">
                <a:solidFill>
                  <a:srgbClr val="00245D"/>
                </a:solidFill>
                <a:ea typeface="Calibri" panose="020F0502020204030204" pitchFamily="34" charset="0"/>
                <a:cs typeface="Times New Roman" panose="02020603050405020304" pitchFamily="18" charset="0"/>
              </a:rPr>
              <a:t>C. difficile</a:t>
            </a:r>
            <a:r>
              <a:rPr lang="en-US" sz="1600" b="1" i="1" dirty="0">
                <a:solidFill>
                  <a:srgbClr val="00245D"/>
                </a:solidFill>
                <a:ea typeface="Calibri" panose="020F0502020204030204" pitchFamily="34" charset="0"/>
                <a:cs typeface="Times New Roman" panose="02020603050405020304" pitchFamily="18" charset="0"/>
              </a:rPr>
              <a:t> </a:t>
            </a:r>
            <a:r>
              <a:rPr lang="en-US" sz="1600" b="1" dirty="0">
                <a:solidFill>
                  <a:srgbClr val="00245D"/>
                </a:solidFill>
                <a:ea typeface="Calibri" panose="020F0502020204030204" pitchFamily="34" charset="0"/>
                <a:cs typeface="Times New Roman" panose="02020603050405020304" pitchFamily="18" charset="0"/>
              </a:rPr>
              <a:t>and </a:t>
            </a:r>
            <a:r>
              <a:rPr lang="en-US" sz="1600" b="1" u="sng" dirty="0">
                <a:solidFill>
                  <a:srgbClr val="00245D"/>
                </a:solidFill>
                <a:ea typeface="Calibri" panose="020F0502020204030204" pitchFamily="34" charset="0"/>
                <a:cs typeface="Times New Roman" panose="02020603050405020304" pitchFamily="18" charset="0"/>
              </a:rPr>
              <a:t>Norovirus.</a:t>
            </a:r>
            <a:endParaRPr lang="en-US" sz="1200" dirty="0">
              <a:solidFill>
                <a:srgbClr val="00245D"/>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9330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A167D34-11EC-4532-AE6A-A305D3AFDA85}"/>
              </a:ext>
            </a:extLst>
          </p:cNvPr>
          <p:cNvSpPr>
            <a:spLocks noGrp="1"/>
          </p:cNvSpPr>
          <p:nvPr>
            <p:ph sz="quarter" idx="12"/>
          </p:nvPr>
        </p:nvSpPr>
        <p:spPr>
          <a:xfrm>
            <a:off x="1479550" y="1581149"/>
            <a:ext cx="7500548" cy="4822825"/>
          </a:xfrm>
        </p:spPr>
        <p:txBody>
          <a:bodyPr/>
          <a:lstStyle/>
          <a:p>
            <a:pPr marL="285750" indent="-285750">
              <a:buFont typeface="Arial" panose="020B0604020202020204" pitchFamily="34" charset="0"/>
              <a:buChar char="•"/>
            </a:pPr>
            <a:r>
              <a:rPr lang="en-US" b="1" dirty="0"/>
              <a:t>Gloves. </a:t>
            </a:r>
            <a:r>
              <a:rPr lang="en-US" dirty="0"/>
              <a:t>Disposable gloves should be worn when soiling of the hands with blood or body fluids is likely.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Masks. </a:t>
            </a:r>
            <a:r>
              <a:rPr lang="en-US" dirty="0"/>
              <a:t>Mucous membrane protection against coughing, sneezing, airborne illness or invasive procedures.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Gowns. </a:t>
            </a:r>
            <a:r>
              <a:rPr lang="en-US" dirty="0"/>
              <a:t>Outerwear that is fluid-resistant. Should be worn when soiling of exposed skin or clothing is likely.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Face shield/goggles. </a:t>
            </a:r>
            <a:r>
              <a:rPr lang="en-US" dirty="0"/>
              <a:t>Invasive techniques or any time there is an opportunity for blood or body fluids to be splashed, sprayed, or splattered.</a:t>
            </a:r>
          </a:p>
          <a:p>
            <a:endParaRPr lang="en-US" dirty="0"/>
          </a:p>
        </p:txBody>
      </p:sp>
      <p:sp>
        <p:nvSpPr>
          <p:cNvPr id="7" name="Title 6">
            <a:extLst>
              <a:ext uri="{FF2B5EF4-FFF2-40B4-BE49-F238E27FC236}">
                <a16:creationId xmlns:a16="http://schemas.microsoft.com/office/drawing/2014/main" id="{B55F8DF7-4FB2-4943-A326-8D02AC117D82}"/>
              </a:ext>
            </a:extLst>
          </p:cNvPr>
          <p:cNvSpPr>
            <a:spLocks noGrp="1"/>
          </p:cNvSpPr>
          <p:nvPr>
            <p:ph type="title"/>
          </p:nvPr>
        </p:nvSpPr>
        <p:spPr>
          <a:xfrm>
            <a:off x="1300088" y="180823"/>
            <a:ext cx="10247312" cy="802555"/>
          </a:xfrm>
        </p:spPr>
        <p:txBody>
          <a:bodyPr/>
          <a:lstStyle/>
          <a:p>
            <a:r>
              <a:rPr lang="en-US" dirty="0"/>
              <a:t>Personal Protective Equipment (PPE)</a:t>
            </a:r>
          </a:p>
        </p:txBody>
      </p:sp>
      <p:sp>
        <p:nvSpPr>
          <p:cNvPr id="4" name="Slide Number Placeholder 3">
            <a:extLst>
              <a:ext uri="{FF2B5EF4-FFF2-40B4-BE49-F238E27FC236}">
                <a16:creationId xmlns:a16="http://schemas.microsoft.com/office/drawing/2014/main" id="{C635E297-6082-4746-B500-A3F86A6C13E3}"/>
              </a:ext>
            </a:extLst>
          </p:cNvPr>
          <p:cNvSpPr>
            <a:spLocks noGrp="1"/>
          </p:cNvSpPr>
          <p:nvPr>
            <p:ph type="sldNum" sz="quarter" idx="14"/>
          </p:nvPr>
        </p:nvSpPr>
        <p:spPr>
          <a:xfrm>
            <a:off x="283029" y="6556375"/>
            <a:ext cx="446314" cy="149151"/>
          </a:xfrm>
          <a:prstGeom prst="rect">
            <a:avLst/>
          </a:prstGeom>
        </p:spPr>
        <p:txBody>
          <a:bodyPr vert="horz" lIns="0" tIns="0" rIns="0" bIns="0" rtlCol="0" anchor="b" anchorCtr="0"/>
          <a:lstStyle>
            <a:defPPr>
              <a:defRPr lang="en-US"/>
            </a:defPPr>
            <a:lvl1pPr marL="0" algn="ctr" defTabSz="457200" rtl="0" eaLnBrk="1" latinLnBrk="0" hangingPunct="1">
              <a:defRPr sz="1000" b="0" i="0" kern="1200">
                <a:solidFill>
                  <a:schemeClr val="bg1"/>
                </a:solidFill>
                <a:latin typeface="+mn-lt"/>
                <a:ea typeface="Verdana" panose="020B0604030504040204" pitchFamily="34" charset="0"/>
                <a:cs typeface="Verdana" panose="020B0604030504040204" pitchFamily="34" charset="0"/>
              </a:defRPr>
            </a:lvl1pPr>
            <a:lvl2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2pPr>
            <a:lvl3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3pPr>
            <a:lvl4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4pPr>
            <a:lvl5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5pPr>
            <a:lvl6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6pPr>
            <a:lvl7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7pPr>
            <a:lvl8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8pPr>
            <a:lvl9pPr marL="0" algn="ctr" defTabSz="457200" rtl="0" eaLnBrk="1" latinLnBrk="0" hangingPunct="1">
              <a:defRPr sz="800" b="0" i="0" kern="120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8</a:t>
            </a:fld>
            <a:endParaRPr lang="en-US" dirty="0"/>
          </a:p>
        </p:txBody>
      </p:sp>
      <p:pic>
        <p:nvPicPr>
          <p:cNvPr id="9" name="Picture 8">
            <a:extLst>
              <a:ext uri="{FF2B5EF4-FFF2-40B4-BE49-F238E27FC236}">
                <a16:creationId xmlns:a16="http://schemas.microsoft.com/office/drawing/2014/main" id="{56098E9C-3F67-4E76-89F3-29FA42367084}"/>
              </a:ext>
            </a:extLst>
          </p:cNvPr>
          <p:cNvPicPr>
            <a:picLocks noChangeAspect="1"/>
          </p:cNvPicPr>
          <p:nvPr/>
        </p:nvPicPr>
        <p:blipFill>
          <a:blip r:embed="rId2"/>
          <a:stretch>
            <a:fillRect/>
          </a:stretch>
        </p:blipFill>
        <p:spPr>
          <a:xfrm>
            <a:off x="8905234" y="1333007"/>
            <a:ext cx="853514" cy="762066"/>
          </a:xfrm>
          <a:prstGeom prst="rect">
            <a:avLst/>
          </a:prstGeom>
        </p:spPr>
      </p:pic>
      <p:pic>
        <p:nvPicPr>
          <p:cNvPr id="10" name="Picture 9">
            <a:extLst>
              <a:ext uri="{FF2B5EF4-FFF2-40B4-BE49-F238E27FC236}">
                <a16:creationId xmlns:a16="http://schemas.microsoft.com/office/drawing/2014/main" id="{03FED72F-9450-4B9D-836B-BA436CAD261F}"/>
              </a:ext>
            </a:extLst>
          </p:cNvPr>
          <p:cNvPicPr>
            <a:picLocks noChangeAspect="1"/>
          </p:cNvPicPr>
          <p:nvPr/>
        </p:nvPicPr>
        <p:blipFill>
          <a:blip r:embed="rId3"/>
          <a:stretch>
            <a:fillRect/>
          </a:stretch>
        </p:blipFill>
        <p:spPr>
          <a:xfrm>
            <a:off x="7899608" y="2171501"/>
            <a:ext cx="1396105" cy="1396105"/>
          </a:xfrm>
          <a:prstGeom prst="rect">
            <a:avLst/>
          </a:prstGeom>
        </p:spPr>
      </p:pic>
      <p:pic>
        <p:nvPicPr>
          <p:cNvPr id="11" name="Picture 10">
            <a:extLst>
              <a:ext uri="{FF2B5EF4-FFF2-40B4-BE49-F238E27FC236}">
                <a16:creationId xmlns:a16="http://schemas.microsoft.com/office/drawing/2014/main" id="{E62A31B5-CD4B-4999-BDCE-9A99975110FC}"/>
              </a:ext>
            </a:extLst>
          </p:cNvPr>
          <p:cNvPicPr>
            <a:picLocks noChangeAspect="1"/>
          </p:cNvPicPr>
          <p:nvPr/>
        </p:nvPicPr>
        <p:blipFill>
          <a:blip r:embed="rId4"/>
          <a:stretch>
            <a:fillRect/>
          </a:stretch>
        </p:blipFill>
        <p:spPr>
          <a:xfrm>
            <a:off x="9956942" y="2366155"/>
            <a:ext cx="1396105" cy="865707"/>
          </a:xfrm>
          <a:prstGeom prst="rect">
            <a:avLst/>
          </a:prstGeom>
        </p:spPr>
      </p:pic>
      <p:pic>
        <p:nvPicPr>
          <p:cNvPr id="12" name="Picture 11">
            <a:extLst>
              <a:ext uri="{FF2B5EF4-FFF2-40B4-BE49-F238E27FC236}">
                <a16:creationId xmlns:a16="http://schemas.microsoft.com/office/drawing/2014/main" id="{DA61A069-7D79-4192-BEC4-11A130E59A53}"/>
              </a:ext>
            </a:extLst>
          </p:cNvPr>
          <p:cNvPicPr>
            <a:picLocks noChangeAspect="1"/>
          </p:cNvPicPr>
          <p:nvPr/>
        </p:nvPicPr>
        <p:blipFill>
          <a:blip r:embed="rId5"/>
          <a:stretch>
            <a:fillRect/>
          </a:stretch>
        </p:blipFill>
        <p:spPr>
          <a:xfrm>
            <a:off x="8667470" y="3429000"/>
            <a:ext cx="1329043" cy="1335140"/>
          </a:xfrm>
          <a:prstGeom prst="rect">
            <a:avLst/>
          </a:prstGeom>
        </p:spPr>
      </p:pic>
      <p:pic>
        <p:nvPicPr>
          <p:cNvPr id="13" name="Picture 12">
            <a:extLst>
              <a:ext uri="{FF2B5EF4-FFF2-40B4-BE49-F238E27FC236}">
                <a16:creationId xmlns:a16="http://schemas.microsoft.com/office/drawing/2014/main" id="{152F8D9F-ECFC-424B-A06A-1FB704CFBB56}"/>
              </a:ext>
            </a:extLst>
          </p:cNvPr>
          <p:cNvPicPr>
            <a:picLocks noChangeAspect="1"/>
          </p:cNvPicPr>
          <p:nvPr/>
        </p:nvPicPr>
        <p:blipFill>
          <a:blip r:embed="rId6"/>
          <a:stretch>
            <a:fillRect/>
          </a:stretch>
        </p:blipFill>
        <p:spPr>
          <a:xfrm>
            <a:off x="7899608" y="5088709"/>
            <a:ext cx="1219306" cy="1219306"/>
          </a:xfrm>
          <a:prstGeom prst="rect">
            <a:avLst/>
          </a:prstGeom>
        </p:spPr>
      </p:pic>
      <p:pic>
        <p:nvPicPr>
          <p:cNvPr id="14" name="Picture 13">
            <a:extLst>
              <a:ext uri="{FF2B5EF4-FFF2-40B4-BE49-F238E27FC236}">
                <a16:creationId xmlns:a16="http://schemas.microsoft.com/office/drawing/2014/main" id="{29927DBD-5724-4A4E-9C6C-6DF99CA1D149}"/>
              </a:ext>
            </a:extLst>
          </p:cNvPr>
          <p:cNvPicPr>
            <a:picLocks noChangeAspect="1"/>
          </p:cNvPicPr>
          <p:nvPr/>
        </p:nvPicPr>
        <p:blipFill>
          <a:blip r:embed="rId7"/>
          <a:stretch>
            <a:fillRect/>
          </a:stretch>
        </p:blipFill>
        <p:spPr>
          <a:xfrm>
            <a:off x="10133741" y="5088709"/>
            <a:ext cx="1219306" cy="1219306"/>
          </a:xfrm>
          <a:prstGeom prst="rect">
            <a:avLst/>
          </a:prstGeom>
        </p:spPr>
      </p:pic>
    </p:spTree>
    <p:extLst>
      <p:ext uri="{BB962C8B-B14F-4D97-AF65-F5344CB8AC3E}">
        <p14:creationId xmlns:p14="http://schemas.microsoft.com/office/powerpoint/2010/main" val="3052187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92250" y="454025"/>
            <a:ext cx="4188703" cy="802555"/>
          </a:xfrm>
        </p:spPr>
        <p:txBody>
          <a:bodyPr/>
          <a:lstStyle/>
          <a:p>
            <a:r>
              <a:rPr lang="en-US" dirty="0"/>
              <a:t>ON</a:t>
            </a:r>
            <a:br>
              <a:rPr lang="en-US" dirty="0"/>
            </a:br>
            <a:r>
              <a:rPr lang="en-US" sz="1800" dirty="0"/>
              <a:t>Gown-Mask-Faceshield-Gloves</a:t>
            </a:r>
            <a:endParaRPr lang="en-US" dirty="0"/>
          </a:p>
        </p:txBody>
      </p:sp>
      <p:sp>
        <p:nvSpPr>
          <p:cNvPr id="5" name="Slide Number Placeholder 4"/>
          <p:cNvSpPr>
            <a:spLocks noGrp="1"/>
          </p:cNvSpPr>
          <p:nvPr>
            <p:ph type="sldNum" sz="quarter" idx="4294967295"/>
          </p:nvPr>
        </p:nvSpPr>
        <p:spPr>
          <a:xfrm>
            <a:off x="283029" y="6556375"/>
            <a:ext cx="446314" cy="149151"/>
          </a:xfrm>
          <a:prstGeom prst="rect">
            <a:avLst/>
          </a:prstGeom>
        </p:spPr>
        <p:txBody>
          <a:bodyPr/>
          <a:lstStyle/>
          <a:p>
            <a:fld id="{63DCA5C9-2E11-4C67-86EB-AE1DE127DC64}" type="slidenum">
              <a:rPr lang="en-US" smtClean="0"/>
              <a:pPr/>
              <a:t>9</a:t>
            </a:fld>
            <a:endParaRPr lang="en-US" dirty="0"/>
          </a:p>
        </p:txBody>
      </p:sp>
      <p:sp>
        <p:nvSpPr>
          <p:cNvPr id="8" name="Title 2"/>
          <p:cNvSpPr txBox="1">
            <a:spLocks/>
          </p:cNvSpPr>
          <p:nvPr/>
        </p:nvSpPr>
        <p:spPr>
          <a:xfrm>
            <a:off x="6430388" y="463685"/>
            <a:ext cx="4166005" cy="792895"/>
          </a:xfrm>
          <a:prstGeom prst="rect">
            <a:avLst/>
          </a:prstGeom>
        </p:spPr>
        <p:txBody>
          <a:bodyPr vert="horz" lIns="0" tIns="0" rIns="1828800" bIns="0" rtlCol="0" anchor="b" anchorCtr="0">
            <a:noAutofit/>
          </a:bodyPr>
          <a:lst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ckwell" panose="02060603020205020403" pitchFamily="18" charset="77"/>
                <a:cs typeface="Verdana" panose="020B0604030504040204" pitchFamily="34" charset="0"/>
              </a:defRPr>
            </a:lvl1pPr>
          </a:lstStyle>
          <a:p>
            <a:r>
              <a:rPr lang="en-US" dirty="0"/>
              <a:t>OFF</a:t>
            </a:r>
            <a:br>
              <a:rPr lang="en-US" dirty="0"/>
            </a:br>
            <a:r>
              <a:rPr lang="en-US" sz="1800" dirty="0"/>
              <a:t>Gloves-Faceshield-Gown-Mask</a:t>
            </a:r>
            <a:endParaRPr lang="en-US" dirty="0"/>
          </a:p>
        </p:txBody>
      </p:sp>
      <p:pic>
        <p:nvPicPr>
          <p:cNvPr id="12" name="Picture 11"/>
          <p:cNvPicPr>
            <a:picLocks noChangeAspect="1"/>
          </p:cNvPicPr>
          <p:nvPr/>
        </p:nvPicPr>
        <p:blipFill>
          <a:blip r:embed="rId2"/>
          <a:stretch>
            <a:fillRect/>
          </a:stretch>
        </p:blipFill>
        <p:spPr>
          <a:xfrm>
            <a:off x="1458237" y="1352007"/>
            <a:ext cx="8445432" cy="5353655"/>
          </a:xfrm>
          <a:prstGeom prst="rect">
            <a:avLst/>
          </a:prstGeom>
        </p:spPr>
      </p:pic>
    </p:spTree>
    <p:extLst>
      <p:ext uri="{BB962C8B-B14F-4D97-AF65-F5344CB8AC3E}">
        <p14:creationId xmlns:p14="http://schemas.microsoft.com/office/powerpoint/2010/main" val="3909090537"/>
      </p:ext>
    </p:extLst>
  </p:cSld>
  <p:clrMapOvr>
    <a:masterClrMapping/>
  </p:clrMapOvr>
</p:sld>
</file>

<file path=ppt/theme/theme1.xml><?xml version="1.0" encoding="utf-8"?>
<a:theme xmlns:a="http://schemas.openxmlformats.org/drawingml/2006/main" name="Tufts Medecine 3.22">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bg1"/>
            </a:solidFill>
            <a:latin typeface="+mn-lt"/>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2"/>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0" id="{35817A02-D2A7-044D-93E0-A0EC739E0E53}" vid="{2F642795-D1F0-DD49-8638-1F0AB19388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82831103556A4C82E3A7654D34510C" ma:contentTypeVersion="12" ma:contentTypeDescription="Create a new document." ma:contentTypeScope="" ma:versionID="4add9a5a8d57c572969878431236b9ca">
  <xsd:schema xmlns:xsd="http://www.w3.org/2001/XMLSchema" xmlns:xs="http://www.w3.org/2001/XMLSchema" xmlns:p="http://schemas.microsoft.com/office/2006/metadata/properties" xmlns:ns2="44d2f64b-3a04-4fca-af6e-cb741b75d1ab" xmlns:ns3="9b659bd6-51d5-42b6-b55f-e04191542a82" targetNamespace="http://schemas.microsoft.com/office/2006/metadata/properties" ma:root="true" ma:fieldsID="e9d2e2b2623cd7d415f1e1d5517f663e" ns2:_="" ns3:_="">
    <xsd:import namespace="44d2f64b-3a04-4fca-af6e-cb741b75d1ab"/>
    <xsd:import namespace="9b659bd6-51d5-42b6-b55f-e04191542a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d2f64b-3a04-4fca-af6e-cb741b75d1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659bd6-51d5-42b6-b55f-e04191542a8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b659bd6-51d5-42b6-b55f-e04191542a82">
      <UserInfo>
        <DisplayName>Yana Ossenova</DisplayName>
        <AccountId>186</AccountId>
        <AccountType/>
      </UserInfo>
      <UserInfo>
        <DisplayName>Meredith Hayford</DisplayName>
        <AccountId>72</AccountId>
        <AccountType/>
      </UserInfo>
      <UserInfo>
        <DisplayName>Ann Ciliberto</DisplayName>
        <AccountId>131</AccountId>
        <AccountType/>
      </UserInfo>
      <UserInfo>
        <DisplayName>Laurent Tschumy</DisplayName>
        <AccountId>118</AccountId>
        <AccountType/>
      </UserInfo>
      <UserInfo>
        <DisplayName>Kurt Munger</DisplayName>
        <AccountId>195</AccountId>
        <AccountType/>
      </UserInfo>
      <UserInfo>
        <DisplayName>TJ Thurman</DisplayName>
        <AccountId>263</AccountId>
        <AccountType/>
      </UserInfo>
      <UserInfo>
        <DisplayName>Jeremy White</DisplayName>
        <AccountId>106</AccountId>
        <AccountType/>
      </UserInfo>
      <UserInfo>
        <DisplayName>Rihana Azam</DisplayName>
        <AccountId>369</AccountId>
        <AccountType/>
      </UserInfo>
      <UserInfo>
        <DisplayName>Michael Philipps</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B1C12F-5138-41AB-9DB1-2A87402AC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d2f64b-3a04-4fca-af6e-cb741b75d1ab"/>
    <ds:schemaRef ds:uri="9b659bd6-51d5-42b6-b55f-e04191542a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F607C6-A57A-4B03-A83A-45F6327B7BA6}">
  <ds:schemaRefs>
    <ds:schemaRef ds:uri="http://schemas.microsoft.com/office/2006/documentManagement/types"/>
    <ds:schemaRef ds:uri="http://purl.org/dc/dcmitype/"/>
    <ds:schemaRef ds:uri="44d2f64b-3a04-4fca-af6e-cb741b75d1ab"/>
    <ds:schemaRef ds:uri="http://purl.org/dc/elements/1.1/"/>
    <ds:schemaRef ds:uri="http://schemas.openxmlformats.org/package/2006/metadata/core-properties"/>
    <ds:schemaRef ds:uri="http://schemas.microsoft.com/office/2006/metadata/properties"/>
    <ds:schemaRef ds:uri="http://purl.org/dc/terms/"/>
    <ds:schemaRef ds:uri="http://schemas.microsoft.com/office/infopath/2007/PartnerControls"/>
    <ds:schemaRef ds:uri="9b659bd6-51d5-42b6-b55f-e04191542a82"/>
    <ds:schemaRef ds:uri="http://www.w3.org/XML/1998/namespace"/>
  </ds:schemaRefs>
</ds:datastoreItem>
</file>

<file path=customXml/itemProps3.xml><?xml version="1.0" encoding="utf-8"?>
<ds:datastoreItem xmlns:ds="http://schemas.openxmlformats.org/officeDocument/2006/customXml" ds:itemID="{B4EE1DD2-7369-4637-890C-945791B462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TuftsMedicine_16x9_template_3.22 (1)</Template>
  <TotalTime>356</TotalTime>
  <Words>2058</Words>
  <Application>Microsoft Office PowerPoint</Application>
  <PresentationFormat>Widescreen</PresentationFormat>
  <Paragraphs>294</Paragraphs>
  <Slides>34</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Aptos</vt:lpstr>
      <vt:lpstr>Arial</vt:lpstr>
      <vt:lpstr>Arial Black</vt:lpstr>
      <vt:lpstr>Bahnschrift SemiBold</vt:lpstr>
      <vt:lpstr>Calibri</vt:lpstr>
      <vt:lpstr>Cambria</vt:lpstr>
      <vt:lpstr>Geneva</vt:lpstr>
      <vt:lpstr>Roboto</vt:lpstr>
      <vt:lpstr>Rockwell</vt:lpstr>
      <vt:lpstr>Symbol</vt:lpstr>
      <vt:lpstr>System Font Regular</vt:lpstr>
      <vt:lpstr>Wingdings</vt:lpstr>
      <vt:lpstr>Tufts Medecine 3.22</vt:lpstr>
      <vt:lpstr>2024-2025 Annual MD Education: Infection Prevention and Antimicrobial Stewardship</vt:lpstr>
      <vt:lpstr>Hospital Acquired Infections (HAI)</vt:lpstr>
      <vt:lpstr>How do WE stop the spread?</vt:lpstr>
      <vt:lpstr>Hand Hygiene Product Conversion</vt:lpstr>
      <vt:lpstr>Hand Hygiene</vt:lpstr>
      <vt:lpstr>Standard Precautions</vt:lpstr>
      <vt:lpstr>PowerPoint Presentation</vt:lpstr>
      <vt:lpstr>Personal Protective Equipment (PPE)</vt:lpstr>
      <vt:lpstr>ON Gown-Mask-Faceshield-Gloves</vt:lpstr>
      <vt:lpstr>Tufts Medicine Transmission Based  Precaution Signs</vt:lpstr>
      <vt:lpstr>Respiratory Protection Program </vt:lpstr>
      <vt:lpstr>Preventing Transmission</vt:lpstr>
      <vt:lpstr>Sharps Injuries and Safety Devices</vt:lpstr>
      <vt:lpstr>Bloodborne Pathogen Exposures FY 2024  Sharps, Mucosal and “Other” </vt:lpstr>
      <vt:lpstr>Exposures</vt:lpstr>
      <vt:lpstr>Infections/ Communicable Disease</vt:lpstr>
      <vt:lpstr>Reducing Exposure From Environmental Sources</vt:lpstr>
      <vt:lpstr>Biohazardous Materials and Waste</vt:lpstr>
      <vt:lpstr>CAUTI PREVENTION</vt:lpstr>
      <vt:lpstr>CAUTI Prevention Measures through the years…</vt:lpstr>
      <vt:lpstr>PowerPoint Presentation</vt:lpstr>
      <vt:lpstr>How Can You Prevent CAUTI? </vt:lpstr>
      <vt:lpstr>CLABSI PREVENTION</vt:lpstr>
      <vt:lpstr>CLABSI Prevention Measures through the years…</vt:lpstr>
      <vt:lpstr>PowerPoint Presentation</vt:lpstr>
      <vt:lpstr>Clostridioides Difficile</vt:lpstr>
      <vt:lpstr>PowerPoint Presentation</vt:lpstr>
      <vt:lpstr>C.Diff Prevention Measures</vt:lpstr>
      <vt:lpstr>Best Practices Strategies for Prevention of Infection </vt:lpstr>
      <vt:lpstr>Antimicrobial Stewardship</vt:lpstr>
      <vt:lpstr>Antimicrobial Stewardship </vt:lpstr>
      <vt:lpstr>What causes AMR</vt:lpstr>
      <vt:lpstr>WIRE Infection Prevention Page </vt:lpstr>
      <vt:lpstr>Infectious Disease (ID) Team</vt:lpstr>
    </vt:vector>
  </TitlesOfParts>
  <Manager/>
  <Company>Tufts Medical Center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TuftsMedicine PPT Template</dc:title>
  <dc:subject/>
  <dc:creator>Regan, Clementine</dc:creator>
  <cp:keywords/>
  <dc:description/>
  <cp:lastModifiedBy>Doyle, Amy</cp:lastModifiedBy>
  <cp:revision>26</cp:revision>
  <dcterms:created xsi:type="dcterms:W3CDTF">2023-02-07T19:32:46Z</dcterms:created>
  <dcterms:modified xsi:type="dcterms:W3CDTF">2024-11-19T19:15:50Z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0x0101004A82831103556A4C82E3A7654D34510C</vt:lpwstr>
  </property>
</Properties>
</file>