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59" r:id="rId5"/>
    <p:sldId id="265" r:id="rId6"/>
    <p:sldId id="267" r:id="rId7"/>
    <p:sldId id="268" r:id="rId8"/>
    <p:sldId id="260" r:id="rId9"/>
    <p:sldId id="269" r:id="rId10"/>
    <p:sldId id="261" r:id="rId11"/>
    <p:sldId id="263" r:id="rId12"/>
    <p:sldId id="262" r:id="rId13"/>
    <p:sldId id="266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20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2866C-7D8B-4656-875A-3F03A6036CD3}" type="datetimeFigureOut">
              <a:rPr lang="en-US" smtClean="0"/>
              <a:pPr/>
              <a:t>5/6/2013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73EE5-0265-4A66-A0FB-9CE3723E459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2866C-7D8B-4656-875A-3F03A6036CD3}" type="datetimeFigureOut">
              <a:rPr lang="en-US" smtClean="0"/>
              <a:pPr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73EE5-0265-4A66-A0FB-9CE3723E45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2866C-7D8B-4656-875A-3F03A6036CD3}" type="datetimeFigureOut">
              <a:rPr lang="en-US" smtClean="0"/>
              <a:pPr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73EE5-0265-4A66-A0FB-9CE3723E45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2866C-7D8B-4656-875A-3F03A6036CD3}" type="datetimeFigureOut">
              <a:rPr lang="en-US" smtClean="0"/>
              <a:pPr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73EE5-0265-4A66-A0FB-9CE3723E45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2866C-7D8B-4656-875A-3F03A6036CD3}" type="datetimeFigureOut">
              <a:rPr lang="en-US" smtClean="0"/>
              <a:pPr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9B73EE5-0265-4A66-A0FB-9CE3723E45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2866C-7D8B-4656-875A-3F03A6036CD3}" type="datetimeFigureOut">
              <a:rPr lang="en-US" smtClean="0"/>
              <a:pPr/>
              <a:t>5/6/2013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73EE5-0265-4A66-A0FB-9CE3723E45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2866C-7D8B-4656-875A-3F03A6036CD3}" type="datetimeFigureOut">
              <a:rPr lang="en-US" smtClean="0"/>
              <a:pPr/>
              <a:t>5/6/2013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73EE5-0265-4A66-A0FB-9CE3723E45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2866C-7D8B-4656-875A-3F03A6036CD3}" type="datetimeFigureOut">
              <a:rPr lang="en-US" smtClean="0"/>
              <a:pPr/>
              <a:t>5/6/2013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73EE5-0265-4A66-A0FB-9CE3723E45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2866C-7D8B-4656-875A-3F03A6036CD3}" type="datetimeFigureOut">
              <a:rPr lang="en-US" smtClean="0"/>
              <a:pPr/>
              <a:t>5/6/2013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73EE5-0265-4A66-A0FB-9CE3723E45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2866C-7D8B-4656-875A-3F03A6036CD3}" type="datetimeFigureOut">
              <a:rPr lang="en-US" smtClean="0"/>
              <a:pPr/>
              <a:t>5/6/2013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73EE5-0265-4A66-A0FB-9CE3723E45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2866C-7D8B-4656-875A-3F03A6036CD3}" type="datetimeFigureOut">
              <a:rPr lang="en-US" smtClean="0"/>
              <a:pPr/>
              <a:t>5/6/2013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73EE5-0265-4A66-A0FB-9CE3723E45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122866C-7D8B-4656-875A-3F03A6036CD3}" type="datetimeFigureOut">
              <a:rPr lang="en-US" smtClean="0"/>
              <a:pPr/>
              <a:t>5/6/2013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9B73EE5-0265-4A66-A0FB-9CE3723E459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FORENSIC ANTHROPOLOGY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BODY IDENTIFICATION</a:t>
            </a:r>
          </a:p>
          <a:p>
            <a:r>
              <a:rPr lang="en-US" smtClean="0"/>
              <a:t>DETERMINING  </a:t>
            </a:r>
            <a:r>
              <a:rPr lang="en-US" dirty="0" smtClean="0"/>
              <a:t>SEX, AGE , and RACE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smtClean="0"/>
              <a:t>DETERMINING RACE- </a:t>
            </a:r>
            <a:br>
              <a:rPr lang="en-US" sz="4400" dirty="0" smtClean="0"/>
            </a:br>
            <a:r>
              <a:rPr lang="en-US" sz="4400" dirty="0" smtClean="0"/>
              <a:t>Skull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Caucasoid:</a:t>
            </a:r>
          </a:p>
          <a:p>
            <a:r>
              <a:rPr lang="en-US" sz="3200" dirty="0" smtClean="0"/>
              <a:t>          1-long , narrow nasal aperture</a:t>
            </a:r>
          </a:p>
          <a:p>
            <a:pPr>
              <a:buNone/>
            </a:pPr>
            <a:r>
              <a:rPr lang="en-US" sz="3200" dirty="0" smtClean="0"/>
              <a:t>              2- triangular palate</a:t>
            </a:r>
          </a:p>
          <a:p>
            <a:pPr>
              <a:buNone/>
            </a:pPr>
            <a:r>
              <a:rPr lang="en-US" sz="3200" dirty="0" smtClean="0"/>
              <a:t>              3- oval orbits</a:t>
            </a:r>
          </a:p>
          <a:p>
            <a:pPr>
              <a:buNone/>
            </a:pPr>
            <a:r>
              <a:rPr lang="en-US" sz="3200" dirty="0" smtClean="0"/>
              <a:t>              4- narrow </a:t>
            </a:r>
            <a:r>
              <a:rPr lang="en-US" sz="3200" dirty="0" err="1" smtClean="0"/>
              <a:t>zygomatic</a:t>
            </a:r>
            <a:r>
              <a:rPr lang="en-US" sz="3200" dirty="0" smtClean="0"/>
              <a:t> arches</a:t>
            </a:r>
          </a:p>
          <a:p>
            <a:pPr>
              <a:buNone/>
            </a:pPr>
            <a:r>
              <a:rPr lang="en-US" sz="3200" dirty="0" smtClean="0"/>
              <a:t>              5- narrow mandibles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dirty="0" smtClean="0"/>
              <a:t>DETERMINING RACE- </a:t>
            </a:r>
            <a:br>
              <a:rPr lang="en-US" sz="4400" dirty="0" smtClean="0"/>
            </a:br>
            <a:r>
              <a:rPr lang="en-US" sz="4400" dirty="0" smtClean="0"/>
              <a:t>Skull Features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Mongoloid</a:t>
            </a:r>
          </a:p>
          <a:p>
            <a:r>
              <a:rPr lang="en-US" sz="3600" dirty="0" smtClean="0"/>
              <a:t>          1- Rounded nasal aperture</a:t>
            </a:r>
          </a:p>
          <a:p>
            <a:r>
              <a:rPr lang="en-US" sz="3600" dirty="0" smtClean="0"/>
              <a:t>          2- Parabolic palate</a:t>
            </a:r>
          </a:p>
          <a:p>
            <a:r>
              <a:rPr lang="en-US" sz="3600" dirty="0" smtClean="0"/>
              <a:t>          3- Round orbits</a:t>
            </a:r>
          </a:p>
          <a:p>
            <a:r>
              <a:rPr lang="en-US" sz="3600" dirty="0" smtClean="0"/>
              <a:t>          4- Wide </a:t>
            </a:r>
            <a:r>
              <a:rPr lang="en-US" sz="3600" dirty="0" err="1" smtClean="0"/>
              <a:t>zygomatic</a:t>
            </a:r>
            <a:r>
              <a:rPr lang="en-US" sz="3600" dirty="0" smtClean="0"/>
              <a:t> arches</a:t>
            </a:r>
          </a:p>
          <a:p>
            <a:r>
              <a:rPr lang="en-US" sz="3600" dirty="0" smtClean="0"/>
              <a:t>          5- Pointed mandibles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 smtClean="0"/>
              <a:t>DETERMINING RACE- </a:t>
            </a:r>
            <a:br>
              <a:rPr lang="en-US" sz="4800" dirty="0" smtClean="0"/>
            </a:br>
            <a:r>
              <a:rPr lang="en-US" sz="4800" dirty="0" smtClean="0"/>
              <a:t>Skull Features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Negroid</a:t>
            </a:r>
          </a:p>
          <a:p>
            <a:r>
              <a:rPr lang="en-US" sz="3600" dirty="0" smtClean="0"/>
              <a:t>       1- Wide nasal aperture</a:t>
            </a:r>
          </a:p>
          <a:p>
            <a:r>
              <a:rPr lang="en-US" sz="3600" dirty="0" smtClean="0"/>
              <a:t>       2- Rectangular palate</a:t>
            </a:r>
          </a:p>
          <a:p>
            <a:r>
              <a:rPr lang="en-US" sz="3600" dirty="0" smtClean="0"/>
              <a:t>       3- Square Orbits</a:t>
            </a:r>
          </a:p>
          <a:p>
            <a:r>
              <a:rPr lang="en-US" sz="3600" dirty="0" smtClean="0"/>
              <a:t>       4- pronounced </a:t>
            </a:r>
            <a:r>
              <a:rPr lang="en-US" sz="3600" dirty="0" err="1" smtClean="0"/>
              <a:t>zygomatic</a:t>
            </a:r>
            <a:r>
              <a:rPr lang="en-US" sz="3600" dirty="0" smtClean="0"/>
              <a:t> arches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3641970880_9dc55788d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838200"/>
            <a:ext cx="9144000" cy="499262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DETERMINING HEIGHT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Male </a:t>
            </a:r>
          </a:p>
          <a:p>
            <a:pPr marL="137160" indent="0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Humerus</a:t>
            </a:r>
            <a:r>
              <a:rPr lang="en-US" dirty="0" smtClean="0"/>
              <a:t>:</a:t>
            </a:r>
          </a:p>
          <a:p>
            <a:pPr marL="137160" indent="0">
              <a:buNone/>
            </a:pPr>
            <a:r>
              <a:rPr lang="en-US" dirty="0" smtClean="0"/>
              <a:t>Height (cm)= (Length of </a:t>
            </a:r>
            <a:r>
              <a:rPr lang="en-US" dirty="0" err="1" smtClean="0"/>
              <a:t>Humerus</a:t>
            </a:r>
            <a:r>
              <a:rPr lang="en-US" dirty="0" smtClean="0"/>
              <a:t>) x (2.89 + 70.64</a:t>
            </a:r>
          </a:p>
          <a:p>
            <a:pPr marL="137160" indent="0">
              <a:buNone/>
            </a:pPr>
            <a:r>
              <a:rPr lang="en-US" dirty="0"/>
              <a:t> </a:t>
            </a:r>
            <a:r>
              <a:rPr lang="en-US" dirty="0" smtClean="0"/>
              <a:t>    Femur:</a:t>
            </a:r>
          </a:p>
          <a:p>
            <a:pPr marL="13716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328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DETERMINING HEIGHT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Forensic anthropologists can estimate a person’s stature (height) based on long bone measurements. </a:t>
            </a:r>
            <a:endParaRPr lang="en-US" dirty="0" smtClean="0"/>
          </a:p>
          <a:p>
            <a:r>
              <a:rPr lang="en-US" dirty="0" smtClean="0"/>
              <a:t>Different </a:t>
            </a:r>
            <a:r>
              <a:rPr lang="en-US" dirty="0"/>
              <a:t>formulas are used for men and women since they have different proportions of long bones to total height. </a:t>
            </a:r>
            <a:endParaRPr lang="en-US" dirty="0" smtClean="0"/>
          </a:p>
          <a:p>
            <a:r>
              <a:rPr lang="en-US" dirty="0"/>
              <a:t>F</a:t>
            </a:r>
            <a:r>
              <a:rPr lang="en-US" dirty="0" smtClean="0"/>
              <a:t>ormulas </a:t>
            </a:r>
            <a:r>
              <a:rPr lang="en-US" dirty="0"/>
              <a:t>are used to estimate height within 7.5 cm</a:t>
            </a:r>
          </a:p>
        </p:txBody>
      </p:sp>
    </p:spTree>
    <p:extLst>
      <p:ext uri="{BB962C8B-B14F-4D97-AF65-F5344CB8AC3E}">
        <p14:creationId xmlns:p14="http://schemas.microsoft.com/office/powerpoint/2010/main" val="4148058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FEMALE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H</a:t>
            </a:r>
            <a:r>
              <a:rPr lang="en-US" sz="3600" dirty="0"/>
              <a:t>= femur length x 2.21 + </a:t>
            </a:r>
            <a:r>
              <a:rPr lang="en-US" sz="3600" dirty="0" smtClean="0"/>
              <a:t>61.41</a:t>
            </a:r>
          </a:p>
          <a:p>
            <a:endParaRPr lang="en-US" sz="3600" dirty="0"/>
          </a:p>
          <a:p>
            <a:r>
              <a:rPr lang="en-US" sz="3600" dirty="0"/>
              <a:t>H= tibia length x 2.53 + </a:t>
            </a:r>
            <a:r>
              <a:rPr lang="en-US" sz="3600" dirty="0" smtClean="0"/>
              <a:t>72.57</a:t>
            </a:r>
          </a:p>
          <a:p>
            <a:endParaRPr lang="en-US" sz="3600" dirty="0"/>
          </a:p>
          <a:p>
            <a:r>
              <a:rPr lang="en-US" sz="3600" dirty="0"/>
              <a:t>H= </a:t>
            </a:r>
            <a:r>
              <a:rPr lang="en-US" sz="3600" dirty="0" err="1"/>
              <a:t>humerus</a:t>
            </a:r>
            <a:r>
              <a:rPr lang="en-US" sz="3600" dirty="0"/>
              <a:t> length x </a:t>
            </a:r>
            <a:r>
              <a:rPr lang="en-US" sz="3600" dirty="0" smtClean="0"/>
              <a:t>2.79 </a:t>
            </a:r>
            <a:r>
              <a:rPr lang="en-US" sz="3600" dirty="0"/>
              <a:t>+ </a:t>
            </a:r>
            <a:r>
              <a:rPr lang="en-US" sz="3600" dirty="0" smtClean="0"/>
              <a:t>71.48</a:t>
            </a:r>
          </a:p>
          <a:p>
            <a:endParaRPr lang="en-US" sz="3600" dirty="0"/>
          </a:p>
          <a:p>
            <a:r>
              <a:rPr lang="en-US" sz="3600" dirty="0"/>
              <a:t>H= radius length X 3.87 + 73.50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7774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MALE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H</a:t>
            </a:r>
            <a:r>
              <a:rPr lang="en-US" sz="3600" dirty="0"/>
              <a:t>= femur length X 2.23 + </a:t>
            </a:r>
            <a:r>
              <a:rPr lang="en-US" sz="3600" dirty="0" smtClean="0"/>
              <a:t>69.08</a:t>
            </a:r>
          </a:p>
          <a:p>
            <a:endParaRPr lang="en-US" sz="3600" dirty="0"/>
          </a:p>
          <a:p>
            <a:r>
              <a:rPr lang="en-US" sz="3600" dirty="0"/>
              <a:t>H= tibia length x 2.39 + </a:t>
            </a:r>
            <a:r>
              <a:rPr lang="en-US" sz="3600" dirty="0" smtClean="0"/>
              <a:t>81.68</a:t>
            </a:r>
          </a:p>
          <a:p>
            <a:endParaRPr lang="en-US" sz="3600" dirty="0"/>
          </a:p>
          <a:p>
            <a:r>
              <a:rPr lang="en-US" sz="3600" dirty="0"/>
              <a:t>H= </a:t>
            </a:r>
            <a:r>
              <a:rPr lang="en-US" sz="3600" dirty="0" err="1"/>
              <a:t>humerus</a:t>
            </a:r>
            <a:r>
              <a:rPr lang="en-US" sz="3600" dirty="0"/>
              <a:t> length X </a:t>
            </a:r>
            <a:r>
              <a:rPr lang="en-US" sz="3600" dirty="0" smtClean="0"/>
              <a:t>2.89 </a:t>
            </a:r>
            <a:r>
              <a:rPr lang="en-US" sz="3600" dirty="0"/>
              <a:t>+ </a:t>
            </a:r>
            <a:r>
              <a:rPr lang="en-US" sz="3600" dirty="0" smtClean="0"/>
              <a:t>70.64</a:t>
            </a:r>
          </a:p>
          <a:p>
            <a:endParaRPr lang="en-US" sz="3600" dirty="0"/>
          </a:p>
          <a:p>
            <a:r>
              <a:rPr lang="en-US" sz="3600" dirty="0"/>
              <a:t>H= radius length x 3.65 + 80.40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851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DETERMINING AGE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Changes occur as age increases (25-30) then degeneration begins</a:t>
            </a:r>
          </a:p>
          <a:p>
            <a:r>
              <a:rPr lang="en-US" sz="3200" dirty="0" smtClean="0"/>
              <a:t>Cranial sutures close as age increases (</a:t>
            </a:r>
            <a:r>
              <a:rPr lang="en-US" sz="3200" dirty="0" err="1" smtClean="0"/>
              <a:t>fontanelle</a:t>
            </a:r>
            <a:r>
              <a:rPr lang="en-US" sz="3200" smtClean="0"/>
              <a:t>/soft spot))</a:t>
            </a:r>
            <a:endParaRPr lang="en-US" sz="3200" dirty="0" smtClean="0"/>
          </a:p>
          <a:p>
            <a:r>
              <a:rPr lang="en-US" sz="3200" dirty="0" smtClean="0"/>
              <a:t>Epiphyses- growth plate closes as age increases</a:t>
            </a:r>
          </a:p>
          <a:p>
            <a:r>
              <a:rPr lang="en-US" sz="3200" dirty="0" smtClean="0"/>
              <a:t>Ossification- the hardening of bone, increases as age increases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5_60_skul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38200" y="498983"/>
            <a:ext cx="7360920" cy="635901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DETERMINING SEX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61560"/>
          </a:xfrm>
        </p:spPr>
        <p:txBody>
          <a:bodyPr>
            <a:normAutofit fontScale="47500" lnSpcReduction="20000"/>
          </a:bodyPr>
          <a:lstStyle/>
          <a:p>
            <a:r>
              <a:rPr lang="en-US" sz="7600" dirty="0" smtClean="0"/>
              <a:t>Skull Differences- female is rounder and smaller</a:t>
            </a:r>
          </a:p>
          <a:p>
            <a:r>
              <a:rPr lang="en-US" sz="7600" dirty="0" smtClean="0"/>
              <a:t>Supraorbital ridges more pronounced in males</a:t>
            </a:r>
          </a:p>
          <a:p>
            <a:r>
              <a:rPr lang="en-US" sz="7600" dirty="0" smtClean="0"/>
              <a:t>Male chin is square, Female chin is round</a:t>
            </a:r>
          </a:p>
          <a:p>
            <a:r>
              <a:rPr lang="en-US" sz="7600" dirty="0" smtClean="0"/>
              <a:t>Muscle Attachment (indentations) more pronounced in males</a:t>
            </a:r>
          </a:p>
          <a:p>
            <a:pPr>
              <a:buNone/>
            </a:pPr>
            <a:r>
              <a:rPr lang="en-US" sz="6500" dirty="0" smtClean="0"/>
              <a:t> </a:t>
            </a:r>
          </a:p>
          <a:p>
            <a:endParaRPr lang="en-US" dirty="0" smtClean="0"/>
          </a:p>
          <a:p>
            <a:pPr marL="137160" indent="0">
              <a:buNone/>
            </a:pP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skull sex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19200" y="762000"/>
            <a:ext cx="6705600" cy="480568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DETERMINING SEX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Sacrum (wider and shorter in female)</a:t>
            </a:r>
          </a:p>
          <a:p>
            <a:r>
              <a:rPr lang="en-US" sz="3200" dirty="0"/>
              <a:t>Coccyx is more movable in female</a:t>
            </a:r>
          </a:p>
          <a:p>
            <a:r>
              <a:rPr lang="en-US" sz="3200" dirty="0"/>
              <a:t>Pelvis (</a:t>
            </a:r>
            <a:r>
              <a:rPr lang="en-US" sz="3200" dirty="0" err="1"/>
              <a:t>Os</a:t>
            </a:r>
            <a:r>
              <a:rPr lang="en-US" sz="3200" dirty="0"/>
              <a:t> </a:t>
            </a:r>
            <a:r>
              <a:rPr lang="en-US" sz="3200" dirty="0" smtClean="0"/>
              <a:t>Pubis)Differences</a:t>
            </a:r>
            <a:endParaRPr lang="en-US" sz="3200" dirty="0"/>
          </a:p>
          <a:p>
            <a:r>
              <a:rPr lang="en-US" sz="3200" dirty="0" smtClean="0"/>
              <a:t> </a:t>
            </a:r>
            <a:r>
              <a:rPr lang="en-US" sz="3200" dirty="0"/>
              <a:t>1-Width of pubic arch (female is larger)</a:t>
            </a:r>
          </a:p>
          <a:p>
            <a:pPr marL="137160" indent="0">
              <a:buNone/>
            </a:pPr>
            <a:r>
              <a:rPr lang="en-US" sz="3200" dirty="0" smtClean="0"/>
              <a:t>     </a:t>
            </a:r>
            <a:r>
              <a:rPr lang="en-US" sz="3200" dirty="0"/>
              <a:t>2- Width of pubic body (female is wider)</a:t>
            </a:r>
          </a:p>
          <a:p>
            <a:pPr marL="137160" indent="0">
              <a:buNone/>
            </a:pPr>
            <a:r>
              <a:rPr lang="en-US" sz="3200" dirty="0" smtClean="0"/>
              <a:t>   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7777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708" y="118110"/>
            <a:ext cx="5717858" cy="67398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757702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dirty="0" smtClean="0"/>
              <a:t>DETERMINING RACE- </a:t>
            </a:r>
            <a:br>
              <a:rPr lang="en-US" sz="4800" dirty="0" smtClean="0"/>
            </a:br>
            <a:r>
              <a:rPr lang="en-US" sz="4800" dirty="0" smtClean="0"/>
              <a:t>Skull Features 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Caucasoid – (European, Middle Eastern, East Indian)- </a:t>
            </a:r>
          </a:p>
          <a:p>
            <a:r>
              <a:rPr lang="en-US" sz="3600" dirty="0" smtClean="0"/>
              <a:t>Negroid- African, Aborigine, Melanesian</a:t>
            </a:r>
          </a:p>
          <a:p>
            <a:r>
              <a:rPr lang="en-US" sz="3600" dirty="0" smtClean="0"/>
              <a:t>Mongoloid- Asian, Native American, Polynesian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/>
          </a:bodyPr>
          <a:lstStyle/>
          <a:p>
            <a:r>
              <a:rPr lang="en-US" dirty="0"/>
              <a:t>DETERMINING RACE- </a:t>
            </a:r>
            <a:br>
              <a:rPr lang="en-US" dirty="0"/>
            </a:br>
            <a:r>
              <a:rPr lang="en-US" dirty="0"/>
              <a:t>Skull Features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099560"/>
          </a:xfrm>
        </p:spPr>
        <p:txBody>
          <a:bodyPr>
            <a:normAutofit/>
          </a:bodyPr>
          <a:lstStyle/>
          <a:p>
            <a:r>
              <a:rPr lang="en-US" sz="3200" dirty="0"/>
              <a:t>Examine: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Mandible  (lower </a:t>
            </a:r>
            <a:r>
              <a:rPr lang="en-US" sz="3200" dirty="0"/>
              <a:t>jaw bone)</a:t>
            </a:r>
          </a:p>
          <a:p>
            <a:r>
              <a:rPr lang="en-US" sz="3200" dirty="0" smtClean="0"/>
              <a:t>Nasal </a:t>
            </a:r>
            <a:r>
              <a:rPr lang="en-US" sz="3200" dirty="0"/>
              <a:t>aperture (nose bone)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Palate (roof of mouth)</a:t>
            </a:r>
            <a:endParaRPr lang="en-US" sz="3200" dirty="0"/>
          </a:p>
          <a:p>
            <a:r>
              <a:rPr lang="en-US" sz="3200" dirty="0" smtClean="0"/>
              <a:t>Orbitals (eye </a:t>
            </a:r>
            <a:r>
              <a:rPr lang="en-US" sz="3200" dirty="0"/>
              <a:t>sockets)</a:t>
            </a:r>
          </a:p>
          <a:p>
            <a:r>
              <a:rPr lang="en-US" sz="3200" dirty="0" err="1" smtClean="0"/>
              <a:t>Zygomatic</a:t>
            </a:r>
            <a:r>
              <a:rPr lang="en-US" sz="3200" dirty="0" smtClean="0"/>
              <a:t> arches </a:t>
            </a:r>
            <a:r>
              <a:rPr lang="en-US" sz="3200" dirty="0"/>
              <a:t>(cheek bones)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164496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880</TotalTime>
  <Words>398</Words>
  <Application>Microsoft Office PowerPoint</Application>
  <PresentationFormat>On-screen Show (4:3)</PresentationFormat>
  <Paragraphs>79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Apex</vt:lpstr>
      <vt:lpstr>FORENSIC ANTHROPOLOGY</vt:lpstr>
      <vt:lpstr>DETERMINING AGE</vt:lpstr>
      <vt:lpstr>PowerPoint Presentation</vt:lpstr>
      <vt:lpstr>DETERMINING SEX</vt:lpstr>
      <vt:lpstr>PowerPoint Presentation</vt:lpstr>
      <vt:lpstr>DETERMINING SEX</vt:lpstr>
      <vt:lpstr>PowerPoint Presentation</vt:lpstr>
      <vt:lpstr>DETERMINING RACE-  Skull Features </vt:lpstr>
      <vt:lpstr>DETERMINING RACE-  Skull Features </vt:lpstr>
      <vt:lpstr>DETERMINING RACE-  Skull Features</vt:lpstr>
      <vt:lpstr>DETERMINING RACE-  Skull Features</vt:lpstr>
      <vt:lpstr>DETERMINING RACE-  Skull Features</vt:lpstr>
      <vt:lpstr>PowerPoint Presentation</vt:lpstr>
      <vt:lpstr>DETERMINING HEIGHT</vt:lpstr>
      <vt:lpstr>DETERMINING HEIGHT</vt:lpstr>
      <vt:lpstr>FEMALE</vt:lpstr>
      <vt:lpstr>MALE</vt:lpstr>
    </vt:vector>
  </TitlesOfParts>
  <Company>Mount Sinai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FORENSIC ANTHROPOLOGY</dc:title>
  <dc:creator>testuser</dc:creator>
  <cp:lastModifiedBy>callahan, cindy</cp:lastModifiedBy>
  <cp:revision>22</cp:revision>
  <dcterms:created xsi:type="dcterms:W3CDTF">2009-11-24T18:20:41Z</dcterms:created>
  <dcterms:modified xsi:type="dcterms:W3CDTF">2013-05-06T12:36:50Z</dcterms:modified>
</cp:coreProperties>
</file>