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sldIdLst>
    <p:sldId id="256" r:id="rId2"/>
    <p:sldId id="265" r:id="rId3"/>
    <p:sldId id="261" r:id="rId4"/>
    <p:sldId id="260" r:id="rId5"/>
    <p:sldId id="257" r:id="rId6"/>
    <p:sldId id="258" r:id="rId7"/>
    <p:sldId id="259" r:id="rId8"/>
    <p:sldId id="262" r:id="rId9"/>
    <p:sldId id="266" r:id="rId10"/>
    <p:sldId id="267" r:id="rId11"/>
    <p:sldId id="268" r:id="rId12"/>
    <p:sldId id="269" r:id="rId13"/>
    <p:sldId id="263" r:id="rId14"/>
    <p:sldId id="270" r:id="rId15"/>
    <p:sldId id="271" r:id="rId16"/>
    <p:sldId id="272" r:id="rId17"/>
    <p:sldId id="273" r:id="rId18"/>
    <p:sldId id="274" r:id="rId19"/>
    <p:sldId id="275" r:id="rId20"/>
    <p:sldId id="276" r:id="rId21"/>
    <p:sldId id="277" r:id="rId22"/>
    <p:sldId id="279" r:id="rId23"/>
    <p:sldId id="280" r:id="rId24"/>
    <p:sldId id="281" r:id="rId25"/>
    <p:sldId id="282" r:id="rId26"/>
    <p:sldId id="288" r:id="rId27"/>
    <p:sldId id="284" r:id="rId28"/>
    <p:sldId id="287" r:id="rId29"/>
    <p:sldId id="285" r:id="rId30"/>
    <p:sldId id="286" r:id="rId31"/>
    <p:sldId id="278" r:id="rId32"/>
    <p:sldId id="289" r:id="rId33"/>
    <p:sldId id="290" r:id="rId34"/>
    <p:sldId id="291" r:id="rId35"/>
    <p:sldId id="292" r:id="rId36"/>
    <p:sldId id="293" r:id="rId37"/>
    <p:sldId id="294" r:id="rId38"/>
    <p:sldId id="295" r:id="rId39"/>
    <p:sldId id="296" r:id="rId40"/>
    <p:sldId id="298" r:id="rId41"/>
    <p:sldId id="297" r:id="rId42"/>
    <p:sldId id="299" r:id="rId43"/>
    <p:sldId id="283" r:id="rId44"/>
    <p:sldId id="300" r:id="rId45"/>
    <p:sldId id="301" r:id="rId46"/>
    <p:sldId id="302" r:id="rId47"/>
    <p:sldId id="318" r:id="rId48"/>
    <p:sldId id="303" r:id="rId49"/>
    <p:sldId id="305" r:id="rId50"/>
    <p:sldId id="308" r:id="rId51"/>
    <p:sldId id="309" r:id="rId52"/>
    <p:sldId id="306" r:id="rId53"/>
    <p:sldId id="310" r:id="rId54"/>
    <p:sldId id="307" r:id="rId55"/>
    <p:sldId id="311" r:id="rId56"/>
    <p:sldId id="304" r:id="rId57"/>
    <p:sldId id="313" r:id="rId58"/>
    <p:sldId id="312" r:id="rId59"/>
    <p:sldId id="314" r:id="rId60"/>
    <p:sldId id="315" r:id="rId61"/>
    <p:sldId id="316" r:id="rId62"/>
    <p:sldId id="317" r:id="rId63"/>
    <p:sldId id="319" r:id="rId6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50"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58376C-2FF0-4149-B9AB-5F5DDC0A478C}" type="doc">
      <dgm:prSet loTypeId="urn:microsoft.com/office/officeart/2005/8/layout/pyramid1" loCatId="pyramid" qsTypeId="urn:microsoft.com/office/officeart/2005/8/quickstyle/simple1" qsCatId="simple" csTypeId="urn:microsoft.com/office/officeart/2005/8/colors/accent1_2" csCatId="accent1" phldr="1"/>
      <dgm:spPr/>
    </dgm:pt>
    <dgm:pt modelId="{A2016479-D795-4FE2-8629-45DA83625A9C}">
      <dgm:prSet phldrT="[Text]"/>
      <dgm:spPr/>
      <dgm:t>
        <a:bodyPr/>
        <a:lstStyle/>
        <a:p>
          <a:r>
            <a:rPr lang="en-US" dirty="0" smtClean="0"/>
            <a:t>King/ Nobles</a:t>
          </a:r>
          <a:endParaRPr lang="en-US" dirty="0"/>
        </a:p>
      </dgm:t>
    </dgm:pt>
    <dgm:pt modelId="{0FED44EF-A951-4E15-8896-1776E6BD74CB}" type="parTrans" cxnId="{556EFBE5-529C-4706-A910-081DB01C00F0}">
      <dgm:prSet/>
      <dgm:spPr/>
      <dgm:t>
        <a:bodyPr/>
        <a:lstStyle/>
        <a:p>
          <a:endParaRPr lang="en-US"/>
        </a:p>
      </dgm:t>
    </dgm:pt>
    <dgm:pt modelId="{2A9B2B13-C1B3-4001-8BAE-B889E9549723}" type="sibTrans" cxnId="{556EFBE5-529C-4706-A910-081DB01C00F0}">
      <dgm:prSet/>
      <dgm:spPr/>
      <dgm:t>
        <a:bodyPr/>
        <a:lstStyle/>
        <a:p>
          <a:endParaRPr lang="en-US"/>
        </a:p>
      </dgm:t>
    </dgm:pt>
    <dgm:pt modelId="{CE0A3F7E-33AC-4B17-86B4-62EAA507C74B}">
      <dgm:prSet phldrT="[Text]"/>
      <dgm:spPr/>
      <dgm:t>
        <a:bodyPr/>
        <a:lstStyle/>
        <a:p>
          <a:r>
            <a:rPr lang="en-US" dirty="0" smtClean="0"/>
            <a:t>Priests, Professionals</a:t>
          </a:r>
          <a:endParaRPr lang="en-US" dirty="0"/>
        </a:p>
      </dgm:t>
    </dgm:pt>
    <dgm:pt modelId="{FDEF3E5B-D440-4375-A96B-B24F720E6ACC}" type="parTrans" cxnId="{C4DA0FF9-C7A7-4159-A0CB-39A4A5257B88}">
      <dgm:prSet/>
      <dgm:spPr/>
      <dgm:t>
        <a:bodyPr/>
        <a:lstStyle/>
        <a:p>
          <a:endParaRPr lang="en-US"/>
        </a:p>
      </dgm:t>
    </dgm:pt>
    <dgm:pt modelId="{1B58EFC6-7929-4957-B758-231F85B4C36A}" type="sibTrans" cxnId="{C4DA0FF9-C7A7-4159-A0CB-39A4A5257B88}">
      <dgm:prSet/>
      <dgm:spPr/>
      <dgm:t>
        <a:bodyPr/>
        <a:lstStyle/>
        <a:p>
          <a:endParaRPr lang="en-US"/>
        </a:p>
      </dgm:t>
    </dgm:pt>
    <dgm:pt modelId="{33C877E2-D7E6-4C24-A97B-AD5B7B4576A6}">
      <dgm:prSet phldrT="[Text]"/>
      <dgm:spPr/>
      <dgm:t>
        <a:bodyPr/>
        <a:lstStyle/>
        <a:p>
          <a:r>
            <a:rPr lang="en-US" dirty="0" smtClean="0"/>
            <a:t>Farmers , herders, and those who sell their labor</a:t>
          </a:r>
          <a:endParaRPr lang="en-US" dirty="0"/>
        </a:p>
      </dgm:t>
    </dgm:pt>
    <dgm:pt modelId="{45ADFB4C-A7B5-45EC-86F3-3A4F4730E73A}" type="parTrans" cxnId="{F11BCFD2-64FA-4847-A83D-312BCC79E24C}">
      <dgm:prSet/>
      <dgm:spPr/>
      <dgm:t>
        <a:bodyPr/>
        <a:lstStyle/>
        <a:p>
          <a:endParaRPr lang="en-US"/>
        </a:p>
      </dgm:t>
    </dgm:pt>
    <dgm:pt modelId="{1F5E77A2-5183-489D-8EE7-D722593CF534}" type="sibTrans" cxnId="{F11BCFD2-64FA-4847-A83D-312BCC79E24C}">
      <dgm:prSet/>
      <dgm:spPr/>
      <dgm:t>
        <a:bodyPr/>
        <a:lstStyle/>
        <a:p>
          <a:endParaRPr lang="en-US"/>
        </a:p>
      </dgm:t>
    </dgm:pt>
    <dgm:pt modelId="{48FE56CF-6427-451C-88EB-1E14D632CEB5}" type="pres">
      <dgm:prSet presAssocID="{4D58376C-2FF0-4149-B9AB-5F5DDC0A478C}" presName="Name0" presStyleCnt="0">
        <dgm:presLayoutVars>
          <dgm:dir/>
          <dgm:animLvl val="lvl"/>
          <dgm:resizeHandles val="exact"/>
        </dgm:presLayoutVars>
      </dgm:prSet>
      <dgm:spPr/>
    </dgm:pt>
    <dgm:pt modelId="{5776E74A-9802-4AF3-B09A-D46D28119039}" type="pres">
      <dgm:prSet presAssocID="{A2016479-D795-4FE2-8629-45DA83625A9C}" presName="Name8" presStyleCnt="0"/>
      <dgm:spPr/>
    </dgm:pt>
    <dgm:pt modelId="{3BCFC6AA-CA2D-42FC-B794-8D1C81BF0180}" type="pres">
      <dgm:prSet presAssocID="{A2016479-D795-4FE2-8629-45DA83625A9C}" presName="level" presStyleLbl="node1" presStyleIdx="0" presStyleCnt="3" custScaleY="23316">
        <dgm:presLayoutVars>
          <dgm:chMax val="1"/>
          <dgm:bulletEnabled val="1"/>
        </dgm:presLayoutVars>
      </dgm:prSet>
      <dgm:spPr/>
      <dgm:t>
        <a:bodyPr/>
        <a:lstStyle/>
        <a:p>
          <a:endParaRPr lang="en-US"/>
        </a:p>
      </dgm:t>
    </dgm:pt>
    <dgm:pt modelId="{23FF886C-2606-409F-BDC3-51B417820895}" type="pres">
      <dgm:prSet presAssocID="{A2016479-D795-4FE2-8629-45DA83625A9C}" presName="levelTx" presStyleLbl="revTx" presStyleIdx="0" presStyleCnt="0">
        <dgm:presLayoutVars>
          <dgm:chMax val="1"/>
          <dgm:bulletEnabled val="1"/>
        </dgm:presLayoutVars>
      </dgm:prSet>
      <dgm:spPr/>
      <dgm:t>
        <a:bodyPr/>
        <a:lstStyle/>
        <a:p>
          <a:endParaRPr lang="en-US"/>
        </a:p>
      </dgm:t>
    </dgm:pt>
    <dgm:pt modelId="{68FFDE01-5E26-4EAD-8CBD-64926F9DB24F}" type="pres">
      <dgm:prSet presAssocID="{CE0A3F7E-33AC-4B17-86B4-62EAA507C74B}" presName="Name8" presStyleCnt="0"/>
      <dgm:spPr/>
    </dgm:pt>
    <dgm:pt modelId="{90154FC4-3A32-42F5-A6A2-560ED2CD6AF6}" type="pres">
      <dgm:prSet presAssocID="{CE0A3F7E-33AC-4B17-86B4-62EAA507C74B}" presName="level" presStyleLbl="node1" presStyleIdx="1" presStyleCnt="3">
        <dgm:presLayoutVars>
          <dgm:chMax val="1"/>
          <dgm:bulletEnabled val="1"/>
        </dgm:presLayoutVars>
      </dgm:prSet>
      <dgm:spPr/>
      <dgm:t>
        <a:bodyPr/>
        <a:lstStyle/>
        <a:p>
          <a:endParaRPr lang="en-US"/>
        </a:p>
      </dgm:t>
    </dgm:pt>
    <dgm:pt modelId="{CFDD811E-4963-4FAD-913F-D37607AE6B94}" type="pres">
      <dgm:prSet presAssocID="{CE0A3F7E-33AC-4B17-86B4-62EAA507C74B}" presName="levelTx" presStyleLbl="revTx" presStyleIdx="0" presStyleCnt="0">
        <dgm:presLayoutVars>
          <dgm:chMax val="1"/>
          <dgm:bulletEnabled val="1"/>
        </dgm:presLayoutVars>
      </dgm:prSet>
      <dgm:spPr/>
      <dgm:t>
        <a:bodyPr/>
        <a:lstStyle/>
        <a:p>
          <a:endParaRPr lang="en-US"/>
        </a:p>
      </dgm:t>
    </dgm:pt>
    <dgm:pt modelId="{4A7904B8-2D5C-4DBF-97D7-94A1FC1D376A}" type="pres">
      <dgm:prSet presAssocID="{33C877E2-D7E6-4C24-A97B-AD5B7B4576A6}" presName="Name8" presStyleCnt="0"/>
      <dgm:spPr/>
    </dgm:pt>
    <dgm:pt modelId="{445DE3B4-61D4-4554-9EC7-1E143653893C}" type="pres">
      <dgm:prSet presAssocID="{33C877E2-D7E6-4C24-A97B-AD5B7B4576A6}" presName="level" presStyleLbl="node1" presStyleIdx="2" presStyleCnt="3">
        <dgm:presLayoutVars>
          <dgm:chMax val="1"/>
          <dgm:bulletEnabled val="1"/>
        </dgm:presLayoutVars>
      </dgm:prSet>
      <dgm:spPr/>
      <dgm:t>
        <a:bodyPr/>
        <a:lstStyle/>
        <a:p>
          <a:endParaRPr lang="en-US"/>
        </a:p>
      </dgm:t>
    </dgm:pt>
    <dgm:pt modelId="{9FCE962E-33F5-4F45-ADEF-1CEE99C4BE51}" type="pres">
      <dgm:prSet presAssocID="{33C877E2-D7E6-4C24-A97B-AD5B7B4576A6}" presName="levelTx" presStyleLbl="revTx" presStyleIdx="0" presStyleCnt="0">
        <dgm:presLayoutVars>
          <dgm:chMax val="1"/>
          <dgm:bulletEnabled val="1"/>
        </dgm:presLayoutVars>
      </dgm:prSet>
      <dgm:spPr/>
      <dgm:t>
        <a:bodyPr/>
        <a:lstStyle/>
        <a:p>
          <a:endParaRPr lang="en-US"/>
        </a:p>
      </dgm:t>
    </dgm:pt>
  </dgm:ptLst>
  <dgm:cxnLst>
    <dgm:cxn modelId="{DF4CD8C1-40B6-4080-AC0F-6ABF866CBD7F}" type="presOf" srcId="{A2016479-D795-4FE2-8629-45DA83625A9C}" destId="{3BCFC6AA-CA2D-42FC-B794-8D1C81BF0180}" srcOrd="0" destOrd="0" presId="urn:microsoft.com/office/officeart/2005/8/layout/pyramid1"/>
    <dgm:cxn modelId="{556EFBE5-529C-4706-A910-081DB01C00F0}" srcId="{4D58376C-2FF0-4149-B9AB-5F5DDC0A478C}" destId="{A2016479-D795-4FE2-8629-45DA83625A9C}" srcOrd="0" destOrd="0" parTransId="{0FED44EF-A951-4E15-8896-1776E6BD74CB}" sibTransId="{2A9B2B13-C1B3-4001-8BAE-B889E9549723}"/>
    <dgm:cxn modelId="{C6F5D837-F642-433C-9481-9674059B53A1}" type="presOf" srcId="{33C877E2-D7E6-4C24-A97B-AD5B7B4576A6}" destId="{9FCE962E-33F5-4F45-ADEF-1CEE99C4BE51}" srcOrd="1" destOrd="0" presId="urn:microsoft.com/office/officeart/2005/8/layout/pyramid1"/>
    <dgm:cxn modelId="{70FBEF01-7EAA-4892-8537-F53C187B8DAF}" type="presOf" srcId="{CE0A3F7E-33AC-4B17-86B4-62EAA507C74B}" destId="{90154FC4-3A32-42F5-A6A2-560ED2CD6AF6}" srcOrd="0" destOrd="0" presId="urn:microsoft.com/office/officeart/2005/8/layout/pyramid1"/>
    <dgm:cxn modelId="{9FC0D5DA-4AD8-4A8B-9DC6-25234E5BC2AB}" type="presOf" srcId="{4D58376C-2FF0-4149-B9AB-5F5DDC0A478C}" destId="{48FE56CF-6427-451C-88EB-1E14D632CEB5}" srcOrd="0" destOrd="0" presId="urn:microsoft.com/office/officeart/2005/8/layout/pyramid1"/>
    <dgm:cxn modelId="{874ED084-68E6-47D1-A07F-E57C70C08A30}" type="presOf" srcId="{33C877E2-D7E6-4C24-A97B-AD5B7B4576A6}" destId="{445DE3B4-61D4-4554-9EC7-1E143653893C}" srcOrd="0" destOrd="0" presId="urn:microsoft.com/office/officeart/2005/8/layout/pyramid1"/>
    <dgm:cxn modelId="{560F8EFA-66F9-4209-B1D7-4BA0D722BE61}" type="presOf" srcId="{CE0A3F7E-33AC-4B17-86B4-62EAA507C74B}" destId="{CFDD811E-4963-4FAD-913F-D37607AE6B94}" srcOrd="1" destOrd="0" presId="urn:microsoft.com/office/officeart/2005/8/layout/pyramid1"/>
    <dgm:cxn modelId="{039B6FAA-228C-4C4C-B5B3-B9545970FD10}" type="presOf" srcId="{A2016479-D795-4FE2-8629-45DA83625A9C}" destId="{23FF886C-2606-409F-BDC3-51B417820895}" srcOrd="1" destOrd="0" presId="urn:microsoft.com/office/officeart/2005/8/layout/pyramid1"/>
    <dgm:cxn modelId="{C4DA0FF9-C7A7-4159-A0CB-39A4A5257B88}" srcId="{4D58376C-2FF0-4149-B9AB-5F5DDC0A478C}" destId="{CE0A3F7E-33AC-4B17-86B4-62EAA507C74B}" srcOrd="1" destOrd="0" parTransId="{FDEF3E5B-D440-4375-A96B-B24F720E6ACC}" sibTransId="{1B58EFC6-7929-4957-B758-231F85B4C36A}"/>
    <dgm:cxn modelId="{F11BCFD2-64FA-4847-A83D-312BCC79E24C}" srcId="{4D58376C-2FF0-4149-B9AB-5F5DDC0A478C}" destId="{33C877E2-D7E6-4C24-A97B-AD5B7B4576A6}" srcOrd="2" destOrd="0" parTransId="{45ADFB4C-A7B5-45EC-86F3-3A4F4730E73A}" sibTransId="{1F5E77A2-5183-489D-8EE7-D722593CF534}"/>
    <dgm:cxn modelId="{1AA923F4-2294-46D0-941E-1DED8FF90422}" type="presParOf" srcId="{48FE56CF-6427-451C-88EB-1E14D632CEB5}" destId="{5776E74A-9802-4AF3-B09A-D46D28119039}" srcOrd="0" destOrd="0" presId="urn:microsoft.com/office/officeart/2005/8/layout/pyramid1"/>
    <dgm:cxn modelId="{F7452663-228C-4193-AC4B-8398D1294647}" type="presParOf" srcId="{5776E74A-9802-4AF3-B09A-D46D28119039}" destId="{3BCFC6AA-CA2D-42FC-B794-8D1C81BF0180}" srcOrd="0" destOrd="0" presId="urn:microsoft.com/office/officeart/2005/8/layout/pyramid1"/>
    <dgm:cxn modelId="{A6392B56-F3F0-4E77-85BC-8FDBBDF533BD}" type="presParOf" srcId="{5776E74A-9802-4AF3-B09A-D46D28119039}" destId="{23FF886C-2606-409F-BDC3-51B417820895}" srcOrd="1" destOrd="0" presId="urn:microsoft.com/office/officeart/2005/8/layout/pyramid1"/>
    <dgm:cxn modelId="{D77A9B84-02EB-4008-9808-02116A165E8A}" type="presParOf" srcId="{48FE56CF-6427-451C-88EB-1E14D632CEB5}" destId="{68FFDE01-5E26-4EAD-8CBD-64926F9DB24F}" srcOrd="1" destOrd="0" presId="urn:microsoft.com/office/officeart/2005/8/layout/pyramid1"/>
    <dgm:cxn modelId="{570CA3F4-5089-4D84-BF32-342754D9D350}" type="presParOf" srcId="{68FFDE01-5E26-4EAD-8CBD-64926F9DB24F}" destId="{90154FC4-3A32-42F5-A6A2-560ED2CD6AF6}" srcOrd="0" destOrd="0" presId="urn:microsoft.com/office/officeart/2005/8/layout/pyramid1"/>
    <dgm:cxn modelId="{5F410252-B499-45E5-8304-336F94D4378E}" type="presParOf" srcId="{68FFDE01-5E26-4EAD-8CBD-64926F9DB24F}" destId="{CFDD811E-4963-4FAD-913F-D37607AE6B94}" srcOrd="1" destOrd="0" presId="urn:microsoft.com/office/officeart/2005/8/layout/pyramid1"/>
    <dgm:cxn modelId="{3AD144F4-4B01-44CB-AFD4-8B68F69575DB}" type="presParOf" srcId="{48FE56CF-6427-451C-88EB-1E14D632CEB5}" destId="{4A7904B8-2D5C-4DBF-97D7-94A1FC1D376A}" srcOrd="2" destOrd="0" presId="urn:microsoft.com/office/officeart/2005/8/layout/pyramid1"/>
    <dgm:cxn modelId="{92AB5BD7-2B03-47A2-A631-DDF7D66B542F}" type="presParOf" srcId="{4A7904B8-2D5C-4DBF-97D7-94A1FC1D376A}" destId="{445DE3B4-61D4-4554-9EC7-1E143653893C}" srcOrd="0" destOrd="0" presId="urn:microsoft.com/office/officeart/2005/8/layout/pyramid1"/>
    <dgm:cxn modelId="{CDD7C1CB-DBA7-448D-9F93-56C143D66D69}" type="presParOf" srcId="{4A7904B8-2D5C-4DBF-97D7-94A1FC1D376A}" destId="{9FCE962E-33F5-4F45-ADEF-1CEE99C4BE51}"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CFC6AA-CA2D-42FC-B794-8D1C81BF0180}">
      <dsp:nvSpPr>
        <dsp:cNvPr id="0" name=""/>
        <dsp:cNvSpPr/>
      </dsp:nvSpPr>
      <dsp:spPr>
        <a:xfrm>
          <a:off x="3685181" y="0"/>
          <a:ext cx="859236" cy="472547"/>
        </a:xfrm>
        <a:prstGeom prst="trapezoid">
          <a:avLst>
            <a:gd name="adj" fmla="val 9091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King/ Nobles</a:t>
          </a:r>
          <a:endParaRPr lang="en-US" sz="1500" kern="1200" dirty="0"/>
        </a:p>
      </dsp:txBody>
      <dsp:txXfrm>
        <a:off x="3685181" y="0"/>
        <a:ext cx="859236" cy="472547"/>
      </dsp:txXfrm>
    </dsp:sp>
    <dsp:sp modelId="{90154FC4-3A32-42F5-A6A2-560ED2CD6AF6}">
      <dsp:nvSpPr>
        <dsp:cNvPr id="0" name=""/>
        <dsp:cNvSpPr/>
      </dsp:nvSpPr>
      <dsp:spPr>
        <a:xfrm>
          <a:off x="1842590" y="472547"/>
          <a:ext cx="4544418" cy="2026707"/>
        </a:xfrm>
        <a:prstGeom prst="trapezoid">
          <a:avLst>
            <a:gd name="adj" fmla="val 9091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Priests, Professionals</a:t>
          </a:r>
          <a:endParaRPr lang="en-US" sz="1500" kern="1200" dirty="0"/>
        </a:p>
      </dsp:txBody>
      <dsp:txXfrm>
        <a:off x="2637863" y="472547"/>
        <a:ext cx="2953872" cy="2026707"/>
      </dsp:txXfrm>
    </dsp:sp>
    <dsp:sp modelId="{445DE3B4-61D4-4554-9EC7-1E143653893C}">
      <dsp:nvSpPr>
        <dsp:cNvPr id="0" name=""/>
        <dsp:cNvSpPr/>
      </dsp:nvSpPr>
      <dsp:spPr>
        <a:xfrm>
          <a:off x="0" y="2499255"/>
          <a:ext cx="8229600" cy="2026707"/>
        </a:xfrm>
        <a:prstGeom prst="trapezoid">
          <a:avLst>
            <a:gd name="adj" fmla="val 9091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Farmers , herders, and those who sell their labor</a:t>
          </a:r>
          <a:endParaRPr lang="en-US" sz="1500" kern="1200" dirty="0"/>
        </a:p>
      </dsp:txBody>
      <dsp:txXfrm>
        <a:off x="1440179" y="2499255"/>
        <a:ext cx="5349240" cy="2026707"/>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C9E73D-E784-44E5-B367-AE8AFEF158DB}" type="datetimeFigureOut">
              <a:rPr lang="en-US" smtClean="0"/>
              <a:t>9/19/2016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D37732-0FEF-46AA-B808-05299CF21AED}" type="slidenum">
              <a:rPr lang="en-US" smtClean="0"/>
              <a:t>‹#›</a:t>
            </a:fld>
            <a:endParaRPr lang="en-US" dirty="0"/>
          </a:p>
        </p:txBody>
      </p:sp>
    </p:spTree>
    <p:extLst>
      <p:ext uri="{BB962C8B-B14F-4D97-AF65-F5344CB8AC3E}">
        <p14:creationId xmlns:p14="http://schemas.microsoft.com/office/powerpoint/2010/main" val="538177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19A3BE19-9B31-4399-B432-565A6F66B986}" type="slidenum">
              <a:rPr lang="en-US" altLang="en-US"/>
              <a:pPr fontAlgn="base">
                <a:spcBef>
                  <a:spcPct val="0"/>
                </a:spcBef>
                <a:spcAft>
                  <a:spcPct val="0"/>
                </a:spcAft>
              </a:pPr>
              <a:t>9</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8919BF8E-EA11-45C8-BF8C-93F0D79B566A}" type="slidenum">
              <a:rPr lang="en-US" altLang="en-US"/>
              <a:pPr fontAlgn="base">
                <a:spcBef>
                  <a:spcPct val="0"/>
                </a:spcBef>
                <a:spcAft>
                  <a:spcPct val="0"/>
                </a:spcAft>
              </a:pPr>
              <a:t>38</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A38E5693-DE58-4782-9460-8386EB94CF90}" type="slidenum">
              <a:rPr lang="en-US" altLang="en-US"/>
              <a:pPr fontAlgn="base">
                <a:spcBef>
                  <a:spcPct val="0"/>
                </a:spcBef>
                <a:spcAft>
                  <a:spcPct val="0"/>
                </a:spcAft>
              </a:pPr>
              <a:t>39</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861AB992-E1EA-4215-A625-541BA6AE2B67}" type="slidenum">
              <a:rPr lang="en-US" altLang="en-US"/>
              <a:pPr fontAlgn="base">
                <a:spcBef>
                  <a:spcPct val="0"/>
                </a:spcBef>
                <a:spcAft>
                  <a:spcPct val="0"/>
                </a:spcAft>
              </a:pPr>
              <a:t>41</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0C1C90-E61D-46D1-91B1-58AA9CF9F72D}" type="slidenum">
              <a:rPr lang="en-US" altLang="en-US"/>
              <a:pPr fontAlgn="base">
                <a:spcBef>
                  <a:spcPct val="0"/>
                </a:spcBef>
                <a:spcAft>
                  <a:spcPct val="0"/>
                </a:spcAft>
              </a:pPr>
              <a:t>10</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095C6EEB-D361-4B19-A66E-8B4A30C15069}" type="slidenum">
              <a:rPr lang="en-US" altLang="en-US"/>
              <a:pPr fontAlgn="base">
                <a:spcBef>
                  <a:spcPct val="0"/>
                </a:spcBef>
                <a:spcAft>
                  <a:spcPct val="0"/>
                </a:spcAft>
              </a:pPr>
              <a:t>11</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322A9993-0E11-4701-A270-CCDD85E34DFF}" type="slidenum">
              <a:rPr lang="en-US" altLang="en-US"/>
              <a:pPr fontAlgn="base">
                <a:spcBef>
                  <a:spcPct val="0"/>
                </a:spcBef>
                <a:spcAft>
                  <a:spcPct val="0"/>
                </a:spcAft>
              </a:pPr>
              <a:t>12</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0E555939-8E7D-4FC3-BC37-3A5611F5BD80}" type="slidenum">
              <a:rPr lang="en-US" altLang="en-US"/>
              <a:pPr fontAlgn="base">
                <a:spcBef>
                  <a:spcPct val="0"/>
                </a:spcBef>
                <a:spcAft>
                  <a:spcPct val="0"/>
                </a:spcAft>
              </a:pPr>
              <a:t>22</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4009B9F6-BB30-4845-BF47-03FD20B55E1F}" type="slidenum">
              <a:rPr lang="en-US" altLang="en-US"/>
              <a:pPr fontAlgn="base">
                <a:spcBef>
                  <a:spcPct val="0"/>
                </a:spcBef>
                <a:spcAft>
                  <a:spcPct val="0"/>
                </a:spcAft>
              </a:pPr>
              <a:t>24</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F04037E3-5638-46C6-A16D-5D9724D66E2D}" type="slidenum">
              <a:rPr lang="en-US" altLang="en-US"/>
              <a:pPr fontAlgn="base">
                <a:spcBef>
                  <a:spcPct val="0"/>
                </a:spcBef>
                <a:spcAft>
                  <a:spcPct val="0"/>
                </a:spcAft>
              </a:pPr>
              <a:t>29</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A7E8D73C-5C99-43F7-A17F-09A91F01CF7C}" type="slidenum">
              <a:rPr lang="en-US" altLang="en-US"/>
              <a:pPr fontAlgn="base">
                <a:spcBef>
                  <a:spcPct val="0"/>
                </a:spcBef>
                <a:spcAft>
                  <a:spcPct val="0"/>
                </a:spcAft>
              </a:pPr>
              <a:t>35</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6D01E64C-11F0-4FD9-ACAC-432A61F4B568}" type="slidenum">
              <a:rPr lang="en-US" altLang="en-US"/>
              <a:pPr fontAlgn="base">
                <a:spcBef>
                  <a:spcPct val="0"/>
                </a:spcBef>
                <a:spcAft>
                  <a:spcPct val="0"/>
                </a:spcAft>
              </a:pPr>
              <a:t>36</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8D2E44-6E7B-4560-B2BE-6EF936C30160}" type="datetimeFigureOut">
              <a:rPr lang="en-US" smtClean="0"/>
              <a:t>9/19/2016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DAE03D-3332-40BC-93EC-5560DE8A79FE}" type="slidenum">
              <a:rPr lang="en-US" smtClean="0"/>
              <a:t>‹#›</a:t>
            </a:fld>
            <a:endParaRPr lang="en-US" dirty="0"/>
          </a:p>
        </p:txBody>
      </p:sp>
    </p:spTree>
    <p:extLst>
      <p:ext uri="{BB962C8B-B14F-4D97-AF65-F5344CB8AC3E}">
        <p14:creationId xmlns:p14="http://schemas.microsoft.com/office/powerpoint/2010/main" val="993556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8D2E44-6E7B-4560-B2BE-6EF936C30160}" type="datetimeFigureOut">
              <a:rPr lang="en-US" smtClean="0"/>
              <a:t>9/19/2016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DAE03D-3332-40BC-93EC-5560DE8A79FE}" type="slidenum">
              <a:rPr lang="en-US" smtClean="0"/>
              <a:t>‹#›</a:t>
            </a:fld>
            <a:endParaRPr lang="en-US" dirty="0"/>
          </a:p>
        </p:txBody>
      </p:sp>
    </p:spTree>
    <p:extLst>
      <p:ext uri="{BB962C8B-B14F-4D97-AF65-F5344CB8AC3E}">
        <p14:creationId xmlns:p14="http://schemas.microsoft.com/office/powerpoint/2010/main" val="192956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8D2E44-6E7B-4560-B2BE-6EF936C30160}" type="datetimeFigureOut">
              <a:rPr lang="en-US" smtClean="0"/>
              <a:t>9/19/2016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DAE03D-3332-40BC-93EC-5560DE8A79FE}" type="slidenum">
              <a:rPr lang="en-US" smtClean="0"/>
              <a:t>‹#›</a:t>
            </a:fld>
            <a:endParaRPr lang="en-US" dirty="0"/>
          </a:p>
        </p:txBody>
      </p:sp>
    </p:spTree>
    <p:extLst>
      <p:ext uri="{BB962C8B-B14F-4D97-AF65-F5344CB8AC3E}">
        <p14:creationId xmlns:p14="http://schemas.microsoft.com/office/powerpoint/2010/main" val="6913987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2819400" y="3276600"/>
            <a:ext cx="3505200" cy="457200"/>
          </a:xfrm>
          <a:ln w="28575">
            <a:solidFill>
              <a:schemeClr val="accent2"/>
            </a:solidFill>
          </a:ln>
        </p:spPr>
        <p:txBody>
          <a:bodyPr>
            <a:noAutofit/>
          </a:bodyPr>
          <a:lstStyle>
            <a:lvl1pPr marL="0" indent="0" algn="ctr">
              <a:buFont typeface="Arial" pitchFamily="34" charset="0"/>
              <a:buNone/>
              <a:defRPr sz="2400"/>
            </a:lvl1pPr>
            <a:lvl2pPr algn="ctr">
              <a:buNone/>
              <a:defRPr sz="2000"/>
            </a:lvl2pPr>
            <a:lvl3pPr algn="ctr">
              <a:buNone/>
              <a:defRPr sz="2000"/>
            </a:lvl3pPr>
            <a:lvl4pPr algn="ctr">
              <a:buNone/>
              <a:defRPr sz="1800"/>
            </a:lvl4pPr>
            <a:lvl5pPr algn="ctr">
              <a:buNone/>
              <a:defRPr sz="1800"/>
            </a:lvl5pPr>
          </a:lstStyle>
          <a:p>
            <a:pPr lvl="0"/>
            <a:r>
              <a:rPr lang="en-US" dirty="0" smtClean="0"/>
              <a:t>Click to edit Master</a:t>
            </a:r>
            <a:endParaRPr lang="en-US" dirty="0"/>
          </a:p>
        </p:txBody>
      </p:sp>
      <p:sp>
        <p:nvSpPr>
          <p:cNvPr id="3" name="Date Placeholder 13"/>
          <p:cNvSpPr>
            <a:spLocks noGrp="1"/>
          </p:cNvSpPr>
          <p:nvPr>
            <p:ph type="dt" sz="half" idx="14"/>
          </p:nvPr>
        </p:nvSpPr>
        <p:spPr/>
        <p:txBody>
          <a:bodyPr/>
          <a:lstStyle>
            <a:lvl1pPr>
              <a:defRPr/>
            </a:lvl1pPr>
          </a:lstStyle>
          <a:p>
            <a:pPr>
              <a:defRPr/>
            </a:pPr>
            <a:fld id="{2959CF3C-FCBA-4D57-8310-1DEA98F1CD46}" type="datetime1">
              <a:rPr lang="en-US"/>
              <a:pPr>
                <a:defRPr/>
              </a:pPr>
              <a:t>9/19/2016</a:t>
            </a:fld>
            <a:endParaRPr lang="en-US" dirty="0"/>
          </a:p>
        </p:txBody>
      </p:sp>
      <p:sp>
        <p:nvSpPr>
          <p:cNvPr id="4" name="Footer Placeholder 2"/>
          <p:cNvSpPr>
            <a:spLocks noGrp="1"/>
          </p:cNvSpPr>
          <p:nvPr>
            <p:ph type="ftr" sz="quarter" idx="15"/>
          </p:nvPr>
        </p:nvSpPr>
        <p:spPr/>
        <p:txBody>
          <a:bodyPr/>
          <a:lstStyle>
            <a:lvl1pPr>
              <a:defRPr/>
            </a:lvl1pPr>
          </a:lstStyle>
          <a:p>
            <a:pPr>
              <a:defRPr/>
            </a:pPr>
            <a:endParaRPr lang="en-US" dirty="0"/>
          </a:p>
        </p:txBody>
      </p:sp>
    </p:spTree>
    <p:extLst>
      <p:ext uri="{BB962C8B-B14F-4D97-AF65-F5344CB8AC3E}">
        <p14:creationId xmlns:p14="http://schemas.microsoft.com/office/powerpoint/2010/main" val="3884724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8D2E44-6E7B-4560-B2BE-6EF936C30160}" type="datetimeFigureOut">
              <a:rPr lang="en-US" smtClean="0"/>
              <a:t>9/19/2016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DAE03D-3332-40BC-93EC-5560DE8A79FE}" type="slidenum">
              <a:rPr lang="en-US" smtClean="0"/>
              <a:t>‹#›</a:t>
            </a:fld>
            <a:endParaRPr lang="en-US" dirty="0"/>
          </a:p>
        </p:txBody>
      </p:sp>
    </p:spTree>
    <p:extLst>
      <p:ext uri="{BB962C8B-B14F-4D97-AF65-F5344CB8AC3E}">
        <p14:creationId xmlns:p14="http://schemas.microsoft.com/office/powerpoint/2010/main" val="3710451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8D2E44-6E7B-4560-B2BE-6EF936C30160}" type="datetimeFigureOut">
              <a:rPr lang="en-US" smtClean="0"/>
              <a:t>9/19/2016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DAE03D-3332-40BC-93EC-5560DE8A79FE}" type="slidenum">
              <a:rPr lang="en-US" smtClean="0"/>
              <a:t>‹#›</a:t>
            </a:fld>
            <a:endParaRPr lang="en-US" dirty="0"/>
          </a:p>
        </p:txBody>
      </p:sp>
    </p:spTree>
    <p:extLst>
      <p:ext uri="{BB962C8B-B14F-4D97-AF65-F5344CB8AC3E}">
        <p14:creationId xmlns:p14="http://schemas.microsoft.com/office/powerpoint/2010/main" val="1296061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8D2E44-6E7B-4560-B2BE-6EF936C30160}" type="datetimeFigureOut">
              <a:rPr lang="en-US" smtClean="0"/>
              <a:t>9/19/2016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DAE03D-3332-40BC-93EC-5560DE8A79FE}" type="slidenum">
              <a:rPr lang="en-US" smtClean="0"/>
              <a:t>‹#›</a:t>
            </a:fld>
            <a:endParaRPr lang="en-US" dirty="0"/>
          </a:p>
        </p:txBody>
      </p:sp>
    </p:spTree>
    <p:extLst>
      <p:ext uri="{BB962C8B-B14F-4D97-AF65-F5344CB8AC3E}">
        <p14:creationId xmlns:p14="http://schemas.microsoft.com/office/powerpoint/2010/main" val="3602916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8D2E44-6E7B-4560-B2BE-6EF936C30160}" type="datetimeFigureOut">
              <a:rPr lang="en-US" smtClean="0"/>
              <a:t>9/19/2016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FDAE03D-3332-40BC-93EC-5560DE8A79FE}" type="slidenum">
              <a:rPr lang="en-US" smtClean="0"/>
              <a:t>‹#›</a:t>
            </a:fld>
            <a:endParaRPr lang="en-US" dirty="0"/>
          </a:p>
        </p:txBody>
      </p:sp>
    </p:spTree>
    <p:extLst>
      <p:ext uri="{BB962C8B-B14F-4D97-AF65-F5344CB8AC3E}">
        <p14:creationId xmlns:p14="http://schemas.microsoft.com/office/powerpoint/2010/main" val="1980318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8D2E44-6E7B-4560-B2BE-6EF936C30160}" type="datetimeFigureOut">
              <a:rPr lang="en-US" smtClean="0"/>
              <a:t>9/19/2016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FDAE03D-3332-40BC-93EC-5560DE8A79FE}" type="slidenum">
              <a:rPr lang="en-US" smtClean="0"/>
              <a:t>‹#›</a:t>
            </a:fld>
            <a:endParaRPr lang="en-US" dirty="0"/>
          </a:p>
        </p:txBody>
      </p:sp>
    </p:spTree>
    <p:extLst>
      <p:ext uri="{BB962C8B-B14F-4D97-AF65-F5344CB8AC3E}">
        <p14:creationId xmlns:p14="http://schemas.microsoft.com/office/powerpoint/2010/main" val="3287417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8D2E44-6E7B-4560-B2BE-6EF936C30160}" type="datetimeFigureOut">
              <a:rPr lang="en-US" smtClean="0"/>
              <a:t>9/19/2016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FDAE03D-3332-40BC-93EC-5560DE8A79FE}" type="slidenum">
              <a:rPr lang="en-US" smtClean="0"/>
              <a:t>‹#›</a:t>
            </a:fld>
            <a:endParaRPr lang="en-US" dirty="0"/>
          </a:p>
        </p:txBody>
      </p:sp>
    </p:spTree>
    <p:extLst>
      <p:ext uri="{BB962C8B-B14F-4D97-AF65-F5344CB8AC3E}">
        <p14:creationId xmlns:p14="http://schemas.microsoft.com/office/powerpoint/2010/main" val="876246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8D2E44-6E7B-4560-B2BE-6EF936C30160}" type="datetimeFigureOut">
              <a:rPr lang="en-US" smtClean="0"/>
              <a:t>9/19/2016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DAE03D-3332-40BC-93EC-5560DE8A79FE}" type="slidenum">
              <a:rPr lang="en-US" smtClean="0"/>
              <a:t>‹#›</a:t>
            </a:fld>
            <a:endParaRPr lang="en-US" dirty="0"/>
          </a:p>
        </p:txBody>
      </p:sp>
    </p:spTree>
    <p:extLst>
      <p:ext uri="{BB962C8B-B14F-4D97-AF65-F5344CB8AC3E}">
        <p14:creationId xmlns:p14="http://schemas.microsoft.com/office/powerpoint/2010/main" val="2986229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8D2E44-6E7B-4560-B2BE-6EF936C30160}" type="datetimeFigureOut">
              <a:rPr lang="en-US" smtClean="0"/>
              <a:t>9/19/2016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DAE03D-3332-40BC-93EC-5560DE8A79FE}" type="slidenum">
              <a:rPr lang="en-US" smtClean="0"/>
              <a:t>‹#›</a:t>
            </a:fld>
            <a:endParaRPr lang="en-US" dirty="0"/>
          </a:p>
        </p:txBody>
      </p:sp>
    </p:spTree>
    <p:extLst>
      <p:ext uri="{BB962C8B-B14F-4D97-AF65-F5344CB8AC3E}">
        <p14:creationId xmlns:p14="http://schemas.microsoft.com/office/powerpoint/2010/main" val="3854446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8D2E44-6E7B-4560-B2BE-6EF936C30160}" type="datetimeFigureOut">
              <a:rPr lang="en-US" smtClean="0"/>
              <a:t>9/19/2016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DAE03D-3332-40BC-93EC-5560DE8A79FE}" type="slidenum">
              <a:rPr lang="en-US" smtClean="0"/>
              <a:t>‹#›</a:t>
            </a:fld>
            <a:endParaRPr lang="en-US" dirty="0"/>
          </a:p>
        </p:txBody>
      </p:sp>
    </p:spTree>
    <p:extLst>
      <p:ext uri="{BB962C8B-B14F-4D97-AF65-F5344CB8AC3E}">
        <p14:creationId xmlns:p14="http://schemas.microsoft.com/office/powerpoint/2010/main" val="9951483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www.athens.ukgo.com/the-acropolis-athens.html" TargetMode="External"/><Relationship Id="rId2" Type="http://schemas.openxmlformats.org/officeDocument/2006/relationships/image" Target="../media/image11.jpeg"/><Relationship Id="rId1" Type="http://schemas.openxmlformats.org/officeDocument/2006/relationships/slideLayout" Target="../slideLayouts/slideLayout6.xml"/><Relationship Id="rId5" Type="http://schemas.openxmlformats.org/officeDocument/2006/relationships/image" Target="../media/image13.jpeg"/><Relationship Id="rId4" Type="http://schemas.openxmlformats.org/officeDocument/2006/relationships/image" Target="../media/image12.gif"/></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google.com/url?sa=i&amp;rct=j&amp;q=&amp;esrc=s&amp;source=images&amp;cd=&amp;ved=0ahUKEwii_Yqy7J3PAhWoxYMKHVSHDfQQjRwIBw&amp;url=https%3A%2F%2Fen.wikipedia.org%2Fwiki%2FAncient_Greece&amp;psig=AFQjCNEAgq3kj3hYo5AV9FQWqAwoWDAG1Q&amp;ust=1474457505446015&amp;cad=rjt"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hyperlink" Target="https://www.youtube.com/watch?v=Q-mkVSasZIM" TargetMode="Externa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findagrave.com/cgi-bin/fg.cgi?page=gr&amp;GRid=8246022" TargetMode="Externa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5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hyperlink" Target="https://www.youtube.com/watch?v=8Nn5uqE3C9w" TargetMode="External"/><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00"/>
            <a:ext cx="7772400" cy="1470025"/>
          </a:xfrm>
        </p:spPr>
        <p:txBody>
          <a:bodyPr/>
          <a:lstStyle/>
          <a:p>
            <a:r>
              <a:rPr lang="en-US" dirty="0" smtClean="0"/>
              <a:t>Chapter 6 Notes </a:t>
            </a:r>
            <a:endParaRPr lang="en-US" dirty="0"/>
          </a:p>
        </p:txBody>
      </p:sp>
      <p:sp>
        <p:nvSpPr>
          <p:cNvPr id="3" name="Subtitle 2"/>
          <p:cNvSpPr>
            <a:spLocks noGrp="1"/>
          </p:cNvSpPr>
          <p:nvPr>
            <p:ph type="subTitle" idx="1"/>
          </p:nvPr>
        </p:nvSpPr>
        <p:spPr>
          <a:xfrm>
            <a:off x="1447800" y="3352800"/>
            <a:ext cx="6400800" cy="1752600"/>
          </a:xfrm>
        </p:spPr>
        <p:txBody>
          <a:bodyPr>
            <a:normAutofit fontScale="92500" lnSpcReduction="20000"/>
          </a:bodyPr>
          <a:lstStyle/>
          <a:p>
            <a:r>
              <a:rPr lang="en-US" dirty="0" smtClean="0"/>
              <a:t>Empire building and cultural exchange from India to the Mediterranean</a:t>
            </a:r>
          </a:p>
          <a:p>
            <a:r>
              <a:rPr lang="en-US" dirty="0" smtClean="0"/>
              <a:t>Persian Empire, Macedonian Empire, </a:t>
            </a:r>
            <a:r>
              <a:rPr lang="en-US" dirty="0" err="1" smtClean="0"/>
              <a:t>Mauryan</a:t>
            </a:r>
            <a:r>
              <a:rPr lang="en-US" dirty="0" smtClean="0"/>
              <a:t> Empire, and nomads </a:t>
            </a:r>
            <a:r>
              <a:rPr lang="en-US" dirty="0" smtClean="0">
                <a:sym typeface="Wingdings" panose="05000000000000000000" pitchFamily="2" charset="2"/>
              </a:rPr>
              <a:t></a:t>
            </a:r>
            <a:endParaRPr lang="en-US" dirty="0"/>
          </a:p>
        </p:txBody>
      </p:sp>
    </p:spTree>
    <p:extLst>
      <p:ext uri="{BB962C8B-B14F-4D97-AF65-F5344CB8AC3E}">
        <p14:creationId xmlns:p14="http://schemas.microsoft.com/office/powerpoint/2010/main" val="2426659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ps.ablongman.com/wps/media/objects/262/268312/art/figures/KISH_03_5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28600"/>
            <a:ext cx="5638800" cy="722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72534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228600"/>
            <a:ext cx="8229600" cy="1143000"/>
          </a:xfrm>
        </p:spPr>
        <p:txBody>
          <a:bodyPr/>
          <a:lstStyle/>
          <a:p>
            <a:r>
              <a:rPr lang="en-US" altLang="en-US" dirty="0" smtClean="0"/>
              <a:t>Persian Wars</a:t>
            </a:r>
          </a:p>
        </p:txBody>
      </p:sp>
      <p:sp>
        <p:nvSpPr>
          <p:cNvPr id="3" name="Content Placeholder 2"/>
          <p:cNvSpPr>
            <a:spLocks noGrp="1"/>
          </p:cNvSpPr>
          <p:nvPr>
            <p:ph idx="1"/>
          </p:nvPr>
        </p:nvSpPr>
        <p:spPr>
          <a:xfrm>
            <a:off x="457200" y="762000"/>
            <a:ext cx="8458200" cy="5791200"/>
          </a:xfrm>
        </p:spPr>
        <p:txBody>
          <a:bodyPr rtlCol="0">
            <a:normAutofit fontScale="25000" lnSpcReduction="20000"/>
          </a:bodyPr>
          <a:lstStyle/>
          <a:p>
            <a:pPr fontAlgn="auto">
              <a:spcAft>
                <a:spcPts val="0"/>
              </a:spcAft>
              <a:buFont typeface="Arial" pitchFamily="34" charset="0"/>
              <a:buChar char="•"/>
              <a:defRPr/>
            </a:pPr>
            <a:r>
              <a:rPr lang="en-US" sz="8000" dirty="0" smtClean="0"/>
              <a:t>Battle of </a:t>
            </a:r>
            <a:r>
              <a:rPr lang="en-US" sz="8000" b="1" dirty="0" smtClean="0"/>
              <a:t>Thermopylae</a:t>
            </a:r>
            <a:r>
              <a:rPr lang="en-US" sz="8000" dirty="0" smtClean="0"/>
              <a:t> – 480 BCE </a:t>
            </a:r>
          </a:p>
          <a:p>
            <a:pPr fontAlgn="auto">
              <a:spcAft>
                <a:spcPts val="0"/>
              </a:spcAft>
              <a:buFont typeface="Arial" pitchFamily="34" charset="0"/>
              <a:buChar char="•"/>
              <a:defRPr/>
            </a:pPr>
            <a:r>
              <a:rPr lang="en-US" sz="8000" b="1" dirty="0" smtClean="0"/>
              <a:t>Xerxes</a:t>
            </a:r>
            <a:r>
              <a:rPr lang="en-US" sz="8000" dirty="0" smtClean="0"/>
              <a:t>, the new king of the Persians (son of Darius) decided to once again fight the Greeks. He amassed a huge army that many of the Greek city-states feared. Many Greeks refused to fight Xerxes because they felt they was no chance of victory! Some Greeks wanted to fight and made a stand at Thermopylae (a small passage between the mountains and the sea). Because of the vast size of the army there was no way that all the men could move through the corridor at once thus the Persian army’s numbers wouldn’t count! Themistocles (Athenian leader) and </a:t>
            </a:r>
            <a:r>
              <a:rPr lang="en-US" sz="8000" b="1" dirty="0" smtClean="0"/>
              <a:t>Leonidas</a:t>
            </a:r>
            <a:r>
              <a:rPr lang="en-US" sz="8000" dirty="0" smtClean="0"/>
              <a:t> (King of Sparta) led the assault. Themistocles tricked Xerxes into believing that the Greeks were fighting among themselves and that this was an opportunity to attack. Xerxes led his men into fighting what he believed to be a weak opponent, but instead he found a united force of Greeks under Leonidas. The Greeks held off and killed thousands of Persians until the Greeks were betrayed by Ephialtes who showed the Persians a secret pass. The Greeks expected the fight to continue for some time, but after the Persians discovered the pass the battle soon ended </a:t>
            </a:r>
            <a:r>
              <a:rPr lang="en-US" sz="8000" dirty="0" smtClean="0">
                <a:sym typeface="Wingdings" pitchFamily="2" charset="2"/>
              </a:rPr>
              <a:t>  Leonidas and his Spartan soldiers sent away the other Greeks with them and fought until the death against the Persians. This sacrifice encouraged the Greeks to fight against the Persians. </a:t>
            </a:r>
            <a:r>
              <a:rPr lang="en-US" sz="8000" dirty="0" smtClean="0">
                <a:sym typeface="Wingdings" pitchFamily="2" charset="2"/>
              </a:rPr>
              <a:t>The Persians won the battle of Thermopylae, but the Greeks won the war</a:t>
            </a:r>
            <a:r>
              <a:rPr lang="en-US" sz="8000" dirty="0" smtClean="0">
                <a:sym typeface="Wingdings" pitchFamily="2" charset="2"/>
              </a:rPr>
              <a:t>! The Persians continued onto Athens (which had been evacuated) and looted and burned the city. Then they were stopped at the naval battle of </a:t>
            </a:r>
            <a:r>
              <a:rPr lang="en-US" sz="8000" b="1" dirty="0" smtClean="0">
                <a:sym typeface="Wingdings" pitchFamily="2" charset="2"/>
              </a:rPr>
              <a:t>Salamis</a:t>
            </a:r>
            <a:r>
              <a:rPr lang="en-US" sz="8000" dirty="0" smtClean="0">
                <a:sym typeface="Wingdings" pitchFamily="2" charset="2"/>
              </a:rPr>
              <a:t>. This basically ended the Persian quest for conquering Greece. </a:t>
            </a:r>
            <a:endParaRPr lang="en-US" sz="8000" dirty="0" smtClean="0"/>
          </a:p>
          <a:p>
            <a:pPr fontAlgn="auto">
              <a:spcAft>
                <a:spcPts val="0"/>
              </a:spcAft>
              <a:buFont typeface="Arial" pitchFamily="34" charset="0"/>
              <a:buNone/>
              <a:defRPr/>
            </a:pPr>
            <a:endParaRPr lang="en-US" dirty="0" smtClean="0"/>
          </a:p>
          <a:p>
            <a:pPr fontAlgn="auto">
              <a:spcAft>
                <a:spcPts val="0"/>
              </a:spcAft>
              <a:buFont typeface="Arial" pitchFamily="34" charset="0"/>
              <a:buNone/>
              <a:defRPr/>
            </a:pPr>
            <a:r>
              <a:rPr lang="en-US" dirty="0" smtClean="0"/>
              <a:t>	</a:t>
            </a:r>
          </a:p>
          <a:p>
            <a:pPr fontAlgn="auto">
              <a:spcAft>
                <a:spcPts val="0"/>
              </a:spcAft>
              <a:buFont typeface="Arial" pitchFamily="34" charset="0"/>
              <a:buChar char="•"/>
              <a:defRPr/>
            </a:pPr>
            <a:endParaRPr lang="en-US" dirty="0" smtClean="0"/>
          </a:p>
        </p:txBody>
      </p:sp>
    </p:spTree>
    <p:extLst>
      <p:ext uri="{BB962C8B-B14F-4D97-AF65-F5344CB8AC3E}">
        <p14:creationId xmlns:p14="http://schemas.microsoft.com/office/powerpoint/2010/main" val="16354051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endParaRPr lang="en-US" altLang="en-US" smtClean="0"/>
          </a:p>
        </p:txBody>
      </p:sp>
      <p:pic>
        <p:nvPicPr>
          <p:cNvPr id="7171" name="Content Placeholder 3" descr="Greece, Italy, and Spain summer 2010 102.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762000" y="228600"/>
            <a:ext cx="7659688" cy="5745163"/>
          </a:xfrm>
        </p:spPr>
      </p:pic>
      <p:sp>
        <p:nvSpPr>
          <p:cNvPr id="7172" name="TextBox 4"/>
          <p:cNvSpPr txBox="1">
            <a:spLocks noChangeArrowheads="1"/>
          </p:cNvSpPr>
          <p:nvPr/>
        </p:nvSpPr>
        <p:spPr bwMode="auto">
          <a:xfrm>
            <a:off x="1524000" y="6248400"/>
            <a:ext cx="5638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a:t>Standing where the Battle of Thermopylae happened! Best day EVER!!!!</a:t>
            </a:r>
          </a:p>
        </p:txBody>
      </p:sp>
    </p:spTree>
    <p:extLst>
      <p:ext uri="{BB962C8B-B14F-4D97-AF65-F5344CB8AC3E}">
        <p14:creationId xmlns:p14="http://schemas.microsoft.com/office/powerpoint/2010/main" val="31857391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Persian/ </a:t>
            </a:r>
            <a:r>
              <a:rPr lang="en-US" dirty="0" err="1" smtClean="0"/>
              <a:t>Achaemenid</a:t>
            </a:r>
            <a:r>
              <a:rPr lang="en-US" dirty="0" smtClean="0"/>
              <a:t> Government</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King “King of Kings”. </a:t>
            </a:r>
            <a:r>
              <a:rPr lang="en-US" b="1" dirty="0" smtClean="0"/>
              <a:t>Universal </a:t>
            </a:r>
            <a:r>
              <a:rPr lang="en-US" dirty="0" smtClean="0"/>
              <a:t>rulers-have the right to rule all of humanity. Not gods, but did have divine authority to rule.</a:t>
            </a:r>
          </a:p>
          <a:p>
            <a:r>
              <a:rPr lang="en-US" dirty="0" smtClean="0"/>
              <a:t>Under king was the bureaucracy of Persia:</a:t>
            </a:r>
          </a:p>
          <a:p>
            <a:pPr marL="0" indent="0">
              <a:buNone/>
            </a:pPr>
            <a:r>
              <a:rPr lang="en-US" dirty="0"/>
              <a:t>	</a:t>
            </a:r>
            <a:r>
              <a:rPr lang="en-US" dirty="0" smtClean="0"/>
              <a:t>Vizier –chief minister</a:t>
            </a:r>
          </a:p>
          <a:p>
            <a:pPr marL="0" indent="0">
              <a:buNone/>
            </a:pPr>
            <a:r>
              <a:rPr lang="en-US" dirty="0"/>
              <a:t>	</a:t>
            </a:r>
            <a:r>
              <a:rPr lang="en-US" dirty="0" smtClean="0"/>
              <a:t>departments/ royal admin –</a:t>
            </a:r>
            <a:r>
              <a:rPr lang="en-US" sz="2100" dirty="0" smtClean="0"/>
              <a:t>families of nobles and aristocrats </a:t>
            </a:r>
          </a:p>
          <a:p>
            <a:pPr marL="0" indent="0">
              <a:buNone/>
            </a:pPr>
            <a:r>
              <a:rPr lang="en-US" dirty="0"/>
              <a:t>	</a:t>
            </a:r>
            <a:r>
              <a:rPr lang="en-US" dirty="0" smtClean="0"/>
              <a:t>satrapy-provinces (20 +) with local governor or </a:t>
            </a:r>
            <a:r>
              <a:rPr lang="en-US" b="1" dirty="0" smtClean="0"/>
              <a:t>satrap</a:t>
            </a:r>
            <a:r>
              <a:rPr lang="en-US" dirty="0" smtClean="0"/>
              <a:t> </a:t>
            </a:r>
            <a:r>
              <a:rPr lang="en-US" sz="2300" dirty="0" smtClean="0"/>
              <a:t>(had to be Persian and responsible for keeping order, garrisons, and collecting taxes to provide to the royal treasury. Worked with local tax and military commanders and this systems was kept in check with secret spies!)</a:t>
            </a:r>
          </a:p>
          <a:p>
            <a:pPr marL="0" indent="0">
              <a:buNone/>
            </a:pPr>
            <a:r>
              <a:rPr lang="en-US" sz="2300" dirty="0" smtClean="0"/>
              <a:t>-</a:t>
            </a:r>
            <a:r>
              <a:rPr lang="en-US" sz="2300" dirty="0" err="1" smtClean="0"/>
              <a:t>Mulitple</a:t>
            </a:r>
            <a:r>
              <a:rPr lang="en-US" sz="2300" dirty="0" smtClean="0"/>
              <a:t> capitals that the emperor or king moved around to: </a:t>
            </a:r>
            <a:r>
              <a:rPr lang="en-US" sz="2300" b="1" dirty="0" smtClean="0"/>
              <a:t>Persepolis</a:t>
            </a:r>
            <a:r>
              <a:rPr lang="en-US" sz="2300" dirty="0" smtClean="0"/>
              <a:t>, Susa, Ecbatana etc. </a:t>
            </a:r>
          </a:p>
          <a:p>
            <a:endParaRPr lang="en-US" dirty="0"/>
          </a:p>
        </p:txBody>
      </p:sp>
    </p:spTree>
    <p:extLst>
      <p:ext uri="{BB962C8B-B14F-4D97-AF65-F5344CB8AC3E}">
        <p14:creationId xmlns:p14="http://schemas.microsoft.com/office/powerpoint/2010/main" val="19620325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Persia</a:t>
            </a:r>
            <a:endParaRPr lang="en-US" dirty="0"/>
          </a:p>
        </p:txBody>
      </p:sp>
      <p:sp>
        <p:nvSpPr>
          <p:cNvPr id="3" name="Content Placeholder 2"/>
          <p:cNvSpPr>
            <a:spLocks noGrp="1"/>
          </p:cNvSpPr>
          <p:nvPr>
            <p:ph idx="1"/>
          </p:nvPr>
        </p:nvSpPr>
        <p:spPr/>
        <p:txBody>
          <a:bodyPr/>
          <a:lstStyle/>
          <a:p>
            <a:r>
              <a:rPr lang="en-US" dirty="0" smtClean="0"/>
              <a:t>Standardized a tax system for each satrapy</a:t>
            </a:r>
          </a:p>
          <a:p>
            <a:r>
              <a:rPr lang="en-US" dirty="0" smtClean="0"/>
              <a:t>Issued and standardized coins</a:t>
            </a:r>
          </a:p>
          <a:p>
            <a:r>
              <a:rPr lang="en-US" dirty="0" smtClean="0"/>
              <a:t>Codified law codes for the empire- but allowed locals to maintain their religious and traditional codes when desired</a:t>
            </a:r>
          </a:p>
          <a:p>
            <a:r>
              <a:rPr lang="en-US" dirty="0" smtClean="0"/>
              <a:t>Built the </a:t>
            </a:r>
            <a:r>
              <a:rPr lang="en-US" b="1" dirty="0" smtClean="0"/>
              <a:t>Royal Road </a:t>
            </a:r>
            <a:r>
              <a:rPr lang="en-US" dirty="0" smtClean="0"/>
              <a:t>(1300 miles) that connected the empire and facilitated expansion and growth</a:t>
            </a:r>
          </a:p>
          <a:p>
            <a:pPr marL="0" indent="0">
              <a:buNone/>
            </a:pPr>
            <a:endParaRPr lang="en-US" dirty="0"/>
          </a:p>
        </p:txBody>
      </p:sp>
    </p:spTree>
    <p:extLst>
      <p:ext uri="{BB962C8B-B14F-4D97-AF65-F5344CB8AC3E}">
        <p14:creationId xmlns:p14="http://schemas.microsoft.com/office/powerpoint/2010/main" val="16452046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Persian Technology</a:t>
            </a:r>
            <a:endParaRPr lang="en-US" dirty="0"/>
          </a:p>
        </p:txBody>
      </p:sp>
      <p:sp>
        <p:nvSpPr>
          <p:cNvPr id="3" name="Content Placeholder 2"/>
          <p:cNvSpPr>
            <a:spLocks noGrp="1"/>
          </p:cNvSpPr>
          <p:nvPr>
            <p:ph idx="1"/>
          </p:nvPr>
        </p:nvSpPr>
        <p:spPr/>
        <p:txBody>
          <a:bodyPr>
            <a:normAutofit lnSpcReduction="10000"/>
          </a:bodyPr>
          <a:lstStyle/>
          <a:p>
            <a:r>
              <a:rPr lang="en-US" b="1" dirty="0" smtClean="0"/>
              <a:t>Royal Road- </a:t>
            </a:r>
            <a:r>
              <a:rPr lang="en-US" dirty="0" smtClean="0"/>
              <a:t>built specifically to not be washed away by rains/ storms. Had stations and inns along the way. Helped trade to flourish!</a:t>
            </a:r>
          </a:p>
          <a:p>
            <a:r>
              <a:rPr lang="en-US" b="1" dirty="0" smtClean="0"/>
              <a:t>Postal Stations-11 </a:t>
            </a:r>
            <a:r>
              <a:rPr lang="en-US" dirty="0" smtClean="0"/>
              <a:t>along the Royal Road where urgent message could be delivered in 2 weeks as opposed to the 90 days it took to travel to road!!!</a:t>
            </a:r>
          </a:p>
          <a:p>
            <a:r>
              <a:rPr lang="en-US" b="1" dirty="0" err="1" smtClean="0"/>
              <a:t>Qanat</a:t>
            </a:r>
            <a:r>
              <a:rPr lang="en-US" b="1" dirty="0" smtClean="0"/>
              <a:t>-</a:t>
            </a:r>
            <a:r>
              <a:rPr lang="en-US" dirty="0" smtClean="0"/>
              <a:t> underground irrigation system that enhanced agricultural production</a:t>
            </a:r>
            <a:endParaRPr lang="en-US" dirty="0"/>
          </a:p>
        </p:txBody>
      </p:sp>
    </p:spTree>
    <p:extLst>
      <p:ext uri="{BB962C8B-B14F-4D97-AF65-F5344CB8AC3E}">
        <p14:creationId xmlns:p14="http://schemas.microsoft.com/office/powerpoint/2010/main" val="22001965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idx="1"/>
          </p:nvPr>
        </p:nvSpPr>
        <p:spPr/>
        <p:txBody>
          <a:bodyPr/>
          <a:lstStyle/>
          <a:p>
            <a:endParaRPr lang="en-US"/>
          </a:p>
        </p:txBody>
      </p:sp>
      <p:pic>
        <p:nvPicPr>
          <p:cNvPr id="3074" name="Picture 2" descr="Image result for qan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981891"/>
            <a:ext cx="9582150" cy="4731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32354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Royal Road</a:t>
            </a:r>
            <a:endParaRPr lang="en-US" dirty="0"/>
          </a:p>
        </p:txBody>
      </p:sp>
      <p:sp>
        <p:nvSpPr>
          <p:cNvPr id="3" name="Content Placeholder 2"/>
          <p:cNvSpPr>
            <a:spLocks noGrp="1"/>
          </p:cNvSpPr>
          <p:nvPr>
            <p:ph idx="1"/>
          </p:nvPr>
        </p:nvSpPr>
        <p:spPr/>
        <p:txBody>
          <a:bodyPr/>
          <a:lstStyle/>
          <a:p>
            <a:endParaRPr lang="en-US"/>
          </a:p>
        </p:txBody>
      </p:sp>
      <p:pic>
        <p:nvPicPr>
          <p:cNvPr id="14338" name="Picture 2" descr="Image result for royal road of pers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35810"/>
            <a:ext cx="9258300" cy="4797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93444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System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41382999"/>
              </p:ext>
            </p:extLst>
          </p:nvPr>
        </p:nvGraphicFramePr>
        <p:xfrm>
          <a:off x="609600" y="11430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752600" y="5715000"/>
            <a:ext cx="5791200" cy="369332"/>
          </a:xfrm>
          <a:prstGeom prst="rect">
            <a:avLst/>
          </a:prstGeom>
          <a:noFill/>
        </p:spPr>
        <p:txBody>
          <a:bodyPr wrap="square" rtlCol="0">
            <a:spAutoFit/>
          </a:bodyPr>
          <a:lstStyle/>
          <a:p>
            <a:r>
              <a:rPr lang="en-US" dirty="0" smtClean="0"/>
              <a:t>		slaves: POW (prisoners of war) </a:t>
            </a:r>
            <a:endParaRPr lang="en-US" dirty="0"/>
          </a:p>
        </p:txBody>
      </p:sp>
      <p:sp>
        <p:nvSpPr>
          <p:cNvPr id="6" name="TextBox 5"/>
          <p:cNvSpPr txBox="1"/>
          <p:nvPr/>
        </p:nvSpPr>
        <p:spPr>
          <a:xfrm>
            <a:off x="381000" y="914400"/>
            <a:ext cx="1447800" cy="2800767"/>
          </a:xfrm>
          <a:prstGeom prst="rect">
            <a:avLst/>
          </a:prstGeom>
          <a:noFill/>
        </p:spPr>
        <p:txBody>
          <a:bodyPr wrap="square" rtlCol="0">
            <a:spAutoFit/>
          </a:bodyPr>
          <a:lstStyle/>
          <a:p>
            <a:r>
              <a:rPr lang="en-US" sz="1600" dirty="0" smtClean="0"/>
              <a:t>Persian government more open to women and women had more opportunities like in the royal court. They could also own their own land.</a:t>
            </a:r>
            <a:endParaRPr lang="en-US" sz="1600" dirty="0"/>
          </a:p>
        </p:txBody>
      </p:sp>
    </p:spTree>
    <p:extLst>
      <p:ext uri="{BB962C8B-B14F-4D97-AF65-F5344CB8AC3E}">
        <p14:creationId xmlns:p14="http://schemas.microsoft.com/office/powerpoint/2010/main" val="18265886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Zoroastrianism </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Early days Persians were a mix of shamanism and polytheism worshipping gods of nature like the Sky and Earth Gods, but this later changed.</a:t>
            </a:r>
          </a:p>
          <a:p>
            <a:r>
              <a:rPr lang="en-US" b="1" dirty="0" smtClean="0"/>
              <a:t>Zoroaster</a:t>
            </a:r>
            <a:r>
              <a:rPr lang="en-US" dirty="0" smtClean="0"/>
              <a:t>-Not sure when he lived, but he is a sage or prophet. It was believed that </a:t>
            </a:r>
            <a:r>
              <a:rPr lang="en-US" b="1" dirty="0" err="1" smtClean="0"/>
              <a:t>Ahura</a:t>
            </a:r>
            <a:r>
              <a:rPr lang="en-US" b="1" dirty="0" smtClean="0"/>
              <a:t> Mazda </a:t>
            </a:r>
            <a:r>
              <a:rPr lang="en-US" dirty="0" smtClean="0"/>
              <a:t>(universal god) appointed Zoroaster to preach his divine message to the world and aligning with good or evil and judgment. He wasn’t accept by his own society and began wondering and attracting disciplines around Persia.</a:t>
            </a:r>
          </a:p>
          <a:p>
            <a:r>
              <a:rPr lang="en-US" dirty="0" smtClean="0"/>
              <a:t>Zoroastrian hymns were transmitted orally (like the </a:t>
            </a:r>
            <a:r>
              <a:rPr lang="en-US" dirty="0"/>
              <a:t>V</a:t>
            </a:r>
            <a:r>
              <a:rPr lang="en-US" dirty="0" smtClean="0"/>
              <a:t>edas) and later only 17 hymns (</a:t>
            </a:r>
            <a:r>
              <a:rPr lang="en-US" b="1" i="1" dirty="0" smtClean="0"/>
              <a:t>Gathas</a:t>
            </a:r>
            <a:r>
              <a:rPr lang="en-US" dirty="0" smtClean="0"/>
              <a:t>) from Zoroaster survived and these and other scared information were written into the </a:t>
            </a:r>
            <a:r>
              <a:rPr lang="en-US" b="1" dirty="0" err="1" smtClean="0"/>
              <a:t>Avesta</a:t>
            </a:r>
            <a:r>
              <a:rPr lang="en-US" dirty="0" smtClean="0"/>
              <a:t> (Holy Book)</a:t>
            </a:r>
            <a:endParaRPr lang="en-US" dirty="0"/>
          </a:p>
        </p:txBody>
      </p:sp>
    </p:spTree>
    <p:extLst>
      <p:ext uri="{BB962C8B-B14F-4D97-AF65-F5344CB8AC3E}">
        <p14:creationId xmlns:p14="http://schemas.microsoft.com/office/powerpoint/2010/main" val="638334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6" descr="\\172.50.10.4\epub\P16275112_HSSL_OLC_2013_A\Customer Supplied Data\Joe McCarthy\Dunn_1e\Instructor\dunn1_ppt_FINAL2\Updated Images\Chapter6\dun07046_m_06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238" y="698500"/>
            <a:ext cx="7864475" cy="567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52550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Zoroastrianism</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Monotheistic! Believed in one main universal god called </a:t>
            </a:r>
            <a:r>
              <a:rPr lang="en-US" dirty="0" err="1" smtClean="0"/>
              <a:t>Ahura</a:t>
            </a:r>
            <a:r>
              <a:rPr lang="en-US" dirty="0" smtClean="0"/>
              <a:t> Mazda so monotheistic.</a:t>
            </a:r>
          </a:p>
          <a:p>
            <a:r>
              <a:rPr lang="en-US" dirty="0" smtClean="0"/>
              <a:t>Good, universal god (</a:t>
            </a:r>
            <a:r>
              <a:rPr lang="en-US" b="1" dirty="0" err="1" smtClean="0"/>
              <a:t>Ahura</a:t>
            </a:r>
            <a:r>
              <a:rPr lang="en-US" b="1" dirty="0" smtClean="0"/>
              <a:t> Mazda</a:t>
            </a:r>
            <a:r>
              <a:rPr lang="en-US" dirty="0" smtClean="0"/>
              <a:t>) vs. evil god (</a:t>
            </a:r>
            <a:r>
              <a:rPr lang="en-US" b="1" dirty="0" err="1" smtClean="0"/>
              <a:t>Angra</a:t>
            </a:r>
            <a:r>
              <a:rPr lang="en-US" b="1" dirty="0" smtClean="0"/>
              <a:t> </a:t>
            </a:r>
            <a:r>
              <a:rPr lang="en-US" b="1" dirty="0" err="1" smtClean="0"/>
              <a:t>Mainyu</a:t>
            </a:r>
            <a:r>
              <a:rPr lang="en-US" dirty="0" smtClean="0"/>
              <a:t>)</a:t>
            </a:r>
          </a:p>
          <a:p>
            <a:r>
              <a:rPr lang="en-US" dirty="0" smtClean="0"/>
              <a:t>Everyone had to make moral choices between the good and evil forces. If you made good choices then you get to ascend at death to be with </a:t>
            </a:r>
            <a:r>
              <a:rPr lang="en-US" dirty="0" err="1" smtClean="0"/>
              <a:t>Ahura</a:t>
            </a:r>
            <a:r>
              <a:rPr lang="en-US" dirty="0" smtClean="0"/>
              <a:t> Mazda, if bad then you went to a version of hell with </a:t>
            </a:r>
            <a:r>
              <a:rPr lang="en-US" dirty="0" err="1" smtClean="0"/>
              <a:t>Angra</a:t>
            </a:r>
            <a:r>
              <a:rPr lang="en-US" dirty="0" smtClean="0"/>
              <a:t> </a:t>
            </a:r>
            <a:r>
              <a:rPr lang="en-US" dirty="0" err="1" smtClean="0"/>
              <a:t>Mainyu</a:t>
            </a:r>
            <a:r>
              <a:rPr lang="en-US" dirty="0" smtClean="0"/>
              <a:t>. There, </a:t>
            </a:r>
            <a:r>
              <a:rPr lang="en-US" b="1" dirty="0" err="1" smtClean="0"/>
              <a:t>daeva</a:t>
            </a:r>
            <a:r>
              <a:rPr lang="en-US" b="1" dirty="0" smtClean="0"/>
              <a:t> </a:t>
            </a:r>
            <a:r>
              <a:rPr lang="en-US" dirty="0" smtClean="0"/>
              <a:t>(devil) or malign spirits worked with </a:t>
            </a:r>
            <a:r>
              <a:rPr lang="en-US" dirty="0" err="1" smtClean="0"/>
              <a:t>Angra</a:t>
            </a:r>
            <a:r>
              <a:rPr lang="en-US" dirty="0" smtClean="0"/>
              <a:t> </a:t>
            </a:r>
            <a:r>
              <a:rPr lang="en-US" dirty="0" err="1" smtClean="0"/>
              <a:t>Mainyu</a:t>
            </a:r>
            <a:r>
              <a:rPr lang="en-US" dirty="0" smtClean="0"/>
              <a:t>.</a:t>
            </a:r>
          </a:p>
          <a:p>
            <a:r>
              <a:rPr lang="en-US" dirty="0" smtClean="0"/>
              <a:t>You didn’t have to give up worldly pleasures to be good. You needed to be honest, just, compassionate, and overall a good person. </a:t>
            </a:r>
          </a:p>
          <a:p>
            <a:r>
              <a:rPr lang="en-US" dirty="0" smtClean="0"/>
              <a:t>*</a:t>
            </a:r>
            <a:r>
              <a:rPr lang="en-US" b="1" dirty="0" smtClean="0"/>
              <a:t>Dualism</a:t>
            </a:r>
            <a:r>
              <a:rPr lang="en-US" dirty="0" smtClean="0"/>
              <a:t>* -describing a universe of good and evil (light and dark)was introduced for the first time. This ideas were of course picked up and furthered in famous world religions of Christianity and Islam.</a:t>
            </a:r>
            <a:endParaRPr lang="en-US" dirty="0"/>
          </a:p>
        </p:txBody>
      </p:sp>
    </p:spTree>
    <p:extLst>
      <p:ext uri="{BB962C8B-B14F-4D97-AF65-F5344CB8AC3E}">
        <p14:creationId xmlns:p14="http://schemas.microsoft.com/office/powerpoint/2010/main" val="38285152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Decline of the Persian Empire</a:t>
            </a:r>
            <a:endParaRPr lang="en-US" dirty="0"/>
          </a:p>
        </p:txBody>
      </p:sp>
      <p:sp>
        <p:nvSpPr>
          <p:cNvPr id="3" name="Content Placeholder 2"/>
          <p:cNvSpPr>
            <a:spLocks noGrp="1"/>
          </p:cNvSpPr>
          <p:nvPr>
            <p:ph idx="1"/>
          </p:nvPr>
        </p:nvSpPr>
        <p:spPr/>
        <p:txBody>
          <a:bodyPr/>
          <a:lstStyle/>
          <a:p>
            <a:r>
              <a:rPr lang="en-US" dirty="0" smtClean="0"/>
              <a:t>Internal and External </a:t>
            </a:r>
          </a:p>
          <a:p>
            <a:pPr marL="0" indent="0">
              <a:buNone/>
            </a:pPr>
            <a:r>
              <a:rPr lang="en-US" dirty="0" smtClean="0"/>
              <a:t>-Fought in Persian Wars and supported Sparta in the Peloponnesian Wars. This really drained the state. Plus weaker rulers, like Darius III, came to power.</a:t>
            </a:r>
          </a:p>
          <a:p>
            <a:pPr marL="0" indent="0">
              <a:buNone/>
            </a:pPr>
            <a:r>
              <a:rPr lang="en-US" dirty="0" smtClean="0"/>
              <a:t>-Conquered by Macedonia, Alexander the Great, by 331 BCE –</a:t>
            </a:r>
            <a:r>
              <a:rPr lang="en-US" b="1" dirty="0" smtClean="0"/>
              <a:t>battle of Gaugamela</a:t>
            </a:r>
            <a:r>
              <a:rPr lang="en-US" dirty="0" smtClean="0"/>
              <a:t>. </a:t>
            </a:r>
            <a:endParaRPr lang="en-US" dirty="0"/>
          </a:p>
        </p:txBody>
      </p:sp>
    </p:spTree>
    <p:extLst>
      <p:ext uri="{BB962C8B-B14F-4D97-AF65-F5344CB8AC3E}">
        <p14:creationId xmlns:p14="http://schemas.microsoft.com/office/powerpoint/2010/main" val="11089527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381000"/>
            <a:ext cx="8229600" cy="1143000"/>
          </a:xfrm>
        </p:spPr>
        <p:txBody>
          <a:bodyPr/>
          <a:lstStyle/>
          <a:p>
            <a:r>
              <a:rPr lang="en-US" altLang="en-US" smtClean="0"/>
              <a:t>Greece </a:t>
            </a:r>
          </a:p>
        </p:txBody>
      </p:sp>
      <p:sp>
        <p:nvSpPr>
          <p:cNvPr id="3" name="Content Placeholder 2"/>
          <p:cNvSpPr>
            <a:spLocks noGrp="1"/>
          </p:cNvSpPr>
          <p:nvPr>
            <p:ph idx="1"/>
          </p:nvPr>
        </p:nvSpPr>
        <p:spPr>
          <a:xfrm>
            <a:off x="381000" y="609600"/>
            <a:ext cx="8534400" cy="6019800"/>
          </a:xfrm>
        </p:spPr>
        <p:txBody>
          <a:bodyPr rtlCol="0">
            <a:normAutofit fontScale="62500" lnSpcReduction="20000"/>
          </a:bodyPr>
          <a:lstStyle/>
          <a:p>
            <a:pPr fontAlgn="auto">
              <a:spcAft>
                <a:spcPts val="0"/>
              </a:spcAft>
              <a:buFont typeface="Arial" pitchFamily="34" charset="0"/>
              <a:buChar char="•"/>
              <a:defRPr/>
            </a:pPr>
            <a:r>
              <a:rPr lang="en-US" dirty="0" smtClean="0"/>
              <a:t>Greeks were </a:t>
            </a:r>
            <a:r>
              <a:rPr lang="en-US" b="1" dirty="0" smtClean="0"/>
              <a:t>Indo-Europeans</a:t>
            </a:r>
            <a:r>
              <a:rPr lang="en-US" dirty="0" smtClean="0"/>
              <a:t> who migrated and began establishing themselves by 1700 BCE. By 1400 BCE a major kingdom developed-Mycenae </a:t>
            </a:r>
          </a:p>
          <a:p>
            <a:pPr fontAlgn="auto">
              <a:spcAft>
                <a:spcPts val="0"/>
              </a:spcAft>
              <a:buFont typeface="Arial" pitchFamily="34" charset="0"/>
              <a:buChar char="•"/>
              <a:defRPr/>
            </a:pPr>
            <a:r>
              <a:rPr lang="en-US" dirty="0" smtClean="0"/>
              <a:t>Greece had few fertile plains and had many mountains and over 1400 islands! Only 20% of the land was arable (farmable). Greeks became skilled sailors. The temperature was moderate ranging from 48-80 degrees as averages…of course it does get very hot in the middle of summer!</a:t>
            </a:r>
          </a:p>
          <a:p>
            <a:pPr fontAlgn="auto">
              <a:spcAft>
                <a:spcPts val="0"/>
              </a:spcAft>
              <a:buFont typeface="Arial" pitchFamily="34" charset="0"/>
              <a:buChar char="•"/>
              <a:defRPr/>
            </a:pPr>
            <a:r>
              <a:rPr lang="en-US" b="1" dirty="0" err="1" smtClean="0"/>
              <a:t>Mycenaeans</a:t>
            </a:r>
            <a:r>
              <a:rPr lang="en-US" dirty="0" smtClean="0"/>
              <a:t> invaded the island of Crete (Minoans) and adopted much of their culture. Crete gained much of its culture from Egypt. The </a:t>
            </a:r>
            <a:r>
              <a:rPr lang="en-US" dirty="0" err="1" smtClean="0"/>
              <a:t>Myceanaeans</a:t>
            </a:r>
            <a:r>
              <a:rPr lang="en-US" dirty="0" smtClean="0"/>
              <a:t> took the Minoan values of sea trade, writing system, and legends that helped form Greek religion, art, politics, and literature.</a:t>
            </a:r>
          </a:p>
          <a:p>
            <a:pPr fontAlgn="auto">
              <a:spcAft>
                <a:spcPts val="0"/>
              </a:spcAft>
              <a:buFont typeface="Arial" pitchFamily="34" charset="0"/>
              <a:buChar char="•"/>
              <a:defRPr/>
            </a:pPr>
            <a:r>
              <a:rPr lang="en-US" dirty="0" smtClean="0"/>
              <a:t>Greatest Mycenaean epic: </a:t>
            </a:r>
            <a:r>
              <a:rPr lang="en-US" b="1" dirty="0" smtClean="0"/>
              <a:t>The Trojan War  </a:t>
            </a:r>
          </a:p>
          <a:p>
            <a:pPr fontAlgn="auto">
              <a:spcAft>
                <a:spcPts val="0"/>
              </a:spcAft>
              <a:buFont typeface="Arial" pitchFamily="34" charset="0"/>
              <a:buNone/>
              <a:defRPr/>
            </a:pPr>
            <a:r>
              <a:rPr lang="en-US" dirty="0" smtClean="0"/>
              <a:t>	It was a war waged, according to legend, against the city of Troy in Asia Minor (present-day Turkey), by the armies of the </a:t>
            </a:r>
            <a:r>
              <a:rPr lang="en-US" dirty="0" err="1" smtClean="0"/>
              <a:t>Mycenaeans</a:t>
            </a:r>
            <a:r>
              <a:rPr lang="en-US" dirty="0" smtClean="0"/>
              <a:t>, after Paris of Troy stole Helen from her husband Menelaus, king of Sparta. The war is among the most important events in Greek mythology and was narrated in many works of Greek literature, of which the two most famous are the </a:t>
            </a:r>
            <a:r>
              <a:rPr lang="en-US" i="1" dirty="0" smtClean="0"/>
              <a:t>Iliad</a:t>
            </a:r>
            <a:r>
              <a:rPr lang="en-US" dirty="0" smtClean="0"/>
              <a:t> and the </a:t>
            </a:r>
            <a:r>
              <a:rPr lang="en-US" i="1" dirty="0" smtClean="0"/>
              <a:t>Odyssey </a:t>
            </a:r>
            <a:r>
              <a:rPr lang="en-US" dirty="0" smtClean="0"/>
              <a:t>of Homer</a:t>
            </a:r>
          </a:p>
          <a:p>
            <a:pPr fontAlgn="auto">
              <a:spcAft>
                <a:spcPts val="0"/>
              </a:spcAft>
              <a:buFont typeface="Arial" pitchFamily="34" charset="0"/>
              <a:buNone/>
              <a:defRPr/>
            </a:pPr>
            <a:r>
              <a:rPr lang="en-US" dirty="0" smtClean="0"/>
              <a:t>	</a:t>
            </a:r>
          </a:p>
          <a:p>
            <a:pPr fontAlgn="auto">
              <a:spcAft>
                <a:spcPts val="0"/>
              </a:spcAft>
              <a:buFont typeface="Arial" pitchFamily="34" charset="0"/>
              <a:buNone/>
              <a:defRPr/>
            </a:pPr>
            <a:r>
              <a:rPr lang="en-US" dirty="0" smtClean="0"/>
              <a:t>	Not long after the Trojan War the Mycenaean civilization collapsed by subsequent waves of Indo-Europeans invaders. </a:t>
            </a:r>
          </a:p>
          <a:p>
            <a:pPr fontAlgn="auto">
              <a:spcAft>
                <a:spcPts val="0"/>
              </a:spcAft>
              <a:buFont typeface="Arial" pitchFamily="34" charset="0"/>
              <a:buNone/>
              <a:defRPr/>
            </a:pPr>
            <a:r>
              <a:rPr lang="en-US" dirty="0" smtClean="0"/>
              <a:t>	</a:t>
            </a:r>
          </a:p>
          <a:p>
            <a:pPr fontAlgn="auto">
              <a:spcAft>
                <a:spcPts val="0"/>
              </a:spcAft>
              <a:buFont typeface="Arial" pitchFamily="34" charset="0"/>
              <a:buNone/>
              <a:defRPr/>
            </a:pPr>
            <a:r>
              <a:rPr lang="en-US" dirty="0" smtClean="0"/>
              <a:t>	From 800-600 BCE strong </a:t>
            </a:r>
            <a:r>
              <a:rPr lang="en-US" dirty="0" smtClean="0"/>
              <a:t>city-states, </a:t>
            </a:r>
            <a:r>
              <a:rPr lang="en-US" b="1" dirty="0" smtClean="0"/>
              <a:t>polis</a:t>
            </a:r>
            <a:r>
              <a:rPr lang="en-US" dirty="0" smtClean="0"/>
              <a:t>, </a:t>
            </a:r>
            <a:r>
              <a:rPr lang="en-US" dirty="0" smtClean="0"/>
              <a:t>started to develop in Greece</a:t>
            </a:r>
          </a:p>
          <a:p>
            <a:pPr fontAlgn="auto">
              <a:spcAft>
                <a:spcPts val="0"/>
              </a:spcAft>
              <a:buFont typeface="Arial" pitchFamily="34" charset="0"/>
              <a:buChar char="•"/>
              <a:defRPr/>
            </a:pPr>
            <a:endParaRPr lang="en-US" dirty="0" smtClean="0"/>
          </a:p>
        </p:txBody>
      </p:sp>
    </p:spTree>
    <p:extLst>
      <p:ext uri="{BB962C8B-B14F-4D97-AF65-F5344CB8AC3E}">
        <p14:creationId xmlns:p14="http://schemas.microsoft.com/office/powerpoint/2010/main" val="4022856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4" name="Rectangle 4"/>
          <p:cNvSpPr>
            <a:spLocks noChangeArrowheads="1"/>
          </p:cNvSpPr>
          <p:nvPr/>
        </p:nvSpPr>
        <p:spPr bwMode="auto">
          <a:xfrm>
            <a:off x="762000" y="228600"/>
            <a:ext cx="7778750" cy="558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a:t>Mycenaeans:</a:t>
            </a:r>
          </a:p>
          <a:p>
            <a:r>
              <a:rPr lang="en-US" altLang="en-US"/>
              <a:t>Indo-Europeans moved to southern Greece and started settlements. They mimicked many Minoan ideas like construction projects and built fortified areas to build their empire. By 1600 BCE they started to trade with the Minions and by 1400 BCE they conquered the Minoans. (Adopted maritime trade, construction, artwork, and linear B writing system). </a:t>
            </a:r>
          </a:p>
          <a:p>
            <a:r>
              <a:rPr lang="en-US" altLang="en-US"/>
              <a:t>-Know for the </a:t>
            </a:r>
            <a:r>
              <a:rPr lang="en-US" altLang="en-US" u="sng"/>
              <a:t>Trojan War-</a:t>
            </a:r>
            <a:r>
              <a:rPr lang="en-US" altLang="en-US"/>
              <a:t> 1200 BCE ish war between Mycenaeans and the Trojans over control of the Aegean Sea, legendary story of Helen and Paris (read apple story). Built the Trojan horse and famously creped out and attacked Troy. Achilles Heal (dipped into the river to make invincible) and Hector from Troy. Achilles died and due to being shot in his heal…his weakness. </a:t>
            </a:r>
          </a:p>
          <a:p>
            <a:r>
              <a:rPr lang="en-US" altLang="en-US"/>
              <a:t>	-</a:t>
            </a:r>
            <a:r>
              <a:rPr lang="en-US" altLang="en-US" i="1"/>
              <a:t>Iliad</a:t>
            </a:r>
            <a:r>
              <a:rPr lang="en-US" altLang="en-US"/>
              <a:t> and </a:t>
            </a:r>
            <a:r>
              <a:rPr lang="en-US" altLang="en-US" i="1"/>
              <a:t>Odyssey</a:t>
            </a:r>
            <a:r>
              <a:rPr lang="en-US" altLang="en-US"/>
              <a:t> represent characteristics important to Greeks: strength, honor, courage, and eloquence. </a:t>
            </a:r>
          </a:p>
          <a:p>
            <a:r>
              <a:rPr lang="en-US" altLang="en-US"/>
              <a:t>-Mycenaeans –empire grew, but then declined due to invasions, wars, and internal rebellions. </a:t>
            </a:r>
          </a:p>
          <a:p>
            <a:r>
              <a:rPr lang="en-US" altLang="en-US"/>
              <a:t>-Dark Ages 1100-800 BCE-population decline and people left after the fall of the Mycenaeans. Dorians moved in and settled areas, but no real learning or scholarship occurred during this time period. Linear A and B disappeared. </a:t>
            </a:r>
          </a:p>
        </p:txBody>
      </p:sp>
    </p:spTree>
    <p:extLst>
      <p:ext uri="{BB962C8B-B14F-4D97-AF65-F5344CB8AC3E}">
        <p14:creationId xmlns:p14="http://schemas.microsoft.com/office/powerpoint/2010/main" val="41728117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152400"/>
            <a:ext cx="8229600" cy="1143000"/>
          </a:xfrm>
        </p:spPr>
        <p:txBody>
          <a:bodyPr/>
          <a:lstStyle/>
          <a:p>
            <a:r>
              <a:rPr lang="en-US" altLang="en-US" smtClean="0"/>
              <a:t>Greece</a:t>
            </a:r>
          </a:p>
        </p:txBody>
      </p:sp>
      <p:sp>
        <p:nvSpPr>
          <p:cNvPr id="3" name="Content Placeholder 2"/>
          <p:cNvSpPr>
            <a:spLocks noGrp="1"/>
          </p:cNvSpPr>
          <p:nvPr>
            <p:ph idx="1"/>
          </p:nvPr>
        </p:nvSpPr>
        <p:spPr>
          <a:xfrm>
            <a:off x="457200" y="838200"/>
            <a:ext cx="8229600" cy="5287963"/>
          </a:xfrm>
        </p:spPr>
        <p:txBody>
          <a:bodyPr>
            <a:normAutofit lnSpcReduction="10000"/>
          </a:bodyPr>
          <a:lstStyle/>
          <a:p>
            <a:pPr>
              <a:lnSpc>
                <a:spcPct val="80000"/>
              </a:lnSpc>
            </a:pPr>
            <a:r>
              <a:rPr lang="en-US" altLang="en-US" sz="2000" b="1" dirty="0" smtClean="0"/>
              <a:t>Polis</a:t>
            </a:r>
            <a:r>
              <a:rPr lang="en-US" altLang="en-US" sz="2000" dirty="0" smtClean="0"/>
              <a:t> = city-state was the Greek political unit. This included the city and all surrounding areas that took to support it (farm lands). Each city-state had its own unique form of government ranging from oligarchy to monarchy. Most city-states were ruled by a king or an aristocratic council. At the center of the polis was the acropolis –fortified centers on hills dedicated to the gods like the one in Athens!</a:t>
            </a:r>
          </a:p>
          <a:p>
            <a:pPr>
              <a:lnSpc>
                <a:spcPct val="80000"/>
              </a:lnSpc>
            </a:pPr>
            <a:r>
              <a:rPr lang="en-US" altLang="en-US" sz="2000" dirty="0" smtClean="0"/>
              <a:t>Polis </a:t>
            </a:r>
            <a:r>
              <a:rPr lang="en-US" altLang="en-US" sz="2000" dirty="0" smtClean="0"/>
              <a:t>restored political order in Greece and over time attracted increasing populations and many became lively commercial centers. By 800 BCE they were the principle centers of Greek society. </a:t>
            </a:r>
          </a:p>
          <a:p>
            <a:pPr>
              <a:lnSpc>
                <a:spcPct val="80000"/>
              </a:lnSpc>
            </a:pPr>
            <a:r>
              <a:rPr lang="en-US" altLang="en-US" sz="2000" dirty="0" smtClean="0"/>
              <a:t>There were no large empires because of the geography of Greece. It was separated by both mountains and islands.</a:t>
            </a:r>
          </a:p>
          <a:p>
            <a:pPr>
              <a:lnSpc>
                <a:spcPct val="80000"/>
              </a:lnSpc>
            </a:pPr>
            <a:r>
              <a:rPr lang="en-US" altLang="en-US" sz="2000" dirty="0" smtClean="0"/>
              <a:t>Trade became very popular under the regulation of the city-states</a:t>
            </a:r>
          </a:p>
          <a:p>
            <a:pPr>
              <a:lnSpc>
                <a:spcPct val="80000"/>
              </a:lnSpc>
            </a:pPr>
            <a:r>
              <a:rPr lang="en-US" altLang="en-US" sz="2000" dirty="0" smtClean="0"/>
              <a:t>Adopted common culture: religion and activities like the Olympic games</a:t>
            </a:r>
          </a:p>
          <a:p>
            <a:pPr>
              <a:lnSpc>
                <a:spcPct val="80000"/>
              </a:lnSpc>
            </a:pPr>
            <a:r>
              <a:rPr lang="en-US" altLang="en-US" sz="2000" dirty="0" smtClean="0"/>
              <a:t>Two leading city-states: </a:t>
            </a:r>
            <a:r>
              <a:rPr lang="en-US" altLang="en-US" sz="2000" b="1" dirty="0" smtClean="0"/>
              <a:t>Athens </a:t>
            </a:r>
            <a:r>
              <a:rPr lang="en-US" altLang="en-US" sz="2000" dirty="0" smtClean="0"/>
              <a:t>(more artistic and intellectual) and Sparta (militant). During Persians War the two city-states cooperated to defeat the Persian Empire. Under Athenian leadership the Delian League was established to continue the fight against the Persians. With Athens in control it grew increasingly powerful and rich. Soon Athens was developing colonies! This is known as the Golden Age of Greece: plays became popular, </a:t>
            </a:r>
          </a:p>
          <a:p>
            <a:pPr>
              <a:lnSpc>
                <a:spcPct val="80000"/>
              </a:lnSpc>
            </a:pPr>
            <a:r>
              <a:rPr lang="en-US" altLang="en-US" sz="2000" dirty="0" smtClean="0"/>
              <a:t>Athens- greatest politician was </a:t>
            </a:r>
            <a:r>
              <a:rPr lang="en-US" altLang="en-US" sz="2000" b="1" dirty="0" smtClean="0"/>
              <a:t>Pericles</a:t>
            </a:r>
            <a:r>
              <a:rPr lang="en-US" altLang="en-US" sz="2000" dirty="0" smtClean="0"/>
              <a:t>. He believed in the democratic structure of Athenian society and wanted to beautify Athens</a:t>
            </a:r>
          </a:p>
        </p:txBody>
      </p:sp>
    </p:spTree>
    <p:extLst>
      <p:ext uri="{BB962C8B-B14F-4D97-AF65-F5344CB8AC3E}">
        <p14:creationId xmlns:p14="http://schemas.microsoft.com/office/powerpoint/2010/main" val="35275698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8" name="Rectangle 4"/>
          <p:cNvSpPr>
            <a:spLocks noChangeArrowheads="1"/>
          </p:cNvSpPr>
          <p:nvPr/>
        </p:nvSpPr>
        <p:spPr bwMode="auto">
          <a:xfrm>
            <a:off x="685800" y="228600"/>
            <a:ext cx="7239000" cy="6408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b="1" u="sng"/>
              <a:t>Sparta:</a:t>
            </a:r>
            <a:r>
              <a:rPr lang="en-US" altLang="en-US"/>
              <a:t> Dorians conquered and established Sparta. Expanded over the Peloponnesus in Greece. As they expanded the conquered peoples became </a:t>
            </a:r>
            <a:r>
              <a:rPr lang="en-US" altLang="en-US" b="1"/>
              <a:t>helots</a:t>
            </a:r>
            <a:r>
              <a:rPr lang="en-US" altLang="en-US"/>
              <a:t>-servants to the Spartan states. They had to provide agriculture to keep Sparta supplied with food. They outnumber Spartans! Therefore, they faced many potential rebellions and this society responded by devoting its resources to maintaining powerful and discipline military machine! Sparta was ruled by two kings and a council of elders who then advised the monarchs. An assembly of citizens was created to approve all major decisions of the government. Citizen = native male Spartan who was 30 years. The assembly elected 5 ephors (officials) who ran the day to day affairs of the state. </a:t>
            </a:r>
          </a:p>
          <a:p>
            <a:r>
              <a:rPr lang="en-US" altLang="en-US"/>
              <a:t>	-Spartans all equal in status-but observed an austere/ ascetic lifestyle (couldn’t wear jewelry-didn’t pamper themselves). The adj. spartan then also comes to refer to their lifestyle of simplicity, frugality, and austerity. Distinctions came from discipline and military talents. Society: Newborns examined and sickly children were abandoned to die b/c Sparta wanted healthy future soldiers and mothers. (Patriarchy-fathers would make this decision) Females-expected to produce healthy sons so they exercised too and had established patriarchy-expected to obey fathers and husbands. Had legal rights to inherit property, but were responsible for running estate while men were away training and fighting. </a:t>
            </a:r>
          </a:p>
        </p:txBody>
      </p:sp>
    </p:spTree>
    <p:extLst>
      <p:ext uri="{BB962C8B-B14F-4D97-AF65-F5344CB8AC3E}">
        <p14:creationId xmlns:p14="http://schemas.microsoft.com/office/powerpoint/2010/main" val="29616006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Image result for spart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52400"/>
            <a:ext cx="3506607" cy="1971675"/>
          </a:xfrm>
          <a:prstGeom prst="rect">
            <a:avLst/>
          </a:prstGeom>
          <a:noFill/>
          <a:extLst>
            <a:ext uri="{909E8E84-426E-40DD-AFC4-6F175D3DCCD1}">
              <a14:hiddenFill xmlns:a14="http://schemas.microsoft.com/office/drawing/2010/main">
                <a:solidFill>
                  <a:srgbClr val="FFFFFF"/>
                </a:solidFill>
              </a14:hiddenFill>
            </a:ext>
          </a:extLst>
        </p:spPr>
      </p:pic>
      <p:pic>
        <p:nvPicPr>
          <p:cNvPr id="27652" name="Picture 4" descr="Image result for sparta and rui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0665" y="1905000"/>
            <a:ext cx="6803648" cy="4714875"/>
          </a:xfrm>
          <a:prstGeom prst="rect">
            <a:avLst/>
          </a:prstGeom>
          <a:noFill/>
          <a:extLst>
            <a:ext uri="{909E8E84-426E-40DD-AFC4-6F175D3DCCD1}">
              <a14:hiddenFill xmlns:a14="http://schemas.microsoft.com/office/drawing/2010/main">
                <a:solidFill>
                  <a:srgbClr val="FFFFFF"/>
                </a:solidFill>
              </a14:hiddenFill>
            </a:ext>
          </a:extLst>
        </p:spPr>
      </p:pic>
      <p:pic>
        <p:nvPicPr>
          <p:cNvPr id="27654" name="Picture 6" descr="Image result for spart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8200" y="76199"/>
            <a:ext cx="3186113" cy="2124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946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2" name="Rectangle 4"/>
          <p:cNvSpPr>
            <a:spLocks noChangeArrowheads="1"/>
          </p:cNvSpPr>
          <p:nvPr/>
        </p:nvSpPr>
        <p:spPr bwMode="auto">
          <a:xfrm>
            <a:off x="0" y="285750"/>
            <a:ext cx="8991600" cy="644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685800" algn="l"/>
              </a:tabLst>
              <a:defRPr>
                <a:solidFill>
                  <a:schemeClr val="tx1"/>
                </a:solidFill>
                <a:latin typeface="Calibri" pitchFamily="34" charset="0"/>
              </a:defRPr>
            </a:lvl1pPr>
            <a:lvl2pPr>
              <a:tabLst>
                <a:tab pos="685800" algn="l"/>
              </a:tabLst>
              <a:defRPr>
                <a:solidFill>
                  <a:schemeClr val="tx1"/>
                </a:solidFill>
                <a:latin typeface="Calibri" pitchFamily="34" charset="0"/>
              </a:defRPr>
            </a:lvl2pPr>
            <a:lvl3pPr>
              <a:tabLst>
                <a:tab pos="685800" algn="l"/>
              </a:tabLst>
              <a:defRPr>
                <a:solidFill>
                  <a:schemeClr val="tx1"/>
                </a:solidFill>
                <a:latin typeface="Calibri" pitchFamily="34" charset="0"/>
              </a:defRPr>
            </a:lvl3pPr>
            <a:lvl4pPr>
              <a:tabLst>
                <a:tab pos="685800" algn="l"/>
              </a:tabLst>
              <a:defRPr>
                <a:solidFill>
                  <a:schemeClr val="tx1"/>
                </a:solidFill>
                <a:latin typeface="Calibri" pitchFamily="34" charset="0"/>
              </a:defRPr>
            </a:lvl4pPr>
            <a:lvl5pPr>
              <a:tabLst>
                <a:tab pos="685800" algn="l"/>
              </a:tabLst>
              <a:defRPr>
                <a:solidFill>
                  <a:schemeClr val="tx1"/>
                </a:solidFill>
                <a:latin typeface="Calibri" pitchFamily="34" charset="0"/>
              </a:defRPr>
            </a:lvl5pPr>
            <a:lvl6pPr fontAlgn="base">
              <a:spcBef>
                <a:spcPct val="0"/>
              </a:spcBef>
              <a:spcAft>
                <a:spcPct val="0"/>
              </a:spcAft>
              <a:tabLst>
                <a:tab pos="685800" algn="l"/>
              </a:tabLst>
              <a:defRPr>
                <a:solidFill>
                  <a:schemeClr val="tx1"/>
                </a:solidFill>
                <a:latin typeface="Calibri" pitchFamily="34" charset="0"/>
              </a:defRPr>
            </a:lvl6pPr>
            <a:lvl7pPr fontAlgn="base">
              <a:spcBef>
                <a:spcPct val="0"/>
              </a:spcBef>
              <a:spcAft>
                <a:spcPct val="0"/>
              </a:spcAft>
              <a:tabLst>
                <a:tab pos="685800" algn="l"/>
              </a:tabLst>
              <a:defRPr>
                <a:solidFill>
                  <a:schemeClr val="tx1"/>
                </a:solidFill>
                <a:latin typeface="Calibri" pitchFamily="34" charset="0"/>
              </a:defRPr>
            </a:lvl7pPr>
            <a:lvl8pPr fontAlgn="base">
              <a:spcBef>
                <a:spcPct val="0"/>
              </a:spcBef>
              <a:spcAft>
                <a:spcPct val="0"/>
              </a:spcAft>
              <a:tabLst>
                <a:tab pos="685800" algn="l"/>
              </a:tabLst>
              <a:defRPr>
                <a:solidFill>
                  <a:schemeClr val="tx1"/>
                </a:solidFill>
                <a:latin typeface="Calibri" pitchFamily="34" charset="0"/>
              </a:defRPr>
            </a:lvl8pPr>
            <a:lvl9pPr fontAlgn="base">
              <a:spcBef>
                <a:spcPct val="0"/>
              </a:spcBef>
              <a:spcAft>
                <a:spcPct val="0"/>
              </a:spcAft>
              <a:tabLst>
                <a:tab pos="685800" algn="l"/>
              </a:tabLst>
              <a:defRPr>
                <a:solidFill>
                  <a:schemeClr val="tx1"/>
                </a:solidFill>
                <a:latin typeface="Calibri" pitchFamily="34" charset="0"/>
              </a:defRPr>
            </a:lvl9pPr>
          </a:lstStyle>
          <a:p>
            <a:r>
              <a:rPr lang="en-US" altLang="en-US" sz="1600" dirty="0">
                <a:latin typeface="Arial" charset="0"/>
              </a:rPr>
              <a:t>Like other city-states</a:t>
            </a:r>
            <a:r>
              <a:rPr lang="en-US" altLang="en-US" sz="1600" b="1" u="sng" dirty="0">
                <a:latin typeface="Arial" charset="0"/>
              </a:rPr>
              <a:t>, Athens</a:t>
            </a:r>
            <a:r>
              <a:rPr lang="en-US" altLang="en-US" sz="1600" dirty="0">
                <a:latin typeface="Arial" charset="0"/>
              </a:rPr>
              <a:t> went through a power struggle between the rich and poor instead of imposing order by military means like Sparta they chose to avoid civil war by making reforms and creating a democracy or rule by the people. In Athens, citizens participated directly in political decision making. Clashes occurred between aristocratic landowners and the poor (small farmers some of whom had to sell their lands and then themselves into slavery to pay off debts-sound like Han). 594 BCE Solon-aristocrats chose this statesman to head the government and reform the laws to prevent a civil war. He outlawed slavery and allowed all citizens to participate and debate policies of the Assembly. He introduced the legal concept that any citizen could bring charges against wrongdoers, and made economic reforms that benefited many (encouraged export of grapes and loves that initiated a profitable overseas trade). Although he did many great reforms, Solon neglected land reform-in part b/c aristocrats put him in power! Later reformers like Cleisthenes would enhance democracy by increasing the powers of the assembly against the nobles (limited democracy). Later, under Pericles, Athens developed a direct democracy. Pericles had popular support for 32 years and was a skillful politician and inspiring speaker. He dominated politics in Athens from 461-429 BCE and this time is also referred to as the Age of Pericles! He had three goals (1) strengthen Athenian democracy (2) hold and strengthen the empire (3) glorify Athens. </a:t>
            </a:r>
          </a:p>
          <a:p>
            <a:r>
              <a:rPr lang="en-US" altLang="en-US" sz="1600" dirty="0">
                <a:latin typeface="Arial" charset="0"/>
              </a:rPr>
              <a:t>Pericles increased number of paid official in government so now even the poorest citizen could serve if elected or chosen by lot to fill a government position. This reform made Athens truly one of the most democratic states in all of history! </a:t>
            </a:r>
            <a:r>
              <a:rPr lang="en-US" altLang="en-US" sz="1600" b="1" dirty="0">
                <a:latin typeface="Arial" charset="0"/>
              </a:rPr>
              <a:t>Direct democracy </a:t>
            </a:r>
            <a:r>
              <a:rPr lang="en-US" altLang="en-US" sz="1600" dirty="0">
                <a:latin typeface="Arial" charset="0"/>
              </a:rPr>
              <a:t>was introduced where citizens directly proposed and voted on laws/ policies in the assembly (had to be 18, male, and Athenian). </a:t>
            </a:r>
          </a:p>
          <a:p>
            <a:r>
              <a:rPr lang="en-US" altLang="en-US" sz="1600" dirty="0">
                <a:latin typeface="Arial" charset="0"/>
              </a:rPr>
              <a:t>Empire-tried to enlarge the wealth and power of Athens via using money from the Delian league!!! He built up the Athenian navy to the strongest in the Mediterranean. </a:t>
            </a:r>
          </a:p>
          <a:p>
            <a:r>
              <a:rPr lang="en-US" altLang="en-US" sz="1600" dirty="0">
                <a:latin typeface="Arial" charset="0"/>
              </a:rPr>
              <a:t>Used money from the empire to beautify Athens…but without the Delian League’s approve. He used much of their money to buy gold, ivory, and marble for the city. Still more $ went to a small army of artisans who worked for 15 years to built the Parthenon!!!   </a:t>
            </a:r>
          </a:p>
        </p:txBody>
      </p:sp>
    </p:spTree>
    <p:extLst>
      <p:ext uri="{BB962C8B-B14F-4D97-AF65-F5344CB8AC3E}">
        <p14:creationId xmlns:p14="http://schemas.microsoft.com/office/powerpoint/2010/main" val="14685055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Image result for athens and the acropol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3190875"/>
            <a:ext cx="4876800" cy="3333750"/>
          </a:xfrm>
          <a:prstGeom prst="rect">
            <a:avLst/>
          </a:prstGeom>
          <a:noFill/>
          <a:extLst>
            <a:ext uri="{909E8E84-426E-40DD-AFC4-6F175D3DCCD1}">
              <a14:hiddenFill xmlns:a14="http://schemas.microsoft.com/office/drawing/2010/main">
                <a:solidFill>
                  <a:srgbClr val="FFFFFF"/>
                </a:solidFill>
              </a14:hiddenFill>
            </a:ext>
          </a:extLst>
        </p:spPr>
      </p:pic>
      <p:pic>
        <p:nvPicPr>
          <p:cNvPr id="26628" name="Picture 4" descr="Image result for athens and the acropoli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76200"/>
            <a:ext cx="6584471" cy="348589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600200" y="457200"/>
            <a:ext cx="8229600" cy="1143000"/>
          </a:xfrm>
        </p:spPr>
        <p:txBody>
          <a:bodyPr/>
          <a:lstStyle/>
          <a:p>
            <a:r>
              <a:rPr lang="en-US" dirty="0" smtClean="0"/>
              <a:t>Athens</a:t>
            </a:r>
            <a:endParaRPr lang="en-US" dirty="0"/>
          </a:p>
        </p:txBody>
      </p:sp>
      <p:pic>
        <p:nvPicPr>
          <p:cNvPr id="26630" name="Picture 6" descr="Image result for athens and old gat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15000" y="3308460"/>
            <a:ext cx="3009900" cy="35313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74505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Content Placeholder 3" descr="Greece, Italy, and Spain summer 2010 045.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381000" y="304800"/>
            <a:ext cx="7862888" cy="5897563"/>
          </a:xfrm>
        </p:spPr>
      </p:pic>
      <p:sp>
        <p:nvSpPr>
          <p:cNvPr id="14340" name="Text Box 4"/>
          <p:cNvSpPr txBox="1">
            <a:spLocks noChangeArrowheads="1"/>
          </p:cNvSpPr>
          <p:nvPr/>
        </p:nvSpPr>
        <p:spPr bwMode="auto">
          <a:xfrm>
            <a:off x="2590800" y="6400800"/>
            <a:ext cx="4800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2010 Trip to Greece, Italy, and Spain</a:t>
            </a:r>
          </a:p>
        </p:txBody>
      </p:sp>
    </p:spTree>
    <p:extLst>
      <p:ext uri="{BB962C8B-B14F-4D97-AF65-F5344CB8AC3E}">
        <p14:creationId xmlns:p14="http://schemas.microsoft.com/office/powerpoint/2010/main" val="7754672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Persian Empire</a:t>
            </a:r>
            <a:endParaRPr lang="en-US" dirty="0"/>
          </a:p>
        </p:txBody>
      </p:sp>
      <p:sp>
        <p:nvSpPr>
          <p:cNvPr id="3" name="Content Placeholder 2"/>
          <p:cNvSpPr>
            <a:spLocks noGrp="1"/>
          </p:cNvSpPr>
          <p:nvPr>
            <p:ph idx="1"/>
          </p:nvPr>
        </p:nvSpPr>
        <p:spPr/>
        <p:txBody>
          <a:bodyPr/>
          <a:lstStyle/>
          <a:p>
            <a:endParaRPr lang="en-US"/>
          </a:p>
        </p:txBody>
      </p:sp>
      <p:pic>
        <p:nvPicPr>
          <p:cNvPr id="2050" name="Picture 2" descr="Image result for Persian empi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641894"/>
            <a:ext cx="7260968" cy="3981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76088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6" name="Rectangle 4"/>
          <p:cNvSpPr>
            <a:spLocks noChangeArrowheads="1"/>
          </p:cNvSpPr>
          <p:nvPr/>
        </p:nvSpPr>
        <p:spPr bwMode="auto">
          <a:xfrm>
            <a:off x="0" y="304800"/>
            <a:ext cx="8763000" cy="574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b="1" u="sng"/>
              <a:t>TRADE:</a:t>
            </a:r>
            <a:r>
              <a:rPr lang="en-US" altLang="en-US"/>
              <a:t> </a:t>
            </a:r>
            <a:r>
              <a:rPr lang="en-US" altLang="en-US" sz="1600"/>
              <a:t>Colonies-due to population pressures the Greeks began to set up colonies around the Mediterranean: Sicily, Southern Italy-Naples-called Neapolis (new polis), southern France, islands, Anatolia, and even the Black Sea (grain, fish, furs, timber, honey, wax, gold, amber, and slaves). Provided agricultural products and copper, zinc, tin, and iron. By 600 BCE more Greeks lived in the colonies than the peninsula itself! </a:t>
            </a:r>
          </a:p>
          <a:p>
            <a:r>
              <a:rPr lang="en-US" altLang="en-US" sz="1600"/>
              <a:t>*Didn’t build an imperial states like Persia, China, and India!!! Colonization built communication, trade, and the spread of Greek language and culture. </a:t>
            </a:r>
          </a:p>
          <a:p>
            <a:r>
              <a:rPr lang="en-US" altLang="en-US" sz="1600" u="sng"/>
              <a:t>Greek Trade:</a:t>
            </a:r>
            <a:r>
              <a:rPr lang="en-US" altLang="en-US" sz="1600"/>
              <a:t> Maritime trade!</a:t>
            </a:r>
          </a:p>
          <a:p>
            <a:r>
              <a:rPr lang="en-US" altLang="en-US" sz="1600"/>
              <a:t>Small amount of arable (farmable lands)-Greece very mountains with many islands so much grain would have to be imported. Most of Greece was more accessible by sea rather than land. </a:t>
            </a:r>
          </a:p>
          <a:p>
            <a:r>
              <a:rPr lang="en-US" altLang="en-US" sz="1600"/>
              <a:t>	-grapes and olives produced = olive oil and wine traded for grains and other products</a:t>
            </a:r>
          </a:p>
          <a:p>
            <a:r>
              <a:rPr lang="en-US" altLang="en-US" sz="1600"/>
              <a:t>	-Egypt, Sicily, and S. Russia= grains       Macedon-timber</a:t>
            </a:r>
          </a:p>
          <a:p>
            <a:r>
              <a:rPr lang="en-US" altLang="en-US" sz="1600"/>
              <a:t>	-Spain and Black Sea= salted fish 	       Anatolia = tin</a:t>
            </a:r>
          </a:p>
          <a:p>
            <a:r>
              <a:rPr lang="en-US" altLang="en-US" sz="1600"/>
              <a:t>	-Egypt and Russia = slaves </a:t>
            </a:r>
          </a:p>
          <a:p>
            <a:r>
              <a:rPr lang="en-US" altLang="en-US" sz="1600"/>
              <a:t>-Cities rose up around the merchant/ commercial success rather than agricultural production</a:t>
            </a:r>
          </a:p>
          <a:p>
            <a:r>
              <a:rPr lang="en-US" altLang="en-US" sz="1600"/>
              <a:t>-Ships-could carry 400 tons and a few could carry 1000 tons! </a:t>
            </a:r>
          </a:p>
          <a:p>
            <a:r>
              <a:rPr lang="en-US" altLang="en-US" sz="1600"/>
              <a:t>-Economic organization=ship-owners, bankers, and merchants formed partnerships and shared in the risk of commercial ventures. Merchant borrowed $ from banker to purchase cargo and rent space from a ship-owner who transported the cargo and returned the profits to the merchant. In the event of a shipwreck then the merchant and lender absorbed the loss. </a:t>
            </a:r>
          </a:p>
          <a:p>
            <a:r>
              <a:rPr lang="en-US" altLang="en-US" sz="1600"/>
              <a:t>-Many small business that popped up across the Mediterranean</a:t>
            </a:r>
          </a:p>
          <a:p>
            <a:r>
              <a:rPr lang="en-US" altLang="en-US" sz="1600"/>
              <a:t>*Later, under Alexander Greek culture would reach Persia/ Bactria by way of horses, donkey, and caravans.</a:t>
            </a:r>
          </a:p>
        </p:txBody>
      </p:sp>
    </p:spTree>
    <p:extLst>
      <p:ext uri="{BB962C8B-B14F-4D97-AF65-F5344CB8AC3E}">
        <p14:creationId xmlns:p14="http://schemas.microsoft.com/office/powerpoint/2010/main" val="2268271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Greek Colonies  </a:t>
            </a:r>
            <a:endParaRPr lang="en-US" dirty="0"/>
          </a:p>
        </p:txBody>
      </p:sp>
      <p:sp>
        <p:nvSpPr>
          <p:cNvPr id="3" name="Content Placeholder 2"/>
          <p:cNvSpPr>
            <a:spLocks noGrp="1"/>
          </p:cNvSpPr>
          <p:nvPr>
            <p:ph idx="1"/>
          </p:nvPr>
        </p:nvSpPr>
        <p:spPr/>
        <p:txBody>
          <a:bodyPr/>
          <a:lstStyle/>
          <a:p>
            <a:endParaRPr lang="en-US" dirty="0"/>
          </a:p>
        </p:txBody>
      </p:sp>
      <p:pic>
        <p:nvPicPr>
          <p:cNvPr id="15362" name="Picture 2" descr="Image result for map of greek colonie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295400"/>
            <a:ext cx="7363071" cy="4176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17107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0" name="Rectangle 4"/>
          <p:cNvSpPr>
            <a:spLocks noChangeArrowheads="1"/>
          </p:cNvSpPr>
          <p:nvPr/>
        </p:nvSpPr>
        <p:spPr bwMode="auto">
          <a:xfrm>
            <a:off x="685800" y="479494"/>
            <a:ext cx="8077200"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b="1" u="sng" dirty="0"/>
              <a:t>Panhellenic Festivals</a:t>
            </a:r>
            <a:r>
              <a:rPr lang="en-US" altLang="en-US" dirty="0"/>
              <a:t>: trade linked Greek city-states and colonies to form a larger Greek community. Colonist recognized the small gods, spoke Greek dialects, and maintained commercial relationships with the native communities. All Greeks gathered periodically to participate in </a:t>
            </a:r>
            <a:r>
              <a:rPr lang="en-US" altLang="en-US" dirty="0" err="1"/>
              <a:t>panhellenic</a:t>
            </a:r>
            <a:r>
              <a:rPr lang="en-US" altLang="en-US" dirty="0"/>
              <a:t> festivals that reinforced their common bonds. Festivals featured: athletic, literary, or musical contests in which individuals sought to win for the glory of their polis. </a:t>
            </a:r>
          </a:p>
          <a:p>
            <a:r>
              <a:rPr lang="en-US" altLang="en-US" dirty="0"/>
              <a:t>	-</a:t>
            </a:r>
            <a:r>
              <a:rPr lang="en-US" altLang="en-US" b="1" dirty="0"/>
              <a:t>Olympic Game</a:t>
            </a:r>
            <a:r>
              <a:rPr lang="en-US" altLang="en-US" dirty="0"/>
              <a:t>s= best known </a:t>
            </a:r>
            <a:r>
              <a:rPr lang="en-US" altLang="en-US" dirty="0" err="1"/>
              <a:t>panhellenic</a:t>
            </a:r>
            <a:r>
              <a:rPr lang="en-US" altLang="en-US" dirty="0"/>
              <a:t> festival. 776 BCE Greeks sent best athletes to the polis of Olympia to compete in speed, strength, and skill contests. Events included: foot racing, long jump, boxing, wrestling, javelin toss, and discus throwing. Winner received a olive wreaths and became celebrated heroes in their home poleis. The games took place every 4 years for more than a thousand years before disappearing.</a:t>
            </a:r>
          </a:p>
          <a:p>
            <a:r>
              <a:rPr lang="en-US" altLang="en-US" b="1" u="sng" dirty="0"/>
              <a:t>Society:</a:t>
            </a:r>
          </a:p>
          <a:p>
            <a:r>
              <a:rPr lang="en-US" altLang="en-US" b="1" dirty="0"/>
              <a:t>Patriarchal</a:t>
            </a:r>
            <a:r>
              <a:rPr lang="en-US" altLang="en-US" dirty="0"/>
              <a:t> –fathers had the right to decided whether to keep infant born to their wives! Couldn’t legally kill infants, but could abandon them in mountains or rural areas where they would quickly succumb to the elements. Women under authority of father, husband, and sons; they often wore veils to discourage male attention. Women could become priestesses in a cult, but most married. In Sparta women had more freedom-they could inherit land, participated in athletic contests, joined festivals, and even defended the polis sometimes!		Slavery!!!  </a:t>
            </a:r>
          </a:p>
        </p:txBody>
      </p:sp>
    </p:spTree>
    <p:extLst>
      <p:ext uri="{BB962C8B-B14F-4D97-AF65-F5344CB8AC3E}">
        <p14:creationId xmlns:p14="http://schemas.microsoft.com/office/powerpoint/2010/main" val="31275509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4" name="Rectangle 4"/>
          <p:cNvSpPr>
            <a:spLocks noChangeArrowheads="1"/>
          </p:cNvSpPr>
          <p:nvPr/>
        </p:nvSpPr>
        <p:spPr bwMode="auto">
          <a:xfrm>
            <a:off x="0" y="0"/>
            <a:ext cx="8845550" cy="681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600" b="1" u="sng"/>
              <a:t>Knowledge:</a:t>
            </a:r>
            <a:endParaRPr lang="en-US" altLang="en-US" sz="1600"/>
          </a:p>
          <a:p>
            <a:r>
              <a:rPr lang="en-US" altLang="en-US" sz="1400"/>
              <a:t>-Egypt and Mesopotamian knowledge adopted by the Greeks</a:t>
            </a:r>
          </a:p>
          <a:p>
            <a:r>
              <a:rPr lang="en-US" altLang="en-US" sz="1400"/>
              <a:t>Astronomy, science, math, medicine, magic, divination (prediction) </a:t>
            </a:r>
          </a:p>
          <a:p>
            <a:r>
              <a:rPr lang="en-US" altLang="en-US" sz="1400"/>
              <a:t>-adapted Phoenician alphabet by 800 BCE –Greeks added vowels to their consonants </a:t>
            </a:r>
          </a:p>
          <a:p>
            <a:r>
              <a:rPr lang="en-US" altLang="en-US" sz="1400"/>
              <a:t>-Science and philosophical ideas merge: to answer a question one must observe evidence, possess rational thoughts, and use human reason –not just reliant on the gods!</a:t>
            </a:r>
          </a:p>
          <a:p>
            <a:r>
              <a:rPr lang="en-US" altLang="en-US" sz="1400"/>
              <a:t>	-Pythagoras (math-right angles)</a:t>
            </a:r>
          </a:p>
          <a:p>
            <a:r>
              <a:rPr lang="en-US" altLang="en-US" sz="1400"/>
              <a:t>	-Hippocrates (medicine-study body-Hippocratic Oath)</a:t>
            </a:r>
          </a:p>
          <a:p>
            <a:r>
              <a:rPr lang="en-US" altLang="en-US" sz="1400"/>
              <a:t>      -Democritus-suggested that all physical things were composed of indivisible particles he called atoms </a:t>
            </a:r>
          </a:p>
          <a:p>
            <a:r>
              <a:rPr lang="en-US" altLang="en-US" sz="1600" b="1" u="sng"/>
              <a:t>Philosophy:   </a:t>
            </a:r>
            <a:endParaRPr lang="en-US" altLang="en-US" sz="1600"/>
          </a:p>
          <a:p>
            <a:r>
              <a:rPr lang="en-US" altLang="en-US"/>
              <a:t>	</a:t>
            </a:r>
            <a:r>
              <a:rPr lang="en-US" altLang="en-US" sz="1400"/>
              <a:t>-power of human reason applied to human issues and natural world</a:t>
            </a:r>
          </a:p>
          <a:p>
            <a:r>
              <a:rPr lang="en-US" altLang="en-US" sz="1400" u="sng"/>
              <a:t>Socrates:</a:t>
            </a:r>
            <a:r>
              <a:rPr lang="en-US" altLang="en-US" sz="1400"/>
              <a:t> (470-399 BCE) –Athenian philosopher: encouraged a reflection on human issues, particularly on matters of ethics and morality. Socrates subjected traditional ethical teachings to scrutiny. Believed people should live honest and honorable lives and should aspire for personal integrity NOT for wealth, fame, and other superficial attributes! </a:t>
            </a:r>
          </a:p>
          <a:p>
            <a:r>
              <a:rPr lang="en-US" altLang="en-US" sz="1400"/>
              <a:t>	-Brought on trial in Athens for corrupting the youth with his questions that led some away for traditional beliefs/ ethics. He was found guilty and sentenced to death-died by taking hemlock sap. (Poison) </a:t>
            </a:r>
          </a:p>
          <a:p>
            <a:r>
              <a:rPr lang="en-US" altLang="en-US" sz="1400" u="sng"/>
              <a:t>Plato:</a:t>
            </a:r>
            <a:r>
              <a:rPr lang="en-US" altLang="en-US" sz="1400"/>
              <a:t> Student of Socrates who wrote dialogue in the Republic. Developed distrust for government for Socrates murder and in the Republic the concept of the perfect form of government was explored = philosopher king and intellectual aristocracy to rule</a:t>
            </a:r>
          </a:p>
          <a:p>
            <a:r>
              <a:rPr lang="en-US" altLang="en-US" sz="1400"/>
              <a:t>	-Concept of Forms and Ideal: the world we live in isn’t the only world, but only a pale reflection of the world of forms and ideas. Qualities (like virtue) are imperfectly reflected in our world and only by entering the world of forms and ideas can one understand the true nature of qualities. Only philosopher (people who applied rational thinking) could understand this world. </a:t>
            </a:r>
          </a:p>
          <a:p>
            <a:r>
              <a:rPr lang="en-US" altLang="en-US" sz="1400"/>
              <a:t>	-Virtue-obey parents, but disobey if parents are doing something illegal </a:t>
            </a:r>
          </a:p>
          <a:p>
            <a:r>
              <a:rPr lang="en-US" altLang="en-US" sz="1400" u="sng"/>
              <a:t>Aristotle: </a:t>
            </a:r>
            <a:r>
              <a:rPr lang="en-US" altLang="en-US" sz="1400"/>
              <a:t>Student of Plato who came to distrust his concept of forms and ideas. He promoted a person to rely on senses to provide accurate information on the world. He advocated exploring the nature of reality and applied rigorous rules of logic to construct powerful arguments. He was called later by Christian scholastic scholars as the “master of those who know”.</a:t>
            </a:r>
          </a:p>
          <a:p>
            <a:r>
              <a:rPr lang="en-US" altLang="en-US" sz="1400"/>
              <a:t>-Provided the intellectual framework that would shape thought to this day! Especially in Christian and Muslim societies. Scholars from these religions often strove to harmonize philosophy and religion. </a:t>
            </a:r>
          </a:p>
        </p:txBody>
      </p:sp>
    </p:spTree>
    <p:extLst>
      <p:ext uri="{BB962C8B-B14F-4D97-AF65-F5344CB8AC3E}">
        <p14:creationId xmlns:p14="http://schemas.microsoft.com/office/powerpoint/2010/main" val="7257869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8" name="Rectangle 4"/>
          <p:cNvSpPr>
            <a:spLocks noChangeArrowheads="1"/>
          </p:cNvSpPr>
          <p:nvPr/>
        </p:nvSpPr>
        <p:spPr bwMode="auto">
          <a:xfrm>
            <a:off x="222250" y="-103951"/>
            <a:ext cx="8921750" cy="6986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600" b="1" u="sng" dirty="0"/>
              <a:t>Religion</a:t>
            </a:r>
            <a:r>
              <a:rPr lang="en-US" altLang="en-US" sz="1600" dirty="0"/>
              <a:t>: Indo-European roots with recognizing elements as supernatural-this led to Greeks personifying these powers into gods and the construction of myths</a:t>
            </a:r>
          </a:p>
          <a:p>
            <a:r>
              <a:rPr lang="en-US" altLang="en-US" sz="1600" dirty="0"/>
              <a:t>	-many gods and many stories</a:t>
            </a:r>
          </a:p>
          <a:p>
            <a:r>
              <a:rPr lang="en-US" altLang="en-US" sz="1600" dirty="0"/>
              <a:t>-Beginning-there was chaos out of which came the earth which is the mother and creator of all. Earth generate the sky and together they made the night, day, sun, moon , and other natural phenomena. (all god/ goddess). Struggles between the gods led eventually to the rise of Zeus and he became the ruler of the gods (son of earth and sky gods). The subordinate deities were responsible for performing specific duties. </a:t>
            </a:r>
          </a:p>
          <a:p>
            <a:r>
              <a:rPr lang="en-US" altLang="en-US" sz="1600" dirty="0"/>
              <a:t>Religious cults-around a particular god/ goddess –some only admitted women like the cult to Demeter (fertility). The cult of Dionysus (wine) mostly women who upon grape ripening would go into the </a:t>
            </a:r>
            <a:r>
              <a:rPr lang="en-US" altLang="en-US" sz="1600" dirty="0" err="1"/>
              <a:t>mts.</a:t>
            </a:r>
            <a:r>
              <a:rPr lang="en-US" altLang="en-US" sz="1600" dirty="0"/>
              <a:t> and celebrate via song and dance. Over time, the cults disappears and polis power became more concentrated. </a:t>
            </a:r>
          </a:p>
          <a:p>
            <a:r>
              <a:rPr lang="en-US" altLang="en-US" sz="1600" dirty="0"/>
              <a:t>-Religion changed as Greece became part of the Hellenistic Empire-associated more with individuals and not loyal to a particular patron god of a city. </a:t>
            </a:r>
          </a:p>
          <a:p>
            <a:endParaRPr lang="en-US" altLang="en-US" sz="1600" dirty="0"/>
          </a:p>
          <a:p>
            <a:r>
              <a:rPr lang="en-US" altLang="en-US" sz="1600" dirty="0"/>
              <a:t>Plays: tragedy (Sophocles and Euripides) and comedies (Aristophanes)</a:t>
            </a:r>
          </a:p>
          <a:p>
            <a:r>
              <a:rPr lang="en-US" altLang="en-US" sz="1600" dirty="0"/>
              <a:t>Philosophy: Epicureans, Skeptics, and Stoics</a:t>
            </a:r>
          </a:p>
          <a:p>
            <a:r>
              <a:rPr lang="en-US" altLang="en-US" sz="1600" b="1" dirty="0"/>
              <a:t>Epicureans-</a:t>
            </a:r>
            <a:r>
              <a:rPr lang="en-US" altLang="en-US" sz="1600" dirty="0"/>
              <a:t>pleasure is the greatest good (pleasure-a place of quiet satisfaction to shield from the pressures of this world</a:t>
            </a:r>
            <a:r>
              <a:rPr lang="en-US" altLang="en-US" sz="1600" dirty="0" smtClean="0"/>
              <a:t>). But one should limit pleasure so that when they part take in that pleasure it is more greatly appreciated. (</a:t>
            </a:r>
            <a:r>
              <a:rPr lang="en-US" altLang="en-US" sz="1200" dirty="0" smtClean="0"/>
              <a:t>If you eat cupcakes everyday they make you sick</a:t>
            </a:r>
            <a:r>
              <a:rPr lang="en-US" altLang="en-US" sz="1600" dirty="0" smtClean="0"/>
              <a:t>)</a:t>
            </a:r>
            <a:endParaRPr lang="en-US" altLang="en-US" sz="1600" dirty="0"/>
          </a:p>
          <a:p>
            <a:r>
              <a:rPr lang="en-US" altLang="en-US" sz="1600" dirty="0"/>
              <a:t>Skeptics-doubted possibility of anything for certain so didn’t take a strong position –sought equanimity (calmness) rather than debate</a:t>
            </a:r>
          </a:p>
          <a:p>
            <a:r>
              <a:rPr lang="en-US" altLang="en-US" sz="1600" b="1" dirty="0" smtClean="0"/>
              <a:t>Stoics</a:t>
            </a:r>
            <a:r>
              <a:rPr lang="en-US" altLang="en-US" sz="1600" dirty="0" smtClean="0"/>
              <a:t>-happiness created by recognizing that all events are neutral and we assign them all the meaning they have. So don’t assign meaning  and things cannot make you unhappy. </a:t>
            </a:r>
            <a:r>
              <a:rPr lang="en-US" altLang="en-US" sz="1600" dirty="0"/>
              <a:t>	</a:t>
            </a:r>
            <a:endParaRPr lang="en-US" altLang="en-US" sz="1600" dirty="0" smtClean="0"/>
          </a:p>
          <a:p>
            <a:r>
              <a:rPr lang="en-US" altLang="en-US" sz="1600" dirty="0"/>
              <a:t>	</a:t>
            </a:r>
            <a:r>
              <a:rPr lang="en-US" altLang="en-US" sz="1600" dirty="0" smtClean="0"/>
              <a:t>-</a:t>
            </a:r>
            <a:r>
              <a:rPr lang="en-US" altLang="en-US" sz="1600" dirty="0"/>
              <a:t>people had a duty to led others and led virtuous </a:t>
            </a:r>
            <a:r>
              <a:rPr lang="en-US" altLang="en-US" sz="1600" dirty="0" smtClean="0"/>
              <a:t>lives/ said to not be very emotional</a:t>
            </a:r>
            <a:endParaRPr lang="en-US" altLang="en-US" sz="1600" dirty="0"/>
          </a:p>
          <a:p>
            <a:r>
              <a:rPr lang="en-US" altLang="en-US" sz="1600" dirty="0"/>
              <a:t>	</a:t>
            </a:r>
          </a:p>
          <a:p>
            <a:r>
              <a:rPr lang="en-US" altLang="en-US" sz="1600" dirty="0"/>
              <a:t>	-All sought a way of bringing inner peace and tranquility to people –sound familiar –China (Confucianism, Daoism, and India-Buddhism and Jainism) </a:t>
            </a:r>
          </a:p>
        </p:txBody>
      </p:sp>
    </p:spTree>
    <p:extLst>
      <p:ext uri="{BB962C8B-B14F-4D97-AF65-F5344CB8AC3E}">
        <p14:creationId xmlns:p14="http://schemas.microsoft.com/office/powerpoint/2010/main" val="12851656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152400"/>
            <a:ext cx="8229600" cy="1143000"/>
          </a:xfrm>
        </p:spPr>
        <p:txBody>
          <a:bodyPr/>
          <a:lstStyle/>
          <a:p>
            <a:r>
              <a:rPr lang="en-US" altLang="en-US" smtClean="0"/>
              <a:t>Peloponnesian War (431-404 BCE)</a:t>
            </a:r>
          </a:p>
        </p:txBody>
      </p:sp>
      <p:sp>
        <p:nvSpPr>
          <p:cNvPr id="3" name="Content Placeholder 2"/>
          <p:cNvSpPr>
            <a:spLocks noGrp="1"/>
          </p:cNvSpPr>
          <p:nvPr>
            <p:ph idx="1"/>
          </p:nvPr>
        </p:nvSpPr>
        <p:spPr>
          <a:xfrm>
            <a:off x="457200" y="762000"/>
            <a:ext cx="8229600" cy="5943600"/>
          </a:xfrm>
        </p:spPr>
        <p:txBody>
          <a:bodyPr rtlCol="0">
            <a:normAutofit fontScale="85000" lnSpcReduction="20000"/>
          </a:bodyPr>
          <a:lstStyle/>
          <a:p>
            <a:pPr fontAlgn="auto">
              <a:spcAft>
                <a:spcPts val="0"/>
              </a:spcAft>
              <a:buFont typeface="Arial" pitchFamily="34" charset="0"/>
              <a:buChar char="•"/>
              <a:defRPr/>
            </a:pPr>
            <a:r>
              <a:rPr lang="en-US" b="1" dirty="0" smtClean="0"/>
              <a:t>Sparta</a:t>
            </a:r>
            <a:r>
              <a:rPr lang="en-US" dirty="0" smtClean="0"/>
              <a:t> was angry at the ambitions and control of </a:t>
            </a:r>
            <a:r>
              <a:rPr lang="en-US" b="1" dirty="0" smtClean="0"/>
              <a:t>Athens</a:t>
            </a:r>
            <a:r>
              <a:rPr lang="en-US" dirty="0" smtClean="0"/>
              <a:t> so they made alliances with other Greek city-states and launched war! </a:t>
            </a:r>
            <a:r>
              <a:rPr lang="en-US" dirty="0" smtClean="0"/>
              <a:t>Sparta had a great army while Athens had a great navy</a:t>
            </a:r>
            <a:r>
              <a:rPr lang="en-US" dirty="0" smtClean="0"/>
              <a:t>! </a:t>
            </a:r>
            <a:r>
              <a:rPr lang="en-US" b="1" dirty="0" smtClean="0"/>
              <a:t>Delian League</a:t>
            </a:r>
            <a:endParaRPr lang="en-US" b="1" dirty="0" smtClean="0"/>
          </a:p>
          <a:p>
            <a:pPr fontAlgn="auto">
              <a:spcAft>
                <a:spcPts val="0"/>
              </a:spcAft>
              <a:buFont typeface="Arial" pitchFamily="34" charset="0"/>
              <a:buChar char="•"/>
              <a:defRPr/>
            </a:pPr>
            <a:r>
              <a:rPr lang="en-US" dirty="0" smtClean="0"/>
              <a:t>Pericles didn’t want to fight a land battle with the superior Spartan military –navy battles.  Sparta swept through the Athenian countryside and burnt their crops.  Pericles pulled residents inside the walled protection of Athens.  Ships would have to import food</a:t>
            </a:r>
          </a:p>
          <a:p>
            <a:pPr fontAlgn="auto">
              <a:spcAft>
                <a:spcPts val="0"/>
              </a:spcAft>
              <a:buFont typeface="Arial" pitchFamily="34" charset="0"/>
              <a:buChar char="•"/>
              <a:defRPr/>
            </a:pPr>
            <a:r>
              <a:rPr lang="en-US" dirty="0" smtClean="0"/>
              <a:t>A plague swept through Athens, killing 1/3-2/3 of the population including Pericles and a huge defeat of the Athenians navy at Syracuse. </a:t>
            </a:r>
          </a:p>
          <a:p>
            <a:pPr fontAlgn="auto">
              <a:spcAft>
                <a:spcPts val="0"/>
              </a:spcAft>
              <a:buFont typeface="Arial" pitchFamily="34" charset="0"/>
              <a:buChar char="•"/>
              <a:defRPr/>
            </a:pPr>
            <a:r>
              <a:rPr lang="en-US" dirty="0" smtClean="0"/>
              <a:t>After 27 years of fighting Athens and its allies lost. There was no real winner because all the years of fighting just weakened all of the Greek city-states! Soon kings from Macedonia (to the north) moved in on their chance to conquer the Greek city-states! </a:t>
            </a:r>
          </a:p>
          <a:p>
            <a:pPr fontAlgn="auto">
              <a:spcAft>
                <a:spcPts val="0"/>
              </a:spcAft>
              <a:buFont typeface="Arial" pitchFamily="34" charset="0"/>
              <a:buChar char="•"/>
              <a:defRPr/>
            </a:pPr>
            <a:endParaRPr lang="en-US" dirty="0" smtClean="0"/>
          </a:p>
        </p:txBody>
      </p:sp>
    </p:spTree>
    <p:extLst>
      <p:ext uri="{BB962C8B-B14F-4D97-AF65-F5344CB8AC3E}">
        <p14:creationId xmlns:p14="http://schemas.microsoft.com/office/powerpoint/2010/main" val="9424100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3"/>
          <p:cNvSpPr>
            <a:spLocks noGrp="1"/>
          </p:cNvSpPr>
          <p:nvPr>
            <p:ph type="title"/>
          </p:nvPr>
        </p:nvSpPr>
        <p:spPr/>
        <p:txBody>
          <a:bodyPr/>
          <a:lstStyle/>
          <a:p>
            <a:endParaRPr lang="en-US" altLang="en-US" smtClean="0"/>
          </a:p>
        </p:txBody>
      </p:sp>
      <p:pic>
        <p:nvPicPr>
          <p:cNvPr id="16387" name="Picture 3" descr="http://wps.ablongman.com/wps/media/objects/262/268312/art/figures/KISH_03_58.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905000"/>
            <a:ext cx="6265863" cy="900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TextBox 5"/>
          <p:cNvSpPr txBox="1">
            <a:spLocks noChangeArrowheads="1"/>
          </p:cNvSpPr>
          <p:nvPr/>
        </p:nvSpPr>
        <p:spPr bwMode="auto">
          <a:xfrm>
            <a:off x="7010400" y="1828800"/>
            <a:ext cx="1600200" cy="424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a:t>Peloponnesian War and the Delian League. When Athens turned the Delian League into its own empire the resulting war pitted it against the combined forces of Sparta and Persia</a:t>
            </a:r>
          </a:p>
        </p:txBody>
      </p:sp>
    </p:spTree>
    <p:extLst>
      <p:ext uri="{BB962C8B-B14F-4D97-AF65-F5344CB8AC3E}">
        <p14:creationId xmlns:p14="http://schemas.microsoft.com/office/powerpoint/2010/main" val="51267652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2" name="Rectangle 4"/>
          <p:cNvSpPr>
            <a:spLocks noChangeArrowheads="1"/>
          </p:cNvSpPr>
          <p:nvPr/>
        </p:nvSpPr>
        <p:spPr bwMode="auto">
          <a:xfrm>
            <a:off x="304800" y="671513"/>
            <a:ext cx="8382000" cy="448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381000" algn="l"/>
              </a:tabLst>
              <a:defRPr>
                <a:solidFill>
                  <a:schemeClr val="tx1"/>
                </a:solidFill>
                <a:latin typeface="Calibri" pitchFamily="34" charset="0"/>
              </a:defRPr>
            </a:lvl1pPr>
            <a:lvl2pPr>
              <a:tabLst>
                <a:tab pos="381000" algn="l"/>
              </a:tabLst>
              <a:defRPr>
                <a:solidFill>
                  <a:schemeClr val="tx1"/>
                </a:solidFill>
                <a:latin typeface="Calibri" pitchFamily="34" charset="0"/>
              </a:defRPr>
            </a:lvl2pPr>
            <a:lvl3pPr>
              <a:tabLst>
                <a:tab pos="381000" algn="l"/>
              </a:tabLst>
              <a:defRPr>
                <a:solidFill>
                  <a:schemeClr val="tx1"/>
                </a:solidFill>
                <a:latin typeface="Calibri" pitchFamily="34" charset="0"/>
              </a:defRPr>
            </a:lvl3pPr>
            <a:lvl4pPr>
              <a:tabLst>
                <a:tab pos="381000" algn="l"/>
              </a:tabLst>
              <a:defRPr>
                <a:solidFill>
                  <a:schemeClr val="tx1"/>
                </a:solidFill>
                <a:latin typeface="Calibri" pitchFamily="34" charset="0"/>
              </a:defRPr>
            </a:lvl4pPr>
            <a:lvl5pPr>
              <a:tabLst>
                <a:tab pos="381000" algn="l"/>
              </a:tabLst>
              <a:defRPr>
                <a:solidFill>
                  <a:schemeClr val="tx1"/>
                </a:solidFill>
                <a:latin typeface="Calibri" pitchFamily="34" charset="0"/>
              </a:defRPr>
            </a:lvl5pPr>
            <a:lvl6pPr fontAlgn="base">
              <a:spcBef>
                <a:spcPct val="0"/>
              </a:spcBef>
              <a:spcAft>
                <a:spcPct val="0"/>
              </a:spcAft>
              <a:tabLst>
                <a:tab pos="381000" algn="l"/>
              </a:tabLst>
              <a:defRPr>
                <a:solidFill>
                  <a:schemeClr val="tx1"/>
                </a:solidFill>
                <a:latin typeface="Calibri" pitchFamily="34" charset="0"/>
              </a:defRPr>
            </a:lvl6pPr>
            <a:lvl7pPr fontAlgn="base">
              <a:spcBef>
                <a:spcPct val="0"/>
              </a:spcBef>
              <a:spcAft>
                <a:spcPct val="0"/>
              </a:spcAft>
              <a:tabLst>
                <a:tab pos="381000" algn="l"/>
              </a:tabLst>
              <a:defRPr>
                <a:solidFill>
                  <a:schemeClr val="tx1"/>
                </a:solidFill>
                <a:latin typeface="Calibri" pitchFamily="34" charset="0"/>
              </a:defRPr>
            </a:lvl7pPr>
            <a:lvl8pPr fontAlgn="base">
              <a:spcBef>
                <a:spcPct val="0"/>
              </a:spcBef>
              <a:spcAft>
                <a:spcPct val="0"/>
              </a:spcAft>
              <a:tabLst>
                <a:tab pos="381000" algn="l"/>
              </a:tabLst>
              <a:defRPr>
                <a:solidFill>
                  <a:schemeClr val="tx1"/>
                </a:solidFill>
                <a:latin typeface="Calibri" pitchFamily="34" charset="0"/>
              </a:defRPr>
            </a:lvl8pPr>
            <a:lvl9pPr fontAlgn="base">
              <a:spcBef>
                <a:spcPct val="0"/>
              </a:spcBef>
              <a:spcAft>
                <a:spcPct val="0"/>
              </a:spcAft>
              <a:tabLst>
                <a:tab pos="381000" algn="l"/>
              </a:tabLst>
              <a:defRPr>
                <a:solidFill>
                  <a:schemeClr val="tx1"/>
                </a:solidFill>
                <a:latin typeface="Calibri" pitchFamily="34" charset="0"/>
              </a:defRPr>
            </a:lvl9pPr>
          </a:lstStyle>
          <a:p>
            <a:r>
              <a:rPr lang="en-US" altLang="en-US" b="1" u="sng" dirty="0">
                <a:latin typeface="Arial" charset="0"/>
              </a:rPr>
              <a:t>Decline of Greece:</a:t>
            </a:r>
          </a:p>
          <a:p>
            <a:r>
              <a:rPr lang="en-US" altLang="en-US" dirty="0">
                <a:latin typeface="Arial" charset="0"/>
              </a:rPr>
              <a:t>Persian Wars (500-479 BCE)</a:t>
            </a:r>
          </a:p>
          <a:p>
            <a:r>
              <a:rPr lang="en-US" altLang="en-US" dirty="0">
                <a:latin typeface="Arial" charset="0"/>
              </a:rPr>
              <a:t>Peloponnesian Wars (432-404 BCE)</a:t>
            </a:r>
          </a:p>
          <a:p>
            <a:r>
              <a:rPr lang="en-US" altLang="en-US" dirty="0">
                <a:latin typeface="Arial" charset="0"/>
              </a:rPr>
              <a:t>-King Philip II of Macedon conquerors the Greeks at the Battle of Chaeronea (338 BCE)</a:t>
            </a:r>
          </a:p>
          <a:p>
            <a:r>
              <a:rPr lang="en-US" altLang="en-US" dirty="0">
                <a:latin typeface="Arial" charset="0"/>
              </a:rPr>
              <a:t>-Alexander the Great then conqueror the Persians at Gaugamela (331 BCE)</a:t>
            </a:r>
          </a:p>
          <a:p>
            <a:r>
              <a:rPr lang="en-US" altLang="en-US" dirty="0">
                <a:latin typeface="Arial" charset="0"/>
              </a:rPr>
              <a:t>Spread Hellenistic Culture (Hellas = beyond Greece)</a:t>
            </a:r>
          </a:p>
          <a:p>
            <a:endParaRPr lang="en-US" altLang="en-US" dirty="0">
              <a:latin typeface="Arial" charset="0"/>
            </a:endParaRPr>
          </a:p>
          <a:p>
            <a:r>
              <a:rPr lang="en-US" altLang="en-US" dirty="0">
                <a:latin typeface="Arial" charset="0"/>
              </a:rPr>
              <a:t>Alexander died around 324 BCE and his empire fractioned between generals:</a:t>
            </a:r>
          </a:p>
          <a:p>
            <a:r>
              <a:rPr lang="en-US" altLang="en-US" dirty="0">
                <a:latin typeface="Arial" charset="0"/>
              </a:rPr>
              <a:t>Macedon and Greece = </a:t>
            </a:r>
            <a:r>
              <a:rPr lang="en-US" altLang="en-US" dirty="0" err="1">
                <a:latin typeface="Arial" charset="0"/>
              </a:rPr>
              <a:t>Antigonus</a:t>
            </a:r>
            <a:endParaRPr lang="en-US" altLang="en-US" dirty="0">
              <a:latin typeface="Arial" charset="0"/>
            </a:endParaRPr>
          </a:p>
          <a:p>
            <a:r>
              <a:rPr lang="en-US" altLang="en-US" dirty="0">
                <a:latin typeface="Arial" charset="0"/>
              </a:rPr>
              <a:t>Egypt = Ptolemy </a:t>
            </a:r>
          </a:p>
          <a:p>
            <a:r>
              <a:rPr lang="en-US" altLang="en-US" dirty="0">
                <a:latin typeface="Arial" charset="0"/>
              </a:rPr>
              <a:t>Persia = </a:t>
            </a:r>
            <a:r>
              <a:rPr lang="en-US" altLang="en-US" dirty="0" err="1">
                <a:latin typeface="Arial" charset="0"/>
              </a:rPr>
              <a:t>Seleucus</a:t>
            </a:r>
            <a:r>
              <a:rPr lang="en-US" altLang="en-US" dirty="0">
                <a:latin typeface="Arial" charset="0"/>
              </a:rPr>
              <a:t> </a:t>
            </a:r>
          </a:p>
          <a:p>
            <a:endParaRPr lang="en-US" altLang="en-US" dirty="0">
              <a:latin typeface="Arial" charset="0"/>
            </a:endParaRPr>
          </a:p>
          <a:p>
            <a:r>
              <a:rPr lang="en-US" altLang="en-US" dirty="0">
                <a:latin typeface="Arial" charset="0"/>
              </a:rPr>
              <a:t>As Macedon became weak the Greeks started to shake off their rule. At the same time Rome began to grow in power and kept Macedon from reasserting its control over Greece because they had interests in the area. </a:t>
            </a:r>
          </a:p>
        </p:txBody>
      </p:sp>
      <p:sp>
        <p:nvSpPr>
          <p:cNvPr id="2" name="TextBox 1"/>
          <p:cNvSpPr txBox="1"/>
          <p:nvPr/>
        </p:nvSpPr>
        <p:spPr>
          <a:xfrm>
            <a:off x="685800" y="5638800"/>
            <a:ext cx="6096000" cy="381000"/>
          </a:xfrm>
          <a:prstGeom prst="rect">
            <a:avLst/>
          </a:prstGeom>
          <a:noFill/>
        </p:spPr>
        <p:txBody>
          <a:bodyPr wrap="square" rtlCol="0">
            <a:spAutoFit/>
          </a:bodyPr>
          <a:lstStyle/>
          <a:p>
            <a:r>
              <a:rPr lang="en-US" dirty="0" smtClean="0">
                <a:hlinkClick r:id="rId2"/>
              </a:rPr>
              <a:t>Crash Course Video on the Greeks and Persians</a:t>
            </a:r>
            <a:endParaRPr lang="en-US" dirty="0"/>
          </a:p>
        </p:txBody>
      </p:sp>
    </p:spTree>
    <p:extLst>
      <p:ext uri="{BB962C8B-B14F-4D97-AF65-F5344CB8AC3E}">
        <p14:creationId xmlns:p14="http://schemas.microsoft.com/office/powerpoint/2010/main" val="40443790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304800"/>
            <a:ext cx="8229600" cy="1143000"/>
          </a:xfrm>
        </p:spPr>
        <p:txBody>
          <a:bodyPr/>
          <a:lstStyle/>
          <a:p>
            <a:r>
              <a:rPr lang="en-US" altLang="en-US" smtClean="0"/>
              <a:t>Macedonia</a:t>
            </a:r>
          </a:p>
        </p:txBody>
      </p:sp>
      <p:sp>
        <p:nvSpPr>
          <p:cNvPr id="3" name="Content Placeholder 2"/>
          <p:cNvSpPr>
            <a:spLocks noGrp="1"/>
          </p:cNvSpPr>
          <p:nvPr>
            <p:ph idx="1"/>
          </p:nvPr>
        </p:nvSpPr>
        <p:spPr>
          <a:xfrm>
            <a:off x="304800" y="609600"/>
            <a:ext cx="8610600" cy="6248400"/>
          </a:xfrm>
        </p:spPr>
        <p:txBody>
          <a:bodyPr rtlCol="0">
            <a:normAutofit fontScale="77500" lnSpcReduction="20000"/>
          </a:bodyPr>
          <a:lstStyle/>
          <a:p>
            <a:pPr fontAlgn="auto">
              <a:spcAft>
                <a:spcPts val="0"/>
              </a:spcAft>
              <a:buFont typeface="Arial" pitchFamily="34" charset="0"/>
              <a:buChar char="•"/>
              <a:defRPr/>
            </a:pPr>
            <a:r>
              <a:rPr lang="en-US" dirty="0" smtClean="0">
                <a:cs typeface="Arial" charset="0"/>
              </a:rPr>
              <a:t>The rulers of Macedonia were kings chosen from among the clan leaders. Macedonians existed on the frontiers of the Greek world and served as a barrier to even more primitive barbarians</a:t>
            </a:r>
          </a:p>
          <a:p>
            <a:pPr fontAlgn="auto">
              <a:spcAft>
                <a:spcPts val="0"/>
              </a:spcAft>
              <a:buFont typeface="Arial" pitchFamily="34" charset="0"/>
              <a:buChar char="•"/>
              <a:defRPr/>
            </a:pPr>
            <a:r>
              <a:rPr lang="en-US" dirty="0" smtClean="0">
                <a:cs typeface="Arial" charset="0"/>
              </a:rPr>
              <a:t>Under the leadership of </a:t>
            </a:r>
            <a:r>
              <a:rPr lang="en-US" b="1" dirty="0" smtClean="0">
                <a:cs typeface="Arial" charset="0"/>
              </a:rPr>
              <a:t>King Philip II, </a:t>
            </a:r>
            <a:r>
              <a:rPr lang="en-US" dirty="0" smtClean="0">
                <a:cs typeface="Arial" charset="0"/>
              </a:rPr>
              <a:t>Macedonia prepared to move into the political vacuum created in the aftermath of the Peloponnesian War. Philip secured his the throne by assassinations. </a:t>
            </a:r>
          </a:p>
          <a:p>
            <a:pPr fontAlgn="auto">
              <a:spcAft>
                <a:spcPts val="0"/>
              </a:spcAft>
              <a:buFont typeface="Arial" pitchFamily="34" charset="0"/>
              <a:buChar char="•"/>
              <a:defRPr/>
            </a:pPr>
            <a:r>
              <a:rPr lang="en-US" dirty="0" smtClean="0">
                <a:cs typeface="Arial" charset="0"/>
              </a:rPr>
              <a:t>He then defeated the traditional Macedonian enemies on his borders before preparing a campaign against the Greek </a:t>
            </a:r>
            <a:r>
              <a:rPr lang="en-US" i="1" dirty="0" smtClean="0">
                <a:cs typeface="Arial" charset="0"/>
              </a:rPr>
              <a:t>polis</a:t>
            </a:r>
            <a:r>
              <a:rPr lang="en-US" dirty="0" smtClean="0">
                <a:cs typeface="Arial" charset="0"/>
              </a:rPr>
              <a:t>. </a:t>
            </a:r>
          </a:p>
          <a:p>
            <a:pPr fontAlgn="auto">
              <a:spcAft>
                <a:spcPts val="0"/>
              </a:spcAft>
              <a:buFont typeface="Arial" pitchFamily="34" charset="0"/>
              <a:buChar char="•"/>
              <a:defRPr/>
            </a:pPr>
            <a:r>
              <a:rPr lang="en-US" dirty="0" smtClean="0">
                <a:cs typeface="Arial" charset="0"/>
              </a:rPr>
              <a:t>The Greek campaigns began in 346 B.C. and ended with his victory over the Greek city-states at the </a:t>
            </a:r>
            <a:r>
              <a:rPr lang="en-US" b="1" dirty="0" smtClean="0">
                <a:cs typeface="Arial" charset="0"/>
              </a:rPr>
              <a:t>battle of Chaeronea </a:t>
            </a:r>
            <a:r>
              <a:rPr lang="en-US" dirty="0" smtClean="0">
                <a:cs typeface="Arial" charset="0"/>
              </a:rPr>
              <a:t>in 338 B.C.</a:t>
            </a:r>
          </a:p>
          <a:p>
            <a:pPr fontAlgn="auto">
              <a:spcAft>
                <a:spcPts val="0"/>
              </a:spcAft>
              <a:buFont typeface="Arial" pitchFamily="34" charset="0"/>
              <a:buChar char="•"/>
              <a:defRPr/>
            </a:pPr>
            <a:r>
              <a:rPr lang="en-US" dirty="0" smtClean="0">
                <a:cs typeface="Arial" charset="0"/>
              </a:rPr>
              <a:t>However, King Philip II was assassinated on his daughter’s wedding day before he could continue expansion into the Middle East. </a:t>
            </a:r>
          </a:p>
          <a:p>
            <a:pPr fontAlgn="auto">
              <a:spcAft>
                <a:spcPts val="0"/>
              </a:spcAft>
              <a:buFont typeface="Arial" pitchFamily="34" charset="0"/>
              <a:buChar char="•"/>
              <a:defRPr/>
            </a:pPr>
            <a:r>
              <a:rPr lang="en-US" dirty="0" smtClean="0">
                <a:cs typeface="Arial" charset="0"/>
              </a:rPr>
              <a:t>Alexander (Philip’s son) immediately proclaimed himself the king. </a:t>
            </a:r>
          </a:p>
          <a:p>
            <a:pPr fontAlgn="auto">
              <a:spcAft>
                <a:spcPts val="0"/>
              </a:spcAft>
              <a:buFont typeface="Arial" pitchFamily="34" charset="0"/>
              <a:buChar char="•"/>
              <a:defRPr/>
            </a:pPr>
            <a:endParaRPr lang="en-US" dirty="0" smtClean="0">
              <a:cs typeface="Arial" charset="0"/>
            </a:endParaRPr>
          </a:p>
        </p:txBody>
      </p:sp>
    </p:spTree>
    <p:extLst>
      <p:ext uri="{BB962C8B-B14F-4D97-AF65-F5344CB8AC3E}">
        <p14:creationId xmlns:p14="http://schemas.microsoft.com/office/powerpoint/2010/main" val="163334808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304800"/>
            <a:ext cx="7772400" cy="1143000"/>
          </a:xfrm>
        </p:spPr>
        <p:txBody>
          <a:bodyPr/>
          <a:lstStyle/>
          <a:p>
            <a:r>
              <a:rPr lang="en-US" altLang="en-US" u="sng" smtClean="0"/>
              <a:t>Alexander the Great</a:t>
            </a:r>
          </a:p>
        </p:txBody>
      </p:sp>
      <p:sp>
        <p:nvSpPr>
          <p:cNvPr id="16387" name="Rectangle 3"/>
          <p:cNvSpPr>
            <a:spLocks noGrp="1" noChangeArrowheads="1"/>
          </p:cNvSpPr>
          <p:nvPr>
            <p:ph type="body" sz="half" idx="1"/>
          </p:nvPr>
        </p:nvSpPr>
        <p:spPr>
          <a:xfrm>
            <a:off x="152400" y="533400"/>
            <a:ext cx="4191000" cy="6096000"/>
          </a:xfrm>
        </p:spPr>
        <p:txBody>
          <a:bodyPr rtlCol="0">
            <a:normAutofit fontScale="92500" lnSpcReduction="10000"/>
          </a:bodyPr>
          <a:lstStyle/>
          <a:p>
            <a:pPr marL="533400" indent="-533400" fontAlgn="auto">
              <a:lnSpc>
                <a:spcPct val="90000"/>
              </a:lnSpc>
              <a:spcAft>
                <a:spcPts val="0"/>
              </a:spcAft>
              <a:buFont typeface="Arial" pitchFamily="34" charset="0"/>
              <a:buChar char="•"/>
              <a:defRPr/>
            </a:pPr>
            <a:r>
              <a:rPr lang="en-US" sz="2400" dirty="0" smtClean="0">
                <a:cs typeface="Arial" charset="0"/>
              </a:rPr>
              <a:t>The assault on the Persian Empire began in 334 B.C. Under the brilliant generalship of the young Macedonian king. Greek armies swept through Asia Minor, Palestine, Egypt, and Persia. </a:t>
            </a:r>
            <a:r>
              <a:rPr lang="en-US" sz="2400" dirty="0" smtClean="0">
                <a:cs typeface="Arial" charset="0"/>
              </a:rPr>
              <a:t>In three years, the Persian Empire recognized Alexander as its new </a:t>
            </a:r>
            <a:r>
              <a:rPr lang="en-US" sz="2400" dirty="0" smtClean="0">
                <a:cs typeface="Arial" charset="0"/>
              </a:rPr>
              <a:t>leader.</a:t>
            </a:r>
          </a:p>
          <a:p>
            <a:pPr marL="533400" indent="-533400" fontAlgn="auto">
              <a:lnSpc>
                <a:spcPct val="90000"/>
              </a:lnSpc>
              <a:spcAft>
                <a:spcPts val="0"/>
              </a:spcAft>
              <a:buFont typeface="Arial" pitchFamily="34" charset="0"/>
              <a:buChar char="•"/>
              <a:defRPr/>
            </a:pPr>
            <a:r>
              <a:rPr lang="en-US" sz="2400" dirty="0">
                <a:cs typeface="Arial" charset="0"/>
              </a:rPr>
              <a:t> </a:t>
            </a:r>
            <a:r>
              <a:rPr lang="en-US" sz="2400" dirty="0" smtClean="0">
                <a:cs typeface="Arial" charset="0"/>
              </a:rPr>
              <a:t>Conquered Persia in 331 BCE </a:t>
            </a:r>
            <a:r>
              <a:rPr lang="en-US" sz="2400" b="1" dirty="0" smtClean="0">
                <a:cs typeface="Arial" charset="0"/>
              </a:rPr>
              <a:t>battle of Gaugamela </a:t>
            </a:r>
            <a:endParaRPr lang="en-US" sz="2400" b="1" dirty="0" smtClean="0">
              <a:cs typeface="Arial" charset="0"/>
            </a:endParaRPr>
          </a:p>
          <a:p>
            <a:pPr marL="533400" indent="-533400" fontAlgn="auto">
              <a:lnSpc>
                <a:spcPct val="90000"/>
              </a:lnSpc>
              <a:spcAft>
                <a:spcPts val="0"/>
              </a:spcAft>
              <a:buFont typeface="Arial" pitchFamily="34" charset="0"/>
              <a:buChar char="•"/>
              <a:defRPr/>
            </a:pPr>
            <a:r>
              <a:rPr lang="en-US" sz="2400" dirty="0" smtClean="0">
                <a:cs typeface="Arial" charset="0"/>
              </a:rPr>
              <a:t>Alexander pressed his armies eastward from the Persian capital farther into Asia-Afghanistan and Pakistan/ India </a:t>
            </a:r>
          </a:p>
          <a:p>
            <a:pPr marL="533400" indent="-533400" fontAlgn="auto">
              <a:lnSpc>
                <a:spcPct val="90000"/>
              </a:lnSpc>
              <a:spcAft>
                <a:spcPts val="0"/>
              </a:spcAft>
              <a:buFont typeface="Arial" pitchFamily="34" charset="0"/>
              <a:buChar char="•"/>
              <a:defRPr/>
            </a:pPr>
            <a:r>
              <a:rPr lang="en-US" sz="2400" dirty="0" smtClean="0">
                <a:cs typeface="Arial" charset="0"/>
              </a:rPr>
              <a:t>When his armies at last refused to continue, Alexander reluctantly returned to Persia in 324 B.C.</a:t>
            </a:r>
          </a:p>
          <a:p>
            <a:pPr marL="533400" indent="-533400" fontAlgn="auto">
              <a:lnSpc>
                <a:spcPct val="90000"/>
              </a:lnSpc>
              <a:spcAft>
                <a:spcPts val="0"/>
              </a:spcAft>
              <a:buFont typeface="Arial" pitchFamily="34" charset="0"/>
              <a:buChar char="•"/>
              <a:defRPr/>
            </a:pPr>
            <a:endParaRPr lang="en-US" sz="2400" dirty="0" smtClean="0">
              <a:cs typeface="Arial" charset="0"/>
            </a:endParaRPr>
          </a:p>
          <a:p>
            <a:pPr marL="533400" indent="-533400" fontAlgn="auto">
              <a:lnSpc>
                <a:spcPct val="90000"/>
              </a:lnSpc>
              <a:spcAft>
                <a:spcPts val="0"/>
              </a:spcAft>
              <a:buFont typeface="Arial" pitchFamily="34" charset="0"/>
              <a:buChar char="•"/>
              <a:defRPr/>
            </a:pPr>
            <a:endParaRPr lang="en-US" sz="2400" b="1" dirty="0" smtClean="0"/>
          </a:p>
        </p:txBody>
      </p:sp>
      <p:sp>
        <p:nvSpPr>
          <p:cNvPr id="18436" name="Rectangle 4"/>
          <p:cNvSpPr>
            <a:spLocks noGrp="1" noChangeArrowheads="1"/>
          </p:cNvSpPr>
          <p:nvPr>
            <p:ph type="body" sz="half" idx="2"/>
          </p:nvPr>
        </p:nvSpPr>
        <p:spPr>
          <a:xfrm>
            <a:off x="4572000" y="685800"/>
            <a:ext cx="4114800" cy="5943600"/>
          </a:xfrm>
        </p:spPr>
        <p:txBody>
          <a:bodyPr/>
          <a:lstStyle/>
          <a:p>
            <a:pPr marL="533400" indent="-533400">
              <a:lnSpc>
                <a:spcPct val="90000"/>
              </a:lnSpc>
            </a:pPr>
            <a:r>
              <a:rPr lang="en-US" altLang="en-US" sz="2200" smtClean="0">
                <a:cs typeface="Arial" charset="0"/>
              </a:rPr>
              <a:t>Alexander fostered the construction of cities on the Greek model, but he carefully protected indigenous customs and social organization. Despite the success of Alexander's program of cultural amalgamation, his empire was in many ways a personal one. When the emperor died in 323, the empire fragmented into smaller political units.</a:t>
            </a:r>
          </a:p>
          <a:p>
            <a:pPr marL="533400" indent="-533400">
              <a:lnSpc>
                <a:spcPct val="90000"/>
              </a:lnSpc>
            </a:pPr>
            <a:r>
              <a:rPr lang="en-US" altLang="en-US" sz="2200" smtClean="0">
                <a:cs typeface="Arial" charset="0"/>
              </a:rPr>
              <a:t>Introduced Hellenistic period: mix of Greek, Egyptian, Persian, and India culture and ideas! Main influence Greek.</a:t>
            </a:r>
          </a:p>
          <a:p>
            <a:pPr marL="533400" indent="-533400">
              <a:lnSpc>
                <a:spcPct val="90000"/>
              </a:lnSpc>
            </a:pPr>
            <a:endParaRPr lang="en-US" altLang="en-US" sz="2200" b="1" smtClean="0">
              <a:cs typeface="Arial" charset="0"/>
            </a:endParaRPr>
          </a:p>
          <a:p>
            <a:pPr marL="533400" indent="-533400">
              <a:lnSpc>
                <a:spcPct val="90000"/>
              </a:lnSpc>
            </a:pPr>
            <a:endParaRPr lang="en-US" altLang="en-US" sz="2200" b="1" smtClean="0"/>
          </a:p>
        </p:txBody>
      </p:sp>
    </p:spTree>
    <p:extLst>
      <p:ext uri="{BB962C8B-B14F-4D97-AF65-F5344CB8AC3E}">
        <p14:creationId xmlns:p14="http://schemas.microsoft.com/office/powerpoint/2010/main" val="17776069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Persian Empire</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descr="https://encrypted-tbn3.gstatic.com/images?q=tbn:ANd9GcScOMiN4Onj4x3E8-PSkXi8pRVMXGtLpxR9mVyu_7nkuYGi2gQEL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00200"/>
            <a:ext cx="8454114" cy="3981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30516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Alexander the Great</a:t>
            </a:r>
            <a:endParaRPr lang="en-US" dirty="0"/>
          </a:p>
        </p:txBody>
      </p:sp>
      <p:sp>
        <p:nvSpPr>
          <p:cNvPr id="6" name="Text Placeholder 5"/>
          <p:cNvSpPr>
            <a:spLocks noGrp="1"/>
          </p:cNvSpPr>
          <p:nvPr>
            <p:ph type="body" idx="1"/>
          </p:nvPr>
        </p:nvSpPr>
        <p:spPr/>
        <p:txBody>
          <a:bodyPr/>
          <a:lstStyle/>
          <a:p>
            <a:endParaRPr lang="en-US"/>
          </a:p>
        </p:txBody>
      </p:sp>
      <p:sp>
        <p:nvSpPr>
          <p:cNvPr id="7" name="Content Placeholder 6"/>
          <p:cNvSpPr>
            <a:spLocks noGrp="1"/>
          </p:cNvSpPr>
          <p:nvPr>
            <p:ph sz="half" idx="2"/>
          </p:nvPr>
        </p:nvSpPr>
        <p:spPr/>
        <p:txBody>
          <a:bodyPr/>
          <a:lstStyle/>
          <a:p>
            <a:endParaRPr lang="en-US"/>
          </a:p>
        </p:txBody>
      </p:sp>
      <p:sp>
        <p:nvSpPr>
          <p:cNvPr id="9" name="Content Placeholder 8"/>
          <p:cNvSpPr>
            <a:spLocks noGrp="1"/>
          </p:cNvSpPr>
          <p:nvPr>
            <p:ph sz="quarter" idx="4"/>
          </p:nvPr>
        </p:nvSpPr>
        <p:spPr>
          <a:xfrm>
            <a:off x="4724400" y="1570037"/>
            <a:ext cx="4041775" cy="4678363"/>
          </a:xfrm>
        </p:spPr>
        <p:txBody>
          <a:bodyPr>
            <a:normAutofit fontScale="77500" lnSpcReduction="20000"/>
          </a:bodyPr>
          <a:lstStyle/>
          <a:p>
            <a:r>
              <a:rPr lang="en-US" dirty="0" smtClean="0"/>
              <a:t>Empire centered in the Middle East</a:t>
            </a:r>
          </a:p>
          <a:p>
            <a:r>
              <a:rPr lang="en-US" dirty="0" smtClean="0"/>
              <a:t>Introduced elaborate Persian rituals to his court and dressed in the </a:t>
            </a:r>
            <a:r>
              <a:rPr lang="en-US" dirty="0" err="1" smtClean="0"/>
              <a:t>Achaemenid</a:t>
            </a:r>
            <a:r>
              <a:rPr lang="en-US" dirty="0" smtClean="0"/>
              <a:t> fashion. He linked his authority to Egyptian and Mesopotamian notions of divine monarchy making himself a god (a change from Greece). </a:t>
            </a:r>
            <a:endParaRPr lang="en-US" dirty="0"/>
          </a:p>
          <a:p>
            <a:r>
              <a:rPr lang="en-US" dirty="0" smtClean="0"/>
              <a:t>Built 25+ new “Greek” cities in Persia alone that served as admin and military centers. Army veterans and civilians from crowded Greek cities were encouraged to move. These elites formed an elite group over the locals. </a:t>
            </a:r>
          </a:p>
          <a:p>
            <a:r>
              <a:rPr lang="en-US" dirty="0" smtClean="0"/>
              <a:t>Alexander did permit locals to participate in government (not at the top thought) as well as a degree of self-government too.</a:t>
            </a:r>
            <a:endParaRPr lang="en-US" dirty="0"/>
          </a:p>
        </p:txBody>
      </p:sp>
      <p:pic>
        <p:nvPicPr>
          <p:cNvPr id="28674" name="Picture 2" descr="Image result for alexander the great">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676400"/>
            <a:ext cx="3267075"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89623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descr="http://wps.ablongman.com/wps/media/objects/262/268312/art/figures/KISH_03_66.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000" cy="627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174383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143000"/>
          </a:xfrm>
        </p:spPr>
        <p:txBody>
          <a:bodyPr/>
          <a:lstStyle/>
          <a:p>
            <a:r>
              <a:rPr lang="en-US" dirty="0" smtClean="0"/>
              <a:t>Hellenistic World</a:t>
            </a:r>
            <a:endParaRPr lang="en-US" dirty="0"/>
          </a:p>
        </p:txBody>
      </p:sp>
      <p:sp>
        <p:nvSpPr>
          <p:cNvPr id="3" name="Content Placeholder 2"/>
          <p:cNvSpPr>
            <a:spLocks noGrp="1"/>
          </p:cNvSpPr>
          <p:nvPr>
            <p:ph idx="1"/>
          </p:nvPr>
        </p:nvSpPr>
        <p:spPr>
          <a:xfrm>
            <a:off x="381000" y="762000"/>
            <a:ext cx="8229600" cy="5334000"/>
          </a:xfrm>
        </p:spPr>
        <p:txBody>
          <a:bodyPr>
            <a:normAutofit fontScale="55000" lnSpcReduction="20000"/>
          </a:bodyPr>
          <a:lstStyle/>
          <a:p>
            <a:r>
              <a:rPr lang="en-US" dirty="0" smtClean="0"/>
              <a:t>Relating to the interaction between Greek languages and culture and the culture and languages of others in the Mediterranean, Black Sea region, Nile Valley, and Southwest Asia (Middle East).</a:t>
            </a:r>
          </a:p>
          <a:p>
            <a:r>
              <a:rPr lang="en-US" dirty="0" smtClean="0"/>
              <a:t>Hellenistic refers to the political and cultural developments across India to the Mediterranean as a result of Alexander and his successor states. Greek speakers interacted with many others during this period creating a cultural amalgamation.</a:t>
            </a:r>
          </a:p>
          <a:p>
            <a:r>
              <a:rPr lang="en-US" dirty="0" smtClean="0"/>
              <a:t>After his death, Alexanders commanders competed for his throne. They then founded regional monarchies whose highest officials were Macedonian or Greek.</a:t>
            </a:r>
          </a:p>
          <a:p>
            <a:pPr marL="0" indent="0">
              <a:buNone/>
            </a:pPr>
            <a:r>
              <a:rPr lang="en-US" dirty="0"/>
              <a:t>	</a:t>
            </a:r>
            <a:r>
              <a:rPr lang="en-US" b="1" dirty="0" smtClean="0"/>
              <a:t>Seleucid Empire </a:t>
            </a:r>
            <a:r>
              <a:rPr lang="en-US" dirty="0" smtClean="0"/>
              <a:t>(Middle East) (absolute power)</a:t>
            </a:r>
          </a:p>
          <a:p>
            <a:pPr marL="0" indent="0">
              <a:buNone/>
            </a:pPr>
            <a:r>
              <a:rPr lang="en-US" dirty="0"/>
              <a:t>	</a:t>
            </a:r>
            <a:r>
              <a:rPr lang="en-US" b="1" dirty="0" smtClean="0"/>
              <a:t>Ptolemaic Empire </a:t>
            </a:r>
            <a:r>
              <a:rPr lang="en-US" dirty="0" smtClean="0"/>
              <a:t>(Egypt</a:t>
            </a:r>
            <a:r>
              <a:rPr lang="en-US" sz="2000" dirty="0" smtClean="0"/>
              <a:t>-Cleopatra from this family</a:t>
            </a:r>
            <a:r>
              <a:rPr lang="en-US" dirty="0" smtClean="0"/>
              <a:t>) (absolute power)</a:t>
            </a:r>
          </a:p>
          <a:p>
            <a:pPr marL="0" indent="0">
              <a:buNone/>
            </a:pPr>
            <a:r>
              <a:rPr lang="en-US" dirty="0" smtClean="0"/>
              <a:t>	</a:t>
            </a:r>
            <a:r>
              <a:rPr lang="en-US" b="1" dirty="0" smtClean="0"/>
              <a:t>Antigonid Empire </a:t>
            </a:r>
            <a:r>
              <a:rPr lang="en-US" dirty="0" smtClean="0"/>
              <a:t>(Greece) </a:t>
            </a:r>
          </a:p>
          <a:p>
            <a:endParaRPr lang="en-US" dirty="0" smtClean="0"/>
          </a:p>
          <a:p>
            <a:r>
              <a:rPr lang="en-US" dirty="0" smtClean="0"/>
              <a:t>Most had absolute power of leader and leader performed religious rituals to maintain the approval of the god(s). Ruled by Greco-Macedonian peoples. Governments were organized and centralized. They focused on collecting taxes. Ptolemaic rulers managed the economy to a great deal-supervising state works projects like irrigation and regulating farming while also monopolizing manufacturing of papyrus, linen, oil, and beer. </a:t>
            </a:r>
          </a:p>
          <a:p>
            <a:endParaRPr lang="en-US" dirty="0"/>
          </a:p>
        </p:txBody>
      </p:sp>
    </p:spTree>
    <p:extLst>
      <p:ext uri="{BB962C8B-B14F-4D97-AF65-F5344CB8AC3E}">
        <p14:creationId xmlns:p14="http://schemas.microsoft.com/office/powerpoint/2010/main" val="18615550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7253"/>
            <a:ext cx="8229600" cy="1143000"/>
          </a:xfrm>
        </p:spPr>
        <p:txBody>
          <a:bodyPr/>
          <a:lstStyle/>
          <a:p>
            <a:r>
              <a:rPr lang="en-US" dirty="0" smtClean="0"/>
              <a:t>Hellenistic Society/ thinking </a:t>
            </a:r>
            <a:endParaRPr lang="en-US" dirty="0"/>
          </a:p>
        </p:txBody>
      </p:sp>
      <p:sp>
        <p:nvSpPr>
          <p:cNvPr id="3" name="Content Placeholder 2"/>
          <p:cNvSpPr>
            <a:spLocks noGrp="1"/>
          </p:cNvSpPr>
          <p:nvPr>
            <p:ph idx="1"/>
          </p:nvPr>
        </p:nvSpPr>
        <p:spPr>
          <a:xfrm>
            <a:off x="533400" y="838200"/>
            <a:ext cx="8229600" cy="5638800"/>
          </a:xfrm>
        </p:spPr>
        <p:txBody>
          <a:bodyPr>
            <a:normAutofit fontScale="47500" lnSpcReduction="20000"/>
          </a:bodyPr>
          <a:lstStyle/>
          <a:p>
            <a:r>
              <a:rPr lang="en-US" dirty="0" smtClean="0"/>
              <a:t>Many cities created by Alexander and ruled by a Greco-Macedonia elite became major trade centers: Alexandria, Antioch, Seleucia, Pergamum. </a:t>
            </a:r>
          </a:p>
          <a:p>
            <a:r>
              <a:rPr lang="en-US" dirty="0" smtClean="0"/>
              <a:t>These cities were again built on the Greek model: temples, theaters, marketplaces, gymnasium, and villas. </a:t>
            </a:r>
          </a:p>
          <a:p>
            <a:r>
              <a:rPr lang="en-US" dirty="0" smtClean="0"/>
              <a:t>Society was patriarchal, although in some cases women did have the ability to pursue interests (upper class). Some Ptolemaic monarchs married their sisters to keep the Macedonian blood line strong??? Queen </a:t>
            </a:r>
            <a:r>
              <a:rPr lang="en-US" dirty="0" err="1" smtClean="0"/>
              <a:t>Arsinoe</a:t>
            </a:r>
            <a:r>
              <a:rPr lang="en-US" dirty="0" smtClean="0"/>
              <a:t> II married and co-ruled with her brother, Ptolemy II, for a  few years. </a:t>
            </a:r>
          </a:p>
          <a:p>
            <a:r>
              <a:rPr lang="en-US" dirty="0" smtClean="0"/>
              <a:t>Greek language, religious ideas, artistic concepts, and political theories spread. (</a:t>
            </a:r>
            <a:r>
              <a:rPr lang="en-US" dirty="0" err="1" smtClean="0"/>
              <a:t>Koine</a:t>
            </a:r>
            <a:r>
              <a:rPr lang="en-US" dirty="0" smtClean="0"/>
              <a:t> –common language)</a:t>
            </a:r>
          </a:p>
          <a:p>
            <a:r>
              <a:rPr lang="en-US" dirty="0" smtClean="0"/>
              <a:t>Spread Greek thinking, but also lead to new ideas and movements too:</a:t>
            </a:r>
          </a:p>
          <a:p>
            <a:pPr marL="0" indent="0">
              <a:buNone/>
            </a:pPr>
            <a:r>
              <a:rPr lang="en-US" dirty="0"/>
              <a:t>	</a:t>
            </a:r>
            <a:r>
              <a:rPr lang="en-US" b="1" dirty="0" smtClean="0"/>
              <a:t>Cynicism</a:t>
            </a:r>
          </a:p>
          <a:p>
            <a:pPr marL="0" indent="0">
              <a:buNone/>
            </a:pPr>
            <a:r>
              <a:rPr lang="en-US" b="1" dirty="0"/>
              <a:t>	</a:t>
            </a:r>
            <a:r>
              <a:rPr lang="en-US" b="1" dirty="0" smtClean="0"/>
              <a:t>Epicureanism</a:t>
            </a:r>
          </a:p>
          <a:p>
            <a:pPr marL="0" indent="0">
              <a:buNone/>
            </a:pPr>
            <a:r>
              <a:rPr lang="en-US" b="1" dirty="0"/>
              <a:t>	</a:t>
            </a:r>
            <a:r>
              <a:rPr lang="en-US" b="1" dirty="0" smtClean="0"/>
              <a:t>Stoicism </a:t>
            </a:r>
          </a:p>
          <a:p>
            <a:pPr marL="0" indent="0">
              <a:buNone/>
            </a:pPr>
            <a:r>
              <a:rPr lang="en-US" b="1" dirty="0"/>
              <a:t>	</a:t>
            </a:r>
            <a:r>
              <a:rPr lang="en-US" b="1" dirty="0" smtClean="0"/>
              <a:t>Aristarchus-Heliocentric solar system</a:t>
            </a:r>
          </a:p>
          <a:p>
            <a:pPr marL="0" indent="0">
              <a:buNone/>
            </a:pPr>
            <a:r>
              <a:rPr lang="en-US" b="1" dirty="0"/>
              <a:t>	</a:t>
            </a:r>
            <a:r>
              <a:rPr lang="en-US" b="1" dirty="0" smtClean="0"/>
              <a:t>Eratosthenes-circumference of the Earth</a:t>
            </a:r>
          </a:p>
          <a:p>
            <a:pPr marL="0" indent="0">
              <a:buNone/>
            </a:pPr>
            <a:r>
              <a:rPr lang="en-US" b="1" dirty="0"/>
              <a:t>	</a:t>
            </a:r>
            <a:r>
              <a:rPr lang="en-US" b="1" dirty="0" smtClean="0"/>
              <a:t>Euclid-geometry  </a:t>
            </a:r>
          </a:p>
          <a:p>
            <a:pPr marL="0" indent="0">
              <a:buNone/>
            </a:pPr>
            <a:r>
              <a:rPr lang="en-US" b="1" dirty="0"/>
              <a:t>	</a:t>
            </a:r>
            <a:r>
              <a:rPr lang="en-US" b="1" dirty="0" smtClean="0"/>
              <a:t>Archimedes-value </a:t>
            </a:r>
            <a:r>
              <a:rPr lang="en-US" dirty="0" smtClean="0"/>
              <a:t>of pi and geometry of a cylinder and sphere</a:t>
            </a:r>
          </a:p>
          <a:p>
            <a:pPr marL="0" indent="0">
              <a:buNone/>
            </a:pPr>
            <a:r>
              <a:rPr lang="en-US" dirty="0" smtClean="0"/>
              <a:t>-New centers of learning beyond Athens: Pergamum, Alexandria in Egypt (library)</a:t>
            </a:r>
          </a:p>
          <a:p>
            <a:pPr marL="0" indent="0">
              <a:buNone/>
            </a:pPr>
            <a:r>
              <a:rPr lang="en-US" dirty="0" smtClean="0"/>
              <a:t>-Greek also adopted Egyptian or Persian gods to their pantheon by associated thing with others god(</a:t>
            </a:r>
            <a:r>
              <a:rPr lang="en-US" dirty="0" err="1" smtClean="0"/>
              <a:t>dess</a:t>
            </a:r>
            <a:r>
              <a:rPr lang="en-US" dirty="0" smtClean="0"/>
              <a:t>) with similar characteristics. Some mysterious religious cults formed around the Mediterranean to specific quasi-Greek deities like Isis (Egyptian goddess). South Asian slaves also very popular (female) to show status of rich.</a:t>
            </a:r>
          </a:p>
          <a:p>
            <a:pPr marL="0" indent="0">
              <a:buNone/>
            </a:pPr>
            <a:r>
              <a:rPr lang="en-US" dirty="0" smtClean="0"/>
              <a:t>-Jewish intellectuals also produced lots of religious, philosophical, and dramatic literature at this time as well. King Ptolemy II sponsored translations of Hebrew scripture into Greek (</a:t>
            </a:r>
            <a:r>
              <a:rPr lang="en-US" i="1" dirty="0" smtClean="0"/>
              <a:t>Septuagint</a:t>
            </a:r>
            <a:r>
              <a:rPr lang="en-US" dirty="0" smtClean="0"/>
              <a:t>) </a:t>
            </a:r>
            <a:endParaRPr lang="en-US" dirty="0"/>
          </a:p>
        </p:txBody>
      </p:sp>
    </p:spTree>
    <p:extLst>
      <p:ext uri="{BB962C8B-B14F-4D97-AF65-F5344CB8AC3E}">
        <p14:creationId xmlns:p14="http://schemas.microsoft.com/office/powerpoint/2010/main" val="41381335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India-</a:t>
            </a:r>
            <a:r>
              <a:rPr lang="en-US" dirty="0" err="1" smtClean="0"/>
              <a:t>Mauryan</a:t>
            </a:r>
            <a:r>
              <a:rPr lang="en-US" dirty="0" smtClean="0"/>
              <a:t> Empire</a:t>
            </a:r>
            <a:endParaRPr lang="en-US" dirty="0"/>
          </a:p>
        </p:txBody>
      </p:sp>
      <p:sp>
        <p:nvSpPr>
          <p:cNvPr id="3" name="Content Placeholder 2"/>
          <p:cNvSpPr>
            <a:spLocks noGrp="1"/>
          </p:cNvSpPr>
          <p:nvPr>
            <p:ph idx="1"/>
          </p:nvPr>
        </p:nvSpPr>
        <p:spPr>
          <a:xfrm>
            <a:off x="457200" y="1295400"/>
            <a:ext cx="8229600" cy="5334000"/>
          </a:xfrm>
        </p:spPr>
        <p:txBody>
          <a:bodyPr>
            <a:normAutofit fontScale="77500" lnSpcReduction="20000"/>
          </a:bodyPr>
          <a:lstStyle/>
          <a:p>
            <a:r>
              <a:rPr lang="en-US" dirty="0" smtClean="0"/>
              <a:t>After the death of Alexander the Great, </a:t>
            </a:r>
            <a:r>
              <a:rPr lang="en-US" b="1" dirty="0" smtClean="0"/>
              <a:t>Chandragupta </a:t>
            </a:r>
            <a:r>
              <a:rPr lang="en-US" b="1" dirty="0" err="1" smtClean="0"/>
              <a:t>Maurya</a:t>
            </a:r>
            <a:r>
              <a:rPr lang="en-US" dirty="0" smtClean="0"/>
              <a:t> rose to power. He conquered the kingdom of Magadha and subdued neighboring states. By 303 BCE he defeated Greco-Macedonian kings in India. </a:t>
            </a:r>
          </a:p>
          <a:p>
            <a:r>
              <a:rPr lang="en-US" dirty="0" err="1" smtClean="0"/>
              <a:t>Mauryan</a:t>
            </a:r>
            <a:r>
              <a:rPr lang="en-US" dirty="0" smtClean="0"/>
              <a:t> Empire- 321-185 BCE</a:t>
            </a:r>
          </a:p>
          <a:p>
            <a:r>
              <a:rPr lang="en-US" dirty="0" smtClean="0"/>
              <a:t>Maintained order through a </a:t>
            </a:r>
            <a:r>
              <a:rPr lang="en-US" b="1" dirty="0" smtClean="0"/>
              <a:t>well-organized bureaucracy </a:t>
            </a:r>
            <a:r>
              <a:rPr lang="en-US" dirty="0" smtClean="0"/>
              <a:t>with royal officials who supervised road construction and harbors to benefit trade. Officials also collected taxes and managed state-owned factories and shipyards. The emperor also personally heard court cases. Chandragupta was also a harsh ruler who utilized a brutal secret police force to report corruption, crime, and dissenting ideas against the government. He also had an elite group of female guards who protected his palace and secured his personal safety.</a:t>
            </a:r>
            <a:endParaRPr lang="en-US" dirty="0"/>
          </a:p>
        </p:txBody>
      </p:sp>
    </p:spTree>
    <p:extLst>
      <p:ext uri="{BB962C8B-B14F-4D97-AF65-F5344CB8AC3E}">
        <p14:creationId xmlns:p14="http://schemas.microsoft.com/office/powerpoint/2010/main" val="35004849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143000"/>
          </a:xfrm>
        </p:spPr>
        <p:txBody>
          <a:bodyPr/>
          <a:lstStyle/>
          <a:p>
            <a:r>
              <a:rPr lang="en-US" dirty="0" err="1" smtClean="0"/>
              <a:t>Mauryan</a:t>
            </a:r>
            <a:r>
              <a:rPr lang="en-US" dirty="0" smtClean="0"/>
              <a:t> Empire</a:t>
            </a:r>
            <a:endParaRPr lang="en-US" dirty="0"/>
          </a:p>
        </p:txBody>
      </p:sp>
      <p:sp>
        <p:nvSpPr>
          <p:cNvPr id="3" name="Content Placeholder 2"/>
          <p:cNvSpPr>
            <a:spLocks noGrp="1"/>
          </p:cNvSpPr>
          <p:nvPr>
            <p:ph idx="1"/>
          </p:nvPr>
        </p:nvSpPr>
        <p:spPr>
          <a:xfrm>
            <a:off x="457200" y="914400"/>
            <a:ext cx="8229600" cy="5791200"/>
          </a:xfrm>
        </p:spPr>
        <p:txBody>
          <a:bodyPr>
            <a:normAutofit fontScale="62500" lnSpcReduction="20000"/>
          </a:bodyPr>
          <a:lstStyle/>
          <a:p>
            <a:r>
              <a:rPr lang="en-US" b="1" dirty="0" err="1" smtClean="0"/>
              <a:t>Ashoka</a:t>
            </a:r>
            <a:r>
              <a:rPr lang="en-US" dirty="0" smtClean="0"/>
              <a:t> -273-232 BCE- Great </a:t>
            </a:r>
            <a:r>
              <a:rPr lang="en-US" dirty="0" err="1" smtClean="0"/>
              <a:t>Mauryan</a:t>
            </a:r>
            <a:r>
              <a:rPr lang="en-US" dirty="0" smtClean="0"/>
              <a:t> leader who extended the empire and attacked the kingdom of Kalinga. </a:t>
            </a:r>
          </a:p>
          <a:p>
            <a:r>
              <a:rPr lang="en-US" dirty="0" smtClean="0"/>
              <a:t>He was horrified at the carnage and slaughter that took place at this battle and adopted the religion of Buddhism and became non-violent or practiced </a:t>
            </a:r>
            <a:r>
              <a:rPr lang="en-US" b="1" dirty="0" smtClean="0"/>
              <a:t>ahimsa</a:t>
            </a:r>
            <a:r>
              <a:rPr lang="en-US" dirty="0" smtClean="0"/>
              <a:t>. </a:t>
            </a:r>
          </a:p>
          <a:p>
            <a:r>
              <a:rPr lang="en-US" dirty="0" smtClean="0"/>
              <a:t>He than lessened punishments and began promoting Buddhist ideas in government and society. He sent missionaries out to spread the religion which helped it take root in places in Asia including China! He even stopped eating most meat and respected all human life.</a:t>
            </a:r>
          </a:p>
          <a:p>
            <a:r>
              <a:rPr lang="en-US" dirty="0" smtClean="0"/>
              <a:t>He built things to help improve his citizens lives like hospitals, roads, and rest houses for travelers. </a:t>
            </a:r>
          </a:p>
          <a:p>
            <a:r>
              <a:rPr lang="en-US" dirty="0" smtClean="0"/>
              <a:t>His rule brought peace and prosperity and united the empire, but later rulers were not so charismatic or driven. By 185 BCE his successors lost control of the state. They were not as driven or serious about religious observation and hence the movement of Buddhism stalled in India. Although Buddhism becomes very popular in Asia, especially China during the decline of the </a:t>
            </a:r>
            <a:r>
              <a:rPr lang="en-US" b="1" dirty="0" smtClean="0"/>
              <a:t>Han dynasty </a:t>
            </a:r>
            <a:r>
              <a:rPr lang="en-US" dirty="0" smtClean="0"/>
              <a:t>(100 CE). While in India, over time, Buddhism got gobbled up by the openness of Hinduism. Many Hinduism believe Buddha is an </a:t>
            </a:r>
            <a:r>
              <a:rPr lang="en-US" b="1" dirty="0" smtClean="0"/>
              <a:t>avatar </a:t>
            </a:r>
            <a:r>
              <a:rPr lang="en-US" dirty="0" smtClean="0"/>
              <a:t>of a Hindu God (Vishnu) sent to help and aid the people. </a:t>
            </a:r>
            <a:endParaRPr lang="en-US" dirty="0"/>
          </a:p>
        </p:txBody>
      </p:sp>
    </p:spTree>
    <p:extLst>
      <p:ext uri="{BB962C8B-B14F-4D97-AF65-F5344CB8AC3E}">
        <p14:creationId xmlns:p14="http://schemas.microsoft.com/office/powerpoint/2010/main" val="22863771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Mauryan</a:t>
            </a:r>
            <a:r>
              <a:rPr lang="en-US" dirty="0" smtClean="0"/>
              <a:t> Empire</a:t>
            </a:r>
            <a:endParaRPr lang="en-US" dirty="0"/>
          </a:p>
        </p:txBody>
      </p:sp>
      <p:pic>
        <p:nvPicPr>
          <p:cNvPr id="44034" name="Picture 2" descr="Image result for mauryan empire"/>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209800" y="1371600"/>
            <a:ext cx="4450822" cy="5415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69034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172.50.10.4\epub\P16275112_HSSL_OLC_2013_A\Customer Supplied Data\Joe McCarthy\Dunn_1e\Instructor\dunn1_ppt_FINAL2\Updated Images\Chapter6\dun07046_m_06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8900" y="677863"/>
            <a:ext cx="6432550" cy="572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8001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Buddhism </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Started by the sage, </a:t>
            </a:r>
            <a:r>
              <a:rPr lang="en-US" b="1" dirty="0" smtClean="0"/>
              <a:t>Siddhartha Gautama </a:t>
            </a:r>
            <a:r>
              <a:rPr lang="en-US" dirty="0" smtClean="0"/>
              <a:t>(</a:t>
            </a:r>
            <a:r>
              <a:rPr lang="en-US" dirty="0" err="1" smtClean="0"/>
              <a:t>cir</a:t>
            </a:r>
            <a:r>
              <a:rPr lang="en-US" dirty="0" smtClean="0"/>
              <a:t> 563 BCE) of Nepal  </a:t>
            </a:r>
          </a:p>
          <a:p>
            <a:r>
              <a:rPr lang="en-US" dirty="0" smtClean="0"/>
              <a:t>Hinduism and Brahmanism began to focus on the upper class and sometimes neglected the needs and longings of ordinary people for spiritual salvation and Buddhism filled that gap.</a:t>
            </a:r>
          </a:p>
          <a:p>
            <a:r>
              <a:rPr lang="en-US" dirty="0" smtClean="0"/>
              <a:t>According to legend there was a prophecy given at his birth indicating his specialness. </a:t>
            </a:r>
          </a:p>
          <a:p>
            <a:r>
              <a:rPr lang="en-US" dirty="0" smtClean="0"/>
              <a:t>He was kept on his parents property/ grounds. He married a cousin and one day began to wonder about the outside world. So he snuck out!!! He saw old man, a sick man, and a corpse. He realized that life was full of pain and suffering. He sought to end this cycle and began visiting Hindu gurus.</a:t>
            </a:r>
          </a:p>
          <a:p>
            <a:r>
              <a:rPr lang="en-US" dirty="0" smtClean="0"/>
              <a:t>He didn’t find the answer to his question and began </a:t>
            </a:r>
            <a:r>
              <a:rPr lang="en-US" b="1" dirty="0" smtClean="0"/>
              <a:t>meditating</a:t>
            </a:r>
            <a:r>
              <a:rPr lang="en-US" dirty="0" smtClean="0"/>
              <a:t>. After days of meditating he found the answer and reached enlightenment and became the Buddha.</a:t>
            </a:r>
          </a:p>
          <a:p>
            <a:endParaRPr lang="en-US" dirty="0" smtClean="0"/>
          </a:p>
          <a:p>
            <a:endParaRPr lang="en-US" dirty="0"/>
          </a:p>
        </p:txBody>
      </p:sp>
    </p:spTree>
    <p:extLst>
      <p:ext uri="{BB962C8B-B14F-4D97-AF65-F5344CB8AC3E}">
        <p14:creationId xmlns:p14="http://schemas.microsoft.com/office/powerpoint/2010/main" val="20927318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Buddhism </a:t>
            </a:r>
            <a:endParaRPr lang="en-US" dirty="0"/>
          </a:p>
        </p:txBody>
      </p:sp>
      <p:sp>
        <p:nvSpPr>
          <p:cNvPr id="3" name="Content Placeholder 2"/>
          <p:cNvSpPr>
            <a:spLocks noGrp="1"/>
          </p:cNvSpPr>
          <p:nvPr>
            <p:ph idx="1"/>
          </p:nvPr>
        </p:nvSpPr>
        <p:spPr/>
        <p:txBody>
          <a:bodyPr/>
          <a:lstStyle/>
          <a:p>
            <a:r>
              <a:rPr lang="en-US" dirty="0" smtClean="0"/>
              <a:t>Four Noble Truths</a:t>
            </a:r>
          </a:p>
          <a:p>
            <a:r>
              <a:rPr lang="en-US" dirty="0" smtClean="0"/>
              <a:t>Eightfold Path</a:t>
            </a:r>
          </a:p>
          <a:p>
            <a:r>
              <a:rPr lang="en-US" dirty="0" smtClean="0"/>
              <a:t>Nirvana </a:t>
            </a:r>
            <a:endParaRPr lang="en-US" dirty="0"/>
          </a:p>
        </p:txBody>
      </p:sp>
      <p:pic>
        <p:nvPicPr>
          <p:cNvPr id="47106" name="Picture 2" descr="Image result for buddh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336" y="2743200"/>
            <a:ext cx="5295900" cy="3548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1112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Rise of Empires</a:t>
            </a:r>
            <a:endParaRPr lang="en-US" dirty="0"/>
          </a:p>
        </p:txBody>
      </p:sp>
      <p:sp>
        <p:nvSpPr>
          <p:cNvPr id="3" name="Content Placeholder 2"/>
          <p:cNvSpPr>
            <a:spLocks noGrp="1"/>
          </p:cNvSpPr>
          <p:nvPr>
            <p:ph idx="1"/>
          </p:nvPr>
        </p:nvSpPr>
        <p:spPr/>
        <p:txBody>
          <a:bodyPr/>
          <a:lstStyle/>
          <a:p>
            <a:r>
              <a:rPr lang="en-US" dirty="0" smtClean="0"/>
              <a:t>Charismatic Leaders</a:t>
            </a:r>
          </a:p>
          <a:p>
            <a:r>
              <a:rPr lang="en-US" dirty="0" smtClean="0"/>
              <a:t>Awesome militaries</a:t>
            </a:r>
          </a:p>
          <a:p>
            <a:r>
              <a:rPr lang="en-US" dirty="0" smtClean="0"/>
              <a:t>Political vacuums- opportunity</a:t>
            </a:r>
          </a:p>
          <a:p>
            <a:r>
              <a:rPr lang="en-US" dirty="0" smtClean="0"/>
              <a:t>Cultural unity- religion (</a:t>
            </a:r>
            <a:r>
              <a:rPr lang="en-US" dirty="0" err="1" smtClean="0"/>
              <a:t>Chavin</a:t>
            </a:r>
            <a:r>
              <a:rPr lang="en-US" dirty="0" smtClean="0"/>
              <a:t>)</a:t>
            </a:r>
          </a:p>
          <a:p>
            <a:r>
              <a:rPr lang="en-US" dirty="0" smtClean="0"/>
              <a:t>Trade routes- $ facilitates growth </a:t>
            </a:r>
          </a:p>
          <a:p>
            <a:r>
              <a:rPr lang="en-US" dirty="0" smtClean="0"/>
              <a:t>Supportive imperial governments</a:t>
            </a:r>
          </a:p>
          <a:p>
            <a:r>
              <a:rPr lang="en-US" dirty="0" smtClean="0"/>
              <a:t>Technology: farming, military, government </a:t>
            </a:r>
            <a:r>
              <a:rPr lang="en-US" dirty="0" err="1" smtClean="0"/>
              <a:t>etc</a:t>
            </a:r>
            <a:endParaRPr lang="en-US" dirty="0" smtClean="0"/>
          </a:p>
        </p:txBody>
      </p:sp>
    </p:spTree>
    <p:extLst>
      <p:ext uri="{BB962C8B-B14F-4D97-AF65-F5344CB8AC3E}">
        <p14:creationId xmlns:p14="http://schemas.microsoft.com/office/powerpoint/2010/main" val="33177423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buddha"/>
          <p:cNvSpPr>
            <a:spLocks noChangeAspect="1" noChangeArrowheads="1"/>
          </p:cNvSpPr>
          <p:nvPr/>
        </p:nvSpPr>
        <p:spPr bwMode="auto">
          <a:xfrm>
            <a:off x="155575" y="-2841625"/>
            <a:ext cx="4657725" cy="59340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buddha"/>
          <p:cNvSpPr>
            <a:spLocks noChangeAspect="1" noChangeArrowheads="1"/>
          </p:cNvSpPr>
          <p:nvPr/>
        </p:nvSpPr>
        <p:spPr bwMode="auto">
          <a:xfrm>
            <a:off x="307975" y="-2689225"/>
            <a:ext cx="4657725" cy="59340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Image result for buddha"/>
          <p:cNvSpPr>
            <a:spLocks noChangeAspect="1" noChangeArrowheads="1"/>
          </p:cNvSpPr>
          <p:nvPr/>
        </p:nvSpPr>
        <p:spPr bwMode="auto">
          <a:xfrm>
            <a:off x="460375" y="-2536825"/>
            <a:ext cx="4657725" cy="59340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Image result for buddha"/>
          <p:cNvSpPr>
            <a:spLocks noChangeAspect="1" noChangeArrowheads="1"/>
          </p:cNvSpPr>
          <p:nvPr/>
        </p:nvSpPr>
        <p:spPr bwMode="auto">
          <a:xfrm>
            <a:off x="612775" y="-2384425"/>
            <a:ext cx="4657725" cy="59340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0" descr="Image result for buddha"/>
          <p:cNvSpPr>
            <a:spLocks noChangeAspect="1" noChangeArrowheads="1"/>
          </p:cNvSpPr>
          <p:nvPr/>
        </p:nvSpPr>
        <p:spPr bwMode="auto">
          <a:xfrm>
            <a:off x="765175" y="-2232025"/>
            <a:ext cx="4657725" cy="59340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2" descr="Image result for buddha"/>
          <p:cNvSpPr>
            <a:spLocks noChangeAspect="1" noChangeArrowheads="1"/>
          </p:cNvSpPr>
          <p:nvPr/>
        </p:nvSpPr>
        <p:spPr bwMode="auto">
          <a:xfrm>
            <a:off x="917575" y="-2079625"/>
            <a:ext cx="4657725" cy="59340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8142" name="Picture 14" descr="Image result for buddh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175" y="942316"/>
            <a:ext cx="1600200" cy="2143125"/>
          </a:xfrm>
          <a:prstGeom prst="rect">
            <a:avLst/>
          </a:prstGeom>
          <a:noFill/>
          <a:extLst>
            <a:ext uri="{909E8E84-426E-40DD-AFC4-6F175D3DCCD1}">
              <a14:hiddenFill xmlns:a14="http://schemas.microsoft.com/office/drawing/2010/main">
                <a:solidFill>
                  <a:srgbClr val="FFFFFF"/>
                </a:solidFill>
              </a14:hiddenFill>
            </a:ext>
          </a:extLst>
        </p:spPr>
      </p:pic>
      <p:sp>
        <p:nvSpPr>
          <p:cNvPr id="10" name="AutoShape 16" descr="Image result for buddha"/>
          <p:cNvSpPr>
            <a:spLocks noChangeAspect="1" noChangeArrowheads="1"/>
          </p:cNvSpPr>
          <p:nvPr/>
        </p:nvSpPr>
        <p:spPr bwMode="auto">
          <a:xfrm>
            <a:off x="155575" y="-2841625"/>
            <a:ext cx="5543550" cy="59340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8" descr="Image result for buddha"/>
          <p:cNvSpPr>
            <a:spLocks noChangeAspect="1" noChangeArrowheads="1"/>
          </p:cNvSpPr>
          <p:nvPr/>
        </p:nvSpPr>
        <p:spPr bwMode="auto">
          <a:xfrm>
            <a:off x="307975" y="-2689225"/>
            <a:ext cx="5543550" cy="59340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20" descr="Image result for buddha"/>
          <p:cNvSpPr>
            <a:spLocks noChangeAspect="1" noChangeArrowheads="1"/>
          </p:cNvSpPr>
          <p:nvPr/>
        </p:nvSpPr>
        <p:spPr bwMode="auto">
          <a:xfrm>
            <a:off x="460375" y="-2536825"/>
            <a:ext cx="5543550" cy="59340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22" descr="Image result for buddha"/>
          <p:cNvSpPr>
            <a:spLocks noChangeAspect="1" noChangeArrowheads="1"/>
          </p:cNvSpPr>
          <p:nvPr/>
        </p:nvSpPr>
        <p:spPr bwMode="auto">
          <a:xfrm>
            <a:off x="612775" y="-2384425"/>
            <a:ext cx="5543550" cy="59340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8152" name="Picture 24" descr="Image result for buddh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722522"/>
            <a:ext cx="3544722" cy="2657475"/>
          </a:xfrm>
          <a:prstGeom prst="rect">
            <a:avLst/>
          </a:prstGeom>
          <a:noFill/>
          <a:extLst>
            <a:ext uri="{909E8E84-426E-40DD-AFC4-6F175D3DCCD1}">
              <a14:hiddenFill xmlns:a14="http://schemas.microsoft.com/office/drawing/2010/main">
                <a:solidFill>
                  <a:srgbClr val="FFFFFF"/>
                </a:solidFill>
              </a14:hiddenFill>
            </a:ext>
          </a:extLst>
        </p:spPr>
      </p:pic>
      <p:pic>
        <p:nvPicPr>
          <p:cNvPr id="48154" name="Picture 26" descr="Image result for buddha and statues and laying down and jad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375" y="3854450"/>
            <a:ext cx="5534025" cy="2381250"/>
          </a:xfrm>
          <a:prstGeom prst="rect">
            <a:avLst/>
          </a:prstGeom>
          <a:noFill/>
          <a:extLst>
            <a:ext uri="{909E8E84-426E-40DD-AFC4-6F175D3DCCD1}">
              <a14:hiddenFill xmlns:a14="http://schemas.microsoft.com/office/drawing/2010/main">
                <a:solidFill>
                  <a:srgbClr val="FFFFFF"/>
                </a:solidFill>
              </a14:hiddenFill>
            </a:ext>
          </a:extLst>
        </p:spPr>
      </p:pic>
      <p:pic>
        <p:nvPicPr>
          <p:cNvPr id="48156" name="Picture 28" descr="Image result for buddha and temple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86736" y="4138238"/>
            <a:ext cx="2369500" cy="1776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64731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0" descr="Image result for angkor w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258" y="457200"/>
            <a:ext cx="8734425" cy="5934075"/>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normAutofit/>
          </a:bodyPr>
          <a:lstStyle/>
          <a:p>
            <a:r>
              <a:rPr lang="en-US" sz="2400" dirty="0" smtClean="0"/>
              <a:t>Angkor Wat – Buddhist temple (stupas)</a:t>
            </a:r>
            <a:endParaRPr lang="en-US" sz="2400" dirty="0"/>
          </a:p>
        </p:txBody>
      </p:sp>
    </p:spTree>
    <p:extLst>
      <p:ext uri="{BB962C8B-B14F-4D97-AF65-F5344CB8AC3E}">
        <p14:creationId xmlns:p14="http://schemas.microsoft.com/office/powerpoint/2010/main" val="16073927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5058" name="Picture 2" descr="Image result for four noble truth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8" y="228600"/>
            <a:ext cx="9083782" cy="640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95386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Buddhism </a:t>
            </a:r>
            <a:endParaRPr lang="en-US" dirty="0"/>
          </a:p>
        </p:txBody>
      </p:sp>
      <p:sp>
        <p:nvSpPr>
          <p:cNvPr id="3" name="Content Placeholder 2"/>
          <p:cNvSpPr>
            <a:spLocks noGrp="1"/>
          </p:cNvSpPr>
          <p:nvPr>
            <p:ph idx="1"/>
          </p:nvPr>
        </p:nvSpPr>
        <p:spPr/>
        <p:txBody>
          <a:bodyPr/>
          <a:lstStyle/>
          <a:p>
            <a:r>
              <a:rPr lang="en-US" dirty="0" smtClean="0"/>
              <a:t>“The Buddha does not say that the world is inherently evil. </a:t>
            </a:r>
            <a:r>
              <a:rPr lang="en-US" b="1" dirty="0" smtClean="0"/>
              <a:t>Rather he says that life is suffering because we try to get something out of the world that it does not have the capacity to grant. </a:t>
            </a:r>
            <a:r>
              <a:rPr lang="en-US" dirty="0" smtClean="0"/>
              <a:t>We expect the world to provide us with lasting happiness and satisfaction. It can’t provide these because of its evanescent (ever-changing) nature”	-Heine</a:t>
            </a:r>
            <a:endParaRPr lang="en-US" dirty="0"/>
          </a:p>
        </p:txBody>
      </p:sp>
      <p:sp>
        <p:nvSpPr>
          <p:cNvPr id="4" name="AutoShape 2" descr="Image result for four noble truths"/>
          <p:cNvSpPr>
            <a:spLocks noChangeAspect="1" noChangeArrowheads="1"/>
          </p:cNvSpPr>
          <p:nvPr/>
        </p:nvSpPr>
        <p:spPr bwMode="auto">
          <a:xfrm>
            <a:off x="155575" y="-2490788"/>
            <a:ext cx="6934200" cy="52006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four noble truths"/>
          <p:cNvSpPr>
            <a:spLocks noChangeAspect="1" noChangeArrowheads="1"/>
          </p:cNvSpPr>
          <p:nvPr/>
        </p:nvSpPr>
        <p:spPr bwMode="auto">
          <a:xfrm>
            <a:off x="307975" y="-2338388"/>
            <a:ext cx="6934200" cy="52006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Image result for four noble truths"/>
          <p:cNvSpPr>
            <a:spLocks noChangeAspect="1" noChangeArrowheads="1"/>
          </p:cNvSpPr>
          <p:nvPr/>
        </p:nvSpPr>
        <p:spPr bwMode="auto">
          <a:xfrm>
            <a:off x="460375" y="-2185988"/>
            <a:ext cx="6934200" cy="52006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Image result for four noble truths"/>
          <p:cNvSpPr>
            <a:spLocks noChangeAspect="1" noChangeArrowheads="1"/>
          </p:cNvSpPr>
          <p:nvPr/>
        </p:nvSpPr>
        <p:spPr bwMode="auto">
          <a:xfrm>
            <a:off x="612775" y="-2033588"/>
            <a:ext cx="6934200" cy="52006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0" descr="Image result for four noble truths"/>
          <p:cNvSpPr>
            <a:spLocks noChangeAspect="1" noChangeArrowheads="1"/>
          </p:cNvSpPr>
          <p:nvPr/>
        </p:nvSpPr>
        <p:spPr bwMode="auto">
          <a:xfrm>
            <a:off x="765175" y="-1881188"/>
            <a:ext cx="6934200" cy="52006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2" descr="Image result for four noble truths"/>
          <p:cNvSpPr>
            <a:spLocks noChangeAspect="1" noChangeArrowheads="1"/>
          </p:cNvSpPr>
          <p:nvPr/>
        </p:nvSpPr>
        <p:spPr bwMode="auto">
          <a:xfrm>
            <a:off x="917575" y="-1728788"/>
            <a:ext cx="6934200" cy="52006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4" descr="Image result for four noble truths"/>
          <p:cNvSpPr>
            <a:spLocks noChangeAspect="1" noChangeArrowheads="1"/>
          </p:cNvSpPr>
          <p:nvPr/>
        </p:nvSpPr>
        <p:spPr bwMode="auto">
          <a:xfrm>
            <a:off x="1069975" y="-1576388"/>
            <a:ext cx="6934200" cy="52006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6" descr="Image result for four noble truths"/>
          <p:cNvSpPr>
            <a:spLocks noChangeAspect="1" noChangeArrowheads="1"/>
          </p:cNvSpPr>
          <p:nvPr/>
        </p:nvSpPr>
        <p:spPr bwMode="auto">
          <a:xfrm>
            <a:off x="1222375" y="-1423988"/>
            <a:ext cx="6934200" cy="52006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8" descr="Image result for four noble truths"/>
          <p:cNvSpPr>
            <a:spLocks noChangeAspect="1" noChangeArrowheads="1"/>
          </p:cNvSpPr>
          <p:nvPr/>
        </p:nvSpPr>
        <p:spPr bwMode="auto">
          <a:xfrm>
            <a:off x="1374775" y="-1271588"/>
            <a:ext cx="6934200" cy="52006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365952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The 8 Fold Pa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76200"/>
            <a:ext cx="6019800" cy="6421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85171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Image result for buddhism and not a go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838200"/>
            <a:ext cx="6172200" cy="461680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600200" y="5638800"/>
            <a:ext cx="7010400" cy="369332"/>
          </a:xfrm>
          <a:prstGeom prst="rect">
            <a:avLst/>
          </a:prstGeom>
          <a:noFill/>
        </p:spPr>
        <p:txBody>
          <a:bodyPr wrap="square" rtlCol="0">
            <a:spAutoFit/>
          </a:bodyPr>
          <a:lstStyle/>
          <a:p>
            <a:r>
              <a:rPr lang="en-US" dirty="0" smtClean="0">
                <a:hlinkClick r:id="rId3"/>
              </a:rPr>
              <a:t>Buddhism and </a:t>
            </a:r>
            <a:r>
              <a:rPr lang="en-US" dirty="0" err="1" smtClean="0">
                <a:hlinkClick r:id="rId3"/>
              </a:rPr>
              <a:t>Ashoka</a:t>
            </a:r>
            <a:r>
              <a:rPr lang="en-US" dirty="0" smtClean="0">
                <a:hlinkClick r:id="rId3"/>
              </a:rPr>
              <a:t> Crash Course Video</a:t>
            </a:r>
            <a:endParaRPr lang="en-US" dirty="0"/>
          </a:p>
        </p:txBody>
      </p:sp>
    </p:spTree>
    <p:extLst>
      <p:ext uri="{BB962C8B-B14F-4D97-AF65-F5344CB8AC3E}">
        <p14:creationId xmlns:p14="http://schemas.microsoft.com/office/powerpoint/2010/main" val="34828402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lstStyle/>
          <a:p>
            <a:r>
              <a:rPr lang="en-US" dirty="0" smtClean="0"/>
              <a:t>Buddhism</a:t>
            </a:r>
            <a:endParaRPr lang="en-US" dirty="0"/>
          </a:p>
        </p:txBody>
      </p:sp>
      <p:sp>
        <p:nvSpPr>
          <p:cNvPr id="3" name="Content Placeholder 2"/>
          <p:cNvSpPr>
            <a:spLocks noGrp="1"/>
          </p:cNvSpPr>
          <p:nvPr>
            <p:ph idx="1"/>
          </p:nvPr>
        </p:nvSpPr>
        <p:spPr>
          <a:xfrm>
            <a:off x="457200" y="685800"/>
            <a:ext cx="8229600" cy="5943600"/>
          </a:xfrm>
        </p:spPr>
        <p:txBody>
          <a:bodyPr>
            <a:normAutofit fontScale="85000" lnSpcReduction="20000"/>
          </a:bodyPr>
          <a:lstStyle/>
          <a:p>
            <a:r>
              <a:rPr lang="en-US" dirty="0" smtClean="0"/>
              <a:t>Came from Hinduism and really not in opposition to most main ideas</a:t>
            </a:r>
          </a:p>
          <a:p>
            <a:pPr marL="0" indent="0">
              <a:buNone/>
            </a:pPr>
            <a:r>
              <a:rPr lang="en-US" dirty="0"/>
              <a:t>	</a:t>
            </a:r>
            <a:r>
              <a:rPr lang="en-US" dirty="0" smtClean="0"/>
              <a:t>believed in samara or reincarnation</a:t>
            </a:r>
          </a:p>
          <a:p>
            <a:pPr marL="0" indent="0">
              <a:buNone/>
            </a:pPr>
            <a:r>
              <a:rPr lang="en-US" dirty="0"/>
              <a:t>	</a:t>
            </a:r>
            <a:r>
              <a:rPr lang="en-US" dirty="0" smtClean="0"/>
              <a:t>believed in karma</a:t>
            </a:r>
          </a:p>
          <a:p>
            <a:r>
              <a:rPr lang="en-US" dirty="0" smtClean="0"/>
              <a:t>However, Buddhism </a:t>
            </a:r>
            <a:r>
              <a:rPr lang="en-US" b="1" dirty="0" smtClean="0"/>
              <a:t>did not support the caste system</a:t>
            </a:r>
            <a:r>
              <a:rPr lang="en-US" dirty="0" smtClean="0"/>
              <a:t>. He preached people of ALL social ranks could escape from suffering if they fulfilled the demands of the  Eightfold Path. He clearly attracted many poor people that were further on the samara cycle than </a:t>
            </a:r>
            <a:r>
              <a:rPr lang="en-US" dirty="0"/>
              <a:t>B</a:t>
            </a:r>
            <a:r>
              <a:rPr lang="en-US" dirty="0" smtClean="0"/>
              <a:t>rahmins. </a:t>
            </a:r>
          </a:p>
          <a:p>
            <a:r>
              <a:rPr lang="en-US" dirty="0" smtClean="0"/>
              <a:t>The original teachings of Buddha where he is not a god is referred to as </a:t>
            </a:r>
            <a:r>
              <a:rPr lang="en-US" b="1" dirty="0" smtClean="0"/>
              <a:t>Theravada Buddhism </a:t>
            </a:r>
          </a:p>
          <a:p>
            <a:r>
              <a:rPr lang="en-US" b="1" dirty="0" smtClean="0"/>
              <a:t>Later, </a:t>
            </a:r>
            <a:r>
              <a:rPr lang="en-US" dirty="0" smtClean="0"/>
              <a:t>as Buddhism spread, a new version called </a:t>
            </a:r>
            <a:r>
              <a:rPr lang="en-US" b="1" dirty="0" smtClean="0"/>
              <a:t>Mahayana Buddhism</a:t>
            </a:r>
            <a:r>
              <a:rPr lang="en-US" dirty="0" smtClean="0"/>
              <a:t> developed that worshipped Buddha as a god. This became more popular with the poor especially in China.</a:t>
            </a:r>
            <a:endParaRPr lang="en-US" b="1" dirty="0"/>
          </a:p>
        </p:txBody>
      </p:sp>
    </p:spTree>
    <p:extLst>
      <p:ext uri="{BB962C8B-B14F-4D97-AF65-F5344CB8AC3E}">
        <p14:creationId xmlns:p14="http://schemas.microsoft.com/office/powerpoint/2010/main" val="358370643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Dalai Lama</a:t>
            </a:r>
            <a:endParaRPr lang="en-US" dirty="0"/>
          </a:p>
        </p:txBody>
      </p:sp>
      <p:sp>
        <p:nvSpPr>
          <p:cNvPr id="3" name="Content Placeholder 2"/>
          <p:cNvSpPr>
            <a:spLocks noGrp="1"/>
          </p:cNvSpPr>
          <p:nvPr>
            <p:ph idx="1"/>
          </p:nvPr>
        </p:nvSpPr>
        <p:spPr/>
        <p:txBody>
          <a:bodyPr>
            <a:normAutofit fontScale="70000" lnSpcReduction="20000"/>
          </a:bodyPr>
          <a:lstStyle/>
          <a:p>
            <a:r>
              <a:rPr lang="en-US" dirty="0"/>
              <a:t>T</a:t>
            </a:r>
            <a:r>
              <a:rPr lang="en-US" dirty="0" smtClean="0"/>
              <a:t>he spiritual head of </a:t>
            </a:r>
            <a:r>
              <a:rPr lang="en-US" b="1" dirty="0" smtClean="0"/>
              <a:t>Tibetan Buddhism </a:t>
            </a:r>
            <a:r>
              <a:rPr lang="en-US" dirty="0" smtClean="0"/>
              <a:t>and, until the establishment of Chinese communist rule, the spiritual and temporal ruler of Tibet.</a:t>
            </a:r>
          </a:p>
          <a:p>
            <a:r>
              <a:rPr lang="en-US" dirty="0" smtClean="0"/>
              <a:t>A religious and political leader</a:t>
            </a:r>
          </a:p>
          <a:p>
            <a:r>
              <a:rPr lang="en-US" dirty="0" smtClean="0"/>
              <a:t>The </a:t>
            </a:r>
            <a:r>
              <a:rPr lang="en-US" b="1" dirty="0" smtClean="0"/>
              <a:t>Dalai Lama </a:t>
            </a:r>
            <a:r>
              <a:rPr lang="en-US" dirty="0" smtClean="0"/>
              <a:t>is considered the incarnation of Buddha during his lifetime and monks go in search for the next incarnation when the current Dalai Lama gets older. They comb the countryside of Tibet in search of a young boy who can pass a set of tests proving his holiness. The boy is then taken by monks and trained until his is old enough to take over as both the religious and political leader of Tibet.</a:t>
            </a:r>
          </a:p>
          <a:p>
            <a:r>
              <a:rPr lang="en-US" dirty="0" smtClean="0"/>
              <a:t>The current Dalai Lama fled Tibet, after Chinese conquest, to India and has lived in India ever since. It is believed that he will be the last Dalai Lama for China has moved to suppress traditional Tibetan Buddhism aggressively. </a:t>
            </a:r>
          </a:p>
        </p:txBody>
      </p:sp>
      <p:pic>
        <p:nvPicPr>
          <p:cNvPr id="52226" name="Picture 2" descr="Image resul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0"/>
            <a:ext cx="1524000"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79065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Inner Eurasia </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Inner Eurasian pastoral groups grew and began to organize politically on a larger scale</a:t>
            </a:r>
          </a:p>
          <a:p>
            <a:r>
              <a:rPr lang="en-US" dirty="0" smtClean="0"/>
              <a:t>Trade across Inner Eurasia (Silk Road) grew and nomadic groups were often the people who connected the routes</a:t>
            </a:r>
          </a:p>
          <a:p>
            <a:r>
              <a:rPr lang="en-US" dirty="0" smtClean="0"/>
              <a:t>Nomads: organized into extended </a:t>
            </a:r>
            <a:r>
              <a:rPr lang="en-US" b="1" dirty="0" smtClean="0"/>
              <a:t>kinship</a:t>
            </a:r>
            <a:r>
              <a:rPr lang="en-US" dirty="0" smtClean="0"/>
              <a:t> (family) groups. They identified with </a:t>
            </a:r>
            <a:r>
              <a:rPr lang="en-US" i="1" dirty="0" smtClean="0"/>
              <a:t>who </a:t>
            </a:r>
            <a:r>
              <a:rPr lang="en-US" dirty="0" smtClean="0"/>
              <a:t>they lived with and shared ancestors with as opposed to </a:t>
            </a:r>
            <a:r>
              <a:rPr lang="en-US" i="1" dirty="0" smtClean="0"/>
              <a:t>where</a:t>
            </a:r>
            <a:r>
              <a:rPr lang="en-US" dirty="0" smtClean="0"/>
              <a:t> they lived. Larger groups were tied together by common lineage patterns = </a:t>
            </a:r>
            <a:r>
              <a:rPr lang="en-US" b="1" dirty="0" smtClean="0"/>
              <a:t>clan</a:t>
            </a:r>
            <a:r>
              <a:rPr lang="en-US" dirty="0" smtClean="0"/>
              <a:t>. On a larger scale, several clans may share common ancestors and see themselves as related = </a:t>
            </a:r>
            <a:r>
              <a:rPr lang="en-US" b="1" dirty="0" smtClean="0"/>
              <a:t>tribe</a:t>
            </a:r>
            <a:r>
              <a:rPr lang="en-US" dirty="0" smtClean="0"/>
              <a:t>.  Clan and tribal levels were only called up on</a:t>
            </a:r>
            <a:r>
              <a:rPr lang="en-US" i="1" dirty="0" smtClean="0"/>
              <a:t> irregularly</a:t>
            </a:r>
            <a:r>
              <a:rPr lang="en-US" dirty="0" smtClean="0"/>
              <a:t> for larger war defense and war campaigns. </a:t>
            </a:r>
          </a:p>
          <a:p>
            <a:endParaRPr lang="en-US" dirty="0"/>
          </a:p>
        </p:txBody>
      </p:sp>
    </p:spTree>
    <p:extLst>
      <p:ext uri="{BB962C8B-B14F-4D97-AF65-F5344CB8AC3E}">
        <p14:creationId xmlns:p14="http://schemas.microsoft.com/office/powerpoint/2010/main" val="400599385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362200"/>
            <a:ext cx="8229600" cy="1143000"/>
          </a:xfrm>
        </p:spPr>
        <p:txBody>
          <a:bodyPr/>
          <a:lstStyle/>
          <a:p>
            <a:r>
              <a:rPr lang="en-US" dirty="0" smtClean="0"/>
              <a:t>Inner Eurasia</a:t>
            </a:r>
            <a:endParaRPr lang="en-US" dirty="0"/>
          </a:p>
        </p:txBody>
      </p:sp>
      <p:sp>
        <p:nvSpPr>
          <p:cNvPr id="3" name="Content Placeholder 2"/>
          <p:cNvSpPr>
            <a:spLocks noGrp="1"/>
          </p:cNvSpPr>
          <p:nvPr>
            <p:ph idx="1"/>
          </p:nvPr>
        </p:nvSpPr>
        <p:spPr>
          <a:xfrm>
            <a:off x="533400" y="3200400"/>
            <a:ext cx="8229600" cy="4525963"/>
          </a:xfrm>
        </p:spPr>
        <p:txBody>
          <a:bodyPr>
            <a:normAutofit/>
          </a:bodyPr>
          <a:lstStyle/>
          <a:p>
            <a:r>
              <a:rPr lang="en-US" sz="2000" dirty="0" smtClean="0"/>
              <a:t>By 8</a:t>
            </a:r>
            <a:r>
              <a:rPr lang="en-US" sz="2000" baseline="30000" dirty="0" smtClean="0"/>
              <a:t>th</a:t>
            </a:r>
            <a:r>
              <a:rPr lang="en-US" sz="2000" dirty="0" smtClean="0"/>
              <a:t> century BCE they began forming larger political coalitions to fight enemies</a:t>
            </a:r>
          </a:p>
          <a:p>
            <a:r>
              <a:rPr lang="en-US" sz="2000" dirty="0" smtClean="0"/>
              <a:t>Had horses (Calvary) with mounted arches, leather and metal horse harnesses, riding saddles (no stirrup yet), iron and bronze weaponry, and light weight composite bow</a:t>
            </a:r>
            <a:endParaRPr lang="en-US" sz="2000" dirty="0"/>
          </a:p>
        </p:txBody>
      </p:sp>
      <p:pic>
        <p:nvPicPr>
          <p:cNvPr id="53250" name="Picture 2" descr="Image result for bow and arrow vs composite bo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4814978"/>
            <a:ext cx="1264440" cy="1819275"/>
          </a:xfrm>
          <a:prstGeom prst="rect">
            <a:avLst/>
          </a:prstGeom>
          <a:noFill/>
          <a:extLst>
            <a:ext uri="{909E8E84-426E-40DD-AFC4-6F175D3DCCD1}">
              <a14:hiddenFill xmlns:a14="http://schemas.microsoft.com/office/drawing/2010/main">
                <a:solidFill>
                  <a:srgbClr val="FFFFFF"/>
                </a:solidFill>
              </a14:hiddenFill>
            </a:ext>
          </a:extLst>
        </p:spPr>
      </p:pic>
      <p:pic>
        <p:nvPicPr>
          <p:cNvPr id="53252" name="Picture 4" descr="Image result for bow and arr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825042"/>
            <a:ext cx="2743201" cy="1828801"/>
          </a:xfrm>
          <a:prstGeom prst="rect">
            <a:avLst/>
          </a:prstGeom>
          <a:noFill/>
          <a:extLst>
            <a:ext uri="{909E8E84-426E-40DD-AFC4-6F175D3DCCD1}">
              <a14:hiddenFill xmlns:a14="http://schemas.microsoft.com/office/drawing/2010/main">
                <a:solidFill>
                  <a:srgbClr val="FFFFFF"/>
                </a:solidFill>
              </a14:hiddenFill>
            </a:ext>
          </a:extLst>
        </p:spPr>
      </p:pic>
      <p:pic>
        <p:nvPicPr>
          <p:cNvPr id="53254" name="Picture 6" descr="Image result for english longb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152400"/>
            <a:ext cx="5124450" cy="3069040"/>
          </a:xfrm>
          <a:prstGeom prst="rect">
            <a:avLst/>
          </a:prstGeom>
          <a:noFill/>
          <a:extLst>
            <a:ext uri="{909E8E84-426E-40DD-AFC4-6F175D3DCCD1}">
              <a14:hiddenFill xmlns:a14="http://schemas.microsoft.com/office/drawing/2010/main">
                <a:solidFill>
                  <a:srgbClr val="FFFFFF"/>
                </a:solidFill>
              </a14:hiddenFill>
            </a:ext>
          </a:extLst>
        </p:spPr>
      </p:pic>
      <p:pic>
        <p:nvPicPr>
          <p:cNvPr id="53256" name="Picture 8" descr="Image result for english longbow"/>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 y="17253"/>
            <a:ext cx="1890713" cy="2967038"/>
          </a:xfrm>
          <a:prstGeom prst="rect">
            <a:avLst/>
          </a:prstGeom>
          <a:noFill/>
          <a:extLst>
            <a:ext uri="{909E8E84-426E-40DD-AFC4-6F175D3DCCD1}">
              <a14:hiddenFill xmlns:a14="http://schemas.microsoft.com/office/drawing/2010/main">
                <a:solidFill>
                  <a:srgbClr val="FFFFFF"/>
                </a:solidFill>
              </a14:hiddenFill>
            </a:ext>
          </a:extLst>
        </p:spPr>
      </p:pic>
      <p:pic>
        <p:nvPicPr>
          <p:cNvPr id="53258" name="Picture 10" descr="Image result for mongol bow"/>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62800" y="17253"/>
            <a:ext cx="1928813" cy="2967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42051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Fall of Empires </a:t>
            </a:r>
            <a:endParaRPr lang="en-US" dirty="0"/>
          </a:p>
        </p:txBody>
      </p:sp>
      <p:sp>
        <p:nvSpPr>
          <p:cNvPr id="3" name="Content Placeholder 2"/>
          <p:cNvSpPr>
            <a:spLocks noGrp="1"/>
          </p:cNvSpPr>
          <p:nvPr>
            <p:ph idx="1"/>
          </p:nvPr>
        </p:nvSpPr>
        <p:spPr/>
        <p:txBody>
          <a:bodyPr/>
          <a:lstStyle/>
          <a:p>
            <a:r>
              <a:rPr lang="en-US" u="sng" dirty="0" smtClean="0"/>
              <a:t>Internal 		</a:t>
            </a:r>
            <a:r>
              <a:rPr lang="en-US" dirty="0" smtClean="0"/>
              <a:t>		vs. 		</a:t>
            </a:r>
            <a:r>
              <a:rPr lang="en-US" u="sng" dirty="0" smtClean="0"/>
              <a:t>External</a:t>
            </a:r>
          </a:p>
          <a:p>
            <a:pPr marL="0" indent="0">
              <a:buNone/>
            </a:pPr>
            <a:r>
              <a:rPr lang="en-US" i="1" dirty="0" smtClean="0"/>
              <a:t>Political</a:t>
            </a:r>
            <a:r>
              <a:rPr lang="en-US" dirty="0" smtClean="0"/>
              <a:t>-rebellions and 			invaded!</a:t>
            </a:r>
          </a:p>
          <a:p>
            <a:pPr marL="0" indent="0">
              <a:buNone/>
            </a:pPr>
            <a:r>
              <a:rPr lang="en-US" dirty="0"/>
              <a:t>	</a:t>
            </a:r>
            <a:r>
              <a:rPr lang="en-US" dirty="0" smtClean="0"/>
              <a:t>      civil wars (leaders killed)</a:t>
            </a:r>
          </a:p>
          <a:p>
            <a:pPr marL="0" indent="0">
              <a:buNone/>
            </a:pPr>
            <a:r>
              <a:rPr lang="en-US" i="1" dirty="0" smtClean="0"/>
              <a:t>Administrative</a:t>
            </a:r>
            <a:r>
              <a:rPr lang="en-US" dirty="0" smtClean="0"/>
              <a:t>-corruption </a:t>
            </a:r>
          </a:p>
          <a:p>
            <a:pPr marL="0" indent="0">
              <a:buNone/>
            </a:pPr>
            <a:r>
              <a:rPr lang="en-US" dirty="0"/>
              <a:t>	</a:t>
            </a:r>
            <a:r>
              <a:rPr lang="en-US" dirty="0" smtClean="0"/>
              <a:t>over crowded government</a:t>
            </a:r>
          </a:p>
          <a:p>
            <a:pPr marL="0" indent="0">
              <a:buNone/>
            </a:pPr>
            <a:r>
              <a:rPr lang="en-US" dirty="0"/>
              <a:t>	</a:t>
            </a:r>
            <a:r>
              <a:rPr lang="en-US" dirty="0" smtClean="0"/>
              <a:t>dynastic problems</a:t>
            </a:r>
          </a:p>
          <a:p>
            <a:pPr marL="0" indent="0">
              <a:buNone/>
            </a:pPr>
            <a:r>
              <a:rPr lang="en-US" i="1" dirty="0" smtClean="0"/>
              <a:t>Cultural</a:t>
            </a:r>
            <a:r>
              <a:rPr lang="en-US" dirty="0" smtClean="0"/>
              <a:t>-fall of tied that pulled people together</a:t>
            </a:r>
            <a:endParaRPr lang="en-US" dirty="0"/>
          </a:p>
        </p:txBody>
      </p:sp>
    </p:spTree>
    <p:extLst>
      <p:ext uri="{BB962C8B-B14F-4D97-AF65-F5344CB8AC3E}">
        <p14:creationId xmlns:p14="http://schemas.microsoft.com/office/powerpoint/2010/main" val="418049298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Inner Eurasia </a:t>
            </a:r>
            <a:endParaRPr lang="en-US" dirty="0"/>
          </a:p>
        </p:txBody>
      </p:sp>
      <p:sp>
        <p:nvSpPr>
          <p:cNvPr id="3" name="Content Placeholder 2"/>
          <p:cNvSpPr>
            <a:spLocks noGrp="1"/>
          </p:cNvSpPr>
          <p:nvPr>
            <p:ph idx="1"/>
          </p:nvPr>
        </p:nvSpPr>
        <p:spPr>
          <a:xfrm>
            <a:off x="381000" y="914400"/>
            <a:ext cx="8229600" cy="4525963"/>
          </a:xfrm>
        </p:spPr>
        <p:txBody>
          <a:bodyPr/>
          <a:lstStyle/>
          <a:p>
            <a:r>
              <a:rPr lang="en-US" dirty="0" smtClean="0"/>
              <a:t>Pastoral peoples periodically attacked settlements –creating persistent political tension and periodic warfare between nomads and settled peoples. This led to the creation of things like the </a:t>
            </a:r>
            <a:r>
              <a:rPr lang="en-US" b="1" dirty="0" smtClean="0"/>
              <a:t>Great Wall</a:t>
            </a:r>
            <a:r>
              <a:rPr lang="en-US" dirty="0" smtClean="0"/>
              <a:t>.</a:t>
            </a:r>
          </a:p>
          <a:p>
            <a:r>
              <a:rPr lang="en-US" dirty="0" smtClean="0"/>
              <a:t>Many groups became conduits for trade and technology.</a:t>
            </a:r>
          </a:p>
          <a:p>
            <a:endParaRPr lang="en-US" dirty="0"/>
          </a:p>
        </p:txBody>
      </p:sp>
      <p:pic>
        <p:nvPicPr>
          <p:cNvPr id="54274" name="Picture 2" descr="Image result for scythian skull cu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4191000"/>
            <a:ext cx="3569055" cy="249555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162800" y="4343400"/>
            <a:ext cx="1676400" cy="1815882"/>
          </a:xfrm>
          <a:prstGeom prst="rect">
            <a:avLst/>
          </a:prstGeom>
          <a:noFill/>
        </p:spPr>
        <p:txBody>
          <a:bodyPr wrap="square" rtlCol="0">
            <a:spAutoFit/>
          </a:bodyPr>
          <a:lstStyle/>
          <a:p>
            <a:r>
              <a:rPr lang="en-US" sz="1600" dirty="0" smtClean="0"/>
              <a:t>Nomads often had fun tradition like the Scythians and drinking out of skull mugs of their murdered enemies!!!</a:t>
            </a:r>
            <a:endParaRPr lang="en-US" sz="1600" dirty="0"/>
          </a:p>
        </p:txBody>
      </p:sp>
    </p:spTree>
    <p:extLst>
      <p:ext uri="{BB962C8B-B14F-4D97-AF65-F5344CB8AC3E}">
        <p14:creationId xmlns:p14="http://schemas.microsoft.com/office/powerpoint/2010/main" val="405333450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Silk Roads</a:t>
            </a:r>
            <a:endParaRPr lang="en-US" dirty="0"/>
          </a:p>
        </p:txBody>
      </p:sp>
      <p:sp>
        <p:nvSpPr>
          <p:cNvPr id="3" name="Content Placeholder 2"/>
          <p:cNvSpPr>
            <a:spLocks noGrp="1"/>
          </p:cNvSpPr>
          <p:nvPr>
            <p:ph idx="1"/>
          </p:nvPr>
        </p:nvSpPr>
        <p:spPr/>
        <p:txBody>
          <a:bodyPr/>
          <a:lstStyle/>
          <a:p>
            <a:endParaRPr lang="en-US"/>
          </a:p>
        </p:txBody>
      </p:sp>
      <p:pic>
        <p:nvPicPr>
          <p:cNvPr id="55298" name="Picture 2" descr="Image result for Early silk roa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524000"/>
            <a:ext cx="8991848" cy="4333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89961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 Questions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In what ways did the </a:t>
            </a:r>
            <a:r>
              <a:rPr lang="en-US" dirty="0" err="1" smtClean="0"/>
              <a:t>Achaemenid</a:t>
            </a:r>
            <a:r>
              <a:rPr lang="en-US" dirty="0" smtClean="0"/>
              <a:t> empire of Persia contribute to increasing commercial and cultural exchange in </a:t>
            </a:r>
            <a:r>
              <a:rPr lang="en-US" dirty="0" err="1" smtClean="0"/>
              <a:t>Afroeurasia</a:t>
            </a:r>
            <a:r>
              <a:rPr lang="en-US" dirty="0" smtClean="0"/>
              <a:t>?</a:t>
            </a:r>
          </a:p>
          <a:p>
            <a:r>
              <a:rPr lang="en-US" dirty="0" smtClean="0"/>
              <a:t>What factors contributed to the emergence of Greek city-states as important centers of political and cultural innovation from the sixth century BCE?</a:t>
            </a:r>
          </a:p>
          <a:p>
            <a:r>
              <a:rPr lang="en-US" dirty="0" smtClean="0"/>
              <a:t>To what extent did societies within the region from northern India to the eastern Mediterranean embrace Greek-style cultural and political forms between the fourth and second centuries BCE.</a:t>
            </a:r>
          </a:p>
          <a:p>
            <a:r>
              <a:rPr lang="en-US" dirty="0" smtClean="0"/>
              <a:t>In what circumstances did Buddhist beliefs and practices achieve success among growing numbers in South Asia between the fifth and third centuries BCE?</a:t>
            </a:r>
          </a:p>
          <a:p>
            <a:r>
              <a:rPr lang="en-US" dirty="0" smtClean="0"/>
              <a:t>How did dense agrarian societies from the Mediterranean to China change as a result of developments in Inner Eurasia in the 600-200 BCE period?</a:t>
            </a:r>
          </a:p>
          <a:p>
            <a:endParaRPr lang="en-US" dirty="0" smtClean="0"/>
          </a:p>
          <a:p>
            <a:endParaRPr lang="en-US" dirty="0" smtClean="0"/>
          </a:p>
          <a:p>
            <a:endParaRPr lang="en-US" dirty="0"/>
          </a:p>
        </p:txBody>
      </p:sp>
    </p:spTree>
    <p:extLst>
      <p:ext uri="{BB962C8B-B14F-4D97-AF65-F5344CB8AC3E}">
        <p14:creationId xmlns:p14="http://schemas.microsoft.com/office/powerpoint/2010/main" val="391178153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Some of the maps from Dunn </a:t>
            </a:r>
            <a:r>
              <a:rPr lang="en-US" dirty="0" err="1" smtClean="0"/>
              <a:t>powerpoint</a:t>
            </a:r>
            <a:endParaRPr lang="en-US" dirty="0" smtClean="0"/>
          </a:p>
          <a:p>
            <a:r>
              <a:rPr lang="en-US" dirty="0" smtClean="0"/>
              <a:t>Many resources/pics from wiki</a:t>
            </a:r>
          </a:p>
          <a:p>
            <a:r>
              <a:rPr lang="en-US" dirty="0" smtClean="0"/>
              <a:t>This is strictly for educational purposes </a:t>
            </a:r>
            <a:endParaRPr lang="en-US" dirty="0"/>
          </a:p>
        </p:txBody>
      </p:sp>
    </p:spTree>
    <p:extLst>
      <p:ext uri="{BB962C8B-B14F-4D97-AF65-F5344CB8AC3E}">
        <p14:creationId xmlns:p14="http://schemas.microsoft.com/office/powerpoint/2010/main" val="22603599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Persia/ </a:t>
            </a:r>
            <a:r>
              <a:rPr lang="en-US" dirty="0" err="1" smtClean="0"/>
              <a:t>Achaemenid</a:t>
            </a:r>
            <a:r>
              <a:rPr lang="en-US" dirty="0" smtClean="0"/>
              <a:t> Empire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Largest state in territory and population we have studied to this point in history</a:t>
            </a:r>
          </a:p>
          <a:p>
            <a:r>
              <a:rPr lang="en-US" dirty="0" smtClean="0"/>
              <a:t>Middle East/ Iranian plateau</a:t>
            </a:r>
          </a:p>
          <a:p>
            <a:r>
              <a:rPr lang="en-US" dirty="0" smtClean="0"/>
              <a:t>Indo-European migrates who spoke Farsi started the empire roughly in 550 BCE</a:t>
            </a:r>
          </a:p>
          <a:p>
            <a:r>
              <a:rPr lang="en-US" dirty="0" smtClean="0"/>
              <a:t>The were primarily cavalry with some infantry </a:t>
            </a:r>
          </a:p>
          <a:p>
            <a:r>
              <a:rPr lang="en-US" dirty="0" smtClean="0"/>
              <a:t>Conquered lands from the Middle East to Egypt and parts of the Mediterranean </a:t>
            </a:r>
          </a:p>
          <a:p>
            <a:r>
              <a:rPr lang="en-US" dirty="0" smtClean="0"/>
              <a:t>1</a:t>
            </a:r>
            <a:r>
              <a:rPr lang="en-US" baseline="30000" dirty="0" smtClean="0"/>
              <a:t>st</a:t>
            </a:r>
            <a:r>
              <a:rPr lang="en-US" dirty="0" smtClean="0"/>
              <a:t> time in history that the Tigris-Euphrates, Nile, and Indus were all united under one Empire!!! </a:t>
            </a:r>
            <a:endParaRPr lang="en-US" dirty="0"/>
          </a:p>
        </p:txBody>
      </p:sp>
    </p:spTree>
    <p:extLst>
      <p:ext uri="{BB962C8B-B14F-4D97-AF65-F5344CB8AC3E}">
        <p14:creationId xmlns:p14="http://schemas.microsoft.com/office/powerpoint/2010/main" val="33390832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Persian Empire</a:t>
            </a:r>
            <a:endParaRPr lang="en-US" dirty="0"/>
          </a:p>
        </p:txBody>
      </p:sp>
      <p:sp>
        <p:nvSpPr>
          <p:cNvPr id="3" name="Content Placeholder 2"/>
          <p:cNvSpPr>
            <a:spLocks noGrp="1"/>
          </p:cNvSpPr>
          <p:nvPr>
            <p:ph idx="1"/>
          </p:nvPr>
        </p:nvSpPr>
        <p:spPr>
          <a:xfrm>
            <a:off x="457200" y="1295400"/>
            <a:ext cx="8229600" cy="5334000"/>
          </a:xfrm>
        </p:spPr>
        <p:txBody>
          <a:bodyPr>
            <a:normAutofit fontScale="70000" lnSpcReduction="20000"/>
          </a:bodyPr>
          <a:lstStyle/>
          <a:p>
            <a:r>
              <a:rPr lang="en-US" dirty="0" smtClean="0"/>
              <a:t>The empire was created under the leadership of </a:t>
            </a:r>
            <a:r>
              <a:rPr lang="en-US" b="1" dirty="0" smtClean="0"/>
              <a:t>Cyrus the Great </a:t>
            </a:r>
            <a:r>
              <a:rPr lang="en-US" dirty="0" smtClean="0"/>
              <a:t>(II) r. 559-530 BCE</a:t>
            </a:r>
          </a:p>
          <a:p>
            <a:r>
              <a:rPr lang="en-US" dirty="0" smtClean="0"/>
              <a:t>Cyrus the Great  was known for being a brilliant military strategist and being tolerant towards conquered peoples.</a:t>
            </a:r>
          </a:p>
          <a:p>
            <a:r>
              <a:rPr lang="en-US" dirty="0" smtClean="0"/>
              <a:t>Great military due to nomadic roots and large cavalry </a:t>
            </a:r>
          </a:p>
          <a:p>
            <a:r>
              <a:rPr lang="en-US" dirty="0" smtClean="0"/>
              <a:t>Made generals enforce strict discipline against looting and pillaging. He actually respected local beliefs and didn’t destroy temples, but worshipped at them! Ended </a:t>
            </a:r>
            <a:r>
              <a:rPr lang="en-US" i="1" dirty="0" smtClean="0"/>
              <a:t>Babylonian Captivity </a:t>
            </a:r>
            <a:r>
              <a:rPr lang="en-US" dirty="0" smtClean="0"/>
              <a:t>by ending Jewish persecution. Much of the Torah or Old Testament was written after the Persians conquered the Middle East.</a:t>
            </a:r>
            <a:endParaRPr lang="en-US" dirty="0" smtClean="0"/>
          </a:p>
          <a:p>
            <a:r>
              <a:rPr lang="en-US" dirty="0" smtClean="0"/>
              <a:t>Defeated the Medes, Mesopotamians, Lydia, Anatolia, parts of the Aegean, Iran, parts of Inner Eurasia, Egypt (525-523 BCE), and the Indus River Valley (518 BCE)</a:t>
            </a:r>
          </a:p>
          <a:p>
            <a:r>
              <a:rPr lang="en-US" dirty="0" smtClean="0"/>
              <a:t>Aegean Sea- moved into further areas of the Anatolia (Ionia) and took over some Greek city-states. Some Ionian Greeks didn’t like this and began to revolt! </a:t>
            </a:r>
          </a:p>
          <a:p>
            <a:r>
              <a:rPr lang="en-US" dirty="0" smtClean="0"/>
              <a:t/>
            </a:r>
            <a:br>
              <a:rPr lang="en-US" dirty="0" smtClean="0"/>
            </a:br>
            <a:endParaRPr lang="en-US" dirty="0"/>
          </a:p>
        </p:txBody>
      </p:sp>
    </p:spTree>
    <p:extLst>
      <p:ext uri="{BB962C8B-B14F-4D97-AF65-F5344CB8AC3E}">
        <p14:creationId xmlns:p14="http://schemas.microsoft.com/office/powerpoint/2010/main" val="14237470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381000" y="-304800"/>
            <a:ext cx="8229600" cy="1143000"/>
          </a:xfrm>
        </p:spPr>
        <p:txBody>
          <a:bodyPr/>
          <a:lstStyle/>
          <a:p>
            <a:r>
              <a:rPr lang="en-US" altLang="en-US" dirty="0" smtClean="0"/>
              <a:t>Persian Wars 490-479 BCE</a:t>
            </a:r>
            <a:endParaRPr lang="en-US" altLang="en-US" dirty="0" smtClean="0"/>
          </a:p>
        </p:txBody>
      </p:sp>
      <p:sp>
        <p:nvSpPr>
          <p:cNvPr id="3" name="Content Placeholder 2"/>
          <p:cNvSpPr>
            <a:spLocks noGrp="1"/>
          </p:cNvSpPr>
          <p:nvPr>
            <p:ph idx="1"/>
          </p:nvPr>
        </p:nvSpPr>
        <p:spPr>
          <a:xfrm>
            <a:off x="457200" y="609600"/>
            <a:ext cx="8229600" cy="6019800"/>
          </a:xfrm>
        </p:spPr>
        <p:txBody>
          <a:bodyPr rtlCol="0">
            <a:normAutofit fontScale="62500" lnSpcReduction="20000"/>
          </a:bodyPr>
          <a:lstStyle/>
          <a:p>
            <a:pPr fontAlgn="auto">
              <a:spcAft>
                <a:spcPts val="0"/>
              </a:spcAft>
              <a:buFont typeface="Arial" pitchFamily="34" charset="0"/>
              <a:buChar char="•"/>
              <a:defRPr/>
            </a:pPr>
            <a:r>
              <a:rPr lang="en-US" dirty="0" smtClean="0"/>
              <a:t>Persian Wars-epic war between the Persians in the Middle East and the Greeks. The Persians were the greatest threat to Greek independence. Some Greeks had settled in modern day Turkey (Asia Minor). There they came under Persian dominance. Some began to revolt against the Persians. Soon Athens sent aid to help fight against the Persians. </a:t>
            </a:r>
            <a:r>
              <a:rPr lang="en-US" dirty="0" smtClean="0"/>
              <a:t>The Persians responded by sending a fleet to attack the Greeks and the war </a:t>
            </a:r>
            <a:r>
              <a:rPr lang="en-US" dirty="0" smtClean="0"/>
              <a:t>started</a:t>
            </a:r>
            <a:r>
              <a:rPr lang="en-US" dirty="0"/>
              <a:t> </a:t>
            </a:r>
            <a:r>
              <a:rPr lang="en-US" dirty="0" smtClean="0"/>
              <a:t>under </a:t>
            </a:r>
            <a:r>
              <a:rPr lang="en-US" b="1" dirty="0" smtClean="0"/>
              <a:t>King Darius I</a:t>
            </a:r>
            <a:r>
              <a:rPr lang="en-US" dirty="0" smtClean="0"/>
              <a:t>.</a:t>
            </a:r>
            <a:endParaRPr lang="en-US" dirty="0" smtClean="0"/>
          </a:p>
          <a:p>
            <a:pPr fontAlgn="auto">
              <a:spcAft>
                <a:spcPts val="0"/>
              </a:spcAft>
              <a:buFont typeface="Arial" pitchFamily="34" charset="0"/>
              <a:buChar char="•"/>
              <a:defRPr/>
            </a:pPr>
            <a:r>
              <a:rPr lang="en-US" dirty="0" smtClean="0"/>
              <a:t>The most famous battles are</a:t>
            </a:r>
          </a:p>
          <a:p>
            <a:pPr fontAlgn="auto">
              <a:spcAft>
                <a:spcPts val="0"/>
              </a:spcAft>
              <a:buFont typeface="Arial" pitchFamily="34" charset="0"/>
              <a:buNone/>
              <a:defRPr/>
            </a:pPr>
            <a:r>
              <a:rPr lang="en-US" dirty="0" smtClean="0"/>
              <a:t>	-</a:t>
            </a:r>
            <a:r>
              <a:rPr lang="en-US" b="1" u="sng" dirty="0" smtClean="0"/>
              <a:t>Marathon </a:t>
            </a:r>
            <a:r>
              <a:rPr lang="en-US" dirty="0" smtClean="0"/>
              <a:t>in 490 BCE- about 25 miles north of the Athens fighting occurred. The Spartans didn’t help because they were too busy celebrating a local festival! So the Athenians were left to fight the invading Persian force under King Darius. Although the Persian army was much larger than the Athenians, the Athenians managed to successfully defeat the Persians by tactics! The encircled and literally forced the Persians into the water. With heavy causalities the Persians decided to pack up and leave and sail to pillage the undefended city of Athens. The army then made a quick march back to Athens to warn the inhabitants and wait for the Persians. It is said when the Persians reached the port of Athens and saw the army they turned away and sailed home! The term marathon also originates from this story: a young man, Pheidippides</a:t>
            </a:r>
            <a:r>
              <a:rPr lang="en-US" dirty="0" smtClean="0"/>
              <a:t>, ran </a:t>
            </a:r>
            <a:r>
              <a:rPr lang="en-US" dirty="0" smtClean="0"/>
              <a:t>about </a:t>
            </a:r>
            <a:r>
              <a:rPr lang="en-US" dirty="0" smtClean="0"/>
              <a:t>25 miles back to Athens to announce the Persian defeat only to die at the end of the run of exhaustion! </a:t>
            </a:r>
            <a:r>
              <a:rPr lang="en-US" dirty="0" smtClean="0"/>
              <a:t>Very important battle because it saved Greek culture </a:t>
            </a:r>
            <a:r>
              <a:rPr lang="en-US" dirty="0" smtClean="0">
                <a:sym typeface="Wingdings" pitchFamily="2" charset="2"/>
              </a:rPr>
              <a:t> </a:t>
            </a:r>
            <a:endParaRPr lang="en-US" dirty="0" smtClean="0"/>
          </a:p>
          <a:p>
            <a:pPr fontAlgn="auto">
              <a:spcAft>
                <a:spcPts val="0"/>
              </a:spcAft>
              <a:buFont typeface="Arial" pitchFamily="34" charset="0"/>
              <a:buNone/>
              <a:defRPr/>
            </a:pPr>
            <a:endParaRPr lang="en-US" dirty="0" smtClean="0"/>
          </a:p>
        </p:txBody>
      </p:sp>
    </p:spTree>
    <p:extLst>
      <p:ext uri="{BB962C8B-B14F-4D97-AF65-F5344CB8AC3E}">
        <p14:creationId xmlns:p14="http://schemas.microsoft.com/office/powerpoint/2010/main" val="11585519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1713</TotalTime>
  <Words>4753</Words>
  <Application>Microsoft Office PowerPoint</Application>
  <PresentationFormat>On-screen Show (4:3)</PresentationFormat>
  <Paragraphs>299</Paragraphs>
  <Slides>63</Slides>
  <Notes>12</Notes>
  <HiddenSlides>0</HiddenSlides>
  <MMClips>0</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Office Theme</vt:lpstr>
      <vt:lpstr>Chapter 6 Notes </vt:lpstr>
      <vt:lpstr>PowerPoint Presentation</vt:lpstr>
      <vt:lpstr>Persian Empire</vt:lpstr>
      <vt:lpstr>Persian Empire</vt:lpstr>
      <vt:lpstr>Rise of Empires</vt:lpstr>
      <vt:lpstr>Fall of Empires </vt:lpstr>
      <vt:lpstr>Persia/ Achaemenid Empire</vt:lpstr>
      <vt:lpstr>Persian Empire</vt:lpstr>
      <vt:lpstr>Persian Wars 490-479 BCE</vt:lpstr>
      <vt:lpstr>PowerPoint Presentation</vt:lpstr>
      <vt:lpstr>Persian Wars</vt:lpstr>
      <vt:lpstr>PowerPoint Presentation</vt:lpstr>
      <vt:lpstr>Persian/ Achaemenid Government</vt:lpstr>
      <vt:lpstr>Persia</vt:lpstr>
      <vt:lpstr>Persian Technology</vt:lpstr>
      <vt:lpstr>PowerPoint Presentation</vt:lpstr>
      <vt:lpstr>Royal Road</vt:lpstr>
      <vt:lpstr>Social System </vt:lpstr>
      <vt:lpstr>Zoroastrianism </vt:lpstr>
      <vt:lpstr>Zoroastrianism</vt:lpstr>
      <vt:lpstr>Decline of the Persian Empire</vt:lpstr>
      <vt:lpstr>Greece </vt:lpstr>
      <vt:lpstr>PowerPoint Presentation</vt:lpstr>
      <vt:lpstr>Greece</vt:lpstr>
      <vt:lpstr>PowerPoint Presentation</vt:lpstr>
      <vt:lpstr>PowerPoint Presentation</vt:lpstr>
      <vt:lpstr>PowerPoint Presentation</vt:lpstr>
      <vt:lpstr>Athens</vt:lpstr>
      <vt:lpstr>PowerPoint Presentation</vt:lpstr>
      <vt:lpstr>PowerPoint Presentation</vt:lpstr>
      <vt:lpstr>Greek Colonies  </vt:lpstr>
      <vt:lpstr>PowerPoint Presentation</vt:lpstr>
      <vt:lpstr>PowerPoint Presentation</vt:lpstr>
      <vt:lpstr>PowerPoint Presentation</vt:lpstr>
      <vt:lpstr>Peloponnesian War (431-404 BCE)</vt:lpstr>
      <vt:lpstr>PowerPoint Presentation</vt:lpstr>
      <vt:lpstr>PowerPoint Presentation</vt:lpstr>
      <vt:lpstr>Macedonia</vt:lpstr>
      <vt:lpstr>Alexander the Great</vt:lpstr>
      <vt:lpstr>Alexander the Great</vt:lpstr>
      <vt:lpstr>PowerPoint Presentation</vt:lpstr>
      <vt:lpstr>Hellenistic World</vt:lpstr>
      <vt:lpstr>Hellenistic Society/ thinking </vt:lpstr>
      <vt:lpstr>India-Mauryan Empire</vt:lpstr>
      <vt:lpstr>Mauryan Empire</vt:lpstr>
      <vt:lpstr>Mauryan Empire</vt:lpstr>
      <vt:lpstr>PowerPoint Presentation</vt:lpstr>
      <vt:lpstr>Buddhism </vt:lpstr>
      <vt:lpstr>Buddhism </vt:lpstr>
      <vt:lpstr>PowerPoint Presentation</vt:lpstr>
      <vt:lpstr>Angkor Wat – Buddhist temple (stupas)</vt:lpstr>
      <vt:lpstr>PowerPoint Presentation</vt:lpstr>
      <vt:lpstr>Buddhism </vt:lpstr>
      <vt:lpstr>PowerPoint Presentation</vt:lpstr>
      <vt:lpstr>PowerPoint Presentation</vt:lpstr>
      <vt:lpstr>Buddhism</vt:lpstr>
      <vt:lpstr>Dalai Lama</vt:lpstr>
      <vt:lpstr>Inner Eurasia </vt:lpstr>
      <vt:lpstr>Inner Eurasia</vt:lpstr>
      <vt:lpstr>Inner Eurasia </vt:lpstr>
      <vt:lpstr>Silk Roads</vt:lpstr>
      <vt:lpstr>Focus Questions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6 Notes</dc:title>
  <dc:creator>Christina L Chattin</dc:creator>
  <cp:lastModifiedBy>Christina L Chattin</cp:lastModifiedBy>
  <cp:revision>75</cp:revision>
  <dcterms:created xsi:type="dcterms:W3CDTF">2016-09-19T16:41:31Z</dcterms:created>
  <dcterms:modified xsi:type="dcterms:W3CDTF">2016-09-20T21:14:32Z</dcterms:modified>
</cp:coreProperties>
</file>