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292" r:id="rId50"/>
    <p:sldId id="306" r:id="rId51"/>
    <p:sldId id="307" r:id="rId52"/>
    <p:sldId id="308" r:id="rId53"/>
    <p:sldId id="309" r:id="rId54"/>
    <p:sldId id="310" r:id="rId55"/>
    <p:sldId id="311" r:id="rId56"/>
    <p:sldId id="312" r:id="rId57"/>
    <p:sldId id="314" r:id="rId58"/>
    <p:sldId id="313" r:id="rId59"/>
    <p:sldId id="315" r:id="rId6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50" y="-268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D1948E4-085A-477A-989D-09905B06F452}" type="datetimeFigureOut">
              <a:rPr lang="en-US" smtClean="0"/>
              <a:t>9/30/2016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1DBEAF-E696-4267-A051-2EA097B7A705}" type="slidenum">
              <a:rPr lang="en-US" smtClean="0"/>
              <a:t>‹#›</a:t>
            </a:fld>
            <a:endParaRPr lang="en-US"/>
          </a:p>
        </p:txBody>
      </p:sp>
    </p:spTree>
    <p:extLst>
      <p:ext uri="{BB962C8B-B14F-4D97-AF65-F5344CB8AC3E}">
        <p14:creationId xmlns:p14="http://schemas.microsoft.com/office/powerpoint/2010/main" val="39138619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144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B23CF70C-BFBA-4DA2-81A3-0C29A5F4989A}" type="slidenum">
              <a:rPr lang="en-US" smtClean="0"/>
              <a:pPr fontAlgn="base">
                <a:spcBef>
                  <a:spcPct val="0"/>
                </a:spcBef>
                <a:spcAft>
                  <a:spcPct val="0"/>
                </a:spcAft>
                <a:defRPr/>
              </a:pPr>
              <a:t>2</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066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16702800-1A50-47C8-92CA-69F507A8956A}" type="slidenum">
              <a:rPr lang="en-US" smtClean="0"/>
              <a:pPr fontAlgn="base">
                <a:spcBef>
                  <a:spcPct val="0"/>
                </a:spcBef>
                <a:spcAft>
                  <a:spcPct val="0"/>
                </a:spcAft>
                <a:defRPr/>
              </a:pPr>
              <a:t>22</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168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ED61D370-E517-4A35-A83D-52E6902E3C3E}" type="slidenum">
              <a:rPr lang="en-US" smtClean="0"/>
              <a:pPr fontAlgn="base">
                <a:spcBef>
                  <a:spcPct val="0"/>
                </a:spcBef>
                <a:spcAft>
                  <a:spcPct val="0"/>
                </a:spcAft>
                <a:defRPr/>
              </a:pPr>
              <a:t>23</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270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74BD0A73-194E-4AFB-9A5E-14E36D2C67C3}" type="slidenum">
              <a:rPr lang="en-US" smtClean="0"/>
              <a:pPr fontAlgn="base">
                <a:spcBef>
                  <a:spcPct val="0"/>
                </a:spcBef>
                <a:spcAft>
                  <a:spcPct val="0"/>
                </a:spcAft>
                <a:defRPr/>
              </a:pPr>
              <a:t>25</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373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BDFDC0B-42D8-42B8-A962-681987F4BAC5}" type="slidenum">
              <a:rPr lang="en-US" smtClean="0"/>
              <a:pPr fontAlgn="base">
                <a:spcBef>
                  <a:spcPct val="0"/>
                </a:spcBef>
                <a:spcAft>
                  <a:spcPct val="0"/>
                </a:spcAft>
                <a:defRPr/>
              </a:pPr>
              <a:t>26</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475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CFF7262D-3F60-4D81-8F55-713B5D895131}" type="slidenum">
              <a:rPr lang="en-US" smtClean="0"/>
              <a:pPr fontAlgn="base">
                <a:spcBef>
                  <a:spcPct val="0"/>
                </a:spcBef>
                <a:spcAft>
                  <a:spcPct val="0"/>
                </a:spcAft>
                <a:defRPr/>
              </a:pPr>
              <a:t>27</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578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9B0C2B76-94EB-4438-8E24-F44CF24A41C0}" type="slidenum">
              <a:rPr lang="en-US" smtClean="0"/>
              <a:pPr fontAlgn="base">
                <a:spcBef>
                  <a:spcPct val="0"/>
                </a:spcBef>
                <a:spcAft>
                  <a:spcPct val="0"/>
                </a:spcAft>
                <a:defRPr/>
              </a:pPr>
              <a:t>28</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782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E1054494-FDB7-4E49-9B26-E8E865FC33A5}" type="slidenum">
              <a:rPr lang="en-US" smtClean="0"/>
              <a:pPr fontAlgn="base">
                <a:spcBef>
                  <a:spcPct val="0"/>
                </a:spcBef>
                <a:spcAft>
                  <a:spcPct val="0"/>
                </a:spcAft>
                <a:defRPr/>
              </a:pPr>
              <a:t>30</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885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0AF12BAE-017A-498E-86C5-A00D1B264D52}" type="slidenum">
              <a:rPr lang="en-US" smtClean="0"/>
              <a:pPr fontAlgn="base">
                <a:spcBef>
                  <a:spcPct val="0"/>
                </a:spcBef>
                <a:spcAft>
                  <a:spcPct val="0"/>
                </a:spcAft>
                <a:defRPr/>
              </a:pPr>
              <a:t>31</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987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396C865F-EC62-49B6-8D36-F336E86FEE33}" type="slidenum">
              <a:rPr lang="en-US" smtClean="0"/>
              <a:pPr fontAlgn="base">
                <a:spcBef>
                  <a:spcPct val="0"/>
                </a:spcBef>
                <a:spcAft>
                  <a:spcPct val="0"/>
                </a:spcAft>
                <a:defRPr/>
              </a:pPr>
              <a:t>32</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8090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FB6C6060-24E1-4EF7-973C-25027CF4BC28}" type="slidenum">
              <a:rPr lang="en-US" smtClean="0"/>
              <a:pPr fontAlgn="base">
                <a:spcBef>
                  <a:spcPct val="0"/>
                </a:spcBef>
                <a:spcAft>
                  <a:spcPct val="0"/>
                </a:spcAft>
                <a:defRPr/>
              </a:pPr>
              <a:t>33</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246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4B0A03CB-67B4-4263-A874-1BAB3B313176}" type="slidenum">
              <a:rPr lang="en-US" smtClean="0"/>
              <a:pPr fontAlgn="base">
                <a:spcBef>
                  <a:spcPct val="0"/>
                </a:spcBef>
                <a:spcAft>
                  <a:spcPct val="0"/>
                </a:spcAft>
                <a:defRPr/>
              </a:pPr>
              <a:t>4</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8192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B74F33E-7805-4A60-9A24-A4FB62FBA3C5}" type="slidenum">
              <a:rPr lang="en-US" smtClean="0"/>
              <a:pPr fontAlgn="base">
                <a:spcBef>
                  <a:spcPct val="0"/>
                </a:spcBef>
                <a:spcAft>
                  <a:spcPct val="0"/>
                </a:spcAft>
                <a:defRPr/>
              </a:pPr>
              <a:t>34</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349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D0499436-682B-40B8-B550-4F4101598F87}" type="slidenum">
              <a:rPr lang="en-US" smtClean="0"/>
              <a:pPr fontAlgn="base">
                <a:spcBef>
                  <a:spcPct val="0"/>
                </a:spcBef>
                <a:spcAft>
                  <a:spcPct val="0"/>
                </a:spcAft>
                <a:defRPr/>
              </a:pPr>
              <a:t>5</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451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D57D702-39C0-40D7-84C7-B2F1291343AA}" type="slidenum">
              <a:rPr lang="en-US" smtClean="0"/>
              <a:pPr fontAlgn="base">
                <a:spcBef>
                  <a:spcPct val="0"/>
                </a:spcBef>
                <a:spcAft>
                  <a:spcPct val="0"/>
                </a:spcAft>
                <a:defRPr/>
              </a:pPr>
              <a:t>7</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554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5BB6ACF-44F0-4C8B-8982-AC73339D32E2}" type="slidenum">
              <a:rPr lang="en-US" smtClean="0"/>
              <a:pPr fontAlgn="base">
                <a:spcBef>
                  <a:spcPct val="0"/>
                </a:spcBef>
                <a:spcAft>
                  <a:spcPct val="0"/>
                </a:spcAft>
                <a:defRPr/>
              </a:pPr>
              <a:t>8</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656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1F5452AB-0A8B-46AE-A2D6-8F99E21F8804}" type="slidenum">
              <a:rPr lang="en-US" smtClean="0"/>
              <a:pPr fontAlgn="base">
                <a:spcBef>
                  <a:spcPct val="0"/>
                </a:spcBef>
                <a:spcAft>
                  <a:spcPct val="0"/>
                </a:spcAft>
                <a:defRPr/>
              </a:pPr>
              <a:t>10</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758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B259824F-4E53-4364-86D9-30ED2431E520}" type="slidenum">
              <a:rPr lang="en-US" smtClean="0"/>
              <a:pPr fontAlgn="base">
                <a:spcBef>
                  <a:spcPct val="0"/>
                </a:spcBef>
                <a:spcAft>
                  <a:spcPct val="0"/>
                </a:spcAft>
                <a:defRPr/>
              </a:pPr>
              <a:t>14</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861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FA442F4A-EDAB-4E6B-9ECF-C2C03C07E563}" type="slidenum">
              <a:rPr lang="en-US" smtClean="0"/>
              <a:pPr fontAlgn="base">
                <a:spcBef>
                  <a:spcPct val="0"/>
                </a:spcBef>
                <a:spcAft>
                  <a:spcPct val="0"/>
                </a:spcAft>
                <a:defRPr/>
              </a:pPr>
              <a:t>20</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963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3B2A899-2E96-4696-A7FC-764F5AB83ED8}" type="slidenum">
              <a:rPr lang="en-US" smtClean="0"/>
              <a:pPr fontAlgn="base">
                <a:spcBef>
                  <a:spcPct val="0"/>
                </a:spcBef>
                <a:spcAft>
                  <a:spcPct val="0"/>
                </a:spcAft>
                <a:defRPr/>
              </a:pPr>
              <a:t>21</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6290489-A6BA-4611-8638-CED4BC9B0DFD}" type="datetimeFigureOut">
              <a:rPr lang="en-US" smtClean="0"/>
              <a:t>9/30/2016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DFB727-C883-4975-98AF-7CD1363D8291}" type="slidenum">
              <a:rPr lang="en-US" smtClean="0"/>
              <a:t>‹#›</a:t>
            </a:fld>
            <a:endParaRPr lang="en-US"/>
          </a:p>
        </p:txBody>
      </p:sp>
    </p:spTree>
    <p:extLst>
      <p:ext uri="{BB962C8B-B14F-4D97-AF65-F5344CB8AC3E}">
        <p14:creationId xmlns:p14="http://schemas.microsoft.com/office/powerpoint/2010/main" val="16214687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290489-A6BA-4611-8638-CED4BC9B0DFD}" type="datetimeFigureOut">
              <a:rPr lang="en-US" smtClean="0"/>
              <a:t>9/30/2016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DFB727-C883-4975-98AF-7CD1363D8291}" type="slidenum">
              <a:rPr lang="en-US" smtClean="0"/>
              <a:t>‹#›</a:t>
            </a:fld>
            <a:endParaRPr lang="en-US"/>
          </a:p>
        </p:txBody>
      </p:sp>
    </p:spTree>
    <p:extLst>
      <p:ext uri="{BB962C8B-B14F-4D97-AF65-F5344CB8AC3E}">
        <p14:creationId xmlns:p14="http://schemas.microsoft.com/office/powerpoint/2010/main" val="2240092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290489-A6BA-4611-8638-CED4BC9B0DFD}" type="datetimeFigureOut">
              <a:rPr lang="en-US" smtClean="0"/>
              <a:t>9/30/2016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DFB727-C883-4975-98AF-7CD1363D8291}" type="slidenum">
              <a:rPr lang="en-US" smtClean="0"/>
              <a:t>‹#›</a:t>
            </a:fld>
            <a:endParaRPr lang="en-US"/>
          </a:p>
        </p:txBody>
      </p:sp>
    </p:spTree>
    <p:extLst>
      <p:ext uri="{BB962C8B-B14F-4D97-AF65-F5344CB8AC3E}">
        <p14:creationId xmlns:p14="http://schemas.microsoft.com/office/powerpoint/2010/main" val="3982517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1_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fld id="{18BA2231-1D44-4897-BCF1-E0C95AABB119}" type="datetimeFigureOut">
              <a:rPr lang="en-US"/>
              <a:pPr>
                <a:defRPr/>
              </a:pPr>
              <a:t>9/30/2016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BF6E671-ED09-428F-90E4-9D0646A33D27}" type="slidenum">
              <a:rPr lang="en-US"/>
              <a:pPr>
                <a:defRPr/>
              </a:pPr>
              <a:t>‹#›</a:t>
            </a:fld>
            <a:endParaRPr lang="en-US" dirty="0"/>
          </a:p>
        </p:txBody>
      </p:sp>
    </p:spTree>
    <p:extLst>
      <p:ext uri="{BB962C8B-B14F-4D97-AF65-F5344CB8AC3E}">
        <p14:creationId xmlns:p14="http://schemas.microsoft.com/office/powerpoint/2010/main" val="1796032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290489-A6BA-4611-8638-CED4BC9B0DFD}" type="datetimeFigureOut">
              <a:rPr lang="en-US" smtClean="0"/>
              <a:t>9/30/2016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DFB727-C883-4975-98AF-7CD1363D8291}" type="slidenum">
              <a:rPr lang="en-US" smtClean="0"/>
              <a:t>‹#›</a:t>
            </a:fld>
            <a:endParaRPr lang="en-US"/>
          </a:p>
        </p:txBody>
      </p:sp>
    </p:spTree>
    <p:extLst>
      <p:ext uri="{BB962C8B-B14F-4D97-AF65-F5344CB8AC3E}">
        <p14:creationId xmlns:p14="http://schemas.microsoft.com/office/powerpoint/2010/main" val="3864876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290489-A6BA-4611-8638-CED4BC9B0DFD}" type="datetimeFigureOut">
              <a:rPr lang="en-US" smtClean="0"/>
              <a:t>9/30/2016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DFB727-C883-4975-98AF-7CD1363D8291}" type="slidenum">
              <a:rPr lang="en-US" smtClean="0"/>
              <a:t>‹#›</a:t>
            </a:fld>
            <a:endParaRPr lang="en-US"/>
          </a:p>
        </p:txBody>
      </p:sp>
    </p:spTree>
    <p:extLst>
      <p:ext uri="{BB962C8B-B14F-4D97-AF65-F5344CB8AC3E}">
        <p14:creationId xmlns:p14="http://schemas.microsoft.com/office/powerpoint/2010/main" val="3917243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6290489-A6BA-4611-8638-CED4BC9B0DFD}" type="datetimeFigureOut">
              <a:rPr lang="en-US" smtClean="0"/>
              <a:t>9/30/2016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DFB727-C883-4975-98AF-7CD1363D8291}" type="slidenum">
              <a:rPr lang="en-US" smtClean="0"/>
              <a:t>‹#›</a:t>
            </a:fld>
            <a:endParaRPr lang="en-US"/>
          </a:p>
        </p:txBody>
      </p:sp>
    </p:spTree>
    <p:extLst>
      <p:ext uri="{BB962C8B-B14F-4D97-AF65-F5344CB8AC3E}">
        <p14:creationId xmlns:p14="http://schemas.microsoft.com/office/powerpoint/2010/main" val="1113196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6290489-A6BA-4611-8638-CED4BC9B0DFD}" type="datetimeFigureOut">
              <a:rPr lang="en-US" smtClean="0"/>
              <a:t>9/30/2016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DFB727-C883-4975-98AF-7CD1363D8291}" type="slidenum">
              <a:rPr lang="en-US" smtClean="0"/>
              <a:t>‹#›</a:t>
            </a:fld>
            <a:endParaRPr lang="en-US"/>
          </a:p>
        </p:txBody>
      </p:sp>
    </p:spTree>
    <p:extLst>
      <p:ext uri="{BB962C8B-B14F-4D97-AF65-F5344CB8AC3E}">
        <p14:creationId xmlns:p14="http://schemas.microsoft.com/office/powerpoint/2010/main" val="510823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6290489-A6BA-4611-8638-CED4BC9B0DFD}" type="datetimeFigureOut">
              <a:rPr lang="en-US" smtClean="0"/>
              <a:t>9/30/2016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8DFB727-C883-4975-98AF-7CD1363D8291}" type="slidenum">
              <a:rPr lang="en-US" smtClean="0"/>
              <a:t>‹#›</a:t>
            </a:fld>
            <a:endParaRPr lang="en-US"/>
          </a:p>
        </p:txBody>
      </p:sp>
    </p:spTree>
    <p:extLst>
      <p:ext uri="{BB962C8B-B14F-4D97-AF65-F5344CB8AC3E}">
        <p14:creationId xmlns:p14="http://schemas.microsoft.com/office/powerpoint/2010/main" val="2106208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290489-A6BA-4611-8638-CED4BC9B0DFD}" type="datetimeFigureOut">
              <a:rPr lang="en-US" smtClean="0"/>
              <a:t>9/30/2016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DFB727-C883-4975-98AF-7CD1363D8291}" type="slidenum">
              <a:rPr lang="en-US" smtClean="0"/>
              <a:t>‹#›</a:t>
            </a:fld>
            <a:endParaRPr lang="en-US"/>
          </a:p>
        </p:txBody>
      </p:sp>
    </p:spTree>
    <p:extLst>
      <p:ext uri="{BB962C8B-B14F-4D97-AF65-F5344CB8AC3E}">
        <p14:creationId xmlns:p14="http://schemas.microsoft.com/office/powerpoint/2010/main" val="4077046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290489-A6BA-4611-8638-CED4BC9B0DFD}" type="datetimeFigureOut">
              <a:rPr lang="en-US" smtClean="0"/>
              <a:t>9/30/2016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DFB727-C883-4975-98AF-7CD1363D8291}" type="slidenum">
              <a:rPr lang="en-US" smtClean="0"/>
              <a:t>‹#›</a:t>
            </a:fld>
            <a:endParaRPr lang="en-US"/>
          </a:p>
        </p:txBody>
      </p:sp>
    </p:spTree>
    <p:extLst>
      <p:ext uri="{BB962C8B-B14F-4D97-AF65-F5344CB8AC3E}">
        <p14:creationId xmlns:p14="http://schemas.microsoft.com/office/powerpoint/2010/main" val="3190455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290489-A6BA-4611-8638-CED4BC9B0DFD}" type="datetimeFigureOut">
              <a:rPr lang="en-US" smtClean="0"/>
              <a:t>9/30/2016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DFB727-C883-4975-98AF-7CD1363D8291}" type="slidenum">
              <a:rPr lang="en-US" smtClean="0"/>
              <a:t>‹#›</a:t>
            </a:fld>
            <a:endParaRPr lang="en-US"/>
          </a:p>
        </p:txBody>
      </p:sp>
    </p:spTree>
    <p:extLst>
      <p:ext uri="{BB962C8B-B14F-4D97-AF65-F5344CB8AC3E}">
        <p14:creationId xmlns:p14="http://schemas.microsoft.com/office/powerpoint/2010/main" val="1475236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290489-A6BA-4611-8638-CED4BC9B0DFD}" type="datetimeFigureOut">
              <a:rPr lang="en-US" smtClean="0"/>
              <a:t>9/30/2016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DFB727-C883-4975-98AF-7CD1363D8291}" type="slidenum">
              <a:rPr lang="en-US" smtClean="0"/>
              <a:t>‹#›</a:t>
            </a:fld>
            <a:endParaRPr lang="en-US"/>
          </a:p>
        </p:txBody>
      </p:sp>
    </p:spTree>
    <p:extLst>
      <p:ext uri="{BB962C8B-B14F-4D97-AF65-F5344CB8AC3E}">
        <p14:creationId xmlns:p14="http://schemas.microsoft.com/office/powerpoint/2010/main" val="19778145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www.pbs.org/empires/romans/special/emperor_game.htm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en.wikipedia.org/wiki/File:%E6%BC%A2%E6%AD%A6%E5%B8%9D.jpg"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hyperlink" Target="http://glencoe.mheducation.com/sites/0024122010/student_view0/chapter12/chapter_outline.html"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Chapter 7 Notes</a:t>
            </a:r>
            <a:endParaRPr lang="en-US" dirty="0"/>
          </a:p>
        </p:txBody>
      </p:sp>
      <p:sp>
        <p:nvSpPr>
          <p:cNvPr id="3" name="Subtitle 2"/>
          <p:cNvSpPr>
            <a:spLocks noGrp="1"/>
          </p:cNvSpPr>
          <p:nvPr>
            <p:ph type="subTitle" idx="1"/>
          </p:nvPr>
        </p:nvSpPr>
        <p:spPr/>
        <p:txBody>
          <a:bodyPr>
            <a:normAutofit fontScale="92500" lnSpcReduction="10000"/>
          </a:bodyPr>
          <a:lstStyle/>
          <a:p>
            <a:r>
              <a:rPr lang="en-US" dirty="0" smtClean="0"/>
              <a:t>Roman Republic, Roman Empire, Qin China, Han China, </a:t>
            </a:r>
            <a:r>
              <a:rPr lang="en-US" dirty="0" err="1" smtClean="0"/>
              <a:t>Xiongu</a:t>
            </a:r>
            <a:r>
              <a:rPr lang="en-US" dirty="0" smtClean="0"/>
              <a:t>, Parthian and </a:t>
            </a:r>
            <a:r>
              <a:rPr lang="en-US" dirty="0" err="1" smtClean="0"/>
              <a:t>Kushana</a:t>
            </a:r>
            <a:r>
              <a:rPr lang="en-US" dirty="0" smtClean="0"/>
              <a:t> Empires, Kush and Axum, and missionaries </a:t>
            </a:r>
            <a:endParaRPr lang="en-US" dirty="0"/>
          </a:p>
        </p:txBody>
      </p:sp>
    </p:spTree>
    <p:extLst>
      <p:ext uri="{BB962C8B-B14F-4D97-AF65-F5344CB8AC3E}">
        <p14:creationId xmlns:p14="http://schemas.microsoft.com/office/powerpoint/2010/main" val="14872753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381000" y="-304800"/>
            <a:ext cx="8229600" cy="1143000"/>
          </a:xfrm>
        </p:spPr>
        <p:txBody>
          <a:bodyPr/>
          <a:lstStyle/>
          <a:p>
            <a:pPr eaLnBrk="1" hangingPunct="1"/>
            <a:r>
              <a:rPr lang="en-US" altLang="en-US" smtClean="0"/>
              <a:t>Rome and the end of the Republic</a:t>
            </a:r>
          </a:p>
        </p:txBody>
      </p:sp>
      <p:sp>
        <p:nvSpPr>
          <p:cNvPr id="3" name="Content Placeholder 2"/>
          <p:cNvSpPr>
            <a:spLocks noGrp="1"/>
          </p:cNvSpPr>
          <p:nvPr>
            <p:ph idx="1"/>
          </p:nvPr>
        </p:nvSpPr>
        <p:spPr>
          <a:xfrm>
            <a:off x="381000" y="685800"/>
            <a:ext cx="8229600" cy="6172200"/>
          </a:xfrm>
        </p:spPr>
        <p:txBody>
          <a:bodyPr rtlCol="0">
            <a:normAutofit fontScale="70000" lnSpcReduction="20000"/>
          </a:bodyPr>
          <a:lstStyle/>
          <a:p>
            <a:pPr eaLnBrk="1" fontAlgn="auto" hangingPunct="1">
              <a:spcAft>
                <a:spcPts val="0"/>
              </a:spcAft>
              <a:buFont typeface="Arial" pitchFamily="34" charset="0"/>
              <a:buChar char="•"/>
              <a:defRPr/>
            </a:pPr>
            <a:r>
              <a:rPr lang="en-US" dirty="0" smtClean="0"/>
              <a:t>Problems: after the Punic wars soldier return home to find their farm lands taken by rich or that they couldn’t compete with the larger farms. They were forced to sell. Then a much larger portion of the population becomes poor.</a:t>
            </a:r>
          </a:p>
          <a:p>
            <a:pPr eaLnBrk="1" fontAlgn="auto" hangingPunct="1">
              <a:spcAft>
                <a:spcPts val="0"/>
              </a:spcAft>
              <a:buFont typeface="Arial" pitchFamily="34" charset="0"/>
              <a:buChar char="•"/>
              <a:defRPr/>
            </a:pPr>
            <a:r>
              <a:rPr lang="en-US" dirty="0" smtClean="0"/>
              <a:t>2 brothers attempted to reform Rome: Tiberius and Gaius Gracchus. Ideas of limiting estate size and giving land to poor made them very popular with the lower classes.  Strongly opposed by senators-and each meant violent deaths </a:t>
            </a:r>
            <a:r>
              <a:rPr lang="en-US" dirty="0" smtClean="0">
                <a:sym typeface="Wingdings" pitchFamily="2" charset="2"/>
              </a:rPr>
              <a:t></a:t>
            </a:r>
          </a:p>
          <a:p>
            <a:pPr eaLnBrk="1" fontAlgn="auto" hangingPunct="1">
              <a:spcAft>
                <a:spcPts val="0"/>
              </a:spcAft>
              <a:buFont typeface="Arial" pitchFamily="34" charset="0"/>
              <a:buChar char="•"/>
              <a:defRPr/>
            </a:pPr>
            <a:r>
              <a:rPr lang="en-US" dirty="0" smtClean="0"/>
              <a:t>Following their deaths, Rome was plunged into a blood civil war. Soldiers were loyal to generals not the state!</a:t>
            </a:r>
          </a:p>
          <a:p>
            <a:pPr eaLnBrk="1" fontAlgn="auto" hangingPunct="1">
              <a:spcAft>
                <a:spcPts val="0"/>
              </a:spcAft>
              <a:buFont typeface="Arial" pitchFamily="34" charset="0"/>
              <a:buChar char="•"/>
              <a:defRPr/>
            </a:pPr>
            <a:r>
              <a:rPr lang="en-US" dirty="0" smtClean="0"/>
              <a:t>3 men were able to end the civil war and rule together in a triumvirate: Julius Caesar, Crassus, and Pompey</a:t>
            </a:r>
          </a:p>
          <a:p>
            <a:pPr eaLnBrk="1" fontAlgn="auto" hangingPunct="1">
              <a:spcAft>
                <a:spcPts val="0"/>
              </a:spcAft>
              <a:buFont typeface="Arial" pitchFamily="34" charset="0"/>
              <a:buChar char="•"/>
              <a:defRPr/>
            </a:pPr>
            <a:r>
              <a:rPr lang="en-US" dirty="0" smtClean="0"/>
              <a:t>Caesar ruled one year as consul and then went to Gaul to fight.  His conquests made him popular and soon a rival against Pompey.  Eventually Caesar destroyed Pompey’s army and became dictator for life of Rome</a:t>
            </a:r>
          </a:p>
          <a:p>
            <a:pPr eaLnBrk="1" fontAlgn="auto" hangingPunct="1">
              <a:spcAft>
                <a:spcPts val="0"/>
              </a:spcAft>
              <a:buFont typeface="Arial" pitchFamily="34" charset="0"/>
              <a:buChar char="•"/>
              <a:defRPr/>
            </a:pPr>
            <a:r>
              <a:rPr lang="en-US" dirty="0" smtClean="0"/>
              <a:t>Caesar become an absolute ruler and made sweeping changes including granting citizenship, creating jobs, and increasing soldiers pay.  These all made the senate nervous that they were losing their powers.  Caesar was assassinated by Marcus Brutus (his BF) and Gaius Cassius in 44 B.C. (he was stabbed to death)</a:t>
            </a:r>
          </a:p>
          <a:p>
            <a:pPr eaLnBrk="1" fontAlgn="auto" hangingPunct="1">
              <a:spcAft>
                <a:spcPts val="0"/>
              </a:spcAft>
              <a:buFont typeface="Arial" pitchFamily="34" charset="0"/>
              <a:buChar char="•"/>
              <a:defRPr/>
            </a:pPr>
            <a:endParaRPr lang="en-US" b="1" dirty="0" smtClean="0"/>
          </a:p>
          <a:p>
            <a:pPr eaLnBrk="1" fontAlgn="auto" hangingPunct="1">
              <a:spcAft>
                <a:spcPts val="0"/>
              </a:spcAft>
              <a:buFont typeface="Arial" pitchFamily="34" charset="0"/>
              <a:buChar char="•"/>
              <a:defRPr/>
            </a:pPr>
            <a:endParaRPr lang="en-US" dirty="0" smtClean="0"/>
          </a:p>
        </p:txBody>
      </p:sp>
    </p:spTree>
    <p:extLst>
      <p:ext uri="{BB962C8B-B14F-4D97-AF65-F5344CB8AC3E}">
        <p14:creationId xmlns:p14="http://schemas.microsoft.com/office/powerpoint/2010/main" val="33706080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4"/>
          <p:cNvSpPr>
            <a:spLocks noChangeArrowheads="1"/>
          </p:cNvSpPr>
          <p:nvPr/>
        </p:nvSpPr>
        <p:spPr bwMode="auto">
          <a:xfrm>
            <a:off x="381000" y="655638"/>
            <a:ext cx="8763000" cy="5310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b="1" u="sng"/>
              <a:t>Social tension</a:t>
            </a:r>
            <a:r>
              <a:rPr lang="en-US" altLang="en-US"/>
              <a:t> was created from land distribution questions-just like Han and Greece</a:t>
            </a:r>
          </a:p>
          <a:p>
            <a:pPr eaLnBrk="1" hangingPunct="1"/>
            <a:r>
              <a:rPr lang="en-US" altLang="en-US"/>
              <a:t>    As Rome expanded and took over more territories, lands were given to the patricians who created huge plantations (</a:t>
            </a:r>
            <a:r>
              <a:rPr lang="en-US" altLang="en-US" b="1"/>
              <a:t>latifundas</a:t>
            </a:r>
            <a:r>
              <a:rPr lang="en-US" altLang="en-US"/>
              <a:t>).  These plantations employed slave labor and drove the prince of certain goods down. Small farmers couldn’t compete and were forced to mortgage their lands and later sell them (or taken when defaulted). This created a surge in the landless and unemployed. Often they came to Rome looking for work. </a:t>
            </a:r>
          </a:p>
          <a:p>
            <a:pPr eaLnBrk="1" hangingPunct="1"/>
            <a:r>
              <a:rPr lang="en-US" altLang="en-US"/>
              <a:t>-</a:t>
            </a:r>
            <a:r>
              <a:rPr lang="en-US" altLang="en-US" b="1"/>
              <a:t>Gracchi Brothers-</a:t>
            </a:r>
            <a:r>
              <a:rPr lang="en-US" altLang="en-US"/>
              <a:t> 2 brothers who wanted to reform Rome along similar lines of Wang Mang and China = land redistribution. These brothers advocated that only a person should be able to hold so much land. When they owned too much the land, it would be taken away and given to small and poor farmers. </a:t>
            </a:r>
          </a:p>
          <a:p>
            <a:pPr eaLnBrk="1" hangingPunct="1"/>
            <a:r>
              <a:rPr lang="en-US" altLang="en-US"/>
              <a:t>	132 Tiberius Gracchus assassinated</a:t>
            </a:r>
          </a:p>
          <a:p>
            <a:pPr eaLnBrk="1" hangingPunct="1"/>
            <a:r>
              <a:rPr lang="en-US" altLang="en-US"/>
              <a:t>	121 Gauis Gracchus put up on false charges and then executed!</a:t>
            </a:r>
          </a:p>
          <a:p>
            <a:pPr eaLnBrk="1" hangingPunct="1"/>
            <a:r>
              <a:rPr lang="en-US" altLang="en-US"/>
              <a:t>-Plebeians saw Graccus brothers as their hope and with their death Rome again fell into a state of civil war</a:t>
            </a:r>
          </a:p>
          <a:p>
            <a:pPr eaLnBrk="1" hangingPunct="1"/>
            <a:r>
              <a:rPr lang="en-US" altLang="en-US"/>
              <a:t>-At the same time of rising social tension was also rising political jockeying between politicians and generals. Soldiers became increasingly loyal to their generals as their lands were taken away and they didn’t have a home to return to </a:t>
            </a:r>
            <a:r>
              <a:rPr lang="en-US" altLang="en-US">
                <a:sym typeface="Wingdings" pitchFamily="2" charset="2"/>
              </a:rPr>
              <a:t></a:t>
            </a:r>
          </a:p>
        </p:txBody>
      </p:sp>
    </p:spTree>
    <p:extLst>
      <p:ext uri="{BB962C8B-B14F-4D97-AF65-F5344CB8AC3E}">
        <p14:creationId xmlns:p14="http://schemas.microsoft.com/office/powerpoint/2010/main" val="27787568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4"/>
          <p:cNvSpPr>
            <a:spLocks noChangeArrowheads="1"/>
          </p:cNvSpPr>
          <p:nvPr/>
        </p:nvSpPr>
        <p:spPr bwMode="auto">
          <a:xfrm>
            <a:off x="457200" y="174625"/>
            <a:ext cx="8458200" cy="6408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b="1"/>
              <a:t>87 BCE CIVIL WAR</a:t>
            </a:r>
          </a:p>
          <a:p>
            <a:pPr eaLnBrk="1" hangingPunct="1"/>
            <a:r>
              <a:rPr lang="en-US" altLang="en-US"/>
              <a:t>	General Gauis Marius (liberal and in favor of social reforms)</a:t>
            </a:r>
          </a:p>
          <a:p>
            <a:pPr eaLnBrk="1" hangingPunct="1"/>
            <a:r>
              <a:rPr lang="en-US" altLang="en-US"/>
              <a:t>	General Lucius Cornelius Sulla (conservative with patricians) </a:t>
            </a:r>
          </a:p>
          <a:p>
            <a:pPr eaLnBrk="1" hangingPunct="1"/>
            <a:r>
              <a:rPr lang="en-US" altLang="en-US"/>
              <a:t>87 BCE </a:t>
            </a:r>
            <a:r>
              <a:rPr lang="en-US" altLang="en-US" b="1"/>
              <a:t>Marius </a:t>
            </a:r>
            <a:r>
              <a:rPr lang="en-US" altLang="en-US"/>
              <a:t>stormed into Rome and took over establishing a military dictatorship! He famously got rid of enemies! </a:t>
            </a:r>
          </a:p>
          <a:p>
            <a:pPr eaLnBrk="1" hangingPunct="1"/>
            <a:r>
              <a:rPr lang="en-US" altLang="en-US"/>
              <a:t>83 BCE </a:t>
            </a:r>
            <a:r>
              <a:rPr lang="en-US" altLang="en-US" b="1"/>
              <a:t>Sulla</a:t>
            </a:r>
            <a:r>
              <a:rPr lang="en-US" altLang="en-US"/>
              <a:t> marched on Rome to take after the death of Marius. He famously created the list of “enemies of the states”. It is said he was responsible for having more than 10,000 people killed he considered “enemies”. After his death in 78 BCE Rome again erupted into civil war-for his policies never corrected the problem of land distribution in Rome. </a:t>
            </a:r>
          </a:p>
          <a:p>
            <a:pPr eaLnBrk="1" hangingPunct="1"/>
            <a:r>
              <a:rPr lang="en-US" altLang="en-US" b="1"/>
              <a:t>Julius Caesar:</a:t>
            </a:r>
            <a:r>
              <a:rPr lang="en-US" altLang="en-US"/>
              <a:t> nephew of General Marius –alive b/c Sulla thought he was too young to be a threat and when he got older he as forced to go abroad and study. After Sulla’s death, Caesar become increasingly involved in Roman politics. </a:t>
            </a:r>
          </a:p>
          <a:p>
            <a:pPr eaLnBrk="1" hangingPunct="1"/>
            <a:r>
              <a:rPr lang="en-US" altLang="en-US"/>
              <a:t>-Popular due to military exploits (esp. conquest of Gaul/ France) and for sponsoring public games at the colosseum.</a:t>
            </a:r>
          </a:p>
          <a:p>
            <a:pPr eaLnBrk="1" hangingPunct="1"/>
            <a:r>
              <a:rPr lang="en-US" altLang="en-US"/>
              <a:t>-</a:t>
            </a:r>
            <a:r>
              <a:rPr lang="en-US" altLang="en-US" b="1"/>
              <a:t>1st triumvirate</a:t>
            </a:r>
            <a:r>
              <a:rPr lang="en-US" altLang="en-US"/>
              <a:t> –Caesar, Pompey, Crassus –Caesar won this battle named himself dictator of Rome for life. </a:t>
            </a:r>
          </a:p>
          <a:p>
            <a:pPr eaLnBrk="1" hangingPunct="1"/>
            <a:r>
              <a:rPr lang="en-US" altLang="en-US"/>
              <a:t>	-increased Roman citizenship, put unemployed to work in public projects, and increased soldier pay =made him very popular</a:t>
            </a:r>
          </a:p>
          <a:p>
            <a:pPr eaLnBrk="1" hangingPunct="1"/>
            <a:r>
              <a:rPr lang="en-US" altLang="en-US"/>
              <a:t>	-Senate thought Caesar was becoming too power because he had so much popular support and a plot to assassinate Caesar was developed. In 44 BCE Caesar was killed and a good friend even helped in the attack “you too Brutus” </a:t>
            </a:r>
          </a:p>
        </p:txBody>
      </p:sp>
    </p:spTree>
    <p:extLst>
      <p:ext uri="{BB962C8B-B14F-4D97-AF65-F5344CB8AC3E}">
        <p14:creationId xmlns:p14="http://schemas.microsoft.com/office/powerpoint/2010/main" val="8966400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4"/>
          <p:cNvSpPr>
            <a:spLocks noChangeArrowheads="1"/>
          </p:cNvSpPr>
          <p:nvPr/>
        </p:nvSpPr>
        <p:spPr bwMode="auto">
          <a:xfrm>
            <a:off x="533400" y="381000"/>
            <a:ext cx="8274050" cy="585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t>	-After assassination of Caesar Rome was again thrown into a state of civil war </a:t>
            </a:r>
          </a:p>
          <a:p>
            <a:pPr eaLnBrk="1" hangingPunct="1"/>
            <a:r>
              <a:rPr lang="en-US" altLang="en-US" b="1"/>
              <a:t>2 Triumvirate</a:t>
            </a:r>
            <a:r>
              <a:rPr lang="en-US" altLang="en-US"/>
              <a:t>: </a:t>
            </a:r>
            <a:r>
              <a:rPr lang="en-US" altLang="en-US" b="1"/>
              <a:t>Octavian</a:t>
            </a:r>
            <a:r>
              <a:rPr lang="en-US" altLang="en-US"/>
              <a:t>, Mark Antony and Cleopatra</a:t>
            </a:r>
          </a:p>
          <a:p>
            <a:pPr eaLnBrk="1" hangingPunct="1"/>
            <a:r>
              <a:rPr lang="en-US" altLang="en-US"/>
              <a:t>	-Each ruled their own territory, but soon Mark Antony and Octavian emerged in a power struggle. Mark Antony was married to Octavian’s sister, Octavia (super creative) and he fell in love and married Cleopatra, Queen of Egypt while still being married to Octavia…straining Mark Antony and Octavian’s relationship. Plus, Mark Antony launched an attacked on the Parthian Empire, but lost many people. He then had to run to the aid of Cleopatra and Egypt which made Rome indebted to Egypt. This poor diplomatic move gave Octavian justification for launching a war against Mark Antony and Cleopatra. </a:t>
            </a:r>
          </a:p>
          <a:p>
            <a:pPr eaLnBrk="1" hangingPunct="1"/>
            <a:r>
              <a:rPr lang="en-US" altLang="en-US"/>
              <a:t>	 -</a:t>
            </a:r>
            <a:r>
              <a:rPr lang="en-US" altLang="en-US" b="1"/>
              <a:t>Battle of Actium</a:t>
            </a:r>
            <a:r>
              <a:rPr lang="en-US" altLang="en-US"/>
              <a:t> 31 BCE -Octavian won and then became the emperor of Rome</a:t>
            </a:r>
          </a:p>
          <a:p>
            <a:pPr eaLnBrk="1" hangingPunct="1"/>
            <a:r>
              <a:rPr lang="en-US" altLang="en-US"/>
              <a:t>-After the battle, Octavian wanted total power of Rome, but knew if he took autocratic power he would end up like his uncle and be assassinated </a:t>
            </a:r>
            <a:r>
              <a:rPr lang="en-US" altLang="en-US">
                <a:sym typeface="Wingdings" pitchFamily="2" charset="2"/>
              </a:rPr>
              <a:t></a:t>
            </a:r>
            <a:r>
              <a:rPr lang="en-US" altLang="en-US"/>
              <a:t>  </a:t>
            </a:r>
            <a:r>
              <a:rPr lang="en-US" altLang="en-US">
                <a:sym typeface="Wingdings" pitchFamily="2" charset="2"/>
              </a:rPr>
              <a:t>So, he pretended that he didn’t want power and upheld the power of the senate. Soon his modestly won so much popular support that Rome begged him to become the emperor of Rome. </a:t>
            </a:r>
          </a:p>
          <a:p>
            <a:pPr eaLnBrk="1" hangingPunct="1"/>
            <a:r>
              <a:rPr lang="en-US" altLang="en-US">
                <a:sym typeface="Wingdings" pitchFamily="2" charset="2"/>
              </a:rPr>
              <a:t>Octavian became the 1</a:t>
            </a:r>
            <a:r>
              <a:rPr lang="en-US" altLang="en-US" baseline="30000">
                <a:sym typeface="Wingdings" pitchFamily="2" charset="2"/>
              </a:rPr>
              <a:t>st</a:t>
            </a:r>
            <a:r>
              <a:rPr lang="en-US" altLang="en-US">
                <a:sym typeface="Wingdings" pitchFamily="2" charset="2"/>
              </a:rPr>
              <a:t> emperor of Rome and changed his name to </a:t>
            </a:r>
            <a:r>
              <a:rPr lang="en-US" altLang="en-US" b="1">
                <a:sym typeface="Wingdings" pitchFamily="2" charset="2"/>
              </a:rPr>
              <a:t>Augustus</a:t>
            </a:r>
            <a:r>
              <a:rPr lang="en-US" altLang="en-US">
                <a:sym typeface="Wingdings" pitchFamily="2" charset="2"/>
              </a:rPr>
              <a:t>!</a:t>
            </a:r>
          </a:p>
        </p:txBody>
      </p:sp>
    </p:spTree>
    <p:extLst>
      <p:ext uri="{BB962C8B-B14F-4D97-AF65-F5344CB8AC3E}">
        <p14:creationId xmlns:p14="http://schemas.microsoft.com/office/powerpoint/2010/main" val="17830906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457200" y="-228600"/>
            <a:ext cx="8229600" cy="1143000"/>
          </a:xfrm>
        </p:spPr>
        <p:txBody>
          <a:bodyPr/>
          <a:lstStyle/>
          <a:p>
            <a:pPr eaLnBrk="1" hangingPunct="1"/>
            <a:r>
              <a:rPr lang="en-US" altLang="en-US" smtClean="0"/>
              <a:t>Augustus –Octavian </a:t>
            </a:r>
          </a:p>
        </p:txBody>
      </p:sp>
      <p:sp>
        <p:nvSpPr>
          <p:cNvPr id="41987" name="Content Placeholder 2"/>
          <p:cNvSpPr>
            <a:spLocks noGrp="1"/>
          </p:cNvSpPr>
          <p:nvPr>
            <p:ph idx="1"/>
          </p:nvPr>
        </p:nvSpPr>
        <p:spPr>
          <a:xfrm>
            <a:off x="381000" y="685800"/>
            <a:ext cx="8763000" cy="5486400"/>
          </a:xfrm>
        </p:spPr>
        <p:txBody>
          <a:bodyPr>
            <a:normAutofit fontScale="92500"/>
          </a:bodyPr>
          <a:lstStyle/>
          <a:p>
            <a:pPr eaLnBrk="1" hangingPunct="1">
              <a:lnSpc>
                <a:spcPct val="80000"/>
              </a:lnSpc>
            </a:pPr>
            <a:r>
              <a:rPr lang="en-US" altLang="en-US" sz="2400" smtClean="0"/>
              <a:t>After assassination of Julius Caesar the second triumvirate came to power following a civil war: Octavian, Mark Antony, and Lepidus. Octavian vs. Mark Antony</a:t>
            </a:r>
          </a:p>
          <a:p>
            <a:pPr eaLnBrk="1" hangingPunct="1">
              <a:lnSpc>
                <a:spcPct val="80000"/>
              </a:lnSpc>
            </a:pPr>
            <a:r>
              <a:rPr lang="en-US" altLang="en-US" sz="2400" smtClean="0">
                <a:cs typeface="Arial" charset="0"/>
              </a:rPr>
              <a:t>The contest resulted in the total victory of Octavian and the death of Antony and his supporter, Cleopatra, Queen of Egypt</a:t>
            </a:r>
          </a:p>
          <a:p>
            <a:pPr eaLnBrk="1" hangingPunct="1">
              <a:lnSpc>
                <a:spcPct val="80000"/>
              </a:lnSpc>
            </a:pPr>
            <a:r>
              <a:rPr lang="en-US" altLang="en-US" sz="2400" smtClean="0"/>
              <a:t>200 years of peace starts with his rule-known as </a:t>
            </a:r>
            <a:r>
              <a:rPr lang="en-US" altLang="en-US" sz="2400" u="sng" smtClean="0"/>
              <a:t>Pax Romana</a:t>
            </a:r>
            <a:r>
              <a:rPr lang="en-US" altLang="en-US" sz="2400" smtClean="0"/>
              <a:t>. As Caesar, Octavian is known as Augustus. Augustus restored Rome, supported a massive trade network (roads and coinage), maintained control by auxiliary forces, and set up a civil service</a:t>
            </a:r>
          </a:p>
          <a:p>
            <a:pPr eaLnBrk="1" hangingPunct="1">
              <a:lnSpc>
                <a:spcPct val="80000"/>
              </a:lnSpc>
            </a:pPr>
            <a:r>
              <a:rPr lang="en-US" altLang="en-US" sz="2400" smtClean="0"/>
              <a:t>Roman emperor’s game: </a:t>
            </a:r>
            <a:r>
              <a:rPr lang="en-US" altLang="en-US" sz="2400" smtClean="0">
                <a:hlinkClick r:id="rId3"/>
              </a:rPr>
              <a:t>http://www.pbs.org/empires/romans/special/emperor_game.html</a:t>
            </a:r>
            <a:r>
              <a:rPr lang="en-US" altLang="en-US" sz="2400" smtClean="0"/>
              <a:t> </a:t>
            </a:r>
          </a:p>
          <a:p>
            <a:pPr eaLnBrk="1" hangingPunct="1">
              <a:lnSpc>
                <a:spcPct val="80000"/>
              </a:lnSpc>
            </a:pPr>
            <a:r>
              <a:rPr lang="en-US" altLang="en-US" sz="2400" b="1" smtClean="0"/>
              <a:t>***Augustus’s government was a monarchy disguised as a republic. He ruled by centralized political and military power. He preserved traditional republican offices and forms of government…but fundamentally altered the nature of it. He took all responsibility for important government functions. He reorganized the military (standing army) with commanders owning allegiance directly to him. He placed people very loyal to him in important political offices.</a:t>
            </a:r>
          </a:p>
          <a:p>
            <a:pPr eaLnBrk="1" hangingPunct="1">
              <a:lnSpc>
                <a:spcPct val="80000"/>
              </a:lnSpc>
            </a:pPr>
            <a:endParaRPr lang="en-US" altLang="en-US" sz="2700" b="1" smtClean="0"/>
          </a:p>
          <a:p>
            <a:pPr eaLnBrk="1" hangingPunct="1">
              <a:lnSpc>
                <a:spcPct val="80000"/>
              </a:lnSpc>
            </a:pPr>
            <a:endParaRPr lang="en-US" altLang="en-US" sz="2700" smtClean="0"/>
          </a:p>
        </p:txBody>
      </p:sp>
    </p:spTree>
    <p:extLst>
      <p:ext uri="{BB962C8B-B14F-4D97-AF65-F5344CB8AC3E}">
        <p14:creationId xmlns:p14="http://schemas.microsoft.com/office/powerpoint/2010/main" val="22187195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5"/>
          <p:cNvSpPr>
            <a:spLocks noGrp="1"/>
          </p:cNvSpPr>
          <p:nvPr>
            <p:ph type="body" sz="half" idx="1"/>
          </p:nvPr>
        </p:nvSpPr>
        <p:spPr>
          <a:xfrm>
            <a:off x="0" y="152400"/>
            <a:ext cx="4495800" cy="6553200"/>
          </a:xfrm>
        </p:spPr>
        <p:txBody>
          <a:bodyPr/>
          <a:lstStyle/>
          <a:p>
            <a:pPr eaLnBrk="1" hangingPunct="1">
              <a:lnSpc>
                <a:spcPct val="80000"/>
              </a:lnSpc>
            </a:pPr>
            <a:r>
              <a:rPr lang="en-US" altLang="en-US" sz="1400" smtClean="0"/>
              <a:t>Octavian became the 1st emperor of Rome and his was then known as </a:t>
            </a:r>
            <a:r>
              <a:rPr lang="en-US" altLang="en-US" sz="1400" b="1" smtClean="0"/>
              <a:t>Augustus</a:t>
            </a:r>
            <a:r>
              <a:rPr lang="en-US" altLang="en-US" sz="1400" smtClean="0"/>
              <a:t> “exalted one”. </a:t>
            </a:r>
          </a:p>
          <a:p>
            <a:pPr eaLnBrk="1" hangingPunct="1">
              <a:lnSpc>
                <a:spcPct val="80000"/>
              </a:lnSpc>
            </a:pPr>
            <a:r>
              <a:rPr lang="en-US" altLang="en-US" sz="1400" smtClean="0"/>
              <a:t>Began Pax Romana-Roman Peace (27 BCE -180). Roman Empire enjoyed the longest period of unity, peace, and prosperity of its history! </a:t>
            </a:r>
          </a:p>
          <a:p>
            <a:pPr eaLnBrk="1" hangingPunct="1">
              <a:lnSpc>
                <a:spcPct val="80000"/>
              </a:lnSpc>
            </a:pPr>
            <a:r>
              <a:rPr lang="en-US" altLang="en-US" sz="1400" smtClean="0"/>
              <a:t>Great patron of the arts (buildings)</a:t>
            </a:r>
          </a:p>
          <a:p>
            <a:pPr eaLnBrk="1" hangingPunct="1">
              <a:lnSpc>
                <a:spcPct val="80000"/>
              </a:lnSpc>
            </a:pPr>
            <a:r>
              <a:rPr lang="en-US" altLang="en-US" sz="1400" smtClean="0"/>
              <a:t>Reformed military: regulating pay, pensions, and length of service</a:t>
            </a:r>
          </a:p>
          <a:p>
            <a:pPr eaLnBrk="1" hangingPunct="1">
              <a:lnSpc>
                <a:spcPct val="80000"/>
              </a:lnSpc>
            </a:pPr>
            <a:r>
              <a:rPr lang="en-US" altLang="en-US" sz="1400" smtClean="0"/>
              <a:t>Promoted trade by improving roads and spreading peace: Mural from Pompeii show Roman nobles dressed in silk from China –Silk Roads</a:t>
            </a:r>
          </a:p>
          <a:p>
            <a:pPr eaLnBrk="1" hangingPunct="1">
              <a:lnSpc>
                <a:spcPct val="80000"/>
              </a:lnSpc>
            </a:pPr>
            <a:r>
              <a:rPr lang="en-US" altLang="en-US" sz="1400" smtClean="0"/>
              <a:t>Ended the Republic		-common coinage (denarius) </a:t>
            </a:r>
          </a:p>
          <a:p>
            <a:pPr eaLnBrk="1" hangingPunct="1">
              <a:lnSpc>
                <a:spcPct val="80000"/>
              </a:lnSpc>
            </a:pPr>
            <a:r>
              <a:rPr lang="en-US" altLang="en-US" sz="1400" smtClean="0"/>
              <a:t>August named after Augustus!!! </a:t>
            </a:r>
          </a:p>
          <a:p>
            <a:pPr eaLnBrk="1" hangingPunct="1">
              <a:lnSpc>
                <a:spcPct val="80000"/>
              </a:lnSpc>
            </a:pPr>
            <a:r>
              <a:rPr lang="en-US" altLang="en-US" sz="1400" smtClean="0"/>
              <a:t>Established a civil service (paid workers to manage gov) –grain supply, tax collection, and even a postal system. The senate still functioned, but civil servants could be drawn from plebeians or even formers slaves!</a:t>
            </a:r>
            <a:endParaRPr lang="en-US" altLang="en-US" sz="1400" u="sng" smtClean="0"/>
          </a:p>
          <a:p>
            <a:pPr eaLnBrk="1" hangingPunct="1">
              <a:lnSpc>
                <a:spcPct val="80000"/>
              </a:lnSpc>
            </a:pPr>
            <a:r>
              <a:rPr lang="en-US" altLang="en-US" sz="1400" u="sng" smtClean="0"/>
              <a:t>Literary Arts during Silver Age (age of Augustus is the silver age of roman culture)</a:t>
            </a:r>
            <a:endParaRPr lang="en-US" altLang="en-US" sz="1400" smtClean="0"/>
          </a:p>
          <a:p>
            <a:pPr eaLnBrk="1" hangingPunct="1">
              <a:lnSpc>
                <a:spcPct val="80000"/>
              </a:lnSpc>
            </a:pPr>
            <a:r>
              <a:rPr lang="en-US" altLang="en-US" sz="1400" smtClean="0"/>
              <a:t>Ovid (43 BCE -17 CE) –</a:t>
            </a:r>
            <a:r>
              <a:rPr lang="en-US" altLang="en-US" sz="1400" i="1" smtClean="0"/>
              <a:t>The Art of Love</a:t>
            </a:r>
            <a:r>
              <a:rPr lang="en-US" altLang="en-US" sz="1400" smtClean="0"/>
              <a:t> (studied law and rhetoric) </a:t>
            </a:r>
          </a:p>
          <a:p>
            <a:pPr eaLnBrk="1" hangingPunct="1">
              <a:lnSpc>
                <a:spcPct val="80000"/>
              </a:lnSpc>
            </a:pPr>
            <a:r>
              <a:rPr lang="en-US" altLang="en-US" sz="1400" smtClean="0"/>
              <a:t>Horace (65 BCE-8 CE) –carpe diem “seize the day” is taken from his work </a:t>
            </a:r>
            <a:r>
              <a:rPr lang="en-US" altLang="en-US" sz="1400" i="1" smtClean="0"/>
              <a:t>Odes</a:t>
            </a:r>
            <a:r>
              <a:rPr lang="en-US" altLang="en-US" sz="1400" smtClean="0"/>
              <a:t>. He was a great Roman poet! </a:t>
            </a:r>
            <a:endParaRPr lang="en-US" altLang="en-US" sz="1400" b="1" smtClean="0"/>
          </a:p>
          <a:p>
            <a:pPr eaLnBrk="1" hangingPunct="1">
              <a:lnSpc>
                <a:spcPct val="80000"/>
              </a:lnSpc>
            </a:pPr>
            <a:r>
              <a:rPr lang="en-US" altLang="en-US" sz="1400" b="1" smtClean="0"/>
              <a:t>Virgil</a:t>
            </a:r>
            <a:r>
              <a:rPr lang="en-US" altLang="en-US" sz="1400" smtClean="0"/>
              <a:t> (70-19 BCE) –commissioned by Augustus to write a poem glorifying Rome during his reign = result = </a:t>
            </a:r>
            <a:r>
              <a:rPr lang="en-US" altLang="en-US" sz="1400" i="1" smtClean="0"/>
              <a:t>Aeneid</a:t>
            </a:r>
            <a:r>
              <a:rPr lang="en-US" altLang="en-US" sz="1400" smtClean="0"/>
              <a:t>. Epic story of the Trojan hero Aeneas and the founding of Rome. Even unfinished, Emperor Augustus printed. Later,  Dante utilized Virgil in the Inferno and Purgatorio as his guide, but denied access to paradise because he wasn’t a Christian </a:t>
            </a:r>
            <a:r>
              <a:rPr lang="en-US" altLang="en-US" sz="1400" smtClean="0">
                <a:sym typeface="Wingdings" pitchFamily="2" charset="2"/>
              </a:rPr>
              <a:t></a:t>
            </a:r>
            <a:r>
              <a:rPr lang="en-US" altLang="en-US" sz="1400" smtClean="0"/>
              <a:t> </a:t>
            </a:r>
          </a:p>
          <a:p>
            <a:pPr eaLnBrk="1" hangingPunct="1">
              <a:lnSpc>
                <a:spcPct val="80000"/>
              </a:lnSpc>
            </a:pPr>
            <a:r>
              <a:rPr lang="en-US" altLang="en-US" sz="1400" smtClean="0"/>
              <a:t>Livy (64 BCE -17 CE)-wrote 142 books of history of Rome! 35 survive –patriotic feeling</a:t>
            </a:r>
          </a:p>
        </p:txBody>
      </p:sp>
      <p:sp>
        <p:nvSpPr>
          <p:cNvPr id="43011" name="Rectangle 6"/>
          <p:cNvSpPr>
            <a:spLocks noGrp="1"/>
          </p:cNvSpPr>
          <p:nvPr>
            <p:ph type="body" sz="half" idx="2"/>
          </p:nvPr>
        </p:nvSpPr>
        <p:spPr>
          <a:xfrm>
            <a:off x="4648200" y="152400"/>
            <a:ext cx="4038600" cy="6400800"/>
          </a:xfrm>
        </p:spPr>
        <p:txBody>
          <a:bodyPr>
            <a:normAutofit lnSpcReduction="10000"/>
          </a:bodyPr>
          <a:lstStyle/>
          <a:p>
            <a:pPr eaLnBrk="1" hangingPunct="1">
              <a:lnSpc>
                <a:spcPct val="80000"/>
              </a:lnSpc>
            </a:pPr>
            <a:r>
              <a:rPr lang="en-US" altLang="en-US" sz="1600" smtClean="0"/>
              <a:t>After Augustus’ death in 14 there was no procedure to replace him so the Romans choose heredity solution and picked Tiberius, the son of Augustus’s wife, to rule. [Jesus was alive during the reign of Tiberius and Tiberius was known for his moral corruptness]</a:t>
            </a:r>
          </a:p>
          <a:p>
            <a:pPr eaLnBrk="1" hangingPunct="1">
              <a:lnSpc>
                <a:spcPct val="80000"/>
              </a:lnSpc>
            </a:pPr>
            <a:r>
              <a:rPr lang="en-US" altLang="en-US" sz="1600" smtClean="0"/>
              <a:t>	-Emperor Caligula (37-41) also very corrupt and had himself proclaimed a god. Assassinated after his short, but brutal reign!</a:t>
            </a:r>
          </a:p>
          <a:p>
            <a:pPr eaLnBrk="1" hangingPunct="1">
              <a:lnSpc>
                <a:spcPct val="80000"/>
              </a:lnSpc>
            </a:pPr>
            <a:r>
              <a:rPr lang="en-US" altLang="en-US" sz="1600" smtClean="0"/>
              <a:t>	-Emperor Claudius (uncle of Caligula)-had physical disability and a bad stutter so people made fun of him a lot! He surprisingly had success in conquering Britain though! Killed by his wife, Agrippina) to make way for her son, Nero, to become the emperor!</a:t>
            </a:r>
          </a:p>
          <a:p>
            <a:pPr eaLnBrk="1" hangingPunct="1">
              <a:lnSpc>
                <a:spcPct val="80000"/>
              </a:lnSpc>
            </a:pPr>
            <a:r>
              <a:rPr lang="en-US" altLang="en-US" sz="1600" smtClean="0"/>
              <a:t>	-Emperor Nero (54-68) –great patron of the arts, kicked his pregnant wife to death, had his own mother murdered, blamed the great fire of Rome on Christians and publicly persecuted them! </a:t>
            </a:r>
          </a:p>
          <a:p>
            <a:pPr eaLnBrk="1" hangingPunct="1">
              <a:lnSpc>
                <a:spcPct val="80000"/>
              </a:lnSpc>
            </a:pPr>
            <a:r>
              <a:rPr lang="en-US" altLang="en-US" sz="1600" smtClean="0"/>
              <a:t>Good Emperors from Augustus’ line: Hadrian (117-138) built Hadrian’s Wall in England which still stands today. Known for consolidating earlier conquests of Rome and reorganized the bureaucracy. Marcus Aurelius (161-180) brought the empire to height of economic prosperity and defeated invaders.</a:t>
            </a:r>
          </a:p>
        </p:txBody>
      </p:sp>
    </p:spTree>
    <p:extLst>
      <p:ext uri="{BB962C8B-B14F-4D97-AF65-F5344CB8AC3E}">
        <p14:creationId xmlns:p14="http://schemas.microsoft.com/office/powerpoint/2010/main" val="29602085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4"/>
          <p:cNvSpPr>
            <a:spLocks noChangeArrowheads="1"/>
          </p:cNvSpPr>
          <p:nvPr/>
        </p:nvSpPr>
        <p:spPr bwMode="auto">
          <a:xfrm>
            <a:off x="152400" y="244475"/>
            <a:ext cx="8616950" cy="644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600" b="1" u="sng"/>
              <a:t>Trade: </a:t>
            </a:r>
            <a:r>
              <a:rPr lang="en-US" altLang="en-US" sz="1600"/>
              <a:t>Pax Romana ushered in time of peace and prosperity in Rome. Rome like Persia, China, India, and Hellenistic kingdoms built giant roads along the empire. Main roads were 6-8 meters wide thus allowing for 2 way traffic. Builders were placed to mark important milestones along the way. An imperial postal system maintained stations for couriers-allowing for quick transfer of information.</a:t>
            </a:r>
          </a:p>
          <a:p>
            <a:pPr eaLnBrk="1" hangingPunct="1"/>
            <a:r>
              <a:rPr lang="en-US" altLang="en-US" sz="1600"/>
              <a:t>	Sea lane-Mediterranean and the Black Sea –Mediterranean famously was called a Roman lake “mare nostrum “our sea”. Roman military and naval powers kept sea lanes mostly free from pirates. </a:t>
            </a:r>
          </a:p>
          <a:p>
            <a:pPr eaLnBrk="1" hangingPunct="1"/>
            <a:r>
              <a:rPr lang="en-US" altLang="en-US" sz="1600"/>
              <a:t>	-under the empire latifundias concentrated on growing exports instead of crops to be immediately consumed in the local area. Latifundias in Sicily, n. Africa, and Egypt produced mass amounts of grain. This allowed other areas to specialize in other industries: Greece (olives and grapes), Syria and Palestine (fruits, nuts, and wool), Gaul (grain and copper), Spain (olive oil, wine, horses, and precious metals), Italy (pottery, glassware, and bronze goods). </a:t>
            </a:r>
            <a:endParaRPr lang="en-US" altLang="en-US" sz="1600" b="1" u="sng"/>
          </a:p>
          <a:p>
            <a:pPr eaLnBrk="1" hangingPunct="1"/>
            <a:r>
              <a:rPr lang="en-US" altLang="en-US" sz="1600" b="1" u="sng"/>
              <a:t>Religion:</a:t>
            </a:r>
            <a:r>
              <a:rPr lang="en-US" altLang="en-US" sz="1600"/>
              <a:t> Polytheistic-Mythology- renamed the Greek gods</a:t>
            </a:r>
          </a:p>
          <a:p>
            <a:pPr eaLnBrk="1" hangingPunct="1"/>
            <a:r>
              <a:rPr lang="en-US" altLang="en-US" sz="1600"/>
              <a:t>	Zeus (king of the gods)-Jupiter 	Apollo (sun god)-same</a:t>
            </a:r>
          </a:p>
          <a:p>
            <a:pPr eaLnBrk="1" hangingPunct="1"/>
            <a:r>
              <a:rPr lang="en-US" altLang="en-US" sz="1600"/>
              <a:t>	Poseidon (water god)	-Neptune	Athena (wisdom/ war strategy)-Minerva</a:t>
            </a:r>
          </a:p>
          <a:p>
            <a:pPr eaLnBrk="1" hangingPunct="1"/>
            <a:r>
              <a:rPr lang="en-US" altLang="en-US" sz="1600"/>
              <a:t>-In Rome, government and religion were lined. Deities were symbols of the state and Romans were expected to honor them at home and in public. Also, during the empire, worship of the emperor also became part of the official religion of Rome.</a:t>
            </a:r>
          </a:p>
          <a:p>
            <a:pPr eaLnBrk="1" hangingPunct="1"/>
            <a:r>
              <a:rPr lang="en-US" altLang="en-US" sz="1600"/>
              <a:t>-To distract and control the masses of Romans, the government provided free games, races, mock battles, and gladiator contests. By 250 there were 150 holidays a year! Arenas like the Colosseum were filled on these holidays. Would watch exotic animals fight to the death or gladiators engaged in combat with animals or people. Much of the city of Rome was unemployed during the empire and the government supported the population with rations of grain. Bread was also given away at many of these contests </a:t>
            </a:r>
          </a:p>
        </p:txBody>
      </p:sp>
    </p:spTree>
    <p:extLst>
      <p:ext uri="{BB962C8B-B14F-4D97-AF65-F5344CB8AC3E}">
        <p14:creationId xmlns:p14="http://schemas.microsoft.com/office/powerpoint/2010/main" val="19726168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4"/>
          <p:cNvSpPr>
            <a:spLocks noChangeArrowheads="1"/>
          </p:cNvSpPr>
          <p:nvPr/>
        </p:nvSpPr>
        <p:spPr bwMode="auto">
          <a:xfrm>
            <a:off x="0" y="375647"/>
            <a:ext cx="9144000" cy="6294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300" u="sng" dirty="0"/>
              <a:t>Rome conquers Judea</a:t>
            </a:r>
            <a:r>
              <a:rPr lang="en-US" altLang="en-US" sz="1300" dirty="0"/>
              <a:t>-63 BCE –allowed Jews to keep their monotheistic religion because it was so old and the Romans were fairly tolerant of conquered lands. </a:t>
            </a:r>
          </a:p>
          <a:p>
            <a:pPr eaLnBrk="1" hangingPunct="1"/>
            <a:r>
              <a:rPr lang="en-US" altLang="en-US" sz="1300" dirty="0"/>
              <a:t>	-66 Jewish rebellion-Romans crushed rebels, captured Jerusalem, and destroyed the great temple. Later revolts also resulted in Roman armies leveling Jerusalem, killing thousands, and even enslaving Jews. </a:t>
            </a:r>
          </a:p>
          <a:p>
            <a:pPr eaLnBrk="1" hangingPunct="1"/>
            <a:r>
              <a:rPr lang="en-US" altLang="en-US" sz="1300" dirty="0"/>
              <a:t>	-Some Jews were upset with Hellenistic culture influencing Jews and many believed that a messiah (anointed king sent by God) that would free Jews from Rome.</a:t>
            </a:r>
          </a:p>
          <a:p>
            <a:pPr eaLnBrk="1" hangingPunct="1"/>
            <a:r>
              <a:rPr lang="en-US" altLang="en-US" sz="1300" dirty="0"/>
              <a:t>	</a:t>
            </a:r>
            <a:r>
              <a:rPr lang="en-US" altLang="en-US" sz="1300" b="1" dirty="0"/>
              <a:t>Jesus</a:t>
            </a:r>
            <a:r>
              <a:rPr lang="en-US" altLang="en-US" sz="1300" dirty="0"/>
              <a:t> (4 BCE)-age 30 began to preach and recruited 12 disciples (apostles) to help him on his mission. Beliefs-rooted in Jewish tradition (one god, 10 commandments, and defended Jewish prophets), however, he preached that he was the son of God and that his mission was to bring spiritual salvation and eternal life to anyone who believed in him. He emphasized God’s love and taught morality like Judaism. Many Jews believed Jesus to be the long awaited messiah who would free them of Roman subjugation. </a:t>
            </a:r>
          </a:p>
          <a:p>
            <a:pPr eaLnBrk="1" hangingPunct="1"/>
            <a:r>
              <a:rPr lang="en-US" altLang="en-US" sz="1300" dirty="0"/>
              <a:t>	-Jesus traveled to Jerusalem around Passover (big time of celebration marking the exodus of Jews from Egypt). Romans considered him a threat because he could inflame-especially during this time-resistance to Roman rule.</a:t>
            </a:r>
          </a:p>
          <a:p>
            <a:pPr eaLnBrk="1" hangingPunct="1"/>
            <a:r>
              <a:rPr lang="en-US" altLang="en-US" sz="1300" dirty="0"/>
              <a:t>	-eventually Jesus was condemned to death and executed via crucifixion- very normal for the time period—</a:t>
            </a:r>
            <a:r>
              <a:rPr lang="en-US" altLang="en-US" sz="1300" dirty="0" err="1"/>
              <a:t>hec</a:t>
            </a:r>
            <a:r>
              <a:rPr lang="en-US" altLang="en-US" sz="1300" dirty="0"/>
              <a:t>, that’s how the Romans dealt with Spartacus and the slave revolt…crucified over 6,000 slaves along the main road of the province in which the revolt occurred. </a:t>
            </a:r>
          </a:p>
          <a:p>
            <a:pPr eaLnBrk="1" hangingPunct="1"/>
            <a:r>
              <a:rPr lang="en-US" altLang="en-US" sz="1300" dirty="0"/>
              <a:t>	-Gospels say that Jesus rose from the grave to command the disciples to spread his teachings and then ascended to heaven. Some Jews accepted the teachings that Jesus was the messiah, or Christ from the Greek word for anointed one = </a:t>
            </a:r>
            <a:r>
              <a:rPr lang="en-US" altLang="en-US" sz="1300" i="1" dirty="0"/>
              <a:t>Christos</a:t>
            </a:r>
            <a:r>
              <a:rPr lang="en-US" altLang="en-US" sz="1300" dirty="0"/>
              <a:t>. Hence followers were called Christians! </a:t>
            </a:r>
          </a:p>
          <a:p>
            <a:pPr eaLnBrk="1" hangingPunct="1"/>
            <a:r>
              <a:rPr lang="en-US" altLang="en-US" sz="1300" dirty="0"/>
              <a:t>	-Paul was known for spreading Christianity all over the Mediterranean</a:t>
            </a:r>
          </a:p>
          <a:p>
            <a:pPr eaLnBrk="1" hangingPunct="1"/>
            <a:r>
              <a:rPr lang="en-US" altLang="en-US" sz="1300" dirty="0"/>
              <a:t>	-Peter was known for establishing Christianity in Rome itself (later bishops of Rome claimed that Peter was the 1st pope (the father or head of the Christian Church) and that they were the heirs of Peter. Whoever was the bishop of Rome was also the overall leader of the Christian Church. </a:t>
            </a:r>
          </a:p>
          <a:p>
            <a:pPr eaLnBrk="1" hangingPunct="1"/>
            <a:r>
              <a:rPr lang="en-US" altLang="en-US" sz="1300" dirty="0"/>
              <a:t>	-For hundreds of years Christians were persecuted in Rome. Seen as </a:t>
            </a:r>
            <a:r>
              <a:rPr lang="en-US" altLang="en-US" sz="1300" dirty="0" err="1"/>
              <a:t>kinda</a:t>
            </a:r>
            <a:r>
              <a:rPr lang="en-US" altLang="en-US" sz="1300" dirty="0"/>
              <a:t> a wayward cult of Judaism which the Roman government resisted because Christian followers didn’t worship state gods or the emperor! Nero blamed the great fire of Rome on them and had many killed. Diocletian also blamed many problems of the empire on the Christians.</a:t>
            </a:r>
          </a:p>
          <a:p>
            <a:pPr eaLnBrk="1" hangingPunct="1"/>
            <a:r>
              <a:rPr lang="en-US" altLang="en-US" sz="1300" dirty="0"/>
              <a:t>	*** Constantine –was the emperor who legalized Christianity and converted. At the battle of </a:t>
            </a:r>
            <a:r>
              <a:rPr lang="en-US" altLang="en-US" sz="1300" dirty="0" err="1"/>
              <a:t>Milvian</a:t>
            </a:r>
            <a:r>
              <a:rPr lang="en-US" altLang="en-US" sz="1300" dirty="0"/>
              <a:t> Bridge (312) he had a vision that if he fought in the symbol of the Christian God that he would win. Constantine did win and as a result, he converted and quickly passed the Edict of Milan 313 which granted Christians tolerance! </a:t>
            </a:r>
          </a:p>
          <a:p>
            <a:pPr eaLnBrk="1" hangingPunct="1"/>
            <a:r>
              <a:rPr lang="en-US" altLang="en-US" sz="1300" dirty="0"/>
              <a:t>	****Emperor Theodosius- made Christianity the official religion of the Roman Empire and repressed the practices of other faiths in 380</a:t>
            </a:r>
          </a:p>
        </p:txBody>
      </p:sp>
    </p:spTree>
    <p:extLst>
      <p:ext uri="{BB962C8B-B14F-4D97-AF65-F5344CB8AC3E}">
        <p14:creationId xmlns:p14="http://schemas.microsoft.com/office/powerpoint/2010/main" val="1849932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4"/>
          <p:cNvSpPr>
            <a:spLocks noChangeArrowheads="1"/>
          </p:cNvSpPr>
          <p:nvPr/>
        </p:nvSpPr>
        <p:spPr bwMode="auto">
          <a:xfrm>
            <a:off x="146050" y="685800"/>
            <a:ext cx="8997950" cy="448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u="sng"/>
              <a:t>ART:</a:t>
            </a:r>
            <a:r>
              <a:rPr lang="en-US" altLang="en-US"/>
              <a:t> borrowed much from Greeks! Art stressed realism like in Greece and focused on revealing individual character of subject (Augustus artwork was idealistic though?), mosaics were popular-Pompeii –(after Mt. Vesuvius erupted left city intact and much evidence of how Roman’s lived). Romans emphasized grandeur in architecture compared to Greeks who stress elegance. They improved on columns/ arches and utilized concrete as a building material. (Pantheon-famous roman building still around today)</a:t>
            </a:r>
          </a:p>
          <a:p>
            <a:pPr eaLnBrk="1" hangingPunct="1"/>
            <a:r>
              <a:rPr lang="en-US" altLang="en-US"/>
              <a:t>Intellectualism: Excellent at engineering!!!!  Romans built many roads, bridge, aqueducts, and harbors across their empire. Had many public baths and the very wealthy had water piped into their homes! </a:t>
            </a:r>
          </a:p>
          <a:p>
            <a:pPr eaLnBrk="1" hangingPunct="1"/>
            <a:r>
              <a:rPr lang="en-US" altLang="en-US"/>
              <a:t>	Left science to the Greeks  </a:t>
            </a:r>
          </a:p>
          <a:p>
            <a:pPr eaLnBrk="1" hangingPunct="1"/>
            <a:r>
              <a:rPr lang="en-US" altLang="en-US"/>
              <a:t>**</a:t>
            </a:r>
            <a:r>
              <a:rPr lang="en-US" altLang="en-US" b="1"/>
              <a:t>Ptolemy</a:t>
            </a:r>
            <a:r>
              <a:rPr lang="en-US" altLang="en-US"/>
              <a:t> –Greek-proposed that the Earth was the center of the universe which was accepted by the Western world (next 1,500 years) and became a big thing the Western Church-Galileo anyone?</a:t>
            </a:r>
          </a:p>
          <a:p>
            <a:pPr eaLnBrk="1" hangingPunct="1"/>
            <a:r>
              <a:rPr lang="en-US" altLang="en-US"/>
              <a:t>**</a:t>
            </a:r>
            <a:r>
              <a:rPr lang="en-US" altLang="en-US" b="1"/>
              <a:t>Galen</a:t>
            </a:r>
            <a:r>
              <a:rPr lang="en-US" altLang="en-US"/>
              <a:t>-Greek doctor who complied a medical encyclopedia summarizing everything known in the field at the time. This was the standard text for the next 1,000 years!</a:t>
            </a:r>
          </a:p>
        </p:txBody>
      </p:sp>
    </p:spTree>
    <p:extLst>
      <p:ext uri="{BB962C8B-B14F-4D97-AF65-F5344CB8AC3E}">
        <p14:creationId xmlns:p14="http://schemas.microsoft.com/office/powerpoint/2010/main" val="19406206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4"/>
          <p:cNvSpPr>
            <a:spLocks noChangeArrowheads="1"/>
          </p:cNvSpPr>
          <p:nvPr/>
        </p:nvSpPr>
        <p:spPr bwMode="auto">
          <a:xfrm>
            <a:off x="381000" y="304800"/>
            <a:ext cx="7943850" cy="613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tabLst>
                <a:tab pos="1371600" algn="l"/>
              </a:tabLst>
              <a:defRPr>
                <a:solidFill>
                  <a:schemeClr val="tx1"/>
                </a:solidFill>
                <a:latin typeface="Arial" charset="0"/>
                <a:cs typeface="Arial" charset="0"/>
              </a:defRPr>
            </a:lvl1pPr>
            <a:lvl2pPr marL="742950" indent="-285750" eaLnBrk="0" hangingPunct="0">
              <a:tabLst>
                <a:tab pos="1371600" algn="l"/>
              </a:tabLst>
              <a:defRPr>
                <a:solidFill>
                  <a:schemeClr val="tx1"/>
                </a:solidFill>
                <a:latin typeface="Arial" charset="0"/>
                <a:cs typeface="Arial" charset="0"/>
              </a:defRPr>
            </a:lvl2pPr>
            <a:lvl3pPr marL="1143000" indent="-228600" eaLnBrk="0" hangingPunct="0">
              <a:tabLst>
                <a:tab pos="1371600" algn="l"/>
              </a:tabLst>
              <a:defRPr>
                <a:solidFill>
                  <a:schemeClr val="tx1"/>
                </a:solidFill>
                <a:latin typeface="Arial" charset="0"/>
                <a:cs typeface="Arial" charset="0"/>
              </a:defRPr>
            </a:lvl3pPr>
            <a:lvl4pPr marL="1600200" indent="-228600" eaLnBrk="0" hangingPunct="0">
              <a:tabLst>
                <a:tab pos="1371600" algn="l"/>
              </a:tabLst>
              <a:defRPr>
                <a:solidFill>
                  <a:schemeClr val="tx1"/>
                </a:solidFill>
                <a:latin typeface="Arial" charset="0"/>
                <a:cs typeface="Arial" charset="0"/>
              </a:defRPr>
            </a:lvl4pPr>
            <a:lvl5pPr marL="2057400" indent="-228600" eaLnBrk="0" hangingPunct="0">
              <a:tabLst>
                <a:tab pos="1371600" algn="l"/>
              </a:tabLst>
              <a:defRPr>
                <a:solidFill>
                  <a:schemeClr val="tx1"/>
                </a:solidFill>
                <a:latin typeface="Arial" charset="0"/>
                <a:cs typeface="Arial" charset="0"/>
              </a:defRPr>
            </a:lvl5pPr>
            <a:lvl6pPr marL="2514600" indent="-228600" eaLnBrk="0" fontAlgn="base" hangingPunct="0">
              <a:spcBef>
                <a:spcPct val="0"/>
              </a:spcBef>
              <a:spcAft>
                <a:spcPct val="0"/>
              </a:spcAft>
              <a:tabLst>
                <a:tab pos="1371600" algn="l"/>
              </a:tabLst>
              <a:defRPr>
                <a:solidFill>
                  <a:schemeClr val="tx1"/>
                </a:solidFill>
                <a:latin typeface="Arial" charset="0"/>
                <a:cs typeface="Arial" charset="0"/>
              </a:defRPr>
            </a:lvl6pPr>
            <a:lvl7pPr marL="2971800" indent="-228600" eaLnBrk="0" fontAlgn="base" hangingPunct="0">
              <a:spcBef>
                <a:spcPct val="0"/>
              </a:spcBef>
              <a:spcAft>
                <a:spcPct val="0"/>
              </a:spcAft>
              <a:tabLst>
                <a:tab pos="1371600" algn="l"/>
              </a:tabLst>
              <a:defRPr>
                <a:solidFill>
                  <a:schemeClr val="tx1"/>
                </a:solidFill>
                <a:latin typeface="Arial" charset="0"/>
                <a:cs typeface="Arial" charset="0"/>
              </a:defRPr>
            </a:lvl7pPr>
            <a:lvl8pPr marL="3429000" indent="-228600" eaLnBrk="0" fontAlgn="base" hangingPunct="0">
              <a:spcBef>
                <a:spcPct val="0"/>
              </a:spcBef>
              <a:spcAft>
                <a:spcPct val="0"/>
              </a:spcAft>
              <a:tabLst>
                <a:tab pos="1371600" algn="l"/>
              </a:tabLst>
              <a:defRPr>
                <a:solidFill>
                  <a:schemeClr val="tx1"/>
                </a:solidFill>
                <a:latin typeface="Arial" charset="0"/>
                <a:cs typeface="Arial" charset="0"/>
              </a:defRPr>
            </a:lvl8pPr>
            <a:lvl9pPr marL="3886200" indent="-228600" eaLnBrk="0" fontAlgn="base" hangingPunct="0">
              <a:spcBef>
                <a:spcPct val="0"/>
              </a:spcBef>
              <a:spcAft>
                <a:spcPct val="0"/>
              </a:spcAft>
              <a:tabLst>
                <a:tab pos="1371600" algn="l"/>
              </a:tabLst>
              <a:defRPr>
                <a:solidFill>
                  <a:schemeClr val="tx1"/>
                </a:solidFill>
                <a:latin typeface="Arial" charset="0"/>
                <a:cs typeface="Arial" charset="0"/>
              </a:defRPr>
            </a:lvl9pPr>
          </a:lstStyle>
          <a:p>
            <a:pPr eaLnBrk="1" hangingPunct="1"/>
            <a:r>
              <a:rPr lang="en-US" altLang="en-US" u="sng"/>
              <a:t>Reforming Emperors:</a:t>
            </a:r>
            <a:r>
              <a:rPr lang="en-US" altLang="en-US"/>
              <a:t> </a:t>
            </a:r>
          </a:p>
          <a:p>
            <a:pPr eaLnBrk="1" hangingPunct="1"/>
            <a:r>
              <a:rPr lang="en-US" altLang="en-US"/>
              <a:t>	</a:t>
            </a:r>
            <a:r>
              <a:rPr lang="en-US" altLang="en-US" b="1"/>
              <a:t>Diocletian</a:t>
            </a:r>
            <a:r>
              <a:rPr lang="en-US" altLang="en-US"/>
              <a:t> 284- to better hand the challenges of ruling he divided the empire into two parts and ruled the wealthier parts himself and appointed a co-emperor (Maximian) to rule the western part.</a:t>
            </a:r>
          </a:p>
          <a:p>
            <a:pPr eaLnBrk="1" hangingPunct="1"/>
            <a:r>
              <a:rPr lang="en-US" altLang="en-US"/>
              <a:t>Governed as absolute ruler</a:t>
            </a:r>
          </a:p>
          <a:p>
            <a:pPr eaLnBrk="1" hangingPunct="1"/>
            <a:r>
              <a:rPr lang="en-US" altLang="en-US"/>
              <a:t>Severely limited personal freedoms</a:t>
            </a:r>
          </a:p>
          <a:p>
            <a:pPr eaLnBrk="1" hangingPunct="1"/>
            <a:r>
              <a:rPr lang="en-US" altLang="en-US"/>
              <a:t>Doubled the size of the Roman army-drafted POW’s and mercenaries</a:t>
            </a:r>
          </a:p>
          <a:p>
            <a:pPr eaLnBrk="1" hangingPunct="1"/>
            <a:r>
              <a:rPr lang="en-US" altLang="en-US"/>
              <a:t>Ordered farmers to remained on their lands and other workers to stay in their jobs for life</a:t>
            </a:r>
          </a:p>
          <a:p>
            <a:pPr eaLnBrk="1" hangingPunct="1"/>
            <a:r>
              <a:rPr lang="en-US" altLang="en-US"/>
              <a:t>Claimed to descent from the ancient Roman gods and viewed Christianity as a threat and passed decrees to persecute Christians</a:t>
            </a:r>
          </a:p>
          <a:p>
            <a:pPr eaLnBrk="1" hangingPunct="1"/>
            <a:r>
              <a:rPr lang="en-US" altLang="en-US"/>
              <a:t>Divided empire-Greek speaking East and Latin speaking West</a:t>
            </a:r>
          </a:p>
          <a:p>
            <a:pPr eaLnBrk="1" hangingPunct="1"/>
            <a:r>
              <a:rPr lang="en-US" altLang="en-US"/>
              <a:t>Retired in 305 because of poor health</a:t>
            </a:r>
          </a:p>
          <a:p>
            <a:pPr eaLnBrk="1" hangingPunct="1"/>
            <a:r>
              <a:rPr lang="en-US" altLang="en-US"/>
              <a:t>-By 311 four rivals for powers which Constantine won!!! </a:t>
            </a:r>
          </a:p>
          <a:p>
            <a:pPr eaLnBrk="1" hangingPunct="1"/>
            <a:r>
              <a:rPr lang="en-US" altLang="en-US"/>
              <a:t>	</a:t>
            </a:r>
            <a:r>
              <a:rPr lang="en-US" altLang="en-US" b="1"/>
              <a:t>Constantine-</a:t>
            </a:r>
            <a:r>
              <a:rPr lang="en-US" altLang="en-US"/>
              <a:t>312-</a:t>
            </a:r>
          </a:p>
          <a:p>
            <a:pPr eaLnBrk="1" hangingPunct="1"/>
            <a:r>
              <a:rPr lang="en-US" altLang="en-US"/>
              <a:t>324 secured control of the Eastern part of the empire</a:t>
            </a:r>
          </a:p>
          <a:p>
            <a:pPr eaLnBrk="1" hangingPunct="1"/>
            <a:r>
              <a:rPr lang="en-US" altLang="en-US"/>
              <a:t>Restored concept of a single ruler!!!</a:t>
            </a:r>
          </a:p>
          <a:p>
            <a:pPr eaLnBrk="1" hangingPunct="1"/>
            <a:r>
              <a:rPr lang="en-US" altLang="en-US"/>
              <a:t>330 he created a second capital in the East in the Greek city of Byzantium which he renamed: Constantinople!!!</a:t>
            </a:r>
          </a:p>
          <a:p>
            <a:pPr eaLnBrk="1" hangingPunct="1"/>
            <a:r>
              <a:rPr lang="en-US" altLang="en-US" b="1"/>
              <a:t>Edict of Milan 313</a:t>
            </a:r>
            <a:r>
              <a:rPr lang="en-US" altLang="en-US"/>
              <a:t> granted religious tolerance to Christians and his conversion led to most of Rome converting which led to later Franks converting and later most of Europe!</a:t>
            </a:r>
          </a:p>
        </p:txBody>
      </p:sp>
    </p:spTree>
    <p:extLst>
      <p:ext uri="{BB962C8B-B14F-4D97-AF65-F5344CB8AC3E}">
        <p14:creationId xmlns:p14="http://schemas.microsoft.com/office/powerpoint/2010/main" val="24967891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57200" y="1371600"/>
            <a:ext cx="8229600" cy="4754563"/>
          </a:xfrm>
        </p:spPr>
        <p:txBody>
          <a:bodyPr rtlCol="0">
            <a:normAutofit fontScale="85000" lnSpcReduction="20000"/>
          </a:bodyPr>
          <a:lstStyle/>
          <a:p>
            <a:pPr eaLnBrk="1" fontAlgn="auto" hangingPunct="1">
              <a:spcAft>
                <a:spcPts val="0"/>
              </a:spcAft>
              <a:buFont typeface="Arial" pitchFamily="34" charset="0"/>
              <a:buNone/>
              <a:defRPr/>
            </a:pPr>
            <a:r>
              <a:rPr lang="en-US" dirty="0" smtClean="0"/>
              <a:t>	</a:t>
            </a:r>
            <a:r>
              <a:rPr lang="en-US" sz="2800" dirty="0" smtClean="0"/>
              <a:t>				</a:t>
            </a:r>
            <a:r>
              <a:rPr lang="en-US" sz="2800" b="1" u="sng" dirty="0" smtClean="0"/>
              <a:t>ROME</a:t>
            </a:r>
          </a:p>
          <a:p>
            <a:pPr eaLnBrk="1" fontAlgn="auto" hangingPunct="1">
              <a:spcAft>
                <a:spcPts val="0"/>
              </a:spcAft>
              <a:buFont typeface="Arial" pitchFamily="34" charset="0"/>
              <a:buChar char="•"/>
              <a:defRPr/>
            </a:pPr>
            <a:r>
              <a:rPr lang="en-US" sz="2800" dirty="0" smtClean="0"/>
              <a:t>Rome was built along the Tiber River and was located in a very fertile area (foundation story)</a:t>
            </a:r>
          </a:p>
          <a:p>
            <a:pPr eaLnBrk="1" fontAlgn="auto" hangingPunct="1">
              <a:spcAft>
                <a:spcPts val="0"/>
              </a:spcAft>
              <a:buFont typeface="Arial" pitchFamily="34" charset="0"/>
              <a:buChar char="•"/>
              <a:defRPr/>
            </a:pPr>
            <a:r>
              <a:rPr lang="en-US" sz="2800" dirty="0" smtClean="0"/>
              <a:t>The Roman state began as a monarchy</a:t>
            </a:r>
          </a:p>
          <a:p>
            <a:pPr eaLnBrk="1" fontAlgn="auto" hangingPunct="1">
              <a:spcAft>
                <a:spcPts val="0"/>
              </a:spcAft>
              <a:buFont typeface="Arial" pitchFamily="34" charset="0"/>
              <a:buChar char="•"/>
              <a:defRPr/>
            </a:pPr>
            <a:r>
              <a:rPr lang="en-US" sz="2800" dirty="0" smtClean="0"/>
              <a:t>The last king was </a:t>
            </a:r>
            <a:r>
              <a:rPr lang="en-US" sz="2800" dirty="0" err="1" smtClean="0"/>
              <a:t>Tarquin</a:t>
            </a:r>
            <a:r>
              <a:rPr lang="en-US" sz="2800" dirty="0" smtClean="0"/>
              <a:t> the Proud who was a harsh tyrant-and was overthrown.  After deposing the monarch, Romans started a new government, a republic.</a:t>
            </a:r>
          </a:p>
          <a:p>
            <a:pPr eaLnBrk="1" fontAlgn="auto" hangingPunct="1">
              <a:spcAft>
                <a:spcPts val="0"/>
              </a:spcAft>
              <a:buFont typeface="Arial" pitchFamily="34" charset="0"/>
              <a:buChar char="•"/>
              <a:defRPr/>
            </a:pPr>
            <a:r>
              <a:rPr lang="en-US" sz="2800" dirty="0" smtClean="0"/>
              <a:t>Republic-form of government in which power rests with citizens who have the right to vote to select their leaders.  Citizenship was granted only to free-born male citizens</a:t>
            </a:r>
          </a:p>
          <a:p>
            <a:pPr eaLnBrk="1" fontAlgn="auto" hangingPunct="1">
              <a:spcAft>
                <a:spcPts val="0"/>
              </a:spcAft>
              <a:buFont typeface="Arial" pitchFamily="34" charset="0"/>
              <a:buChar char="•"/>
              <a:defRPr/>
            </a:pPr>
            <a:r>
              <a:rPr lang="en-US" sz="2800" dirty="0" smtClean="0"/>
              <a:t>Rome had subjugated Greece and other Hellenistic kingdoms. Romans borrowed many ideas from the Greeks including religion.</a:t>
            </a:r>
          </a:p>
        </p:txBody>
      </p:sp>
      <p:pic>
        <p:nvPicPr>
          <p:cNvPr id="29699" name="Picture 5" descr="Relie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7" descr="Relie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638800"/>
            <a:ext cx="9144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66661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1371600" y="-304800"/>
            <a:ext cx="7772400" cy="1143000"/>
          </a:xfrm>
        </p:spPr>
        <p:txBody>
          <a:bodyPr/>
          <a:lstStyle/>
          <a:p>
            <a:pPr eaLnBrk="1" hangingPunct="1"/>
            <a:r>
              <a:rPr lang="en-US" altLang="en-US" sz="4000" u="sng" smtClean="0"/>
              <a:t>4: Decline of Rome</a:t>
            </a:r>
          </a:p>
        </p:txBody>
      </p:sp>
      <p:sp>
        <p:nvSpPr>
          <p:cNvPr id="19459" name="Rectangle 3"/>
          <p:cNvSpPr>
            <a:spLocks noGrp="1" noChangeArrowheads="1"/>
          </p:cNvSpPr>
          <p:nvPr>
            <p:ph type="body" sz="half" idx="1"/>
          </p:nvPr>
        </p:nvSpPr>
        <p:spPr>
          <a:xfrm>
            <a:off x="381000" y="457200"/>
            <a:ext cx="3810000" cy="6172200"/>
          </a:xfrm>
        </p:spPr>
        <p:txBody>
          <a:bodyPr rtlCol="0">
            <a:normAutofit lnSpcReduction="10000"/>
          </a:bodyPr>
          <a:lstStyle/>
          <a:p>
            <a:pPr eaLnBrk="1" fontAlgn="auto" hangingPunct="1">
              <a:lnSpc>
                <a:spcPct val="90000"/>
              </a:lnSpc>
              <a:spcAft>
                <a:spcPts val="0"/>
              </a:spcAft>
              <a:buFont typeface="Arial" pitchFamily="34" charset="0"/>
              <a:buChar char="•"/>
              <a:defRPr/>
            </a:pPr>
            <a:r>
              <a:rPr lang="en-US" sz="2400" dirty="0" smtClean="0"/>
              <a:t>Third century A.D. hostile tribes and pirates disrupted Roman lucrative trade, frequent wars were expensive, wealthy sent gold and silver out of empire to buy luxury items, and agriculture waned due to overworked soil, use of slaves (competition and no new technology).  </a:t>
            </a:r>
          </a:p>
          <a:p>
            <a:pPr eaLnBrk="1" fontAlgn="auto" hangingPunct="1">
              <a:lnSpc>
                <a:spcPct val="90000"/>
              </a:lnSpc>
              <a:spcAft>
                <a:spcPts val="0"/>
              </a:spcAft>
              <a:buFont typeface="Arial" pitchFamily="34" charset="0"/>
              <a:buChar char="•"/>
              <a:defRPr/>
            </a:pPr>
            <a:r>
              <a:rPr lang="en-US" sz="2400" dirty="0" smtClean="0"/>
              <a:t>Used taxation as a way of gaining more revenue </a:t>
            </a:r>
          </a:p>
          <a:p>
            <a:pPr eaLnBrk="1" fontAlgn="auto" hangingPunct="1">
              <a:lnSpc>
                <a:spcPct val="90000"/>
              </a:lnSpc>
              <a:spcAft>
                <a:spcPts val="0"/>
              </a:spcAft>
              <a:buFont typeface="Arial" pitchFamily="34" charset="0"/>
              <a:buChar char="•"/>
              <a:defRPr/>
            </a:pPr>
            <a:r>
              <a:rPr lang="en-US" sz="2400" dirty="0" smtClean="0"/>
              <a:t>Created new coins with less silver, which led to inflation (drop in value of money coupled with rise in prices)</a:t>
            </a:r>
          </a:p>
        </p:txBody>
      </p:sp>
      <p:sp>
        <p:nvSpPr>
          <p:cNvPr id="19460" name="Rectangle 4"/>
          <p:cNvSpPr>
            <a:spLocks noGrp="1" noChangeArrowheads="1"/>
          </p:cNvSpPr>
          <p:nvPr>
            <p:ph type="body" sz="half" idx="2"/>
          </p:nvPr>
        </p:nvSpPr>
        <p:spPr>
          <a:xfrm>
            <a:off x="4800600" y="685800"/>
            <a:ext cx="3810000" cy="6019800"/>
          </a:xfrm>
        </p:spPr>
        <p:txBody>
          <a:bodyPr rtlCol="0">
            <a:normAutofit lnSpcReduction="10000"/>
          </a:bodyPr>
          <a:lstStyle/>
          <a:p>
            <a:pPr eaLnBrk="1" fontAlgn="auto" hangingPunct="1">
              <a:lnSpc>
                <a:spcPct val="90000"/>
              </a:lnSpc>
              <a:spcAft>
                <a:spcPts val="0"/>
              </a:spcAft>
              <a:buFont typeface="Arial" pitchFamily="34" charset="0"/>
              <a:buChar char="•"/>
              <a:defRPr/>
            </a:pPr>
            <a:r>
              <a:rPr lang="en-US" sz="2400" dirty="0" smtClean="0"/>
              <a:t>A.D. 284 Diocletian becomes emperor and begins reforming Rome.  He rules as an absolute monarch to complete his policies</a:t>
            </a:r>
          </a:p>
          <a:p>
            <a:pPr eaLnBrk="1" fontAlgn="auto" hangingPunct="1">
              <a:lnSpc>
                <a:spcPct val="90000"/>
              </a:lnSpc>
              <a:spcAft>
                <a:spcPts val="0"/>
              </a:spcAft>
              <a:buFont typeface="Arial" pitchFamily="34" charset="0"/>
              <a:buChar char="•"/>
              <a:defRPr/>
            </a:pPr>
            <a:r>
              <a:rPr lang="en-US" sz="2400" dirty="0" smtClean="0"/>
              <a:t>Doubles size of Roman army, set fixed prices on goods, ordered farmers and workers to stay in their jobs for life, claimed himself to come from Roman gods, passed decrees to persecute Christians, and divided the empire in 2 halves (West-Rome and East-Byzantium)</a:t>
            </a:r>
          </a:p>
        </p:txBody>
      </p:sp>
    </p:spTree>
    <p:extLst>
      <p:ext uri="{BB962C8B-B14F-4D97-AF65-F5344CB8AC3E}">
        <p14:creationId xmlns:p14="http://schemas.microsoft.com/office/powerpoint/2010/main" val="30320986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3" descr="http://wps.ablongman.com/wps/media/objects/262/268312/art/figures/KISH_06_140b.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0"/>
            <a:ext cx="12115800" cy="816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29342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914400" y="-228600"/>
            <a:ext cx="7772400" cy="1143000"/>
          </a:xfrm>
        </p:spPr>
        <p:txBody>
          <a:bodyPr/>
          <a:lstStyle/>
          <a:p>
            <a:pPr eaLnBrk="1" hangingPunct="1"/>
            <a:r>
              <a:rPr lang="en-US" altLang="en-US" smtClean="0"/>
              <a:t>Decline</a:t>
            </a:r>
          </a:p>
        </p:txBody>
      </p:sp>
      <p:sp>
        <p:nvSpPr>
          <p:cNvPr id="50179" name="Rectangle 3"/>
          <p:cNvSpPr>
            <a:spLocks noGrp="1" noChangeArrowheads="1"/>
          </p:cNvSpPr>
          <p:nvPr>
            <p:ph type="body" sz="half" idx="1"/>
          </p:nvPr>
        </p:nvSpPr>
        <p:spPr>
          <a:xfrm>
            <a:off x="609600" y="685800"/>
            <a:ext cx="3810000" cy="6019800"/>
          </a:xfrm>
        </p:spPr>
        <p:txBody>
          <a:bodyPr/>
          <a:lstStyle/>
          <a:p>
            <a:pPr eaLnBrk="1" hangingPunct="1">
              <a:lnSpc>
                <a:spcPct val="90000"/>
              </a:lnSpc>
            </a:pPr>
            <a:r>
              <a:rPr lang="en-US" altLang="en-US" sz="2400" smtClean="0"/>
              <a:t>Diocletian was a strong leader who divided the emperor with General Maximian.  Each choose an assistant or successor </a:t>
            </a:r>
          </a:p>
          <a:p>
            <a:pPr eaLnBrk="1" hangingPunct="1">
              <a:lnSpc>
                <a:spcPct val="90000"/>
              </a:lnSpc>
            </a:pPr>
            <a:r>
              <a:rPr lang="en-US" altLang="en-US" sz="2400" smtClean="0"/>
              <a:t>After Diocletian retire due to failing health the empire plunged itself into civil war</a:t>
            </a:r>
          </a:p>
          <a:p>
            <a:pPr eaLnBrk="1" hangingPunct="1">
              <a:lnSpc>
                <a:spcPct val="90000"/>
              </a:lnSpc>
            </a:pPr>
            <a:r>
              <a:rPr lang="en-US" altLang="en-US" sz="2400" smtClean="0"/>
              <a:t>Constantine emerged as emperor as a result of this event (he ended the persecution of Christians).  He continued many of Diocletian’s policies except keeping the empire divided</a:t>
            </a:r>
          </a:p>
        </p:txBody>
      </p:sp>
      <p:sp>
        <p:nvSpPr>
          <p:cNvPr id="21508" name="Rectangle 4"/>
          <p:cNvSpPr>
            <a:spLocks noGrp="1" noChangeArrowheads="1"/>
          </p:cNvSpPr>
          <p:nvPr>
            <p:ph type="body" sz="half" idx="2"/>
          </p:nvPr>
        </p:nvSpPr>
        <p:spPr>
          <a:xfrm>
            <a:off x="4648200" y="838200"/>
            <a:ext cx="3810000" cy="5791200"/>
          </a:xfrm>
        </p:spPr>
        <p:txBody>
          <a:bodyPr rtlCol="0">
            <a:normAutofit fontScale="92500" lnSpcReduction="10000"/>
          </a:bodyPr>
          <a:lstStyle/>
          <a:p>
            <a:pPr eaLnBrk="1" fontAlgn="auto" hangingPunct="1">
              <a:lnSpc>
                <a:spcPct val="90000"/>
              </a:lnSpc>
              <a:spcAft>
                <a:spcPts val="0"/>
              </a:spcAft>
              <a:buFont typeface="Arial" pitchFamily="34" charset="0"/>
              <a:buChar char="•"/>
              <a:defRPr/>
            </a:pPr>
            <a:r>
              <a:rPr lang="en-US" sz="2400" dirty="0" smtClean="0"/>
              <a:t>Constantine took control of the East in 324</a:t>
            </a:r>
          </a:p>
          <a:p>
            <a:pPr eaLnBrk="1" fontAlgn="auto" hangingPunct="1">
              <a:lnSpc>
                <a:spcPct val="90000"/>
              </a:lnSpc>
              <a:spcAft>
                <a:spcPts val="0"/>
              </a:spcAft>
              <a:buFont typeface="Arial" pitchFamily="34" charset="0"/>
              <a:buChar char="•"/>
              <a:defRPr/>
            </a:pPr>
            <a:r>
              <a:rPr lang="en-US" sz="2400" dirty="0" smtClean="0"/>
              <a:t>He moved the capital from Rome to Byzantium and renamed the city Constantinople</a:t>
            </a:r>
          </a:p>
          <a:p>
            <a:pPr eaLnBrk="1" fontAlgn="auto" hangingPunct="1">
              <a:lnSpc>
                <a:spcPct val="90000"/>
              </a:lnSpc>
              <a:spcAft>
                <a:spcPts val="0"/>
              </a:spcAft>
              <a:buFont typeface="Arial" pitchFamily="34" charset="0"/>
              <a:buChar char="•"/>
              <a:defRPr/>
            </a:pPr>
            <a:r>
              <a:rPr lang="en-US" sz="2400" dirty="0" smtClean="0"/>
              <a:t>A.D. 312: Roman Emperor Constantine was fighting 3 rivals at the Tiber River and prayer for divine help.  He saw the Christian symbol and had it painted on his men.  They were victorious.  </a:t>
            </a:r>
            <a:r>
              <a:rPr lang="en-US" sz="2400" u="sng" dirty="0" smtClean="0"/>
              <a:t>313 passed the Edict of Milan </a:t>
            </a:r>
            <a:r>
              <a:rPr lang="en-US" sz="2400" dirty="0" smtClean="0"/>
              <a:t>that granted all to follow the religion they choose</a:t>
            </a:r>
          </a:p>
          <a:p>
            <a:pPr eaLnBrk="1" fontAlgn="auto" hangingPunct="1">
              <a:lnSpc>
                <a:spcPct val="90000"/>
              </a:lnSpc>
              <a:spcAft>
                <a:spcPts val="0"/>
              </a:spcAft>
              <a:buFont typeface="Arial" pitchFamily="34" charset="0"/>
              <a:buChar char="•"/>
              <a:defRPr/>
            </a:pPr>
            <a:r>
              <a:rPr lang="en-US" sz="2400" dirty="0" smtClean="0"/>
              <a:t>380 emperor Theodosius made Christianity the official religion of Rome</a:t>
            </a:r>
          </a:p>
          <a:p>
            <a:pPr eaLnBrk="1" fontAlgn="auto" hangingPunct="1">
              <a:lnSpc>
                <a:spcPct val="90000"/>
              </a:lnSpc>
              <a:spcAft>
                <a:spcPts val="0"/>
              </a:spcAft>
              <a:buFont typeface="Arial" pitchFamily="34" charset="0"/>
              <a:buChar char="•"/>
              <a:defRPr/>
            </a:pPr>
            <a:endParaRPr lang="en-US" sz="2400" b="1" dirty="0" smtClean="0"/>
          </a:p>
        </p:txBody>
      </p:sp>
    </p:spTree>
    <p:extLst>
      <p:ext uri="{BB962C8B-B14F-4D97-AF65-F5344CB8AC3E}">
        <p14:creationId xmlns:p14="http://schemas.microsoft.com/office/powerpoint/2010/main" val="29720957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838200" y="-304800"/>
            <a:ext cx="7772400" cy="1143000"/>
          </a:xfrm>
        </p:spPr>
        <p:txBody>
          <a:bodyPr/>
          <a:lstStyle/>
          <a:p>
            <a:pPr eaLnBrk="1" hangingPunct="1"/>
            <a:r>
              <a:rPr lang="en-US" altLang="en-US" smtClean="0"/>
              <a:t>Decline</a:t>
            </a:r>
          </a:p>
        </p:txBody>
      </p:sp>
      <p:sp>
        <p:nvSpPr>
          <p:cNvPr id="51203" name="Rectangle 3"/>
          <p:cNvSpPr>
            <a:spLocks noGrp="1" noChangeArrowheads="1"/>
          </p:cNvSpPr>
          <p:nvPr>
            <p:ph type="body" sz="half" idx="1"/>
          </p:nvPr>
        </p:nvSpPr>
        <p:spPr>
          <a:xfrm>
            <a:off x="457200" y="609600"/>
            <a:ext cx="3810000" cy="5715000"/>
          </a:xfrm>
        </p:spPr>
        <p:txBody>
          <a:bodyPr/>
          <a:lstStyle/>
          <a:p>
            <a:pPr eaLnBrk="1" hangingPunct="1">
              <a:lnSpc>
                <a:spcPct val="90000"/>
              </a:lnSpc>
            </a:pPr>
            <a:r>
              <a:rPr lang="en-US" altLang="en-US" sz="2400" smtClean="0"/>
              <a:t>Germanic invasions continued to be a major problem in the West.  408 Visigoths under king Alaric sacked Rome</a:t>
            </a:r>
          </a:p>
          <a:p>
            <a:pPr eaLnBrk="1" hangingPunct="1">
              <a:lnSpc>
                <a:spcPct val="90000"/>
              </a:lnSpc>
            </a:pPr>
            <a:r>
              <a:rPr lang="en-US" altLang="en-US" sz="2400" smtClean="0"/>
              <a:t>Next came the Huns under Attila who pushed the Germans into the Roman Empire and eventually attempted to conquer –(disease spread)</a:t>
            </a:r>
          </a:p>
          <a:p>
            <a:pPr eaLnBrk="1" hangingPunct="1">
              <a:lnSpc>
                <a:spcPct val="90000"/>
              </a:lnSpc>
            </a:pPr>
            <a:r>
              <a:rPr lang="en-US" altLang="en-US" sz="2400" smtClean="0"/>
              <a:t>455 the Vandals sacked Rome and its population dropped for 1 million to 20,000 due to famine</a:t>
            </a:r>
          </a:p>
        </p:txBody>
      </p:sp>
      <p:sp>
        <p:nvSpPr>
          <p:cNvPr id="51204" name="Rectangle 4"/>
          <p:cNvSpPr>
            <a:spLocks noGrp="1" noChangeArrowheads="1"/>
          </p:cNvSpPr>
          <p:nvPr>
            <p:ph type="body" sz="half" idx="2"/>
          </p:nvPr>
        </p:nvSpPr>
        <p:spPr>
          <a:xfrm>
            <a:off x="4724400" y="685800"/>
            <a:ext cx="3810000" cy="4953000"/>
          </a:xfrm>
        </p:spPr>
        <p:txBody>
          <a:bodyPr/>
          <a:lstStyle/>
          <a:p>
            <a:pPr eaLnBrk="1" hangingPunct="1">
              <a:lnSpc>
                <a:spcPct val="70000"/>
              </a:lnSpc>
            </a:pPr>
            <a:r>
              <a:rPr lang="en-US" altLang="en-US" sz="2600" smtClean="0"/>
              <a:t>Western Rome fell, but the East continued to prospered. Rome fell in stages</a:t>
            </a:r>
          </a:p>
          <a:p>
            <a:pPr eaLnBrk="1" hangingPunct="1">
              <a:lnSpc>
                <a:spcPct val="70000"/>
              </a:lnSpc>
            </a:pPr>
            <a:r>
              <a:rPr lang="en-US" altLang="en-US" sz="2600" smtClean="0"/>
              <a:t>Reasons why Western Roman Empire fell: political, social, economic, and military </a:t>
            </a:r>
            <a:r>
              <a:rPr lang="en-US" altLang="en-US" sz="2600" smtClean="0">
                <a:solidFill>
                  <a:srgbClr val="FF0000"/>
                </a:solidFill>
              </a:rPr>
              <a:t>(see chart on next slide)</a:t>
            </a:r>
          </a:p>
          <a:p>
            <a:pPr eaLnBrk="1" hangingPunct="1">
              <a:lnSpc>
                <a:spcPct val="80000"/>
              </a:lnSpc>
            </a:pPr>
            <a:r>
              <a:rPr lang="en-US" altLang="en-US" sz="2600" smtClean="0"/>
              <a:t>Eastern half became Byzantine Empire and lasted until it was conquered by the Ottoman Empire in 1453</a:t>
            </a:r>
          </a:p>
        </p:txBody>
      </p:sp>
    </p:spTree>
    <p:extLst>
      <p:ext uri="{BB962C8B-B14F-4D97-AF65-F5344CB8AC3E}">
        <p14:creationId xmlns:p14="http://schemas.microsoft.com/office/powerpoint/2010/main" val="42121218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62"/>
          <p:cNvSpPr>
            <a:spLocks noGrp="1"/>
          </p:cNvSpPr>
          <p:nvPr>
            <p:ph type="title"/>
          </p:nvPr>
        </p:nvSpPr>
        <p:spPr>
          <a:xfrm>
            <a:off x="457200" y="-304800"/>
            <a:ext cx="8229600" cy="1143000"/>
          </a:xfrm>
        </p:spPr>
        <p:txBody>
          <a:bodyPr/>
          <a:lstStyle/>
          <a:p>
            <a:pPr eaLnBrk="1" hangingPunct="1"/>
            <a:r>
              <a:rPr lang="en-US" altLang="en-US" smtClean="0"/>
              <a:t>Decline of Rome</a:t>
            </a:r>
          </a:p>
        </p:txBody>
      </p:sp>
      <p:graphicFrame>
        <p:nvGraphicFramePr>
          <p:cNvPr id="98409" name="Group 105"/>
          <p:cNvGraphicFramePr>
            <a:graphicFrameLocks noGrp="1"/>
          </p:cNvGraphicFramePr>
          <p:nvPr>
            <p:ph idx="1"/>
          </p:nvPr>
        </p:nvGraphicFramePr>
        <p:xfrm>
          <a:off x="304800" y="609600"/>
          <a:ext cx="8610600" cy="5597988"/>
        </p:xfrm>
        <a:graphic>
          <a:graphicData uri="http://schemas.openxmlformats.org/drawingml/2006/table">
            <a:tbl>
              <a:tblPr/>
              <a:tblGrid>
                <a:gridCol w="2152650"/>
                <a:gridCol w="2152650"/>
                <a:gridCol w="2152650"/>
                <a:gridCol w="2152650"/>
              </a:tblGrid>
              <a:tr h="406354">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Political</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Social</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Economic</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Military</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101">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Political office seen as burden, not a reward</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Decline in interest in public affairs</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Poor harvest</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Threat from northern European tribes</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101">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Military interference in politics</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Low confidence in empire</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Disruption of trade</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Low funds for defense</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31437">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Civil war and unrest</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Disloyalty, lack of patriotism, corruption</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No more war plunder</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Problems recruiting Roman citizens; recruiting of non-Romans</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101">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Division of the empire</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Contrast between rich and poor</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Gold and silver drain</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Decline of patriotism and loyalty among soldiers</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101">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Moving of capital to Byzantium</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US" sz="1400" b="0" i="0" u="none" strike="noStrike" cap="none" normalizeH="0" baseline="0" smtClean="0">
                        <a:ln>
                          <a:noFill/>
                        </a:ln>
                        <a:solidFill>
                          <a:schemeClr val="tx1"/>
                        </a:solidFill>
                        <a:effectLst/>
                        <a:latin typeface="Calibri" pitchFamily="34"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Inflation</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US" sz="1400" b="0" i="0" u="none" strike="noStrike" cap="none" normalizeH="0" baseline="0" smtClean="0">
                        <a:ln>
                          <a:noFill/>
                        </a:ln>
                        <a:solidFill>
                          <a:schemeClr val="tx1"/>
                        </a:solidFill>
                        <a:effectLst/>
                        <a:latin typeface="Calibri" pitchFamily="34"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354">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US" sz="1400" b="0" i="0" u="none" strike="noStrike" cap="none" normalizeH="0" baseline="0" smtClean="0">
                        <a:ln>
                          <a:noFill/>
                        </a:ln>
                        <a:solidFill>
                          <a:schemeClr val="tx1"/>
                        </a:solidFill>
                        <a:effectLst/>
                        <a:latin typeface="Calibri" pitchFamily="34" charset="0"/>
                      </a:endParaRP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US" sz="1400" b="0" i="0" u="none" strike="noStrike" cap="none" normalizeH="0" baseline="0" smtClean="0">
                        <a:ln>
                          <a:noFill/>
                        </a:ln>
                        <a:solidFill>
                          <a:schemeClr val="tx1"/>
                        </a:solidFill>
                        <a:effectLst/>
                        <a:latin typeface="Calibri" pitchFamily="34"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Crushing tax burden</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US" sz="1400" b="0" i="0" u="none" strike="noStrike" cap="none" normalizeH="0" baseline="0" smtClean="0">
                        <a:ln>
                          <a:noFill/>
                        </a:ln>
                        <a:solidFill>
                          <a:schemeClr val="tx1"/>
                        </a:solidFill>
                        <a:effectLst/>
                        <a:latin typeface="Calibri" pitchFamily="34"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44773">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US" sz="1400" b="0" i="0" u="none" strike="noStrike" cap="none" normalizeH="0" baseline="0" smtClean="0">
                        <a:ln>
                          <a:noFill/>
                        </a:ln>
                        <a:solidFill>
                          <a:schemeClr val="tx1"/>
                        </a:solidFill>
                        <a:effectLst/>
                        <a:latin typeface="Calibri" pitchFamily="34" charset="0"/>
                      </a:endParaRP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US" sz="1400" b="0" i="0" u="none" strike="noStrike" cap="none" normalizeH="0" baseline="0" smtClean="0">
                        <a:ln>
                          <a:noFill/>
                        </a:ln>
                        <a:solidFill>
                          <a:schemeClr val="tx1"/>
                        </a:solidFill>
                        <a:effectLst/>
                        <a:latin typeface="Calibri" pitchFamily="34"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Widening gap between rich and poor and increasingly impoverished Western empire</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US" sz="1400" b="0" i="0" u="none" strike="noStrike" cap="none" normalizeH="0" baseline="0" smtClean="0">
                        <a:ln>
                          <a:noFill/>
                        </a:ln>
                        <a:solidFill>
                          <a:schemeClr val="tx1"/>
                        </a:solidFill>
                        <a:effectLst/>
                        <a:latin typeface="Calibri" pitchFamily="34"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101">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US" sz="2800" b="0" i="0" u="none" strike="noStrike" cap="none" normalizeH="0" baseline="0" smtClean="0">
                        <a:ln>
                          <a:noFill/>
                        </a:ln>
                        <a:solidFill>
                          <a:schemeClr val="tx1"/>
                        </a:solidFill>
                        <a:effectLst/>
                        <a:latin typeface="Calibri" pitchFamily="34" charset="0"/>
                      </a:endParaRP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2800" b="0" i="0" u="none" strike="noStrike" cap="none" normalizeH="0" baseline="0" smtClean="0">
                          <a:ln>
                            <a:noFill/>
                          </a:ln>
                          <a:solidFill>
                            <a:schemeClr val="tx1"/>
                          </a:solidFill>
                          <a:effectLst/>
                          <a:latin typeface="Calibri" pitchFamily="34" charset="0"/>
                        </a:rPr>
                        <a:t>Immediate </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2800" b="0" i="0" u="none" strike="noStrike" cap="none" normalizeH="0" baseline="0" smtClean="0">
                          <a:ln>
                            <a:noFill/>
                          </a:ln>
                          <a:solidFill>
                            <a:schemeClr val="tx1"/>
                          </a:solidFill>
                          <a:effectLst/>
                          <a:latin typeface="Calibri" pitchFamily="34" charset="0"/>
                        </a:rPr>
                        <a:t>Causes</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US" sz="2800" b="0" i="0" u="none" strike="noStrike" cap="none" normalizeH="0" baseline="0" smtClean="0">
                        <a:ln>
                          <a:noFill/>
                        </a:ln>
                        <a:solidFill>
                          <a:schemeClr val="tx1"/>
                        </a:solidFill>
                        <a:effectLst/>
                        <a:latin typeface="Calibri" pitchFamily="34"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101">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Pressure from the Huns</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Invasion by Germanic tribes and by the Huns</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Sack of Rome</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rPr>
                        <a:t>Conquest by invaders</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4235995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pPr eaLnBrk="1" hangingPunct="1"/>
            <a:r>
              <a:rPr lang="en-US" altLang="en-US" smtClean="0"/>
              <a:t>ITALY</a:t>
            </a:r>
          </a:p>
        </p:txBody>
      </p:sp>
      <p:pic>
        <p:nvPicPr>
          <p:cNvPr id="53251" name="Content Placeholder 3" descr="vacation to europe 215.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838200" y="1371600"/>
            <a:ext cx="6948488" cy="5211763"/>
          </a:xfrm>
        </p:spPr>
      </p:pic>
      <p:sp>
        <p:nvSpPr>
          <p:cNvPr id="53252" name="Text Box 5"/>
          <p:cNvSpPr txBox="1">
            <a:spLocks noChangeArrowheads="1"/>
          </p:cNvSpPr>
          <p:nvPr/>
        </p:nvSpPr>
        <p:spPr bwMode="auto">
          <a:xfrm>
            <a:off x="7924800" y="6019800"/>
            <a:ext cx="914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a:t>2008</a:t>
            </a:r>
          </a:p>
        </p:txBody>
      </p:sp>
    </p:spTree>
    <p:extLst>
      <p:ext uri="{BB962C8B-B14F-4D97-AF65-F5344CB8AC3E}">
        <p14:creationId xmlns:p14="http://schemas.microsoft.com/office/powerpoint/2010/main" val="32572365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pPr eaLnBrk="1" hangingPunct="1"/>
            <a:r>
              <a:rPr lang="en-US" altLang="en-US" smtClean="0"/>
              <a:t>ITALY</a:t>
            </a:r>
          </a:p>
        </p:txBody>
      </p:sp>
      <p:pic>
        <p:nvPicPr>
          <p:cNvPr id="54275" name="Content Placeholder 3" descr="vacation to europe 211.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066800" y="1139825"/>
            <a:ext cx="7162800" cy="5372100"/>
          </a:xfrm>
        </p:spPr>
      </p:pic>
      <p:sp>
        <p:nvSpPr>
          <p:cNvPr id="54276" name="Text Box 5"/>
          <p:cNvSpPr txBox="1">
            <a:spLocks noChangeArrowheads="1"/>
          </p:cNvSpPr>
          <p:nvPr/>
        </p:nvSpPr>
        <p:spPr bwMode="auto">
          <a:xfrm>
            <a:off x="8305800" y="6248400"/>
            <a:ext cx="838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a:t>2008</a:t>
            </a:r>
          </a:p>
        </p:txBody>
      </p:sp>
    </p:spTree>
    <p:extLst>
      <p:ext uri="{BB962C8B-B14F-4D97-AF65-F5344CB8AC3E}">
        <p14:creationId xmlns:p14="http://schemas.microsoft.com/office/powerpoint/2010/main" val="31715477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457200" y="-304800"/>
            <a:ext cx="8229600" cy="1143000"/>
          </a:xfrm>
        </p:spPr>
        <p:txBody>
          <a:bodyPr/>
          <a:lstStyle/>
          <a:p>
            <a:pPr eaLnBrk="1" hangingPunct="1"/>
            <a:r>
              <a:rPr lang="en-US" altLang="en-US" smtClean="0"/>
              <a:t>Politics in Greece and Rome</a:t>
            </a:r>
          </a:p>
        </p:txBody>
      </p:sp>
      <p:sp>
        <p:nvSpPr>
          <p:cNvPr id="3" name="Content Placeholder 2"/>
          <p:cNvSpPr>
            <a:spLocks noGrp="1"/>
          </p:cNvSpPr>
          <p:nvPr>
            <p:ph idx="1"/>
          </p:nvPr>
        </p:nvSpPr>
        <p:spPr>
          <a:xfrm>
            <a:off x="228600" y="762000"/>
            <a:ext cx="8763000" cy="5867400"/>
          </a:xfrm>
        </p:spPr>
        <p:txBody>
          <a:bodyPr rtlCol="0">
            <a:normAutofit fontScale="55000" lnSpcReduction="20000"/>
          </a:bodyPr>
          <a:lstStyle/>
          <a:p>
            <a:pPr eaLnBrk="1" fontAlgn="auto" hangingPunct="1">
              <a:spcAft>
                <a:spcPts val="0"/>
              </a:spcAft>
              <a:buFont typeface="Arial" pitchFamily="34" charset="0"/>
              <a:buChar char="•"/>
              <a:defRPr/>
            </a:pPr>
            <a:r>
              <a:rPr lang="en-US" dirty="0" smtClean="0"/>
              <a:t>Greece-polis –term from which politics comes!</a:t>
            </a:r>
          </a:p>
          <a:p>
            <a:pPr eaLnBrk="1" fontAlgn="auto" hangingPunct="1">
              <a:spcAft>
                <a:spcPts val="0"/>
              </a:spcAft>
              <a:buFont typeface="Arial" pitchFamily="34" charset="0"/>
              <a:buChar char="•"/>
              <a:defRPr/>
            </a:pPr>
            <a:r>
              <a:rPr lang="en-US" dirty="0" smtClean="0"/>
              <a:t>Believed in active participation in politics and discussed the affairs of the state. They also participated in the military too which increased this interest in politics. </a:t>
            </a:r>
          </a:p>
          <a:p>
            <a:pPr eaLnBrk="1" fontAlgn="auto" hangingPunct="1">
              <a:spcAft>
                <a:spcPts val="0"/>
              </a:spcAft>
              <a:buFont typeface="Arial" pitchFamily="34" charset="0"/>
              <a:buChar char="•"/>
              <a:defRPr/>
            </a:pPr>
            <a:r>
              <a:rPr lang="en-US" dirty="0" smtClean="0"/>
              <a:t>China vs. Greco-Rome: Both had strong political ideal and interests. However, China didn’t have the concept of citizen, but Greco-Rome didn’t have divine emperor or elaborate bureaucracy. Greco-Rome had mc political diversity more like India than China. </a:t>
            </a:r>
          </a:p>
          <a:p>
            <a:pPr eaLnBrk="1" fontAlgn="auto" hangingPunct="1">
              <a:spcAft>
                <a:spcPts val="0"/>
              </a:spcAft>
              <a:buFont typeface="Arial" pitchFamily="34" charset="0"/>
              <a:buChar char="•"/>
              <a:defRPr/>
            </a:pPr>
            <a:r>
              <a:rPr lang="en-US" dirty="0" smtClean="0"/>
              <a:t>Greece-democracy: demos “the people” –Athens had a direct democracy where an assembly met every 10 days to make decisions. Women had no rights and only 50% of men were citizens! </a:t>
            </a:r>
          </a:p>
          <a:p>
            <a:pPr eaLnBrk="1" fontAlgn="auto" hangingPunct="1">
              <a:spcAft>
                <a:spcPts val="0"/>
              </a:spcAft>
              <a:buFont typeface="Arial" pitchFamily="34" charset="0"/>
              <a:buChar char="•"/>
              <a:defRPr/>
            </a:pPr>
            <a:r>
              <a:rPr lang="en-US" dirty="0" smtClean="0"/>
              <a:t>Aristocratic assembly = most widely preferred political unit of classical Mediterranean. Sparta governed by a militaristic aristocracy! Aristocracy “rule of the best”</a:t>
            </a:r>
          </a:p>
          <a:p>
            <a:pPr eaLnBrk="1" fontAlgn="auto" hangingPunct="1">
              <a:spcAft>
                <a:spcPts val="0"/>
              </a:spcAft>
              <a:buFont typeface="Arial" pitchFamily="34" charset="0"/>
              <a:buChar char="•"/>
              <a:defRPr/>
            </a:pPr>
            <a:r>
              <a:rPr lang="en-US" dirty="0" smtClean="0"/>
              <a:t>Rome-balance Greek political theory and aristocracy! Power lay in the Senate (patricians) and the two consuls (kings). Many local assemblies too for lower class Roman citizens. Roman Empire successful at ruling because: the kept much local autonomy in areas conquered, had a large organized government, had carefully crafted laws that could evolve over time and that became the regulator of social life, a strong military, commerce, religion that expressed loyalty to the state, and public forms of entertainment to distract their subjects! (attacked Christians b/c they refused to place the state first before their religion, but to other religions who did accept they were tolerant)</a:t>
            </a:r>
          </a:p>
          <a:p>
            <a:pPr eaLnBrk="1" fontAlgn="auto" hangingPunct="1">
              <a:spcAft>
                <a:spcPts val="0"/>
              </a:spcAft>
              <a:buFont typeface="Arial" pitchFamily="34" charset="0"/>
              <a:buChar char="•"/>
              <a:defRPr/>
            </a:pPr>
            <a:r>
              <a:rPr lang="en-US" dirty="0" smtClean="0"/>
              <a:t>*Diversity of political forms</a:t>
            </a:r>
          </a:p>
          <a:p>
            <a:pPr eaLnBrk="1" fontAlgn="auto" hangingPunct="1">
              <a:spcAft>
                <a:spcPts val="0"/>
              </a:spcAft>
              <a:buFont typeface="Arial" pitchFamily="34" charset="0"/>
              <a:buChar char="•"/>
              <a:defRPr/>
            </a:pPr>
            <a:r>
              <a:rPr lang="en-US" dirty="0" smtClean="0"/>
              <a:t>*Importance in participating in politics</a:t>
            </a:r>
          </a:p>
        </p:txBody>
      </p:sp>
    </p:spTree>
    <p:extLst>
      <p:ext uri="{BB962C8B-B14F-4D97-AF65-F5344CB8AC3E}">
        <p14:creationId xmlns:p14="http://schemas.microsoft.com/office/powerpoint/2010/main" val="40038540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457200" y="-304800"/>
            <a:ext cx="8229600" cy="1143000"/>
          </a:xfrm>
        </p:spPr>
        <p:txBody>
          <a:bodyPr/>
          <a:lstStyle/>
          <a:p>
            <a:pPr eaLnBrk="1" hangingPunct="1"/>
            <a:r>
              <a:rPr lang="en-US" altLang="en-US" smtClean="0"/>
              <a:t>Religion</a:t>
            </a:r>
          </a:p>
        </p:txBody>
      </p:sp>
      <p:sp>
        <p:nvSpPr>
          <p:cNvPr id="56323" name="Content Placeholder 2"/>
          <p:cNvSpPr>
            <a:spLocks noGrp="1"/>
          </p:cNvSpPr>
          <p:nvPr>
            <p:ph idx="1"/>
          </p:nvPr>
        </p:nvSpPr>
        <p:spPr>
          <a:xfrm>
            <a:off x="0" y="533400"/>
            <a:ext cx="9144000" cy="5715000"/>
          </a:xfrm>
        </p:spPr>
        <p:txBody>
          <a:bodyPr>
            <a:normAutofit lnSpcReduction="10000"/>
          </a:bodyPr>
          <a:lstStyle/>
          <a:p>
            <a:pPr eaLnBrk="1" hangingPunct="1">
              <a:lnSpc>
                <a:spcPct val="80000"/>
              </a:lnSpc>
            </a:pPr>
            <a:r>
              <a:rPr lang="en-US" altLang="en-US" sz="2200" smtClean="0"/>
              <a:t>Believed in different gods and goddess who regulated human life</a:t>
            </a:r>
          </a:p>
          <a:p>
            <a:pPr eaLnBrk="1" hangingPunct="1">
              <a:lnSpc>
                <a:spcPct val="80000"/>
              </a:lnSpc>
            </a:pPr>
            <a:r>
              <a:rPr lang="en-US" altLang="en-US" sz="2200" smtClean="0"/>
              <a:t>Zeus (Greek) or Jupiter (Roman) presided over god and goddess. Romans had same gods, but different names!</a:t>
            </a:r>
          </a:p>
          <a:p>
            <a:pPr eaLnBrk="1" hangingPunct="1">
              <a:lnSpc>
                <a:spcPct val="80000"/>
              </a:lnSpc>
            </a:pPr>
            <a:r>
              <a:rPr lang="en-US" altLang="en-US" sz="2200" smtClean="0"/>
              <a:t>Specific gods were patrons of human activities: hunt, war, or metalworking</a:t>
            </a:r>
          </a:p>
          <a:p>
            <a:pPr eaLnBrk="1" hangingPunct="1">
              <a:lnSpc>
                <a:spcPct val="80000"/>
              </a:lnSpc>
            </a:pPr>
            <a:r>
              <a:rPr lang="en-US" altLang="en-US" sz="2200" smtClean="0"/>
              <a:t>Many fun stories of the gods that people found very entertaining. (Greco-Roman and Indian religious lore reflected common heritage of Indo-European invaders. India was more interested in spirituality than the Greeks/ Romans). </a:t>
            </a:r>
          </a:p>
          <a:p>
            <a:pPr eaLnBrk="1" hangingPunct="1">
              <a:lnSpc>
                <a:spcPct val="80000"/>
              </a:lnSpc>
            </a:pPr>
            <a:r>
              <a:rPr lang="en-US" altLang="en-US" sz="2200" smtClean="0"/>
              <a:t>Problem: lack of spiritual passion to many especially in times of chaos/ trouble. </a:t>
            </a:r>
          </a:p>
          <a:p>
            <a:pPr eaLnBrk="1" hangingPunct="1">
              <a:lnSpc>
                <a:spcPct val="80000"/>
              </a:lnSpc>
            </a:pPr>
            <a:r>
              <a:rPr lang="en-US" altLang="en-US" sz="2200" smtClean="0"/>
              <a:t>Promoted political loyalty it didn’t provide ethics thus arose philosophers </a:t>
            </a:r>
          </a:p>
          <a:p>
            <a:pPr eaLnBrk="1" hangingPunct="1">
              <a:lnSpc>
                <a:spcPct val="80000"/>
              </a:lnSpc>
            </a:pPr>
            <a:r>
              <a:rPr lang="en-US" altLang="en-US" sz="2200" smtClean="0">
                <a:cs typeface="Arial" charset="0"/>
              </a:rPr>
              <a:t>Stoicism, Zeno, believed that the entire universe was ordered according to natural laws. Each person is consigned a role in the natural system and must seek to discover and fulfill that vocation. Stressed an inner moral independence that was cultivated by strict discipline of the body and personal bravery. </a:t>
            </a:r>
          </a:p>
          <a:p>
            <a:pPr eaLnBrk="1" hangingPunct="1">
              <a:lnSpc>
                <a:spcPct val="80000"/>
              </a:lnSpc>
            </a:pPr>
            <a:r>
              <a:rPr lang="en-US" altLang="en-US" sz="2200" smtClean="0">
                <a:cs typeface="Arial" charset="0"/>
              </a:rPr>
              <a:t>Mithraism-a cult dedicated to the Persian deity Mithras-identified with sun and light (goodness). Only men-strength, courage, discipline, morals</a:t>
            </a:r>
          </a:p>
          <a:p>
            <a:pPr eaLnBrk="1" hangingPunct="1">
              <a:lnSpc>
                <a:spcPct val="80000"/>
              </a:lnSpc>
            </a:pPr>
            <a:r>
              <a:rPr lang="en-US" altLang="en-US" sz="2200" smtClean="0">
                <a:cs typeface="Arial" charset="0"/>
              </a:rPr>
              <a:t>Cult of Isis-admitted women-benevolent and protective deity who nurtured worshipers and helped them cope with stresses of life. Both Mithraism and Cult of Isis were religions of salvation-very popular prior to Christainity </a:t>
            </a:r>
            <a:endParaRPr lang="en-US" altLang="en-US" sz="2200" smtClean="0"/>
          </a:p>
        </p:txBody>
      </p:sp>
    </p:spTree>
    <p:extLst>
      <p:ext uri="{BB962C8B-B14F-4D97-AF65-F5344CB8AC3E}">
        <p14:creationId xmlns:p14="http://schemas.microsoft.com/office/powerpoint/2010/main" val="20959439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p:cNvSpPr>
          <p:nvPr>
            <p:ph type="title"/>
          </p:nvPr>
        </p:nvSpPr>
        <p:spPr>
          <a:xfrm>
            <a:off x="457200" y="-381000"/>
            <a:ext cx="8229600" cy="1143000"/>
          </a:xfrm>
        </p:spPr>
        <p:txBody>
          <a:bodyPr/>
          <a:lstStyle/>
          <a:p>
            <a:pPr eaLnBrk="1" hangingPunct="1"/>
            <a:r>
              <a:rPr lang="en-US" altLang="en-US" smtClean="0"/>
              <a:t>Greek Creation Story</a:t>
            </a:r>
          </a:p>
        </p:txBody>
      </p:sp>
      <p:sp>
        <p:nvSpPr>
          <p:cNvPr id="57347" name="Rectangle 3"/>
          <p:cNvSpPr>
            <a:spLocks noGrp="1"/>
          </p:cNvSpPr>
          <p:nvPr>
            <p:ph type="body" idx="1"/>
          </p:nvPr>
        </p:nvSpPr>
        <p:spPr>
          <a:xfrm>
            <a:off x="381000" y="533400"/>
            <a:ext cx="8229600" cy="6096000"/>
          </a:xfrm>
        </p:spPr>
        <p:txBody>
          <a:bodyPr/>
          <a:lstStyle/>
          <a:p>
            <a:pPr eaLnBrk="1" hangingPunct="1">
              <a:lnSpc>
                <a:spcPct val="80000"/>
              </a:lnSpc>
            </a:pPr>
            <a:r>
              <a:rPr lang="en-US" altLang="en-US" sz="2400" smtClean="0"/>
              <a:t>At first there was chaos and then came Gaia (earth) and Uranus (sky). Gaia and Uranus (Ouranos) had the titans, children, and 3 Cyclopes. Uranus didn’t like his children so he pushed them back inside Gaia’s womb! This pained Gaia and she planned for revenge. Gaia’s  youngest, Cronus, helped her. One night while they laid together she had Cronus cut off the genitals of Uranus with a sickle. Cronus cast his father’s genitals into the sea out of which Aphrodite was created. </a:t>
            </a:r>
          </a:p>
          <a:p>
            <a:pPr eaLnBrk="1" hangingPunct="1">
              <a:lnSpc>
                <a:spcPct val="80000"/>
              </a:lnSpc>
            </a:pPr>
            <a:r>
              <a:rPr lang="en-US" altLang="en-US" sz="2400" smtClean="0"/>
              <a:t>Afterwards, Cronus married his sister Rhea. They had six children including Poseidon and Zeus. Cronus swallowed his children because of a prophecy stating that one of his children would overthrow him. Rhea tricked Cronus with their sixth child, Zeus, and instead of giving him the child to eat she gave him a stone. Then she smuggled the baby to Crete. He later returned to the world of the gods and he became Cronus’ cupbearer. He poisoned his wine which made his father throw up the rest of his siblings. They united and fought against their father and the Titans and won! Zeus became the king of the gods.</a:t>
            </a:r>
          </a:p>
        </p:txBody>
      </p:sp>
    </p:spTree>
    <p:extLst>
      <p:ext uri="{BB962C8B-B14F-4D97-AF65-F5344CB8AC3E}">
        <p14:creationId xmlns:p14="http://schemas.microsoft.com/office/powerpoint/2010/main" val="9833455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ChangeArrowheads="1"/>
          </p:cNvSpPr>
          <p:nvPr/>
        </p:nvSpPr>
        <p:spPr bwMode="auto">
          <a:xfrm>
            <a:off x="228600" y="549275"/>
            <a:ext cx="8502650" cy="4211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t>2000 BCE Indo-Europeans migrated down to the Italian peninsula and settled</a:t>
            </a:r>
          </a:p>
          <a:p>
            <a:pPr eaLnBrk="1" hangingPunct="1"/>
            <a:r>
              <a:rPr lang="en-US" altLang="en-US"/>
              <a:t>By 700 ish BCE Etruscans had come to dominate the Italian peninsula. Most think they were probably from the Anatolia? They established cities, participated in Mediterranean trade, made metal wares, and were known for their gold and silver jewelry skills. But by 500 BCE they began to decline to invasion (Celtics from Gaul) and competition (Greeks).</a:t>
            </a:r>
          </a:p>
          <a:p>
            <a:pPr eaLnBrk="1" hangingPunct="1"/>
            <a:endParaRPr lang="en-US" altLang="en-US"/>
          </a:p>
          <a:p>
            <a:pPr eaLnBrk="1" hangingPunct="1"/>
            <a:r>
              <a:rPr lang="en-US" altLang="en-US"/>
              <a:t>Rome-established in 700 BCE ish and it was originally a city-state with a king and monarchy. For a few hundred years, Etruscans ruled as kings of Rome, but the last king, Tarquin the Proud was really harsh and the citizens of Rome united to overthrow him. They then established a Republic in 509 BCE. </a:t>
            </a:r>
          </a:p>
          <a:p>
            <a:pPr eaLnBrk="1" hangingPunct="1"/>
            <a:r>
              <a:rPr lang="en-US" altLang="en-US"/>
              <a:t>	-(Aristocratic Republic) only the nobles/ aristocracy ruled via the Senate</a:t>
            </a:r>
          </a:p>
          <a:p>
            <a:pPr eaLnBrk="1" hangingPunct="1"/>
            <a:r>
              <a:rPr lang="en-US" altLang="en-US"/>
              <a:t>Patricians vs. Plebeians </a:t>
            </a:r>
          </a:p>
          <a:p>
            <a:pPr eaLnBrk="1" hangingPunct="1"/>
            <a:r>
              <a:rPr lang="en-US" altLang="en-US"/>
              <a:t>The Republic would rule Rome for some 500 years until Julius Caesar and Augustus!!!! </a:t>
            </a:r>
          </a:p>
        </p:txBody>
      </p:sp>
    </p:spTree>
    <p:extLst>
      <p:ext uri="{BB962C8B-B14F-4D97-AF65-F5344CB8AC3E}">
        <p14:creationId xmlns:p14="http://schemas.microsoft.com/office/powerpoint/2010/main" val="6867599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381000" y="-228600"/>
            <a:ext cx="8229600" cy="1143000"/>
          </a:xfrm>
        </p:spPr>
        <p:txBody>
          <a:bodyPr/>
          <a:lstStyle/>
          <a:p>
            <a:pPr eaLnBrk="1" hangingPunct="1"/>
            <a:r>
              <a:rPr lang="en-US" altLang="en-US" smtClean="0"/>
              <a:t>Greco-Roman</a:t>
            </a:r>
          </a:p>
        </p:txBody>
      </p:sp>
      <p:sp>
        <p:nvSpPr>
          <p:cNvPr id="59395" name="Content Placeholder 3"/>
          <p:cNvSpPr>
            <a:spLocks noGrp="1"/>
          </p:cNvSpPr>
          <p:nvPr>
            <p:ph idx="1"/>
          </p:nvPr>
        </p:nvSpPr>
        <p:spPr>
          <a:xfrm>
            <a:off x="457200" y="838200"/>
            <a:ext cx="8229600" cy="5287963"/>
          </a:xfrm>
        </p:spPr>
        <p:txBody>
          <a:bodyPr>
            <a:normAutofit lnSpcReduction="10000"/>
          </a:bodyPr>
          <a:lstStyle/>
          <a:p>
            <a:pPr eaLnBrk="1" hangingPunct="1">
              <a:lnSpc>
                <a:spcPct val="80000"/>
              </a:lnSpc>
            </a:pPr>
            <a:r>
              <a:rPr lang="en-US" altLang="en-US" sz="2000" smtClean="0"/>
              <a:t>Few scientific innovations</a:t>
            </a:r>
          </a:p>
          <a:p>
            <a:pPr eaLnBrk="1" hangingPunct="1">
              <a:lnSpc>
                <a:spcPct val="80000"/>
              </a:lnSpc>
            </a:pPr>
            <a:r>
              <a:rPr lang="en-US" altLang="en-US" sz="2000" smtClean="0"/>
              <a:t>In order to better understand nature there was a focus on math, astronomy, </a:t>
            </a:r>
          </a:p>
          <a:p>
            <a:pPr eaLnBrk="1" hangingPunct="1">
              <a:lnSpc>
                <a:spcPct val="80000"/>
              </a:lnSpc>
              <a:buFont typeface="Arial" charset="0"/>
              <a:buNone/>
            </a:pPr>
            <a:r>
              <a:rPr lang="en-US" altLang="en-US" sz="2000" smtClean="0"/>
              <a:t>	-Pythagoras (math)  -Euclid (geometry)</a:t>
            </a:r>
          </a:p>
          <a:p>
            <a:pPr eaLnBrk="1" hangingPunct="1">
              <a:lnSpc>
                <a:spcPct val="80000"/>
              </a:lnSpc>
              <a:buFont typeface="Arial" charset="0"/>
              <a:buNone/>
            </a:pPr>
            <a:r>
              <a:rPr lang="en-US" altLang="en-US" sz="2000" smtClean="0"/>
              <a:t>	- Galen (medicine)	-Ptolemy (astronomy)</a:t>
            </a:r>
          </a:p>
          <a:p>
            <a:pPr eaLnBrk="1" hangingPunct="1">
              <a:lnSpc>
                <a:spcPct val="80000"/>
              </a:lnSpc>
            </a:pPr>
            <a:r>
              <a:rPr lang="en-US" altLang="en-US" sz="2000" smtClean="0"/>
              <a:t>Rome didn’t really add much, but preserved and taught. However, they were much better at engineering and architecture (aqueducts and Colosseum-still around today!). </a:t>
            </a:r>
          </a:p>
          <a:p>
            <a:pPr eaLnBrk="1" hangingPunct="1">
              <a:lnSpc>
                <a:spcPct val="80000"/>
              </a:lnSpc>
            </a:pPr>
            <a:r>
              <a:rPr lang="en-US" altLang="en-US" sz="2000" smtClean="0"/>
              <a:t>Art and literature (Odyssey and Iliad) important-plays –both comedies and tragedies (Sappho –a female author) (Oedipus was the main character in a play by Sophocles, but he did such a good job explaining psychological flaws that psychologists used it long afterwards to explain an unhealthy relationship between a son and his mother-Oedipus complex.)</a:t>
            </a:r>
          </a:p>
          <a:p>
            <a:pPr eaLnBrk="1" hangingPunct="1">
              <a:lnSpc>
                <a:spcPct val="80000"/>
              </a:lnSpc>
            </a:pPr>
            <a:r>
              <a:rPr lang="en-US" altLang="en-US" sz="2000" smtClean="0"/>
              <a:t> Greeks great at realistic sculpture and ceramic work while Romans great at painting</a:t>
            </a:r>
          </a:p>
          <a:p>
            <a:pPr eaLnBrk="1" hangingPunct="1">
              <a:lnSpc>
                <a:spcPct val="80000"/>
              </a:lnSpc>
            </a:pPr>
            <a:r>
              <a:rPr lang="en-US" altLang="en-US" sz="2000" smtClean="0"/>
              <a:t>Greek architecture: columns : Doric, Ionic, and Corinthian styles –Greeks invented “classical architecture”</a:t>
            </a:r>
          </a:p>
          <a:p>
            <a:pPr eaLnBrk="1" hangingPunct="1">
              <a:lnSpc>
                <a:spcPct val="80000"/>
              </a:lnSpc>
            </a:pPr>
            <a:r>
              <a:rPr lang="en-US" altLang="en-US" sz="2000" smtClean="0"/>
              <a:t>Cicero-Roman-adopted Stoicism: helped to established Stoicism as the most prominent school of moral philosophy in Rome. He emphasized a person’s duty to live in accordance with nature and reason. He argued the individual’s highest public duty was the pursuit of justice and scorned those who sought wealth or became powerful via corruption. </a:t>
            </a:r>
          </a:p>
        </p:txBody>
      </p:sp>
    </p:spTree>
    <p:extLst>
      <p:ext uri="{BB962C8B-B14F-4D97-AF65-F5344CB8AC3E}">
        <p14:creationId xmlns:p14="http://schemas.microsoft.com/office/powerpoint/2010/main" val="32703606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pPr eaLnBrk="1" hangingPunct="1"/>
            <a:r>
              <a:rPr lang="en-US" altLang="en-US" smtClean="0"/>
              <a:t>Greek tradition</a:t>
            </a:r>
          </a:p>
        </p:txBody>
      </p:sp>
      <p:sp>
        <p:nvSpPr>
          <p:cNvPr id="3" name="Content Placeholder 2"/>
          <p:cNvSpPr>
            <a:spLocks noGrp="1"/>
          </p:cNvSpPr>
          <p:nvPr>
            <p:ph idx="1"/>
          </p:nvPr>
        </p:nvSpPr>
        <p:spPr/>
        <p:txBody>
          <a:bodyPr rtlCol="0">
            <a:normAutofit fontScale="92500"/>
          </a:bodyPr>
          <a:lstStyle/>
          <a:p>
            <a:pPr marL="533400" indent="-533400" eaLnBrk="1" fontAlgn="auto" hangingPunct="1">
              <a:lnSpc>
                <a:spcPct val="90000"/>
              </a:lnSpc>
              <a:spcAft>
                <a:spcPts val="0"/>
              </a:spcAft>
              <a:buFont typeface="Arial" pitchFamily="34" charset="0"/>
              <a:buChar char="•"/>
              <a:defRPr/>
            </a:pPr>
            <a:r>
              <a:rPr lang="en-US" dirty="0" smtClean="0">
                <a:cs typeface="Arial" charset="0"/>
              </a:rPr>
              <a:t>Euclid created a system of geometry that continues to exist</a:t>
            </a:r>
          </a:p>
          <a:p>
            <a:pPr marL="533400" indent="-533400" eaLnBrk="1" fontAlgn="auto" hangingPunct="1">
              <a:lnSpc>
                <a:spcPct val="90000"/>
              </a:lnSpc>
              <a:spcAft>
                <a:spcPts val="0"/>
              </a:spcAft>
              <a:buFont typeface="Arial" pitchFamily="34" charset="0"/>
              <a:buChar char="•"/>
              <a:defRPr/>
            </a:pPr>
            <a:r>
              <a:rPr lang="en-US" dirty="0" smtClean="0">
                <a:cs typeface="Arial" charset="0"/>
              </a:rPr>
              <a:t>Archimedes was renowned for his application of (pi) mathematical theory to ancient engineering </a:t>
            </a:r>
          </a:p>
          <a:p>
            <a:pPr eaLnBrk="1" fontAlgn="auto" hangingPunct="1">
              <a:lnSpc>
                <a:spcPct val="90000"/>
              </a:lnSpc>
              <a:spcAft>
                <a:spcPts val="0"/>
              </a:spcAft>
              <a:buFont typeface="Arial" pitchFamily="34" charset="0"/>
              <a:buChar char="•"/>
              <a:defRPr/>
            </a:pPr>
            <a:r>
              <a:rPr lang="en-US" dirty="0" smtClean="0"/>
              <a:t>Astronomy- Aristarchus discovered the sun was indeed larger than Greece and proposed that the earth and planets revolved around the sun</a:t>
            </a:r>
          </a:p>
          <a:p>
            <a:pPr eaLnBrk="1" fontAlgn="auto" hangingPunct="1">
              <a:lnSpc>
                <a:spcPct val="90000"/>
              </a:lnSpc>
              <a:spcAft>
                <a:spcPts val="0"/>
              </a:spcAft>
              <a:buFont typeface="Arial" pitchFamily="34" charset="0"/>
              <a:buChar char="•"/>
              <a:defRPr/>
            </a:pPr>
            <a:r>
              <a:rPr lang="en-US" dirty="0" smtClean="0"/>
              <a:t>Ptolemy didn’t accept this view and placed the earth at the center of the solar system-accepted for the next 14 centuries</a:t>
            </a:r>
          </a:p>
          <a:p>
            <a:pPr eaLnBrk="1" fontAlgn="auto" hangingPunct="1">
              <a:lnSpc>
                <a:spcPct val="90000"/>
              </a:lnSpc>
              <a:spcAft>
                <a:spcPts val="0"/>
              </a:spcAft>
              <a:buFont typeface="Arial" pitchFamily="34" charset="0"/>
              <a:buNone/>
              <a:defRPr/>
            </a:pPr>
            <a:endParaRPr lang="en-US" dirty="0" smtClean="0"/>
          </a:p>
          <a:p>
            <a:pPr eaLnBrk="1" fontAlgn="auto" hangingPunct="1">
              <a:spcAft>
                <a:spcPts val="0"/>
              </a:spcAft>
              <a:buFont typeface="Arial" pitchFamily="34" charset="0"/>
              <a:buChar char="•"/>
              <a:defRPr/>
            </a:pPr>
            <a:endParaRPr lang="en-US" dirty="0" smtClean="0"/>
          </a:p>
        </p:txBody>
      </p:sp>
    </p:spTree>
    <p:extLst>
      <p:ext uri="{BB962C8B-B14F-4D97-AF65-F5344CB8AC3E}">
        <p14:creationId xmlns:p14="http://schemas.microsoft.com/office/powerpoint/2010/main" val="16121653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457200" y="-381000"/>
            <a:ext cx="8229600" cy="1143000"/>
          </a:xfrm>
        </p:spPr>
        <p:txBody>
          <a:bodyPr/>
          <a:lstStyle/>
          <a:p>
            <a:pPr eaLnBrk="1" hangingPunct="1"/>
            <a:r>
              <a:rPr lang="en-US" altLang="en-US" smtClean="0"/>
              <a:t>Economy and Society</a:t>
            </a:r>
          </a:p>
        </p:txBody>
      </p:sp>
      <p:sp>
        <p:nvSpPr>
          <p:cNvPr id="61443" name="Content Placeholder 2"/>
          <p:cNvSpPr>
            <a:spLocks noGrp="1"/>
          </p:cNvSpPr>
          <p:nvPr>
            <p:ph idx="1"/>
          </p:nvPr>
        </p:nvSpPr>
        <p:spPr>
          <a:xfrm>
            <a:off x="0" y="609600"/>
            <a:ext cx="8915400" cy="6019800"/>
          </a:xfrm>
        </p:spPr>
        <p:txBody>
          <a:bodyPr/>
          <a:lstStyle/>
          <a:p>
            <a:pPr eaLnBrk="1" hangingPunct="1">
              <a:lnSpc>
                <a:spcPct val="80000"/>
              </a:lnSpc>
            </a:pPr>
            <a:r>
              <a:rPr lang="en-US" altLang="en-US" sz="1800" smtClean="0"/>
              <a:t>Most people were farmers and were tied to local rituals not urban ones, which were political and formal culture. New social classes of merchants, landowners, and construction contractors who became super wealthy. Patricians relied on slaves. </a:t>
            </a:r>
          </a:p>
          <a:p>
            <a:pPr eaLnBrk="1" hangingPunct="1">
              <a:lnSpc>
                <a:spcPct val="80000"/>
              </a:lnSpc>
            </a:pPr>
            <a:r>
              <a:rPr lang="en-US" altLang="en-US" sz="1800" smtClean="0"/>
              <a:t>There were free farmers, but later in Rome many larger farmers squeezed them out and they became tenant farmers or laborers. </a:t>
            </a:r>
          </a:p>
          <a:p>
            <a:pPr eaLnBrk="1" hangingPunct="1">
              <a:lnSpc>
                <a:spcPct val="80000"/>
              </a:lnSpc>
            </a:pPr>
            <a:r>
              <a:rPr lang="en-US" altLang="en-US" sz="1800" smtClean="0"/>
              <a:t>Land not ideal for grain growing, yet, it had to be done! Land best for olive and grape growing which required much capital/land and maintenance-took 5 years to bear fruit! Developed colonies in Middle East/ Sicily to gain access to grain production. Many private merchants involved, but trade regulated by governments. </a:t>
            </a:r>
          </a:p>
          <a:p>
            <a:pPr eaLnBrk="1" hangingPunct="1">
              <a:lnSpc>
                <a:spcPct val="80000"/>
              </a:lnSpc>
            </a:pPr>
            <a:r>
              <a:rPr lang="en-US" altLang="en-US" sz="1800" smtClean="0"/>
              <a:t>Trade-luxury products-goods from India and China! Mediterranean produced less sophisticated products than Asia so they exchanged animals skins, exotic animals, and metals for goods. </a:t>
            </a:r>
          </a:p>
          <a:p>
            <a:pPr eaLnBrk="1" hangingPunct="1">
              <a:lnSpc>
                <a:spcPct val="80000"/>
              </a:lnSpc>
            </a:pPr>
            <a:r>
              <a:rPr lang="en-US" altLang="en-US" sz="1800" smtClean="0"/>
              <a:t>Merchants did well in Mediterranean, but not as high socially as in India. </a:t>
            </a:r>
          </a:p>
          <a:p>
            <a:pPr eaLnBrk="1" hangingPunct="1">
              <a:lnSpc>
                <a:spcPct val="80000"/>
              </a:lnSpc>
            </a:pPr>
            <a:r>
              <a:rPr lang="en-US" altLang="en-US" sz="1800" smtClean="0"/>
              <a:t>Slavery: household servants, tutors, workers in mines/ farms. Slaves used by both societies. Slaves were POWs and the need for slaves drove the military to conquer new lands unlike in India and China. Not interested in technological innovations in agriculture/ food production b/c of large slave force so they didn’t improve their industries. China and India didn’t have this force and you see study innovations –especially in China! </a:t>
            </a:r>
          </a:p>
          <a:p>
            <a:pPr eaLnBrk="1" hangingPunct="1">
              <a:lnSpc>
                <a:spcPct val="80000"/>
              </a:lnSpc>
            </a:pPr>
            <a:r>
              <a:rPr lang="en-US" altLang="en-US" sz="1800" smtClean="0"/>
              <a:t>Families: patriarchal, women role important to families-helped farm, were artisans, and would run estate while husband was away fighting. Legally inferior, large families sometimes killed female infants because of low status and potential drain on the family. Early Roman law stated that husband would punish the wife is she did something wrong-could kill her for cheating! Later, family courts handled such problems-if woman found guilty lost 1/3 of her property and had to wear a special garment like a prostitute! </a:t>
            </a:r>
            <a:r>
              <a:rPr lang="en-US" altLang="en-US" sz="1800" smtClean="0">
                <a:sym typeface="Wingdings" pitchFamily="2" charset="2"/>
              </a:rPr>
              <a:t>  Less severe than China! </a:t>
            </a:r>
            <a:r>
              <a:rPr lang="en-US" altLang="en-US" sz="1800" b="1" smtClean="0">
                <a:sym typeface="Wingdings" pitchFamily="2" charset="2"/>
              </a:rPr>
              <a:t>Paterfamilias</a:t>
            </a:r>
            <a:r>
              <a:rPr lang="en-US" altLang="en-US" sz="1800" smtClean="0">
                <a:sym typeface="Wingdings" pitchFamily="2" charset="2"/>
              </a:rPr>
              <a:t>=father of the family –eldest male ruled household </a:t>
            </a:r>
            <a:endParaRPr lang="en-US" altLang="en-US" sz="1800" smtClean="0"/>
          </a:p>
        </p:txBody>
      </p:sp>
    </p:spTree>
    <p:extLst>
      <p:ext uri="{BB962C8B-B14F-4D97-AF65-F5344CB8AC3E}">
        <p14:creationId xmlns:p14="http://schemas.microsoft.com/office/powerpoint/2010/main" val="19986254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pPr eaLnBrk="1" hangingPunct="1"/>
            <a:r>
              <a:rPr lang="en-US" altLang="en-US" smtClean="0"/>
              <a:t>Global Connections</a:t>
            </a:r>
          </a:p>
        </p:txBody>
      </p:sp>
      <p:sp>
        <p:nvSpPr>
          <p:cNvPr id="3" name="Content Placeholder 2"/>
          <p:cNvSpPr>
            <a:spLocks noGrp="1"/>
          </p:cNvSpPr>
          <p:nvPr>
            <p:ph idx="1"/>
          </p:nvPr>
        </p:nvSpPr>
        <p:spPr/>
        <p:txBody>
          <a:bodyPr rtlCol="0">
            <a:normAutofit fontScale="92500" lnSpcReduction="20000"/>
          </a:bodyPr>
          <a:lstStyle/>
          <a:p>
            <a:pPr eaLnBrk="1" fontAlgn="auto" hangingPunct="1">
              <a:spcAft>
                <a:spcPts val="0"/>
              </a:spcAft>
              <a:buFont typeface="Arial" pitchFamily="34" charset="0"/>
              <a:buChar char="•"/>
              <a:defRPr/>
            </a:pPr>
            <a:r>
              <a:rPr lang="en-US" dirty="0" smtClean="0"/>
              <a:t>Like the Chinese, the Greeks saw non-Greeks as barbarians </a:t>
            </a:r>
          </a:p>
          <a:p>
            <a:pPr eaLnBrk="1" fontAlgn="auto" hangingPunct="1">
              <a:spcAft>
                <a:spcPts val="0"/>
              </a:spcAft>
              <a:buFont typeface="Arial" pitchFamily="34" charset="0"/>
              <a:buChar char="•"/>
              <a:defRPr/>
            </a:pPr>
            <a:r>
              <a:rPr lang="en-US" dirty="0" smtClean="0"/>
              <a:t>Trading and expansionist people too</a:t>
            </a:r>
          </a:p>
          <a:p>
            <a:pPr eaLnBrk="1" fontAlgn="auto" hangingPunct="1">
              <a:spcAft>
                <a:spcPts val="0"/>
              </a:spcAft>
              <a:buFont typeface="Arial" pitchFamily="34" charset="0"/>
              <a:buChar char="•"/>
              <a:defRPr/>
            </a:pPr>
            <a:r>
              <a:rPr lang="en-US" dirty="0" smtClean="0"/>
              <a:t>Alexander the Great created Hellenistic culture and tried to expand his system into Asia. Mediterranean looked eastward!</a:t>
            </a:r>
          </a:p>
          <a:p>
            <a:pPr eaLnBrk="1" fontAlgn="auto" hangingPunct="1">
              <a:spcAft>
                <a:spcPts val="0"/>
              </a:spcAft>
              <a:buFont typeface="Arial" pitchFamily="34" charset="0"/>
              <a:buChar char="•"/>
              <a:defRPr/>
            </a:pPr>
            <a:r>
              <a:rPr lang="en-US" dirty="0" smtClean="0"/>
              <a:t>Wars with competitors-Carthage</a:t>
            </a:r>
          </a:p>
          <a:p>
            <a:pPr eaLnBrk="1" fontAlgn="auto" hangingPunct="1">
              <a:spcAft>
                <a:spcPts val="0"/>
              </a:spcAft>
              <a:buFont typeface="Arial" pitchFamily="34" charset="0"/>
              <a:buChar char="•"/>
              <a:defRPr/>
            </a:pPr>
            <a:r>
              <a:rPr lang="en-US" dirty="0" smtClean="0"/>
              <a:t>Rome’s territory surpassed any empire ever established in the Mediterranean</a:t>
            </a:r>
          </a:p>
          <a:p>
            <a:pPr eaLnBrk="1" fontAlgn="auto" hangingPunct="1">
              <a:spcAft>
                <a:spcPts val="0"/>
              </a:spcAft>
              <a:buFont typeface="Arial" pitchFamily="34" charset="0"/>
              <a:buChar char="•"/>
              <a:defRPr/>
            </a:pPr>
            <a:r>
              <a:rPr lang="en-US" dirty="0" smtClean="0"/>
              <a:t>Tolerant of local diversities and customs</a:t>
            </a:r>
          </a:p>
        </p:txBody>
      </p:sp>
    </p:spTree>
    <p:extLst>
      <p:ext uri="{BB962C8B-B14F-4D97-AF65-F5344CB8AC3E}">
        <p14:creationId xmlns:p14="http://schemas.microsoft.com/office/powerpoint/2010/main" val="176939907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pPr eaLnBrk="1" hangingPunct="1"/>
            <a:endParaRPr lang="en-US" altLang="en-US" smtClean="0"/>
          </a:p>
        </p:txBody>
      </p:sp>
      <p:pic>
        <p:nvPicPr>
          <p:cNvPr id="63491" name="Content Placeholder 3" descr="Greece, Italy, and Spain summer 2010 164.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600200" y="0"/>
            <a:ext cx="5202238" cy="6937375"/>
          </a:xfrm>
        </p:spPr>
      </p:pic>
    </p:spTree>
    <p:extLst>
      <p:ext uri="{BB962C8B-B14F-4D97-AF65-F5344CB8AC3E}">
        <p14:creationId xmlns:p14="http://schemas.microsoft.com/office/powerpoint/2010/main" val="10423193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304800"/>
            <a:ext cx="8229600" cy="1143000"/>
          </a:xfrm>
        </p:spPr>
        <p:txBody>
          <a:bodyPr/>
          <a:lstStyle/>
          <a:p>
            <a:pPr eaLnBrk="1" hangingPunct="1"/>
            <a:r>
              <a:rPr lang="en-US" altLang="en-US" smtClean="0"/>
              <a:t>Qin Dynasty</a:t>
            </a:r>
          </a:p>
        </p:txBody>
      </p:sp>
      <p:sp>
        <p:nvSpPr>
          <p:cNvPr id="8195" name="Rectangle 3"/>
          <p:cNvSpPr>
            <a:spLocks noGrp="1" noChangeArrowheads="1"/>
          </p:cNvSpPr>
          <p:nvPr>
            <p:ph type="body" idx="1"/>
          </p:nvPr>
        </p:nvSpPr>
        <p:spPr>
          <a:xfrm>
            <a:off x="228600" y="685800"/>
            <a:ext cx="8458200" cy="6019800"/>
          </a:xfrm>
        </p:spPr>
        <p:txBody>
          <a:bodyPr/>
          <a:lstStyle/>
          <a:p>
            <a:pPr eaLnBrk="1" hangingPunct="1">
              <a:lnSpc>
                <a:spcPct val="80000"/>
              </a:lnSpc>
            </a:pPr>
            <a:r>
              <a:rPr lang="en-US" altLang="en-US" sz="2000" dirty="0" smtClean="0"/>
              <a:t>221-206 BCE	Shi </a:t>
            </a:r>
            <a:r>
              <a:rPr lang="en-US" altLang="en-US" sz="2000" dirty="0" err="1" smtClean="0"/>
              <a:t>Huangdi</a:t>
            </a:r>
            <a:endParaRPr lang="en-US" altLang="en-US" sz="2000" dirty="0" smtClean="0"/>
          </a:p>
          <a:p>
            <a:pPr eaLnBrk="1" hangingPunct="1">
              <a:lnSpc>
                <a:spcPct val="80000"/>
              </a:lnSpc>
            </a:pPr>
            <a:r>
              <a:rPr lang="en-US" altLang="en-US" sz="2000" dirty="0" smtClean="0"/>
              <a:t>He won power out of the times of the warring states. He had a major obstacle to overcome: to unite China after years of fighting! He decided to unite China through adopting Legalism.</a:t>
            </a:r>
          </a:p>
          <a:p>
            <a:pPr eaLnBrk="1" hangingPunct="1">
              <a:lnSpc>
                <a:spcPct val="80000"/>
              </a:lnSpc>
            </a:pPr>
            <a:r>
              <a:rPr lang="en-US" altLang="en-US" sz="2000" dirty="0" smtClean="0"/>
              <a:t>Legalism-created by </a:t>
            </a:r>
            <a:r>
              <a:rPr lang="en-US" altLang="en-US" sz="2000" dirty="0" err="1" smtClean="0"/>
              <a:t>Hanfeizi</a:t>
            </a:r>
            <a:r>
              <a:rPr lang="en-US" altLang="en-US" sz="2000" dirty="0" smtClean="0"/>
              <a:t>. This system believes that man is evil and it is necessary for very harsh punishments to discourage man from breaking rules. Emperor Shi </a:t>
            </a:r>
            <a:r>
              <a:rPr lang="en-US" altLang="en-US" sz="2000" dirty="0" err="1" smtClean="0"/>
              <a:t>Huangdi</a:t>
            </a:r>
            <a:r>
              <a:rPr lang="en-US" altLang="en-US" sz="2000" dirty="0" smtClean="0"/>
              <a:t> became very harsh as a means of achieving unification…which did happen. However, the people of China didn’t really like this guy. He is also the man known for his terra cotta soldier tomb! </a:t>
            </a:r>
          </a:p>
          <a:p>
            <a:pPr eaLnBrk="1" hangingPunct="1">
              <a:lnSpc>
                <a:spcPct val="80000"/>
              </a:lnSpc>
            </a:pPr>
            <a:r>
              <a:rPr lang="en-US" altLang="en-US" sz="2000" dirty="0" smtClean="0"/>
              <a:t>He murder and tortured thousands of people in order for them to follow his rule. He forced the regional nobles to move to his new capital to watch them-took away their land, his burned books, took a national census for tax collection purposes, created a single law code of the empire, minted coins, standardized weights and measurements, standardized axle size on carts, standardized the writing system, increased public projects-especially irrigation projects, increased the output of the silk industry, AND he built the Great Wall of China (Longest Graveyard) on conscripted peasant labor.</a:t>
            </a:r>
          </a:p>
          <a:p>
            <a:pPr eaLnBrk="1" hangingPunct="1">
              <a:lnSpc>
                <a:spcPct val="80000"/>
              </a:lnSpc>
            </a:pPr>
            <a:r>
              <a:rPr lang="en-US" altLang="en-US" sz="2000" dirty="0" smtClean="0"/>
              <a:t>He did achieve unity, but at a great cost to the freedom of his people</a:t>
            </a:r>
          </a:p>
          <a:p>
            <a:pPr eaLnBrk="1" hangingPunct="1">
              <a:lnSpc>
                <a:spcPct val="80000"/>
              </a:lnSpc>
            </a:pPr>
            <a:r>
              <a:rPr lang="en-US" altLang="en-US" sz="2000" dirty="0" smtClean="0"/>
              <a:t>When Shi </a:t>
            </a:r>
            <a:r>
              <a:rPr lang="en-US" altLang="en-US" sz="2000" dirty="0" err="1" smtClean="0"/>
              <a:t>Huangdi</a:t>
            </a:r>
            <a:r>
              <a:rPr lang="en-US" altLang="en-US" sz="2000" dirty="0" smtClean="0"/>
              <a:t> died in 210 BCE a revolt broke out against his harsh rule and again a war broke out among the Chinese for power!</a:t>
            </a:r>
          </a:p>
        </p:txBody>
      </p:sp>
    </p:spTree>
    <p:extLst>
      <p:ext uri="{BB962C8B-B14F-4D97-AF65-F5344CB8AC3E}">
        <p14:creationId xmlns:p14="http://schemas.microsoft.com/office/powerpoint/2010/main" val="81625794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Terracotta Army in the tomb of Qin Shi Hua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990600"/>
            <a:ext cx="73152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itle 4"/>
          <p:cNvSpPr>
            <a:spLocks noGrp="1"/>
          </p:cNvSpPr>
          <p:nvPr>
            <p:ph type="title"/>
          </p:nvPr>
        </p:nvSpPr>
        <p:spPr>
          <a:xfrm>
            <a:off x="381000" y="0"/>
            <a:ext cx="8229600" cy="1143000"/>
          </a:xfrm>
        </p:spPr>
        <p:txBody>
          <a:bodyPr/>
          <a:lstStyle/>
          <a:p>
            <a:pPr eaLnBrk="1" hangingPunct="1"/>
            <a:r>
              <a:rPr lang="en-US" altLang="en-US" smtClean="0"/>
              <a:t>Qin Shi Huangdi’s Tomb</a:t>
            </a:r>
          </a:p>
        </p:txBody>
      </p:sp>
    </p:spTree>
    <p:extLst>
      <p:ext uri="{BB962C8B-B14F-4D97-AF65-F5344CB8AC3E}">
        <p14:creationId xmlns:p14="http://schemas.microsoft.com/office/powerpoint/2010/main" val="354892258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Terracotta Army in the tomb of Qin Shi Hua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39763"/>
            <a:ext cx="4724400" cy="355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4" descr="Terracotta Army in the tomb of Qin Shi Hua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500" y="609600"/>
            <a:ext cx="4381500" cy="477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952691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Terracotta Army in the tomb of Qin Shi Hua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685800"/>
            <a:ext cx="7772400" cy="575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528852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381000"/>
            <a:ext cx="8229600" cy="1143000"/>
          </a:xfrm>
        </p:spPr>
        <p:txBody>
          <a:bodyPr/>
          <a:lstStyle/>
          <a:p>
            <a:pPr eaLnBrk="1" hangingPunct="1"/>
            <a:r>
              <a:rPr lang="en-US" altLang="en-US" smtClean="0"/>
              <a:t>Han dynasty</a:t>
            </a:r>
          </a:p>
        </p:txBody>
      </p:sp>
      <p:sp>
        <p:nvSpPr>
          <p:cNvPr id="12291" name="Rectangle 3"/>
          <p:cNvSpPr>
            <a:spLocks noGrp="1" noChangeArrowheads="1"/>
          </p:cNvSpPr>
          <p:nvPr>
            <p:ph type="body" idx="1"/>
          </p:nvPr>
        </p:nvSpPr>
        <p:spPr>
          <a:xfrm>
            <a:off x="152400" y="609600"/>
            <a:ext cx="8991600" cy="4525963"/>
          </a:xfrm>
        </p:spPr>
        <p:txBody>
          <a:bodyPr>
            <a:normAutofit lnSpcReduction="10000"/>
          </a:bodyPr>
          <a:lstStyle/>
          <a:p>
            <a:pPr eaLnBrk="1" hangingPunct="1"/>
            <a:r>
              <a:rPr lang="en-US" altLang="en-US" sz="2600" smtClean="0"/>
              <a:t>202 BCE-220 CE</a:t>
            </a:r>
          </a:p>
          <a:p>
            <a:pPr eaLnBrk="1" hangingPunct="1"/>
            <a:r>
              <a:rPr lang="en-US" altLang="en-US" sz="2600" smtClean="0"/>
              <a:t>Retained the centralized administration set up in the Qin dynasty yet it limited legalist policies.</a:t>
            </a:r>
          </a:p>
          <a:p>
            <a:pPr eaLnBrk="1" hangingPunct="1"/>
            <a:r>
              <a:rPr lang="en-US" altLang="en-US" sz="2600" smtClean="0"/>
              <a:t>Expanded the territory of China</a:t>
            </a:r>
          </a:p>
          <a:p>
            <a:pPr eaLnBrk="1" hangingPunct="1"/>
            <a:r>
              <a:rPr lang="en-US" altLang="en-US" sz="2600" smtClean="0"/>
              <a:t>Improved, built, or repaired public works projects allowing for better trade-created network that would become the Silk Road</a:t>
            </a:r>
          </a:p>
          <a:p>
            <a:pPr eaLnBrk="1" hangingPunct="1"/>
            <a:r>
              <a:rPr lang="en-US" altLang="en-US" sz="2600" smtClean="0"/>
              <a:t>Established Confucian scholars as bureaucrats in government</a:t>
            </a:r>
          </a:p>
          <a:p>
            <a:pPr eaLnBrk="1" hangingPunct="1"/>
            <a:r>
              <a:rPr lang="en-US" altLang="en-US" sz="2600" smtClean="0"/>
              <a:t>Created schools to train Confucian scholars and established the civil service exam. Position in government should be based on merit NOT heritage. Peasants too could participate, but difficult b/c you had to pay for tutors.</a:t>
            </a:r>
          </a:p>
          <a:p>
            <a:pPr eaLnBrk="1" hangingPunct="1"/>
            <a:endParaRPr lang="en-US" altLang="en-US" sz="2600" smtClean="0"/>
          </a:p>
        </p:txBody>
      </p:sp>
    </p:spTree>
    <p:extLst>
      <p:ext uri="{BB962C8B-B14F-4D97-AF65-F5344CB8AC3E}">
        <p14:creationId xmlns:p14="http://schemas.microsoft.com/office/powerpoint/2010/main" val="38800267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762000" y="0"/>
            <a:ext cx="7772400" cy="1143000"/>
          </a:xfrm>
        </p:spPr>
        <p:txBody>
          <a:bodyPr/>
          <a:lstStyle/>
          <a:p>
            <a:pPr eaLnBrk="1" hangingPunct="1"/>
            <a:r>
              <a:rPr lang="en-US" altLang="en-US" u="sng" smtClean="0"/>
              <a:t>Roman Republic</a:t>
            </a:r>
          </a:p>
        </p:txBody>
      </p:sp>
      <p:sp>
        <p:nvSpPr>
          <p:cNvPr id="31747" name="Rectangle 3"/>
          <p:cNvSpPr>
            <a:spLocks noGrp="1" noChangeArrowheads="1"/>
          </p:cNvSpPr>
          <p:nvPr>
            <p:ph type="body" sz="half" idx="1"/>
          </p:nvPr>
        </p:nvSpPr>
        <p:spPr>
          <a:xfrm>
            <a:off x="0" y="914400"/>
            <a:ext cx="3810000" cy="5943600"/>
          </a:xfrm>
        </p:spPr>
        <p:txBody>
          <a:bodyPr/>
          <a:lstStyle/>
          <a:p>
            <a:pPr marL="533400" indent="-533400" eaLnBrk="1" hangingPunct="1">
              <a:lnSpc>
                <a:spcPct val="90000"/>
              </a:lnSpc>
            </a:pPr>
            <a:r>
              <a:rPr lang="en-US" altLang="en-US" sz="2400" smtClean="0"/>
              <a:t>Different groups of Romans struggled for power: Patricians (aristocratic landowners) and the plebeians (common farmers, merchants, and etc.)</a:t>
            </a:r>
          </a:p>
          <a:p>
            <a:pPr marL="533400" indent="-533400" eaLnBrk="1" hangingPunct="1">
              <a:lnSpc>
                <a:spcPct val="90000"/>
              </a:lnSpc>
            </a:pPr>
            <a:r>
              <a:rPr lang="en-US" altLang="en-US" sz="2400" smtClean="0">
                <a:cs typeface="Arial" charset="0"/>
              </a:rPr>
              <a:t>Heads of the patrician families composed an aristocratic council, the Senate. In addition to the Senate, an assembly of all male citizens selected kings. Kingship was largely a ritual position</a:t>
            </a:r>
          </a:p>
          <a:p>
            <a:pPr marL="533400" indent="-533400" eaLnBrk="1" hangingPunct="1">
              <a:lnSpc>
                <a:spcPct val="90000"/>
              </a:lnSpc>
            </a:pPr>
            <a:endParaRPr lang="en-US" altLang="en-US" sz="2400" smtClean="0"/>
          </a:p>
        </p:txBody>
      </p:sp>
      <p:sp>
        <p:nvSpPr>
          <p:cNvPr id="31748" name="Rectangle 4"/>
          <p:cNvSpPr>
            <a:spLocks noGrp="1" noChangeArrowheads="1"/>
          </p:cNvSpPr>
          <p:nvPr>
            <p:ph type="body" sz="half" idx="2"/>
          </p:nvPr>
        </p:nvSpPr>
        <p:spPr>
          <a:xfrm>
            <a:off x="3886200" y="990600"/>
            <a:ext cx="4953000" cy="5867400"/>
          </a:xfrm>
        </p:spPr>
        <p:txBody>
          <a:bodyPr/>
          <a:lstStyle/>
          <a:p>
            <a:pPr eaLnBrk="1" hangingPunct="1"/>
            <a:r>
              <a:rPr lang="en-US" altLang="en-US" sz="2200" smtClean="0"/>
              <a:t>400’s BCE the plebeians threatened to secede and start their own city-state so the patricians reformed and allowed increased access to government </a:t>
            </a:r>
          </a:p>
          <a:p>
            <a:pPr eaLnBrk="1" hangingPunct="1"/>
            <a:r>
              <a:rPr lang="en-US" altLang="en-US" sz="2200" smtClean="0"/>
              <a:t>Tribune of the Plebs (2 then 10) –elected by plebeians and represented the concerns of this class</a:t>
            </a:r>
          </a:p>
          <a:p>
            <a:pPr eaLnBrk="1" hangingPunct="1">
              <a:lnSpc>
                <a:spcPct val="90000"/>
              </a:lnSpc>
            </a:pPr>
            <a:r>
              <a:rPr lang="en-US" altLang="en-US" sz="2200" smtClean="0"/>
              <a:t>In time the Senate allowed for the plebeians to form an assembly called the tribune, which protected them from unfair acts under the patricians-listed above-see list on next slide</a:t>
            </a:r>
          </a:p>
          <a:p>
            <a:pPr eaLnBrk="1" hangingPunct="1">
              <a:lnSpc>
                <a:spcPct val="90000"/>
              </a:lnSpc>
            </a:pPr>
            <a:r>
              <a:rPr lang="en-US" altLang="en-US" sz="2200" smtClean="0"/>
              <a:t>Plebeians were able to force the creation of a written law code to help protect their rights (</a:t>
            </a:r>
            <a:r>
              <a:rPr lang="en-US" altLang="en-US" sz="2200" u="sng" smtClean="0"/>
              <a:t>The Twelve Tables</a:t>
            </a:r>
            <a:r>
              <a:rPr lang="en-US" altLang="en-US" sz="2200" smtClean="0"/>
              <a:t>)</a:t>
            </a:r>
          </a:p>
        </p:txBody>
      </p:sp>
    </p:spTree>
    <p:extLst>
      <p:ext uri="{BB962C8B-B14F-4D97-AF65-F5344CB8AC3E}">
        <p14:creationId xmlns:p14="http://schemas.microsoft.com/office/powerpoint/2010/main" val="47362414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676400" y="0"/>
            <a:ext cx="8229600" cy="1143000"/>
          </a:xfrm>
        </p:spPr>
        <p:txBody>
          <a:bodyPr/>
          <a:lstStyle/>
          <a:p>
            <a:pPr eaLnBrk="1" hangingPunct="1"/>
            <a:r>
              <a:rPr lang="en-US" altLang="en-US" smtClean="0"/>
              <a:t>Wu Ti</a:t>
            </a:r>
          </a:p>
        </p:txBody>
      </p:sp>
      <p:sp>
        <p:nvSpPr>
          <p:cNvPr id="13315" name="Content Placeholder 2"/>
          <p:cNvSpPr>
            <a:spLocks noGrp="1"/>
          </p:cNvSpPr>
          <p:nvPr>
            <p:ph idx="1"/>
          </p:nvPr>
        </p:nvSpPr>
        <p:spPr>
          <a:xfrm>
            <a:off x="152400" y="1143000"/>
            <a:ext cx="8991600" cy="4525963"/>
          </a:xfrm>
        </p:spPr>
        <p:txBody>
          <a:bodyPr>
            <a:normAutofit fontScale="92500" lnSpcReduction="10000"/>
          </a:bodyPr>
          <a:lstStyle/>
          <a:p>
            <a:pPr eaLnBrk="1" hangingPunct="1"/>
            <a:r>
              <a:rPr lang="en-US" altLang="en-US" smtClean="0"/>
              <a:t>Wu Ti (140-87 BCE) –</a:t>
            </a:r>
          </a:p>
          <a:p>
            <a:pPr eaLnBrk="1" hangingPunct="1">
              <a:buFontTx/>
              <a:buNone/>
            </a:pPr>
            <a:r>
              <a:rPr lang="en-US" altLang="en-US" smtClean="0"/>
              <a:t>famous Han emperor. He lowered</a:t>
            </a:r>
          </a:p>
          <a:p>
            <a:pPr eaLnBrk="1" hangingPunct="1">
              <a:buFontTx/>
              <a:buNone/>
            </a:pPr>
            <a:r>
              <a:rPr lang="en-US" altLang="en-US" smtClean="0"/>
              <a:t> taxes by establishing state </a:t>
            </a:r>
          </a:p>
          <a:p>
            <a:pPr eaLnBrk="1" hangingPunct="1">
              <a:buFontTx/>
              <a:buNone/>
            </a:pPr>
            <a:r>
              <a:rPr lang="en-US" altLang="en-US" smtClean="0"/>
              <a:t>monopolies on industries like salt. The government used the proceeds from the industies and didn’t have to rely so heavily on peasant taxes. He established granaries to regulate food prices. These also came in very handy during famines and natural disasters. Additionally, increased the size of China under the Han dynasty!</a:t>
            </a:r>
          </a:p>
          <a:p>
            <a:pPr eaLnBrk="1" hangingPunct="1"/>
            <a:endParaRPr lang="en-US" altLang="en-US" smtClean="0"/>
          </a:p>
        </p:txBody>
      </p:sp>
      <p:pic>
        <p:nvPicPr>
          <p:cNvPr id="13316" name="Picture 2" descr="http://upload.wikimedia.org/wikipedia/commons/thumb/e/e9/%E6%BC%A2%E6%AD%A6%E5%B8%9D.jpg/210px-%E6%BC%A2%E6%AD%A6%E5%B8%9D.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3563" y="-6667500"/>
            <a:ext cx="2000250" cy="272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4" descr="http://upload.wikimedia.org/wikipedia/commons/thumb/e/e9/%E6%BC%A2%E6%AD%A6%E5%B8%9D.jpg/210px-%E6%BC%A2%E6%AD%A6%E5%B8%9D.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3563" y="-6667500"/>
            <a:ext cx="2000250" cy="272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5" descr="http://upload.wikimedia.org/wikipedia/commons/thumb/e/e9/%E6%BC%A2%E6%AD%A6%E5%B8%9D.jpg/210px-%E6%BC%A2%E6%AD%A6%E5%B8%9D.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0"/>
            <a:ext cx="2000250" cy="272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297903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descr="STEA6354003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381000"/>
            <a:ext cx="9069387"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135864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381000"/>
            <a:ext cx="8229600" cy="1143000"/>
          </a:xfrm>
        </p:spPr>
        <p:txBody>
          <a:bodyPr/>
          <a:lstStyle/>
          <a:p>
            <a:pPr eaLnBrk="1" hangingPunct="1"/>
            <a:r>
              <a:rPr lang="en-US" altLang="en-US" smtClean="0"/>
              <a:t>Chinese Religion</a:t>
            </a:r>
          </a:p>
        </p:txBody>
      </p:sp>
      <p:sp>
        <p:nvSpPr>
          <p:cNvPr id="15363" name="Content Placeholder 2"/>
          <p:cNvSpPr>
            <a:spLocks noGrp="1"/>
          </p:cNvSpPr>
          <p:nvPr>
            <p:ph idx="1"/>
          </p:nvPr>
        </p:nvSpPr>
        <p:spPr>
          <a:xfrm>
            <a:off x="457200" y="457200"/>
            <a:ext cx="8229600" cy="4525963"/>
          </a:xfrm>
        </p:spPr>
        <p:txBody>
          <a:bodyPr>
            <a:normAutofit lnSpcReduction="10000"/>
          </a:bodyPr>
          <a:lstStyle/>
          <a:p>
            <a:pPr eaLnBrk="1" hangingPunct="1"/>
            <a:r>
              <a:rPr lang="en-US" altLang="en-US" sz="2600" smtClean="0"/>
              <a:t>Set of complex ideas spanning from ancient beliefs and practices to philosophies. Chinese would pull ideas from religion, philosophy, ethics, and even government to form their belief system. However, there were religions that had hostility between them like Confucianism and Daoism…yet…some people also practiced both concepts at the same time too! </a:t>
            </a:r>
          </a:p>
          <a:p>
            <a:pPr eaLnBrk="1" hangingPunct="1"/>
            <a:r>
              <a:rPr lang="en-US" altLang="en-US" sz="2600" smtClean="0"/>
              <a:t>Chinese river valley civilizations believed in many gods, goddess, and nature spirits. They also believed in a supreme god-during Shang dynasty the supreme god was Shang Di and the king was the link between the people and the god. </a:t>
            </a:r>
          </a:p>
        </p:txBody>
      </p:sp>
    </p:spTree>
    <p:extLst>
      <p:ext uri="{BB962C8B-B14F-4D97-AF65-F5344CB8AC3E}">
        <p14:creationId xmlns:p14="http://schemas.microsoft.com/office/powerpoint/2010/main" val="174586899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altLang="en-US" smtClean="0"/>
              <a:t>Ancestor Worship</a:t>
            </a:r>
          </a:p>
        </p:txBody>
      </p:sp>
      <p:sp>
        <p:nvSpPr>
          <p:cNvPr id="16387" name="Content Placeholder 2"/>
          <p:cNvSpPr>
            <a:spLocks noGrp="1"/>
          </p:cNvSpPr>
          <p:nvPr>
            <p:ph idx="1"/>
          </p:nvPr>
        </p:nvSpPr>
        <p:spPr>
          <a:xfrm>
            <a:off x="457200" y="1219200"/>
            <a:ext cx="8229600" cy="4525963"/>
          </a:xfrm>
        </p:spPr>
        <p:txBody>
          <a:bodyPr>
            <a:normAutofit lnSpcReduction="10000"/>
          </a:bodyPr>
          <a:lstStyle/>
          <a:p>
            <a:pPr eaLnBrk="1" hangingPunct="1"/>
            <a:r>
              <a:rPr lang="en-US" altLang="en-US" sz="2800" smtClean="0"/>
              <a:t>People were so far beneath gods that they couldn’t communicate with them. Instead they prayed to the spirits of the most important people who had passed…like kings. They could hear them and communicate with the gods on their behalf. Over time lower classes began this practice and it spread to praying directly to ancestors-westerners referred to this as ancestor worship (even though they are not directly worshipping their relatives). Similar to Catholics and praying to saints who will take your concerns to god. </a:t>
            </a:r>
          </a:p>
          <a:p>
            <a:pPr eaLnBrk="1" hangingPunct="1"/>
            <a:endParaRPr lang="en-US" altLang="en-US" sz="2800" smtClean="0"/>
          </a:p>
        </p:txBody>
      </p:sp>
    </p:spTree>
    <p:extLst>
      <p:ext uri="{BB962C8B-B14F-4D97-AF65-F5344CB8AC3E}">
        <p14:creationId xmlns:p14="http://schemas.microsoft.com/office/powerpoint/2010/main" val="296495944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304800"/>
            <a:ext cx="8229600" cy="1143000"/>
          </a:xfrm>
        </p:spPr>
        <p:txBody>
          <a:bodyPr/>
          <a:lstStyle/>
          <a:p>
            <a:pPr eaLnBrk="1" hangingPunct="1"/>
            <a:r>
              <a:rPr lang="en-US" altLang="en-US" smtClean="0"/>
              <a:t>Confucius</a:t>
            </a:r>
          </a:p>
        </p:txBody>
      </p:sp>
      <p:sp>
        <p:nvSpPr>
          <p:cNvPr id="17411" name="Content Placeholder 2"/>
          <p:cNvSpPr>
            <a:spLocks noGrp="1"/>
          </p:cNvSpPr>
          <p:nvPr>
            <p:ph idx="1"/>
          </p:nvPr>
        </p:nvSpPr>
        <p:spPr>
          <a:xfrm>
            <a:off x="0" y="609600"/>
            <a:ext cx="8991600" cy="4525963"/>
          </a:xfrm>
        </p:spPr>
        <p:txBody>
          <a:bodyPr>
            <a:normAutofit fontScale="92500" lnSpcReduction="20000"/>
          </a:bodyPr>
          <a:lstStyle/>
          <a:p>
            <a:pPr eaLnBrk="1" hangingPunct="1"/>
            <a:r>
              <a:rPr lang="en-US" altLang="en-US" sz="2200" dirty="0" smtClean="0"/>
              <a:t>During the Han dynasty, emperors made this</a:t>
            </a:r>
          </a:p>
          <a:p>
            <a:pPr eaLnBrk="1" hangingPunct="1">
              <a:buFontTx/>
              <a:buNone/>
            </a:pPr>
            <a:r>
              <a:rPr lang="en-US" altLang="en-US" sz="2200" dirty="0" smtClean="0"/>
              <a:t> the official religion and Confucius became</a:t>
            </a:r>
          </a:p>
          <a:p>
            <a:pPr eaLnBrk="1" hangingPunct="1">
              <a:buFontTx/>
              <a:buNone/>
            </a:pPr>
            <a:r>
              <a:rPr lang="en-US" altLang="en-US" sz="2200" dirty="0" smtClean="0"/>
              <a:t> worshipped as a god. </a:t>
            </a:r>
          </a:p>
          <a:p>
            <a:pPr eaLnBrk="1" hangingPunct="1"/>
            <a:r>
              <a:rPr lang="en-US" altLang="en-US" sz="2200" dirty="0" smtClean="0"/>
              <a:t>Confucianism is grounded in the ethical ideas of Confucius: obedience and respect! </a:t>
            </a:r>
          </a:p>
          <a:p>
            <a:pPr eaLnBrk="1" hangingPunct="1">
              <a:buFontTx/>
              <a:buNone/>
            </a:pPr>
            <a:r>
              <a:rPr lang="en-US" altLang="en-US" sz="2200" dirty="0" smtClean="0"/>
              <a:t>	</a:t>
            </a:r>
            <a:r>
              <a:rPr lang="en-US" altLang="en-US" sz="2200" u="sng" dirty="0" smtClean="0"/>
              <a:t>#1 Duty = </a:t>
            </a:r>
            <a:r>
              <a:rPr lang="en-US" altLang="en-US" sz="2200" b="1" u="sng" dirty="0" smtClean="0"/>
              <a:t>Filial Pity </a:t>
            </a:r>
            <a:r>
              <a:rPr lang="en-US" altLang="en-US" sz="2200" u="sng" dirty="0" smtClean="0"/>
              <a:t>or Respect for Parents</a:t>
            </a:r>
          </a:p>
          <a:p>
            <a:pPr eaLnBrk="1" hangingPunct="1"/>
            <a:r>
              <a:rPr lang="en-US" altLang="en-US" sz="2200" dirty="0" smtClean="0"/>
              <a:t>Inferiors must obey and respect superiors/ elders. While superiors need to treat inferiors fairly. </a:t>
            </a:r>
          </a:p>
          <a:p>
            <a:pPr eaLnBrk="1" hangingPunct="1"/>
            <a:r>
              <a:rPr lang="en-US" altLang="en-US" sz="2200" dirty="0" smtClean="0"/>
              <a:t>Leaders must be virtuous because the masses will imitate them. The people will rise to follow a good man.</a:t>
            </a:r>
          </a:p>
          <a:p>
            <a:pPr eaLnBrk="1" hangingPunct="1"/>
            <a:r>
              <a:rPr lang="en-US" altLang="en-US" sz="2200" dirty="0" smtClean="0"/>
              <a:t>Confucius stressed honesty, hard work, and concern for others. Taught the concept of the Golden Rule.</a:t>
            </a:r>
          </a:p>
          <a:p>
            <a:pPr eaLnBrk="1" hangingPunct="1"/>
            <a:r>
              <a:rPr lang="en-US" altLang="en-US" sz="2200" dirty="0" smtClean="0"/>
              <a:t>Control emotions and balance the powers of yin and yang. Also supported reverence for ancestors or elders. However, Confucianism couldn’t answer questions about the mysteries of nature so some Chinese turned to another religion that developed during the classical time…Daoism.</a:t>
            </a:r>
          </a:p>
        </p:txBody>
      </p:sp>
      <p:pic>
        <p:nvPicPr>
          <p:cNvPr id="17412" name="Picture 2" descr="Confuci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0"/>
            <a:ext cx="1752600" cy="191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588269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381000" y="-304800"/>
            <a:ext cx="8229600" cy="1143000"/>
          </a:xfrm>
        </p:spPr>
        <p:txBody>
          <a:bodyPr/>
          <a:lstStyle/>
          <a:p>
            <a:pPr eaLnBrk="1" hangingPunct="1"/>
            <a:r>
              <a:rPr lang="en-US" altLang="en-US" smtClean="0"/>
              <a:t>Daoism </a:t>
            </a:r>
          </a:p>
        </p:txBody>
      </p:sp>
      <p:sp>
        <p:nvSpPr>
          <p:cNvPr id="18435" name="Content Placeholder 2"/>
          <p:cNvSpPr>
            <a:spLocks noGrp="1"/>
          </p:cNvSpPr>
          <p:nvPr>
            <p:ph idx="1"/>
          </p:nvPr>
        </p:nvSpPr>
        <p:spPr>
          <a:xfrm>
            <a:off x="381000" y="655637"/>
            <a:ext cx="8382000" cy="4525963"/>
          </a:xfrm>
        </p:spPr>
        <p:txBody>
          <a:bodyPr>
            <a:normAutofit fontScale="92500" lnSpcReduction="20000"/>
          </a:bodyPr>
          <a:lstStyle/>
          <a:p>
            <a:pPr eaLnBrk="1" hangingPunct="1"/>
            <a:r>
              <a:rPr lang="en-US" altLang="en-US" sz="2600" dirty="0" smtClean="0"/>
              <a:t>Laozi “old master”-time of the Zhou and warring states</a:t>
            </a:r>
          </a:p>
          <a:p>
            <a:pPr eaLnBrk="1" hangingPunct="1"/>
            <a:r>
              <a:rPr lang="en-US" altLang="en-US" sz="2600" dirty="0" smtClean="0"/>
              <a:t>Daoism is not concerned with the order of society, but rather they want to live in harmony with nature. </a:t>
            </a:r>
          </a:p>
          <a:p>
            <a:pPr eaLnBrk="1" hangingPunct="1"/>
            <a:r>
              <a:rPr lang="en-US" altLang="en-US" sz="2600" dirty="0" smtClean="0"/>
              <a:t>Look beyond everyday cares to focus of the Dao or “the way”. Accept the simple way of nature and the </a:t>
            </a:r>
            <a:r>
              <a:rPr lang="en-US" altLang="en-US" sz="2600" u="sng" dirty="0" smtClean="0"/>
              <a:t>virtue of yielding</a:t>
            </a:r>
            <a:r>
              <a:rPr lang="en-US" altLang="en-US" sz="2600" dirty="0" smtClean="0"/>
              <a:t>!</a:t>
            </a:r>
          </a:p>
          <a:p>
            <a:pPr eaLnBrk="1" hangingPunct="1">
              <a:buFontTx/>
              <a:buNone/>
            </a:pPr>
            <a:r>
              <a:rPr lang="en-US" altLang="en-US" sz="2600" dirty="0" smtClean="0"/>
              <a:t>	-Water: it doesn’t resist, but yields to outside pressures yet it is an unstoppable force</a:t>
            </a:r>
            <a:r>
              <a:rPr lang="en-US" altLang="en-US" sz="2600" dirty="0" smtClean="0"/>
              <a:t>!</a:t>
            </a:r>
          </a:p>
          <a:p>
            <a:pPr eaLnBrk="1" hangingPunct="1">
              <a:buFontTx/>
              <a:buNone/>
            </a:pPr>
            <a:r>
              <a:rPr lang="en-US" altLang="en-US" sz="2600" dirty="0"/>
              <a:t>	</a:t>
            </a:r>
            <a:r>
              <a:rPr lang="en-US" altLang="en-US" sz="2600" dirty="0" smtClean="0"/>
              <a:t>Go with the flow! Symbol = yin and yang</a:t>
            </a:r>
            <a:endParaRPr lang="en-US" altLang="en-US" sz="2600" dirty="0" smtClean="0"/>
          </a:p>
          <a:p>
            <a:pPr eaLnBrk="1" hangingPunct="1"/>
            <a:r>
              <a:rPr lang="en-US" altLang="en-US" sz="2600" dirty="0" smtClean="0"/>
              <a:t>Daoist saw society and government as unnatural. For the most part supported Chinese government and the sons of heaven. Occasionally had some problems. Many </a:t>
            </a:r>
            <a:r>
              <a:rPr lang="en-US" altLang="en-US" sz="2600" dirty="0" err="1" smtClean="0"/>
              <a:t>Daoists</a:t>
            </a:r>
            <a:r>
              <a:rPr lang="en-US" altLang="en-US" sz="2600" dirty="0" smtClean="0"/>
              <a:t> lived as hermits, artists, or poets) Best government was one that governed the least!</a:t>
            </a:r>
          </a:p>
        </p:txBody>
      </p:sp>
      <p:pic>
        <p:nvPicPr>
          <p:cNvPr id="1026" name="Picture 2" descr="http://peakwatch.typepad.com/.a/6a00d83452403c69e201bb07e7894e970d-p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4648200"/>
            <a:ext cx="2052638" cy="2038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900840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3"/>
          <p:cNvSpPr>
            <a:spLocks noGrp="1"/>
          </p:cNvSpPr>
          <p:nvPr>
            <p:ph type="title"/>
          </p:nvPr>
        </p:nvSpPr>
        <p:spPr>
          <a:xfrm>
            <a:off x="304800" y="-304800"/>
            <a:ext cx="8229600" cy="1143000"/>
          </a:xfrm>
        </p:spPr>
        <p:txBody>
          <a:bodyPr/>
          <a:lstStyle/>
          <a:p>
            <a:pPr eaLnBrk="1" hangingPunct="1"/>
            <a:r>
              <a:rPr lang="en-US" altLang="en-US" smtClean="0"/>
              <a:t>Laozi </a:t>
            </a:r>
            <a:r>
              <a:rPr lang="en-US" altLang="en-US" sz="2000" smtClean="0"/>
              <a:t>(Qingyuan Mountain in China)</a:t>
            </a:r>
          </a:p>
        </p:txBody>
      </p:sp>
      <p:pic>
        <p:nvPicPr>
          <p:cNvPr id="19459" name="Picture 2" descr="http://scenery.cultural-china.com/chinaWH/upload/upfiles/2009-09/16/qingyuan_mountain_in_quanzhou124785cb7b087a50774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768350"/>
            <a:ext cx="7848600" cy="587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904277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0"/>
            <a:ext cx="8229600" cy="1143000"/>
          </a:xfrm>
        </p:spPr>
        <p:txBody>
          <a:bodyPr/>
          <a:lstStyle/>
          <a:p>
            <a:pPr eaLnBrk="1" hangingPunct="1"/>
            <a:r>
              <a:rPr lang="en-US" altLang="en-US" smtClean="0"/>
              <a:t>Classical Chinese Society</a:t>
            </a:r>
          </a:p>
        </p:txBody>
      </p:sp>
      <p:sp>
        <p:nvSpPr>
          <p:cNvPr id="20483" name="Content Placeholder 2"/>
          <p:cNvSpPr>
            <a:spLocks noGrp="1"/>
          </p:cNvSpPr>
          <p:nvPr>
            <p:ph idx="1"/>
          </p:nvPr>
        </p:nvSpPr>
        <p:spPr>
          <a:xfrm>
            <a:off x="457200" y="1219200"/>
            <a:ext cx="8229600" cy="4525963"/>
          </a:xfrm>
        </p:spPr>
        <p:txBody>
          <a:bodyPr/>
          <a:lstStyle/>
          <a:p>
            <a:pPr eaLnBrk="1" hangingPunct="1"/>
            <a:r>
              <a:rPr lang="en-US" altLang="en-US" sz="2600" smtClean="0"/>
              <a:t>Center of society was the family! The family laid the foundation for the society and taught filial piety! This then led to respect for elders, government, and the emperor. Respect also meant obedience so the government became seen as an extension of the family with the emperor as the father of the people. </a:t>
            </a:r>
          </a:p>
          <a:p>
            <a:pPr eaLnBrk="1" hangingPunct="1"/>
            <a:r>
              <a:rPr lang="en-US" altLang="en-US" sz="2600" smtClean="0"/>
              <a:t>Primogeniture-the eldest son inherited all the property and title of the father. Younger son of nobility went into scholarly ranks. </a:t>
            </a:r>
          </a:p>
          <a:p>
            <a:pPr eaLnBrk="1" hangingPunct="1"/>
            <a:endParaRPr lang="en-US" altLang="en-US" sz="2600" smtClean="0"/>
          </a:p>
        </p:txBody>
      </p:sp>
      <p:sp>
        <p:nvSpPr>
          <p:cNvPr id="4" name="Isosceles Triangle 3"/>
          <p:cNvSpPr/>
          <p:nvPr/>
        </p:nvSpPr>
        <p:spPr>
          <a:xfrm>
            <a:off x="1143000" y="5105400"/>
            <a:ext cx="1981200" cy="17526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6" name="Straight Connector 5"/>
          <p:cNvCxnSpPr/>
          <p:nvPr/>
        </p:nvCxnSpPr>
        <p:spPr>
          <a:xfrm>
            <a:off x="2057400" y="5105400"/>
            <a:ext cx="1371600" cy="0"/>
          </a:xfrm>
          <a:prstGeom prst="line">
            <a:avLst/>
          </a:prstGeom>
        </p:spPr>
        <p:style>
          <a:lnRef idx="2">
            <a:schemeClr val="dk1"/>
          </a:lnRef>
          <a:fillRef idx="0">
            <a:schemeClr val="dk1"/>
          </a:fillRef>
          <a:effectRef idx="1">
            <a:schemeClr val="dk1"/>
          </a:effectRef>
          <a:fontRef idx="minor">
            <a:schemeClr val="tx1"/>
          </a:fontRef>
        </p:style>
      </p:cxnSp>
      <p:cxnSp>
        <p:nvCxnSpPr>
          <p:cNvPr id="7" name="Straight Connector 6"/>
          <p:cNvCxnSpPr/>
          <p:nvPr/>
        </p:nvCxnSpPr>
        <p:spPr>
          <a:xfrm>
            <a:off x="838200" y="5181600"/>
            <a:ext cx="1371600" cy="0"/>
          </a:xfrm>
          <a:prstGeom prst="line">
            <a:avLst/>
          </a:prstGeom>
        </p:spPr>
        <p:style>
          <a:lnRef idx="2">
            <a:schemeClr val="dk1"/>
          </a:lnRef>
          <a:fillRef idx="0">
            <a:schemeClr val="dk1"/>
          </a:fillRef>
          <a:effectRef idx="1">
            <a:schemeClr val="dk1"/>
          </a:effectRef>
          <a:fontRef idx="minor">
            <a:schemeClr val="tx1"/>
          </a:fontRef>
        </p:style>
      </p:cxnSp>
      <p:sp>
        <p:nvSpPr>
          <p:cNvPr id="20487" name="TextBox 7"/>
          <p:cNvSpPr txBox="1">
            <a:spLocks noChangeArrowheads="1"/>
          </p:cNvSpPr>
          <p:nvPr/>
        </p:nvSpPr>
        <p:spPr bwMode="auto">
          <a:xfrm>
            <a:off x="2667000" y="4800600"/>
            <a:ext cx="1143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Emperor</a:t>
            </a:r>
          </a:p>
        </p:txBody>
      </p:sp>
      <p:sp>
        <p:nvSpPr>
          <p:cNvPr id="20488" name="TextBox 8"/>
          <p:cNvSpPr txBox="1">
            <a:spLocks noChangeArrowheads="1"/>
          </p:cNvSpPr>
          <p:nvPr/>
        </p:nvSpPr>
        <p:spPr bwMode="auto">
          <a:xfrm>
            <a:off x="304800" y="4876800"/>
            <a:ext cx="1447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Nobles: 2%</a:t>
            </a:r>
          </a:p>
        </p:txBody>
      </p:sp>
      <p:sp>
        <p:nvSpPr>
          <p:cNvPr id="20489" name="TextBox 9"/>
          <p:cNvSpPr txBox="1">
            <a:spLocks noChangeArrowheads="1"/>
          </p:cNvSpPr>
          <p:nvPr/>
        </p:nvSpPr>
        <p:spPr bwMode="auto">
          <a:xfrm>
            <a:off x="2819400" y="5562600"/>
            <a:ext cx="1600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Peasants and Means: 98%</a:t>
            </a:r>
          </a:p>
        </p:txBody>
      </p:sp>
      <p:sp>
        <p:nvSpPr>
          <p:cNvPr id="11" name="TextBox 10"/>
          <p:cNvSpPr txBox="1"/>
          <p:nvPr/>
        </p:nvSpPr>
        <p:spPr>
          <a:xfrm>
            <a:off x="5029200" y="4876800"/>
            <a:ext cx="3733800" cy="1754188"/>
          </a:xfrm>
          <a:prstGeom prst="rect">
            <a:avLst/>
          </a:prstGeom>
          <a:noFill/>
        </p:spPr>
        <p:txBody>
          <a:bodyPr>
            <a:spAutoFit/>
          </a:bodyPr>
          <a:lstStyle/>
          <a:p>
            <a:pPr>
              <a:defRPr/>
            </a:pPr>
            <a:r>
              <a:rPr lang="en-US" dirty="0"/>
              <a:t>Rank</a:t>
            </a:r>
          </a:p>
          <a:p>
            <a:pPr marL="342900" indent="-342900">
              <a:buFontTx/>
              <a:buAutoNum type="arabicPeriod"/>
              <a:defRPr/>
            </a:pPr>
            <a:r>
              <a:rPr lang="en-US" dirty="0"/>
              <a:t>Emperor and family</a:t>
            </a:r>
          </a:p>
          <a:p>
            <a:pPr marL="342900" indent="-342900">
              <a:buFontTx/>
              <a:buAutoNum type="arabicPeriod"/>
              <a:defRPr/>
            </a:pPr>
            <a:r>
              <a:rPr lang="en-US" dirty="0"/>
              <a:t>Landed or scholar gentry</a:t>
            </a:r>
          </a:p>
          <a:p>
            <a:pPr marL="342900" indent="-342900">
              <a:buFontTx/>
              <a:buAutoNum type="arabicPeriod"/>
              <a:defRPr/>
            </a:pPr>
            <a:r>
              <a:rPr lang="en-US" dirty="0"/>
              <a:t>Peasants</a:t>
            </a:r>
          </a:p>
          <a:p>
            <a:pPr marL="342900" indent="-342900">
              <a:buFontTx/>
              <a:buAutoNum type="arabicPeriod"/>
              <a:defRPr/>
            </a:pPr>
            <a:r>
              <a:rPr lang="en-US" dirty="0" smtClean="0"/>
              <a:t>Means-performers </a:t>
            </a:r>
            <a:endParaRPr lang="en-US" dirty="0"/>
          </a:p>
          <a:p>
            <a:pPr marL="342900" indent="-342900">
              <a:buFontTx/>
              <a:buAutoNum type="arabicPeriod"/>
              <a:defRPr/>
            </a:pPr>
            <a:r>
              <a:rPr lang="en-US" dirty="0"/>
              <a:t>Merchants –scorned! </a:t>
            </a:r>
            <a:r>
              <a:rPr lang="en-US" dirty="0">
                <a:sym typeface="Wingdings" pitchFamily="2" charset="2"/>
              </a:rPr>
              <a:t></a:t>
            </a:r>
            <a:endParaRPr lang="en-US" dirty="0"/>
          </a:p>
        </p:txBody>
      </p:sp>
    </p:spTree>
    <p:extLst>
      <p:ext uri="{BB962C8B-B14F-4D97-AF65-F5344CB8AC3E}">
        <p14:creationId xmlns:p14="http://schemas.microsoft.com/office/powerpoint/2010/main" val="162516675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381000" y="-304800"/>
            <a:ext cx="8229600" cy="1143000"/>
          </a:xfrm>
        </p:spPr>
        <p:txBody>
          <a:bodyPr/>
          <a:lstStyle/>
          <a:p>
            <a:pPr eaLnBrk="1" hangingPunct="1"/>
            <a:r>
              <a:rPr lang="en-US" altLang="en-US" smtClean="0"/>
              <a:t>Trade</a:t>
            </a:r>
          </a:p>
        </p:txBody>
      </p:sp>
      <p:sp>
        <p:nvSpPr>
          <p:cNvPr id="21507" name="Content Placeholder 2"/>
          <p:cNvSpPr>
            <a:spLocks noGrp="1"/>
          </p:cNvSpPr>
          <p:nvPr>
            <p:ph idx="1"/>
          </p:nvPr>
        </p:nvSpPr>
        <p:spPr>
          <a:xfrm>
            <a:off x="228600" y="990600"/>
            <a:ext cx="8763000" cy="4525963"/>
          </a:xfrm>
        </p:spPr>
        <p:txBody>
          <a:bodyPr>
            <a:normAutofit fontScale="92500" lnSpcReduction="20000"/>
          </a:bodyPr>
          <a:lstStyle/>
          <a:p>
            <a:pPr eaLnBrk="1" hangingPunct="1"/>
            <a:r>
              <a:rPr lang="en-US" altLang="en-US" sz="2200" dirty="0" smtClean="0"/>
              <a:t>Trade increased during the classical civilizations. China traded as far as the Roman Empire! </a:t>
            </a:r>
          </a:p>
          <a:p>
            <a:pPr eaLnBrk="1" hangingPunct="1"/>
            <a:r>
              <a:rPr lang="en-US" altLang="en-US" sz="2200" dirty="0" smtClean="0"/>
              <a:t>Upper class desired luxury items like silk and jewelry. While the peasants traded farm products like wheat for rice. </a:t>
            </a:r>
          </a:p>
          <a:p>
            <a:pPr eaLnBrk="1" hangingPunct="1"/>
            <a:r>
              <a:rPr lang="en-US" altLang="en-US" sz="2200" dirty="0" smtClean="0"/>
              <a:t>Trade increased due to the use of copper coins, improved technologies in industries, and increased public projects! </a:t>
            </a:r>
            <a:r>
              <a:rPr lang="en-US" altLang="en-US" sz="2200" dirty="0" smtClean="0">
                <a:sym typeface="Wingdings" pitchFamily="2" charset="2"/>
              </a:rPr>
              <a:t> Silk Road</a:t>
            </a:r>
          </a:p>
          <a:p>
            <a:pPr eaLnBrk="1" hangingPunct="1"/>
            <a:r>
              <a:rPr lang="en-US" altLang="en-US" sz="2200" dirty="0" smtClean="0">
                <a:sym typeface="Wingdings" pitchFamily="2" charset="2"/>
              </a:rPr>
              <a:t>Technology: compass, porcelain (China), the ox pulled plow, new collars for animals that didn’t choke, iron mining, iron tools, textile and pottery improved, PAPER, and water powered mills. </a:t>
            </a:r>
          </a:p>
          <a:p>
            <a:pPr eaLnBrk="1" hangingPunct="1"/>
            <a:r>
              <a:rPr lang="en-US" altLang="en-US" sz="2200" dirty="0" smtClean="0">
                <a:sym typeface="Wingdings" pitchFamily="2" charset="2"/>
              </a:rPr>
              <a:t>100 CE Buddhism spread from India to China and became popular!</a:t>
            </a:r>
          </a:p>
          <a:p>
            <a:pPr eaLnBrk="1" hangingPunct="1"/>
            <a:r>
              <a:rPr lang="en-US" altLang="en-US" sz="2200" dirty="0" smtClean="0">
                <a:sym typeface="Wingdings" pitchFamily="2" charset="2"/>
              </a:rPr>
              <a:t>China was far advanced compared to many civilizations of the ancient world. They were also surrounded by what they concerned “barbarians” or the uncultured. The didn’t look to learn from others because they were superior to many already. This supported that China needed to remain somewhat isolated. Later emperors felt it was their duty to protect Chinese culture from outside ideas.</a:t>
            </a:r>
            <a:endParaRPr lang="en-US" altLang="en-US" sz="2200" dirty="0" smtClean="0"/>
          </a:p>
        </p:txBody>
      </p:sp>
    </p:spTree>
    <p:extLst>
      <p:ext uri="{BB962C8B-B14F-4D97-AF65-F5344CB8AC3E}">
        <p14:creationId xmlns:p14="http://schemas.microsoft.com/office/powerpoint/2010/main" val="259005254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Xiongnu</a:t>
            </a:r>
            <a:r>
              <a:rPr lang="en-US" dirty="0" smtClean="0"/>
              <a:t> </a:t>
            </a:r>
            <a:endParaRPr lang="en-US" dirty="0"/>
          </a:p>
        </p:txBody>
      </p:sp>
      <p:sp>
        <p:nvSpPr>
          <p:cNvPr id="3" name="Content Placeholder 2"/>
          <p:cNvSpPr>
            <a:spLocks noGrp="1"/>
          </p:cNvSpPr>
          <p:nvPr>
            <p:ph idx="1"/>
          </p:nvPr>
        </p:nvSpPr>
        <p:spPr/>
        <p:txBody>
          <a:bodyPr/>
          <a:lstStyle/>
          <a:p>
            <a:r>
              <a:rPr lang="en-US" dirty="0" smtClean="0"/>
              <a:t>Nomadic peoples north of China that often fought and raided villages. Resulted in the Chinese building the </a:t>
            </a:r>
            <a:r>
              <a:rPr lang="en-US" b="1" dirty="0" smtClean="0"/>
              <a:t>Grea</a:t>
            </a:r>
            <a:r>
              <a:rPr lang="en-US" b="1" dirty="0" smtClean="0"/>
              <a:t>t Wall</a:t>
            </a:r>
            <a:r>
              <a:rPr lang="en-US" dirty="0" smtClean="0"/>
              <a:t>. During the early Han years the Chinese were forced to pay tribute to the </a:t>
            </a:r>
            <a:r>
              <a:rPr lang="en-US" dirty="0" err="1" smtClean="0"/>
              <a:t>Xiongnu</a:t>
            </a:r>
            <a:r>
              <a:rPr lang="en-US" dirty="0" smtClean="0"/>
              <a:t>. Eventually, </a:t>
            </a:r>
            <a:r>
              <a:rPr lang="en-US" dirty="0" err="1" smtClean="0"/>
              <a:t>WuTi</a:t>
            </a:r>
            <a:r>
              <a:rPr lang="en-US" dirty="0" smtClean="0"/>
              <a:t> was able to break their hold over China, but at a large cost!!! </a:t>
            </a:r>
            <a:endParaRPr lang="en-US" dirty="0"/>
          </a:p>
        </p:txBody>
      </p:sp>
      <p:pic>
        <p:nvPicPr>
          <p:cNvPr id="3074" name="Picture 2" descr="http://allempires.com/empires/xiongnu/hun_cavalry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4876800"/>
            <a:ext cx="4762500" cy="1838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93257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85800" y="-304800"/>
            <a:ext cx="7772400" cy="1143000"/>
          </a:xfrm>
        </p:spPr>
        <p:txBody>
          <a:bodyPr/>
          <a:lstStyle/>
          <a:p>
            <a:pPr eaLnBrk="1" hangingPunct="1"/>
            <a:r>
              <a:rPr lang="en-US" altLang="en-US" u="sng" smtClean="0"/>
              <a:t>Roman Government</a:t>
            </a:r>
          </a:p>
        </p:txBody>
      </p:sp>
      <p:sp>
        <p:nvSpPr>
          <p:cNvPr id="32771" name="Rectangle 3"/>
          <p:cNvSpPr>
            <a:spLocks noGrp="1" noChangeArrowheads="1"/>
          </p:cNvSpPr>
          <p:nvPr>
            <p:ph type="body" sz="half" idx="1"/>
          </p:nvPr>
        </p:nvSpPr>
        <p:spPr>
          <a:xfrm>
            <a:off x="609600" y="990600"/>
            <a:ext cx="3810000" cy="5867400"/>
          </a:xfrm>
        </p:spPr>
        <p:txBody>
          <a:bodyPr/>
          <a:lstStyle/>
          <a:p>
            <a:pPr eaLnBrk="1" hangingPunct="1">
              <a:lnSpc>
                <a:spcPct val="90000"/>
              </a:lnSpc>
            </a:pPr>
            <a:r>
              <a:rPr lang="en-US" altLang="en-US" sz="2400" smtClean="0"/>
              <a:t>Loosely divided into 3 branches (executive, legislative, and judicial) Judicial branch ran by praetors-judges</a:t>
            </a:r>
          </a:p>
          <a:p>
            <a:pPr eaLnBrk="1" hangingPunct="1">
              <a:lnSpc>
                <a:spcPct val="90000"/>
              </a:lnSpc>
            </a:pPr>
            <a:r>
              <a:rPr lang="en-US" altLang="en-US" sz="2400" smtClean="0"/>
              <a:t>Times of crisis the republic would appoint a dictator (6 month limit)</a:t>
            </a:r>
          </a:p>
          <a:p>
            <a:pPr eaLnBrk="1" hangingPunct="1">
              <a:lnSpc>
                <a:spcPct val="90000"/>
              </a:lnSpc>
            </a:pPr>
            <a:r>
              <a:rPr lang="en-US" altLang="en-US" sz="2400" smtClean="0"/>
              <a:t>Army: all citizens that owned land had to serve in the army.  Those who wanted a political career had to serve longer terms.  Army organized into units called legions (5000 men).  Calvary supported each legion. </a:t>
            </a:r>
          </a:p>
        </p:txBody>
      </p:sp>
      <p:sp>
        <p:nvSpPr>
          <p:cNvPr id="32772" name="Rectangle 4"/>
          <p:cNvSpPr>
            <a:spLocks noGrp="1" noChangeArrowheads="1"/>
          </p:cNvSpPr>
          <p:nvPr>
            <p:ph type="body" sz="half" idx="2"/>
          </p:nvPr>
        </p:nvSpPr>
        <p:spPr>
          <a:xfrm>
            <a:off x="4648200" y="762000"/>
            <a:ext cx="4495800" cy="5943600"/>
          </a:xfrm>
        </p:spPr>
        <p:txBody>
          <a:bodyPr>
            <a:normAutofit lnSpcReduction="10000"/>
          </a:bodyPr>
          <a:lstStyle/>
          <a:p>
            <a:pPr eaLnBrk="1" hangingPunct="1">
              <a:lnSpc>
                <a:spcPct val="80000"/>
              </a:lnSpc>
            </a:pPr>
            <a:r>
              <a:rPr lang="en-US" altLang="en-US" sz="2000" smtClean="0"/>
              <a:t>Each legion was divided in smaller independent units of 80 men, called a century.  Strength of the legion lay in its flexibility due to the independent centuries.  The Roman army was key to Rome’s rise to power.</a:t>
            </a:r>
          </a:p>
          <a:p>
            <a:pPr eaLnBrk="1" hangingPunct="1">
              <a:lnSpc>
                <a:spcPct val="80000"/>
              </a:lnSpc>
            </a:pPr>
            <a:r>
              <a:rPr lang="en-US" altLang="en-US" sz="2000" smtClean="0"/>
              <a:t>Rome fought for control of Italy and had to fight off the Gauls who sacked Rome, the Latins, and Etruscans</a:t>
            </a:r>
          </a:p>
          <a:p>
            <a:pPr eaLnBrk="1" hangingPunct="1">
              <a:lnSpc>
                <a:spcPct val="80000"/>
              </a:lnSpc>
            </a:pPr>
            <a:r>
              <a:rPr lang="en-US" altLang="en-US" sz="2000" smtClean="0"/>
              <a:t>Lenient policy toward conquered people-citizen, citizen w/o vote, or ally of Rome</a:t>
            </a:r>
          </a:p>
          <a:p>
            <a:pPr eaLnBrk="1" hangingPunct="1">
              <a:lnSpc>
                <a:spcPct val="80000"/>
              </a:lnSpc>
            </a:pPr>
            <a:r>
              <a:rPr lang="en-US" altLang="en-US" sz="2000" smtClean="0"/>
              <a:t>Consul-367 BCE-one started to be plebeian</a:t>
            </a:r>
          </a:p>
          <a:p>
            <a:pPr eaLnBrk="1" hangingPunct="1">
              <a:lnSpc>
                <a:spcPct val="80000"/>
              </a:lnSpc>
            </a:pPr>
            <a:r>
              <a:rPr lang="en-US" altLang="en-US" sz="2000" smtClean="0"/>
              <a:t>Quaestors (treasury) 421 BCE (20 people) added plebeians</a:t>
            </a:r>
          </a:p>
          <a:p>
            <a:pPr eaLnBrk="1" hangingPunct="1">
              <a:lnSpc>
                <a:spcPct val="80000"/>
              </a:lnSpc>
            </a:pPr>
            <a:r>
              <a:rPr lang="en-US" altLang="en-US" sz="2000" smtClean="0"/>
              <a:t>Censor (2 people) –added 1 pleb in 339 BCE</a:t>
            </a:r>
          </a:p>
          <a:p>
            <a:pPr eaLnBrk="1" hangingPunct="1">
              <a:lnSpc>
                <a:spcPct val="80000"/>
              </a:lnSpc>
            </a:pPr>
            <a:r>
              <a:rPr lang="en-US" altLang="en-US" sz="2000" smtClean="0"/>
              <a:t>180 BCE Cursus Honorum –path to office and set age requirements for office</a:t>
            </a:r>
          </a:p>
          <a:p>
            <a:pPr eaLnBrk="1" hangingPunct="1">
              <a:lnSpc>
                <a:spcPct val="80000"/>
              </a:lnSpc>
            </a:pPr>
            <a:r>
              <a:rPr lang="en-US" altLang="en-US" sz="2000" smtClean="0"/>
              <a:t>-Must serve at least 10 years in military to be in office </a:t>
            </a:r>
          </a:p>
        </p:txBody>
      </p:sp>
    </p:spTree>
    <p:extLst>
      <p:ext uri="{BB962C8B-B14F-4D97-AF65-F5344CB8AC3E}">
        <p14:creationId xmlns:p14="http://schemas.microsoft.com/office/powerpoint/2010/main" val="170262717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Xiongnu</a:t>
            </a:r>
            <a:endParaRPr lang="en-US" dirty="0"/>
          </a:p>
        </p:txBody>
      </p:sp>
      <p:sp>
        <p:nvSpPr>
          <p:cNvPr id="3" name="Content Placeholder 2"/>
          <p:cNvSpPr>
            <a:spLocks noGrp="1"/>
          </p:cNvSpPr>
          <p:nvPr>
            <p:ph idx="1"/>
          </p:nvPr>
        </p:nvSpPr>
        <p:spPr/>
        <p:txBody>
          <a:bodyPr/>
          <a:lstStyle/>
          <a:p>
            <a:endParaRPr lang="en-US"/>
          </a:p>
        </p:txBody>
      </p:sp>
      <p:pic>
        <p:nvPicPr>
          <p:cNvPr id="2050" name="Picture 2" descr="http://allempires.com/empires/xiongnu/xiongnu_map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533752"/>
            <a:ext cx="6781800" cy="4245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748406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Parthian Empire</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One of the Hellenistic Empires of the Middle East that rose to power after the death of Alexander the Great and fall of Macedonian Empire (after Seleucids).</a:t>
            </a:r>
          </a:p>
          <a:p>
            <a:r>
              <a:rPr lang="en-US" dirty="0" err="1" smtClean="0"/>
              <a:t>Midthridates</a:t>
            </a:r>
            <a:r>
              <a:rPr lang="en-US" dirty="0" smtClean="0"/>
              <a:t> I (171-138 r)captured Babylon and lead to the fall of the Seleucid empire thus starting the Parthian Empire. </a:t>
            </a:r>
          </a:p>
          <a:p>
            <a:r>
              <a:rPr lang="en-US" dirty="0" smtClean="0"/>
              <a:t>Followed the Seleucid and Persian </a:t>
            </a:r>
            <a:r>
              <a:rPr lang="en-US" dirty="0" err="1" smtClean="0"/>
              <a:t>Achaemenid</a:t>
            </a:r>
            <a:r>
              <a:rPr lang="en-US" dirty="0" smtClean="0"/>
              <a:t> traditions. Claimed to be “King of Kings”. They dominated Iran and Mesopotamia for more than 400 years!!!! They were not very centralized though. They ruled via a federation of tribal groups and small kingdoms. Depended on local aristocrats to collect taxes/ tribute to send to capital. </a:t>
            </a:r>
          </a:p>
          <a:p>
            <a:r>
              <a:rPr lang="en-US" dirty="0" smtClean="0"/>
              <a:t>Fought against Rome as they expanded further into the Middle East. (Seleucids had lost some of that land to Rome too). They would fight some 250 years, but they were unable to drive the Romans out of the Middle East.</a:t>
            </a:r>
            <a:endParaRPr lang="en-US" dirty="0"/>
          </a:p>
        </p:txBody>
      </p:sp>
    </p:spTree>
    <p:extLst>
      <p:ext uri="{BB962C8B-B14F-4D97-AF65-F5344CB8AC3E}">
        <p14:creationId xmlns:p14="http://schemas.microsoft.com/office/powerpoint/2010/main" val="15178211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Parthian Empire</a:t>
            </a:r>
            <a:endParaRPr lang="en-US" dirty="0"/>
          </a:p>
        </p:txBody>
      </p:sp>
      <p:sp>
        <p:nvSpPr>
          <p:cNvPr id="3" name="Content Placeholder 2"/>
          <p:cNvSpPr>
            <a:spLocks noGrp="1"/>
          </p:cNvSpPr>
          <p:nvPr>
            <p:ph idx="1"/>
          </p:nvPr>
        </p:nvSpPr>
        <p:spPr/>
        <p:txBody>
          <a:bodyPr/>
          <a:lstStyle/>
          <a:p>
            <a:endParaRPr lang="en-US" dirty="0"/>
          </a:p>
        </p:txBody>
      </p:sp>
      <p:pic>
        <p:nvPicPr>
          <p:cNvPr id="4100" name="Picture 4" descr="Image result for parthian empi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371600"/>
            <a:ext cx="8839200" cy="4868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792777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Africa </a:t>
            </a:r>
            <a:endParaRPr lang="en-US" dirty="0"/>
          </a:p>
        </p:txBody>
      </p:sp>
      <p:sp>
        <p:nvSpPr>
          <p:cNvPr id="3" name="Content Placeholder 2"/>
          <p:cNvSpPr>
            <a:spLocks noGrp="1"/>
          </p:cNvSpPr>
          <p:nvPr>
            <p:ph idx="1"/>
          </p:nvPr>
        </p:nvSpPr>
        <p:spPr/>
        <p:txBody>
          <a:bodyPr>
            <a:normAutofit fontScale="47500" lnSpcReduction="20000"/>
          </a:bodyPr>
          <a:lstStyle/>
          <a:p>
            <a:r>
              <a:rPr lang="en-US" dirty="0" smtClean="0"/>
              <a:t>Following the battle of Actium (31 BCE) Egypt came under the control of the Roman Empire.</a:t>
            </a:r>
          </a:p>
          <a:p>
            <a:r>
              <a:rPr lang="en-US" dirty="0" smtClean="0"/>
              <a:t>Below Egypt was the empire </a:t>
            </a:r>
            <a:r>
              <a:rPr lang="en-US" b="1" u="sng" dirty="0" smtClean="0"/>
              <a:t>Kush</a:t>
            </a:r>
            <a:r>
              <a:rPr lang="en-US" dirty="0" smtClean="0"/>
              <a:t> </a:t>
            </a:r>
            <a:r>
              <a:rPr lang="en-US" sz="1600" dirty="0" smtClean="0"/>
              <a:t>(</a:t>
            </a:r>
            <a:r>
              <a:rPr lang="en-US" sz="1800" dirty="0" smtClean="0"/>
              <a:t>not related to the </a:t>
            </a:r>
            <a:r>
              <a:rPr lang="en-US" sz="1800" dirty="0" err="1" smtClean="0"/>
              <a:t>Kushana</a:t>
            </a:r>
            <a:r>
              <a:rPr lang="en-US" sz="1800" dirty="0" smtClean="0"/>
              <a:t> Empire found in India following fall of </a:t>
            </a:r>
            <a:r>
              <a:rPr lang="en-US" sz="1800" dirty="0" err="1" smtClean="0"/>
              <a:t>Mauryan</a:t>
            </a:r>
            <a:r>
              <a:rPr lang="en-US" sz="1800" dirty="0" smtClean="0"/>
              <a:t> Empire) </a:t>
            </a:r>
          </a:p>
          <a:p>
            <a:r>
              <a:rPr lang="en-US" dirty="0" smtClean="0"/>
              <a:t>This empire encompassed Nubia along the Nile and became the link between the Roman Empire and Africa.</a:t>
            </a:r>
          </a:p>
          <a:p>
            <a:r>
              <a:rPr lang="en-US" dirty="0" smtClean="0"/>
              <a:t>Capital = Meroe </a:t>
            </a:r>
          </a:p>
          <a:p>
            <a:r>
              <a:rPr lang="en-US" dirty="0" smtClean="0"/>
              <a:t>Grasslands for herding and iron making which developed into a smelting industry there.</a:t>
            </a:r>
          </a:p>
          <a:p>
            <a:r>
              <a:rPr lang="en-US" dirty="0" smtClean="0"/>
              <a:t>As Kush shifted southward the influence of Egypt faded and they developed more of their own culture: </a:t>
            </a:r>
            <a:r>
              <a:rPr lang="en-US" dirty="0" err="1" smtClean="0"/>
              <a:t>Apedemak</a:t>
            </a:r>
            <a:r>
              <a:rPr lang="en-US" dirty="0" smtClean="0"/>
              <a:t> (God) </a:t>
            </a:r>
            <a:r>
              <a:rPr lang="en-US" dirty="0" err="1" smtClean="0"/>
              <a:t>nubian</a:t>
            </a:r>
            <a:r>
              <a:rPr lang="en-US" dirty="0" smtClean="0"/>
              <a:t> god that looked like a lion. Meroe kings were buried in small pyramids, women who were important wives/ mothers played important political roles, had Meroitic writing system,.</a:t>
            </a:r>
          </a:p>
          <a:p>
            <a:r>
              <a:rPr lang="en-US" dirty="0" smtClean="0"/>
              <a:t>Kush profited off of trade with Hellenistic empires and Rome: Nubian merchants-ironware, cotton textiles, war elephants, gold ivory, ebony, and slaves. Imported: wine, olives, ceramics, and precious metalwork.</a:t>
            </a:r>
          </a:p>
          <a:p>
            <a:r>
              <a:rPr lang="en-US" dirty="0" smtClean="0"/>
              <a:t>Rome sent military forces to conquer Kush, but they fought back and agreed to a truce.  </a:t>
            </a:r>
          </a:p>
          <a:p>
            <a:r>
              <a:rPr lang="en-US" dirty="0" smtClean="0"/>
              <a:t>Unfortunately, Kush eventually went into a state of decline by 300 CE. The decline of Rome negatively impacted Kush.</a:t>
            </a:r>
          </a:p>
          <a:p>
            <a:r>
              <a:rPr lang="en-US" b="1" u="sng" dirty="0" smtClean="0"/>
              <a:t>Axum</a:t>
            </a:r>
            <a:r>
              <a:rPr lang="en-US" dirty="0" smtClean="0"/>
              <a:t>- another African empire beyond Egypt by the Red Sea. Grew from a cluster of trade ports along this sea to a small kingdom. They shipped frankincense and myrrh. They were also located along the camel caravan routes too. (Today this is northern Ethiopia). The capital was Axum and were ruled by kings. There were farmers, herders, and of course merchants very active here. Trade allowed for the development of the empire, rulers built </a:t>
            </a:r>
            <a:r>
              <a:rPr lang="en-US" dirty="0" err="1" smtClean="0"/>
              <a:t>entrepots</a:t>
            </a:r>
            <a:r>
              <a:rPr lang="en-US" dirty="0" smtClean="0"/>
              <a:t> (ports). </a:t>
            </a:r>
            <a:endParaRPr lang="en-US" b="1" u="sng" dirty="0"/>
          </a:p>
        </p:txBody>
      </p:sp>
    </p:spTree>
    <p:extLst>
      <p:ext uri="{BB962C8B-B14F-4D97-AF65-F5344CB8AC3E}">
        <p14:creationId xmlns:p14="http://schemas.microsoft.com/office/powerpoint/2010/main" val="403453137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descr="Image result for kush and ax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8626"/>
            <a:ext cx="8020050" cy="5934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776760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Silk Roads</a:t>
            </a:r>
            <a:endParaRPr lang="en-US" dirty="0"/>
          </a:p>
        </p:txBody>
      </p:sp>
      <p:sp>
        <p:nvSpPr>
          <p:cNvPr id="3" name="Content Placeholder 2"/>
          <p:cNvSpPr>
            <a:spLocks noGrp="1"/>
          </p:cNvSpPr>
          <p:nvPr>
            <p:ph idx="1"/>
          </p:nvPr>
        </p:nvSpPr>
        <p:spPr>
          <a:xfrm>
            <a:off x="457200" y="685800"/>
            <a:ext cx="8229600" cy="5440363"/>
          </a:xfrm>
        </p:spPr>
        <p:txBody>
          <a:bodyPr>
            <a:normAutofit fontScale="40000" lnSpcReduction="20000"/>
          </a:bodyPr>
          <a:lstStyle/>
          <a:p>
            <a:r>
              <a:rPr lang="en-US" b="1" dirty="0"/>
              <a:t>Long-distance trade and the silk roads </a:t>
            </a:r>
            <a:r>
              <a:rPr lang="en-US" b="1" dirty="0" smtClean="0"/>
              <a:t>network (</a:t>
            </a:r>
            <a:r>
              <a:rPr lang="en-US" dirty="0" smtClean="0"/>
              <a:t>Zhang </a:t>
            </a:r>
            <a:r>
              <a:rPr lang="en-US" dirty="0"/>
              <a:t>Qian's mission to the </a:t>
            </a:r>
            <a:r>
              <a:rPr lang="en-US" dirty="0" smtClean="0"/>
              <a:t>west)</a:t>
            </a:r>
            <a:endParaRPr lang="en-US" dirty="0"/>
          </a:p>
          <a:p>
            <a:pPr lvl="1"/>
            <a:r>
              <a:rPr lang="en-US" dirty="0"/>
              <a:t>Held by </a:t>
            </a:r>
            <a:r>
              <a:rPr lang="en-US" dirty="0" err="1"/>
              <a:t>Xiongnu</a:t>
            </a:r>
            <a:r>
              <a:rPr lang="en-US" dirty="0"/>
              <a:t> for years</a:t>
            </a:r>
          </a:p>
          <a:p>
            <a:pPr lvl="1"/>
            <a:r>
              <a:rPr lang="en-US" dirty="0"/>
              <a:t>Told Han </a:t>
            </a:r>
            <a:r>
              <a:rPr lang="en-US" dirty="0" err="1"/>
              <a:t>Wudi</a:t>
            </a:r>
            <a:r>
              <a:rPr lang="en-US" dirty="0"/>
              <a:t> of possibility of establishing trade relations to Bactria</a:t>
            </a:r>
          </a:p>
          <a:p>
            <a:pPr lvl="1"/>
            <a:r>
              <a:rPr lang="en-US" dirty="0"/>
              <a:t>Han </a:t>
            </a:r>
            <a:r>
              <a:rPr lang="en-US" dirty="0" smtClean="0"/>
              <a:t>emperor </a:t>
            </a:r>
            <a:r>
              <a:rPr lang="en-US" dirty="0" err="1" smtClean="0"/>
              <a:t>Wudi</a:t>
            </a:r>
            <a:r>
              <a:rPr lang="en-US" dirty="0" smtClean="0"/>
              <a:t> </a:t>
            </a:r>
            <a:r>
              <a:rPr lang="en-US" dirty="0"/>
              <a:t>subdued </a:t>
            </a:r>
            <a:r>
              <a:rPr lang="en-US" dirty="0" err="1"/>
              <a:t>Xiongnu</a:t>
            </a:r>
            <a:r>
              <a:rPr lang="en-US" dirty="0"/>
              <a:t>, opening up region to safe trade </a:t>
            </a:r>
            <a:r>
              <a:rPr lang="en-US" dirty="0" smtClean="0"/>
              <a:t>routes. Expanded Han </a:t>
            </a:r>
            <a:br>
              <a:rPr lang="en-US" dirty="0" smtClean="0"/>
            </a:br>
            <a:r>
              <a:rPr lang="en-US" dirty="0" smtClean="0"/>
              <a:t>China in that direction</a:t>
            </a:r>
            <a:endParaRPr lang="en-US" dirty="0"/>
          </a:p>
          <a:p>
            <a:r>
              <a:rPr lang="en-US" dirty="0"/>
              <a:t>The silk roads </a:t>
            </a:r>
          </a:p>
          <a:p>
            <a:pPr lvl="1"/>
            <a:r>
              <a:rPr lang="en-US" dirty="0"/>
              <a:t>Trade routes </a:t>
            </a:r>
          </a:p>
          <a:p>
            <a:pPr lvl="2"/>
            <a:r>
              <a:rPr lang="en-US" dirty="0"/>
              <a:t>Overland trade routes linked China to Roman empire</a:t>
            </a:r>
          </a:p>
          <a:p>
            <a:pPr lvl="2"/>
            <a:r>
              <a:rPr lang="en-US" dirty="0"/>
              <a:t>Sea lanes joined Asia, Africa, and Mediterranean basin into one network</a:t>
            </a:r>
          </a:p>
          <a:p>
            <a:pPr lvl="1"/>
            <a:r>
              <a:rPr lang="en-US" dirty="0"/>
              <a:t>Trade goods </a:t>
            </a:r>
          </a:p>
          <a:p>
            <a:pPr lvl="2"/>
            <a:r>
              <a:rPr lang="en-US" dirty="0"/>
              <a:t>Silk and spices traveled west</a:t>
            </a:r>
          </a:p>
          <a:p>
            <a:pPr lvl="2"/>
            <a:r>
              <a:rPr lang="en-US" dirty="0"/>
              <a:t>Central Asia produced large horses and jade, sold in China</a:t>
            </a:r>
          </a:p>
          <a:p>
            <a:pPr lvl="2"/>
            <a:r>
              <a:rPr lang="en-US" dirty="0"/>
              <a:t>Roman empire provided glassware, jewelry, artworks, perfumes, textiles</a:t>
            </a:r>
          </a:p>
          <a:p>
            <a:pPr lvl="1"/>
            <a:r>
              <a:rPr lang="en-US" dirty="0"/>
              <a:t>The organization of long-distance trade </a:t>
            </a:r>
          </a:p>
          <a:p>
            <a:pPr lvl="2"/>
            <a:r>
              <a:rPr lang="en-US" dirty="0"/>
              <a:t>Merchants of different regions handled long-distance trade in stages</a:t>
            </a:r>
          </a:p>
          <a:p>
            <a:pPr lvl="2"/>
            <a:r>
              <a:rPr lang="en-US" dirty="0"/>
              <a:t>On the seas, long-distance trade was dominated by different empires</a:t>
            </a:r>
          </a:p>
          <a:p>
            <a:r>
              <a:rPr lang="en-US" b="1" dirty="0"/>
              <a:t>Cultural and biological exchanges along the silk </a:t>
            </a:r>
            <a:r>
              <a:rPr lang="en-US" b="1" dirty="0" smtClean="0"/>
              <a:t>roads</a:t>
            </a:r>
          </a:p>
          <a:p>
            <a:r>
              <a:rPr lang="en-US" dirty="0" smtClean="0"/>
              <a:t>The </a:t>
            </a:r>
            <a:r>
              <a:rPr lang="en-US" dirty="0"/>
              <a:t>spread of </a:t>
            </a:r>
            <a:r>
              <a:rPr lang="en-US" dirty="0" smtClean="0"/>
              <a:t>Buddhism, Hinduism, Manichaeism, and Christianity</a:t>
            </a:r>
            <a:endParaRPr lang="en-US" dirty="0"/>
          </a:p>
          <a:p>
            <a:pPr lvl="2"/>
            <a:r>
              <a:rPr lang="en-US" dirty="0" smtClean="0"/>
              <a:t>First </a:t>
            </a:r>
            <a:r>
              <a:rPr lang="en-US" dirty="0"/>
              <a:t>present in oasis towns of central Asia along silk </a:t>
            </a:r>
            <a:r>
              <a:rPr lang="en-US" dirty="0" smtClean="0"/>
              <a:t>roads, then merchants spread, then missionaries spread</a:t>
            </a:r>
            <a:endParaRPr lang="en-US" dirty="0"/>
          </a:p>
          <a:p>
            <a:r>
              <a:rPr lang="en-US" dirty="0" smtClean="0"/>
              <a:t>The </a:t>
            </a:r>
            <a:r>
              <a:rPr lang="en-US" dirty="0"/>
              <a:t>spread of epidemic disease Epidemic diseases </a:t>
            </a:r>
          </a:p>
          <a:p>
            <a:pPr lvl="1"/>
            <a:r>
              <a:rPr lang="en-US" dirty="0"/>
              <a:t>Common epidemics in Rome and China: smallpox, measles, bubonic plague</a:t>
            </a:r>
          </a:p>
          <a:p>
            <a:pPr lvl="1"/>
            <a:r>
              <a:rPr lang="en-US" dirty="0"/>
              <a:t>Roman Empire: population dropped by a quarter from the first to tenth century C.E.</a:t>
            </a:r>
          </a:p>
          <a:p>
            <a:pPr lvl="1"/>
            <a:r>
              <a:rPr lang="en-US" dirty="0"/>
              <a:t>China: population dropped by a quarter from the first to seventh century C.E.</a:t>
            </a:r>
          </a:p>
          <a:p>
            <a:r>
              <a:rPr lang="en-US" dirty="0"/>
              <a:t>Effects of epidemic diseases </a:t>
            </a:r>
          </a:p>
          <a:p>
            <a:pPr lvl="1"/>
            <a:r>
              <a:rPr lang="en-US" dirty="0"/>
              <a:t>Both Chinese and Roman economies contracted</a:t>
            </a:r>
          </a:p>
          <a:p>
            <a:pPr lvl="1"/>
            <a:r>
              <a:rPr lang="en-US" dirty="0"/>
              <a:t>Small regional economies emerged</a:t>
            </a:r>
          </a:p>
          <a:p>
            <a:pPr lvl="1"/>
            <a:r>
              <a:rPr lang="en-US" dirty="0"/>
              <a:t>Epidemics weakened Han and Roman </a:t>
            </a:r>
            <a:r>
              <a:rPr lang="en-US" dirty="0" smtClean="0"/>
              <a:t>empires</a:t>
            </a:r>
          </a:p>
          <a:p>
            <a:pPr lvl="1"/>
            <a:endParaRPr lang="en-US" dirty="0"/>
          </a:p>
          <a:p>
            <a:r>
              <a:rPr lang="en-US" sz="2500" dirty="0">
                <a:hlinkClick r:id="rId2"/>
              </a:rPr>
              <a:t>http://</a:t>
            </a:r>
            <a:r>
              <a:rPr lang="en-US" sz="2500" dirty="0" smtClean="0">
                <a:hlinkClick r:id="rId2"/>
              </a:rPr>
              <a:t>glencoe.mheducation.com/sites/0024122010/student_view0/chapter12/chapter_outline.html</a:t>
            </a:r>
            <a:r>
              <a:rPr lang="en-US" sz="2500" dirty="0" smtClean="0"/>
              <a:t> (from)</a:t>
            </a:r>
            <a:endParaRPr lang="en-US" sz="2500" dirty="0"/>
          </a:p>
        </p:txBody>
      </p:sp>
    </p:spTree>
    <p:extLst>
      <p:ext uri="{BB962C8B-B14F-4D97-AF65-F5344CB8AC3E}">
        <p14:creationId xmlns:p14="http://schemas.microsoft.com/office/powerpoint/2010/main" val="139099028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Silk Road</a:t>
            </a:r>
            <a:endParaRPr lang="en-US" dirty="0"/>
          </a:p>
        </p:txBody>
      </p:sp>
      <p:sp>
        <p:nvSpPr>
          <p:cNvPr id="3" name="Content Placeholder 2"/>
          <p:cNvSpPr>
            <a:spLocks noGrp="1"/>
          </p:cNvSpPr>
          <p:nvPr>
            <p:ph idx="1"/>
          </p:nvPr>
        </p:nvSpPr>
        <p:spPr/>
        <p:txBody>
          <a:bodyPr/>
          <a:lstStyle/>
          <a:p>
            <a:endParaRPr lang="en-US"/>
          </a:p>
        </p:txBody>
      </p:sp>
      <p:pic>
        <p:nvPicPr>
          <p:cNvPr id="7170" name="Picture 2" descr="Image result for silk road routes and goods trad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76200"/>
            <a:ext cx="6028821" cy="332422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Image result for silk road routes and goods trad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799" y="3357108"/>
            <a:ext cx="9448800" cy="3348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803553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Missionaries </a:t>
            </a:r>
            <a:endParaRPr lang="en-US" dirty="0"/>
          </a:p>
        </p:txBody>
      </p:sp>
      <p:sp>
        <p:nvSpPr>
          <p:cNvPr id="3" name="Content Placeholder 2"/>
          <p:cNvSpPr>
            <a:spLocks noGrp="1"/>
          </p:cNvSpPr>
          <p:nvPr>
            <p:ph idx="1"/>
          </p:nvPr>
        </p:nvSpPr>
        <p:spPr/>
        <p:txBody>
          <a:bodyPr/>
          <a:lstStyle/>
          <a:p>
            <a:r>
              <a:rPr lang="en-US" dirty="0" smtClean="0"/>
              <a:t>They used the major trade routes springing up to facilitated the spread of their religions.</a:t>
            </a:r>
          </a:p>
          <a:p>
            <a:r>
              <a:rPr lang="en-US" b="1" dirty="0" err="1" smtClean="0"/>
              <a:t>Pax</a:t>
            </a:r>
            <a:r>
              <a:rPr lang="en-US" b="1" dirty="0" smtClean="0"/>
              <a:t> </a:t>
            </a:r>
            <a:r>
              <a:rPr lang="en-US" b="1" dirty="0" err="1" smtClean="0"/>
              <a:t>Roman</a:t>
            </a:r>
            <a:r>
              <a:rPr lang="en-US" dirty="0" err="1" smtClean="0"/>
              <a:t>a</a:t>
            </a:r>
            <a:r>
              <a:rPr lang="en-US" dirty="0" smtClean="0"/>
              <a:t>-Roman Peace helped for the spread of religion AND many areas were in a state of decline that created the opportunity for the spread of those religions.</a:t>
            </a:r>
          </a:p>
          <a:p>
            <a:r>
              <a:rPr lang="en-US" dirty="0" smtClean="0"/>
              <a:t>Religions that spread: Buddhism, Hinduism, and Christianity.  </a:t>
            </a:r>
            <a:endParaRPr lang="en-US" dirty="0"/>
          </a:p>
        </p:txBody>
      </p:sp>
    </p:spTree>
    <p:extLst>
      <p:ext uri="{BB962C8B-B14F-4D97-AF65-F5344CB8AC3E}">
        <p14:creationId xmlns:p14="http://schemas.microsoft.com/office/powerpoint/2010/main" val="9298452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6" name="Picture 2" descr="Image result for silk road routes and goods trad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381000"/>
            <a:ext cx="7772400" cy="5829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673957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 cited</a:t>
            </a:r>
            <a:endParaRPr lang="en-US" dirty="0"/>
          </a:p>
        </p:txBody>
      </p:sp>
      <p:sp>
        <p:nvSpPr>
          <p:cNvPr id="3" name="Content Placeholder 2"/>
          <p:cNvSpPr>
            <a:spLocks noGrp="1"/>
          </p:cNvSpPr>
          <p:nvPr>
            <p:ph idx="1"/>
          </p:nvPr>
        </p:nvSpPr>
        <p:spPr/>
        <p:txBody>
          <a:bodyPr/>
          <a:lstStyle/>
          <a:p>
            <a:r>
              <a:rPr lang="en-US" dirty="0" smtClean="0"/>
              <a:t>This is an educational PowerPoint</a:t>
            </a:r>
          </a:p>
          <a:p>
            <a:r>
              <a:rPr lang="en-US" dirty="0" smtClean="0"/>
              <a:t>I got many pictures etc. from simple google searches </a:t>
            </a:r>
            <a:endParaRPr lang="en-US" dirty="0"/>
          </a:p>
        </p:txBody>
      </p:sp>
    </p:spTree>
    <p:extLst>
      <p:ext uri="{BB962C8B-B14F-4D97-AF65-F5344CB8AC3E}">
        <p14:creationId xmlns:p14="http://schemas.microsoft.com/office/powerpoint/2010/main" val="10972383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
          <p:cNvSpPr>
            <a:spLocks noChangeArrowheads="1"/>
          </p:cNvSpPr>
          <p:nvPr/>
        </p:nvSpPr>
        <p:spPr bwMode="auto">
          <a:xfrm>
            <a:off x="304800" y="685800"/>
            <a:ext cx="8534400" cy="547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b="1" u="sng"/>
              <a:t>Expansion of Rome –From city-state to EMPIRE</a:t>
            </a:r>
          </a:p>
          <a:p>
            <a:pPr eaLnBrk="1" hangingPunct="1"/>
            <a:r>
              <a:rPr lang="en-US" altLang="en-US"/>
              <a:t>-</a:t>
            </a:r>
            <a:r>
              <a:rPr lang="en-US" altLang="en-US" sz="2400"/>
              <a:t>300-200 BCE expanded from Rome all over the Italian peninsula</a:t>
            </a:r>
          </a:p>
          <a:p>
            <a:pPr eaLnBrk="1" hangingPunct="1"/>
            <a:r>
              <a:rPr lang="en-US" altLang="en-US" sz="2400"/>
              <a:t>	*used Etruscan iron industry to fuel conquests</a:t>
            </a:r>
          </a:p>
          <a:p>
            <a:pPr eaLnBrk="1" hangingPunct="1"/>
            <a:r>
              <a:rPr lang="en-US" altLang="en-US" sz="2400"/>
              <a:t>	-Created military colonies in conquered lands of Italy</a:t>
            </a:r>
          </a:p>
          <a:p>
            <a:pPr eaLnBrk="1" hangingPunct="1"/>
            <a:r>
              <a:rPr lang="en-US" altLang="en-US" sz="2400"/>
              <a:t>	-Generous policies: exempt from taxes, governed their internal affairs, right to trade in Rome, could take Roman spouse, and sometimes given Roman citizenship</a:t>
            </a:r>
          </a:p>
          <a:p>
            <a:pPr eaLnBrk="1" hangingPunct="1"/>
            <a:r>
              <a:rPr lang="en-US" altLang="en-US" sz="2400"/>
              <a:t>     Supported military machine:</a:t>
            </a:r>
          </a:p>
          <a:p>
            <a:pPr eaLnBrk="1" hangingPunct="1"/>
            <a:r>
              <a:rPr lang="en-US" altLang="en-US" sz="2400"/>
              <a:t>	-citizen soldier of Rome: Legion (5000 men), centuries (80 men) and supported by the cavalry. In conquered lands the people needed to provide soldiers= Auxiliary forces that supported the Roman legions. These lands forbidden from making military or political alliances outside of Rome!</a:t>
            </a:r>
          </a:p>
          <a:p>
            <a:pPr eaLnBrk="1" hangingPunct="1"/>
            <a:endParaRPr lang="en-US" altLang="en-US" sz="2400"/>
          </a:p>
        </p:txBody>
      </p:sp>
    </p:spTree>
    <p:extLst>
      <p:ext uri="{BB962C8B-B14F-4D97-AF65-F5344CB8AC3E}">
        <p14:creationId xmlns:p14="http://schemas.microsoft.com/office/powerpoint/2010/main" val="26759135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524000" y="0"/>
            <a:ext cx="7772400" cy="1143000"/>
          </a:xfrm>
        </p:spPr>
        <p:txBody>
          <a:bodyPr/>
          <a:lstStyle/>
          <a:p>
            <a:pPr eaLnBrk="1" hangingPunct="1"/>
            <a:r>
              <a:rPr lang="en-US" altLang="en-US" u="sng" smtClean="0"/>
              <a:t>Rome</a:t>
            </a:r>
          </a:p>
        </p:txBody>
      </p:sp>
      <p:sp>
        <p:nvSpPr>
          <p:cNvPr id="34819" name="Rectangle 3"/>
          <p:cNvSpPr>
            <a:spLocks noGrp="1" noChangeArrowheads="1"/>
          </p:cNvSpPr>
          <p:nvPr>
            <p:ph type="body" sz="half" idx="1"/>
          </p:nvPr>
        </p:nvSpPr>
        <p:spPr>
          <a:xfrm>
            <a:off x="609600" y="990600"/>
            <a:ext cx="3810000" cy="5867400"/>
          </a:xfrm>
        </p:spPr>
        <p:txBody>
          <a:bodyPr/>
          <a:lstStyle/>
          <a:p>
            <a:pPr eaLnBrk="1" hangingPunct="1">
              <a:lnSpc>
                <a:spcPct val="90000"/>
              </a:lnSpc>
            </a:pPr>
            <a:r>
              <a:rPr lang="en-US" altLang="en-US" sz="2400" smtClean="0"/>
              <a:t>Rome’s location gave it access to the riches of trade within the Mediterranean Sea.  Eventually Rome became rivals to Carthage (once a colony of Phoenicia)</a:t>
            </a:r>
          </a:p>
          <a:p>
            <a:pPr eaLnBrk="1" hangingPunct="1">
              <a:lnSpc>
                <a:spcPct val="90000"/>
              </a:lnSpc>
            </a:pPr>
            <a:r>
              <a:rPr lang="en-US" altLang="en-US" sz="2400" smtClean="0"/>
              <a:t>Rome and Carthage would wage a bitter series of wars for control of the Mediterranean known as the Punic Wars (264-146 B.C.)</a:t>
            </a:r>
          </a:p>
          <a:p>
            <a:pPr eaLnBrk="1" hangingPunct="1">
              <a:lnSpc>
                <a:spcPct val="90000"/>
              </a:lnSpc>
            </a:pPr>
            <a:r>
              <a:rPr lang="en-US" altLang="en-US" sz="2400" smtClean="0"/>
              <a:t>1</a:t>
            </a:r>
            <a:r>
              <a:rPr lang="en-US" altLang="en-US" sz="2400" baseline="30000" smtClean="0"/>
              <a:t>st</a:t>
            </a:r>
            <a:r>
              <a:rPr lang="en-US" altLang="en-US" sz="2400" smtClean="0"/>
              <a:t> war for control of Sicily-Carthage lost</a:t>
            </a:r>
          </a:p>
        </p:txBody>
      </p:sp>
      <p:sp>
        <p:nvSpPr>
          <p:cNvPr id="9220" name="Rectangle 4"/>
          <p:cNvSpPr>
            <a:spLocks noGrp="1" noChangeArrowheads="1"/>
          </p:cNvSpPr>
          <p:nvPr>
            <p:ph type="body" sz="half" idx="2"/>
          </p:nvPr>
        </p:nvSpPr>
        <p:spPr>
          <a:xfrm>
            <a:off x="4648200" y="381000"/>
            <a:ext cx="3810000" cy="6172200"/>
          </a:xfrm>
        </p:spPr>
        <p:txBody>
          <a:bodyPr rtlCol="0">
            <a:normAutofit fontScale="92500"/>
          </a:bodyPr>
          <a:lstStyle/>
          <a:p>
            <a:pPr eaLnBrk="1" fontAlgn="auto" hangingPunct="1">
              <a:lnSpc>
                <a:spcPct val="90000"/>
              </a:lnSpc>
              <a:spcAft>
                <a:spcPts val="0"/>
              </a:spcAft>
              <a:buFont typeface="Arial" pitchFamily="34" charset="0"/>
              <a:buChar char="•"/>
              <a:defRPr/>
            </a:pPr>
            <a:r>
              <a:rPr lang="en-US" sz="2400" dirty="0" smtClean="0"/>
              <a:t>2</a:t>
            </a:r>
            <a:r>
              <a:rPr lang="en-US" sz="2400" baseline="30000" dirty="0" smtClean="0"/>
              <a:t>nd</a:t>
            </a:r>
            <a:r>
              <a:rPr lang="en-US" sz="2400" dirty="0" smtClean="0"/>
              <a:t> war Hannibal led Carthage in a secret attack of Rome via Spain-invading from the north-although unsuccessful led troops for 10 years around northern Italy</a:t>
            </a:r>
          </a:p>
          <a:p>
            <a:pPr eaLnBrk="1" fontAlgn="auto" hangingPunct="1">
              <a:lnSpc>
                <a:spcPct val="90000"/>
              </a:lnSpc>
              <a:spcAft>
                <a:spcPts val="0"/>
              </a:spcAft>
              <a:buFont typeface="Arial" pitchFamily="34" charset="0"/>
              <a:buChar char="•"/>
              <a:defRPr/>
            </a:pPr>
            <a:r>
              <a:rPr lang="en-US" sz="2400" dirty="0" smtClean="0"/>
              <a:t>3</a:t>
            </a:r>
            <a:r>
              <a:rPr lang="en-US" sz="2400" baseline="30000" dirty="0" smtClean="0"/>
              <a:t>rd</a:t>
            </a:r>
            <a:r>
              <a:rPr lang="en-US" sz="2400" dirty="0" smtClean="0"/>
              <a:t> war-Rome attacked Carthage to make Hannibal and his men flee to protect the city.  Carthage was set afire, inhabitants sold into slavery, and city made into a province. The Romans were said to have salted the earth to ensure another city could not rise again!</a:t>
            </a:r>
          </a:p>
          <a:p>
            <a:pPr eaLnBrk="1" fontAlgn="auto" hangingPunct="1">
              <a:lnSpc>
                <a:spcPct val="90000"/>
              </a:lnSpc>
              <a:spcAft>
                <a:spcPts val="0"/>
              </a:spcAft>
              <a:buFont typeface="Arial" pitchFamily="34" charset="0"/>
              <a:buChar char="•"/>
              <a:defRPr/>
            </a:pPr>
            <a:r>
              <a:rPr lang="en-US" sz="2400" dirty="0" smtClean="0"/>
              <a:t>By 70 B.C. Rome controlled from the Anatolia to Spain</a:t>
            </a:r>
          </a:p>
        </p:txBody>
      </p:sp>
    </p:spTree>
    <p:extLst>
      <p:ext uri="{BB962C8B-B14F-4D97-AF65-F5344CB8AC3E}">
        <p14:creationId xmlns:p14="http://schemas.microsoft.com/office/powerpoint/2010/main" val="2809160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3" descr="http://wps.ablongman.com/wps/media/objects/262/268312/art/figures/KISH_04_86.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6943725" cy="907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94728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4"/>
          <p:cNvSpPr>
            <a:spLocks noChangeArrowheads="1"/>
          </p:cNvSpPr>
          <p:nvPr/>
        </p:nvSpPr>
        <p:spPr bwMode="auto">
          <a:xfrm>
            <a:off x="304800" y="311150"/>
            <a:ext cx="8839200" cy="6408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b="1" u="sng"/>
              <a:t>BEYOND ITALY:</a:t>
            </a:r>
          </a:p>
          <a:p>
            <a:pPr eaLnBrk="1" hangingPunct="1"/>
            <a:r>
              <a:rPr lang="en-US" altLang="en-US"/>
              <a:t>Carthage-dominant power of the western Mediterranean </a:t>
            </a:r>
          </a:p>
          <a:p>
            <a:pPr eaLnBrk="1" hangingPunct="1"/>
            <a:r>
              <a:rPr lang="en-US" altLang="en-US"/>
              <a:t>Hellenistic Empires (3-egypt, macedon, Seleucid-parthian) –powers in Eastern Mediterranean </a:t>
            </a:r>
          </a:p>
          <a:p>
            <a:pPr eaLnBrk="1" hangingPunct="1"/>
            <a:r>
              <a:rPr lang="en-US" altLang="en-US" b="1"/>
              <a:t>West: PUNIC WARS</a:t>
            </a:r>
            <a:r>
              <a:rPr lang="en-US" altLang="en-US"/>
              <a:t> 	[Rome vs. Carthage] 264-146 BCE</a:t>
            </a:r>
          </a:p>
          <a:p>
            <a:pPr eaLnBrk="1" hangingPunct="1"/>
            <a:r>
              <a:rPr lang="en-US" altLang="en-US"/>
              <a:t>  3 wars	1) over control of Sicily (Carthage) b/c massive amounts of grains came out of it and Rome won the war</a:t>
            </a:r>
          </a:p>
          <a:p>
            <a:pPr eaLnBrk="1" hangingPunct="1"/>
            <a:r>
              <a:rPr lang="en-US" altLang="en-US"/>
              <a:t>		2) Hannibal led assault through Spain and over Alps with war elephants into Italy…proceeded created chaos for 10 years in Italy-battle of Cannae (couldn’t take Rome). Scipio then attacked Carthage forcing Hannibal to leave Italy –battle of Zama –Hannibal loses</a:t>
            </a:r>
          </a:p>
          <a:p>
            <a:pPr eaLnBrk="1" hangingPunct="1"/>
            <a:r>
              <a:rPr lang="en-US" altLang="en-US"/>
              <a:t>		3) Fears over Carthage potentially growing in power led to Rome destroying Carthage: burned, slaughtered, and sold people into slavery. Salted the earth!!!</a:t>
            </a:r>
          </a:p>
          <a:p>
            <a:pPr eaLnBrk="1" hangingPunct="1"/>
            <a:r>
              <a:rPr lang="en-US" altLang="en-US"/>
              <a:t>*Victory over Carthage allowed the Romans to be masters of the Western Mediterranean</a:t>
            </a:r>
          </a:p>
          <a:p>
            <a:pPr eaLnBrk="1" hangingPunct="1"/>
            <a:r>
              <a:rPr lang="en-US" altLang="en-US" b="1"/>
              <a:t>Eastern Mediterranean:</a:t>
            </a:r>
          </a:p>
          <a:p>
            <a:pPr eaLnBrk="1" hangingPunct="1"/>
            <a:r>
              <a:rPr lang="en-US" altLang="en-US"/>
              <a:t>Rome sent armies to fight between 214-148 BCE to protect Roman citizens and merchant interests in the area. R</a:t>
            </a:r>
          </a:p>
          <a:p>
            <a:pPr eaLnBrk="1" hangingPunct="1"/>
            <a:r>
              <a:rPr lang="en-US" altLang="en-US"/>
              <a:t>	-5 major wars with Macedon and Seleucid/ Parthian </a:t>
            </a:r>
          </a:p>
          <a:p>
            <a:pPr eaLnBrk="1" hangingPunct="1"/>
            <a:r>
              <a:rPr lang="en-US" altLang="en-US"/>
              <a:t>Rome didn’t annex lands right away…instead they left their allies to rule the lands</a:t>
            </a:r>
          </a:p>
          <a:p>
            <a:pPr eaLnBrk="1" hangingPunct="1"/>
            <a:r>
              <a:rPr lang="en-US" altLang="en-US"/>
              <a:t>Rome now has total control over the Mediterranean!!! </a:t>
            </a:r>
          </a:p>
          <a:p>
            <a:endParaRPr lang="en-US" altLang="en-US">
              <a:latin typeface="Calibri" pitchFamily="34" charset="0"/>
            </a:endParaRPr>
          </a:p>
        </p:txBody>
      </p:sp>
    </p:spTree>
    <p:extLst>
      <p:ext uri="{BB962C8B-B14F-4D97-AF65-F5344CB8AC3E}">
        <p14:creationId xmlns:p14="http://schemas.microsoft.com/office/powerpoint/2010/main" val="5712562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1503</TotalTime>
  <Words>4845</Words>
  <Application>Microsoft Office PowerPoint</Application>
  <PresentationFormat>On-screen Show (4:3)</PresentationFormat>
  <Paragraphs>402</Paragraphs>
  <Slides>59</Slides>
  <Notes>20</Notes>
  <HiddenSlides>0</HiddenSlides>
  <MMClips>0</MMClips>
  <ScaleCrop>false</ScaleCrop>
  <HeadingPairs>
    <vt:vector size="4" baseType="variant">
      <vt:variant>
        <vt:lpstr>Theme</vt:lpstr>
      </vt:variant>
      <vt:variant>
        <vt:i4>1</vt:i4>
      </vt:variant>
      <vt:variant>
        <vt:lpstr>Slide Titles</vt:lpstr>
      </vt:variant>
      <vt:variant>
        <vt:i4>59</vt:i4>
      </vt:variant>
    </vt:vector>
  </HeadingPairs>
  <TitlesOfParts>
    <vt:vector size="60" baseType="lpstr">
      <vt:lpstr>Office Theme</vt:lpstr>
      <vt:lpstr>Chapter 7 Notes</vt:lpstr>
      <vt:lpstr>PowerPoint Presentation</vt:lpstr>
      <vt:lpstr>PowerPoint Presentation</vt:lpstr>
      <vt:lpstr>Roman Republic</vt:lpstr>
      <vt:lpstr>Roman Government</vt:lpstr>
      <vt:lpstr>PowerPoint Presentation</vt:lpstr>
      <vt:lpstr>Rome</vt:lpstr>
      <vt:lpstr>PowerPoint Presentation</vt:lpstr>
      <vt:lpstr>PowerPoint Presentation</vt:lpstr>
      <vt:lpstr>Rome and the end of the Republic</vt:lpstr>
      <vt:lpstr>PowerPoint Presentation</vt:lpstr>
      <vt:lpstr>PowerPoint Presentation</vt:lpstr>
      <vt:lpstr>PowerPoint Presentation</vt:lpstr>
      <vt:lpstr>Augustus –Octavian </vt:lpstr>
      <vt:lpstr>PowerPoint Presentation</vt:lpstr>
      <vt:lpstr>PowerPoint Presentation</vt:lpstr>
      <vt:lpstr>PowerPoint Presentation</vt:lpstr>
      <vt:lpstr>PowerPoint Presentation</vt:lpstr>
      <vt:lpstr>PowerPoint Presentation</vt:lpstr>
      <vt:lpstr>4: Decline of Rome</vt:lpstr>
      <vt:lpstr>PowerPoint Presentation</vt:lpstr>
      <vt:lpstr>Decline</vt:lpstr>
      <vt:lpstr>Decline</vt:lpstr>
      <vt:lpstr>Decline of Rome</vt:lpstr>
      <vt:lpstr>ITALY</vt:lpstr>
      <vt:lpstr>ITALY</vt:lpstr>
      <vt:lpstr>Politics in Greece and Rome</vt:lpstr>
      <vt:lpstr>Religion</vt:lpstr>
      <vt:lpstr>Greek Creation Story</vt:lpstr>
      <vt:lpstr>Greco-Roman</vt:lpstr>
      <vt:lpstr>Greek tradition</vt:lpstr>
      <vt:lpstr>Economy and Society</vt:lpstr>
      <vt:lpstr>Global Connections</vt:lpstr>
      <vt:lpstr>PowerPoint Presentation</vt:lpstr>
      <vt:lpstr>Qin Dynasty</vt:lpstr>
      <vt:lpstr>Qin Shi Huangdi’s Tomb</vt:lpstr>
      <vt:lpstr>PowerPoint Presentation</vt:lpstr>
      <vt:lpstr>PowerPoint Presentation</vt:lpstr>
      <vt:lpstr>Han dynasty</vt:lpstr>
      <vt:lpstr>Wu Ti</vt:lpstr>
      <vt:lpstr>PowerPoint Presentation</vt:lpstr>
      <vt:lpstr>Chinese Religion</vt:lpstr>
      <vt:lpstr>Ancestor Worship</vt:lpstr>
      <vt:lpstr>Confucius</vt:lpstr>
      <vt:lpstr>Daoism </vt:lpstr>
      <vt:lpstr>Laozi (Qingyuan Mountain in China)</vt:lpstr>
      <vt:lpstr>Classical Chinese Society</vt:lpstr>
      <vt:lpstr>Trade</vt:lpstr>
      <vt:lpstr>Xiongnu </vt:lpstr>
      <vt:lpstr>Xiongnu</vt:lpstr>
      <vt:lpstr>Parthian Empire</vt:lpstr>
      <vt:lpstr>Parthian Empire</vt:lpstr>
      <vt:lpstr>Africa </vt:lpstr>
      <vt:lpstr>PowerPoint Presentation</vt:lpstr>
      <vt:lpstr>Silk Roads</vt:lpstr>
      <vt:lpstr>                                          Silk Road</vt:lpstr>
      <vt:lpstr>Missionaries </vt:lpstr>
      <vt:lpstr>PowerPoint Presentation</vt:lpstr>
      <vt:lpstr>Works cited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7 Notes</dc:title>
  <dc:creator>Christina L Chattin</dc:creator>
  <cp:lastModifiedBy>Christina L Chattin</cp:lastModifiedBy>
  <cp:revision>19</cp:revision>
  <dcterms:created xsi:type="dcterms:W3CDTF">2016-09-21T20:14:10Z</dcterms:created>
  <dcterms:modified xsi:type="dcterms:W3CDTF">2016-09-30T20:59:31Z</dcterms:modified>
</cp:coreProperties>
</file>