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297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8" r:id="rId13"/>
    <p:sldId id="269" r:id="rId14"/>
    <p:sldId id="291" r:id="rId15"/>
    <p:sldId id="292" r:id="rId16"/>
    <p:sldId id="293" r:id="rId17"/>
    <p:sldId id="294" r:id="rId18"/>
    <p:sldId id="296" r:id="rId19"/>
    <p:sldId id="270" r:id="rId20"/>
    <p:sldId id="272" r:id="rId21"/>
    <p:sldId id="282" r:id="rId22"/>
    <p:sldId id="283" r:id="rId23"/>
    <p:sldId id="295" r:id="rId24"/>
    <p:sldId id="267" r:id="rId25"/>
    <p:sldId id="284" r:id="rId26"/>
    <p:sldId id="271" r:id="rId27"/>
    <p:sldId id="288" r:id="rId28"/>
    <p:sldId id="289" r:id="rId29"/>
    <p:sldId id="290" r:id="rId30"/>
    <p:sldId id="303" r:id="rId31"/>
    <p:sldId id="273" r:id="rId32"/>
    <p:sldId id="275" r:id="rId33"/>
    <p:sldId id="276" r:id="rId34"/>
    <p:sldId id="277" r:id="rId35"/>
    <p:sldId id="281" r:id="rId36"/>
    <p:sldId id="278" r:id="rId37"/>
    <p:sldId id="280" r:id="rId38"/>
    <p:sldId id="298" r:id="rId39"/>
    <p:sldId id="299" r:id="rId40"/>
    <p:sldId id="300" r:id="rId41"/>
    <p:sldId id="301" r:id="rId42"/>
    <p:sldId id="302" r:id="rId43"/>
    <p:sldId id="304" r:id="rId44"/>
    <p:sldId id="287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7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761650E2-5C9F-406D-AB09-F2E1E0D82E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6FD0BCFC-CCD5-4106-93C9-CB521F86A1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3862540-6370-4BF2-BCF2-0B139ED086A7}" type="slidenum">
              <a:rPr lang="en-US" altLang="en-US" sz="1200" smtClean="0">
                <a:latin typeface="Arial Narrow" panose="020B0606020202030204" pitchFamily="34" charset="0"/>
              </a:rPr>
              <a:pPr/>
              <a:t>1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217ACA6-5581-4B5C-B914-EF6D935DD9B0}" type="slidenum">
              <a:rPr lang="en-US" altLang="en-US" sz="1200" smtClean="0">
                <a:latin typeface="Arial Narrow" panose="020B0606020202030204" pitchFamily="34" charset="0"/>
              </a:rPr>
              <a:pPr/>
              <a:t>10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D9817A7-D090-4DB3-ACE0-558DFF733AF7}" type="slidenum">
              <a:rPr lang="en-US" altLang="en-US" sz="1200" smtClean="0">
                <a:latin typeface="Arial Narrow" panose="020B0606020202030204" pitchFamily="34" charset="0"/>
              </a:rPr>
              <a:pPr/>
              <a:t>11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C3370E-CB66-4C16-B10D-3F3EC517B32F}" type="slidenum">
              <a:rPr lang="en-US" altLang="en-US" sz="1200" smtClean="0">
                <a:latin typeface="Arial Narrow" panose="020B0606020202030204" pitchFamily="34" charset="0"/>
              </a:rPr>
              <a:pPr/>
              <a:t>12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E2E9A39-3249-4081-936B-55CB13FD929A}" type="slidenum">
              <a:rPr lang="en-US" altLang="en-US" sz="1200" smtClean="0">
                <a:latin typeface="Arial Narrow" panose="020B0606020202030204" pitchFamily="34" charset="0"/>
              </a:rPr>
              <a:pPr/>
              <a:t>13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225D290-A63B-47E8-BE28-F2C332AECFB1}" type="slidenum">
              <a:rPr lang="en-US" altLang="en-US" sz="1200" smtClean="0">
                <a:latin typeface="Arial Narrow" panose="020B0606020202030204" pitchFamily="34" charset="0"/>
              </a:rPr>
              <a:pPr/>
              <a:t>14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853F423-DA18-4D24-B274-215C216B9AFC}" type="slidenum">
              <a:rPr lang="en-US" altLang="en-US" sz="1200" smtClean="0">
                <a:latin typeface="Arial Narrow" panose="020B0606020202030204" pitchFamily="34" charset="0"/>
              </a:rPr>
              <a:pPr/>
              <a:t>15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E0D9735-7996-4589-BA87-21595483715D}" type="slidenum">
              <a:rPr lang="en-US" altLang="en-US" sz="1200" smtClean="0">
                <a:latin typeface="Arial Narrow" panose="020B0606020202030204" pitchFamily="34" charset="0"/>
              </a:rPr>
              <a:pPr/>
              <a:t>16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EDE9904-85EE-4A44-AE4C-11554C6B65C1}" type="slidenum">
              <a:rPr lang="en-US" altLang="en-US" sz="1200" smtClean="0">
                <a:latin typeface="Arial Narrow" panose="020B0606020202030204" pitchFamily="34" charset="0"/>
              </a:rPr>
              <a:pPr/>
              <a:t>17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6C48BC0-D090-4B37-A475-75A4E1C733F4}" type="slidenum">
              <a:rPr lang="en-US" altLang="en-US" sz="1200" smtClean="0">
                <a:latin typeface="Arial Narrow" panose="020B0606020202030204" pitchFamily="34" charset="0"/>
              </a:rPr>
              <a:pPr/>
              <a:t>18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DC0763A-6CC6-4990-8654-B5277EBAEB95}" type="slidenum">
              <a:rPr lang="en-US" altLang="en-US" sz="1200" smtClean="0">
                <a:latin typeface="Arial Narrow" panose="020B0606020202030204" pitchFamily="34" charset="0"/>
              </a:rPr>
              <a:pPr/>
              <a:t>19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2A74E41-5E82-430A-8DAA-C4ECA1F3A810}" type="slidenum">
              <a:rPr lang="en-US" altLang="en-US" sz="1200" smtClean="0">
                <a:latin typeface="Arial Narrow" panose="020B0606020202030204" pitchFamily="34" charset="0"/>
              </a:rPr>
              <a:pPr/>
              <a:t>2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2A09EB-E409-48D1-B085-74E8F6E4D691}" type="slidenum">
              <a:rPr lang="en-US" altLang="en-US" sz="1200" smtClean="0">
                <a:latin typeface="Arial Narrow" panose="020B0606020202030204" pitchFamily="34" charset="0"/>
              </a:rPr>
              <a:pPr/>
              <a:t>20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2A9498C-7016-4123-9F5E-1668B644AA8A}" type="slidenum">
              <a:rPr lang="en-US" altLang="en-US" sz="1200" smtClean="0">
                <a:latin typeface="Arial Narrow" panose="020B0606020202030204" pitchFamily="34" charset="0"/>
              </a:rPr>
              <a:pPr/>
              <a:t>21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31A360-18DE-4C54-A93D-D38B6258B99F}" type="slidenum">
              <a:rPr lang="en-US" altLang="en-US" sz="1200" smtClean="0">
                <a:latin typeface="Arial Narrow" panose="020B0606020202030204" pitchFamily="34" charset="0"/>
              </a:rPr>
              <a:pPr/>
              <a:t>22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05D6F3A-4AF5-45A5-9290-CBDBFF462436}" type="slidenum">
              <a:rPr lang="en-US" altLang="en-US" sz="1200" smtClean="0">
                <a:latin typeface="Arial Narrow" panose="020B0606020202030204" pitchFamily="34" charset="0"/>
              </a:rPr>
              <a:pPr/>
              <a:t>23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1F7DFE7-9F72-4401-9849-ED5B77531B2D}" type="slidenum">
              <a:rPr lang="en-US" altLang="en-US" sz="1200" smtClean="0">
                <a:latin typeface="Arial Narrow" panose="020B0606020202030204" pitchFamily="34" charset="0"/>
              </a:rPr>
              <a:pPr/>
              <a:t>24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EC1894C-13A4-4F4B-9DF5-23D5A95FCD76}" type="slidenum">
              <a:rPr lang="en-US" altLang="en-US" sz="1200" smtClean="0">
                <a:latin typeface="Arial Narrow" panose="020B0606020202030204" pitchFamily="34" charset="0"/>
              </a:rPr>
              <a:pPr/>
              <a:t>25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898AB20-5338-4C43-A230-13BCC3190AE0}" type="slidenum">
              <a:rPr lang="en-US" altLang="en-US" sz="1200" smtClean="0">
                <a:latin typeface="Arial Narrow" panose="020B0606020202030204" pitchFamily="34" charset="0"/>
              </a:rPr>
              <a:pPr/>
              <a:t>26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BD52A6E-3BE5-40DA-A793-7158D80FCC47}" type="slidenum">
              <a:rPr lang="en-US" altLang="en-US" sz="1200" smtClean="0">
                <a:latin typeface="Arial Narrow" panose="020B0606020202030204" pitchFamily="34" charset="0"/>
              </a:rPr>
              <a:pPr/>
              <a:t>27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3DDD4D2-1263-4ECE-8EF1-8BD47C9226D8}" type="slidenum">
              <a:rPr lang="en-US" altLang="en-US" sz="1200" smtClean="0">
                <a:latin typeface="Arial Narrow" panose="020B0606020202030204" pitchFamily="34" charset="0"/>
              </a:rPr>
              <a:pPr/>
              <a:t>28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8E9E1B4-371A-44CF-A9A1-79D23D85BF35}" type="slidenum">
              <a:rPr lang="en-US" altLang="en-US" sz="1200" smtClean="0">
                <a:latin typeface="Arial Narrow" panose="020B0606020202030204" pitchFamily="34" charset="0"/>
              </a:rPr>
              <a:pPr/>
              <a:t>29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9978A98-7B98-41AB-8EBF-E23D86F7C111}" type="slidenum">
              <a:rPr lang="en-US" altLang="en-US" sz="1200" smtClean="0">
                <a:latin typeface="Arial Narrow" panose="020B0606020202030204" pitchFamily="34" charset="0"/>
              </a:rPr>
              <a:pPr/>
              <a:t>3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DEEA1ED-38A4-4147-A914-A3FECC7513E4}" type="slidenum">
              <a:rPr lang="en-US" altLang="en-US" sz="1200" smtClean="0">
                <a:latin typeface="Arial Narrow" panose="020B0606020202030204" pitchFamily="34" charset="0"/>
              </a:rPr>
              <a:pPr/>
              <a:t>31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2788810-C146-43ED-A3B2-40B3C773D46F}" type="slidenum">
              <a:rPr lang="en-US" altLang="en-US" sz="1200" smtClean="0">
                <a:latin typeface="Arial Narrow" panose="020B0606020202030204" pitchFamily="34" charset="0"/>
              </a:rPr>
              <a:pPr/>
              <a:t>32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CCD4FBD-3DE8-4B74-ABCE-37DD4A951099}" type="slidenum">
              <a:rPr lang="en-US" altLang="en-US" sz="1200" smtClean="0">
                <a:latin typeface="Arial Narrow" panose="020B0606020202030204" pitchFamily="34" charset="0"/>
              </a:rPr>
              <a:pPr/>
              <a:t>33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3DB939C-673A-4C5D-824E-BDF4ABEBF894}" type="slidenum">
              <a:rPr lang="en-US" altLang="en-US" sz="1200" smtClean="0">
                <a:latin typeface="Arial Narrow" panose="020B0606020202030204" pitchFamily="34" charset="0"/>
              </a:rPr>
              <a:pPr/>
              <a:t>34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CDF73C5-FA5A-4B86-B6D8-ADD23417520E}" type="slidenum">
              <a:rPr lang="en-US" altLang="en-US" sz="1200" smtClean="0">
                <a:latin typeface="Arial Narrow" panose="020B0606020202030204" pitchFamily="34" charset="0"/>
              </a:rPr>
              <a:pPr/>
              <a:t>35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55F40CF-8707-4BE0-A515-2D3719F38342}" type="slidenum">
              <a:rPr lang="en-US" altLang="en-US" sz="1200" smtClean="0">
                <a:latin typeface="Arial Narrow" panose="020B0606020202030204" pitchFamily="34" charset="0"/>
              </a:rPr>
              <a:pPr/>
              <a:t>36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81E1A4-C946-46D9-9B96-00DA2AEC53BE}" type="slidenum">
              <a:rPr lang="en-US" altLang="en-US" sz="1200" smtClean="0">
                <a:latin typeface="Arial Narrow" panose="020B0606020202030204" pitchFamily="34" charset="0"/>
              </a:rPr>
              <a:pPr/>
              <a:t>37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5F3A0A6-A092-4402-A3EF-661B0EBBF43F}" type="slidenum">
              <a:rPr lang="en-US" altLang="en-US" sz="1200" smtClean="0">
                <a:latin typeface="Arial Narrow" panose="020B0606020202030204" pitchFamily="34" charset="0"/>
              </a:rPr>
              <a:pPr/>
              <a:t>38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3DEAD67-EA45-4F96-B090-6E4DAFD67AE6}" type="slidenum">
              <a:rPr lang="en-US" altLang="en-US" sz="1200" smtClean="0">
                <a:latin typeface="Arial Narrow" panose="020B0606020202030204" pitchFamily="34" charset="0"/>
              </a:rPr>
              <a:pPr/>
              <a:t>39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D12D39C-DA5E-48FA-BE7E-51B3E1195FD1}" type="slidenum">
              <a:rPr lang="en-US" altLang="en-US" sz="1200" smtClean="0">
                <a:latin typeface="Arial Narrow" panose="020B0606020202030204" pitchFamily="34" charset="0"/>
              </a:rPr>
              <a:pPr/>
              <a:t>40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25A2F4-7095-4637-9616-C6BE702E8BBC}" type="slidenum">
              <a:rPr lang="en-US" altLang="en-US" sz="1200" smtClean="0">
                <a:latin typeface="Arial Narrow" panose="020B0606020202030204" pitchFamily="34" charset="0"/>
              </a:rPr>
              <a:pPr/>
              <a:t>4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2E00342-F5A5-4B82-8E15-8F9486E7B448}" type="slidenum">
              <a:rPr lang="en-US" altLang="en-US" sz="1200" smtClean="0">
                <a:latin typeface="Arial Narrow" panose="020B0606020202030204" pitchFamily="34" charset="0"/>
              </a:rPr>
              <a:pPr/>
              <a:t>41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B57099B-D3A2-4BC2-95C4-7EBAE0571700}" type="slidenum">
              <a:rPr lang="en-US" altLang="en-US" sz="1200" smtClean="0">
                <a:latin typeface="Arial Narrow" panose="020B0606020202030204" pitchFamily="34" charset="0"/>
              </a:rPr>
              <a:pPr/>
              <a:t>42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5F14652-1A34-4BC8-83CA-97B52CF300BB}" type="slidenum">
              <a:rPr lang="en-US" altLang="en-US" sz="1200" smtClean="0">
                <a:latin typeface="Arial Narrow" panose="020B0606020202030204" pitchFamily="34" charset="0"/>
              </a:rPr>
              <a:pPr/>
              <a:t>44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A7AC276-1992-4289-A16D-09C28CDA9041}" type="slidenum">
              <a:rPr lang="en-US" altLang="en-US" sz="1200" smtClean="0">
                <a:latin typeface="Arial Narrow" panose="020B0606020202030204" pitchFamily="34" charset="0"/>
              </a:rPr>
              <a:pPr/>
              <a:t>5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AC366DA-9177-4D33-806E-A43695C2B32F}" type="slidenum">
              <a:rPr lang="en-US" altLang="en-US" sz="1200" smtClean="0">
                <a:latin typeface="Arial Narrow" panose="020B0606020202030204" pitchFamily="34" charset="0"/>
              </a:rPr>
              <a:pPr/>
              <a:t>6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529D793-B9C2-4465-AF01-E1FA327ED04C}" type="slidenum">
              <a:rPr lang="en-US" altLang="en-US" sz="1200" smtClean="0">
                <a:latin typeface="Arial Narrow" panose="020B0606020202030204" pitchFamily="34" charset="0"/>
              </a:rPr>
              <a:pPr/>
              <a:t>7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F460BB9-B7C3-456F-A428-8E93917B9E09}" type="slidenum">
              <a:rPr lang="en-US" altLang="en-US" sz="1200" smtClean="0">
                <a:latin typeface="Arial Narrow" panose="020B0606020202030204" pitchFamily="34" charset="0"/>
              </a:rPr>
              <a:pPr/>
              <a:t>8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7D03AB9-C483-4118-9688-B819E92029CB}" type="slidenum">
              <a:rPr lang="en-US" altLang="en-US" sz="1200" smtClean="0">
                <a:latin typeface="Arial Narrow" panose="020B0606020202030204" pitchFamily="34" charset="0"/>
              </a:rPr>
              <a:pPr/>
              <a:t>9</a:t>
            </a:fld>
            <a:endParaRPr lang="en-US" altLang="en-US" sz="1200">
              <a:latin typeface="Arial Narrow" panose="020B0606020202030204" pitchFamily="34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 flipV="1">
            <a:off x="0" y="0"/>
            <a:ext cx="9144000" cy="6858000"/>
            <a:chOff x="0" y="0"/>
            <a:chExt cx="5760" cy="4320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hidden">
            <a:xfrm>
              <a:off x="288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hidden">
            <a:xfrm>
              <a:off x="576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hidden">
            <a:xfrm>
              <a:off x="864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hidden">
            <a:xfrm>
              <a:off x="1152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hidden">
            <a:xfrm>
              <a:off x="1440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hidden">
            <a:xfrm>
              <a:off x="1728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hidden">
            <a:xfrm>
              <a:off x="2016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hidden">
            <a:xfrm>
              <a:off x="2304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hidden">
            <a:xfrm>
              <a:off x="2592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hidden">
            <a:xfrm>
              <a:off x="2880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hidden">
            <a:xfrm>
              <a:off x="3168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hidden">
            <a:xfrm>
              <a:off x="3456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hidden">
            <a:xfrm>
              <a:off x="3744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hidden">
            <a:xfrm>
              <a:off x="4032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hidden">
            <a:xfrm>
              <a:off x="4320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hidden">
            <a:xfrm>
              <a:off x="4608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hidden">
            <a:xfrm>
              <a:off x="4896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hidden">
            <a:xfrm>
              <a:off x="5184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hidden">
            <a:xfrm>
              <a:off x="5472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" name="Group 22"/>
            <p:cNvGrpSpPr>
              <a:grpSpLocks/>
            </p:cNvGrpSpPr>
            <p:nvPr/>
          </p:nvGrpSpPr>
          <p:grpSpPr bwMode="auto">
            <a:xfrm>
              <a:off x="0" y="336"/>
              <a:ext cx="5760" cy="3744"/>
              <a:chOff x="0" y="384"/>
              <a:chExt cx="5760" cy="3744"/>
            </a:xfrm>
          </p:grpSpPr>
          <p:sp>
            <p:nvSpPr>
              <p:cNvPr id="25" name="Line 23"/>
              <p:cNvSpPr>
                <a:spLocks noChangeShapeType="1"/>
              </p:cNvSpPr>
              <p:nvPr/>
            </p:nvSpPr>
            <p:spPr bwMode="hidden">
              <a:xfrm>
                <a:off x="0" y="384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/>
            </p:nvSpPr>
            <p:spPr bwMode="hidden">
              <a:xfrm>
                <a:off x="0" y="672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hidden">
              <a:xfrm>
                <a:off x="0" y="960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/>
            </p:nvSpPr>
            <p:spPr bwMode="hidden">
              <a:xfrm>
                <a:off x="0" y="1248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/>
            </p:nvSpPr>
            <p:spPr bwMode="hidden">
              <a:xfrm>
                <a:off x="0" y="1536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/>
            </p:nvSpPr>
            <p:spPr bwMode="hidden">
              <a:xfrm>
                <a:off x="0" y="1824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/>
            </p:nvSpPr>
            <p:spPr bwMode="hidden">
              <a:xfrm>
                <a:off x="0" y="2112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/>
            </p:nvSpPr>
            <p:spPr bwMode="hidden">
              <a:xfrm>
                <a:off x="0" y="2400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/>
            </p:nvSpPr>
            <p:spPr bwMode="hidden">
              <a:xfrm>
                <a:off x="0" y="2688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/>
            </p:nvSpPr>
            <p:spPr bwMode="hidden">
              <a:xfrm>
                <a:off x="0" y="2976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/>
            </p:nvSpPr>
            <p:spPr bwMode="hidden">
              <a:xfrm>
                <a:off x="0" y="3264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/>
            </p:nvSpPr>
            <p:spPr bwMode="hidden">
              <a:xfrm>
                <a:off x="0" y="3552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/>
            </p:nvSpPr>
            <p:spPr bwMode="hidden">
              <a:xfrm>
                <a:off x="0" y="3840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/>
            </p:nvSpPr>
            <p:spPr bwMode="hidden">
              <a:xfrm>
                <a:off x="0" y="4128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9" name="Rectangle 57"/>
          <p:cNvSpPr>
            <a:spLocks noChangeArrowheads="1"/>
          </p:cNvSpPr>
          <p:nvPr/>
        </p:nvSpPr>
        <p:spPr bwMode="auto">
          <a:xfrm>
            <a:off x="0" y="1676400"/>
            <a:ext cx="9144000" cy="152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40" name="Freeform 52"/>
          <p:cNvSpPr>
            <a:spLocks/>
          </p:cNvSpPr>
          <p:nvPr/>
        </p:nvSpPr>
        <p:spPr bwMode="hidden">
          <a:xfrm rot="5400000">
            <a:off x="3788569" y="-1245394"/>
            <a:ext cx="1595438" cy="7591425"/>
          </a:xfrm>
          <a:custGeom>
            <a:avLst/>
            <a:gdLst>
              <a:gd name="T0" fmla="*/ 0 w 290"/>
              <a:gd name="T1" fmla="*/ 73764358 h 1250"/>
              <a:gd name="T2" fmla="*/ 2147483646 w 290"/>
              <a:gd name="T3" fmla="*/ 73764358 h 1250"/>
              <a:gd name="T4" fmla="*/ 2147483646 w 290"/>
              <a:gd name="T5" fmla="*/ 1844151473 h 1250"/>
              <a:gd name="T6" fmla="*/ 2147483646 w 290"/>
              <a:gd name="T7" fmla="*/ 2147483646 h 1250"/>
              <a:gd name="T8" fmla="*/ 2147483646 w 290"/>
              <a:gd name="T9" fmla="*/ 2147483646 h 1250"/>
              <a:gd name="T10" fmla="*/ 0 w 290"/>
              <a:gd name="T11" fmla="*/ 2147483646 h 1250"/>
              <a:gd name="T12" fmla="*/ 0 w 290"/>
              <a:gd name="T13" fmla="*/ 73764358 h 125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0" h="1250">
                <a:moveTo>
                  <a:pt x="0" y="2"/>
                </a:moveTo>
                <a:cubicBezTo>
                  <a:pt x="0" y="2"/>
                  <a:pt x="120" y="2"/>
                  <a:pt x="240" y="2"/>
                </a:cubicBezTo>
                <a:cubicBezTo>
                  <a:pt x="262" y="0"/>
                  <a:pt x="290" y="12"/>
                  <a:pt x="288" y="50"/>
                </a:cubicBezTo>
                <a:cubicBezTo>
                  <a:pt x="288" y="626"/>
                  <a:pt x="288" y="1202"/>
                  <a:pt x="288" y="1202"/>
                </a:cubicBezTo>
                <a:cubicBezTo>
                  <a:pt x="288" y="1232"/>
                  <a:pt x="274" y="1250"/>
                  <a:pt x="240" y="1250"/>
                </a:cubicBezTo>
                <a:cubicBezTo>
                  <a:pt x="120" y="1250"/>
                  <a:pt x="0" y="1250"/>
                  <a:pt x="0" y="1250"/>
                </a:cubicBezTo>
                <a:lnTo>
                  <a:pt x="0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1" name="Picture 44" descr="techstr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Rectangle 59" descr="Dark vertical"/>
          <p:cNvSpPr>
            <a:spLocks noChangeArrowheads="1"/>
          </p:cNvSpPr>
          <p:nvPr/>
        </p:nvSpPr>
        <p:spPr bwMode="auto">
          <a:xfrm>
            <a:off x="-3175" y="1752600"/>
            <a:ext cx="9147175" cy="746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619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19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4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3" name="Rectangle 4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" name="Rectangle 5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5" name="Rectangle 5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D5FD3B1-83DA-4DB3-A2F4-CF694124C7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15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2AEE1-C1C9-4937-B845-85F6AF1299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1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A7171-C7B8-4CB3-8FA5-540EFD56BC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266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40077-3E20-4064-A760-EF737F172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01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4B631-B2AB-478D-A796-F03FE69943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75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578E6-BD0F-4CC0-A34C-FB551071B8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56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C9B42-2F00-414B-B910-BC69CEB851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038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AA5D2-0184-4FB4-97F4-180D6D74E5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834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8628D-0D51-4AD4-8604-E168DB67CF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02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FF3FD-A7D6-4DF7-BDFD-4F4BE777D5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9400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D1899-A9D8-42D1-96CA-BA8FCC39D4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136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3BABA-843B-416E-A2DF-674CDBFA8F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57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5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6" name="Group 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044" name="Line 8"/>
              <p:cNvSpPr>
                <a:spLocks noChangeShapeType="1"/>
              </p:cNvSpPr>
              <p:nvPr/>
            </p:nvSpPr>
            <p:spPr bwMode="hidden">
              <a:xfrm>
                <a:off x="288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9"/>
              <p:cNvSpPr>
                <a:spLocks noChangeShapeType="1"/>
              </p:cNvSpPr>
              <p:nvPr/>
            </p:nvSpPr>
            <p:spPr bwMode="hidden">
              <a:xfrm>
                <a:off x="576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10"/>
              <p:cNvSpPr>
                <a:spLocks noChangeShapeType="1"/>
              </p:cNvSpPr>
              <p:nvPr/>
            </p:nvSpPr>
            <p:spPr bwMode="hidden">
              <a:xfrm>
                <a:off x="864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Line 11"/>
              <p:cNvSpPr>
                <a:spLocks noChangeShapeType="1"/>
              </p:cNvSpPr>
              <p:nvPr/>
            </p:nvSpPr>
            <p:spPr bwMode="hidden">
              <a:xfrm>
                <a:off x="1152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Line 12"/>
              <p:cNvSpPr>
                <a:spLocks noChangeShapeType="1"/>
              </p:cNvSpPr>
              <p:nvPr/>
            </p:nvSpPr>
            <p:spPr bwMode="hidden">
              <a:xfrm>
                <a:off x="1440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13"/>
              <p:cNvSpPr>
                <a:spLocks noChangeShapeType="1"/>
              </p:cNvSpPr>
              <p:nvPr/>
            </p:nvSpPr>
            <p:spPr bwMode="hidden">
              <a:xfrm>
                <a:off x="1728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14"/>
              <p:cNvSpPr>
                <a:spLocks noChangeShapeType="1"/>
              </p:cNvSpPr>
              <p:nvPr/>
            </p:nvSpPr>
            <p:spPr bwMode="hidden">
              <a:xfrm>
                <a:off x="2016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15"/>
              <p:cNvSpPr>
                <a:spLocks noChangeShapeType="1"/>
              </p:cNvSpPr>
              <p:nvPr/>
            </p:nvSpPr>
            <p:spPr bwMode="hidden">
              <a:xfrm>
                <a:off x="2304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16"/>
              <p:cNvSpPr>
                <a:spLocks noChangeShapeType="1"/>
              </p:cNvSpPr>
              <p:nvPr/>
            </p:nvSpPr>
            <p:spPr bwMode="hidden">
              <a:xfrm>
                <a:off x="2592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17"/>
              <p:cNvSpPr>
                <a:spLocks noChangeShapeType="1"/>
              </p:cNvSpPr>
              <p:nvPr/>
            </p:nvSpPr>
            <p:spPr bwMode="hidden">
              <a:xfrm>
                <a:off x="2880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18"/>
              <p:cNvSpPr>
                <a:spLocks noChangeShapeType="1"/>
              </p:cNvSpPr>
              <p:nvPr/>
            </p:nvSpPr>
            <p:spPr bwMode="hidden">
              <a:xfrm>
                <a:off x="3168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19"/>
              <p:cNvSpPr>
                <a:spLocks noChangeShapeType="1"/>
              </p:cNvSpPr>
              <p:nvPr/>
            </p:nvSpPr>
            <p:spPr bwMode="hidden">
              <a:xfrm>
                <a:off x="3456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Line 20"/>
              <p:cNvSpPr>
                <a:spLocks noChangeShapeType="1"/>
              </p:cNvSpPr>
              <p:nvPr/>
            </p:nvSpPr>
            <p:spPr bwMode="hidden">
              <a:xfrm>
                <a:off x="3744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Line 21"/>
              <p:cNvSpPr>
                <a:spLocks noChangeShapeType="1"/>
              </p:cNvSpPr>
              <p:nvPr/>
            </p:nvSpPr>
            <p:spPr bwMode="hidden">
              <a:xfrm>
                <a:off x="4032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Line 22"/>
              <p:cNvSpPr>
                <a:spLocks noChangeShapeType="1"/>
              </p:cNvSpPr>
              <p:nvPr/>
            </p:nvSpPr>
            <p:spPr bwMode="hidden">
              <a:xfrm>
                <a:off x="4320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Line 23"/>
              <p:cNvSpPr>
                <a:spLocks noChangeShapeType="1"/>
              </p:cNvSpPr>
              <p:nvPr/>
            </p:nvSpPr>
            <p:spPr bwMode="hidden">
              <a:xfrm>
                <a:off x="4608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Line 24"/>
              <p:cNvSpPr>
                <a:spLocks noChangeShapeType="1"/>
              </p:cNvSpPr>
              <p:nvPr/>
            </p:nvSpPr>
            <p:spPr bwMode="hidden">
              <a:xfrm>
                <a:off x="4896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Line 25"/>
              <p:cNvSpPr>
                <a:spLocks noChangeShapeType="1"/>
              </p:cNvSpPr>
              <p:nvPr/>
            </p:nvSpPr>
            <p:spPr bwMode="hidden">
              <a:xfrm>
                <a:off x="5184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Line 26"/>
              <p:cNvSpPr>
                <a:spLocks noChangeShapeType="1"/>
              </p:cNvSpPr>
              <p:nvPr/>
            </p:nvSpPr>
            <p:spPr bwMode="hidden">
              <a:xfrm>
                <a:off x="5472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63" name="Group 27"/>
              <p:cNvGrpSpPr>
                <a:grpSpLocks/>
              </p:cNvGrpSpPr>
              <p:nvPr/>
            </p:nvGrpSpPr>
            <p:grpSpPr bwMode="auto">
              <a:xfrm>
                <a:off x="0" y="336"/>
                <a:ext cx="5760" cy="3744"/>
                <a:chOff x="0" y="384"/>
                <a:chExt cx="5760" cy="3744"/>
              </a:xfrm>
            </p:grpSpPr>
            <p:sp>
              <p:nvSpPr>
                <p:cNvPr id="1064" name="Line 28"/>
                <p:cNvSpPr>
                  <a:spLocks noChangeShapeType="1"/>
                </p:cNvSpPr>
                <p:nvPr/>
              </p:nvSpPr>
              <p:spPr bwMode="hidden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29"/>
                <p:cNvSpPr>
                  <a:spLocks noChangeShapeType="1"/>
                </p:cNvSpPr>
                <p:nvPr/>
              </p:nvSpPr>
              <p:spPr bwMode="hidden">
                <a:xfrm>
                  <a:off x="0" y="672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30"/>
                <p:cNvSpPr>
                  <a:spLocks noChangeShapeType="1"/>
                </p:cNvSpPr>
                <p:nvPr/>
              </p:nvSpPr>
              <p:spPr bwMode="hidden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31"/>
                <p:cNvSpPr>
                  <a:spLocks noChangeShapeType="1"/>
                </p:cNvSpPr>
                <p:nvPr/>
              </p:nvSpPr>
              <p:spPr bwMode="hidden">
                <a:xfrm>
                  <a:off x="0" y="1248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32"/>
                <p:cNvSpPr>
                  <a:spLocks noChangeShapeType="1"/>
                </p:cNvSpPr>
                <p:nvPr/>
              </p:nvSpPr>
              <p:spPr bwMode="hidden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33"/>
                <p:cNvSpPr>
                  <a:spLocks noChangeShapeType="1"/>
                </p:cNvSpPr>
                <p:nvPr/>
              </p:nvSpPr>
              <p:spPr bwMode="hidden">
                <a:xfrm>
                  <a:off x="0" y="1824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" name="Line 34"/>
                <p:cNvSpPr>
                  <a:spLocks noChangeShapeType="1"/>
                </p:cNvSpPr>
                <p:nvPr/>
              </p:nvSpPr>
              <p:spPr bwMode="hidden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35"/>
                <p:cNvSpPr>
                  <a:spLocks noChangeShapeType="1"/>
                </p:cNvSpPr>
                <p:nvPr/>
              </p:nvSpPr>
              <p:spPr bwMode="hidden">
                <a:xfrm>
                  <a:off x="0" y="2400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36"/>
                <p:cNvSpPr>
                  <a:spLocks noChangeShapeType="1"/>
                </p:cNvSpPr>
                <p:nvPr/>
              </p:nvSpPr>
              <p:spPr bwMode="hidden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37"/>
                <p:cNvSpPr>
                  <a:spLocks noChangeShapeType="1"/>
                </p:cNvSpPr>
                <p:nvPr/>
              </p:nvSpPr>
              <p:spPr bwMode="hidden">
                <a:xfrm>
                  <a:off x="0" y="2976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38"/>
                <p:cNvSpPr>
                  <a:spLocks noChangeShapeType="1"/>
                </p:cNvSpPr>
                <p:nvPr/>
              </p:nvSpPr>
              <p:spPr bwMode="hidden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39"/>
                <p:cNvSpPr>
                  <a:spLocks noChangeShapeType="1"/>
                </p:cNvSpPr>
                <p:nvPr/>
              </p:nvSpPr>
              <p:spPr bwMode="hidden">
                <a:xfrm>
                  <a:off x="0" y="3552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40"/>
                <p:cNvSpPr>
                  <a:spLocks noChangeShapeType="1"/>
                </p:cNvSpPr>
                <p:nvPr/>
              </p:nvSpPr>
              <p:spPr bwMode="hidden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41"/>
                <p:cNvSpPr>
                  <a:spLocks noChangeShapeType="1"/>
                </p:cNvSpPr>
                <p:nvPr/>
              </p:nvSpPr>
              <p:spPr bwMode="hidden">
                <a:xfrm>
                  <a:off x="0" y="4128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37" name="Group 56"/>
            <p:cNvGrpSpPr>
              <a:grpSpLocks/>
            </p:cNvGrpSpPr>
            <p:nvPr userDrawn="1"/>
          </p:nvGrpSpPr>
          <p:grpSpPr bwMode="auto">
            <a:xfrm>
              <a:off x="384" y="3936"/>
              <a:ext cx="4992" cy="384"/>
              <a:chOff x="384" y="3936"/>
              <a:chExt cx="4992" cy="384"/>
            </a:xfrm>
          </p:grpSpPr>
          <p:sp>
            <p:nvSpPr>
              <p:cNvPr id="1038" name="Freeform 47"/>
              <p:cNvSpPr>
                <a:spLocks/>
              </p:cNvSpPr>
              <p:nvPr/>
            </p:nvSpPr>
            <p:spPr bwMode="hidden">
              <a:xfrm rot="16200000" flipV="1">
                <a:off x="4566" y="3496"/>
                <a:ext cx="370" cy="1250"/>
              </a:xfrm>
              <a:custGeom>
                <a:avLst/>
                <a:gdLst>
                  <a:gd name="T0" fmla="*/ 0 w 290"/>
                  <a:gd name="T1" fmla="*/ 2 h 1250"/>
                  <a:gd name="T2" fmla="*/ 390 w 290"/>
                  <a:gd name="T3" fmla="*/ 2 h 1250"/>
                  <a:gd name="T4" fmla="*/ 468 w 290"/>
                  <a:gd name="T5" fmla="*/ 50 h 1250"/>
                  <a:gd name="T6" fmla="*/ 468 w 290"/>
                  <a:gd name="T7" fmla="*/ 1202 h 1250"/>
                  <a:gd name="T8" fmla="*/ 390 w 290"/>
                  <a:gd name="T9" fmla="*/ 1250 h 1250"/>
                  <a:gd name="T10" fmla="*/ 0 w 290"/>
                  <a:gd name="T11" fmla="*/ 1250 h 1250"/>
                  <a:gd name="T12" fmla="*/ 0 w 290"/>
                  <a:gd name="T13" fmla="*/ 2 h 12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0" h="1250">
                    <a:moveTo>
                      <a:pt x="0" y="2"/>
                    </a:moveTo>
                    <a:cubicBezTo>
                      <a:pt x="0" y="2"/>
                      <a:pt x="120" y="2"/>
                      <a:pt x="240" y="2"/>
                    </a:cubicBezTo>
                    <a:cubicBezTo>
                      <a:pt x="262" y="0"/>
                      <a:pt x="290" y="12"/>
                      <a:pt x="288" y="50"/>
                    </a:cubicBezTo>
                    <a:cubicBezTo>
                      <a:pt x="288" y="626"/>
                      <a:pt x="288" y="1202"/>
                      <a:pt x="288" y="1202"/>
                    </a:cubicBezTo>
                    <a:cubicBezTo>
                      <a:pt x="288" y="1232"/>
                      <a:pt x="274" y="1250"/>
                      <a:pt x="240" y="1250"/>
                    </a:cubicBezTo>
                    <a:cubicBezTo>
                      <a:pt x="120" y="1250"/>
                      <a:pt x="0" y="1250"/>
                      <a:pt x="0" y="1250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Rectangle 48" descr="Dark vertical"/>
              <p:cNvSpPr>
                <a:spLocks noChangeArrowheads="1"/>
              </p:cNvSpPr>
              <p:nvPr/>
            </p:nvSpPr>
            <p:spPr bwMode="hidden">
              <a:xfrm rot="16200000" flipV="1">
                <a:off x="4729" y="3680"/>
                <a:ext cx="32" cy="1248"/>
              </a:xfrm>
              <a:prstGeom prst="rect">
                <a:avLst/>
              </a:prstGeom>
              <a:blipFill dpi="0" rotWithShape="0">
                <a:blip r:embed="rId14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40" name="Freeform 50"/>
              <p:cNvSpPr>
                <a:spLocks/>
              </p:cNvSpPr>
              <p:nvPr/>
            </p:nvSpPr>
            <p:spPr bwMode="hidden">
              <a:xfrm rot="16200000" flipV="1">
                <a:off x="829" y="3496"/>
                <a:ext cx="370" cy="1250"/>
              </a:xfrm>
              <a:custGeom>
                <a:avLst/>
                <a:gdLst>
                  <a:gd name="T0" fmla="*/ 0 w 290"/>
                  <a:gd name="T1" fmla="*/ 2 h 1250"/>
                  <a:gd name="T2" fmla="*/ 390 w 290"/>
                  <a:gd name="T3" fmla="*/ 2 h 1250"/>
                  <a:gd name="T4" fmla="*/ 468 w 290"/>
                  <a:gd name="T5" fmla="*/ 50 h 1250"/>
                  <a:gd name="T6" fmla="*/ 468 w 290"/>
                  <a:gd name="T7" fmla="*/ 1202 h 1250"/>
                  <a:gd name="T8" fmla="*/ 390 w 290"/>
                  <a:gd name="T9" fmla="*/ 1250 h 1250"/>
                  <a:gd name="T10" fmla="*/ 0 w 290"/>
                  <a:gd name="T11" fmla="*/ 1250 h 1250"/>
                  <a:gd name="T12" fmla="*/ 0 w 290"/>
                  <a:gd name="T13" fmla="*/ 2 h 12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0" h="1250">
                    <a:moveTo>
                      <a:pt x="0" y="2"/>
                    </a:moveTo>
                    <a:cubicBezTo>
                      <a:pt x="0" y="2"/>
                      <a:pt x="120" y="2"/>
                      <a:pt x="240" y="2"/>
                    </a:cubicBezTo>
                    <a:cubicBezTo>
                      <a:pt x="262" y="0"/>
                      <a:pt x="290" y="12"/>
                      <a:pt x="288" y="50"/>
                    </a:cubicBezTo>
                    <a:cubicBezTo>
                      <a:pt x="288" y="626"/>
                      <a:pt x="288" y="1202"/>
                      <a:pt x="288" y="1202"/>
                    </a:cubicBezTo>
                    <a:cubicBezTo>
                      <a:pt x="288" y="1232"/>
                      <a:pt x="274" y="1250"/>
                      <a:pt x="240" y="1250"/>
                    </a:cubicBezTo>
                    <a:cubicBezTo>
                      <a:pt x="120" y="1250"/>
                      <a:pt x="0" y="1250"/>
                      <a:pt x="0" y="1250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Rectangle 51" descr="Dark vertical"/>
              <p:cNvSpPr>
                <a:spLocks noChangeArrowheads="1"/>
              </p:cNvSpPr>
              <p:nvPr/>
            </p:nvSpPr>
            <p:spPr bwMode="hidden">
              <a:xfrm rot="16200000" flipV="1">
                <a:off x="992" y="3680"/>
                <a:ext cx="32" cy="1248"/>
              </a:xfrm>
              <a:prstGeom prst="rect">
                <a:avLst/>
              </a:prstGeom>
              <a:blipFill dpi="0" rotWithShape="0">
                <a:blip r:embed="rId14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42" name="Freeform 53"/>
              <p:cNvSpPr>
                <a:spLocks/>
              </p:cNvSpPr>
              <p:nvPr/>
            </p:nvSpPr>
            <p:spPr bwMode="hidden">
              <a:xfrm rot="16200000" flipV="1">
                <a:off x="2699" y="3212"/>
                <a:ext cx="370" cy="1817"/>
              </a:xfrm>
              <a:custGeom>
                <a:avLst/>
                <a:gdLst>
                  <a:gd name="T0" fmla="*/ 0 w 290"/>
                  <a:gd name="T1" fmla="*/ 4 h 1250"/>
                  <a:gd name="T2" fmla="*/ 390 w 290"/>
                  <a:gd name="T3" fmla="*/ 4 h 1250"/>
                  <a:gd name="T4" fmla="*/ 468 w 290"/>
                  <a:gd name="T5" fmla="*/ 106 h 1250"/>
                  <a:gd name="T6" fmla="*/ 468 w 290"/>
                  <a:gd name="T7" fmla="*/ 2539 h 1250"/>
                  <a:gd name="T8" fmla="*/ 390 w 290"/>
                  <a:gd name="T9" fmla="*/ 2641 h 1250"/>
                  <a:gd name="T10" fmla="*/ 0 w 290"/>
                  <a:gd name="T11" fmla="*/ 2641 h 1250"/>
                  <a:gd name="T12" fmla="*/ 0 w 290"/>
                  <a:gd name="T13" fmla="*/ 4 h 12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0" h="1250">
                    <a:moveTo>
                      <a:pt x="0" y="2"/>
                    </a:moveTo>
                    <a:cubicBezTo>
                      <a:pt x="0" y="2"/>
                      <a:pt x="120" y="2"/>
                      <a:pt x="240" y="2"/>
                    </a:cubicBezTo>
                    <a:cubicBezTo>
                      <a:pt x="262" y="0"/>
                      <a:pt x="290" y="12"/>
                      <a:pt x="288" y="50"/>
                    </a:cubicBezTo>
                    <a:cubicBezTo>
                      <a:pt x="288" y="626"/>
                      <a:pt x="288" y="1202"/>
                      <a:pt x="288" y="1202"/>
                    </a:cubicBezTo>
                    <a:cubicBezTo>
                      <a:pt x="288" y="1232"/>
                      <a:pt x="274" y="1250"/>
                      <a:pt x="240" y="1250"/>
                    </a:cubicBezTo>
                    <a:cubicBezTo>
                      <a:pt x="120" y="1250"/>
                      <a:pt x="0" y="1250"/>
                      <a:pt x="0" y="1250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54" descr="Dark vertical"/>
              <p:cNvSpPr>
                <a:spLocks noChangeArrowheads="1"/>
              </p:cNvSpPr>
              <p:nvPr/>
            </p:nvSpPr>
            <p:spPr bwMode="hidden">
              <a:xfrm rot="16200000" flipV="1">
                <a:off x="2859" y="3397"/>
                <a:ext cx="32" cy="1814"/>
              </a:xfrm>
              <a:prstGeom prst="rect">
                <a:avLst/>
              </a:prstGeom>
              <a:blipFill dpi="0" rotWithShape="0">
                <a:blip r:embed="rId14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</p:grpSp>
      <p:grpSp>
        <p:nvGrpSpPr>
          <p:cNvPr id="1027" name="Group 42"/>
          <p:cNvGrpSpPr>
            <a:grpSpLocks/>
          </p:cNvGrpSpPr>
          <p:nvPr/>
        </p:nvGrpSpPr>
        <p:grpSpPr bwMode="auto">
          <a:xfrm>
            <a:off x="0" y="0"/>
            <a:ext cx="9144000" cy="236538"/>
            <a:chOff x="0" y="0"/>
            <a:chExt cx="5760" cy="149"/>
          </a:xfrm>
        </p:grpSpPr>
        <p:pic>
          <p:nvPicPr>
            <p:cNvPr id="1033" name="Picture 43" descr="techstrip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" name="Rectangle 44" descr="Dark vertical"/>
            <p:cNvSpPr>
              <a:spLocks noChangeArrowheads="1"/>
            </p:cNvSpPr>
            <p:nvPr/>
          </p:nvSpPr>
          <p:spPr bwMode="auto">
            <a:xfrm>
              <a:off x="0" y="92"/>
              <a:ext cx="5760" cy="30"/>
            </a:xfrm>
            <a:prstGeom prst="rect">
              <a:avLst/>
            </a:pr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5" name="Rectangle 45"/>
            <p:cNvSpPr>
              <a:spLocks noChangeArrowheads="1"/>
            </p:cNvSpPr>
            <p:nvPr/>
          </p:nvSpPr>
          <p:spPr bwMode="auto">
            <a:xfrm>
              <a:off x="0" y="119"/>
              <a:ext cx="5760" cy="3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8332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folHlink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833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folHlink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8332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folHlink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83B01048-9C5F-4980-A8F4-FE469DB4B8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</a:defRPr>
      </a:lvl9pPr>
    </p:titleStyle>
    <p:bodyStyle>
      <a:lvl1pPr marL="231775" indent="-231775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t"/>
        <a:defRPr sz="3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1730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t"/>
        <a:defRPr sz="3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16668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t"/>
        <a:defRPr sz="3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&gt;"/>
        <a:defRPr sz="36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Sentence Sense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5400"/>
              <a:t>The Comma Rules!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 rot="-1155150">
            <a:off x="4876800" y="4648200"/>
            <a:ext cx="3352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5400" b="0">
                <a:solidFill>
                  <a:schemeClr val="tx2"/>
                </a:solidFill>
                <a:latin typeface="Impact" panose="020B0806030902050204" pitchFamily="34" charset="0"/>
              </a:rPr>
              <a:t>Reigns!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Compound</a:t>
            </a:r>
            <a:br>
              <a:rPr lang="en-US" altLang="en-US"/>
            </a:br>
            <a:r>
              <a:rPr lang="en-US" altLang="en-US"/>
              <a:t>2 or more independent clauses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165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3200"/>
              <a:t>For many, the war put money in their pockets, yet what this “war to save the world for democracy” done for democracy at home?</a:t>
            </a:r>
          </a:p>
          <a:p>
            <a:pPr eaLnBrk="1" hangingPunct="1"/>
            <a:r>
              <a:rPr lang="en-US" altLang="en-US" sz="3200"/>
              <a:t>Racial prejudice had flared on the pages of the press; for example, </a:t>
            </a:r>
            <a:r>
              <a:rPr lang="en-US" altLang="en-US" sz="3200" i="1"/>
              <a:t>Time</a:t>
            </a:r>
            <a:r>
              <a:rPr lang="en-US" altLang="en-US" sz="3200"/>
              <a:t> magazine called the Japanese troops “rodents” and asked for their extermination. 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Complex</a:t>
            </a:r>
            <a:br>
              <a:rPr lang="en-US" altLang="en-US"/>
            </a:br>
            <a:r>
              <a:rPr lang="en-US" altLang="en-US"/>
              <a:t>1 independent clause and at least 1 dependent clause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3200"/>
              <a:t>When the U.S. pronounced itself as the “leader of the free world,” it was taunted by government leaders of the underdeveloped nations. </a:t>
            </a:r>
          </a:p>
          <a:p>
            <a:pPr eaLnBrk="1" hangingPunct="1"/>
            <a:r>
              <a:rPr lang="en-US" altLang="en-US" sz="3200"/>
              <a:t>The court noted that the “separate but equal” doctrine had no place in public education because “separate educational facilities are inherently unequal.”</a:t>
            </a:r>
          </a:p>
          <a:p>
            <a:pPr eaLnBrk="1" hangingPunct="1"/>
            <a:endParaRPr lang="en-US" altLang="en-US" sz="320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Coordinating conjunctions</a:t>
            </a:r>
            <a:br>
              <a:rPr lang="en-US" altLang="en-US"/>
            </a:br>
            <a:r>
              <a:rPr lang="en-US" altLang="en-US"/>
              <a:t>“Little words”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F A N  B O Y 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For, And, Nor, But, Or, Yet, So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These words are used to combine two things: independent clauses, nouns, or verbs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Use a comma to combine two independent clauses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Subordinating conjunctions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When, while, after, Although, because, since, before, etc.</a:t>
            </a:r>
          </a:p>
          <a:p>
            <a:pPr eaLnBrk="1" hangingPunct="1"/>
            <a:r>
              <a:rPr lang="en-US" altLang="en-US"/>
              <a:t>These words often begin dependent clauses</a:t>
            </a:r>
          </a:p>
          <a:p>
            <a:pPr eaLnBrk="1" hangingPunct="1"/>
            <a:r>
              <a:rPr lang="en-US" altLang="en-US"/>
              <a:t>Use a comma at the end of an introductory clause.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Relative Pronouns</a:t>
            </a:r>
            <a:br>
              <a:rPr lang="en-US" altLang="en-US" sz="4000"/>
            </a:br>
            <a:r>
              <a:rPr lang="en-US" altLang="en-US" sz="4000"/>
              <a:t>aka Adjective Pronouns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981200"/>
            <a:ext cx="3810000" cy="4114800"/>
          </a:xfrm>
        </p:spPr>
        <p:txBody>
          <a:bodyPr/>
          <a:lstStyle/>
          <a:p>
            <a:pPr eaLnBrk="1" hangingPunct="1"/>
            <a:r>
              <a:rPr lang="en-US" altLang="en-US" sz="5400"/>
              <a:t>Who</a:t>
            </a:r>
          </a:p>
          <a:p>
            <a:pPr eaLnBrk="1" hangingPunct="1"/>
            <a:r>
              <a:rPr lang="en-US" altLang="en-US" sz="5400"/>
              <a:t>Which</a:t>
            </a:r>
          </a:p>
          <a:p>
            <a:pPr eaLnBrk="1" hangingPunct="1"/>
            <a:r>
              <a:rPr lang="en-US" altLang="en-US" sz="5400"/>
              <a:t>That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2209800"/>
            <a:ext cx="2667000" cy="3200400"/>
          </a:xfrm>
        </p:spPr>
        <p:txBody>
          <a:bodyPr/>
          <a:lstStyle/>
          <a:p>
            <a:pPr eaLnBrk="1" hangingPunct="1"/>
            <a:r>
              <a:rPr lang="en-US" altLang="en-US" sz="4400"/>
              <a:t>Whom</a:t>
            </a:r>
          </a:p>
          <a:p>
            <a:pPr eaLnBrk="1" hangingPunct="1"/>
            <a:r>
              <a:rPr lang="en-US" altLang="en-US" sz="4400"/>
              <a:t>Whose</a:t>
            </a:r>
          </a:p>
          <a:p>
            <a:pPr eaLnBrk="1" hangingPunct="1"/>
            <a:r>
              <a:rPr lang="en-US" altLang="en-US" sz="4400"/>
              <a:t>What</a:t>
            </a:r>
          </a:p>
          <a:p>
            <a:pPr eaLnBrk="1" hangingPunct="1"/>
            <a:endParaRPr lang="en-US" altLang="en-US" sz="4000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565525" y="4308475"/>
            <a:ext cx="184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  <p:bldP spid="8192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The Most Common Relative Pronouns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pPr eaLnBrk="1" hangingPunct="1"/>
            <a:r>
              <a:rPr lang="en-US" altLang="en-US" sz="4400"/>
              <a:t>Who = people only</a:t>
            </a:r>
          </a:p>
          <a:p>
            <a:pPr eaLnBrk="1" hangingPunct="1"/>
            <a:r>
              <a:rPr lang="en-US" altLang="en-US" sz="4400"/>
              <a:t>Which = things only</a:t>
            </a:r>
          </a:p>
          <a:p>
            <a:pPr eaLnBrk="1" hangingPunct="1"/>
            <a:r>
              <a:rPr lang="en-US" altLang="en-US" sz="4400"/>
              <a:t>That = either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/>
              <a:t>Nelson Mandela, </a:t>
            </a:r>
            <a:r>
              <a:rPr lang="en-US" altLang="en-US" sz="3200" u="sng"/>
              <a:t>who had been the most widely known figure in the struggle against apartheid</a:t>
            </a:r>
            <a:r>
              <a:rPr lang="en-US" altLang="en-US" sz="3200"/>
              <a:t>, became the first democratically elected president of South Africa.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/>
              <a:t>South Africa, </a:t>
            </a:r>
            <a:r>
              <a:rPr lang="en-US" altLang="en-US" sz="3200" u="sng"/>
              <a:t>which is located at the southern most region of Africa</a:t>
            </a:r>
            <a:r>
              <a:rPr lang="en-US" altLang="en-US" sz="3200"/>
              <a:t>, has experienced a different history from other nations in Africa due to its early immigration from Europe and the strategic importance of the Cape Sea Route.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 Comma before THAT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The country </a:t>
            </a:r>
            <a:r>
              <a:rPr lang="en-US" altLang="en-US" sz="3200" u="sng"/>
              <a:t>that thrived on the trans-Sahara trade</a:t>
            </a:r>
            <a:r>
              <a:rPr lang="en-US" altLang="en-US" sz="3200"/>
              <a:t> is Guinea-Bissou when it was part of the Mali empire.</a:t>
            </a:r>
          </a:p>
          <a:p>
            <a:pPr eaLnBrk="1" hangingPunct="1"/>
            <a:r>
              <a:rPr lang="en-US" altLang="en-US" sz="3200"/>
              <a:t>Burkina Faso hosts a popular Pan-African film festival </a:t>
            </a:r>
            <a:r>
              <a:rPr lang="en-US" altLang="en-US" sz="3200" u="sng"/>
              <a:t>that attracts filmmakers from across the continent</a:t>
            </a:r>
            <a:r>
              <a:rPr lang="en-US" altLang="en-US" sz="3200"/>
              <a:t>.</a:t>
            </a:r>
          </a:p>
        </p:txBody>
      </p:sp>
      <p:sp>
        <p:nvSpPr>
          <p:cNvPr id="37892" name="Rectangle 6"/>
          <p:cNvSpPr>
            <a:spLocks noChangeArrowheads="1"/>
          </p:cNvSpPr>
          <p:nvPr/>
        </p:nvSpPr>
        <p:spPr bwMode="auto">
          <a:xfrm>
            <a:off x="6400800" y="5181600"/>
            <a:ext cx="2057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 b="0">
                <a:solidFill>
                  <a:schemeClr val="tx2"/>
                </a:solidFill>
                <a:latin typeface="Impact" panose="020B0806030902050204" pitchFamily="34" charset="0"/>
              </a:rPr>
              <a:t>,THAT</a:t>
            </a:r>
          </a:p>
        </p:txBody>
      </p:sp>
      <p:sp>
        <p:nvSpPr>
          <p:cNvPr id="37893" name="Oval 7"/>
          <p:cNvSpPr>
            <a:spLocks noChangeArrowheads="1"/>
          </p:cNvSpPr>
          <p:nvPr/>
        </p:nvSpPr>
        <p:spPr bwMode="auto">
          <a:xfrm>
            <a:off x="6324600" y="5105400"/>
            <a:ext cx="2133600" cy="1524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b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4" name="Line 8"/>
          <p:cNvSpPr>
            <a:spLocks noChangeShapeType="1"/>
          </p:cNvSpPr>
          <p:nvPr/>
        </p:nvSpPr>
        <p:spPr bwMode="auto">
          <a:xfrm>
            <a:off x="6629400" y="5334000"/>
            <a:ext cx="1524000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The Republic of Congo, </a:t>
            </a:r>
            <a:r>
              <a:rPr lang="en-US" altLang="en-US" u="sng"/>
              <a:t>whose capital lies directly on the equator</a:t>
            </a:r>
            <a:r>
              <a:rPr lang="en-US" altLang="en-US"/>
              <a:t>, is 2/3 rainforest.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 diamond mines of Angola, </a:t>
            </a:r>
            <a:r>
              <a:rPr lang="en-US" altLang="en-US" u="sng"/>
              <a:t>whose value cannot be overestimated</a:t>
            </a:r>
            <a:r>
              <a:rPr lang="en-US" altLang="en-US"/>
              <a:t>, employ thousands.</a:t>
            </a:r>
          </a:p>
        </p:txBody>
      </p:sp>
      <p:sp>
        <p:nvSpPr>
          <p:cNvPr id="399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Whose does not always </a:t>
            </a:r>
            <a:br>
              <a:rPr lang="en-US" altLang="en-US" sz="4000"/>
            </a:br>
            <a:r>
              <a:rPr lang="en-US" altLang="en-US" sz="4000"/>
              <a:t>pertain to people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Conjunctive Adverbs or transition words – “big words”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therefore, however, consequently, as a result, moreover, furthermore, namely, similarly, on the other hand, overall, in conclusion.</a:t>
            </a:r>
          </a:p>
          <a:p>
            <a:pPr eaLnBrk="1" hangingPunct="1"/>
            <a:r>
              <a:rPr lang="en-US" altLang="en-US"/>
              <a:t>These words are set off on both sides with punctuation.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Overview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Sentence building jargon</a:t>
            </a:r>
          </a:p>
          <a:p>
            <a:pPr eaLnBrk="1" hangingPunct="1"/>
            <a:r>
              <a:rPr lang="en-US" altLang="en-US"/>
              <a:t>The basic types of sentences</a:t>
            </a:r>
          </a:p>
          <a:p>
            <a:pPr eaLnBrk="1" hangingPunct="1"/>
            <a:r>
              <a:rPr lang="en-US" altLang="en-US"/>
              <a:t>What NOT to do</a:t>
            </a:r>
          </a:p>
          <a:p>
            <a:pPr eaLnBrk="1" hangingPunct="1"/>
            <a:r>
              <a:rPr lang="en-US" altLang="en-US"/>
              <a:t>The Comma Rules</a:t>
            </a:r>
          </a:p>
          <a:p>
            <a:pPr eaLnBrk="1" hangingPunct="1"/>
            <a:r>
              <a:rPr lang="en-US" altLang="en-US"/>
              <a:t>The Semicolon, colon, and dash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Transition words can go in the beginning, middle, or end.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400" y="1781175"/>
            <a:ext cx="7772400" cy="4114800"/>
          </a:xfrm>
        </p:spPr>
        <p:txBody>
          <a:bodyPr/>
          <a:lstStyle/>
          <a:p>
            <a:r>
              <a:rPr lang="en-US" altLang="en-US" sz="2800" u="sng"/>
              <a:t>However</a:t>
            </a:r>
            <a:r>
              <a:rPr lang="en-US" altLang="en-US" sz="2800"/>
              <a:t>,  blacks, many of them just returned from the war, armed themselves and made it clear that they were ready to die before allowing a lynching. </a:t>
            </a:r>
          </a:p>
          <a:p>
            <a:r>
              <a:rPr lang="en-US" altLang="en-US" sz="2800"/>
              <a:t>Blacks, many of them just returned from the war, </a:t>
            </a:r>
            <a:r>
              <a:rPr lang="en-US" altLang="en-US" sz="2800" u="sng"/>
              <a:t>however</a:t>
            </a:r>
            <a:r>
              <a:rPr lang="en-US" altLang="en-US" sz="2800"/>
              <a:t>, armed themselves and ….</a:t>
            </a:r>
          </a:p>
          <a:p>
            <a:r>
              <a:rPr lang="en-US" altLang="en-US" sz="2800"/>
              <a:t>Blacks, many of them just returned from the war...., were ready to die before allowing a lynching, </a:t>
            </a:r>
            <a:r>
              <a:rPr lang="en-US" altLang="en-US" sz="2800" u="sng"/>
              <a:t>however</a:t>
            </a:r>
            <a:r>
              <a:rPr lang="en-US" altLang="en-US" sz="2800"/>
              <a:t>. </a:t>
            </a:r>
          </a:p>
          <a:p>
            <a:endParaRPr lang="en-US" altLang="en-US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Combining Sentences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Sentences can only be combined one of two ways:</a:t>
            </a:r>
          </a:p>
          <a:p>
            <a:pPr eaLnBrk="1" hangingPunct="1"/>
            <a:r>
              <a:rPr lang="en-US" altLang="en-US"/>
              <a:t>With comma and a FAN BOYS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	Or</a:t>
            </a:r>
          </a:p>
          <a:p>
            <a:pPr eaLnBrk="1" hangingPunct="1"/>
            <a:r>
              <a:rPr lang="en-US" altLang="en-US"/>
              <a:t>With a semicolon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Line 4"/>
          <p:cNvSpPr>
            <a:spLocks noChangeShapeType="1"/>
          </p:cNvSpPr>
          <p:nvPr/>
        </p:nvSpPr>
        <p:spPr bwMode="auto">
          <a:xfrm>
            <a:off x="914400" y="1905000"/>
            <a:ext cx="259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31" name="Line 5"/>
          <p:cNvSpPr>
            <a:spLocks noChangeShapeType="1"/>
          </p:cNvSpPr>
          <p:nvPr/>
        </p:nvSpPr>
        <p:spPr bwMode="auto">
          <a:xfrm>
            <a:off x="4800600" y="3886200"/>
            <a:ext cx="259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32" name="Line 6"/>
          <p:cNvSpPr>
            <a:spLocks noChangeShapeType="1"/>
          </p:cNvSpPr>
          <p:nvPr/>
        </p:nvSpPr>
        <p:spPr bwMode="auto">
          <a:xfrm>
            <a:off x="914400" y="3810000"/>
            <a:ext cx="259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33" name="Line 7"/>
          <p:cNvSpPr>
            <a:spLocks noChangeShapeType="1"/>
          </p:cNvSpPr>
          <p:nvPr/>
        </p:nvSpPr>
        <p:spPr bwMode="auto">
          <a:xfrm>
            <a:off x="4572000" y="5562600"/>
            <a:ext cx="259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34" name="Line 8"/>
          <p:cNvSpPr>
            <a:spLocks noChangeShapeType="1"/>
          </p:cNvSpPr>
          <p:nvPr/>
        </p:nvSpPr>
        <p:spPr bwMode="auto">
          <a:xfrm>
            <a:off x="914400" y="5486400"/>
            <a:ext cx="259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35" name="Line 9"/>
          <p:cNvSpPr>
            <a:spLocks noChangeShapeType="1"/>
          </p:cNvSpPr>
          <p:nvPr/>
        </p:nvSpPr>
        <p:spPr bwMode="auto">
          <a:xfrm>
            <a:off x="4800600" y="1905000"/>
            <a:ext cx="259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36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/>
              <a:t>Compound</a:t>
            </a:r>
          </a:p>
        </p:txBody>
      </p:sp>
      <p:sp>
        <p:nvSpPr>
          <p:cNvPr id="48137" name="Text Box 16"/>
          <p:cNvSpPr txBox="1">
            <a:spLocks noChangeArrowheads="1"/>
          </p:cNvSpPr>
          <p:nvPr/>
        </p:nvSpPr>
        <p:spPr bwMode="auto">
          <a:xfrm>
            <a:off x="1203325" y="1260475"/>
            <a:ext cx="6035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48138" name="Text Box 17"/>
          <p:cNvSpPr txBox="1">
            <a:spLocks noChangeArrowheads="1"/>
          </p:cNvSpPr>
          <p:nvPr/>
        </p:nvSpPr>
        <p:spPr bwMode="auto">
          <a:xfrm>
            <a:off x="1295400" y="1295400"/>
            <a:ext cx="579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0"/>
              <a:t>I					I</a:t>
            </a:r>
          </a:p>
        </p:txBody>
      </p:sp>
      <p:sp>
        <p:nvSpPr>
          <p:cNvPr id="48139" name="Text Box 18"/>
          <p:cNvSpPr txBox="1">
            <a:spLocks noChangeArrowheads="1"/>
          </p:cNvSpPr>
          <p:nvPr/>
        </p:nvSpPr>
        <p:spPr bwMode="auto">
          <a:xfrm>
            <a:off x="1447800" y="5029200"/>
            <a:ext cx="579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0"/>
              <a:t>I					I</a:t>
            </a:r>
          </a:p>
        </p:txBody>
      </p:sp>
      <p:sp>
        <p:nvSpPr>
          <p:cNvPr id="48140" name="Text Box 19"/>
          <p:cNvSpPr txBox="1">
            <a:spLocks noChangeArrowheads="1"/>
          </p:cNvSpPr>
          <p:nvPr/>
        </p:nvSpPr>
        <p:spPr bwMode="auto">
          <a:xfrm>
            <a:off x="1143000" y="3276600"/>
            <a:ext cx="579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0"/>
              <a:t>I					I</a:t>
            </a:r>
          </a:p>
        </p:txBody>
      </p:sp>
      <p:sp>
        <p:nvSpPr>
          <p:cNvPr id="48141" name="WordArt 22"/>
          <p:cNvSpPr>
            <a:spLocks noChangeArrowheads="1" noChangeShapeType="1" noTextEdit="1"/>
          </p:cNvSpPr>
          <p:nvPr/>
        </p:nvSpPr>
        <p:spPr bwMode="auto">
          <a:xfrm>
            <a:off x="3733800" y="990600"/>
            <a:ext cx="1074738" cy="12684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, and</a:t>
            </a:r>
          </a:p>
        </p:txBody>
      </p:sp>
      <p:sp>
        <p:nvSpPr>
          <p:cNvPr id="48142" name="Text Box 24"/>
          <p:cNvSpPr txBox="1">
            <a:spLocks noChangeArrowheads="1"/>
          </p:cNvSpPr>
          <p:nvPr/>
        </p:nvSpPr>
        <p:spPr bwMode="auto">
          <a:xfrm>
            <a:off x="3657600" y="3124200"/>
            <a:ext cx="91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FF0000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48143" name="WordArt 26"/>
          <p:cNvSpPr>
            <a:spLocks noChangeArrowheads="1" noChangeShapeType="1" noTextEdit="1"/>
          </p:cNvSpPr>
          <p:nvPr/>
        </p:nvSpPr>
        <p:spPr bwMode="auto">
          <a:xfrm>
            <a:off x="3124200" y="4419600"/>
            <a:ext cx="2163763" cy="11493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; therefore,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Line 3"/>
          <p:cNvSpPr>
            <a:spLocks noChangeShapeType="1"/>
          </p:cNvSpPr>
          <p:nvPr/>
        </p:nvSpPr>
        <p:spPr bwMode="auto">
          <a:xfrm>
            <a:off x="6096000" y="2438400"/>
            <a:ext cx="259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79" name="Line 4"/>
          <p:cNvSpPr>
            <a:spLocks noChangeShapeType="1"/>
          </p:cNvSpPr>
          <p:nvPr/>
        </p:nvSpPr>
        <p:spPr bwMode="auto">
          <a:xfrm>
            <a:off x="914400" y="2590800"/>
            <a:ext cx="259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0" name="Line 8"/>
          <p:cNvSpPr>
            <a:spLocks noChangeShapeType="1"/>
          </p:cNvSpPr>
          <p:nvPr/>
        </p:nvSpPr>
        <p:spPr bwMode="auto">
          <a:xfrm>
            <a:off x="5334000" y="4191000"/>
            <a:ext cx="259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1" name="Line 9"/>
          <p:cNvSpPr>
            <a:spLocks noChangeShapeType="1"/>
          </p:cNvSpPr>
          <p:nvPr/>
        </p:nvSpPr>
        <p:spPr bwMode="auto">
          <a:xfrm>
            <a:off x="990600" y="4191000"/>
            <a:ext cx="259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2" name="Line 10"/>
          <p:cNvSpPr>
            <a:spLocks noChangeShapeType="1"/>
          </p:cNvSpPr>
          <p:nvPr/>
        </p:nvSpPr>
        <p:spPr bwMode="auto">
          <a:xfrm>
            <a:off x="4495800" y="5562600"/>
            <a:ext cx="259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3" name="Line 11"/>
          <p:cNvSpPr>
            <a:spLocks noChangeShapeType="1"/>
          </p:cNvSpPr>
          <p:nvPr/>
        </p:nvSpPr>
        <p:spPr bwMode="auto">
          <a:xfrm>
            <a:off x="838200" y="5562600"/>
            <a:ext cx="259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4" name="Rectangle 13"/>
          <p:cNvSpPr>
            <a:spLocks noChangeArrowheads="1"/>
          </p:cNvSpPr>
          <p:nvPr/>
        </p:nvSpPr>
        <p:spPr bwMode="auto">
          <a:xfrm>
            <a:off x="838200" y="7620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Complex</a:t>
            </a:r>
          </a:p>
        </p:txBody>
      </p:sp>
      <p:sp>
        <p:nvSpPr>
          <p:cNvPr id="50185" name="Text Box 14"/>
          <p:cNvSpPr txBox="1">
            <a:spLocks noChangeArrowheads="1"/>
          </p:cNvSpPr>
          <p:nvPr/>
        </p:nvSpPr>
        <p:spPr bwMode="auto">
          <a:xfrm>
            <a:off x="1203325" y="1260475"/>
            <a:ext cx="6035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0186" name="Text Box 17"/>
          <p:cNvSpPr txBox="1">
            <a:spLocks noChangeArrowheads="1"/>
          </p:cNvSpPr>
          <p:nvPr/>
        </p:nvSpPr>
        <p:spPr bwMode="auto">
          <a:xfrm>
            <a:off x="1295400" y="2057400"/>
            <a:ext cx="5791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0"/>
              <a:t>I (interrupted)					</a:t>
            </a:r>
          </a:p>
        </p:txBody>
      </p:sp>
      <p:sp>
        <p:nvSpPr>
          <p:cNvPr id="50187" name="Text Box 18"/>
          <p:cNvSpPr txBox="1">
            <a:spLocks noChangeArrowheads="1"/>
          </p:cNvSpPr>
          <p:nvPr/>
        </p:nvSpPr>
        <p:spPr bwMode="auto">
          <a:xfrm>
            <a:off x="1219200" y="3657600"/>
            <a:ext cx="579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0"/>
              <a:t>I					D</a:t>
            </a:r>
          </a:p>
        </p:txBody>
      </p:sp>
      <p:sp>
        <p:nvSpPr>
          <p:cNvPr id="50188" name="Text Box 19"/>
          <p:cNvSpPr txBox="1">
            <a:spLocks noChangeArrowheads="1"/>
          </p:cNvSpPr>
          <p:nvPr/>
        </p:nvSpPr>
        <p:spPr bwMode="auto">
          <a:xfrm>
            <a:off x="2209800" y="4953000"/>
            <a:ext cx="411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0"/>
              <a:t>D				I</a:t>
            </a:r>
          </a:p>
        </p:txBody>
      </p:sp>
      <p:sp>
        <p:nvSpPr>
          <p:cNvPr id="50189" name="WordArt 23"/>
          <p:cNvSpPr>
            <a:spLocks noChangeArrowheads="1" noChangeShapeType="1" noTextEdit="1"/>
          </p:cNvSpPr>
          <p:nvPr/>
        </p:nvSpPr>
        <p:spPr bwMode="auto">
          <a:xfrm>
            <a:off x="3581400" y="3352800"/>
            <a:ext cx="1638300" cy="11493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because</a:t>
            </a:r>
          </a:p>
        </p:txBody>
      </p:sp>
      <p:sp>
        <p:nvSpPr>
          <p:cNvPr id="50190" name="WordArt 24"/>
          <p:cNvSpPr>
            <a:spLocks noChangeArrowheads="1" noChangeShapeType="1" noTextEdit="1"/>
          </p:cNvSpPr>
          <p:nvPr/>
        </p:nvSpPr>
        <p:spPr bwMode="auto">
          <a:xfrm>
            <a:off x="685800" y="4572000"/>
            <a:ext cx="1638300" cy="11493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Because</a:t>
            </a:r>
          </a:p>
        </p:txBody>
      </p:sp>
      <p:sp>
        <p:nvSpPr>
          <p:cNvPr id="50191" name="Text Box 25"/>
          <p:cNvSpPr txBox="1">
            <a:spLocks noChangeArrowheads="1"/>
          </p:cNvSpPr>
          <p:nvPr/>
        </p:nvSpPr>
        <p:spPr bwMode="auto">
          <a:xfrm>
            <a:off x="3581400" y="4953000"/>
            <a:ext cx="533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6000" b="0">
                <a:solidFill>
                  <a:srgbClr val="FF0000"/>
                </a:solidFill>
                <a:latin typeface="Times New Roman" panose="02020603050405020304" pitchFamily="18" charset="0"/>
              </a:rPr>
              <a:t>,</a:t>
            </a:r>
          </a:p>
        </p:txBody>
      </p:sp>
      <p:sp>
        <p:nvSpPr>
          <p:cNvPr id="50192" name="WordArt 27"/>
          <p:cNvSpPr>
            <a:spLocks noChangeArrowheads="1" noChangeShapeType="1" noTextEdit="1"/>
          </p:cNvSpPr>
          <p:nvPr/>
        </p:nvSpPr>
        <p:spPr bwMode="auto">
          <a:xfrm>
            <a:off x="4419600" y="533400"/>
            <a:ext cx="3810000" cy="22923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, which is located in West Africa,</a:t>
            </a:r>
          </a:p>
        </p:txBody>
      </p:sp>
      <p:sp>
        <p:nvSpPr>
          <p:cNvPr id="50193" name="Text Box 28"/>
          <p:cNvSpPr txBox="1">
            <a:spLocks noChangeArrowheads="1"/>
          </p:cNvSpPr>
          <p:nvPr/>
        </p:nvSpPr>
        <p:spPr bwMode="auto">
          <a:xfrm>
            <a:off x="5410200" y="838200"/>
            <a:ext cx="106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0"/>
              <a:t>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Your turn, then compare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505200"/>
            <a:ext cx="7239000" cy="2133600"/>
          </a:xfrm>
        </p:spPr>
        <p:txBody>
          <a:bodyPr/>
          <a:lstStyle/>
          <a:p>
            <a:pPr eaLnBrk="1" hangingPunct="1"/>
            <a:r>
              <a:rPr lang="en-US" altLang="en-US" sz="3600"/>
              <a:t>Write four sentences: one simple, one compound, and two complex (one with a subordinating conjunction and one with a relative pronoun</a:t>
            </a:r>
          </a:p>
        </p:txBody>
      </p:sp>
    </p:spTree>
  </p:cSld>
  <p:clrMapOvr>
    <a:masterClrMapping/>
  </p:clrMapOvr>
  <p:transition>
    <p:check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5103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/>
              <a:t>Identify sentence types as you read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581400"/>
            <a:ext cx="6934200" cy="1752600"/>
          </a:xfrm>
        </p:spPr>
        <p:txBody>
          <a:bodyPr/>
          <a:lstStyle/>
          <a:p>
            <a:pPr eaLnBrk="1" hangingPunct="1"/>
            <a:r>
              <a:rPr lang="en-US" altLang="en-US" sz="3600"/>
              <a:t>Look at anything you’re reading and state the type of sentences for each in the margins. Do they vary?</a:t>
            </a:r>
          </a:p>
        </p:txBody>
      </p:sp>
      <p:sp>
        <p:nvSpPr>
          <p:cNvPr id="54276" name="Text Box 5"/>
          <p:cNvSpPr txBox="1">
            <a:spLocks noChangeArrowheads="1"/>
          </p:cNvSpPr>
          <p:nvPr/>
        </p:nvSpPr>
        <p:spPr bwMode="auto">
          <a:xfrm>
            <a:off x="381000" y="1752600"/>
            <a:ext cx="82296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t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&gt;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4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Bad (incorrect) sentences</a:t>
            </a:r>
          </a:p>
        </p:txBody>
      </p:sp>
      <p:sp>
        <p:nvSpPr>
          <p:cNvPr id="532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Run-on</a:t>
            </a:r>
            <a:r>
              <a:rPr lang="en-US" altLang="en-US" sz="3200"/>
              <a:t> – 2 independent clauses combined with no punctuation. Also called a fused sentence.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Comma splice</a:t>
            </a:r>
            <a:r>
              <a:rPr lang="en-US" altLang="en-US" sz="3200"/>
              <a:t> – 2 independent clauses combined with only a comma.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Fragment</a:t>
            </a:r>
            <a:r>
              <a:rPr lang="en-US" altLang="en-US" sz="3200"/>
              <a:t> – Not a sentence. Missing a subject, verb or complete idea.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What’s the problem? Or is there a problem?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 for African Americans themselves, in Montgomery.</a:t>
            </a:r>
          </a:p>
          <a:p>
            <a:pPr eaLnBrk="1" hangingPunct="1"/>
            <a:r>
              <a:rPr lang="en-US" altLang="en-US"/>
              <a:t>They showed the world that they could organize brilliantly and work courageously to reach their goals. </a:t>
            </a:r>
          </a:p>
          <a:p>
            <a:pPr eaLnBrk="1" hangingPunct="1"/>
            <a:endParaRPr lang="en-US" altLang="en-US"/>
          </a:p>
        </p:txBody>
      </p:sp>
      <p:sp>
        <p:nvSpPr>
          <p:cNvPr id="76804" name="WordArt 4"/>
          <p:cNvSpPr>
            <a:spLocks noChangeArrowheads="1" noChangeShapeType="1" noTextEdit="1"/>
          </p:cNvSpPr>
          <p:nvPr/>
        </p:nvSpPr>
        <p:spPr bwMode="auto">
          <a:xfrm>
            <a:off x="1752600" y="1828800"/>
            <a:ext cx="5516563" cy="1457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fragment</a:t>
            </a:r>
          </a:p>
        </p:txBody>
      </p:sp>
      <p:sp>
        <p:nvSpPr>
          <p:cNvPr id="76805" name="WordArt 5"/>
          <p:cNvSpPr>
            <a:spLocks noChangeArrowheads="1" noChangeShapeType="1" noTextEdit="1"/>
          </p:cNvSpPr>
          <p:nvPr/>
        </p:nvSpPr>
        <p:spPr bwMode="auto">
          <a:xfrm>
            <a:off x="1524000" y="3505200"/>
            <a:ext cx="5516563" cy="1457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no problem!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 eaLnBrk="1" hangingPunct="1"/>
            <a:r>
              <a:rPr lang="en-US" altLang="en-US"/>
              <a:t>The old passivity was gone an exuberant new sense of dignity and destiny replaced it.</a:t>
            </a:r>
          </a:p>
          <a:p>
            <a:pPr eaLnBrk="1" hangingPunct="1"/>
            <a:r>
              <a:rPr lang="en-US" altLang="en-US"/>
              <a:t>The news from Greensboro hit home for a whole generation of black students, the pictures on TV of the Greensboro sit-in galvanized many of them into action.</a:t>
            </a:r>
          </a:p>
        </p:txBody>
      </p:sp>
      <p:sp>
        <p:nvSpPr>
          <p:cNvPr id="77828" name="WordArt 4"/>
          <p:cNvSpPr>
            <a:spLocks noChangeArrowheads="1" noChangeShapeType="1" noTextEdit="1"/>
          </p:cNvSpPr>
          <p:nvPr/>
        </p:nvSpPr>
        <p:spPr bwMode="auto">
          <a:xfrm>
            <a:off x="2057400" y="3200400"/>
            <a:ext cx="5516563" cy="1457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run-on - comma splice</a:t>
            </a:r>
          </a:p>
        </p:txBody>
      </p:sp>
      <p:sp>
        <p:nvSpPr>
          <p:cNvPr id="77829" name="WordArt 5"/>
          <p:cNvSpPr>
            <a:spLocks noChangeArrowheads="1" noChangeShapeType="1" noTextEdit="1"/>
          </p:cNvSpPr>
          <p:nvPr/>
        </p:nvSpPr>
        <p:spPr bwMode="auto">
          <a:xfrm>
            <a:off x="1676400" y="914400"/>
            <a:ext cx="5516563" cy="1457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run-on -- fused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eaLnBrk="1" hangingPunct="1"/>
            <a:r>
              <a:rPr lang="en-US" altLang="en-US"/>
              <a:t>In the first two weeks after Greensboro.</a:t>
            </a:r>
          </a:p>
          <a:p>
            <a:pPr eaLnBrk="1" hangingPunct="1"/>
            <a:r>
              <a:rPr lang="en-US" altLang="en-US"/>
              <a:t>There were sit-ins against segregation laws in fifteen other southern cities, by April, it was seventy-eight cities, and by year’s end, 70,000 people had taken part in demonstrations. </a:t>
            </a:r>
          </a:p>
        </p:txBody>
      </p:sp>
      <p:sp>
        <p:nvSpPr>
          <p:cNvPr id="78853" name="WordArt 5"/>
          <p:cNvSpPr>
            <a:spLocks noChangeArrowheads="1" noChangeShapeType="1" noTextEdit="1"/>
          </p:cNvSpPr>
          <p:nvPr/>
        </p:nvSpPr>
        <p:spPr bwMode="auto">
          <a:xfrm>
            <a:off x="1905000" y="2667000"/>
            <a:ext cx="5516563" cy="1457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run-on - comma splice</a:t>
            </a:r>
          </a:p>
        </p:txBody>
      </p:sp>
      <p:sp>
        <p:nvSpPr>
          <p:cNvPr id="78854" name="WordArt 6"/>
          <p:cNvSpPr>
            <a:spLocks noChangeArrowheads="1" noChangeShapeType="1" noTextEdit="1"/>
          </p:cNvSpPr>
          <p:nvPr/>
        </p:nvSpPr>
        <p:spPr bwMode="auto">
          <a:xfrm>
            <a:off x="1447800" y="533400"/>
            <a:ext cx="5516563" cy="1457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fragment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Every sentence must have these three things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Subject</a:t>
            </a:r>
          </a:p>
          <a:p>
            <a:pPr eaLnBrk="1" hangingPunct="1"/>
            <a:r>
              <a:rPr lang="en-US" altLang="en-US"/>
              <a:t>Verb</a:t>
            </a:r>
          </a:p>
          <a:p>
            <a:pPr eaLnBrk="1" hangingPunct="1"/>
            <a:r>
              <a:rPr lang="en-US" altLang="en-US"/>
              <a:t>Complete idea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Check your work</a:t>
            </a:r>
          </a:p>
        </p:txBody>
      </p:sp>
      <p:sp>
        <p:nvSpPr>
          <p:cNvPr id="64515" name="Subtitle 4"/>
          <p:cNvSpPr>
            <a:spLocks noGrp="1"/>
          </p:cNvSpPr>
          <p:nvPr>
            <p:ph type="subTitle" idx="1"/>
          </p:nvPr>
        </p:nvSpPr>
        <p:spPr>
          <a:xfrm>
            <a:off x="1143000" y="3429000"/>
            <a:ext cx="6858000" cy="2057400"/>
          </a:xfrm>
        </p:spPr>
        <p:txBody>
          <a:bodyPr/>
          <a:lstStyle/>
          <a:p>
            <a:r>
              <a:rPr lang="en-US" altLang="en-US" sz="4000"/>
              <a:t>If you have any run-ons or sentence fragments in your work, make them go away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comma rules 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Series</a:t>
            </a:r>
          </a:p>
          <a:p>
            <a:pPr eaLnBrk="1" hangingPunct="1"/>
            <a:r>
              <a:rPr lang="en-US" altLang="en-US"/>
              <a:t>Compound sentence</a:t>
            </a:r>
          </a:p>
          <a:p>
            <a:pPr eaLnBrk="1" hangingPunct="1"/>
            <a:r>
              <a:rPr lang="en-US" altLang="en-US"/>
              <a:t>Intro word, phrase, clause</a:t>
            </a:r>
          </a:p>
          <a:p>
            <a:pPr eaLnBrk="1" hangingPunct="1"/>
            <a:r>
              <a:rPr lang="en-US" altLang="en-US"/>
              <a:t>Extra info (appositive)</a:t>
            </a:r>
          </a:p>
          <a:p>
            <a:pPr eaLnBrk="1" hangingPunct="1"/>
            <a:r>
              <a:rPr lang="en-US" altLang="en-US"/>
              <a:t>Quotes</a:t>
            </a:r>
          </a:p>
          <a:p>
            <a:pPr eaLnBrk="1" hangingPunct="1"/>
            <a:r>
              <a:rPr lang="en-US" altLang="en-US"/>
              <a:t>Double adjectives and Misc.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eaLnBrk="1" hangingPunct="1"/>
            <a:r>
              <a:rPr lang="en-US" altLang="en-US"/>
              <a:t>Every day on the computer I check my email, use PowerPoint, and revise excel sheets. </a:t>
            </a:r>
          </a:p>
          <a:p>
            <a:pPr eaLnBrk="1" hangingPunct="1"/>
            <a:r>
              <a:rPr lang="en-US" altLang="en-US"/>
              <a:t>Using a computer makes my work easier, but I still seem to have a lot to do.</a:t>
            </a:r>
          </a:p>
          <a:p>
            <a:pPr eaLnBrk="1" hangingPunct="1"/>
            <a:r>
              <a:rPr lang="en-US" altLang="en-US"/>
              <a:t>Personally, I couldn’t live without a computer</a:t>
            </a:r>
          </a:p>
          <a:p>
            <a:pPr eaLnBrk="1" hangingPunct="1"/>
            <a:endParaRPr lang="en-US" altLang="en-US"/>
          </a:p>
        </p:txBody>
      </p:sp>
      <p:sp>
        <p:nvSpPr>
          <p:cNvPr id="3" name="WordArt 5"/>
          <p:cNvSpPr>
            <a:spLocks noChangeArrowheads="1" noChangeShapeType="1" noTextEdit="1"/>
          </p:cNvSpPr>
          <p:nvPr/>
        </p:nvSpPr>
        <p:spPr bwMode="auto">
          <a:xfrm>
            <a:off x="2643188" y="776288"/>
            <a:ext cx="3276600" cy="9239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Series</a:t>
            </a:r>
          </a:p>
        </p:txBody>
      </p:sp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1812925" y="4065588"/>
            <a:ext cx="5516563" cy="1457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Intro word</a:t>
            </a:r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524000" y="2035175"/>
            <a:ext cx="5516563" cy="1457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Compound sentence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 eaLnBrk="1" hangingPunct="1"/>
            <a:r>
              <a:rPr lang="en-US" altLang="en-US"/>
              <a:t>In the beginning, I had trouble working with the mouse.</a:t>
            </a:r>
          </a:p>
          <a:p>
            <a:pPr eaLnBrk="1" hangingPunct="1"/>
            <a:r>
              <a:rPr lang="en-US" altLang="en-US"/>
              <a:t>Although I’ve learned a lot, I’ve discovered that there’s always more to know about computers.</a:t>
            </a:r>
          </a:p>
          <a:p>
            <a:pPr eaLnBrk="1" hangingPunct="1"/>
            <a:r>
              <a:rPr lang="en-US" altLang="en-US"/>
              <a:t>Mr. Attey, one of the computer teachers, has been very patient working with the students.</a:t>
            </a:r>
          </a:p>
        </p:txBody>
      </p:sp>
      <p:sp>
        <p:nvSpPr>
          <p:cNvPr id="3" name="WordArt 5"/>
          <p:cNvSpPr>
            <a:spLocks noChangeArrowheads="1" noChangeShapeType="1" noTextEdit="1"/>
          </p:cNvSpPr>
          <p:nvPr/>
        </p:nvSpPr>
        <p:spPr bwMode="auto">
          <a:xfrm>
            <a:off x="2209800" y="4419600"/>
            <a:ext cx="4800600" cy="1203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Extra info</a:t>
            </a:r>
          </a:p>
        </p:txBody>
      </p:sp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1981200" y="2362200"/>
            <a:ext cx="4876800" cy="11525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Intro clause</a:t>
            </a:r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2019300" y="941388"/>
            <a:ext cx="5105400" cy="11525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Intro phrase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eaLnBrk="1" hangingPunct="1"/>
            <a:r>
              <a:rPr lang="en-US" altLang="en-US"/>
              <a:t>He always says, “practice makes perfect.”</a:t>
            </a:r>
          </a:p>
          <a:p>
            <a:pPr eaLnBrk="1" hangingPunct="1"/>
            <a:r>
              <a:rPr lang="en-US" altLang="en-US"/>
              <a:t>It has been a long, difficult process at times.</a:t>
            </a:r>
          </a:p>
        </p:txBody>
      </p:sp>
      <p:sp>
        <p:nvSpPr>
          <p:cNvPr id="3" name="WordArt 5"/>
          <p:cNvSpPr>
            <a:spLocks noChangeArrowheads="1" noChangeShapeType="1" noTextEdit="1"/>
          </p:cNvSpPr>
          <p:nvPr/>
        </p:nvSpPr>
        <p:spPr bwMode="auto">
          <a:xfrm>
            <a:off x="1600200" y="2286000"/>
            <a:ext cx="5516563" cy="1457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Double adjective</a:t>
            </a:r>
          </a:p>
        </p:txBody>
      </p:sp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3048000" y="914400"/>
            <a:ext cx="4495800" cy="10001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Quote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Semicolon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Your friend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Semicolon has two uses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#1To combine two closely related sentences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i="1"/>
              <a:t>Access helps to collect and arrange information; it’s a database program.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#2To combine “monster lists”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i="1"/>
              <a:t>Last year, Fatima visited Abidjan, Ivory Coast; Conakry, Guinea; Dakar, Senegal; and Nouakchott, Mauritania.</a:t>
            </a:r>
          </a:p>
          <a:p>
            <a:pPr eaLnBrk="1" hangingPunct="1"/>
            <a:endParaRPr lang="en-US" altLang="en-US" i="1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Introducing…</a:t>
            </a:r>
          </a:p>
        </p:txBody>
      </p:sp>
      <p:sp>
        <p:nvSpPr>
          <p:cNvPr id="798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Colon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Colon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colon introduces something: a word, phrase, or even a complete sentence.</a:t>
            </a:r>
          </a:p>
          <a:p>
            <a:pPr eaLnBrk="1" hangingPunct="1"/>
            <a:r>
              <a:rPr lang="en-US" altLang="en-US"/>
              <a:t>It only goes where a period could go.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Grammar Talk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Phrase</a:t>
            </a:r>
          </a:p>
          <a:p>
            <a:pPr eaLnBrk="1" hangingPunct="1"/>
            <a:r>
              <a:rPr lang="en-US" altLang="en-US" sz="3200"/>
              <a:t>Clause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A bunch of words with NO subject or verb</a:t>
            </a:r>
          </a:p>
          <a:p>
            <a:pPr eaLnBrk="1" hangingPunct="1"/>
            <a:r>
              <a:rPr lang="en-US" altLang="en-US" sz="3200"/>
              <a:t>A bunch of words </a:t>
            </a:r>
            <a:r>
              <a:rPr lang="en-US" altLang="en-US" sz="3200" u="sng"/>
              <a:t>with</a:t>
            </a:r>
            <a:r>
              <a:rPr lang="en-US" altLang="en-US" sz="3200"/>
              <a:t> a subject and verb.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2667000" y="2286000"/>
            <a:ext cx="1981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514600" y="2895600"/>
            <a:ext cx="1905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uiExpand="1" build="p" autoUpdateAnimBg="0"/>
      <p:bldP spid="38916" grpId="0" uiExpand="1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example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Mikey would only eat one thing for breakfast: Cherrios.</a:t>
            </a:r>
          </a:p>
          <a:p>
            <a:pPr eaLnBrk="1" hangingPunct="1"/>
            <a:r>
              <a:rPr lang="en-US" altLang="en-US"/>
              <a:t>He hated everything: eggs, waffles, juice.</a:t>
            </a:r>
          </a:p>
          <a:p>
            <a:pPr eaLnBrk="1" hangingPunct="1"/>
            <a:r>
              <a:rPr lang="en-US" altLang="en-US"/>
              <a:t>He only made one demand: “Give me Cherrios!”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--The Dash--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Sets off items when a comma is inappropriate.</a:t>
            </a:r>
          </a:p>
          <a:p>
            <a:pPr eaLnBrk="1" hangingPunct="1"/>
            <a:r>
              <a:rPr lang="en-US" altLang="en-US"/>
              <a:t>It also adds drama because it draws attention.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example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Michael Jordon – the greatest living basketball player of the world – is my son’s idol. </a:t>
            </a:r>
          </a:p>
          <a:p>
            <a:pPr eaLnBrk="1" hangingPunct="1"/>
            <a:r>
              <a:rPr lang="en-US" altLang="en-US"/>
              <a:t>He was not corrupted by money – unlike many of his contemporaries.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Vary your puncutation</a:t>
            </a:r>
          </a:p>
        </p:txBody>
      </p:sp>
      <p:sp>
        <p:nvSpPr>
          <p:cNvPr id="9011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And your sentence types and lengths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Congratulations!</a:t>
            </a: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/>
              <a:t>You are now well on your way toward becoming a better writer.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  <p:bldP spid="7475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Clauses come in many types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 algn="ctr" eaLnBrk="1" hangingPunct="1">
              <a:buFont typeface="Wingdings" panose="05000000000000000000" pitchFamily="2" charset="2"/>
              <a:buNone/>
            </a:pPr>
            <a:r>
              <a:rPr lang="en-US" altLang="en-US"/>
              <a:t>Independent</a:t>
            </a:r>
          </a:p>
          <a:p>
            <a:pPr marL="609600" indent="-609600" eaLnBrk="1" hangingPunct="1"/>
            <a:r>
              <a:rPr lang="en-US" altLang="en-US" sz="3200"/>
              <a:t>Can stand alone.</a:t>
            </a:r>
          </a:p>
          <a:p>
            <a:pPr marL="609600" indent="-609600" eaLnBrk="1" hangingPunct="1"/>
            <a:r>
              <a:rPr lang="en-US" altLang="en-US" sz="3200"/>
              <a:t>Can be called a sentence.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Dependent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/>
              <a:t>Cannot stand alone.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/>
              <a:t>Not a sentence because they DEPEND on an independent clause.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uiExpand="1" build="p" autoUpdateAnimBg="0"/>
      <p:bldP spid="40964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n-US" altLang="en-US"/>
              <a:t>Dependent clauses have specific  names depending on  their function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667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/>
              <a:t>Noun clauses act as nouns.</a:t>
            </a:r>
          </a:p>
          <a:p>
            <a:pPr eaLnBrk="1" hangingPunct="1"/>
            <a:r>
              <a:rPr lang="en-US" altLang="en-US"/>
              <a:t>Adjective clauses act as adjectives.</a:t>
            </a:r>
          </a:p>
          <a:p>
            <a:pPr eaLnBrk="1" hangingPunct="1"/>
            <a:r>
              <a:rPr lang="en-US" altLang="en-US"/>
              <a:t>Adverb clauses act as adverbs.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 need to know the grammar talk to use commas and other punctuation correctly.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4800600"/>
            <a:ext cx="6400800" cy="914400"/>
          </a:xfrm>
        </p:spPr>
        <p:txBody>
          <a:bodyPr/>
          <a:lstStyle/>
          <a:p>
            <a:pPr eaLnBrk="1" hangingPunct="1"/>
            <a:r>
              <a:rPr lang="en-US" altLang="en-US"/>
              <a:t>The comma rules!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828800"/>
          </a:xfrm>
        </p:spPr>
        <p:txBody>
          <a:bodyPr/>
          <a:lstStyle/>
          <a:p>
            <a:pPr eaLnBrk="1" hangingPunct="1"/>
            <a:r>
              <a:rPr lang="en-US" altLang="en-US"/>
              <a:t>How do we use independent and dependent clauses in sentences?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514600"/>
            <a:ext cx="3810000" cy="3276600"/>
          </a:xfrm>
        </p:spPr>
        <p:txBody>
          <a:bodyPr/>
          <a:lstStyle/>
          <a:p>
            <a:pPr eaLnBrk="1" hangingPunct="1"/>
            <a:r>
              <a:rPr lang="en-US" altLang="en-US" sz="3200"/>
              <a:t>There are three  types of sentences. </a:t>
            </a:r>
          </a:p>
          <a:p>
            <a:pPr eaLnBrk="1" hangingPunct="1"/>
            <a:r>
              <a:rPr lang="en-US" altLang="en-US" sz="3200"/>
              <a:t>Do you know their names?</a:t>
            </a:r>
          </a:p>
        </p:txBody>
      </p:sp>
      <p:pic>
        <p:nvPicPr>
          <p:cNvPr id="19460" name="Picture 5" descr="AN0162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413" y="2057400"/>
            <a:ext cx="3241675" cy="407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</a:t>
            </a:r>
            <a:br>
              <a:rPr lang="en-US" altLang="en-US"/>
            </a:br>
            <a:r>
              <a:rPr lang="en-US" altLang="en-US"/>
              <a:t>1 independent clause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fighting ended in August 1945 with the defeat of Germany and Japan. </a:t>
            </a:r>
          </a:p>
          <a:p>
            <a:r>
              <a:rPr lang="en-US" altLang="en-US"/>
              <a:t>The war changed America in several ways. 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theme/theme1.xml><?xml version="1.0" encoding="utf-8"?>
<a:theme xmlns:a="http://schemas.openxmlformats.org/drawingml/2006/main" name="Technology">
  <a:themeElements>
    <a:clrScheme name="Technology 2">
      <a:dk1>
        <a:srgbClr val="000000"/>
      </a:dk1>
      <a:lt1>
        <a:srgbClr val="609494"/>
      </a:lt1>
      <a:dk2>
        <a:srgbClr val="FFC545"/>
      </a:dk2>
      <a:lt2>
        <a:srgbClr val="476F6E"/>
      </a:lt2>
      <a:accent1>
        <a:srgbClr val="FFFFCC"/>
      </a:accent1>
      <a:accent2>
        <a:srgbClr val="FF9900"/>
      </a:accent2>
      <a:accent3>
        <a:srgbClr val="B6C8C8"/>
      </a:accent3>
      <a:accent4>
        <a:srgbClr val="000000"/>
      </a:accent4>
      <a:accent5>
        <a:srgbClr val="FFFFE2"/>
      </a:accent5>
      <a:accent6>
        <a:srgbClr val="E78A00"/>
      </a:accent6>
      <a:hlink>
        <a:srgbClr val="3E7D7C"/>
      </a:hlink>
      <a:folHlink>
        <a:srgbClr val="99CCCC"/>
      </a:folHlink>
    </a:clrScheme>
    <a:fontScheme name="Technology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echnology 1">
        <a:dk1>
          <a:srgbClr val="264D4C"/>
        </a:dk1>
        <a:lt1>
          <a:srgbClr val="F8F8F8"/>
        </a:lt1>
        <a:dk2>
          <a:srgbClr val="336666"/>
        </a:dk2>
        <a:lt2>
          <a:srgbClr val="FFFFCC"/>
        </a:lt2>
        <a:accent1>
          <a:srgbClr val="C0C0C0"/>
        </a:accent1>
        <a:accent2>
          <a:srgbClr val="FF9900"/>
        </a:accent2>
        <a:accent3>
          <a:srgbClr val="ADB8B8"/>
        </a:accent3>
        <a:accent4>
          <a:srgbClr val="D4D4D4"/>
        </a:accent4>
        <a:accent5>
          <a:srgbClr val="DCDCDC"/>
        </a:accent5>
        <a:accent6>
          <a:srgbClr val="E78A00"/>
        </a:accent6>
        <a:hlink>
          <a:srgbClr val="FFCC00"/>
        </a:hlink>
        <a:folHlink>
          <a:srgbClr val="99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ology 2">
        <a:dk1>
          <a:srgbClr val="000000"/>
        </a:dk1>
        <a:lt1>
          <a:srgbClr val="609494"/>
        </a:lt1>
        <a:dk2>
          <a:srgbClr val="FFC545"/>
        </a:dk2>
        <a:lt2>
          <a:srgbClr val="476F6E"/>
        </a:lt2>
        <a:accent1>
          <a:srgbClr val="FFFFCC"/>
        </a:accent1>
        <a:accent2>
          <a:srgbClr val="FF9900"/>
        </a:accent2>
        <a:accent3>
          <a:srgbClr val="B6C8C8"/>
        </a:accent3>
        <a:accent4>
          <a:srgbClr val="000000"/>
        </a:accent4>
        <a:accent5>
          <a:srgbClr val="FFFFE2"/>
        </a:accent5>
        <a:accent6>
          <a:srgbClr val="E78A00"/>
        </a:accent6>
        <a:hlink>
          <a:srgbClr val="3E7D7C"/>
        </a:hlink>
        <a:folHlink>
          <a:srgbClr val="99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ology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F8F8F8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E1E1E1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Designs\Technology.pot</Template>
  <TotalTime>770</TotalTime>
  <Words>1338</Words>
  <Application>Microsoft Office PowerPoint</Application>
  <PresentationFormat>On-screen Show (4:3)</PresentationFormat>
  <Paragraphs>214</Paragraphs>
  <Slides>44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Times New Roman</vt:lpstr>
      <vt:lpstr>Arial</vt:lpstr>
      <vt:lpstr>Impact</vt:lpstr>
      <vt:lpstr>Wingdings</vt:lpstr>
      <vt:lpstr>Arial Narrow</vt:lpstr>
      <vt:lpstr>Technology</vt:lpstr>
      <vt:lpstr>Sentence Sense</vt:lpstr>
      <vt:lpstr>Overview</vt:lpstr>
      <vt:lpstr>Every sentence must have these three things</vt:lpstr>
      <vt:lpstr>Grammar Talk</vt:lpstr>
      <vt:lpstr>Clauses come in many types</vt:lpstr>
      <vt:lpstr>Dependent clauses have specific  names depending on  their function</vt:lpstr>
      <vt:lpstr>We need to know the grammar talk to use commas and other punctuation correctly.</vt:lpstr>
      <vt:lpstr>How do we use independent and dependent clauses in sentences?</vt:lpstr>
      <vt:lpstr>Simple 1 independent clause </vt:lpstr>
      <vt:lpstr>Compound 2 or more independent clauses</vt:lpstr>
      <vt:lpstr>Complex 1 independent clause and at least 1 dependent clause</vt:lpstr>
      <vt:lpstr>Coordinating conjunctions “Little words”</vt:lpstr>
      <vt:lpstr>Subordinating conjunctions</vt:lpstr>
      <vt:lpstr>Relative Pronouns aka Adjective Pronouns</vt:lpstr>
      <vt:lpstr>The Most Common Relative Pronouns</vt:lpstr>
      <vt:lpstr>PowerPoint Presentation</vt:lpstr>
      <vt:lpstr>No Comma before THAT</vt:lpstr>
      <vt:lpstr>Whose does not always  pertain to people</vt:lpstr>
      <vt:lpstr>Conjunctive Adverbs or transition words – “big words”</vt:lpstr>
      <vt:lpstr>Transition words can go in the beginning, middle, or end.</vt:lpstr>
      <vt:lpstr>Combining Sentences</vt:lpstr>
      <vt:lpstr>PowerPoint Presentation</vt:lpstr>
      <vt:lpstr>PowerPoint Presentation</vt:lpstr>
      <vt:lpstr>Your turn, then compare</vt:lpstr>
      <vt:lpstr>Identify sentence types as you read</vt:lpstr>
      <vt:lpstr>Bad (incorrect) sentences</vt:lpstr>
      <vt:lpstr>What’s the problem? Or is there a problem?</vt:lpstr>
      <vt:lpstr>PowerPoint Presentation</vt:lpstr>
      <vt:lpstr>PowerPoint Presentation</vt:lpstr>
      <vt:lpstr>Check your work</vt:lpstr>
      <vt:lpstr>The comma rules </vt:lpstr>
      <vt:lpstr>PowerPoint Presentation</vt:lpstr>
      <vt:lpstr>PowerPoint Presentation</vt:lpstr>
      <vt:lpstr>PowerPoint Presentation</vt:lpstr>
      <vt:lpstr>The Semicolon</vt:lpstr>
      <vt:lpstr>The Semicolon has two uses</vt:lpstr>
      <vt:lpstr>PowerPoint Presentation</vt:lpstr>
      <vt:lpstr>Introducing…</vt:lpstr>
      <vt:lpstr>The Colon</vt:lpstr>
      <vt:lpstr>For example</vt:lpstr>
      <vt:lpstr>--The Dash--</vt:lpstr>
      <vt:lpstr>For example</vt:lpstr>
      <vt:lpstr>Vary your puncutation</vt:lpstr>
      <vt:lpstr>Congratulations!</vt:lpstr>
    </vt:vector>
  </TitlesOfParts>
  <Company>Maestro,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Sentence Sense</dc:title>
  <dc:subject>Sentence structure, types, commas</dc:subject>
  <dc:creator>Cara Fulton - Maestro</dc:creator>
  <dc:description>Follow up to the Guide to Grammar and Writing on the web is essential www.ccc.commnet.edu/grammar</dc:description>
  <cp:lastModifiedBy>Cara Fulton</cp:lastModifiedBy>
  <cp:revision>50</cp:revision>
  <cp:lastPrinted>1601-01-01T00:00:00Z</cp:lastPrinted>
  <dcterms:created xsi:type="dcterms:W3CDTF">2002-03-22T16:22:00Z</dcterms:created>
  <dcterms:modified xsi:type="dcterms:W3CDTF">2017-02-04T17:01:15Z</dcterms:modified>
</cp:coreProperties>
</file>