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F5F5F"/>
    <a:srgbClr val="3333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1236" y="-9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F025AE5-09B9-42AD-9D08-FE26615032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28EFD68-6B8B-43FA-A2BE-C806DBE182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563848-AD30-417D-B99B-B1C2CB2E9F6B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Category 1 - 10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7C94D4-42FE-48E6-A0BA-74EFA8D2547D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Category 1 - 20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77D676-6B54-4652-BBDF-4CBBDB17817B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F16F98-C7DC-4065-A953-CD673D77D4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23D19E-B62C-407E-897E-E3EEFB5DC0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6EFEC5-CA3E-4BB6-A2AD-7EA728354F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187FD3-2CDF-4B21-906D-DF09FFF384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FE0386-1E73-478A-A4A0-73A30BAE59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D77401-4948-45BC-91DE-680255ED16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39DFAE-F7AE-4D0A-B62C-BD3BE0B554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B0A53C-7E9F-48C1-82D7-4A94AA5AC1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796BFD-EFD8-4694-A1E3-9CC9FD863B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4E375A-1B7D-462B-93BF-EB7ED03C18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F1AE3A-CF91-4A14-9BB5-7740B8F4EB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F2B2FDC-0C87-4214-A867-742F92E22F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2.xml"/><Relationship Id="rId13" Type="http://schemas.openxmlformats.org/officeDocument/2006/relationships/slide" Target="slide23.xml"/><Relationship Id="rId18" Type="http://schemas.openxmlformats.org/officeDocument/2006/relationships/slide" Target="slide24.xml"/><Relationship Id="rId26" Type="http://schemas.openxmlformats.org/officeDocument/2006/relationships/slide" Target="slide16.xml"/><Relationship Id="rId3" Type="http://schemas.openxmlformats.org/officeDocument/2006/relationships/image" Target="../media/image1.gif"/><Relationship Id="rId21" Type="http://schemas.openxmlformats.org/officeDocument/2006/relationships/slide" Target="slide15.xml"/><Relationship Id="rId7" Type="http://schemas.openxmlformats.org/officeDocument/2006/relationships/slide" Target="slide17.xml"/><Relationship Id="rId12" Type="http://schemas.openxmlformats.org/officeDocument/2006/relationships/slide" Target="slide18.xml"/><Relationship Id="rId17" Type="http://schemas.openxmlformats.org/officeDocument/2006/relationships/slide" Target="slide19.xml"/><Relationship Id="rId25" Type="http://schemas.openxmlformats.org/officeDocument/2006/relationships/slide" Target="slide11.xml"/><Relationship Id="rId2" Type="http://schemas.openxmlformats.org/officeDocument/2006/relationships/notesSlide" Target="../notesSlides/notesSlide1.xml"/><Relationship Id="rId16" Type="http://schemas.openxmlformats.org/officeDocument/2006/relationships/slide" Target="slide14.xml"/><Relationship Id="rId20" Type="http://schemas.openxmlformats.org/officeDocument/2006/relationships/slide" Target="slide10.xml"/><Relationship Id="rId29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slide" Target="slide12.xml"/><Relationship Id="rId11" Type="http://schemas.openxmlformats.org/officeDocument/2006/relationships/slide" Target="slide13.xml"/><Relationship Id="rId24" Type="http://schemas.openxmlformats.org/officeDocument/2006/relationships/slide" Target="slide6.xml"/><Relationship Id="rId5" Type="http://schemas.openxmlformats.org/officeDocument/2006/relationships/slide" Target="slide7.xml"/><Relationship Id="rId15" Type="http://schemas.openxmlformats.org/officeDocument/2006/relationships/slide" Target="slide9.xml"/><Relationship Id="rId23" Type="http://schemas.openxmlformats.org/officeDocument/2006/relationships/slide" Target="slide25.xml"/><Relationship Id="rId28" Type="http://schemas.openxmlformats.org/officeDocument/2006/relationships/slide" Target="slide26.xml"/><Relationship Id="rId10" Type="http://schemas.openxmlformats.org/officeDocument/2006/relationships/slide" Target="slide8.xml"/><Relationship Id="rId19" Type="http://schemas.openxmlformats.org/officeDocument/2006/relationships/slide" Target="slide5.xml"/><Relationship Id="rId4" Type="http://schemas.openxmlformats.org/officeDocument/2006/relationships/slide" Target="slide2.xml"/><Relationship Id="rId9" Type="http://schemas.openxmlformats.org/officeDocument/2006/relationships/slide" Target="slide3.xml"/><Relationship Id="rId14" Type="http://schemas.openxmlformats.org/officeDocument/2006/relationships/slide" Target="slide4.xml"/><Relationship Id="rId22" Type="http://schemas.openxmlformats.org/officeDocument/2006/relationships/slide" Target="slide20.xml"/><Relationship Id="rId27" Type="http://schemas.openxmlformats.org/officeDocument/2006/relationships/slide" Target="slide2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160" descr="mels_question_md_blk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0"/>
            <a:ext cx="9509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Text Box 5"/>
          <p:cNvSpPr txBox="1">
            <a:spLocks noChangeArrowheads="1"/>
          </p:cNvSpPr>
          <p:nvPr/>
        </p:nvSpPr>
        <p:spPr bwMode="auto">
          <a:xfrm>
            <a:off x="1524000" y="0"/>
            <a:ext cx="59436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 b="1">
                <a:solidFill>
                  <a:schemeClr val="bg1"/>
                </a:solidFill>
                <a:latin typeface="Times New Roman" pitchFamily="18" charset="0"/>
              </a:rPr>
              <a:t>Powerpoint Jeopardy</a:t>
            </a:r>
          </a:p>
        </p:txBody>
      </p:sp>
      <p:graphicFrame>
        <p:nvGraphicFramePr>
          <p:cNvPr id="2207" name="Group 159"/>
          <p:cNvGraphicFramePr>
            <a:graphicFrameLocks noGrp="1"/>
          </p:cNvGraphicFramePr>
          <p:nvPr/>
        </p:nvGraphicFramePr>
        <p:xfrm>
          <a:off x="457200" y="1143000"/>
          <a:ext cx="8382000" cy="5901247"/>
        </p:xfrm>
        <a:graphic>
          <a:graphicData uri="http://schemas.openxmlformats.org/drawingml/2006/table">
            <a:tbl>
              <a:tblPr/>
              <a:tblGrid>
                <a:gridCol w="1676400"/>
                <a:gridCol w="1676400"/>
                <a:gridCol w="1676400"/>
                <a:gridCol w="1676400"/>
                <a:gridCol w="167640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Vocabulary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Groups of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Cells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Parts of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Cells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Functions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Of Cells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Compare/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Contrast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9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hlinkClick r:id="rId4" action="ppaction://hlinksldjump"/>
                        </a:rPr>
                        <a:t>10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hlinkClick r:id="rId5" action="ppaction://hlinksldjump"/>
                        </a:rPr>
                        <a:t>10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hlinkClick r:id="rId6" action="ppaction://hlinksldjump"/>
                        </a:rPr>
                        <a:t>10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hlinkClick r:id="rId7" action="ppaction://hlinksldjump"/>
                        </a:rPr>
                        <a:t>10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hlinkClick r:id="rId8" action="ppaction://hlinksldjump"/>
                        </a:rPr>
                        <a:t>10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8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hlinkClick r:id="rId9" action="ppaction://hlinksldjump"/>
                        </a:rPr>
                        <a:t>20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hlinkClick r:id="rId10" action="ppaction://hlinksldjump"/>
                        </a:rPr>
                        <a:t>20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hlinkClick r:id="rId11" action="ppaction://hlinksldjump"/>
                        </a:rPr>
                        <a:t>20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hlinkClick r:id="rId12" action="ppaction://hlinksldjump"/>
                        </a:rPr>
                        <a:t>20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hlinkClick r:id="rId13" action="ppaction://hlinksldjump"/>
                        </a:rPr>
                        <a:t>20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9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hlinkClick r:id="rId14" action="ppaction://hlinksldjump"/>
                        </a:rPr>
                        <a:t>30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hlinkClick r:id="rId15" action="ppaction://hlinksldjump"/>
                        </a:rPr>
                        <a:t>30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hlinkClick r:id="rId16" action="ppaction://hlinksldjump"/>
                        </a:rPr>
                        <a:t>30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hlinkClick r:id="rId17" action="ppaction://hlinksldjump"/>
                        </a:rPr>
                        <a:t>30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hlinkClick r:id="rId18" action="ppaction://hlinksldjump"/>
                        </a:rPr>
                        <a:t>30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8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hlinkClick r:id="rId19" action="ppaction://hlinksldjump"/>
                        </a:rPr>
                        <a:t>40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hlinkClick r:id="rId20" action="ppaction://hlinksldjump"/>
                        </a:rPr>
                        <a:t>40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hlinkClick r:id="rId21" action="ppaction://hlinksldjump"/>
                        </a:rPr>
                        <a:t>40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hlinkClick r:id="rId22" action="ppaction://hlinksldjump"/>
                        </a:rPr>
                        <a:t>40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hlinkClick r:id="rId23" action="ppaction://hlinksldjump"/>
                        </a:rPr>
                        <a:t>40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9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hlinkClick r:id="rId24" action="ppaction://hlinksldjump"/>
                        </a:rPr>
                        <a:t>50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hlinkClick r:id="rId25" action="ppaction://hlinksldjump"/>
                        </a:rPr>
                        <a:t>50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hlinkClick r:id="rId26" action="ppaction://hlinksldjump"/>
                        </a:rPr>
                        <a:t>50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hlinkClick r:id="rId27" action="ppaction://hlinksldjump"/>
                        </a:rPr>
                        <a:t>50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hlinkClick r:id="rId28" action="ppaction://hlinksldjump"/>
                        </a:rPr>
                        <a:t>50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5407" name="Picture 162" descr="ReverseLogo"/>
          <p:cNvPicPr>
            <a:picLocks noChangeAspect="1" noChangeArrowheads="1"/>
          </p:cNvPicPr>
          <p:nvPr/>
        </p:nvPicPr>
        <p:blipFill>
          <a:blip r:embed="rId29" cstate="print"/>
          <a:srcRect/>
          <a:stretch>
            <a:fillRect/>
          </a:stretch>
        </p:blipFill>
        <p:spPr bwMode="auto">
          <a:xfrm>
            <a:off x="7620000" y="304800"/>
            <a:ext cx="1524000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 Box 4"/>
          <p:cNvSpPr txBox="1">
            <a:spLocks noChangeArrowheads="1"/>
          </p:cNvSpPr>
          <p:nvPr/>
        </p:nvSpPr>
        <p:spPr bwMode="auto">
          <a:xfrm>
            <a:off x="1219200" y="1752600"/>
            <a:ext cx="67056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Tissues in a group </a:t>
            </a:r>
            <a:endParaRPr lang="en-US" sz="3600" dirty="0">
              <a:solidFill>
                <a:schemeClr val="bg1"/>
              </a:solidFill>
              <a:latin typeface="Times New Roman" pitchFamily="18" charset="0"/>
            </a:endParaRPr>
          </a:p>
          <a:p>
            <a:endParaRPr lang="en-US" sz="3600" dirty="0">
              <a:solidFill>
                <a:schemeClr val="bg1"/>
              </a:solidFill>
              <a:latin typeface="Times New Roman" pitchFamily="18" charset="0"/>
            </a:endParaRPr>
          </a:p>
          <a:p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Group of Cells 4– 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</a:rPr>
              <a:t>40 points</a:t>
            </a:r>
          </a:p>
        </p:txBody>
      </p:sp>
      <p:pic>
        <p:nvPicPr>
          <p:cNvPr id="28674" name="Picture 5" descr="purple_md_blk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6019800"/>
            <a:ext cx="6572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 Box 4"/>
          <p:cNvSpPr txBox="1">
            <a:spLocks noChangeArrowheads="1"/>
          </p:cNvSpPr>
          <p:nvPr/>
        </p:nvSpPr>
        <p:spPr bwMode="auto">
          <a:xfrm>
            <a:off x="1143000" y="1752600"/>
            <a:ext cx="67818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Plants and animals have many organs that work together in what kind of system?</a:t>
            </a:r>
            <a:endParaRPr lang="en-US" sz="3600" dirty="0">
              <a:solidFill>
                <a:schemeClr val="bg1"/>
              </a:solidFill>
              <a:latin typeface="Times New Roman" pitchFamily="18" charset="0"/>
            </a:endParaRPr>
          </a:p>
          <a:p>
            <a:endParaRPr lang="en-US" sz="3600" dirty="0">
              <a:solidFill>
                <a:schemeClr val="bg1"/>
              </a:solidFill>
              <a:latin typeface="Times New Roman" pitchFamily="18" charset="0"/>
            </a:endParaRPr>
          </a:p>
          <a:p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Group of Cells 5– 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</a:rPr>
              <a:t>50 points</a:t>
            </a:r>
          </a:p>
        </p:txBody>
      </p:sp>
      <p:pic>
        <p:nvPicPr>
          <p:cNvPr id="29698" name="Picture 5" descr="purple_md_blk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6019800"/>
            <a:ext cx="6572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685800" y="685800"/>
            <a:ext cx="79248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A stiff structure that protects and supports the plant cell on the outside.</a:t>
            </a:r>
            <a:endParaRPr lang="en-US" sz="3600" dirty="0">
              <a:solidFill>
                <a:schemeClr val="bg1"/>
              </a:solidFill>
              <a:latin typeface="Times New Roman" pitchFamily="18" charset="0"/>
            </a:endParaRPr>
          </a:p>
          <a:p>
            <a:pPr marL="742950" indent="-742950">
              <a:defRPr/>
            </a:pPr>
            <a:endParaRPr lang="en-US" sz="3600" dirty="0">
              <a:solidFill>
                <a:schemeClr val="bg1"/>
              </a:solidFill>
              <a:latin typeface="Times New Roman" pitchFamily="18" charset="0"/>
            </a:endParaRPr>
          </a:p>
          <a:p>
            <a:pPr>
              <a:defRPr/>
            </a:pPr>
            <a:endParaRPr lang="en-US" sz="3600" dirty="0">
              <a:solidFill>
                <a:schemeClr val="bg1"/>
              </a:solidFill>
              <a:latin typeface="Times New Roman" pitchFamily="18" charset="0"/>
            </a:endParaRPr>
          </a:p>
          <a:p>
            <a:pPr>
              <a:defRPr/>
            </a:pPr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Parts of the Cell 1– 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</a:rPr>
              <a:t>10 points</a:t>
            </a:r>
          </a:p>
        </p:txBody>
      </p:sp>
      <p:pic>
        <p:nvPicPr>
          <p:cNvPr id="30722" name="Picture 5" descr="purple_md_blk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6019800"/>
            <a:ext cx="6572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762000" y="1066800"/>
            <a:ext cx="77724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The plant cell’s food factory that contains chlorophyll. Makes the plant cell green.</a:t>
            </a:r>
          </a:p>
          <a:p>
            <a:pPr>
              <a:defRPr/>
            </a:pPr>
            <a:endParaRPr lang="en-US" sz="3600" dirty="0">
              <a:solidFill>
                <a:schemeClr val="bg1"/>
              </a:solidFill>
              <a:latin typeface="Times New Roman" pitchFamily="18" charset="0"/>
            </a:endParaRPr>
          </a:p>
          <a:p>
            <a:pPr>
              <a:defRPr/>
            </a:pPr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Parts of the Cell 2– 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</a:rPr>
              <a:t>20 points</a:t>
            </a:r>
          </a:p>
        </p:txBody>
      </p:sp>
      <p:pic>
        <p:nvPicPr>
          <p:cNvPr id="31746" name="Picture 5" descr="purple_md_blk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6019800"/>
            <a:ext cx="6572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1524000" y="762000"/>
            <a:ext cx="6686446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In animals, a thin covering found </a:t>
            </a:r>
          </a:p>
          <a:p>
            <a:pPr>
              <a:defRPr/>
            </a:pPr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on the outside of the cell. In plants,</a:t>
            </a:r>
          </a:p>
          <a:p>
            <a:pPr>
              <a:defRPr/>
            </a:pPr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it is inside the cell wall.</a:t>
            </a:r>
          </a:p>
          <a:p>
            <a:pPr>
              <a:defRPr/>
            </a:pPr>
            <a:endParaRPr lang="en-US" sz="3600" dirty="0">
              <a:solidFill>
                <a:schemeClr val="bg1"/>
              </a:solidFill>
              <a:latin typeface="Times New Roman" pitchFamily="18" charset="0"/>
            </a:endParaRPr>
          </a:p>
          <a:p>
            <a:pPr>
              <a:defRPr/>
            </a:pPr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Parts of the Cell 3– 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</a:rPr>
              <a:t>30 points</a:t>
            </a:r>
          </a:p>
        </p:txBody>
      </p:sp>
      <p:pic>
        <p:nvPicPr>
          <p:cNvPr id="32770" name="Picture 5" descr="purple_md_blk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6019800"/>
            <a:ext cx="6572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381000" y="685800"/>
            <a:ext cx="83820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This structure stores the cell’s food, water, and wastes. Plant cells have one or two, animal cells have many.</a:t>
            </a:r>
          </a:p>
          <a:p>
            <a:pPr>
              <a:defRPr/>
            </a:pPr>
            <a:endParaRPr lang="en-US" sz="3600" dirty="0">
              <a:solidFill>
                <a:schemeClr val="bg1"/>
              </a:solidFill>
              <a:latin typeface="Times New Roman" pitchFamily="18" charset="0"/>
            </a:endParaRPr>
          </a:p>
          <a:p>
            <a:pPr>
              <a:defRPr/>
            </a:pPr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Parts of Cell 4– 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</a:rPr>
              <a:t>40 points</a:t>
            </a:r>
          </a:p>
        </p:txBody>
      </p:sp>
      <p:pic>
        <p:nvPicPr>
          <p:cNvPr id="33794" name="Picture 5" descr="purple_md_blk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6019800"/>
            <a:ext cx="6572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990600" y="533400"/>
            <a:ext cx="75438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What are at least 3 differences between plant and animal cells?</a:t>
            </a:r>
            <a:endParaRPr lang="en-US" sz="3600" dirty="0">
              <a:solidFill>
                <a:schemeClr val="bg1"/>
              </a:solidFill>
              <a:latin typeface="Times New Roman" pitchFamily="18" charset="0"/>
            </a:endParaRPr>
          </a:p>
          <a:p>
            <a:pPr>
              <a:defRPr/>
            </a:pPr>
            <a:endParaRPr lang="en-US" sz="3600" dirty="0">
              <a:solidFill>
                <a:schemeClr val="bg1"/>
              </a:solidFill>
              <a:latin typeface="Times New Roman" pitchFamily="18" charset="0"/>
            </a:endParaRPr>
          </a:p>
          <a:p>
            <a:pPr>
              <a:defRPr/>
            </a:pPr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Parts of Cell 5– 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</a:rPr>
              <a:t>50 points</a:t>
            </a:r>
          </a:p>
        </p:txBody>
      </p:sp>
      <p:pic>
        <p:nvPicPr>
          <p:cNvPr id="34818" name="Picture 5" descr="purple_md_blk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6019800"/>
            <a:ext cx="6572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ext Box 4"/>
          <p:cNvSpPr txBox="1">
            <a:spLocks noChangeArrowheads="1"/>
          </p:cNvSpPr>
          <p:nvPr/>
        </p:nvSpPr>
        <p:spPr bwMode="auto">
          <a:xfrm>
            <a:off x="838200" y="1752600"/>
            <a:ext cx="76962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Cells consume food and use the Sun to obtain ________.</a:t>
            </a:r>
            <a:endParaRPr lang="en-US" sz="3600" dirty="0">
              <a:solidFill>
                <a:schemeClr val="bg1"/>
              </a:solidFill>
              <a:latin typeface="Times New Roman" pitchFamily="18" charset="0"/>
            </a:endParaRPr>
          </a:p>
          <a:p>
            <a:endParaRPr lang="en-US" sz="3600" dirty="0">
              <a:solidFill>
                <a:schemeClr val="bg1"/>
              </a:solidFill>
              <a:latin typeface="Times New Roman" pitchFamily="18" charset="0"/>
            </a:endParaRPr>
          </a:p>
          <a:p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Function of Cells 1– 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</a:rPr>
              <a:t>10 points</a:t>
            </a:r>
          </a:p>
        </p:txBody>
      </p:sp>
      <p:pic>
        <p:nvPicPr>
          <p:cNvPr id="35842" name="Picture 5" descr="purple_md_blk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6019800"/>
            <a:ext cx="6572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ext Box 4"/>
          <p:cNvSpPr txBox="1">
            <a:spLocks noChangeArrowheads="1"/>
          </p:cNvSpPr>
          <p:nvPr/>
        </p:nvSpPr>
        <p:spPr bwMode="auto">
          <a:xfrm>
            <a:off x="914400" y="1752600"/>
            <a:ext cx="75438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Cells make more of its own kind. This is means they _____________.</a:t>
            </a:r>
            <a:endParaRPr lang="en-US" sz="3600" dirty="0">
              <a:solidFill>
                <a:schemeClr val="bg1"/>
              </a:solidFill>
              <a:latin typeface="Times New Roman" pitchFamily="18" charset="0"/>
            </a:endParaRPr>
          </a:p>
          <a:p>
            <a:endParaRPr lang="en-US" sz="3600" dirty="0">
              <a:solidFill>
                <a:schemeClr val="bg1"/>
              </a:solidFill>
              <a:latin typeface="Times New Roman" pitchFamily="18" charset="0"/>
            </a:endParaRPr>
          </a:p>
          <a:p>
            <a:endParaRPr lang="en-US" sz="3600" dirty="0">
              <a:solidFill>
                <a:schemeClr val="bg1"/>
              </a:solidFill>
              <a:latin typeface="Times New Roman" pitchFamily="18" charset="0"/>
            </a:endParaRPr>
          </a:p>
          <a:p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Function of Cells 2– 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</a:rPr>
              <a:t>20 points</a:t>
            </a:r>
          </a:p>
        </p:txBody>
      </p:sp>
      <p:pic>
        <p:nvPicPr>
          <p:cNvPr id="36866" name="Picture 5" descr="purple_md_blk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6019800"/>
            <a:ext cx="6572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4"/>
          <p:cNvSpPr txBox="1">
            <a:spLocks noChangeArrowheads="1"/>
          </p:cNvSpPr>
          <p:nvPr/>
        </p:nvSpPr>
        <p:spPr bwMode="auto">
          <a:xfrm>
            <a:off x="762000" y="1752600"/>
            <a:ext cx="76200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Small cells will eventually _______, making them larger.</a:t>
            </a:r>
            <a:endParaRPr lang="en-US" sz="3600" dirty="0">
              <a:solidFill>
                <a:schemeClr val="bg1"/>
              </a:solidFill>
              <a:latin typeface="Times New Roman" pitchFamily="18" charset="0"/>
            </a:endParaRPr>
          </a:p>
          <a:p>
            <a:endParaRPr lang="en-US" sz="3600" dirty="0">
              <a:solidFill>
                <a:schemeClr val="bg1"/>
              </a:solidFill>
              <a:latin typeface="Times New Roman" pitchFamily="18" charset="0"/>
            </a:endParaRPr>
          </a:p>
          <a:p>
            <a:endParaRPr lang="en-US" sz="3600" dirty="0">
              <a:solidFill>
                <a:schemeClr val="bg1"/>
              </a:solidFill>
              <a:latin typeface="Times New Roman" pitchFamily="18" charset="0"/>
            </a:endParaRPr>
          </a:p>
          <a:p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Function of Cells 3– 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</a:rPr>
              <a:t>30 points</a:t>
            </a:r>
          </a:p>
        </p:txBody>
      </p:sp>
      <p:pic>
        <p:nvPicPr>
          <p:cNvPr id="37890" name="Picture 5" descr="purple_md_blk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6019800"/>
            <a:ext cx="6572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4"/>
          <p:cNvSpPr txBox="1">
            <a:spLocks noChangeArrowheads="1"/>
          </p:cNvSpPr>
          <p:nvPr/>
        </p:nvSpPr>
        <p:spPr bwMode="auto">
          <a:xfrm>
            <a:off x="304800" y="1447800"/>
            <a:ext cx="8562975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The smallest unit of living matter</a:t>
            </a:r>
            <a:endParaRPr lang="en-US" sz="3600" dirty="0">
              <a:solidFill>
                <a:schemeClr val="bg1"/>
              </a:solidFill>
              <a:latin typeface="Times New Roman" pitchFamily="18" charset="0"/>
            </a:endParaRPr>
          </a:p>
          <a:p>
            <a:r>
              <a:rPr lang="en-US" sz="3600" dirty="0">
                <a:solidFill>
                  <a:schemeClr val="bg1"/>
                </a:solidFill>
                <a:latin typeface="Times New Roman" pitchFamily="18" charset="0"/>
              </a:rPr>
              <a:t>  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itchFamily="18" charset="0"/>
              </a:rPr>
              <a:t>Vocabulary 1 – 10 points</a:t>
            </a:r>
          </a:p>
        </p:txBody>
      </p:sp>
      <p:pic>
        <p:nvPicPr>
          <p:cNvPr id="17410" name="Picture 6" descr="purple_md_blk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6019800"/>
            <a:ext cx="6572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 Box 4"/>
          <p:cNvSpPr txBox="1">
            <a:spLocks noChangeArrowheads="1"/>
          </p:cNvSpPr>
          <p:nvPr/>
        </p:nvSpPr>
        <p:spPr bwMode="auto">
          <a:xfrm>
            <a:off x="685800" y="1752600"/>
            <a:ext cx="77724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_______ must be removed from the cell or the cell will die.</a:t>
            </a:r>
            <a:endParaRPr lang="en-US" sz="3600" dirty="0">
              <a:solidFill>
                <a:schemeClr val="bg1"/>
              </a:solidFill>
              <a:latin typeface="Times New Roman" pitchFamily="18" charset="0"/>
            </a:endParaRPr>
          </a:p>
          <a:p>
            <a:endParaRPr lang="en-US" sz="3600" dirty="0">
              <a:solidFill>
                <a:schemeClr val="bg1"/>
              </a:solidFill>
              <a:latin typeface="Times New Roman" pitchFamily="18" charset="0"/>
            </a:endParaRPr>
          </a:p>
          <a:p>
            <a:endParaRPr lang="en-US" sz="3600" dirty="0">
              <a:solidFill>
                <a:schemeClr val="bg1"/>
              </a:solidFill>
              <a:latin typeface="Times New Roman" pitchFamily="18" charset="0"/>
            </a:endParaRPr>
          </a:p>
          <a:p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Function of Cells 4– 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</a:rPr>
              <a:t>40 points</a:t>
            </a:r>
          </a:p>
        </p:txBody>
      </p:sp>
      <p:pic>
        <p:nvPicPr>
          <p:cNvPr id="38914" name="Picture 5" descr="purple_md_blk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6019800"/>
            <a:ext cx="6572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ext Box 4"/>
          <p:cNvSpPr txBox="1">
            <a:spLocks noChangeArrowheads="1"/>
          </p:cNvSpPr>
          <p:nvPr/>
        </p:nvSpPr>
        <p:spPr bwMode="auto">
          <a:xfrm>
            <a:off x="838200" y="1752600"/>
            <a:ext cx="75438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Reacting to changes in the environment.</a:t>
            </a:r>
            <a:endParaRPr lang="en-US" sz="3600" dirty="0">
              <a:solidFill>
                <a:schemeClr val="bg1"/>
              </a:solidFill>
              <a:latin typeface="Times New Roman" pitchFamily="18" charset="0"/>
            </a:endParaRPr>
          </a:p>
          <a:p>
            <a:endParaRPr lang="en-US" sz="3600" dirty="0">
              <a:solidFill>
                <a:schemeClr val="bg1"/>
              </a:solidFill>
              <a:latin typeface="Times New Roman" pitchFamily="18" charset="0"/>
            </a:endParaRPr>
          </a:p>
          <a:p>
            <a:endParaRPr lang="en-US" sz="3600" dirty="0">
              <a:solidFill>
                <a:schemeClr val="bg1"/>
              </a:solidFill>
              <a:latin typeface="Times New Roman" pitchFamily="18" charset="0"/>
            </a:endParaRPr>
          </a:p>
          <a:p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Func</a:t>
            </a:r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tion of Cells 5</a:t>
            </a:r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– 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</a:rPr>
              <a:t>50 points</a:t>
            </a:r>
          </a:p>
        </p:txBody>
      </p:sp>
      <p:pic>
        <p:nvPicPr>
          <p:cNvPr id="39938" name="Picture 5" descr="purple_md_blk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6019800"/>
            <a:ext cx="6572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ext Box 4"/>
          <p:cNvSpPr txBox="1">
            <a:spLocks noChangeArrowheads="1"/>
          </p:cNvSpPr>
          <p:nvPr/>
        </p:nvSpPr>
        <p:spPr bwMode="auto">
          <a:xfrm>
            <a:off x="838200" y="1600200"/>
            <a:ext cx="6942926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What are 3 ways that cells are alike?</a:t>
            </a:r>
            <a:endParaRPr lang="en-US" sz="3600" dirty="0">
              <a:solidFill>
                <a:schemeClr val="bg1"/>
              </a:solidFill>
              <a:latin typeface="Times New Roman" pitchFamily="18" charset="0"/>
            </a:endParaRPr>
          </a:p>
          <a:p>
            <a:endParaRPr lang="en-US" sz="3600" dirty="0">
              <a:solidFill>
                <a:schemeClr val="bg1"/>
              </a:solidFill>
              <a:latin typeface="Times New Roman" pitchFamily="18" charset="0"/>
            </a:endParaRPr>
          </a:p>
          <a:p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Compare and Contrast 1– 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</a:rPr>
              <a:t>10 points</a:t>
            </a:r>
          </a:p>
        </p:txBody>
      </p:sp>
      <p:pic>
        <p:nvPicPr>
          <p:cNvPr id="40962" name="Picture 5" descr="purple_md_blk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6019800"/>
            <a:ext cx="6572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ext Box 4"/>
          <p:cNvSpPr txBox="1">
            <a:spLocks noChangeArrowheads="1"/>
          </p:cNvSpPr>
          <p:nvPr/>
        </p:nvSpPr>
        <p:spPr bwMode="auto">
          <a:xfrm>
            <a:off x="1066800" y="1752600"/>
            <a:ext cx="75438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What are 3 ways that cells are different?</a:t>
            </a:r>
            <a:endParaRPr lang="en-US" sz="3600" dirty="0">
              <a:solidFill>
                <a:schemeClr val="bg1"/>
              </a:solidFill>
              <a:latin typeface="Times New Roman" pitchFamily="18" charset="0"/>
            </a:endParaRPr>
          </a:p>
          <a:p>
            <a:endParaRPr lang="en-US" sz="3600" dirty="0">
              <a:solidFill>
                <a:schemeClr val="bg1"/>
              </a:solidFill>
              <a:latin typeface="Times New Roman" pitchFamily="18" charset="0"/>
            </a:endParaRPr>
          </a:p>
          <a:p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Compare and Contrast 2– 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</a:rPr>
              <a:t>20 points</a:t>
            </a:r>
          </a:p>
        </p:txBody>
      </p:sp>
      <p:pic>
        <p:nvPicPr>
          <p:cNvPr id="41986" name="Picture 5" descr="purple_md_blk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6019800"/>
            <a:ext cx="6572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 Box 4"/>
          <p:cNvSpPr txBox="1">
            <a:spLocks noChangeArrowheads="1"/>
          </p:cNvSpPr>
          <p:nvPr/>
        </p:nvSpPr>
        <p:spPr bwMode="auto">
          <a:xfrm>
            <a:off x="990600" y="1752600"/>
            <a:ext cx="78486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How is an organ different from a tissue?</a:t>
            </a:r>
            <a:endParaRPr lang="en-US" sz="3600" dirty="0">
              <a:solidFill>
                <a:schemeClr val="bg1"/>
              </a:solidFill>
              <a:latin typeface="Times New Roman" pitchFamily="18" charset="0"/>
            </a:endParaRPr>
          </a:p>
          <a:p>
            <a:endParaRPr lang="en-US" sz="3600" dirty="0">
              <a:solidFill>
                <a:schemeClr val="bg1"/>
              </a:solidFill>
              <a:latin typeface="Times New Roman" pitchFamily="18" charset="0"/>
            </a:endParaRPr>
          </a:p>
          <a:p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Compare and Contrast 3– 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</a:rPr>
              <a:t>30 points</a:t>
            </a:r>
          </a:p>
        </p:txBody>
      </p:sp>
      <p:pic>
        <p:nvPicPr>
          <p:cNvPr id="43010" name="Picture 5" descr="purple_md_blk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6019800"/>
            <a:ext cx="6572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ext Box 4"/>
          <p:cNvSpPr txBox="1">
            <a:spLocks noChangeArrowheads="1"/>
          </p:cNvSpPr>
          <p:nvPr/>
        </p:nvSpPr>
        <p:spPr bwMode="auto">
          <a:xfrm>
            <a:off x="762000" y="1752600"/>
            <a:ext cx="77724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How are viruses different than bacteria?</a:t>
            </a:r>
            <a:endParaRPr lang="en-US" sz="3600" dirty="0">
              <a:solidFill>
                <a:schemeClr val="bg1"/>
              </a:solidFill>
              <a:latin typeface="Times New Roman" pitchFamily="18" charset="0"/>
            </a:endParaRPr>
          </a:p>
          <a:p>
            <a:endParaRPr lang="en-US" sz="3600" dirty="0">
              <a:solidFill>
                <a:schemeClr val="bg1"/>
              </a:solidFill>
              <a:latin typeface="Times New Roman" pitchFamily="18" charset="0"/>
            </a:endParaRPr>
          </a:p>
          <a:p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Compare and Contrast 4– 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</a:rPr>
              <a:t>40 points</a:t>
            </a:r>
          </a:p>
        </p:txBody>
      </p:sp>
      <p:pic>
        <p:nvPicPr>
          <p:cNvPr id="44034" name="Picture 5" descr="purple_md_blk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6019800"/>
            <a:ext cx="6572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4"/>
          <p:cNvSpPr txBox="1">
            <a:spLocks noChangeArrowheads="1"/>
          </p:cNvSpPr>
          <p:nvPr/>
        </p:nvSpPr>
        <p:spPr bwMode="auto">
          <a:xfrm>
            <a:off x="1066800" y="1752600"/>
            <a:ext cx="76962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How are viruses different than </a:t>
            </a:r>
            <a:r>
              <a:rPr lang="en-US" sz="3600" smtClean="0">
                <a:solidFill>
                  <a:schemeClr val="bg1"/>
                </a:solidFill>
                <a:latin typeface="Times New Roman" pitchFamily="18" charset="0"/>
              </a:rPr>
              <a:t>living livings?</a:t>
            </a:r>
            <a:endParaRPr lang="en-US" sz="3600" dirty="0">
              <a:solidFill>
                <a:schemeClr val="bg1"/>
              </a:solidFill>
              <a:latin typeface="Times New Roman" pitchFamily="18" charset="0"/>
            </a:endParaRPr>
          </a:p>
          <a:p>
            <a:endParaRPr lang="en-US" sz="3600" dirty="0">
              <a:solidFill>
                <a:schemeClr val="bg1"/>
              </a:solidFill>
              <a:latin typeface="Times New Roman" pitchFamily="18" charset="0"/>
            </a:endParaRPr>
          </a:p>
          <a:p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Compare and Contrast 5– 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</a:rPr>
              <a:t>50 points</a:t>
            </a:r>
          </a:p>
        </p:txBody>
      </p:sp>
      <p:pic>
        <p:nvPicPr>
          <p:cNvPr id="45058" name="Picture 5" descr="purple_md_blk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6019800"/>
            <a:ext cx="6572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4"/>
          <p:cNvSpPr txBox="1">
            <a:spLocks noChangeArrowheads="1"/>
          </p:cNvSpPr>
          <p:nvPr/>
        </p:nvSpPr>
        <p:spPr bwMode="auto">
          <a:xfrm>
            <a:off x="1066800" y="1752600"/>
            <a:ext cx="70866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Controls all cell activities</a:t>
            </a:r>
            <a:endParaRPr lang="en-US" sz="3600" dirty="0">
              <a:solidFill>
                <a:schemeClr val="bg1"/>
              </a:solidFill>
              <a:latin typeface="Times New Roman" pitchFamily="18" charset="0"/>
            </a:endParaRPr>
          </a:p>
          <a:p>
            <a:endParaRPr lang="en-US" sz="3600" dirty="0">
              <a:solidFill>
                <a:schemeClr val="bg1"/>
              </a:solidFill>
              <a:latin typeface="Times New Roman" pitchFamily="18" charset="0"/>
            </a:endParaRPr>
          </a:p>
          <a:p>
            <a:r>
              <a:rPr lang="en-US" sz="3600" dirty="0">
                <a:solidFill>
                  <a:schemeClr val="bg1"/>
                </a:solidFill>
                <a:latin typeface="Times New Roman" pitchFamily="18" charset="0"/>
              </a:rPr>
              <a:t>Vocabulary </a:t>
            </a:r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2 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</a:rPr>
              <a:t>– 20 points</a:t>
            </a:r>
          </a:p>
        </p:txBody>
      </p:sp>
      <p:pic>
        <p:nvPicPr>
          <p:cNvPr id="19458" name="Picture 5" descr="purple_md_blk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6019800"/>
            <a:ext cx="6572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4"/>
          <p:cNvSpPr txBox="1">
            <a:spLocks noChangeArrowheads="1"/>
          </p:cNvSpPr>
          <p:nvPr/>
        </p:nvSpPr>
        <p:spPr bwMode="auto">
          <a:xfrm>
            <a:off x="762000" y="1752600"/>
            <a:ext cx="71628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The jelly-like filling of a cell</a:t>
            </a:r>
            <a:endParaRPr lang="en-US" sz="3600" dirty="0">
              <a:solidFill>
                <a:schemeClr val="bg1"/>
              </a:solidFill>
              <a:latin typeface="Times New Roman" pitchFamily="18" charset="0"/>
            </a:endParaRPr>
          </a:p>
          <a:p>
            <a:endParaRPr lang="en-US" sz="3600" dirty="0">
              <a:solidFill>
                <a:schemeClr val="bg1"/>
              </a:solidFill>
              <a:latin typeface="Times New Roman" pitchFamily="18" charset="0"/>
            </a:endParaRPr>
          </a:p>
          <a:p>
            <a:r>
              <a:rPr lang="en-US" sz="3600" dirty="0">
                <a:solidFill>
                  <a:schemeClr val="bg1"/>
                </a:solidFill>
                <a:latin typeface="Times New Roman" pitchFamily="18" charset="0"/>
              </a:rPr>
              <a:t>Vocabulary </a:t>
            </a:r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3 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</a:rPr>
              <a:t>– 30 points</a:t>
            </a:r>
          </a:p>
        </p:txBody>
      </p:sp>
      <p:pic>
        <p:nvPicPr>
          <p:cNvPr id="21506" name="Picture 5" descr="purple_md_blk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6019800"/>
            <a:ext cx="6572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4"/>
          <p:cNvSpPr txBox="1">
            <a:spLocks noChangeArrowheads="1"/>
          </p:cNvSpPr>
          <p:nvPr/>
        </p:nvSpPr>
        <p:spPr bwMode="auto">
          <a:xfrm>
            <a:off x="838200" y="1752600"/>
            <a:ext cx="75438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Organs working together</a:t>
            </a:r>
            <a:endParaRPr lang="en-US" sz="3600" dirty="0">
              <a:solidFill>
                <a:schemeClr val="bg1"/>
              </a:solidFill>
              <a:latin typeface="Times New Roman" pitchFamily="18" charset="0"/>
            </a:endParaRPr>
          </a:p>
          <a:p>
            <a:endParaRPr lang="en-US" sz="3600" dirty="0">
              <a:solidFill>
                <a:schemeClr val="bg1"/>
              </a:solidFill>
              <a:latin typeface="Times New Roman" pitchFamily="18" charset="0"/>
            </a:endParaRPr>
          </a:p>
          <a:p>
            <a:r>
              <a:rPr lang="en-US" sz="3600" dirty="0">
                <a:solidFill>
                  <a:schemeClr val="bg1"/>
                </a:solidFill>
                <a:latin typeface="Times New Roman" pitchFamily="18" charset="0"/>
              </a:rPr>
              <a:t>Vocabulary  </a:t>
            </a:r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4 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</a:rPr>
              <a:t>– 40 points</a:t>
            </a:r>
          </a:p>
        </p:txBody>
      </p:sp>
      <p:pic>
        <p:nvPicPr>
          <p:cNvPr id="23554" name="Picture 5" descr="purple_md_blk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6019800"/>
            <a:ext cx="6572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4"/>
          <p:cNvSpPr txBox="1">
            <a:spLocks noChangeArrowheads="1"/>
          </p:cNvSpPr>
          <p:nvPr/>
        </p:nvSpPr>
        <p:spPr bwMode="auto">
          <a:xfrm>
            <a:off x="685800" y="1752600"/>
            <a:ext cx="76962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A group of similar cells working together</a:t>
            </a:r>
            <a:endParaRPr lang="en-US" sz="3600" dirty="0">
              <a:solidFill>
                <a:schemeClr val="bg1"/>
              </a:solidFill>
              <a:latin typeface="Times New Roman" pitchFamily="18" charset="0"/>
            </a:endParaRPr>
          </a:p>
          <a:p>
            <a:endParaRPr lang="en-US" sz="3600" dirty="0">
              <a:solidFill>
                <a:schemeClr val="bg1"/>
              </a:solidFill>
              <a:latin typeface="Times New Roman" pitchFamily="18" charset="0"/>
            </a:endParaRPr>
          </a:p>
          <a:p>
            <a:r>
              <a:rPr lang="en-US" sz="3600" dirty="0">
                <a:solidFill>
                  <a:schemeClr val="bg1"/>
                </a:solidFill>
                <a:latin typeface="Times New Roman" pitchFamily="18" charset="0"/>
              </a:rPr>
              <a:t>Vocabulary </a:t>
            </a:r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5 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</a:rPr>
              <a:t>– 50 points</a:t>
            </a:r>
          </a:p>
        </p:txBody>
      </p:sp>
      <p:pic>
        <p:nvPicPr>
          <p:cNvPr id="24578" name="Picture 5" descr="purple_md_blk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6019800"/>
            <a:ext cx="6572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 Box 4"/>
          <p:cNvSpPr txBox="1">
            <a:spLocks noChangeArrowheads="1"/>
          </p:cNvSpPr>
          <p:nvPr/>
        </p:nvSpPr>
        <p:spPr bwMode="auto">
          <a:xfrm>
            <a:off x="1066800" y="1752600"/>
            <a:ext cx="71120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Grouped by the job they do</a:t>
            </a:r>
            <a:endParaRPr lang="en-US" sz="3600" dirty="0">
              <a:solidFill>
                <a:schemeClr val="bg1"/>
              </a:solidFill>
              <a:latin typeface="Times New Roman" pitchFamily="18" charset="0"/>
            </a:endParaRPr>
          </a:p>
          <a:p>
            <a:endParaRPr lang="en-US" sz="3600" dirty="0">
              <a:solidFill>
                <a:schemeClr val="bg1"/>
              </a:solidFill>
              <a:latin typeface="Times New Roman" pitchFamily="18" charset="0"/>
            </a:endParaRPr>
          </a:p>
          <a:p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Groups of cells 1– 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</a:rPr>
              <a:t>10 points</a:t>
            </a:r>
          </a:p>
        </p:txBody>
      </p:sp>
      <p:pic>
        <p:nvPicPr>
          <p:cNvPr id="25602" name="Picture 5" descr="purple_md_blk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6019800"/>
            <a:ext cx="6572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 Box 4"/>
          <p:cNvSpPr txBox="1">
            <a:spLocks noChangeArrowheads="1"/>
          </p:cNvSpPr>
          <p:nvPr/>
        </p:nvSpPr>
        <p:spPr bwMode="auto">
          <a:xfrm>
            <a:off x="990600" y="1752600"/>
            <a:ext cx="71628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What is the order in which cells are grouped?</a:t>
            </a:r>
            <a:endParaRPr lang="en-US" sz="3600" dirty="0">
              <a:solidFill>
                <a:schemeClr val="bg1"/>
              </a:solidFill>
              <a:latin typeface="Times New Roman" pitchFamily="18" charset="0"/>
            </a:endParaRPr>
          </a:p>
          <a:p>
            <a:endParaRPr lang="en-US" sz="3600" dirty="0">
              <a:solidFill>
                <a:schemeClr val="bg1"/>
              </a:solidFill>
              <a:latin typeface="Times New Roman" pitchFamily="18" charset="0"/>
            </a:endParaRPr>
          </a:p>
          <a:p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Group of cells 2</a:t>
            </a:r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– 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</a:rPr>
              <a:t>20 points</a:t>
            </a:r>
          </a:p>
        </p:txBody>
      </p:sp>
      <p:pic>
        <p:nvPicPr>
          <p:cNvPr id="26626" name="Picture 5" descr="purple_md_blk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6019800"/>
            <a:ext cx="6572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 Box 4"/>
          <p:cNvSpPr txBox="1">
            <a:spLocks noChangeArrowheads="1"/>
          </p:cNvSpPr>
          <p:nvPr/>
        </p:nvSpPr>
        <p:spPr bwMode="auto">
          <a:xfrm>
            <a:off x="990600" y="1752600"/>
            <a:ext cx="73152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A group of cells that do the same job (like your skin).</a:t>
            </a:r>
            <a:endParaRPr lang="en-US" sz="3600" dirty="0">
              <a:solidFill>
                <a:schemeClr val="bg1"/>
              </a:solidFill>
              <a:latin typeface="Times New Roman" pitchFamily="18" charset="0"/>
            </a:endParaRPr>
          </a:p>
          <a:p>
            <a:endParaRPr lang="en-US" sz="3600" dirty="0">
              <a:solidFill>
                <a:schemeClr val="bg1"/>
              </a:solidFill>
              <a:latin typeface="Times New Roman" pitchFamily="18" charset="0"/>
            </a:endParaRPr>
          </a:p>
          <a:p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Group of Cells 3– 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</a:rPr>
              <a:t>30 points</a:t>
            </a:r>
          </a:p>
        </p:txBody>
      </p:sp>
      <p:pic>
        <p:nvPicPr>
          <p:cNvPr id="27650" name="Picture 5" descr="purple_md_blk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6019800"/>
            <a:ext cx="6572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FFFFFF"/>
      </a:hlink>
      <a:folHlink>
        <a:srgbClr val="3333FF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FFFFFF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478</Words>
  <Application>Microsoft Office PowerPoint</Application>
  <PresentationFormat>On-screen Show (4:3)</PresentationFormat>
  <Paragraphs>122</Paragraphs>
  <Slides>26</Slides>
  <Notes>26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</vt:vector>
  </TitlesOfParts>
  <Company>James Madison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Philip Bigler</dc:creator>
  <cp:lastModifiedBy>Wes &amp; Jenny Reed</cp:lastModifiedBy>
  <cp:revision>9</cp:revision>
  <dcterms:created xsi:type="dcterms:W3CDTF">2003-05-14T01:07:43Z</dcterms:created>
  <dcterms:modified xsi:type="dcterms:W3CDTF">2010-01-23T01:08:13Z</dcterms:modified>
</cp:coreProperties>
</file>