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8" r:id="rId3"/>
    <p:sldMasterId id="2147483708" r:id="rId4"/>
    <p:sldMasterId id="2147483728" r:id="rId5"/>
  </p:sldMasterIdLst>
  <p:notesMasterIdLst>
    <p:notesMasterId r:id="rId41"/>
  </p:notesMasterIdLst>
  <p:sldIdLst>
    <p:sldId id="256" r:id="rId6"/>
    <p:sldId id="257" r:id="rId7"/>
    <p:sldId id="260" r:id="rId8"/>
    <p:sldId id="261" r:id="rId9"/>
    <p:sldId id="262" r:id="rId10"/>
    <p:sldId id="263" r:id="rId11"/>
    <p:sldId id="265" r:id="rId12"/>
    <p:sldId id="1090" r:id="rId13"/>
    <p:sldId id="1079" r:id="rId14"/>
    <p:sldId id="1087" r:id="rId15"/>
    <p:sldId id="1094" r:id="rId16"/>
    <p:sldId id="1088" r:id="rId17"/>
    <p:sldId id="1454" r:id="rId18"/>
    <p:sldId id="1092" r:id="rId19"/>
    <p:sldId id="1078" r:id="rId20"/>
    <p:sldId id="1082" r:id="rId21"/>
    <p:sldId id="1084" r:id="rId22"/>
    <p:sldId id="1085" r:id="rId23"/>
    <p:sldId id="1444" r:id="rId24"/>
    <p:sldId id="391" r:id="rId25"/>
    <p:sldId id="448" r:id="rId26"/>
    <p:sldId id="443" r:id="rId27"/>
    <p:sldId id="449" r:id="rId28"/>
    <p:sldId id="486" r:id="rId29"/>
    <p:sldId id="269" r:id="rId30"/>
    <p:sldId id="266" r:id="rId31"/>
    <p:sldId id="267" r:id="rId32"/>
    <p:sldId id="268" r:id="rId33"/>
    <p:sldId id="1455" r:id="rId34"/>
    <p:sldId id="462" r:id="rId35"/>
    <p:sldId id="493" r:id="rId36"/>
    <p:sldId id="1456" r:id="rId37"/>
    <p:sldId id="1096" r:id="rId38"/>
    <p:sldId id="1080" r:id="rId39"/>
    <p:sldId id="270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46FA6A-684B-F1BE-3328-A116638A596A}" name="Louise Zimmerman" initials="LZ" userId="S::53762@vnshealth.org::f3c45b52-babd-4ac4-b301-2ab64100ec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Powell" initials="JP" lastIdx="15" clrIdx="0"/>
  <p:cmAuthor id="2" name="Erica Popp" initials="E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96" autoAdjust="0"/>
  </p:normalViewPr>
  <p:slideViewPr>
    <p:cSldViewPr>
      <p:cViewPr varScale="1">
        <p:scale>
          <a:sx n="76" d="100"/>
          <a:sy n="76" d="100"/>
        </p:scale>
        <p:origin x="20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2395-2804-4952-8989-786E9890DFAB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593D-84B9-448A-955B-B6A0D858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FFBBB050-E350-3A10-0BC3-D92C91D595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9A88D9A-6B99-5E6C-EC52-E371C0D2AE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Now, let’s look at our New 2024 VNS Health EasyCare Plus Dual Special Needs Plan.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3A836C8-A56E-3662-B8ED-815FB9DA2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BE93F7A-5C60-4B44-A59D-2A32EAC732EB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E15804D-45A1-6D85-E330-CD49872F1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9FCB8F11-5B01-78B9-8F84-DCBF3BF22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This a plan for those who have Medicare and Medicaid and offers additional benefits. The plan is not integrated with Medicaid. Medicaid is the secondary payer.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1E9EEB0-BE5E-0DB2-66C4-781712917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4F245573-0D1C-41B1-A131-50F833B08012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FEDC450-1480-CC58-D4C4-42D7E34F0E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D536A5CB-5977-DD0E-70B7-9CCE6BD23B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Please not the eligibility for EasyCare Plus.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D9C194D2-2B00-A9A7-4FB8-71E957021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2FE9FC9E-D379-4AB3-90F0-E39CAFB37C47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91BB854-43F3-8BC6-99B7-0924C1D3DC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BD17F82-2763-6816-90E1-A8339B8951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EasyCare Plus covers all the services under Original Medicare and Medicaid covers all out of pocket costs for medical services.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706789D-D0DE-C27C-CAEF-82CD62825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502A15BA-4462-4D73-9D26-7FE9A0122DF1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6622AD11-3082-87EA-4B00-58DCD759D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41D6DB1-217D-B830-5032-9D3E65F6F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These are the additional benefits that are offered in the EasyCare Plus plan.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20D9290B-9038-5289-2857-71B4BEA4B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D535498-DCDA-4C95-AF8A-07F0C32A5A9E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2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B273F0B-A081-9C85-0E5E-28C334104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82EA8E0-976B-17DE-50FF-C09B25D1C0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First, let’s take a closer look at our 2024 Total Special Needs Plan.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01698EB-EF82-78FA-10A7-60D016D89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002A1-46C5-4745-9A07-2B25BD877F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993C491-C366-4471-1851-46CF3881FB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6F2D86CC-44AE-2CDB-97AF-7FC7E27DA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defTabSz="457200" eaLnBrk="1" hangingPunct="1">
              <a:lnSpc>
                <a:spcPct val="80000"/>
              </a:lnSpc>
              <a:spcBef>
                <a:spcPts val="1000"/>
              </a:spcBef>
              <a:buClr>
                <a:srgbClr val="0070C0"/>
              </a:buClr>
              <a:buSzPct val="80000"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Total is a Medicare Advantage HMO Special Needs Plan (SNP) for individuals who have both Medicare and Medicaid and require long-term services and supports to remain safely in their homes.</a:t>
            </a:r>
          </a:p>
          <a:p>
            <a:pPr lvl="2" defTabSz="457200" eaLnBrk="1" hangingPunct="1">
              <a:lnSpc>
                <a:spcPct val="80000"/>
              </a:lnSpc>
              <a:spcBef>
                <a:spcPts val="1000"/>
              </a:spcBef>
              <a:buClr>
                <a:srgbClr val="0070C0"/>
              </a:buClr>
              <a:buSzPct val="80000"/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FAE4B0F-5712-6036-34F6-888BDD338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2DFF4-6441-419D-9291-C67D1152F9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7ACB6975-F887-A438-D593-9182DF5228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889D8F8-F2CD-B2A0-1A9D-7B16C8534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defTabSz="457200" eaLnBrk="1" hangingPunct="1">
              <a:lnSpc>
                <a:spcPct val="80000"/>
              </a:lnSpc>
              <a:spcBef>
                <a:spcPts val="1000"/>
              </a:spcBef>
              <a:buClr>
                <a:srgbClr val="0070C0"/>
              </a:buClr>
              <a:buSzPct val="80000"/>
            </a:pPr>
            <a:r>
              <a:rPr lang="en-US" altLang="en-US"/>
              <a:t>Please review eligibility for our Total plan.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35FEB35-6208-BF4C-40F5-F0535C03D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C187E-E94E-4515-B1CD-C6CA891C3F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FA1EC01-4613-0CFD-F04F-2AB011051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D60A9A4-C873-5AAF-CAE5-F5466EA46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Here is a chart of the 2024 Total Additional Benefits. Those in bold are increased from 2023. See the chart on the following slide for comparison with 2023 additional benefits.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4A5A343-A6B5-323E-A224-32A0F027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B5B24-EB77-425D-A7E9-290856DE19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7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C7BA685-EF5F-C330-00F1-E8113DDED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E784BCB-EC16-D7C4-1792-8658B4197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Please note the changes in Supplemental  benefits  for the Total Plan from 2023.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53B0AF9-52F7-B19B-0DFD-F3E78F299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8C746-07FA-4526-B0AC-0311935996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Comparison of our three plans’ benefits for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Comparison of our three plans’ supplemental benefits for 2024.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4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4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97274BBE-0326-6FD4-9859-8811A218B3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BB4AB1D8-3058-E9F2-9727-029359AC76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We are now going to review VNS Health Medicare prescription drug coverage.</a:t>
            </a: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A8EF6022-957C-3703-8631-13654513D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4092C9-717C-4722-BB60-CC16862534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>
            <a:extLst>
              <a:ext uri="{FF2B5EF4-FFF2-40B4-BE49-F238E27FC236}">
                <a16:creationId xmlns:a16="http://schemas.microsoft.com/office/drawing/2014/main" id="{5D828089-D5A1-75BD-83B3-57A7F31A8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>
            <a:extLst>
              <a:ext uri="{FF2B5EF4-FFF2-40B4-BE49-F238E27FC236}">
                <a16:creationId xmlns:a16="http://schemas.microsoft.com/office/drawing/2014/main" id="{E5354C75-6977-012B-6550-4D53531FE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VNS Health Medicare </a:t>
            </a:r>
            <a:r>
              <a:rPr lang="en-US" altLang="en-US" b="1"/>
              <a:t>Prescription Drug Coverage</a:t>
            </a:r>
            <a:r>
              <a:rPr lang="en-US" altLang="en-US"/>
              <a:t>is currently administered by </a:t>
            </a:r>
            <a:r>
              <a:rPr lang="en-US" altLang="en-US" b="1">
                <a:solidFill>
                  <a:srgbClr val="0070C0"/>
                </a:solidFill>
              </a:rPr>
              <a:t>MedImpact</a:t>
            </a:r>
          </a:p>
          <a:p>
            <a:endParaRPr lang="en-US" altLang="en-US"/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CD898F00-F12B-99AD-02FD-8E305A921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265E7-B408-44F7-8E78-79748A3A14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members will pay without low-income subsidy. Note </a:t>
            </a:r>
            <a:r>
              <a:rPr lang="en-US" sz="1200" i="1" dirty="0"/>
              <a:t>Deductible applies only to Tiers 2 – 5. No deductible for Tiers 1 and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67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716AA8F8-EBE4-EDDA-8EB7-DDAB4BA86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7FC871D8-3F7D-1D36-FF36-3E82679F9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EasyCare Plus D-SNP </a:t>
            </a:r>
            <a:r>
              <a:rPr lang="en-US" altLang="en-US" dirty="0"/>
              <a:t>will have a formulary based on the </a:t>
            </a:r>
            <a:r>
              <a:rPr lang="en-US" altLang="en-US" b="1" dirty="0"/>
              <a:t>Defined Standard Benefit </a:t>
            </a:r>
            <a:r>
              <a:rPr lang="en-US" altLang="en-US" dirty="0"/>
              <a:t>(no drug tiers).  Because </a:t>
            </a:r>
            <a:r>
              <a:rPr lang="en-US" altLang="en-US" b="1" dirty="0"/>
              <a:t>all</a:t>
            </a:r>
            <a:r>
              <a:rPr lang="en-US" altLang="en-US" dirty="0"/>
              <a:t> members of this plan have some level of Medicaid and </a:t>
            </a:r>
            <a:r>
              <a:rPr lang="en-US" altLang="en-US" b="1" dirty="0"/>
              <a:t>Full Low-Income Subsidy,</a:t>
            </a:r>
            <a:r>
              <a:rPr lang="en-US" altLang="en-US" dirty="0"/>
              <a:t> they pay small copays for their Generic and other prescription drugs.</a:t>
            </a:r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D2AE70EA-880A-7407-A9B6-4C45F4FC9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51643620-F9AA-43EA-AB8B-83505E24B105}" type="slidenum">
              <a:rPr lang="en-US" altLang="en-US" smtClean="0">
                <a:latin typeface="Book Antiqua" panose="02040602050305030304" pitchFamily="18" charset="0"/>
              </a:rPr>
              <a:pPr/>
              <a:t>33</a:t>
            </a:fld>
            <a:endParaRPr lang="en-US" alt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D283C398-0BF7-36DF-57D7-9DBC642B7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8487E5EC-25E1-6FA3-8B5B-0900201A3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 2024, </a:t>
            </a:r>
            <a:r>
              <a:rPr lang="en-US" altLang="en-US" b="1" dirty="0"/>
              <a:t>the </a:t>
            </a:r>
            <a:r>
              <a:rPr lang="en-US" altLang="en-US" b="1" dirty="0">
                <a:solidFill>
                  <a:srgbClr val="0070C0"/>
                </a:solidFill>
              </a:rPr>
              <a:t>Total Plan 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will be based on the </a:t>
            </a: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Defined Standard Benefit 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(no drug tiers).</a:t>
            </a:r>
            <a:r>
              <a:rPr lang="en-US" altLang="en-US" b="1" dirty="0"/>
              <a:t> </a:t>
            </a:r>
            <a:r>
              <a:rPr lang="en-US" altLang="en-US" dirty="0"/>
              <a:t>Because members of this plan are </a:t>
            </a:r>
            <a:r>
              <a:rPr lang="en-US" altLang="en-US" b="1" dirty="0"/>
              <a:t>Full Benefits Dual Eligible (FBDE) Beneficiaries Receiving Home and Community Based Services</a:t>
            </a:r>
            <a:r>
              <a:rPr lang="en-US" altLang="en-US" dirty="0"/>
              <a:t>, they pay </a:t>
            </a:r>
            <a:r>
              <a:rPr lang="en-US" altLang="en-US" b="1" dirty="0"/>
              <a:t>$0 </a:t>
            </a:r>
            <a:r>
              <a:rPr lang="en-US" altLang="en-US" dirty="0"/>
              <a:t>for both Generic and Other drugs.</a:t>
            </a:r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78A6B9BC-3BB9-9057-C959-A18C71FD6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99B676A2-AEC7-4C02-BF1D-531E0590FB83}" type="slidenum">
              <a:rPr lang="en-US" altLang="en-US" smtClean="0">
                <a:latin typeface="Book Antiqua" panose="02040602050305030304" pitchFamily="18" charset="0"/>
              </a:rPr>
              <a:pPr/>
              <a:t>34</a:t>
            </a:fld>
            <a:endParaRPr lang="en-US" alt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0" i="0" spc="-10" dirty="0">
              <a:solidFill>
                <a:srgbClr val="739AB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593D-84B9-448A-955B-B6A0D8580B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0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06284894-6467-3215-D16C-7D1F0C616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6FA4A3AD-D6E8-BDAC-09EC-2C86E4A701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EasyCare</a:t>
            </a:r>
            <a:r>
              <a:rPr lang="en-US" altLang="en-US" dirty="0"/>
              <a:t> MAPD Plan for Medicare beneficiaries without Medicaid.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7CDB2CD6-3FC1-4FFC-AD94-B841C0778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D2281-E6C0-4EFB-AF53-1917A5145E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DE7D31B6-8BB0-3F1A-BD3D-56A9C0BF4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392E6499-A525-76AE-65AB-4360858A4B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 EasyCare plan has a $0 to $25 monthly premium for Part D depending on the member’s level of Low -Income Subsidy (also called Extra Help) . Members with Full Low-Income Subsidy will pay $0 monthly premium. The plan offers extra benefits not covered by Medicare.</a:t>
            </a: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586CAE0A-9B6F-EF60-54C2-A47710B01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34CB9-045F-4ECE-9385-CF06F99E56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298DE42A-B136-A830-A2E2-8FC45423A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63A5D718-4269-FFA3-164D-6AEAE7F94D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Please note the eligibility for EasyCare . </a:t>
            </a: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E44914AE-4934-589C-A117-D272C67B8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A75BD-C415-40A4-96C5-B676B9B0FC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C877225-FA02-C263-436C-226A1821D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EFDA7DE-F5D5-D79C-8282-F4863F8BE3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Those with low-income subsidy will pay $0 premium. These are some of the copayments EasyCare members will have for their medical services. Those in bold in 2024 show changes from 2023.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9D1AFCA-6763-63AE-8B61-35AC6D21C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667A62C-B488-4B74-ABFA-A32AEC384188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D7B3722A-DE51-FF19-21F2-BDF0C2404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3EFBA507-A980-D515-3D7F-0E5E9BAFC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Note the extra benefits that EasyCare provides that are not covered by Original Medicare. On the following slide is a comparison chart of supplemental benefits of 2023 vs. 2024.</a:t>
            </a: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D4EA072D-CCB7-44F4-BEDD-B63692F50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4064E4-DA8B-453B-94B4-7E18F19725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6E75204B-6E10-C561-2D2F-9BC568C2F4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2917912E-8847-96AB-3129-6EA0433D8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Note the changes in Supplemental benefits for EasyCare from 2023.</a:t>
            </a: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04C7D560-9254-6FFC-D714-CE1BF0C7B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66FDF756-D95E-45F2-8951-188F24750E4C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96170" cy="6858000"/>
          </a:xfrm>
          <a:custGeom>
            <a:avLst/>
            <a:gdLst/>
            <a:ahLst/>
            <a:cxnLst/>
            <a:rect l="l" t="t" r="r" b="b"/>
            <a:pathLst>
              <a:path w="9996170" h="6858000">
                <a:moveTo>
                  <a:pt x="0" y="6858000"/>
                </a:moveTo>
                <a:lnTo>
                  <a:pt x="9995916" y="6858000"/>
                </a:lnTo>
                <a:lnTo>
                  <a:pt x="999591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995916" y="0"/>
            <a:ext cx="2196465" cy="6858000"/>
          </a:xfrm>
          <a:custGeom>
            <a:avLst/>
            <a:gdLst/>
            <a:ahLst/>
            <a:cxnLst/>
            <a:rect l="l" t="t" r="r" b="b"/>
            <a:pathLst>
              <a:path w="2196465" h="6858000">
                <a:moveTo>
                  <a:pt x="2196096" y="0"/>
                </a:moveTo>
                <a:lnTo>
                  <a:pt x="0" y="0"/>
                </a:lnTo>
                <a:lnTo>
                  <a:pt x="0" y="6858000"/>
                </a:lnTo>
                <a:lnTo>
                  <a:pt x="2196096" y="6858000"/>
                </a:lnTo>
                <a:lnTo>
                  <a:pt x="2196096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9994209" y="2813279"/>
            <a:ext cx="1826260" cy="3653154"/>
          </a:xfrm>
          <a:custGeom>
            <a:avLst/>
            <a:gdLst/>
            <a:ahLst/>
            <a:cxnLst/>
            <a:rect l="l" t="t" r="r" b="b"/>
            <a:pathLst>
              <a:path w="1826259" h="3653154">
                <a:moveTo>
                  <a:pt x="0" y="0"/>
                </a:moveTo>
                <a:lnTo>
                  <a:pt x="0" y="412064"/>
                </a:lnTo>
                <a:lnTo>
                  <a:pt x="48607" y="412884"/>
                </a:lnTo>
                <a:lnTo>
                  <a:pt x="96803" y="415327"/>
                </a:lnTo>
                <a:lnTo>
                  <a:pt x="144562" y="419366"/>
                </a:lnTo>
                <a:lnTo>
                  <a:pt x="191857" y="424976"/>
                </a:lnTo>
                <a:lnTo>
                  <a:pt x="238661" y="432129"/>
                </a:lnTo>
                <a:lnTo>
                  <a:pt x="284948" y="440800"/>
                </a:lnTo>
                <a:lnTo>
                  <a:pt x="330693" y="450962"/>
                </a:lnTo>
                <a:lnTo>
                  <a:pt x="375868" y="462589"/>
                </a:lnTo>
                <a:lnTo>
                  <a:pt x="420448" y="475655"/>
                </a:lnTo>
                <a:lnTo>
                  <a:pt x="464406" y="490132"/>
                </a:lnTo>
                <a:lnTo>
                  <a:pt x="507715" y="505996"/>
                </a:lnTo>
                <a:lnTo>
                  <a:pt x="550350" y="523218"/>
                </a:lnTo>
                <a:lnTo>
                  <a:pt x="592285" y="541774"/>
                </a:lnTo>
                <a:lnTo>
                  <a:pt x="633491" y="561637"/>
                </a:lnTo>
                <a:lnTo>
                  <a:pt x="673945" y="582781"/>
                </a:lnTo>
                <a:lnTo>
                  <a:pt x="713618" y="605178"/>
                </a:lnTo>
                <a:lnTo>
                  <a:pt x="752485" y="628803"/>
                </a:lnTo>
                <a:lnTo>
                  <a:pt x="790520" y="653630"/>
                </a:lnTo>
                <a:lnTo>
                  <a:pt x="827696" y="679632"/>
                </a:lnTo>
                <a:lnTo>
                  <a:pt x="863987" y="706783"/>
                </a:lnTo>
                <a:lnTo>
                  <a:pt x="899366" y="735056"/>
                </a:lnTo>
                <a:lnTo>
                  <a:pt x="933808" y="764425"/>
                </a:lnTo>
                <a:lnTo>
                  <a:pt x="967285" y="794865"/>
                </a:lnTo>
                <a:lnTo>
                  <a:pt x="999772" y="826347"/>
                </a:lnTo>
                <a:lnTo>
                  <a:pt x="1031242" y="858847"/>
                </a:lnTo>
                <a:lnTo>
                  <a:pt x="1061669" y="892338"/>
                </a:lnTo>
                <a:lnTo>
                  <a:pt x="1091027" y="926793"/>
                </a:lnTo>
                <a:lnTo>
                  <a:pt x="1119289" y="962186"/>
                </a:lnTo>
                <a:lnTo>
                  <a:pt x="1146429" y="998491"/>
                </a:lnTo>
                <a:lnTo>
                  <a:pt x="1172421" y="1035682"/>
                </a:lnTo>
                <a:lnTo>
                  <a:pt x="1197237" y="1073732"/>
                </a:lnTo>
                <a:lnTo>
                  <a:pt x="1220853" y="1112615"/>
                </a:lnTo>
                <a:lnTo>
                  <a:pt x="1243242" y="1152304"/>
                </a:lnTo>
                <a:lnTo>
                  <a:pt x="1264377" y="1192773"/>
                </a:lnTo>
                <a:lnTo>
                  <a:pt x="1284232" y="1233996"/>
                </a:lnTo>
                <a:lnTo>
                  <a:pt x="1302780" y="1275947"/>
                </a:lnTo>
                <a:lnTo>
                  <a:pt x="1319996" y="1318598"/>
                </a:lnTo>
                <a:lnTo>
                  <a:pt x="1335853" y="1361925"/>
                </a:lnTo>
                <a:lnTo>
                  <a:pt x="1350325" y="1405900"/>
                </a:lnTo>
                <a:lnTo>
                  <a:pt x="1363385" y="1450497"/>
                </a:lnTo>
                <a:lnTo>
                  <a:pt x="1375007" y="1495691"/>
                </a:lnTo>
                <a:lnTo>
                  <a:pt x="1385165" y="1541453"/>
                </a:lnTo>
                <a:lnTo>
                  <a:pt x="1393833" y="1587759"/>
                </a:lnTo>
                <a:lnTo>
                  <a:pt x="1400983" y="1634581"/>
                </a:lnTo>
                <a:lnTo>
                  <a:pt x="1406591" y="1681895"/>
                </a:lnTo>
                <a:lnTo>
                  <a:pt x="1410629" y="1729672"/>
                </a:lnTo>
                <a:lnTo>
                  <a:pt x="1413071" y="1777887"/>
                </a:lnTo>
                <a:lnTo>
                  <a:pt x="1413891" y="1826514"/>
                </a:lnTo>
                <a:lnTo>
                  <a:pt x="1413071" y="1875140"/>
                </a:lnTo>
                <a:lnTo>
                  <a:pt x="1410629" y="1923355"/>
                </a:lnTo>
                <a:lnTo>
                  <a:pt x="1406591" y="1971132"/>
                </a:lnTo>
                <a:lnTo>
                  <a:pt x="1400983" y="2018446"/>
                </a:lnTo>
                <a:lnTo>
                  <a:pt x="1393833" y="2065268"/>
                </a:lnTo>
                <a:lnTo>
                  <a:pt x="1385165" y="2111574"/>
                </a:lnTo>
                <a:lnTo>
                  <a:pt x="1375007" y="2157336"/>
                </a:lnTo>
                <a:lnTo>
                  <a:pt x="1363385" y="2202530"/>
                </a:lnTo>
                <a:lnTo>
                  <a:pt x="1350325" y="2247127"/>
                </a:lnTo>
                <a:lnTo>
                  <a:pt x="1335853" y="2291102"/>
                </a:lnTo>
                <a:lnTo>
                  <a:pt x="1319996" y="2334429"/>
                </a:lnTo>
                <a:lnTo>
                  <a:pt x="1302780" y="2377080"/>
                </a:lnTo>
                <a:lnTo>
                  <a:pt x="1284232" y="2419031"/>
                </a:lnTo>
                <a:lnTo>
                  <a:pt x="1264377" y="2460254"/>
                </a:lnTo>
                <a:lnTo>
                  <a:pt x="1243242" y="2500723"/>
                </a:lnTo>
                <a:lnTo>
                  <a:pt x="1220853" y="2540412"/>
                </a:lnTo>
                <a:lnTo>
                  <a:pt x="1197237" y="2579295"/>
                </a:lnTo>
                <a:lnTo>
                  <a:pt x="1172421" y="2617345"/>
                </a:lnTo>
                <a:lnTo>
                  <a:pt x="1146429" y="2654536"/>
                </a:lnTo>
                <a:lnTo>
                  <a:pt x="1119289" y="2690841"/>
                </a:lnTo>
                <a:lnTo>
                  <a:pt x="1091027" y="2726234"/>
                </a:lnTo>
                <a:lnTo>
                  <a:pt x="1061669" y="2760689"/>
                </a:lnTo>
                <a:lnTo>
                  <a:pt x="1031242" y="2794180"/>
                </a:lnTo>
                <a:lnTo>
                  <a:pt x="999772" y="2826680"/>
                </a:lnTo>
                <a:lnTo>
                  <a:pt x="967285" y="2858162"/>
                </a:lnTo>
                <a:lnTo>
                  <a:pt x="933808" y="2888602"/>
                </a:lnTo>
                <a:lnTo>
                  <a:pt x="899366" y="2917971"/>
                </a:lnTo>
                <a:lnTo>
                  <a:pt x="863987" y="2946244"/>
                </a:lnTo>
                <a:lnTo>
                  <a:pt x="827696" y="2973395"/>
                </a:lnTo>
                <a:lnTo>
                  <a:pt x="790520" y="2999397"/>
                </a:lnTo>
                <a:lnTo>
                  <a:pt x="752485" y="3024224"/>
                </a:lnTo>
                <a:lnTo>
                  <a:pt x="713618" y="3047849"/>
                </a:lnTo>
                <a:lnTo>
                  <a:pt x="673945" y="3070246"/>
                </a:lnTo>
                <a:lnTo>
                  <a:pt x="633491" y="3091390"/>
                </a:lnTo>
                <a:lnTo>
                  <a:pt x="592285" y="3111253"/>
                </a:lnTo>
                <a:lnTo>
                  <a:pt x="550350" y="3129809"/>
                </a:lnTo>
                <a:lnTo>
                  <a:pt x="507715" y="3147031"/>
                </a:lnTo>
                <a:lnTo>
                  <a:pt x="464406" y="3162895"/>
                </a:lnTo>
                <a:lnTo>
                  <a:pt x="420448" y="3177372"/>
                </a:lnTo>
                <a:lnTo>
                  <a:pt x="375868" y="3190438"/>
                </a:lnTo>
                <a:lnTo>
                  <a:pt x="330693" y="3202065"/>
                </a:lnTo>
                <a:lnTo>
                  <a:pt x="284948" y="3212227"/>
                </a:lnTo>
                <a:lnTo>
                  <a:pt x="238661" y="3220898"/>
                </a:lnTo>
                <a:lnTo>
                  <a:pt x="191857" y="3228051"/>
                </a:lnTo>
                <a:lnTo>
                  <a:pt x="144562" y="3233661"/>
                </a:lnTo>
                <a:lnTo>
                  <a:pt x="96803" y="3237700"/>
                </a:lnTo>
                <a:lnTo>
                  <a:pt x="48607" y="3240143"/>
                </a:lnTo>
                <a:lnTo>
                  <a:pt x="0" y="3240963"/>
                </a:lnTo>
                <a:lnTo>
                  <a:pt x="0" y="3653028"/>
                </a:lnTo>
                <a:lnTo>
                  <a:pt x="48639" y="3652392"/>
                </a:lnTo>
                <a:lnTo>
                  <a:pt x="96964" y="3650496"/>
                </a:lnTo>
                <a:lnTo>
                  <a:pt x="144960" y="3647355"/>
                </a:lnTo>
                <a:lnTo>
                  <a:pt x="192610" y="3642985"/>
                </a:lnTo>
                <a:lnTo>
                  <a:pt x="239899" y="3637401"/>
                </a:lnTo>
                <a:lnTo>
                  <a:pt x="286812" y="3630620"/>
                </a:lnTo>
                <a:lnTo>
                  <a:pt x="333332" y="3622657"/>
                </a:lnTo>
                <a:lnTo>
                  <a:pt x="379443" y="3613529"/>
                </a:lnTo>
                <a:lnTo>
                  <a:pt x="425130" y="3603250"/>
                </a:lnTo>
                <a:lnTo>
                  <a:pt x="470377" y="3591837"/>
                </a:lnTo>
                <a:lnTo>
                  <a:pt x="515169" y="3579305"/>
                </a:lnTo>
                <a:lnTo>
                  <a:pt x="559489" y="3565670"/>
                </a:lnTo>
                <a:lnTo>
                  <a:pt x="603321" y="3550948"/>
                </a:lnTo>
                <a:lnTo>
                  <a:pt x="646651" y="3535155"/>
                </a:lnTo>
                <a:lnTo>
                  <a:pt x="689462" y="3518307"/>
                </a:lnTo>
                <a:lnTo>
                  <a:pt x="731738" y="3500419"/>
                </a:lnTo>
                <a:lnTo>
                  <a:pt x="773464" y="3481506"/>
                </a:lnTo>
                <a:lnTo>
                  <a:pt x="814623" y="3461586"/>
                </a:lnTo>
                <a:lnTo>
                  <a:pt x="855201" y="3440673"/>
                </a:lnTo>
                <a:lnTo>
                  <a:pt x="895181" y="3418784"/>
                </a:lnTo>
                <a:lnTo>
                  <a:pt x="934548" y="3395933"/>
                </a:lnTo>
                <a:lnTo>
                  <a:pt x="973285" y="3372138"/>
                </a:lnTo>
                <a:lnTo>
                  <a:pt x="1011377" y="3347413"/>
                </a:lnTo>
                <a:lnTo>
                  <a:pt x="1048809" y="3321775"/>
                </a:lnTo>
                <a:lnTo>
                  <a:pt x="1085564" y="3295240"/>
                </a:lnTo>
                <a:lnTo>
                  <a:pt x="1121627" y="3267822"/>
                </a:lnTo>
                <a:lnTo>
                  <a:pt x="1156981" y="3239538"/>
                </a:lnTo>
                <a:lnTo>
                  <a:pt x="1191612" y="3210403"/>
                </a:lnTo>
                <a:lnTo>
                  <a:pt x="1225503" y="3180434"/>
                </a:lnTo>
                <a:lnTo>
                  <a:pt x="1258639" y="3149647"/>
                </a:lnTo>
                <a:lnTo>
                  <a:pt x="1291004" y="3118056"/>
                </a:lnTo>
                <a:lnTo>
                  <a:pt x="1322581" y="3085678"/>
                </a:lnTo>
                <a:lnTo>
                  <a:pt x="1353356" y="3052528"/>
                </a:lnTo>
                <a:lnTo>
                  <a:pt x="1383313" y="3018623"/>
                </a:lnTo>
                <a:lnTo>
                  <a:pt x="1412435" y="2983978"/>
                </a:lnTo>
                <a:lnTo>
                  <a:pt x="1440707" y="2948608"/>
                </a:lnTo>
                <a:lnTo>
                  <a:pt x="1468113" y="2912530"/>
                </a:lnTo>
                <a:lnTo>
                  <a:pt x="1494638" y="2875760"/>
                </a:lnTo>
                <a:lnTo>
                  <a:pt x="1520265" y="2838313"/>
                </a:lnTo>
                <a:lnTo>
                  <a:pt x="1544980" y="2800204"/>
                </a:lnTo>
                <a:lnTo>
                  <a:pt x="1568765" y="2761451"/>
                </a:lnTo>
                <a:lnTo>
                  <a:pt x="1591606" y="2722068"/>
                </a:lnTo>
                <a:lnTo>
                  <a:pt x="1613486" y="2682071"/>
                </a:lnTo>
                <a:lnTo>
                  <a:pt x="1634390" y="2641476"/>
                </a:lnTo>
                <a:lnTo>
                  <a:pt x="1654302" y="2600300"/>
                </a:lnTo>
                <a:lnTo>
                  <a:pt x="1673207" y="2558556"/>
                </a:lnTo>
                <a:lnTo>
                  <a:pt x="1691087" y="2516263"/>
                </a:lnTo>
                <a:lnTo>
                  <a:pt x="1707929" y="2473434"/>
                </a:lnTo>
                <a:lnTo>
                  <a:pt x="1723715" y="2430086"/>
                </a:lnTo>
                <a:lnTo>
                  <a:pt x="1738431" y="2386235"/>
                </a:lnTo>
                <a:lnTo>
                  <a:pt x="1752060" y="2341897"/>
                </a:lnTo>
                <a:lnTo>
                  <a:pt x="1764586" y="2297087"/>
                </a:lnTo>
                <a:lnTo>
                  <a:pt x="1775995" y="2251821"/>
                </a:lnTo>
                <a:lnTo>
                  <a:pt x="1786269" y="2206115"/>
                </a:lnTo>
                <a:lnTo>
                  <a:pt x="1795394" y="2159984"/>
                </a:lnTo>
                <a:lnTo>
                  <a:pt x="1803354" y="2113445"/>
                </a:lnTo>
                <a:lnTo>
                  <a:pt x="1810132" y="2066513"/>
                </a:lnTo>
                <a:lnTo>
                  <a:pt x="1815713" y="2019204"/>
                </a:lnTo>
                <a:lnTo>
                  <a:pt x="1820081" y="1971534"/>
                </a:lnTo>
                <a:lnTo>
                  <a:pt x="1823221" y="1923518"/>
                </a:lnTo>
                <a:lnTo>
                  <a:pt x="1825116" y="1875173"/>
                </a:lnTo>
                <a:lnTo>
                  <a:pt x="1825752" y="1826514"/>
                </a:lnTo>
                <a:lnTo>
                  <a:pt x="1825116" y="1777854"/>
                </a:lnTo>
                <a:lnTo>
                  <a:pt x="1823221" y="1729509"/>
                </a:lnTo>
                <a:lnTo>
                  <a:pt x="1820081" y="1681493"/>
                </a:lnTo>
                <a:lnTo>
                  <a:pt x="1815713" y="1633823"/>
                </a:lnTo>
                <a:lnTo>
                  <a:pt x="1810132" y="1586514"/>
                </a:lnTo>
                <a:lnTo>
                  <a:pt x="1803354" y="1539582"/>
                </a:lnTo>
                <a:lnTo>
                  <a:pt x="1795394" y="1493043"/>
                </a:lnTo>
                <a:lnTo>
                  <a:pt x="1786269" y="1446912"/>
                </a:lnTo>
                <a:lnTo>
                  <a:pt x="1775995" y="1401206"/>
                </a:lnTo>
                <a:lnTo>
                  <a:pt x="1764586" y="1355940"/>
                </a:lnTo>
                <a:lnTo>
                  <a:pt x="1752060" y="1311130"/>
                </a:lnTo>
                <a:lnTo>
                  <a:pt x="1738431" y="1266792"/>
                </a:lnTo>
                <a:lnTo>
                  <a:pt x="1723715" y="1222941"/>
                </a:lnTo>
                <a:lnTo>
                  <a:pt x="1707929" y="1179593"/>
                </a:lnTo>
                <a:lnTo>
                  <a:pt x="1691087" y="1136764"/>
                </a:lnTo>
                <a:lnTo>
                  <a:pt x="1673207" y="1094471"/>
                </a:lnTo>
                <a:lnTo>
                  <a:pt x="1654302" y="1052727"/>
                </a:lnTo>
                <a:lnTo>
                  <a:pt x="1634390" y="1011551"/>
                </a:lnTo>
                <a:lnTo>
                  <a:pt x="1613486" y="970956"/>
                </a:lnTo>
                <a:lnTo>
                  <a:pt x="1591606" y="930959"/>
                </a:lnTo>
                <a:lnTo>
                  <a:pt x="1568765" y="891576"/>
                </a:lnTo>
                <a:lnTo>
                  <a:pt x="1544980" y="852823"/>
                </a:lnTo>
                <a:lnTo>
                  <a:pt x="1520265" y="814714"/>
                </a:lnTo>
                <a:lnTo>
                  <a:pt x="1494638" y="777267"/>
                </a:lnTo>
                <a:lnTo>
                  <a:pt x="1468113" y="740497"/>
                </a:lnTo>
                <a:lnTo>
                  <a:pt x="1440707" y="704419"/>
                </a:lnTo>
                <a:lnTo>
                  <a:pt x="1412435" y="669049"/>
                </a:lnTo>
                <a:lnTo>
                  <a:pt x="1383313" y="634404"/>
                </a:lnTo>
                <a:lnTo>
                  <a:pt x="1353356" y="600499"/>
                </a:lnTo>
                <a:lnTo>
                  <a:pt x="1322581" y="567349"/>
                </a:lnTo>
                <a:lnTo>
                  <a:pt x="1291004" y="534971"/>
                </a:lnTo>
                <a:lnTo>
                  <a:pt x="1258639" y="503380"/>
                </a:lnTo>
                <a:lnTo>
                  <a:pt x="1225503" y="472593"/>
                </a:lnTo>
                <a:lnTo>
                  <a:pt x="1191612" y="442624"/>
                </a:lnTo>
                <a:lnTo>
                  <a:pt x="1156981" y="413489"/>
                </a:lnTo>
                <a:lnTo>
                  <a:pt x="1121627" y="385205"/>
                </a:lnTo>
                <a:lnTo>
                  <a:pt x="1085564" y="357787"/>
                </a:lnTo>
                <a:lnTo>
                  <a:pt x="1048809" y="331252"/>
                </a:lnTo>
                <a:lnTo>
                  <a:pt x="1011377" y="305614"/>
                </a:lnTo>
                <a:lnTo>
                  <a:pt x="973285" y="280889"/>
                </a:lnTo>
                <a:lnTo>
                  <a:pt x="934548" y="257094"/>
                </a:lnTo>
                <a:lnTo>
                  <a:pt x="895181" y="234243"/>
                </a:lnTo>
                <a:lnTo>
                  <a:pt x="855201" y="212354"/>
                </a:lnTo>
                <a:lnTo>
                  <a:pt x="814623" y="191441"/>
                </a:lnTo>
                <a:lnTo>
                  <a:pt x="773464" y="171521"/>
                </a:lnTo>
                <a:lnTo>
                  <a:pt x="731738" y="152608"/>
                </a:lnTo>
                <a:lnTo>
                  <a:pt x="689462" y="134720"/>
                </a:lnTo>
                <a:lnTo>
                  <a:pt x="646651" y="117872"/>
                </a:lnTo>
                <a:lnTo>
                  <a:pt x="603321" y="102079"/>
                </a:lnTo>
                <a:lnTo>
                  <a:pt x="559489" y="87357"/>
                </a:lnTo>
                <a:lnTo>
                  <a:pt x="515169" y="73722"/>
                </a:lnTo>
                <a:lnTo>
                  <a:pt x="470377" y="61190"/>
                </a:lnTo>
                <a:lnTo>
                  <a:pt x="425130" y="49777"/>
                </a:lnTo>
                <a:lnTo>
                  <a:pt x="379443" y="39498"/>
                </a:lnTo>
                <a:lnTo>
                  <a:pt x="333332" y="30370"/>
                </a:lnTo>
                <a:lnTo>
                  <a:pt x="286812" y="22407"/>
                </a:lnTo>
                <a:lnTo>
                  <a:pt x="239899" y="15626"/>
                </a:lnTo>
                <a:lnTo>
                  <a:pt x="192610" y="10042"/>
                </a:lnTo>
                <a:lnTo>
                  <a:pt x="144960" y="5672"/>
                </a:lnTo>
                <a:lnTo>
                  <a:pt x="96964" y="2531"/>
                </a:lnTo>
                <a:lnTo>
                  <a:pt x="48639" y="635"/>
                </a:lnTo>
                <a:lnTo>
                  <a:pt x="0" y="0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63" y="435864"/>
            <a:ext cx="2165603" cy="59283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392157" y="3043000"/>
            <a:ext cx="1603375" cy="3206750"/>
          </a:xfrm>
          <a:custGeom>
            <a:avLst/>
            <a:gdLst/>
            <a:ahLst/>
            <a:cxnLst/>
            <a:rect l="l" t="t" r="r" b="b"/>
            <a:pathLst>
              <a:path w="1603375" h="3206750">
                <a:moveTo>
                  <a:pt x="1603021" y="3206540"/>
                </a:moveTo>
                <a:lnTo>
                  <a:pt x="1554901" y="3205831"/>
                </a:lnTo>
                <a:lnTo>
                  <a:pt x="1507133" y="3203719"/>
                </a:lnTo>
                <a:lnTo>
                  <a:pt x="1459737" y="3200222"/>
                </a:lnTo>
                <a:lnTo>
                  <a:pt x="1412733" y="3195361"/>
                </a:lnTo>
                <a:lnTo>
                  <a:pt x="1366141" y="3189156"/>
                </a:lnTo>
                <a:lnTo>
                  <a:pt x="1319981" y="3181626"/>
                </a:lnTo>
                <a:lnTo>
                  <a:pt x="1274272" y="3172792"/>
                </a:lnTo>
                <a:lnTo>
                  <a:pt x="1229034" y="3162673"/>
                </a:lnTo>
                <a:lnTo>
                  <a:pt x="1184287" y="3151288"/>
                </a:lnTo>
                <a:lnTo>
                  <a:pt x="1140052" y="3138659"/>
                </a:lnTo>
                <a:lnTo>
                  <a:pt x="1096347" y="3124804"/>
                </a:lnTo>
                <a:lnTo>
                  <a:pt x="1053193" y="3109743"/>
                </a:lnTo>
                <a:lnTo>
                  <a:pt x="1010609" y="3093497"/>
                </a:lnTo>
                <a:lnTo>
                  <a:pt x="968616" y="3076085"/>
                </a:lnTo>
                <a:lnTo>
                  <a:pt x="927233" y="3057527"/>
                </a:lnTo>
                <a:lnTo>
                  <a:pt x="886480" y="3037843"/>
                </a:lnTo>
                <a:lnTo>
                  <a:pt x="846376" y="3017053"/>
                </a:lnTo>
                <a:lnTo>
                  <a:pt x="806943" y="2995176"/>
                </a:lnTo>
                <a:lnTo>
                  <a:pt x="768199" y="2972233"/>
                </a:lnTo>
                <a:lnTo>
                  <a:pt x="730164" y="2948243"/>
                </a:lnTo>
                <a:lnTo>
                  <a:pt x="692859" y="2923225"/>
                </a:lnTo>
                <a:lnTo>
                  <a:pt x="656302" y="2897201"/>
                </a:lnTo>
                <a:lnTo>
                  <a:pt x="620515" y="2870190"/>
                </a:lnTo>
                <a:lnTo>
                  <a:pt x="585516" y="2842211"/>
                </a:lnTo>
                <a:lnTo>
                  <a:pt x="551326" y="2813284"/>
                </a:lnTo>
                <a:lnTo>
                  <a:pt x="517964" y="2783430"/>
                </a:lnTo>
                <a:lnTo>
                  <a:pt x="485450" y="2752668"/>
                </a:lnTo>
                <a:lnTo>
                  <a:pt x="453805" y="2721017"/>
                </a:lnTo>
                <a:lnTo>
                  <a:pt x="423047" y="2688499"/>
                </a:lnTo>
                <a:lnTo>
                  <a:pt x="393198" y="2655132"/>
                </a:lnTo>
                <a:lnTo>
                  <a:pt x="364275" y="2620937"/>
                </a:lnTo>
                <a:lnTo>
                  <a:pt x="336300" y="2585932"/>
                </a:lnTo>
                <a:lnTo>
                  <a:pt x="309293" y="2550139"/>
                </a:lnTo>
                <a:lnTo>
                  <a:pt x="283273" y="2513577"/>
                </a:lnTo>
                <a:lnTo>
                  <a:pt x="258259" y="2476266"/>
                </a:lnTo>
                <a:lnTo>
                  <a:pt x="234272" y="2438226"/>
                </a:lnTo>
                <a:lnTo>
                  <a:pt x="211332" y="2399476"/>
                </a:lnTo>
                <a:lnTo>
                  <a:pt x="189459" y="2360036"/>
                </a:lnTo>
                <a:lnTo>
                  <a:pt x="168671" y="2319927"/>
                </a:lnTo>
                <a:lnTo>
                  <a:pt x="148990" y="2279167"/>
                </a:lnTo>
                <a:lnTo>
                  <a:pt x="130435" y="2237778"/>
                </a:lnTo>
                <a:lnTo>
                  <a:pt x="113026" y="2195778"/>
                </a:lnTo>
                <a:lnTo>
                  <a:pt x="96782" y="2153187"/>
                </a:lnTo>
                <a:lnTo>
                  <a:pt x="81724" y="2110026"/>
                </a:lnTo>
                <a:lnTo>
                  <a:pt x="67871" y="2066315"/>
                </a:lnTo>
                <a:lnTo>
                  <a:pt x="55243" y="2022072"/>
                </a:lnTo>
                <a:lnTo>
                  <a:pt x="43860" y="1977318"/>
                </a:lnTo>
                <a:lnTo>
                  <a:pt x="33742" y="1932073"/>
                </a:lnTo>
                <a:lnTo>
                  <a:pt x="24909" y="1886357"/>
                </a:lnTo>
                <a:lnTo>
                  <a:pt x="17381" y="1840189"/>
                </a:lnTo>
                <a:lnTo>
                  <a:pt x="11176" y="1793589"/>
                </a:lnTo>
                <a:lnTo>
                  <a:pt x="6316" y="1746577"/>
                </a:lnTo>
                <a:lnTo>
                  <a:pt x="2820" y="1699174"/>
                </a:lnTo>
                <a:lnTo>
                  <a:pt x="708" y="1651398"/>
                </a:lnTo>
                <a:lnTo>
                  <a:pt x="0" y="1603270"/>
                </a:lnTo>
                <a:lnTo>
                  <a:pt x="708" y="1555141"/>
                </a:lnTo>
                <a:lnTo>
                  <a:pt x="2820" y="1507365"/>
                </a:lnTo>
                <a:lnTo>
                  <a:pt x="6316" y="1459962"/>
                </a:lnTo>
                <a:lnTo>
                  <a:pt x="11176" y="1412950"/>
                </a:lnTo>
                <a:lnTo>
                  <a:pt x="17381" y="1366350"/>
                </a:lnTo>
                <a:lnTo>
                  <a:pt x="24909" y="1320182"/>
                </a:lnTo>
                <a:lnTo>
                  <a:pt x="33742" y="1274466"/>
                </a:lnTo>
                <a:lnTo>
                  <a:pt x="43860" y="1229221"/>
                </a:lnTo>
                <a:lnTo>
                  <a:pt x="55243" y="1184467"/>
                </a:lnTo>
                <a:lnTo>
                  <a:pt x="67871" y="1140224"/>
                </a:lnTo>
                <a:lnTo>
                  <a:pt x="81724" y="1096513"/>
                </a:lnTo>
                <a:lnTo>
                  <a:pt x="96782" y="1053352"/>
                </a:lnTo>
                <a:lnTo>
                  <a:pt x="113026" y="1010761"/>
                </a:lnTo>
                <a:lnTo>
                  <a:pt x="130435" y="968762"/>
                </a:lnTo>
                <a:lnTo>
                  <a:pt x="148990" y="927372"/>
                </a:lnTo>
                <a:lnTo>
                  <a:pt x="168671" y="886612"/>
                </a:lnTo>
                <a:lnTo>
                  <a:pt x="189459" y="846503"/>
                </a:lnTo>
                <a:lnTo>
                  <a:pt x="211332" y="807063"/>
                </a:lnTo>
                <a:lnTo>
                  <a:pt x="234272" y="768313"/>
                </a:lnTo>
                <a:lnTo>
                  <a:pt x="258259" y="730273"/>
                </a:lnTo>
                <a:lnTo>
                  <a:pt x="283273" y="692962"/>
                </a:lnTo>
                <a:lnTo>
                  <a:pt x="309293" y="656400"/>
                </a:lnTo>
                <a:lnTo>
                  <a:pt x="336300" y="620607"/>
                </a:lnTo>
                <a:lnTo>
                  <a:pt x="364275" y="585603"/>
                </a:lnTo>
                <a:lnTo>
                  <a:pt x="393198" y="551407"/>
                </a:lnTo>
                <a:lnTo>
                  <a:pt x="423047" y="518040"/>
                </a:lnTo>
                <a:lnTo>
                  <a:pt x="453805" y="485522"/>
                </a:lnTo>
                <a:lnTo>
                  <a:pt x="485450" y="453872"/>
                </a:lnTo>
                <a:lnTo>
                  <a:pt x="517964" y="423109"/>
                </a:lnTo>
                <a:lnTo>
                  <a:pt x="551326" y="393255"/>
                </a:lnTo>
                <a:lnTo>
                  <a:pt x="585516" y="364329"/>
                </a:lnTo>
                <a:lnTo>
                  <a:pt x="620515" y="336350"/>
                </a:lnTo>
                <a:lnTo>
                  <a:pt x="656302" y="309338"/>
                </a:lnTo>
                <a:lnTo>
                  <a:pt x="692859" y="283314"/>
                </a:lnTo>
                <a:lnTo>
                  <a:pt x="730164" y="258297"/>
                </a:lnTo>
                <a:lnTo>
                  <a:pt x="768199" y="234306"/>
                </a:lnTo>
                <a:lnTo>
                  <a:pt x="806943" y="211363"/>
                </a:lnTo>
                <a:lnTo>
                  <a:pt x="846376" y="189486"/>
                </a:lnTo>
                <a:lnTo>
                  <a:pt x="886480" y="168696"/>
                </a:lnTo>
                <a:lnTo>
                  <a:pt x="927233" y="149012"/>
                </a:lnTo>
                <a:lnTo>
                  <a:pt x="968616" y="130454"/>
                </a:lnTo>
                <a:lnTo>
                  <a:pt x="1010609" y="113042"/>
                </a:lnTo>
                <a:lnTo>
                  <a:pt x="1053193" y="96796"/>
                </a:lnTo>
                <a:lnTo>
                  <a:pt x="1096347" y="81735"/>
                </a:lnTo>
                <a:lnTo>
                  <a:pt x="1140052" y="67881"/>
                </a:lnTo>
                <a:lnTo>
                  <a:pt x="1184287" y="55251"/>
                </a:lnTo>
                <a:lnTo>
                  <a:pt x="1229034" y="43867"/>
                </a:lnTo>
                <a:lnTo>
                  <a:pt x="1274272" y="33747"/>
                </a:lnTo>
                <a:lnTo>
                  <a:pt x="1319981" y="24913"/>
                </a:lnTo>
                <a:lnTo>
                  <a:pt x="1366141" y="17383"/>
                </a:lnTo>
                <a:lnTo>
                  <a:pt x="1412733" y="11178"/>
                </a:lnTo>
                <a:lnTo>
                  <a:pt x="1459737" y="6317"/>
                </a:lnTo>
                <a:lnTo>
                  <a:pt x="1507133" y="2821"/>
                </a:lnTo>
                <a:lnTo>
                  <a:pt x="1554901" y="708"/>
                </a:lnTo>
                <a:lnTo>
                  <a:pt x="1603021" y="0"/>
                </a:lnTo>
                <a:lnTo>
                  <a:pt x="1603021" y="192393"/>
                </a:lnTo>
                <a:lnTo>
                  <a:pt x="1554526" y="193211"/>
                </a:lnTo>
                <a:lnTo>
                  <a:pt x="1506441" y="195648"/>
                </a:lnTo>
                <a:lnTo>
                  <a:pt x="1458793" y="199677"/>
                </a:lnTo>
                <a:lnTo>
                  <a:pt x="1411608" y="205273"/>
                </a:lnTo>
                <a:lnTo>
                  <a:pt x="1364912" y="212408"/>
                </a:lnTo>
                <a:lnTo>
                  <a:pt x="1318731" y="221057"/>
                </a:lnTo>
                <a:lnTo>
                  <a:pt x="1273092" y="231193"/>
                </a:lnTo>
                <a:lnTo>
                  <a:pt x="1228021" y="242791"/>
                </a:lnTo>
                <a:lnTo>
                  <a:pt x="1183544" y="255823"/>
                </a:lnTo>
                <a:lnTo>
                  <a:pt x="1139688" y="270264"/>
                </a:lnTo>
                <a:lnTo>
                  <a:pt x="1096479" y="286087"/>
                </a:lnTo>
                <a:lnTo>
                  <a:pt x="1053942" y="303267"/>
                </a:lnTo>
                <a:lnTo>
                  <a:pt x="1012105" y="321776"/>
                </a:lnTo>
                <a:lnTo>
                  <a:pt x="970993" y="341588"/>
                </a:lnTo>
                <a:lnTo>
                  <a:pt x="930633" y="362678"/>
                </a:lnTo>
                <a:lnTo>
                  <a:pt x="891051" y="385019"/>
                </a:lnTo>
                <a:lnTo>
                  <a:pt x="852274" y="408584"/>
                </a:lnTo>
                <a:lnTo>
                  <a:pt x="814327" y="433348"/>
                </a:lnTo>
                <a:lnTo>
                  <a:pt x="777236" y="459284"/>
                </a:lnTo>
                <a:lnTo>
                  <a:pt x="741029" y="486367"/>
                </a:lnTo>
                <a:lnTo>
                  <a:pt x="705732" y="514568"/>
                </a:lnTo>
                <a:lnTo>
                  <a:pt x="671370" y="543863"/>
                </a:lnTo>
                <a:lnTo>
                  <a:pt x="637969" y="574226"/>
                </a:lnTo>
                <a:lnTo>
                  <a:pt x="605557" y="605629"/>
                </a:lnTo>
                <a:lnTo>
                  <a:pt x="574160" y="638047"/>
                </a:lnTo>
                <a:lnTo>
                  <a:pt x="543803" y="671453"/>
                </a:lnTo>
                <a:lnTo>
                  <a:pt x="514513" y="705821"/>
                </a:lnTo>
                <a:lnTo>
                  <a:pt x="486316" y="741125"/>
                </a:lnTo>
                <a:lnTo>
                  <a:pt x="459239" y="777338"/>
                </a:lnTo>
                <a:lnTo>
                  <a:pt x="433307" y="814435"/>
                </a:lnTo>
                <a:lnTo>
                  <a:pt x="408547" y="852388"/>
                </a:lnTo>
                <a:lnTo>
                  <a:pt x="384986" y="891173"/>
                </a:lnTo>
                <a:lnTo>
                  <a:pt x="362649" y="930762"/>
                </a:lnTo>
                <a:lnTo>
                  <a:pt x="341563" y="971129"/>
                </a:lnTo>
                <a:lnTo>
                  <a:pt x="321754" y="1012248"/>
                </a:lnTo>
                <a:lnTo>
                  <a:pt x="303248" y="1054092"/>
                </a:lnTo>
                <a:lnTo>
                  <a:pt x="286071" y="1096636"/>
                </a:lnTo>
                <a:lnTo>
                  <a:pt x="270251" y="1139854"/>
                </a:lnTo>
                <a:lnTo>
                  <a:pt x="255813" y="1183718"/>
                </a:lnTo>
                <a:lnTo>
                  <a:pt x="242783" y="1228202"/>
                </a:lnTo>
                <a:lnTo>
                  <a:pt x="231187" y="1273281"/>
                </a:lnTo>
                <a:lnTo>
                  <a:pt x="221052" y="1318928"/>
                </a:lnTo>
                <a:lnTo>
                  <a:pt x="212405" y="1365117"/>
                </a:lnTo>
                <a:lnTo>
                  <a:pt x="205271" y="1411822"/>
                </a:lnTo>
                <a:lnTo>
                  <a:pt x="199676" y="1459015"/>
                </a:lnTo>
                <a:lnTo>
                  <a:pt x="195648" y="1506672"/>
                </a:lnTo>
                <a:lnTo>
                  <a:pt x="193211" y="1554766"/>
                </a:lnTo>
                <a:lnTo>
                  <a:pt x="192393" y="1603270"/>
                </a:lnTo>
                <a:lnTo>
                  <a:pt x="193211" y="1651774"/>
                </a:lnTo>
                <a:lnTo>
                  <a:pt x="195648" y="1699867"/>
                </a:lnTo>
                <a:lnTo>
                  <a:pt x="199676" y="1747524"/>
                </a:lnTo>
                <a:lnTo>
                  <a:pt x="205271" y="1794717"/>
                </a:lnTo>
                <a:lnTo>
                  <a:pt x="212405" y="1841422"/>
                </a:lnTo>
                <a:lnTo>
                  <a:pt x="221052" y="1887611"/>
                </a:lnTo>
                <a:lnTo>
                  <a:pt x="231187" y="1933258"/>
                </a:lnTo>
                <a:lnTo>
                  <a:pt x="242783" y="1978337"/>
                </a:lnTo>
                <a:lnTo>
                  <a:pt x="255813" y="2022821"/>
                </a:lnTo>
                <a:lnTo>
                  <a:pt x="270251" y="2066686"/>
                </a:lnTo>
                <a:lnTo>
                  <a:pt x="286071" y="2109903"/>
                </a:lnTo>
                <a:lnTo>
                  <a:pt x="303248" y="2152447"/>
                </a:lnTo>
                <a:lnTo>
                  <a:pt x="321754" y="2194291"/>
                </a:lnTo>
                <a:lnTo>
                  <a:pt x="341563" y="2235410"/>
                </a:lnTo>
                <a:lnTo>
                  <a:pt x="362649" y="2275778"/>
                </a:lnTo>
                <a:lnTo>
                  <a:pt x="384986" y="2315366"/>
                </a:lnTo>
                <a:lnTo>
                  <a:pt x="408547" y="2354151"/>
                </a:lnTo>
                <a:lnTo>
                  <a:pt x="433307" y="2392105"/>
                </a:lnTo>
                <a:lnTo>
                  <a:pt x="459239" y="2429201"/>
                </a:lnTo>
                <a:lnTo>
                  <a:pt x="486316" y="2465415"/>
                </a:lnTo>
                <a:lnTo>
                  <a:pt x="514513" y="2500718"/>
                </a:lnTo>
                <a:lnTo>
                  <a:pt x="543803" y="2535087"/>
                </a:lnTo>
                <a:lnTo>
                  <a:pt x="574160" y="2568493"/>
                </a:lnTo>
                <a:lnTo>
                  <a:pt x="605557" y="2600910"/>
                </a:lnTo>
                <a:lnTo>
                  <a:pt x="637969" y="2632313"/>
                </a:lnTo>
                <a:lnTo>
                  <a:pt x="671370" y="2662676"/>
                </a:lnTo>
                <a:lnTo>
                  <a:pt x="705732" y="2691971"/>
                </a:lnTo>
                <a:lnTo>
                  <a:pt x="741029" y="2720173"/>
                </a:lnTo>
                <a:lnTo>
                  <a:pt x="777236" y="2747255"/>
                </a:lnTo>
                <a:lnTo>
                  <a:pt x="814327" y="2773191"/>
                </a:lnTo>
                <a:lnTo>
                  <a:pt x="852274" y="2797955"/>
                </a:lnTo>
                <a:lnTo>
                  <a:pt x="891051" y="2821520"/>
                </a:lnTo>
                <a:lnTo>
                  <a:pt x="930633" y="2843861"/>
                </a:lnTo>
                <a:lnTo>
                  <a:pt x="970993" y="2864951"/>
                </a:lnTo>
                <a:lnTo>
                  <a:pt x="1012105" y="2884764"/>
                </a:lnTo>
                <a:lnTo>
                  <a:pt x="1053942" y="2903273"/>
                </a:lnTo>
                <a:lnTo>
                  <a:pt x="1096479" y="2920452"/>
                </a:lnTo>
                <a:lnTo>
                  <a:pt x="1139688" y="2936275"/>
                </a:lnTo>
                <a:lnTo>
                  <a:pt x="1183544" y="2950716"/>
                </a:lnTo>
                <a:lnTo>
                  <a:pt x="1228021" y="2963748"/>
                </a:lnTo>
                <a:lnTo>
                  <a:pt x="1273092" y="2975346"/>
                </a:lnTo>
                <a:lnTo>
                  <a:pt x="1318731" y="2985482"/>
                </a:lnTo>
                <a:lnTo>
                  <a:pt x="1364912" y="2994131"/>
                </a:lnTo>
                <a:lnTo>
                  <a:pt x="1411608" y="3001267"/>
                </a:lnTo>
                <a:lnTo>
                  <a:pt x="1458793" y="3006862"/>
                </a:lnTo>
                <a:lnTo>
                  <a:pt x="1506441" y="3010891"/>
                </a:lnTo>
                <a:lnTo>
                  <a:pt x="1554526" y="3013328"/>
                </a:lnTo>
                <a:lnTo>
                  <a:pt x="1603021" y="3014146"/>
                </a:lnTo>
                <a:lnTo>
                  <a:pt x="1603021" y="320654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9995178" y="2824373"/>
            <a:ext cx="1821814" cy="3644265"/>
          </a:xfrm>
          <a:custGeom>
            <a:avLst/>
            <a:gdLst/>
            <a:ahLst/>
            <a:cxnLst/>
            <a:rect l="l" t="t" r="r" b="b"/>
            <a:pathLst>
              <a:path w="1821815" h="3644265">
                <a:moveTo>
                  <a:pt x="0" y="3643795"/>
                </a:moveTo>
                <a:lnTo>
                  <a:pt x="0" y="3232774"/>
                </a:lnTo>
                <a:lnTo>
                  <a:pt x="48495" y="3231955"/>
                </a:lnTo>
                <a:lnTo>
                  <a:pt x="96580" y="3229519"/>
                </a:lnTo>
                <a:lnTo>
                  <a:pt x="144228" y="3225489"/>
                </a:lnTo>
                <a:lnTo>
                  <a:pt x="191413" y="3219894"/>
                </a:lnTo>
                <a:lnTo>
                  <a:pt x="238109" y="3212759"/>
                </a:lnTo>
                <a:lnTo>
                  <a:pt x="284290" y="3204110"/>
                </a:lnTo>
                <a:lnTo>
                  <a:pt x="329929" y="3193973"/>
                </a:lnTo>
                <a:lnTo>
                  <a:pt x="375000" y="3182376"/>
                </a:lnTo>
                <a:lnTo>
                  <a:pt x="419477" y="3169343"/>
                </a:lnTo>
                <a:lnTo>
                  <a:pt x="463333" y="3154903"/>
                </a:lnTo>
                <a:lnTo>
                  <a:pt x="506542" y="3139079"/>
                </a:lnTo>
                <a:lnTo>
                  <a:pt x="549079" y="3121900"/>
                </a:lnTo>
                <a:lnTo>
                  <a:pt x="590916" y="3103391"/>
                </a:lnTo>
                <a:lnTo>
                  <a:pt x="632028" y="3083578"/>
                </a:lnTo>
                <a:lnTo>
                  <a:pt x="672388" y="3062489"/>
                </a:lnTo>
                <a:lnTo>
                  <a:pt x="711970" y="3040148"/>
                </a:lnTo>
                <a:lnTo>
                  <a:pt x="750747" y="3016582"/>
                </a:lnTo>
                <a:lnTo>
                  <a:pt x="788694" y="2991818"/>
                </a:lnTo>
                <a:lnTo>
                  <a:pt x="825785" y="2965882"/>
                </a:lnTo>
                <a:lnTo>
                  <a:pt x="861992" y="2938800"/>
                </a:lnTo>
                <a:lnTo>
                  <a:pt x="897289" y="2910598"/>
                </a:lnTo>
                <a:lnTo>
                  <a:pt x="931651" y="2881303"/>
                </a:lnTo>
                <a:lnTo>
                  <a:pt x="965052" y="2850941"/>
                </a:lnTo>
                <a:lnTo>
                  <a:pt x="997464" y="2819538"/>
                </a:lnTo>
                <a:lnTo>
                  <a:pt x="1028861" y="2787120"/>
                </a:lnTo>
                <a:lnTo>
                  <a:pt x="1059218" y="2753714"/>
                </a:lnTo>
                <a:lnTo>
                  <a:pt x="1088508" y="2719346"/>
                </a:lnTo>
                <a:lnTo>
                  <a:pt x="1116705" y="2684042"/>
                </a:lnTo>
                <a:lnTo>
                  <a:pt x="1143782" y="2647829"/>
                </a:lnTo>
                <a:lnTo>
                  <a:pt x="1169714" y="2610732"/>
                </a:lnTo>
                <a:lnTo>
                  <a:pt x="1194474" y="2572778"/>
                </a:lnTo>
                <a:lnTo>
                  <a:pt x="1218035" y="2533994"/>
                </a:lnTo>
                <a:lnTo>
                  <a:pt x="1240372" y="2494405"/>
                </a:lnTo>
                <a:lnTo>
                  <a:pt x="1261458" y="2454038"/>
                </a:lnTo>
                <a:lnTo>
                  <a:pt x="1281267" y="2412919"/>
                </a:lnTo>
                <a:lnTo>
                  <a:pt x="1299773" y="2371074"/>
                </a:lnTo>
                <a:lnTo>
                  <a:pt x="1316950" y="2328530"/>
                </a:lnTo>
                <a:lnTo>
                  <a:pt x="1332770" y="2285313"/>
                </a:lnTo>
                <a:lnTo>
                  <a:pt x="1347208" y="2241449"/>
                </a:lnTo>
                <a:lnTo>
                  <a:pt x="1360238" y="2196964"/>
                </a:lnTo>
                <a:lnTo>
                  <a:pt x="1371834" y="2151885"/>
                </a:lnTo>
                <a:lnTo>
                  <a:pt x="1381969" y="2106238"/>
                </a:lnTo>
                <a:lnTo>
                  <a:pt x="1390616" y="2060049"/>
                </a:lnTo>
                <a:lnTo>
                  <a:pt x="1397750" y="2013345"/>
                </a:lnTo>
                <a:lnTo>
                  <a:pt x="1403345" y="1966151"/>
                </a:lnTo>
                <a:lnTo>
                  <a:pt x="1407373" y="1918494"/>
                </a:lnTo>
                <a:lnTo>
                  <a:pt x="1409810" y="1870401"/>
                </a:lnTo>
                <a:lnTo>
                  <a:pt x="1410628" y="1821897"/>
                </a:lnTo>
                <a:lnTo>
                  <a:pt x="1409810" y="1773393"/>
                </a:lnTo>
                <a:lnTo>
                  <a:pt x="1407373" y="1725300"/>
                </a:lnTo>
                <a:lnTo>
                  <a:pt x="1403345" y="1677643"/>
                </a:lnTo>
                <a:lnTo>
                  <a:pt x="1397750" y="1630449"/>
                </a:lnTo>
                <a:lnTo>
                  <a:pt x="1390616" y="1583745"/>
                </a:lnTo>
                <a:lnTo>
                  <a:pt x="1381969" y="1537556"/>
                </a:lnTo>
                <a:lnTo>
                  <a:pt x="1371834" y="1491909"/>
                </a:lnTo>
                <a:lnTo>
                  <a:pt x="1360238" y="1446830"/>
                </a:lnTo>
                <a:lnTo>
                  <a:pt x="1347208" y="1402345"/>
                </a:lnTo>
                <a:lnTo>
                  <a:pt x="1332770" y="1358481"/>
                </a:lnTo>
                <a:lnTo>
                  <a:pt x="1316950" y="1315264"/>
                </a:lnTo>
                <a:lnTo>
                  <a:pt x="1299773" y="1272720"/>
                </a:lnTo>
                <a:lnTo>
                  <a:pt x="1281267" y="1230875"/>
                </a:lnTo>
                <a:lnTo>
                  <a:pt x="1261458" y="1189756"/>
                </a:lnTo>
                <a:lnTo>
                  <a:pt x="1240372" y="1149389"/>
                </a:lnTo>
                <a:lnTo>
                  <a:pt x="1218035" y="1109800"/>
                </a:lnTo>
                <a:lnTo>
                  <a:pt x="1194474" y="1071016"/>
                </a:lnTo>
                <a:lnTo>
                  <a:pt x="1169714" y="1033062"/>
                </a:lnTo>
                <a:lnTo>
                  <a:pt x="1143782" y="995965"/>
                </a:lnTo>
                <a:lnTo>
                  <a:pt x="1116705" y="959752"/>
                </a:lnTo>
                <a:lnTo>
                  <a:pt x="1088508" y="924448"/>
                </a:lnTo>
                <a:lnTo>
                  <a:pt x="1059218" y="890080"/>
                </a:lnTo>
                <a:lnTo>
                  <a:pt x="1028861" y="856674"/>
                </a:lnTo>
                <a:lnTo>
                  <a:pt x="997464" y="824256"/>
                </a:lnTo>
                <a:lnTo>
                  <a:pt x="965052" y="792853"/>
                </a:lnTo>
                <a:lnTo>
                  <a:pt x="931651" y="762491"/>
                </a:lnTo>
                <a:lnTo>
                  <a:pt x="897289" y="733196"/>
                </a:lnTo>
                <a:lnTo>
                  <a:pt x="861992" y="704994"/>
                </a:lnTo>
                <a:lnTo>
                  <a:pt x="825785" y="677912"/>
                </a:lnTo>
                <a:lnTo>
                  <a:pt x="788694" y="651976"/>
                </a:lnTo>
                <a:lnTo>
                  <a:pt x="750747" y="627212"/>
                </a:lnTo>
                <a:lnTo>
                  <a:pt x="711970" y="603646"/>
                </a:lnTo>
                <a:lnTo>
                  <a:pt x="672388" y="581305"/>
                </a:lnTo>
                <a:lnTo>
                  <a:pt x="632028" y="560216"/>
                </a:lnTo>
                <a:lnTo>
                  <a:pt x="590916" y="540403"/>
                </a:lnTo>
                <a:lnTo>
                  <a:pt x="549079" y="521894"/>
                </a:lnTo>
                <a:lnTo>
                  <a:pt x="506542" y="504715"/>
                </a:lnTo>
                <a:lnTo>
                  <a:pt x="463333" y="488892"/>
                </a:lnTo>
                <a:lnTo>
                  <a:pt x="419477" y="474451"/>
                </a:lnTo>
                <a:lnTo>
                  <a:pt x="375000" y="461418"/>
                </a:lnTo>
                <a:lnTo>
                  <a:pt x="329929" y="449821"/>
                </a:lnTo>
                <a:lnTo>
                  <a:pt x="284290" y="439684"/>
                </a:lnTo>
                <a:lnTo>
                  <a:pt x="238109" y="431035"/>
                </a:lnTo>
                <a:lnTo>
                  <a:pt x="191413" y="423900"/>
                </a:lnTo>
                <a:lnTo>
                  <a:pt x="144228" y="418305"/>
                </a:lnTo>
                <a:lnTo>
                  <a:pt x="96580" y="414275"/>
                </a:lnTo>
                <a:lnTo>
                  <a:pt x="48495" y="411839"/>
                </a:lnTo>
                <a:lnTo>
                  <a:pt x="0" y="411021"/>
                </a:lnTo>
                <a:lnTo>
                  <a:pt x="0" y="0"/>
                </a:lnTo>
                <a:lnTo>
                  <a:pt x="48527" y="633"/>
                </a:lnTo>
                <a:lnTo>
                  <a:pt x="96741" y="2525"/>
                </a:lnTo>
                <a:lnTo>
                  <a:pt x="144626" y="5658"/>
                </a:lnTo>
                <a:lnTo>
                  <a:pt x="192167" y="10017"/>
                </a:lnTo>
                <a:lnTo>
                  <a:pt x="239347" y="15586"/>
                </a:lnTo>
                <a:lnTo>
                  <a:pt x="286151" y="22350"/>
                </a:lnTo>
                <a:lnTo>
                  <a:pt x="332564" y="30293"/>
                </a:lnTo>
                <a:lnTo>
                  <a:pt x="378569" y="39398"/>
                </a:lnTo>
                <a:lnTo>
                  <a:pt x="424151" y="49651"/>
                </a:lnTo>
                <a:lnTo>
                  <a:pt x="469294" y="61036"/>
                </a:lnTo>
                <a:lnTo>
                  <a:pt x="513982" y="73536"/>
                </a:lnTo>
                <a:lnTo>
                  <a:pt x="558200" y="87136"/>
                </a:lnTo>
                <a:lnTo>
                  <a:pt x="601932" y="101821"/>
                </a:lnTo>
                <a:lnTo>
                  <a:pt x="645161" y="117574"/>
                </a:lnTo>
                <a:lnTo>
                  <a:pt x="687874" y="134380"/>
                </a:lnTo>
                <a:lnTo>
                  <a:pt x="730052" y="152223"/>
                </a:lnTo>
                <a:lnTo>
                  <a:pt x="771682" y="171087"/>
                </a:lnTo>
                <a:lnTo>
                  <a:pt x="812747" y="190957"/>
                </a:lnTo>
                <a:lnTo>
                  <a:pt x="853231" y="211817"/>
                </a:lnTo>
                <a:lnTo>
                  <a:pt x="893119" y="233652"/>
                </a:lnTo>
                <a:lnTo>
                  <a:pt x="932395" y="256444"/>
                </a:lnTo>
                <a:lnTo>
                  <a:pt x="971043" y="280179"/>
                </a:lnTo>
                <a:lnTo>
                  <a:pt x="1009048" y="304841"/>
                </a:lnTo>
                <a:lnTo>
                  <a:pt x="1046393" y="330415"/>
                </a:lnTo>
                <a:lnTo>
                  <a:pt x="1083063" y="356884"/>
                </a:lnTo>
                <a:lnTo>
                  <a:pt x="1119043" y="384232"/>
                </a:lnTo>
                <a:lnTo>
                  <a:pt x="1154316" y="412445"/>
                </a:lnTo>
                <a:lnTo>
                  <a:pt x="1188867" y="441505"/>
                </a:lnTo>
                <a:lnTo>
                  <a:pt x="1222680" y="471398"/>
                </a:lnTo>
                <a:lnTo>
                  <a:pt x="1255740" y="502108"/>
                </a:lnTo>
                <a:lnTo>
                  <a:pt x="1288029" y="533619"/>
                </a:lnTo>
                <a:lnTo>
                  <a:pt x="1319534" y="565916"/>
                </a:lnTo>
                <a:lnTo>
                  <a:pt x="1350238" y="598982"/>
                </a:lnTo>
                <a:lnTo>
                  <a:pt x="1380126" y="632801"/>
                </a:lnTo>
                <a:lnTo>
                  <a:pt x="1409181" y="667359"/>
                </a:lnTo>
                <a:lnTo>
                  <a:pt x="1437388" y="702639"/>
                </a:lnTo>
                <a:lnTo>
                  <a:pt x="1464731" y="738626"/>
                </a:lnTo>
                <a:lnTo>
                  <a:pt x="1491194" y="775303"/>
                </a:lnTo>
                <a:lnTo>
                  <a:pt x="1516763" y="812656"/>
                </a:lnTo>
                <a:lnTo>
                  <a:pt x="1541420" y="850668"/>
                </a:lnTo>
                <a:lnTo>
                  <a:pt x="1565150" y="889323"/>
                </a:lnTo>
                <a:lnTo>
                  <a:pt x="1587939" y="928607"/>
                </a:lnTo>
                <a:lnTo>
                  <a:pt x="1609768" y="968502"/>
                </a:lnTo>
                <a:lnTo>
                  <a:pt x="1630624" y="1008994"/>
                </a:lnTo>
                <a:lnTo>
                  <a:pt x="1650490" y="1050067"/>
                </a:lnTo>
                <a:lnTo>
                  <a:pt x="1669351" y="1091705"/>
                </a:lnTo>
                <a:lnTo>
                  <a:pt x="1687191" y="1133892"/>
                </a:lnTo>
                <a:lnTo>
                  <a:pt x="1703993" y="1176612"/>
                </a:lnTo>
                <a:lnTo>
                  <a:pt x="1719743" y="1219850"/>
                </a:lnTo>
                <a:lnTo>
                  <a:pt x="1734425" y="1263590"/>
                </a:lnTo>
                <a:lnTo>
                  <a:pt x="1748023" y="1307817"/>
                </a:lnTo>
                <a:lnTo>
                  <a:pt x="1760520" y="1352513"/>
                </a:lnTo>
                <a:lnTo>
                  <a:pt x="1771902" y="1397665"/>
                </a:lnTo>
                <a:lnTo>
                  <a:pt x="1782153" y="1443256"/>
                </a:lnTo>
                <a:lnTo>
                  <a:pt x="1791257" y="1489270"/>
                </a:lnTo>
                <a:lnTo>
                  <a:pt x="1799198" y="1535691"/>
                </a:lnTo>
                <a:lnTo>
                  <a:pt x="1805960" y="1582504"/>
                </a:lnTo>
                <a:lnTo>
                  <a:pt x="1811529" y="1629694"/>
                </a:lnTo>
                <a:lnTo>
                  <a:pt x="1815887" y="1677243"/>
                </a:lnTo>
                <a:lnTo>
                  <a:pt x="1819019" y="1725138"/>
                </a:lnTo>
                <a:lnTo>
                  <a:pt x="1820910" y="1773361"/>
                </a:lnTo>
                <a:lnTo>
                  <a:pt x="1821544" y="1821897"/>
                </a:lnTo>
                <a:lnTo>
                  <a:pt x="1820910" y="1870433"/>
                </a:lnTo>
                <a:lnTo>
                  <a:pt x="1819019" y="1918656"/>
                </a:lnTo>
                <a:lnTo>
                  <a:pt x="1815887" y="1966551"/>
                </a:lnTo>
                <a:lnTo>
                  <a:pt x="1811529" y="2014100"/>
                </a:lnTo>
                <a:lnTo>
                  <a:pt x="1805960" y="2061290"/>
                </a:lnTo>
                <a:lnTo>
                  <a:pt x="1799198" y="2108103"/>
                </a:lnTo>
                <a:lnTo>
                  <a:pt x="1791257" y="2154525"/>
                </a:lnTo>
                <a:lnTo>
                  <a:pt x="1782153" y="2200539"/>
                </a:lnTo>
                <a:lnTo>
                  <a:pt x="1771902" y="2246129"/>
                </a:lnTo>
                <a:lnTo>
                  <a:pt x="1760520" y="2291281"/>
                </a:lnTo>
                <a:lnTo>
                  <a:pt x="1748023" y="2335978"/>
                </a:lnTo>
                <a:lnTo>
                  <a:pt x="1734425" y="2380204"/>
                </a:lnTo>
                <a:lnTo>
                  <a:pt x="1719743" y="2423944"/>
                </a:lnTo>
                <a:lnTo>
                  <a:pt x="1703993" y="2467182"/>
                </a:lnTo>
                <a:lnTo>
                  <a:pt x="1687191" y="2509902"/>
                </a:lnTo>
                <a:lnTo>
                  <a:pt x="1669351" y="2552089"/>
                </a:lnTo>
                <a:lnTo>
                  <a:pt x="1650490" y="2593727"/>
                </a:lnTo>
                <a:lnTo>
                  <a:pt x="1630624" y="2634800"/>
                </a:lnTo>
                <a:lnTo>
                  <a:pt x="1609768" y="2675292"/>
                </a:lnTo>
                <a:lnTo>
                  <a:pt x="1587939" y="2715187"/>
                </a:lnTo>
                <a:lnTo>
                  <a:pt x="1565150" y="2754471"/>
                </a:lnTo>
                <a:lnTo>
                  <a:pt x="1541420" y="2793127"/>
                </a:lnTo>
                <a:lnTo>
                  <a:pt x="1516763" y="2831138"/>
                </a:lnTo>
                <a:lnTo>
                  <a:pt x="1491194" y="2868491"/>
                </a:lnTo>
                <a:lnTo>
                  <a:pt x="1464731" y="2905169"/>
                </a:lnTo>
                <a:lnTo>
                  <a:pt x="1437388" y="2941155"/>
                </a:lnTo>
                <a:lnTo>
                  <a:pt x="1409181" y="2976435"/>
                </a:lnTo>
                <a:lnTo>
                  <a:pt x="1380126" y="3010993"/>
                </a:lnTo>
                <a:lnTo>
                  <a:pt x="1350238" y="3044813"/>
                </a:lnTo>
                <a:lnTo>
                  <a:pt x="1319534" y="3077878"/>
                </a:lnTo>
                <a:lnTo>
                  <a:pt x="1288029" y="3110175"/>
                </a:lnTo>
                <a:lnTo>
                  <a:pt x="1255740" y="3141686"/>
                </a:lnTo>
                <a:lnTo>
                  <a:pt x="1222680" y="3172396"/>
                </a:lnTo>
                <a:lnTo>
                  <a:pt x="1188867" y="3202289"/>
                </a:lnTo>
                <a:lnTo>
                  <a:pt x="1154316" y="3231350"/>
                </a:lnTo>
                <a:lnTo>
                  <a:pt x="1119043" y="3259562"/>
                </a:lnTo>
                <a:lnTo>
                  <a:pt x="1083063" y="3286911"/>
                </a:lnTo>
                <a:lnTo>
                  <a:pt x="1046393" y="3313379"/>
                </a:lnTo>
                <a:lnTo>
                  <a:pt x="1009048" y="3338953"/>
                </a:lnTo>
                <a:lnTo>
                  <a:pt x="971043" y="3363615"/>
                </a:lnTo>
                <a:lnTo>
                  <a:pt x="932395" y="3387350"/>
                </a:lnTo>
                <a:lnTo>
                  <a:pt x="893119" y="3410143"/>
                </a:lnTo>
                <a:lnTo>
                  <a:pt x="853231" y="3431977"/>
                </a:lnTo>
                <a:lnTo>
                  <a:pt x="812747" y="3452837"/>
                </a:lnTo>
                <a:lnTo>
                  <a:pt x="771682" y="3472707"/>
                </a:lnTo>
                <a:lnTo>
                  <a:pt x="730052" y="3491571"/>
                </a:lnTo>
                <a:lnTo>
                  <a:pt x="687874" y="3509414"/>
                </a:lnTo>
                <a:lnTo>
                  <a:pt x="645161" y="3526220"/>
                </a:lnTo>
                <a:lnTo>
                  <a:pt x="601932" y="3541973"/>
                </a:lnTo>
                <a:lnTo>
                  <a:pt x="558200" y="3556658"/>
                </a:lnTo>
                <a:lnTo>
                  <a:pt x="513982" y="3570258"/>
                </a:lnTo>
                <a:lnTo>
                  <a:pt x="469294" y="3582758"/>
                </a:lnTo>
                <a:lnTo>
                  <a:pt x="424151" y="3594143"/>
                </a:lnTo>
                <a:lnTo>
                  <a:pt x="378569" y="3604396"/>
                </a:lnTo>
                <a:lnTo>
                  <a:pt x="332564" y="3613501"/>
                </a:lnTo>
                <a:lnTo>
                  <a:pt x="286151" y="3621444"/>
                </a:lnTo>
                <a:lnTo>
                  <a:pt x="239347" y="3628208"/>
                </a:lnTo>
                <a:lnTo>
                  <a:pt x="192167" y="3633777"/>
                </a:lnTo>
                <a:lnTo>
                  <a:pt x="144626" y="3638136"/>
                </a:lnTo>
                <a:lnTo>
                  <a:pt x="96741" y="3641269"/>
                </a:lnTo>
                <a:lnTo>
                  <a:pt x="48527" y="3643161"/>
                </a:lnTo>
                <a:lnTo>
                  <a:pt x="0" y="3643795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6939685" y="6215"/>
            <a:ext cx="1075690" cy="536575"/>
          </a:xfrm>
          <a:custGeom>
            <a:avLst/>
            <a:gdLst/>
            <a:ahLst/>
            <a:cxnLst/>
            <a:rect l="l" t="t" r="r" b="b"/>
            <a:pathLst>
              <a:path w="1075690" h="536575">
                <a:moveTo>
                  <a:pt x="0" y="0"/>
                </a:moveTo>
                <a:lnTo>
                  <a:pt x="121328" y="0"/>
                </a:lnTo>
                <a:lnTo>
                  <a:pt x="124130" y="48412"/>
                </a:lnTo>
                <a:lnTo>
                  <a:pt x="132327" y="95184"/>
                </a:lnTo>
                <a:lnTo>
                  <a:pt x="145608" y="140004"/>
                </a:lnTo>
                <a:lnTo>
                  <a:pt x="163659" y="182561"/>
                </a:lnTo>
                <a:lnTo>
                  <a:pt x="186168" y="222543"/>
                </a:lnTo>
                <a:lnTo>
                  <a:pt x="212823" y="259638"/>
                </a:lnTo>
                <a:lnTo>
                  <a:pt x="243310" y="293536"/>
                </a:lnTo>
                <a:lnTo>
                  <a:pt x="277319" y="323925"/>
                </a:lnTo>
                <a:lnTo>
                  <a:pt x="314535" y="350494"/>
                </a:lnTo>
                <a:lnTo>
                  <a:pt x="354647" y="372930"/>
                </a:lnTo>
                <a:lnTo>
                  <a:pt x="397343" y="390922"/>
                </a:lnTo>
                <a:lnTo>
                  <a:pt x="442309" y="404159"/>
                </a:lnTo>
                <a:lnTo>
                  <a:pt x="489233" y="412330"/>
                </a:lnTo>
                <a:lnTo>
                  <a:pt x="537802" y="415123"/>
                </a:lnTo>
                <a:lnTo>
                  <a:pt x="586372" y="412330"/>
                </a:lnTo>
                <a:lnTo>
                  <a:pt x="633296" y="404159"/>
                </a:lnTo>
                <a:lnTo>
                  <a:pt x="678262" y="390922"/>
                </a:lnTo>
                <a:lnTo>
                  <a:pt x="720957" y="372930"/>
                </a:lnTo>
                <a:lnTo>
                  <a:pt x="761069" y="350494"/>
                </a:lnTo>
                <a:lnTo>
                  <a:pt x="798286" y="323925"/>
                </a:lnTo>
                <a:lnTo>
                  <a:pt x="832294" y="293536"/>
                </a:lnTo>
                <a:lnTo>
                  <a:pt x="862782" y="259638"/>
                </a:lnTo>
                <a:lnTo>
                  <a:pt x="889437" y="222543"/>
                </a:lnTo>
                <a:lnTo>
                  <a:pt x="911946" y="182561"/>
                </a:lnTo>
                <a:lnTo>
                  <a:pt x="929997" y="140004"/>
                </a:lnTo>
                <a:lnTo>
                  <a:pt x="943277" y="95184"/>
                </a:lnTo>
                <a:lnTo>
                  <a:pt x="951475" y="48412"/>
                </a:lnTo>
                <a:lnTo>
                  <a:pt x="954277" y="0"/>
                </a:lnTo>
                <a:lnTo>
                  <a:pt x="1075605" y="0"/>
                </a:lnTo>
                <a:lnTo>
                  <a:pt x="1073407" y="48792"/>
                </a:lnTo>
                <a:lnTo>
                  <a:pt x="1066941" y="96357"/>
                </a:lnTo>
                <a:lnTo>
                  <a:pt x="1056394" y="142505"/>
                </a:lnTo>
                <a:lnTo>
                  <a:pt x="1041959" y="187048"/>
                </a:lnTo>
                <a:lnTo>
                  <a:pt x="1023824" y="229795"/>
                </a:lnTo>
                <a:lnTo>
                  <a:pt x="1002180" y="270558"/>
                </a:lnTo>
                <a:lnTo>
                  <a:pt x="977215" y="309148"/>
                </a:lnTo>
                <a:lnTo>
                  <a:pt x="949121" y="345375"/>
                </a:lnTo>
                <a:lnTo>
                  <a:pt x="918087" y="379050"/>
                </a:lnTo>
                <a:lnTo>
                  <a:pt x="884302" y="409984"/>
                </a:lnTo>
                <a:lnTo>
                  <a:pt x="847958" y="437987"/>
                </a:lnTo>
                <a:lnTo>
                  <a:pt x="809242" y="462870"/>
                </a:lnTo>
                <a:lnTo>
                  <a:pt x="768346" y="484445"/>
                </a:lnTo>
                <a:lnTo>
                  <a:pt x="725460" y="502521"/>
                </a:lnTo>
                <a:lnTo>
                  <a:pt x="680772" y="516910"/>
                </a:lnTo>
                <a:lnTo>
                  <a:pt x="634473" y="527422"/>
                </a:lnTo>
                <a:lnTo>
                  <a:pt x="586754" y="533868"/>
                </a:lnTo>
                <a:lnTo>
                  <a:pt x="537802" y="536058"/>
                </a:lnTo>
                <a:lnTo>
                  <a:pt x="488851" y="533868"/>
                </a:lnTo>
                <a:lnTo>
                  <a:pt x="441131" y="527422"/>
                </a:lnTo>
                <a:lnTo>
                  <a:pt x="394833" y="516910"/>
                </a:lnTo>
                <a:lnTo>
                  <a:pt x="350145" y="502521"/>
                </a:lnTo>
                <a:lnTo>
                  <a:pt x="307258" y="484445"/>
                </a:lnTo>
                <a:lnTo>
                  <a:pt x="266362" y="462870"/>
                </a:lnTo>
                <a:lnTo>
                  <a:pt x="227647" y="437987"/>
                </a:lnTo>
                <a:lnTo>
                  <a:pt x="191302" y="409984"/>
                </a:lnTo>
                <a:lnTo>
                  <a:pt x="157518" y="379050"/>
                </a:lnTo>
                <a:lnTo>
                  <a:pt x="126484" y="345375"/>
                </a:lnTo>
                <a:lnTo>
                  <a:pt x="98389" y="309148"/>
                </a:lnTo>
                <a:lnTo>
                  <a:pt x="73425" y="270558"/>
                </a:lnTo>
                <a:lnTo>
                  <a:pt x="51781" y="229795"/>
                </a:lnTo>
                <a:lnTo>
                  <a:pt x="33646" y="187048"/>
                </a:lnTo>
                <a:lnTo>
                  <a:pt x="19210" y="142505"/>
                </a:lnTo>
                <a:lnTo>
                  <a:pt x="8664" y="96357"/>
                </a:lnTo>
                <a:lnTo>
                  <a:pt x="2197" y="487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125" y="4251384"/>
            <a:ext cx="537845" cy="1075690"/>
          </a:xfrm>
          <a:custGeom>
            <a:avLst/>
            <a:gdLst/>
            <a:ahLst/>
            <a:cxnLst/>
            <a:rect l="l" t="t" r="r" b="b"/>
            <a:pathLst>
              <a:path w="537845" h="1075689">
                <a:moveTo>
                  <a:pt x="0" y="1075605"/>
                </a:moveTo>
                <a:lnTo>
                  <a:pt x="0" y="954277"/>
                </a:lnTo>
                <a:lnTo>
                  <a:pt x="48549" y="951475"/>
                </a:lnTo>
                <a:lnTo>
                  <a:pt x="95453" y="943277"/>
                </a:lnTo>
                <a:lnTo>
                  <a:pt x="140400" y="929997"/>
                </a:lnTo>
                <a:lnTo>
                  <a:pt x="183078" y="911946"/>
                </a:lnTo>
                <a:lnTo>
                  <a:pt x="223173" y="889437"/>
                </a:lnTo>
                <a:lnTo>
                  <a:pt x="260374" y="862782"/>
                </a:lnTo>
                <a:lnTo>
                  <a:pt x="294368" y="832294"/>
                </a:lnTo>
                <a:lnTo>
                  <a:pt x="324843" y="798286"/>
                </a:lnTo>
                <a:lnTo>
                  <a:pt x="351486" y="761069"/>
                </a:lnTo>
                <a:lnTo>
                  <a:pt x="373986" y="720957"/>
                </a:lnTo>
                <a:lnTo>
                  <a:pt x="392030" y="678262"/>
                </a:lnTo>
                <a:lnTo>
                  <a:pt x="405304" y="633296"/>
                </a:lnTo>
                <a:lnTo>
                  <a:pt x="413498" y="586372"/>
                </a:lnTo>
                <a:lnTo>
                  <a:pt x="416299" y="537802"/>
                </a:lnTo>
                <a:lnTo>
                  <a:pt x="413498" y="489233"/>
                </a:lnTo>
                <a:lnTo>
                  <a:pt x="405304" y="442309"/>
                </a:lnTo>
                <a:lnTo>
                  <a:pt x="392030" y="397343"/>
                </a:lnTo>
                <a:lnTo>
                  <a:pt x="373986" y="354647"/>
                </a:lnTo>
                <a:lnTo>
                  <a:pt x="351486" y="314535"/>
                </a:lnTo>
                <a:lnTo>
                  <a:pt x="324843" y="277319"/>
                </a:lnTo>
                <a:lnTo>
                  <a:pt x="294368" y="243310"/>
                </a:lnTo>
                <a:lnTo>
                  <a:pt x="260374" y="212823"/>
                </a:lnTo>
                <a:lnTo>
                  <a:pt x="223173" y="186168"/>
                </a:lnTo>
                <a:lnTo>
                  <a:pt x="183078" y="163659"/>
                </a:lnTo>
                <a:lnTo>
                  <a:pt x="140400" y="145608"/>
                </a:lnTo>
                <a:lnTo>
                  <a:pt x="95453" y="132327"/>
                </a:lnTo>
                <a:lnTo>
                  <a:pt x="48549" y="124130"/>
                </a:lnTo>
                <a:lnTo>
                  <a:pt x="0" y="121328"/>
                </a:lnTo>
                <a:lnTo>
                  <a:pt x="0" y="0"/>
                </a:lnTo>
                <a:lnTo>
                  <a:pt x="48930" y="2197"/>
                </a:lnTo>
                <a:lnTo>
                  <a:pt x="96630" y="8664"/>
                </a:lnTo>
                <a:lnTo>
                  <a:pt x="142909" y="19210"/>
                </a:lnTo>
                <a:lnTo>
                  <a:pt x="187577" y="33646"/>
                </a:lnTo>
                <a:lnTo>
                  <a:pt x="230446" y="51781"/>
                </a:lnTo>
                <a:lnTo>
                  <a:pt x="271325" y="73425"/>
                </a:lnTo>
                <a:lnTo>
                  <a:pt x="310024" y="98389"/>
                </a:lnTo>
                <a:lnTo>
                  <a:pt x="346354" y="126484"/>
                </a:lnTo>
                <a:lnTo>
                  <a:pt x="380124" y="157518"/>
                </a:lnTo>
                <a:lnTo>
                  <a:pt x="411145" y="191302"/>
                </a:lnTo>
                <a:lnTo>
                  <a:pt x="439228" y="227647"/>
                </a:lnTo>
                <a:lnTo>
                  <a:pt x="464182" y="266362"/>
                </a:lnTo>
                <a:lnTo>
                  <a:pt x="485817" y="307258"/>
                </a:lnTo>
                <a:lnTo>
                  <a:pt x="503945" y="350145"/>
                </a:lnTo>
                <a:lnTo>
                  <a:pt x="518374" y="394833"/>
                </a:lnTo>
                <a:lnTo>
                  <a:pt x="528916" y="441131"/>
                </a:lnTo>
                <a:lnTo>
                  <a:pt x="535380" y="488851"/>
                </a:lnTo>
                <a:lnTo>
                  <a:pt x="537577" y="537802"/>
                </a:lnTo>
                <a:lnTo>
                  <a:pt x="535380" y="586754"/>
                </a:lnTo>
                <a:lnTo>
                  <a:pt x="528916" y="634473"/>
                </a:lnTo>
                <a:lnTo>
                  <a:pt x="518374" y="680772"/>
                </a:lnTo>
                <a:lnTo>
                  <a:pt x="503945" y="725460"/>
                </a:lnTo>
                <a:lnTo>
                  <a:pt x="485817" y="768346"/>
                </a:lnTo>
                <a:lnTo>
                  <a:pt x="464182" y="809242"/>
                </a:lnTo>
                <a:lnTo>
                  <a:pt x="439228" y="847958"/>
                </a:lnTo>
                <a:lnTo>
                  <a:pt x="411145" y="884302"/>
                </a:lnTo>
                <a:lnTo>
                  <a:pt x="380124" y="918087"/>
                </a:lnTo>
                <a:lnTo>
                  <a:pt x="346354" y="949121"/>
                </a:lnTo>
                <a:lnTo>
                  <a:pt x="310024" y="977215"/>
                </a:lnTo>
                <a:lnTo>
                  <a:pt x="271325" y="1002180"/>
                </a:lnTo>
                <a:lnTo>
                  <a:pt x="230446" y="1023824"/>
                </a:lnTo>
                <a:lnTo>
                  <a:pt x="187577" y="1041959"/>
                </a:lnTo>
                <a:lnTo>
                  <a:pt x="142909" y="1056394"/>
                </a:lnTo>
                <a:lnTo>
                  <a:pt x="96630" y="1066941"/>
                </a:lnTo>
                <a:lnTo>
                  <a:pt x="48930" y="1073407"/>
                </a:lnTo>
                <a:lnTo>
                  <a:pt x="0" y="1075605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0825" y="2588705"/>
            <a:ext cx="444500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DD55B640-0DC8-6A1B-0B9F-B2D77D64C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017B4013-8D49-E96D-A07D-6EC7995507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E4A5A8F-1CA2-24FB-FECD-0B0ED97D21F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935E0A3F-D220-AE17-6771-CF3F00D3B56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CF20-E96B-46B6-AC4D-953CEC1378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084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5 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3C2779F8-6D9B-427D-C18D-267B728B54C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5825" y="3609975"/>
            <a:ext cx="2341563" cy="2498725"/>
            <a:chOff x="2158949" y="3489063"/>
            <a:chExt cx="2342542" cy="2497982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107EEE08-B048-6833-50F7-B7BB493ED05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7768B2FD-5EB0-9D41-38F9-426F85CE9DF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4453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295322-9EB0-B15B-CC8C-46D9A059B0E1}"/>
              </a:ext>
            </a:extLst>
          </p:cNvPr>
          <p:cNvSpPr/>
          <p:nvPr userDrawn="1"/>
        </p:nvSpPr>
        <p:spPr>
          <a:xfrm>
            <a:off x="444500" y="6395713"/>
            <a:ext cx="2377281" cy="24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altLang="en-US" sz="800" dirty="0">
                <a:solidFill>
                  <a:schemeClr val="tx2">
                    <a:alpha val="50000"/>
                  </a:schemeClr>
                </a:solidFill>
              </a:rPr>
              <a:t>© Copyright 2024 VNS Health. All rights reserved.</a:t>
            </a:r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399735" y="3876675"/>
            <a:ext cx="1965326" cy="1965326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08788" y="81063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08788" y="109781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808788" y="199935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808788" y="228653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808788" y="3186136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08788" y="3473311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808788" y="437356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808788" y="466073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808788" y="556101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808788" y="584818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490173" y="8096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490173" y="19970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490173" y="31845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5490173" y="43719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490173" y="55594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3"/>
          </p:nvPr>
        </p:nvSpPr>
        <p:spPr>
          <a:xfrm>
            <a:off x="6149975" y="1096013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34"/>
          </p:nvPr>
        </p:nvSpPr>
        <p:spPr>
          <a:xfrm>
            <a:off x="6149975" y="2283607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35"/>
          </p:nvPr>
        </p:nvSpPr>
        <p:spPr>
          <a:xfrm>
            <a:off x="6149975" y="3471201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36"/>
          </p:nvPr>
        </p:nvSpPr>
        <p:spPr>
          <a:xfrm>
            <a:off x="6149975" y="4658795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6"/>
          <p:cNvSpPr>
            <a:spLocks noGrp="1"/>
          </p:cNvSpPr>
          <p:nvPr>
            <p:ph type="body" sz="quarter" idx="37"/>
          </p:nvPr>
        </p:nvSpPr>
        <p:spPr>
          <a:xfrm>
            <a:off x="6149975" y="5846388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8F91A0EE-2A17-3478-E3A7-DA456E9421D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8F0E8634-9DAE-3E08-77EE-A5F90F2529D7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D066-A744-4614-9A51-BC21FA8A8B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4162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FE6B4605-AB33-E5BA-70A9-155DC85C1DD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94409027-C38D-0F3A-7870-D138DC113E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4C9A-87CD-49E3-BF0B-4A364A629E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28880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E598E-C158-B699-042C-B3E968C5BBCB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21398877-5163-666E-47A4-1F3739E2EF56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0877D56B-7CDC-3C85-9DCC-E515C065DA7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43E06D74-FFD6-2111-0F01-B5146D365DD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2071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CF6F8212-018E-BF9F-03D6-D0ABA02399C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EF5EAE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2910FDE1-9F83-73EA-D0B9-2D0C70CFF06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2BD9-4031-491D-A5F7-0223390AD6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1295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1110DB-578B-F4FD-FF8F-92D2F8D8622F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797B6450-FF0F-6745-42AD-7A3CC51CEB6C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E1FE57C0-B9AA-DD7E-F4C4-AB58571E543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1F2B730-06E1-EE88-4F86-1C95BC1A8F49}"/>
                </a:ext>
              </a:extLst>
            </p:cNvPr>
            <p:cNvSpPr/>
            <p:nvPr/>
          </p:nvSpPr>
          <p:spPr>
            <a:xfrm rot="16200000">
              <a:off x="1531959" y="4113672"/>
              <a:ext cx="2497982" cy="1248764"/>
            </a:xfrm>
            <a:custGeom>
              <a:avLst/>
              <a:gdLst>
                <a:gd name="connsiteX0" fmla="*/ -24 w 2497982"/>
                <a:gd name="connsiteY0" fmla="*/ 1248946 h 1248989"/>
                <a:gd name="connsiteX1" fmla="*/ 281749 w 2497982"/>
                <a:gd name="connsiteY1" fmla="*/ 1248946 h 1248989"/>
                <a:gd name="connsiteX2" fmla="*/ 1248967 w 2497982"/>
                <a:gd name="connsiteY2" fmla="*/ 281729 h 1248989"/>
                <a:gd name="connsiteX3" fmla="*/ 2216186 w 2497982"/>
                <a:gd name="connsiteY3" fmla="*/ 1248946 h 1248989"/>
                <a:gd name="connsiteX4" fmla="*/ 2497959 w 2497982"/>
                <a:gd name="connsiteY4" fmla="*/ 1248946 h 1248989"/>
                <a:gd name="connsiteX5" fmla="*/ 1248967 w 2497982"/>
                <a:gd name="connsiteY5" fmla="*/ -43 h 1248989"/>
                <a:gd name="connsiteX6" fmla="*/ -24 w 2497982"/>
                <a:gd name="connsiteY6" fmla="*/ 1248946 h 124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6C6C38D1-13FF-6AFF-C0CA-EAD15A6B220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80DAF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EC9CF707-C95C-9888-EE8E-8F29CEF166D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76D1-95E9-4930-B037-03E8932B7D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799406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CF673E0A-4AD8-517E-45C8-D8A579FEA55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3429000"/>
            <a:chOff x="0" y="-5087"/>
            <a:chExt cx="12192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E55D2C-0A77-A874-168B-9A96CD1C0EE5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-5087"/>
              <a:ext cx="12192000" cy="3429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F683096-1276-136E-A1CE-14C8F0ABF2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09" y="431158"/>
              <a:ext cx="1425575" cy="38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Graphic 15">
            <a:extLst>
              <a:ext uri="{FF2B5EF4-FFF2-40B4-BE49-F238E27FC236}">
                <a16:creationId xmlns:a16="http://schemas.microsoft.com/office/drawing/2014/main" id="{40E1C993-4B82-E4B7-5B2F-18865F222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295400"/>
            <a:ext cx="3278641" cy="2075996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149975" y="825981"/>
            <a:ext cx="4625975" cy="5220808"/>
          </a:xfrm>
        </p:spPr>
        <p:txBody>
          <a:bodyPr bIns="1620000"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193925" y="3671888"/>
            <a:ext cx="3295650" cy="23749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16BDD1BC-FEBE-4B70-9B10-F50AD20982E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2BA730C2-56B9-2C2E-76A0-84F46DFDFA1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3F22-592D-4CD2-AA40-2360B8B20B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04302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324B2D-6A33-22B3-A5EC-133F644D09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C44A31-BB1B-90FA-4534-D238917A1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66B6E48A-7C5D-74E8-0B4A-45FF944BC0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7473EAC3-106D-DB34-0E63-3927413FF09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B0C034C5-C134-1EC2-F201-DACC64F2A41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3D78-698B-45B0-9D8A-66FBA2FB28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86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D7806A97-C1D4-0637-51B8-E715CA6A7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52A2D43D-E1B7-4887-8DF5-0D39EBA70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CB9E6F0A-2759-A897-E145-047601EFC9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F0FA6ED2-4D25-8112-BAD3-B781B19607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A807-C0FE-4029-BDD5-36DD512469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53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4B5C2E-D51B-637D-3F1B-3DD4A20C57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1A5EB-ACD6-7899-1B98-43E70E1CE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89188"/>
            <a:ext cx="28543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B0B2EC-2C06-4D70-1043-16C2589EBA90}"/>
              </a:ext>
            </a:extLst>
          </p:cNvPr>
          <p:cNvSpPr/>
          <p:nvPr userDrawn="1"/>
        </p:nvSpPr>
        <p:spPr>
          <a:xfrm>
            <a:off x="0" y="2312988"/>
            <a:ext cx="2835275" cy="128428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CB647B-41A7-9300-4515-AF877BB1AE0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58963" y="2463800"/>
            <a:ext cx="865187" cy="866775"/>
            <a:chOff x="12954017" y="7362778"/>
            <a:chExt cx="613826" cy="614990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53EBDF2E-5B20-60D3-1184-FF173927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5C2B00D9-C20B-50D8-DF3B-E664DF4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6F119336-FEA8-8AE6-6A67-D6A0058AB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4E2FCA40-22DE-C4D6-0BF8-6EF80D623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5CBA67C3-E6D5-F9DB-1E80-5430283B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DD76F9F5-9C8C-DB20-C93F-1026B62E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AD4884B9-2A03-5421-D7C1-F4A8C7A9C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FF351FCF-9844-988F-64EE-42059453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5D7EA2-40B4-9B90-1CBD-E3E5F62BC4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7050" y="2405063"/>
            <a:ext cx="987425" cy="985837"/>
            <a:chOff x="8987631" y="5741194"/>
            <a:chExt cx="700088" cy="700088"/>
          </a:xfrm>
        </p:grpSpPr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60788C61-65CC-507A-3587-2B188B09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003" y="6067450"/>
              <a:ext cx="316487" cy="338873"/>
            </a:xfrm>
            <a:custGeom>
              <a:avLst/>
              <a:gdLst>
                <a:gd name="T0" fmla="*/ 311371 w 316487"/>
                <a:gd name="T1" fmla="*/ 35228 h 338873"/>
                <a:gd name="T2" fmla="*/ 279539 w 316487"/>
                <a:gd name="T3" fmla="*/ 3510 h 338873"/>
                <a:gd name="T4" fmla="*/ 267090 w 316487"/>
                <a:gd name="T5" fmla="*/ 986 h 338873"/>
                <a:gd name="T6" fmla="*/ 9915 w 316487"/>
                <a:gd name="T7" fmla="*/ 120658 h 338873"/>
                <a:gd name="T8" fmla="*/ -20 w 316487"/>
                <a:gd name="T9" fmla="*/ 136288 h 338873"/>
                <a:gd name="T10" fmla="*/ -20 w 316487"/>
                <a:gd name="T11" fmla="*/ 174188 h 338873"/>
                <a:gd name="T12" fmla="*/ 10739 w 316487"/>
                <a:gd name="T13" fmla="*/ 184918 h 338873"/>
                <a:gd name="T14" fmla="*/ 15220 w 316487"/>
                <a:gd name="T15" fmla="*/ 183932 h 338873"/>
                <a:gd name="T16" fmla="*/ 243287 w 316487"/>
                <a:gd name="T17" fmla="*/ 77729 h 338873"/>
                <a:gd name="T18" fmla="*/ 166020 w 316487"/>
                <a:gd name="T19" fmla="*/ 290879 h 338873"/>
                <a:gd name="T20" fmla="*/ 170068 w 316487"/>
                <a:gd name="T21" fmla="*/ 308977 h 338873"/>
                <a:gd name="T22" fmla="*/ 196928 w 316487"/>
                <a:gd name="T23" fmla="*/ 335723 h 338873"/>
                <a:gd name="T24" fmla="*/ 212109 w 316487"/>
                <a:gd name="T25" fmla="*/ 335697 h 338873"/>
                <a:gd name="T26" fmla="*/ 214597 w 316487"/>
                <a:gd name="T27" fmla="*/ 331780 h 338873"/>
                <a:gd name="T28" fmla="*/ 315429 w 316487"/>
                <a:gd name="T29" fmla="*/ 53392 h 338873"/>
                <a:gd name="T30" fmla="*/ 311371 w 316487"/>
                <a:gd name="T31" fmla="*/ 35228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5AA78A-7038-0581-2B9B-A664C5EE3E22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81300" y="3679501"/>
            <a:ext cx="8534400" cy="4857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81300" y="4365104"/>
            <a:ext cx="8534400" cy="1087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797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4 L 6.25E-7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5 L -6.25E-7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plicate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6D710D46-34F2-1986-E468-7F574CD5371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524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700" b="1" dirty="0">
                <a:solidFill>
                  <a:srgbClr val="8EB4E3"/>
                </a:solidFill>
              </a:rPr>
              <a:t>VNS Health </a:t>
            </a:r>
            <a:r>
              <a:rPr lang="en-US" altLang="en-US" sz="3700" b="1" dirty="0">
                <a:solidFill>
                  <a:schemeClr val="bg1"/>
                </a:solidFill>
              </a:rPr>
              <a:t>2024 Medicare Plans</a:t>
            </a:r>
            <a:endParaRPr lang="en-US" altLang="en-US" sz="3700" b="1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9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B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3DDE00-79F0-3850-EA25-6B0A7494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F993BE-4065-58E0-8F2A-3A3EE24A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E508C0-FF94-AC55-ADD8-23279A06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FBAE-3E56-4FB3-903C-53DAB0D3C7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685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Title_WRITTEN_Text_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04728E57-310D-B81E-148F-12B6D9C884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524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700" b="1" dirty="0">
                <a:solidFill>
                  <a:schemeClr val="bg1"/>
                </a:solidFill>
              </a:rPr>
              <a:t>Medicare Advantage Basics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1524000"/>
            <a:ext cx="10871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1A78763-F7A1-722F-F7B8-D28F2AEF8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ADDC1-3A96-D6C2-A682-9472BB074C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F8803-1FBC-3017-4266-98B80E2BDF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146C-1FA0-4BE9-B76E-1940DF467C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062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EC7C4E-E8D0-9FF2-1360-10CFCAB1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BF31B0-EB30-8A38-7043-669DF11F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1343E1-7695-806F-0973-B6051A58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75C-36C1-41EC-BD51-883E1FE397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38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E73A2-5918-1723-B649-0FCAD2F6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A7078-17F3-9070-AE52-DBACB01D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AB4DC-A956-3FD7-10D5-4D2657D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83E2-F969-4A6B-A798-83F7A87A36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37507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5C182D-CA61-4BA0-D9A4-5E7DF8F7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BB8AD6-0C3D-315A-F204-AEB208B6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0258D8-35D6-D6F6-D76E-4D69FA19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E579-F284-4236-86B1-574C54492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490971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6498881-019A-26BB-B086-F075C7D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2D003A-D606-99BA-DB7E-E3BD104F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99C3E01-0595-1E37-F815-FF5878B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DC93-25BC-4556-BA4D-29FC50E882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21481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6A0D30-8F4E-F28E-304D-6C74578945F9}"/>
              </a:ext>
            </a:extLst>
          </p:cNvPr>
          <p:cNvSpPr/>
          <p:nvPr userDrawn="1"/>
        </p:nvSpPr>
        <p:spPr>
          <a:xfrm>
            <a:off x="-12700" y="-11113"/>
            <a:ext cx="12204700" cy="68691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42469EB9-9DF0-C061-C420-AC7C9FD75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-12700" y="-11113"/>
            <a:ext cx="1628775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3EBBD69-0C8B-E882-1371-8E13DC9D3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805488"/>
            <a:ext cx="21066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3E822F02-954F-7C5A-072B-FFA68858A2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9680575" y="-7938"/>
            <a:ext cx="2511425" cy="25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5B537-A0CC-D6FF-54B1-B39E7BE6A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5730875"/>
            <a:ext cx="2025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10A5E3-5A25-0656-2F66-BFB48FB75E6D}"/>
              </a:ext>
            </a:extLst>
          </p:cNvPr>
          <p:cNvSpPr/>
          <p:nvPr userDrawn="1"/>
        </p:nvSpPr>
        <p:spPr>
          <a:xfrm>
            <a:off x="7391400" y="5689600"/>
            <a:ext cx="2352675" cy="9112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2A0CCA-EE1A-DE8A-64D3-F698943C15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36050" y="5781675"/>
            <a:ext cx="612775" cy="614363"/>
            <a:chOff x="12954017" y="7362778"/>
            <a:chExt cx="613826" cy="614990"/>
          </a:xfrm>
        </p:grpSpPr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89C5AE07-A54C-BE5D-CCDE-8C46F16D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775F203A-23F1-5DCA-0092-54AF15BD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9FB46D1B-34CF-EBC2-624C-1C9E1FD67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CDCCDE63-83C6-721F-83B4-2BA625347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DC5778F8-29DB-53FC-58D4-6E43D8B3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D52E8D22-DEF6-F46E-AF24-FAE8FFD2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E5C6EE98-0F93-34B4-7ECD-4985B72D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5B409167-96AD-BB5B-1265-513FDD78A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06351D-CD19-B753-6E48-262DDAB452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986838" y="5741988"/>
            <a:ext cx="701675" cy="700087"/>
            <a:chOff x="8987631" y="5741194"/>
            <a:chExt cx="700088" cy="700088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0CDAFB20-6FAF-7904-1E1C-2B223626C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15499" y="6056944"/>
              <a:ext cx="353029" cy="378000"/>
            </a:xfrm>
            <a:custGeom>
              <a:avLst/>
              <a:gdLst>
                <a:gd name="T0" fmla="*/ 746298 w 316487"/>
                <a:gd name="T1" fmla="*/ 84435 h 338873"/>
                <a:gd name="T2" fmla="*/ 670007 w 316487"/>
                <a:gd name="T3" fmla="*/ 8412 h 338873"/>
                <a:gd name="T4" fmla="*/ 640168 w 316487"/>
                <a:gd name="T5" fmla="*/ 2364 h 338873"/>
                <a:gd name="T6" fmla="*/ 23764 w 316487"/>
                <a:gd name="T7" fmla="*/ 289196 h 338873"/>
                <a:gd name="T8" fmla="*/ -49 w 316487"/>
                <a:gd name="T9" fmla="*/ 326660 h 338873"/>
                <a:gd name="T10" fmla="*/ -49 w 316487"/>
                <a:gd name="T11" fmla="*/ 417500 h 338873"/>
                <a:gd name="T12" fmla="*/ 25740 w 316487"/>
                <a:gd name="T13" fmla="*/ 443218 h 338873"/>
                <a:gd name="T14" fmla="*/ 36478 w 316487"/>
                <a:gd name="T15" fmla="*/ 440854 h 338873"/>
                <a:gd name="T16" fmla="*/ 583116 w 316487"/>
                <a:gd name="T17" fmla="*/ 186303 h 338873"/>
                <a:gd name="T18" fmla="*/ 397921 w 316487"/>
                <a:gd name="T19" fmla="*/ 697191 h 338873"/>
                <a:gd name="T20" fmla="*/ 407620 w 316487"/>
                <a:gd name="T21" fmla="*/ 740566 h 338873"/>
                <a:gd name="T22" fmla="*/ 472003 w 316487"/>
                <a:gd name="T23" fmla="*/ 804671 h 338873"/>
                <a:gd name="T24" fmla="*/ 508387 w 316487"/>
                <a:gd name="T25" fmla="*/ 804612 h 338873"/>
                <a:gd name="T26" fmla="*/ 514353 w 316487"/>
                <a:gd name="T27" fmla="*/ 795221 h 338873"/>
                <a:gd name="T28" fmla="*/ 756028 w 316487"/>
                <a:gd name="T29" fmla="*/ 127973 h 338873"/>
                <a:gd name="T30" fmla="*/ 746298 w 316487"/>
                <a:gd name="T31" fmla="*/ 84435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ED565D-2195-DD06-8DC3-BB63F6BFA0D2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533525" y="1295401"/>
            <a:ext cx="9123363" cy="23764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3525" y="3887788"/>
            <a:ext cx="9123363" cy="4857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baseline="0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2"/>
                </a:solidFill>
              </a:defRPr>
            </a:lvl2pPr>
            <a:lvl3pPr>
              <a:defRPr lang="en-US" sz="2000" b="1" dirty="0" smtClean="0">
                <a:solidFill>
                  <a:schemeClr val="accent2"/>
                </a:solidFill>
              </a:defRPr>
            </a:lvl3pPr>
            <a:lvl4pPr>
              <a:defRPr lang="en-US" sz="2000" b="1" dirty="0" smtClean="0">
                <a:solidFill>
                  <a:schemeClr val="accent2"/>
                </a:solidFill>
              </a:defRPr>
            </a:lvl4pPr>
            <a:lvl5pPr>
              <a:defRPr lang="en-US" sz="2000" b="1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3525" y="5148263"/>
            <a:ext cx="1870075" cy="898525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6D239FF4-4837-D835-1E6C-19BCBC28D2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24" name="Date Placeholder 20">
            <a:extLst>
              <a:ext uri="{FF2B5EF4-FFF2-40B4-BE49-F238E27FC236}">
                <a16:creationId xmlns:a16="http://schemas.microsoft.com/office/drawing/2014/main" id="{0E40EA07-CF83-FC83-D73E-50A96C9BA29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33525" y="4446588"/>
            <a:ext cx="2638425" cy="352425"/>
          </a:xfrm>
        </p:spPr>
        <p:txBody>
          <a:bodyPr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-2.08333E-6 -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6 L 4.58333E-6 -4.44444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511550" y="217486"/>
            <a:ext cx="8462963" cy="59372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C176A0ED-FCAE-6D88-AA01-8CDBFEC5F9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107F7F2-9EB9-4B50-D82E-5E14B49061F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0C77-4AFE-4AC3-9EA4-32A83B62B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440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BEADD-3D68-069A-FE97-299023D9496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F424F-8A06-F622-70CC-CC28076AD124}"/>
              </a:ext>
            </a:extLst>
          </p:cNvPr>
          <p:cNvSpPr>
            <a:spLocks/>
          </p:cNvSpPr>
          <p:nvPr userDrawn="1"/>
        </p:nvSpPr>
        <p:spPr>
          <a:xfrm>
            <a:off x="9996488" y="0"/>
            <a:ext cx="2195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0FDA5C3B-153A-4628-639E-9D2F5D49D802}"/>
              </a:ext>
            </a:extLst>
          </p:cNvPr>
          <p:cNvSpPr>
            <a:spLocks/>
          </p:cNvSpPr>
          <p:nvPr/>
        </p:nvSpPr>
        <p:spPr bwMode="auto">
          <a:xfrm>
            <a:off x="9994900" y="2813050"/>
            <a:ext cx="1825625" cy="3652838"/>
          </a:xfrm>
          <a:custGeom>
            <a:avLst/>
            <a:gdLst>
              <a:gd name="T0" fmla="*/ -1706 w 1826052"/>
              <a:gd name="T1" fmla="*/ -24 h 3652181"/>
              <a:gd name="T2" fmla="*/ -1706 w 1826052"/>
              <a:gd name="T3" fmla="*/ 412461 h 3652181"/>
              <a:gd name="T4" fmla="*/ 1410103 w 1826052"/>
              <a:gd name="T5" fmla="*/ 1828369 h 3652181"/>
              <a:gd name="T6" fmla="*/ -1706 w 1826052"/>
              <a:gd name="T7" fmla="*/ 3244273 h 3652181"/>
              <a:gd name="T8" fmla="*/ -1706 w 1826052"/>
              <a:gd name="T9" fmla="*/ 3656759 h 3652181"/>
              <a:gd name="T10" fmla="*/ 1821363 w 1826052"/>
              <a:gd name="T11" fmla="*/ 1828369 h 3652181"/>
              <a:gd name="T12" fmla="*/ -1706 w 1826052"/>
              <a:gd name="T13" fmla="*/ -24 h 3652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6052" h="3652181">
                <a:moveTo>
                  <a:pt x="-1706" y="-24"/>
                </a:moveTo>
                <a:lnTo>
                  <a:pt x="-1706" y="411943"/>
                </a:lnTo>
                <a:cubicBezTo>
                  <a:pt x="779288" y="411943"/>
                  <a:pt x="1412413" y="1045067"/>
                  <a:pt x="1412413" y="1826067"/>
                </a:cubicBezTo>
                <a:cubicBezTo>
                  <a:pt x="1412413" y="2607067"/>
                  <a:pt x="779288" y="3240191"/>
                  <a:pt x="-1706" y="3240191"/>
                </a:cubicBezTo>
                <a:lnTo>
                  <a:pt x="-1706" y="3652158"/>
                </a:lnTo>
                <a:cubicBezTo>
                  <a:pt x="1006804" y="3652158"/>
                  <a:pt x="1824347" y="2834593"/>
                  <a:pt x="1824347" y="1826067"/>
                </a:cubicBezTo>
                <a:cubicBezTo>
                  <a:pt x="1824347" y="817541"/>
                  <a:pt x="1006804" y="-24"/>
                  <a:pt x="-1706" y="-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594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AE7362-08D3-7AA8-4B1A-23AFAC0714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4C461F-5E87-ED72-815E-5350E6F05D84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40501E3F-4BD9-12F2-E684-D6C458D7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FD06F0-D7D4-A621-6528-49FABDBF563F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37FFF0-0877-8DBD-6443-524DC64EB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21669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6FF19F-F561-DB16-289B-4AC56B2D8D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E0EA3E-92C8-C6E3-2028-EBC40F6B77C4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BD06EFD7-38A9-0DF9-AAC0-F8050AD6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1EABA-1B3E-5BBF-188B-87FDB5A0F867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Graphic 24">
            <a:extLst>
              <a:ext uri="{FF2B5EF4-FFF2-40B4-BE49-F238E27FC236}">
                <a16:creationId xmlns:a16="http://schemas.microsoft.com/office/drawing/2014/main" id="{DDCE8C8A-4B71-B035-B3B7-472479A1F6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816225"/>
            <a:ext cx="34305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25">
            <a:extLst>
              <a:ext uri="{FF2B5EF4-FFF2-40B4-BE49-F238E27FC236}">
                <a16:creationId xmlns:a16="http://schemas.microsoft.com/office/drawing/2014/main" id="{4E8F4B16-4A76-B348-E1E1-540906565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175"/>
            <a:ext cx="1079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26">
            <a:extLst>
              <a:ext uri="{FF2B5EF4-FFF2-40B4-BE49-F238E27FC236}">
                <a16:creationId xmlns:a16="http://schemas.microsoft.com/office/drawing/2014/main" id="{2EF4A5A0-6C17-16CE-1F2E-C0903A9B5C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249738"/>
            <a:ext cx="5397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1533525" y="1403350"/>
            <a:ext cx="6594475" cy="2862263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8561519" y="3209925"/>
            <a:ext cx="2862000" cy="28620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64423" y="4373563"/>
            <a:ext cx="6563577" cy="11874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31CE2437-BEEB-434A-D75B-C98FD54787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159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24467F-E2DD-78AD-AE82-1C98E6421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5299F8-EC62-DFEF-1CF6-3512912A49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3">
            <a:extLst>
              <a:ext uri="{FF2B5EF4-FFF2-40B4-BE49-F238E27FC236}">
                <a16:creationId xmlns:a16="http://schemas.microsoft.com/office/drawing/2014/main" id="{FD7562F8-AB68-435C-B3FD-6430AF0AD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932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6295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B7C66E8E-A2BF-76CA-BF68-4261459FB8A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7A929487-2B88-C388-76AC-46C969F03E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7F9E7E97-222F-4E81-BA6E-C2406BA3B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1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B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591FEE51-21A3-5A53-3B04-CFB7A4244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D8213598-60C7-F980-EB26-56791CF65D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5E7BD76-26E7-BE49-C8E9-4D4528FB9B8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197BFA78-D767-C6F0-5E9E-8A1FABCF925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49E25548-3B6D-4F34-AA19-2E80E974C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8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5 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2083E788-D560-2025-5CAA-D9ECF0665D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5825" y="3609975"/>
            <a:ext cx="2341563" cy="2498725"/>
            <a:chOff x="2158949" y="3489063"/>
            <a:chExt cx="2342542" cy="2497982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BA69B88F-D36C-AF76-6F11-6B24F4059F6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FA5DB300-90BF-9E72-5E5C-95C8F5B501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4453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3F399A-DE1F-90F4-E02C-B86D2B805F22}"/>
              </a:ext>
            </a:extLst>
          </p:cNvPr>
          <p:cNvSpPr/>
          <p:nvPr userDrawn="1"/>
        </p:nvSpPr>
        <p:spPr>
          <a:xfrm>
            <a:off x="444500" y="6395713"/>
            <a:ext cx="2377281" cy="24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altLang="en-US" sz="800" dirty="0">
                <a:solidFill>
                  <a:schemeClr val="tx2">
                    <a:alpha val="50000"/>
                  </a:schemeClr>
                </a:solidFill>
              </a:rPr>
              <a:t>© Copyright 2024 VNS Health. All rights reserved.</a:t>
            </a:r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399735" y="3876675"/>
            <a:ext cx="1965326" cy="1965326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08788" y="81063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08788" y="109781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808788" y="199935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808788" y="228653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808788" y="3186136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08788" y="3473311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808788" y="437356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808788" y="466073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808788" y="556101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808788" y="584818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490173" y="8096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490173" y="19970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490173" y="31845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5490173" y="43719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490173" y="55594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3"/>
          </p:nvPr>
        </p:nvSpPr>
        <p:spPr>
          <a:xfrm>
            <a:off x="6149975" y="1096013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34"/>
          </p:nvPr>
        </p:nvSpPr>
        <p:spPr>
          <a:xfrm>
            <a:off x="6149975" y="2283607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35"/>
          </p:nvPr>
        </p:nvSpPr>
        <p:spPr>
          <a:xfrm>
            <a:off x="6149975" y="3471201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36"/>
          </p:nvPr>
        </p:nvSpPr>
        <p:spPr>
          <a:xfrm>
            <a:off x="6149975" y="4658795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6"/>
          <p:cNvSpPr>
            <a:spLocks noGrp="1"/>
          </p:cNvSpPr>
          <p:nvPr>
            <p:ph type="body" sz="quarter" idx="37"/>
          </p:nvPr>
        </p:nvSpPr>
        <p:spPr>
          <a:xfrm>
            <a:off x="6149975" y="5846388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7392ABCF-960F-30B1-D339-9756DF13EB4E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860B4905-9DF9-C950-2094-923EA10A10E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650-E72B-4B77-ACB1-866893945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5767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44CBEB21-79EA-3EF0-5F60-917D50A579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CB91F1B2-4172-4D7C-9B80-A6869561F49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87DB-C54A-49AF-8264-13CE042CB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316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BEEF4-B243-CC3B-BB06-A1BC1359EC87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5D722115-6C7F-AFDF-627B-573268D3FF94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C8EF42A4-EF66-2B93-C210-B268362EEA0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6C3571DF-F28C-50D0-8240-A033651E90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2071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DD567CE7-250E-24AD-BE04-ADEA4C94454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EF5EAE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855D5CAB-A202-C906-14C5-F1053AFF9E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E4D5-9C2D-47FB-A8C6-69AD333AF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0332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C73B7-BC9A-664B-A7A9-CD54115774A1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CD194626-1B3D-8C66-A45A-668E9B5047D9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15D6FDC7-2338-C50E-5FA0-85666723471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7F92DD-F2EA-DFCE-8340-104A625DDE9C}"/>
                </a:ext>
              </a:extLst>
            </p:cNvPr>
            <p:cNvSpPr/>
            <p:nvPr/>
          </p:nvSpPr>
          <p:spPr>
            <a:xfrm rot="16200000">
              <a:off x="1531959" y="4113672"/>
              <a:ext cx="2497982" cy="1248764"/>
            </a:xfrm>
            <a:custGeom>
              <a:avLst/>
              <a:gdLst>
                <a:gd name="connsiteX0" fmla="*/ -24 w 2497982"/>
                <a:gd name="connsiteY0" fmla="*/ 1248946 h 1248989"/>
                <a:gd name="connsiteX1" fmla="*/ 281749 w 2497982"/>
                <a:gd name="connsiteY1" fmla="*/ 1248946 h 1248989"/>
                <a:gd name="connsiteX2" fmla="*/ 1248967 w 2497982"/>
                <a:gd name="connsiteY2" fmla="*/ 281729 h 1248989"/>
                <a:gd name="connsiteX3" fmla="*/ 2216186 w 2497982"/>
                <a:gd name="connsiteY3" fmla="*/ 1248946 h 1248989"/>
                <a:gd name="connsiteX4" fmla="*/ 2497959 w 2497982"/>
                <a:gd name="connsiteY4" fmla="*/ 1248946 h 1248989"/>
                <a:gd name="connsiteX5" fmla="*/ 1248967 w 2497982"/>
                <a:gd name="connsiteY5" fmla="*/ -43 h 1248989"/>
                <a:gd name="connsiteX6" fmla="*/ -24 w 2497982"/>
                <a:gd name="connsiteY6" fmla="*/ 1248946 h 124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06F8822F-42F2-919F-75F3-6D73222E88A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80DAF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8C5A42E-1CC2-93B4-41A5-78310E4CBB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5751-B7B0-407A-A673-5C3E8DFB2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4789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2DFB86B6-56CF-2C29-8F36-E0AF60C041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3429000"/>
            <a:chOff x="0" y="-5087"/>
            <a:chExt cx="12192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E9672A-2AB0-4347-7342-10F1B216E6AD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-5087"/>
              <a:ext cx="12192000" cy="3429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F28D830-1418-78F8-872B-A58BE2A71B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09" y="431158"/>
              <a:ext cx="1425575" cy="38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Graphic 15">
            <a:extLst>
              <a:ext uri="{FF2B5EF4-FFF2-40B4-BE49-F238E27FC236}">
                <a16:creationId xmlns:a16="http://schemas.microsoft.com/office/drawing/2014/main" id="{0BD30FC9-75A8-4CFC-817A-503B99602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295400"/>
            <a:ext cx="3278641" cy="2075996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149975" y="825981"/>
            <a:ext cx="4625975" cy="5220808"/>
          </a:xfrm>
        </p:spPr>
        <p:txBody>
          <a:bodyPr bIns="1620000"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193925" y="3671888"/>
            <a:ext cx="3295650" cy="23749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6E206925-8E80-C9E5-B6F7-E1A502C8D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788381CA-01FF-DB15-7DF0-89D5231C0C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F973-4B7B-4EF0-A50F-09B3124E2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0028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E7B885-7349-3004-2171-0EA1475155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CE9B3F-EB28-09B2-A2D3-3C8BF4EBBB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278F695E-B6D8-3D3B-E63A-BB1CE62088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465895AD-293B-26BF-AE9F-955AF6D788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2C32455D-B80E-711A-3A35-70C5C93CEC2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7A5BF319-646A-4CE2-B1F5-030343548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759BB734-1532-5864-AB1D-6AE601421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DE49AE37-551D-F97B-C119-D2B8618E6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328BE75D-AEEB-F765-7DB5-0A0D5467E91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05DA4D15-A730-0F46-9D58-CD4E6E8EFC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3909-62FC-4A55-8531-1D983116C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2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1DA4F-A50C-D8B0-AB1A-06CCB842D4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48C45-923B-CCF6-2AF0-364C2B3A0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89188"/>
            <a:ext cx="28543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E660D3-F903-B43D-E6F9-CB564DA72909}"/>
              </a:ext>
            </a:extLst>
          </p:cNvPr>
          <p:cNvSpPr/>
          <p:nvPr userDrawn="1"/>
        </p:nvSpPr>
        <p:spPr>
          <a:xfrm>
            <a:off x="0" y="2312988"/>
            <a:ext cx="2835275" cy="128428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65F3C4-8E9B-185F-FFE8-DBADDDBD47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58963" y="2463800"/>
            <a:ext cx="865187" cy="866775"/>
            <a:chOff x="12954017" y="7362778"/>
            <a:chExt cx="613826" cy="614990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8EF6F8D1-C37F-9761-E005-554B29F6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22C35BF6-1966-020D-5612-69C9F2158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35FE6E6A-C8AE-C90B-699B-F6BA35B0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2B748270-80EF-D6AE-581A-2642EFBF4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232E12CC-22AF-F865-65B7-0FE85649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E2EB4BC7-CDCE-84E0-C207-2F9F27F4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284C5BBC-BEA5-CF3C-20E9-9E44AF61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537384E-E211-823D-11ED-A0F19D482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042E8-7D23-46A6-F214-14F0A43A9D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7050" y="2405063"/>
            <a:ext cx="987425" cy="985837"/>
            <a:chOff x="8987631" y="5741194"/>
            <a:chExt cx="700088" cy="700088"/>
          </a:xfrm>
        </p:grpSpPr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76A3FA6D-5E54-1B96-0222-8B25B020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003" y="6067450"/>
              <a:ext cx="316487" cy="338873"/>
            </a:xfrm>
            <a:custGeom>
              <a:avLst/>
              <a:gdLst>
                <a:gd name="T0" fmla="*/ 311371 w 316487"/>
                <a:gd name="T1" fmla="*/ 35228 h 338873"/>
                <a:gd name="T2" fmla="*/ 279539 w 316487"/>
                <a:gd name="T3" fmla="*/ 3510 h 338873"/>
                <a:gd name="T4" fmla="*/ 267090 w 316487"/>
                <a:gd name="T5" fmla="*/ 986 h 338873"/>
                <a:gd name="T6" fmla="*/ 9915 w 316487"/>
                <a:gd name="T7" fmla="*/ 120658 h 338873"/>
                <a:gd name="T8" fmla="*/ -20 w 316487"/>
                <a:gd name="T9" fmla="*/ 136288 h 338873"/>
                <a:gd name="T10" fmla="*/ -20 w 316487"/>
                <a:gd name="T11" fmla="*/ 174188 h 338873"/>
                <a:gd name="T12" fmla="*/ 10739 w 316487"/>
                <a:gd name="T13" fmla="*/ 184918 h 338873"/>
                <a:gd name="T14" fmla="*/ 15220 w 316487"/>
                <a:gd name="T15" fmla="*/ 183932 h 338873"/>
                <a:gd name="T16" fmla="*/ 243287 w 316487"/>
                <a:gd name="T17" fmla="*/ 77729 h 338873"/>
                <a:gd name="T18" fmla="*/ 166020 w 316487"/>
                <a:gd name="T19" fmla="*/ 290879 h 338873"/>
                <a:gd name="T20" fmla="*/ 170068 w 316487"/>
                <a:gd name="T21" fmla="*/ 308977 h 338873"/>
                <a:gd name="T22" fmla="*/ 196928 w 316487"/>
                <a:gd name="T23" fmla="*/ 335723 h 338873"/>
                <a:gd name="T24" fmla="*/ 212109 w 316487"/>
                <a:gd name="T25" fmla="*/ 335697 h 338873"/>
                <a:gd name="T26" fmla="*/ 214597 w 316487"/>
                <a:gd name="T27" fmla="*/ 331780 h 338873"/>
                <a:gd name="T28" fmla="*/ 315429 w 316487"/>
                <a:gd name="T29" fmla="*/ 53392 h 338873"/>
                <a:gd name="T30" fmla="*/ 311371 w 316487"/>
                <a:gd name="T31" fmla="*/ 35228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302211-4F5F-5421-D59E-C2C97DC022E8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81300" y="3679501"/>
            <a:ext cx="8534400" cy="4857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81300" y="4365104"/>
            <a:ext cx="8534400" cy="1087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16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4 L 6.25E-7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5 L -6.25E-7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plicate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A7725989-F97C-6A80-0426-63BC27812B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524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700" b="1" dirty="0">
                <a:solidFill>
                  <a:srgbClr val="8EB4E3"/>
                </a:solidFill>
              </a:rPr>
              <a:t>VNS Health </a:t>
            </a:r>
            <a:r>
              <a:rPr lang="en-US" altLang="en-US" sz="3700" b="1" dirty="0">
                <a:solidFill>
                  <a:schemeClr val="bg1"/>
                </a:solidFill>
              </a:rPr>
              <a:t>2024 Medicare Plans</a:t>
            </a:r>
            <a:endParaRPr lang="en-US" altLang="en-US" sz="3700" b="1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B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EA60B4-EB92-B848-D5FC-2BE50C37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E775D5-99EF-6DEF-78D8-0B043752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A63B5E-505C-5CCE-9030-A89BC036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E088-9C16-4C93-A46E-FFD408682D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4619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CD6606-EDB5-19DD-4974-EA2BF8BB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EEC469-FA1C-C10D-AB7F-85C0F5D7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D2B888-D593-3D4C-0BF5-F974EA22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8E1B-ABE4-4950-AAF2-2D793623C2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0000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6752-556B-569E-8AEE-15D14A98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3CDC8-7EDE-12A3-2F53-43682939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A544-DFB5-A172-3A60-37C5732F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B08A-2ADF-4695-BE2A-184C0CE00C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83298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256CC2-F4E6-F75F-E407-29BF02F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02CBE2-7EB2-D211-7F86-4BF19AC6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A01BE4-1D90-6ECE-F730-1D6D0AC5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B701-FB97-4248-9FC6-ED7407BCD4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57133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C092388-EB5F-938A-C467-65D25103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5BF1D213-8F87-EED5-676E-E546F55F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C0606E9-40C5-96D5-231B-35FFBAD7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2AF-8483-49BF-AB4E-939AA76756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709233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6A0D30-8F4E-F28E-304D-6C74578945F9}"/>
              </a:ext>
            </a:extLst>
          </p:cNvPr>
          <p:cNvSpPr/>
          <p:nvPr userDrawn="1"/>
        </p:nvSpPr>
        <p:spPr>
          <a:xfrm>
            <a:off x="-12700" y="-11113"/>
            <a:ext cx="12204700" cy="68691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42469EB9-9DF0-C061-C420-AC7C9FD75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-12700" y="-11113"/>
            <a:ext cx="1628775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C3EBBD69-0C8B-E882-1371-8E13DC9D3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805488"/>
            <a:ext cx="21066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3E822F02-954F-7C5A-072B-FFA68858A2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9680575" y="-7938"/>
            <a:ext cx="2511425" cy="25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5B537-A0CC-D6FF-54B1-B39E7BE6A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5730875"/>
            <a:ext cx="2025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10A5E3-5A25-0656-2F66-BFB48FB75E6D}"/>
              </a:ext>
            </a:extLst>
          </p:cNvPr>
          <p:cNvSpPr/>
          <p:nvPr userDrawn="1"/>
        </p:nvSpPr>
        <p:spPr>
          <a:xfrm>
            <a:off x="7391400" y="5689600"/>
            <a:ext cx="2352675" cy="9112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2A0CCA-EE1A-DE8A-64D3-F698943C15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36050" y="5781675"/>
            <a:ext cx="612775" cy="614363"/>
            <a:chOff x="12954017" y="7362778"/>
            <a:chExt cx="613826" cy="614990"/>
          </a:xfrm>
        </p:grpSpPr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89C5AE07-A54C-BE5D-CCDE-8C46F16D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775F203A-23F1-5DCA-0092-54AF15BD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9FB46D1B-34CF-EBC2-624C-1C9E1FD67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CDCCDE63-83C6-721F-83B4-2BA625347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DC5778F8-29DB-53FC-58D4-6E43D8B3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D52E8D22-DEF6-F46E-AF24-FAE8FFD2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E5C6EE98-0F93-34B4-7ECD-4985B72D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5B409167-96AD-BB5B-1265-513FDD78A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06351D-CD19-B753-6E48-262DDAB452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986838" y="5741988"/>
            <a:ext cx="701675" cy="700087"/>
            <a:chOff x="8987631" y="5741194"/>
            <a:chExt cx="700088" cy="700088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0CDAFB20-6FAF-7904-1E1C-2B223626C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15499" y="6056944"/>
              <a:ext cx="353029" cy="378000"/>
            </a:xfrm>
            <a:custGeom>
              <a:avLst/>
              <a:gdLst>
                <a:gd name="T0" fmla="*/ 746298 w 316487"/>
                <a:gd name="T1" fmla="*/ 84435 h 338873"/>
                <a:gd name="T2" fmla="*/ 670007 w 316487"/>
                <a:gd name="T3" fmla="*/ 8412 h 338873"/>
                <a:gd name="T4" fmla="*/ 640168 w 316487"/>
                <a:gd name="T5" fmla="*/ 2364 h 338873"/>
                <a:gd name="T6" fmla="*/ 23764 w 316487"/>
                <a:gd name="T7" fmla="*/ 289196 h 338873"/>
                <a:gd name="T8" fmla="*/ -49 w 316487"/>
                <a:gd name="T9" fmla="*/ 326660 h 338873"/>
                <a:gd name="T10" fmla="*/ -49 w 316487"/>
                <a:gd name="T11" fmla="*/ 417500 h 338873"/>
                <a:gd name="T12" fmla="*/ 25740 w 316487"/>
                <a:gd name="T13" fmla="*/ 443218 h 338873"/>
                <a:gd name="T14" fmla="*/ 36478 w 316487"/>
                <a:gd name="T15" fmla="*/ 440854 h 338873"/>
                <a:gd name="T16" fmla="*/ 583116 w 316487"/>
                <a:gd name="T17" fmla="*/ 186303 h 338873"/>
                <a:gd name="T18" fmla="*/ 397921 w 316487"/>
                <a:gd name="T19" fmla="*/ 697191 h 338873"/>
                <a:gd name="T20" fmla="*/ 407620 w 316487"/>
                <a:gd name="T21" fmla="*/ 740566 h 338873"/>
                <a:gd name="T22" fmla="*/ 472003 w 316487"/>
                <a:gd name="T23" fmla="*/ 804671 h 338873"/>
                <a:gd name="T24" fmla="*/ 508387 w 316487"/>
                <a:gd name="T25" fmla="*/ 804612 h 338873"/>
                <a:gd name="T26" fmla="*/ 514353 w 316487"/>
                <a:gd name="T27" fmla="*/ 795221 h 338873"/>
                <a:gd name="T28" fmla="*/ 756028 w 316487"/>
                <a:gd name="T29" fmla="*/ 127973 h 338873"/>
                <a:gd name="T30" fmla="*/ 746298 w 316487"/>
                <a:gd name="T31" fmla="*/ 84435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ED565D-2195-DD06-8DC3-BB63F6BFA0D2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533525" y="1295401"/>
            <a:ext cx="9123363" cy="23764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3525" y="3887788"/>
            <a:ext cx="9123363" cy="4857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baseline="0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2"/>
                </a:solidFill>
              </a:defRPr>
            </a:lvl2pPr>
            <a:lvl3pPr>
              <a:defRPr lang="en-US" sz="2000" b="1" dirty="0" smtClean="0">
                <a:solidFill>
                  <a:schemeClr val="accent2"/>
                </a:solidFill>
              </a:defRPr>
            </a:lvl3pPr>
            <a:lvl4pPr>
              <a:defRPr lang="en-US" sz="2000" b="1" dirty="0" smtClean="0">
                <a:solidFill>
                  <a:schemeClr val="accent2"/>
                </a:solidFill>
              </a:defRPr>
            </a:lvl4pPr>
            <a:lvl5pPr>
              <a:defRPr lang="en-US" sz="2000" b="1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3525" y="5148263"/>
            <a:ext cx="1870075" cy="898525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6D239FF4-4837-D835-1E6C-19BCBC28D2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24" name="Date Placeholder 20">
            <a:extLst>
              <a:ext uri="{FF2B5EF4-FFF2-40B4-BE49-F238E27FC236}">
                <a16:creationId xmlns:a16="http://schemas.microsoft.com/office/drawing/2014/main" id="{0E40EA07-CF83-FC83-D73E-50A96C9BA29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33525" y="4446588"/>
            <a:ext cx="2638425" cy="352425"/>
          </a:xfrm>
        </p:spPr>
        <p:txBody>
          <a:bodyPr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34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-2.08333E-6 -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6 L 4.58333E-6 -4.44444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511550" y="217486"/>
            <a:ext cx="8462963" cy="59372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C176A0ED-FCAE-6D88-AA01-8CDBFEC5F9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107F7F2-9EB9-4B50-D82E-5E14B49061F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0C77-4AFE-4AC3-9EA4-32A83B62B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2912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BEADD-3D68-069A-FE97-299023D9496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F424F-8A06-F622-70CC-CC28076AD124}"/>
              </a:ext>
            </a:extLst>
          </p:cNvPr>
          <p:cNvSpPr>
            <a:spLocks/>
          </p:cNvSpPr>
          <p:nvPr userDrawn="1"/>
        </p:nvSpPr>
        <p:spPr>
          <a:xfrm>
            <a:off x="9996488" y="0"/>
            <a:ext cx="2195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0FDA5C3B-153A-4628-639E-9D2F5D49D802}"/>
              </a:ext>
            </a:extLst>
          </p:cNvPr>
          <p:cNvSpPr>
            <a:spLocks/>
          </p:cNvSpPr>
          <p:nvPr/>
        </p:nvSpPr>
        <p:spPr bwMode="auto">
          <a:xfrm>
            <a:off x="9994900" y="2813050"/>
            <a:ext cx="1825625" cy="3652838"/>
          </a:xfrm>
          <a:custGeom>
            <a:avLst/>
            <a:gdLst>
              <a:gd name="T0" fmla="*/ -1706 w 1826052"/>
              <a:gd name="T1" fmla="*/ -24 h 3652181"/>
              <a:gd name="T2" fmla="*/ -1706 w 1826052"/>
              <a:gd name="T3" fmla="*/ 412461 h 3652181"/>
              <a:gd name="T4" fmla="*/ 1410103 w 1826052"/>
              <a:gd name="T5" fmla="*/ 1828369 h 3652181"/>
              <a:gd name="T6" fmla="*/ -1706 w 1826052"/>
              <a:gd name="T7" fmla="*/ 3244273 h 3652181"/>
              <a:gd name="T8" fmla="*/ -1706 w 1826052"/>
              <a:gd name="T9" fmla="*/ 3656759 h 3652181"/>
              <a:gd name="T10" fmla="*/ 1821363 w 1826052"/>
              <a:gd name="T11" fmla="*/ 1828369 h 3652181"/>
              <a:gd name="T12" fmla="*/ -1706 w 1826052"/>
              <a:gd name="T13" fmla="*/ -24 h 3652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6052" h="3652181">
                <a:moveTo>
                  <a:pt x="-1706" y="-24"/>
                </a:moveTo>
                <a:lnTo>
                  <a:pt x="-1706" y="411943"/>
                </a:lnTo>
                <a:cubicBezTo>
                  <a:pt x="779288" y="411943"/>
                  <a:pt x="1412413" y="1045067"/>
                  <a:pt x="1412413" y="1826067"/>
                </a:cubicBezTo>
                <a:cubicBezTo>
                  <a:pt x="1412413" y="2607067"/>
                  <a:pt x="779288" y="3240191"/>
                  <a:pt x="-1706" y="3240191"/>
                </a:cubicBezTo>
                <a:lnTo>
                  <a:pt x="-1706" y="3652158"/>
                </a:lnTo>
                <a:cubicBezTo>
                  <a:pt x="1006804" y="3652158"/>
                  <a:pt x="1824347" y="2834593"/>
                  <a:pt x="1824347" y="1826067"/>
                </a:cubicBezTo>
                <a:cubicBezTo>
                  <a:pt x="1824347" y="817541"/>
                  <a:pt x="1006804" y="-24"/>
                  <a:pt x="-1706" y="-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594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AE7362-08D3-7AA8-4B1A-23AFAC0714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4C461F-5E87-ED72-815E-5350E6F05D84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40501E3F-4BD9-12F2-E684-D6C458D7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FD06F0-D7D4-A621-6528-49FABDBF563F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37FFF0-0877-8DBD-6443-524DC64EB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21669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6FF19F-F561-DB16-289B-4AC56B2D8D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E0EA3E-92C8-C6E3-2028-EBC40F6B77C4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BD06EFD7-38A9-0DF9-AAC0-F8050AD6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1EABA-1B3E-5BBF-188B-87FDB5A0F867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Graphic 24">
            <a:extLst>
              <a:ext uri="{FF2B5EF4-FFF2-40B4-BE49-F238E27FC236}">
                <a16:creationId xmlns:a16="http://schemas.microsoft.com/office/drawing/2014/main" id="{DDCE8C8A-4B71-B035-B3B7-472479A1F6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816225"/>
            <a:ext cx="34305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25">
            <a:extLst>
              <a:ext uri="{FF2B5EF4-FFF2-40B4-BE49-F238E27FC236}">
                <a16:creationId xmlns:a16="http://schemas.microsoft.com/office/drawing/2014/main" id="{4E8F4B16-4A76-B348-E1E1-540906565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175"/>
            <a:ext cx="1079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26">
            <a:extLst>
              <a:ext uri="{FF2B5EF4-FFF2-40B4-BE49-F238E27FC236}">
                <a16:creationId xmlns:a16="http://schemas.microsoft.com/office/drawing/2014/main" id="{2EF4A5A0-6C17-16CE-1F2E-C0903A9B5C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249738"/>
            <a:ext cx="5397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1533525" y="1403350"/>
            <a:ext cx="6594475" cy="2862263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8561519" y="3209925"/>
            <a:ext cx="2862000" cy="28620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64423" y="4373563"/>
            <a:ext cx="6563577" cy="11874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31CE2437-BEEB-434A-D75B-C98FD54787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5288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24467F-E2DD-78AD-AE82-1C98E6421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5299F8-EC62-DFEF-1CF6-3512912A49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3">
            <a:extLst>
              <a:ext uri="{FF2B5EF4-FFF2-40B4-BE49-F238E27FC236}">
                <a16:creationId xmlns:a16="http://schemas.microsoft.com/office/drawing/2014/main" id="{FD7562F8-AB68-435C-B3FD-6430AF0AD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932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6295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B7C66E8E-A2BF-76CA-BF68-4261459FB8A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7A929487-2B88-C388-76AC-46C969F03E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7F9E7E97-222F-4E81-BA6E-C2406BA3B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5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591FEE51-21A3-5A53-3B04-CFB7A4244C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D8213598-60C7-F980-EB26-56791CF65D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5E7BD76-26E7-BE49-C8E9-4D4528FB9B8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197BFA78-D767-C6F0-5E9E-8A1FABCF925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49E25548-3B6D-4F34-AA19-2E80E974C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5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5 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2083E788-D560-2025-5CAA-D9ECF0665D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5825" y="3609975"/>
            <a:ext cx="2341563" cy="2498725"/>
            <a:chOff x="2158949" y="3489063"/>
            <a:chExt cx="2342542" cy="2497982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BA69B88F-D36C-AF76-6F11-6B24F4059F6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FA5DB300-90BF-9E72-5E5C-95C8F5B501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4453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3F399A-DE1F-90F4-E02C-B86D2B805F22}"/>
              </a:ext>
            </a:extLst>
          </p:cNvPr>
          <p:cNvSpPr/>
          <p:nvPr userDrawn="1"/>
        </p:nvSpPr>
        <p:spPr>
          <a:xfrm>
            <a:off x="444500" y="6395713"/>
            <a:ext cx="2377281" cy="24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altLang="en-US" sz="800" dirty="0">
                <a:solidFill>
                  <a:schemeClr val="tx2">
                    <a:alpha val="50000"/>
                  </a:schemeClr>
                </a:solidFill>
              </a:rPr>
              <a:t>© Copyright 2024 VNS Health. All rights reserved.</a:t>
            </a:r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399735" y="3876675"/>
            <a:ext cx="1965326" cy="1965326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08788" y="81063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08788" y="109781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808788" y="199935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808788" y="228653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808788" y="3186136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08788" y="3473311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808788" y="437356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808788" y="466073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808788" y="556101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808788" y="584818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490173" y="8096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490173" y="19970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490173" y="31845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5490173" y="43719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490173" y="55594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3"/>
          </p:nvPr>
        </p:nvSpPr>
        <p:spPr>
          <a:xfrm>
            <a:off x="6149975" y="1096013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34"/>
          </p:nvPr>
        </p:nvSpPr>
        <p:spPr>
          <a:xfrm>
            <a:off x="6149975" y="2283607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35"/>
          </p:nvPr>
        </p:nvSpPr>
        <p:spPr>
          <a:xfrm>
            <a:off x="6149975" y="3471201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36"/>
          </p:nvPr>
        </p:nvSpPr>
        <p:spPr>
          <a:xfrm>
            <a:off x="6149975" y="4658795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6"/>
          <p:cNvSpPr>
            <a:spLocks noGrp="1"/>
          </p:cNvSpPr>
          <p:nvPr>
            <p:ph type="body" sz="quarter" idx="37"/>
          </p:nvPr>
        </p:nvSpPr>
        <p:spPr>
          <a:xfrm>
            <a:off x="6149975" y="5846388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7392ABCF-960F-30B1-D339-9756DF13EB4E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860B4905-9DF9-C950-2094-923EA10A10E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650-E72B-4B77-ACB1-866893945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4610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44CBEB21-79EA-3EF0-5F60-917D50A579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CB91F1B2-4172-4D7C-9B80-A6869561F49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87DB-C54A-49AF-8264-13CE042CB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038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BEEF4-B243-CC3B-BB06-A1BC1359EC87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5D722115-6C7F-AFDF-627B-573268D3FF94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C8EF42A4-EF66-2B93-C210-B268362EEA0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6C3571DF-F28C-50D0-8240-A033651E90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2071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DD567CE7-250E-24AD-BE04-ADEA4C94454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EF5EAE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855D5CAB-A202-C906-14C5-F1053AFF9E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E4D5-9C2D-47FB-A8C6-69AD333AF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68167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C73B7-BC9A-664B-A7A9-CD54115774A1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CD194626-1B3D-8C66-A45A-668E9B5047D9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15D6FDC7-2338-C50E-5FA0-85666723471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7F92DD-F2EA-DFCE-8340-104A625DDE9C}"/>
                </a:ext>
              </a:extLst>
            </p:cNvPr>
            <p:cNvSpPr/>
            <p:nvPr/>
          </p:nvSpPr>
          <p:spPr>
            <a:xfrm rot="16200000">
              <a:off x="1531959" y="4113672"/>
              <a:ext cx="2497982" cy="1248764"/>
            </a:xfrm>
            <a:custGeom>
              <a:avLst/>
              <a:gdLst>
                <a:gd name="connsiteX0" fmla="*/ -24 w 2497982"/>
                <a:gd name="connsiteY0" fmla="*/ 1248946 h 1248989"/>
                <a:gd name="connsiteX1" fmla="*/ 281749 w 2497982"/>
                <a:gd name="connsiteY1" fmla="*/ 1248946 h 1248989"/>
                <a:gd name="connsiteX2" fmla="*/ 1248967 w 2497982"/>
                <a:gd name="connsiteY2" fmla="*/ 281729 h 1248989"/>
                <a:gd name="connsiteX3" fmla="*/ 2216186 w 2497982"/>
                <a:gd name="connsiteY3" fmla="*/ 1248946 h 1248989"/>
                <a:gd name="connsiteX4" fmla="*/ 2497959 w 2497982"/>
                <a:gd name="connsiteY4" fmla="*/ 1248946 h 1248989"/>
                <a:gd name="connsiteX5" fmla="*/ 1248967 w 2497982"/>
                <a:gd name="connsiteY5" fmla="*/ -43 h 1248989"/>
                <a:gd name="connsiteX6" fmla="*/ -24 w 2497982"/>
                <a:gd name="connsiteY6" fmla="*/ 1248946 h 124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06F8822F-42F2-919F-75F3-6D73222E88A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80DAF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8C5A42E-1CC2-93B4-41A5-78310E4CBB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5751-B7B0-407A-A673-5C3E8DFB2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5314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2DFB86B6-56CF-2C29-8F36-E0AF60C041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3429000"/>
            <a:chOff x="0" y="-5087"/>
            <a:chExt cx="12192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E9672A-2AB0-4347-7342-10F1B216E6AD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-5087"/>
              <a:ext cx="12192000" cy="3429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F28D830-1418-78F8-872B-A58BE2A71B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09" y="431158"/>
              <a:ext cx="1425575" cy="38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Graphic 15">
            <a:extLst>
              <a:ext uri="{FF2B5EF4-FFF2-40B4-BE49-F238E27FC236}">
                <a16:creationId xmlns:a16="http://schemas.microsoft.com/office/drawing/2014/main" id="{0BD30FC9-75A8-4CFC-817A-503B99602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295400"/>
            <a:ext cx="3278641" cy="2075996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149975" y="825981"/>
            <a:ext cx="4625975" cy="5220808"/>
          </a:xfrm>
        </p:spPr>
        <p:txBody>
          <a:bodyPr bIns="1620000"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193925" y="3671888"/>
            <a:ext cx="3295650" cy="23749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6E206925-8E80-C9E5-B6F7-E1A502C8D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788381CA-01FF-DB15-7DF0-89D5231C0C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F973-4B7B-4EF0-A50F-09B3124E2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8361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E7B885-7349-3004-2171-0EA1475155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CE9B3F-EB28-09B2-A2D3-3C8BF4EBBB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278F695E-B6D8-3D3B-E63A-BB1CE62088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465895AD-293B-26BF-AE9F-955AF6D788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2C32455D-B80E-711A-3A35-70C5C93CEC2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7A5BF319-646A-4CE2-B1F5-030343548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759BB734-1532-5864-AB1D-6AE601421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DE49AE37-551D-F97B-C119-D2B8618E6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328BE75D-AEEB-F765-7DB5-0A0D5467E91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05DA4D15-A730-0F46-9D58-CD4E6E8EFC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3909-62FC-4A55-8531-1D983116C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64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1DA4F-A50C-D8B0-AB1A-06CCB842D4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48C45-923B-CCF6-2AF0-364C2B3A0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89188"/>
            <a:ext cx="28543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E660D3-F903-B43D-E6F9-CB564DA72909}"/>
              </a:ext>
            </a:extLst>
          </p:cNvPr>
          <p:cNvSpPr/>
          <p:nvPr userDrawn="1"/>
        </p:nvSpPr>
        <p:spPr>
          <a:xfrm>
            <a:off x="0" y="2312988"/>
            <a:ext cx="2835275" cy="128428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65F3C4-8E9B-185F-FFE8-DBADDDBD47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58963" y="2463800"/>
            <a:ext cx="865187" cy="866775"/>
            <a:chOff x="12954017" y="7362778"/>
            <a:chExt cx="613826" cy="614990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8EF6F8D1-C37F-9761-E005-554B29F6A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22C35BF6-1966-020D-5612-69C9F2158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35FE6E6A-C8AE-C90B-699B-F6BA35B0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2B748270-80EF-D6AE-581A-2642EFBF4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232E12CC-22AF-F865-65B7-0FE85649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E2EB4BC7-CDCE-84E0-C207-2F9F27F4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284C5BBC-BEA5-CF3C-20E9-9E44AF61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537384E-E211-823D-11ED-A0F19D482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4042E8-7D23-46A6-F214-14F0A43A9D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7050" y="2405063"/>
            <a:ext cx="987425" cy="985837"/>
            <a:chOff x="8987631" y="5741194"/>
            <a:chExt cx="700088" cy="700088"/>
          </a:xfrm>
        </p:grpSpPr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76A3FA6D-5E54-1B96-0222-8B25B020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003" y="6067450"/>
              <a:ext cx="316487" cy="338873"/>
            </a:xfrm>
            <a:custGeom>
              <a:avLst/>
              <a:gdLst>
                <a:gd name="T0" fmla="*/ 311371 w 316487"/>
                <a:gd name="T1" fmla="*/ 35228 h 338873"/>
                <a:gd name="T2" fmla="*/ 279539 w 316487"/>
                <a:gd name="T3" fmla="*/ 3510 h 338873"/>
                <a:gd name="T4" fmla="*/ 267090 w 316487"/>
                <a:gd name="T5" fmla="*/ 986 h 338873"/>
                <a:gd name="T6" fmla="*/ 9915 w 316487"/>
                <a:gd name="T7" fmla="*/ 120658 h 338873"/>
                <a:gd name="T8" fmla="*/ -20 w 316487"/>
                <a:gd name="T9" fmla="*/ 136288 h 338873"/>
                <a:gd name="T10" fmla="*/ -20 w 316487"/>
                <a:gd name="T11" fmla="*/ 174188 h 338873"/>
                <a:gd name="T12" fmla="*/ 10739 w 316487"/>
                <a:gd name="T13" fmla="*/ 184918 h 338873"/>
                <a:gd name="T14" fmla="*/ 15220 w 316487"/>
                <a:gd name="T15" fmla="*/ 183932 h 338873"/>
                <a:gd name="T16" fmla="*/ 243287 w 316487"/>
                <a:gd name="T17" fmla="*/ 77729 h 338873"/>
                <a:gd name="T18" fmla="*/ 166020 w 316487"/>
                <a:gd name="T19" fmla="*/ 290879 h 338873"/>
                <a:gd name="T20" fmla="*/ 170068 w 316487"/>
                <a:gd name="T21" fmla="*/ 308977 h 338873"/>
                <a:gd name="T22" fmla="*/ 196928 w 316487"/>
                <a:gd name="T23" fmla="*/ 335723 h 338873"/>
                <a:gd name="T24" fmla="*/ 212109 w 316487"/>
                <a:gd name="T25" fmla="*/ 335697 h 338873"/>
                <a:gd name="T26" fmla="*/ 214597 w 316487"/>
                <a:gd name="T27" fmla="*/ 331780 h 338873"/>
                <a:gd name="T28" fmla="*/ 315429 w 316487"/>
                <a:gd name="T29" fmla="*/ 53392 h 338873"/>
                <a:gd name="T30" fmla="*/ 311371 w 316487"/>
                <a:gd name="T31" fmla="*/ 35228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302211-4F5F-5421-D59E-C2C97DC022E8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81300" y="3679501"/>
            <a:ext cx="8534400" cy="4857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81300" y="4365104"/>
            <a:ext cx="8534400" cy="1087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775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4 L 6.25E-7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5 L -6.25E-7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plicate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A7725989-F97C-6A80-0426-63BC27812B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524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700" b="1" dirty="0">
                <a:solidFill>
                  <a:srgbClr val="8EB4E3"/>
                </a:solidFill>
              </a:rPr>
              <a:t>VNS Health </a:t>
            </a:r>
            <a:r>
              <a:rPr lang="en-US" altLang="en-US" sz="3700" b="1" dirty="0">
                <a:solidFill>
                  <a:schemeClr val="bg1"/>
                </a:solidFill>
              </a:rPr>
              <a:t>2024 Medicare Plans</a:t>
            </a:r>
            <a:endParaRPr lang="en-US" altLang="en-US" sz="3700" b="1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7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CD6606-EDB5-19DD-4974-EA2BF8BB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EEC469-FA1C-C10D-AB7F-85C0F5D7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D2B888-D593-3D4C-0BF5-F974EA22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8E1B-ABE4-4950-AAF2-2D793623C2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76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65C31-A532-FD81-E8DE-7C4DBBBDBDA5}"/>
              </a:ext>
            </a:extLst>
          </p:cNvPr>
          <p:cNvSpPr/>
          <p:nvPr userDrawn="1"/>
        </p:nvSpPr>
        <p:spPr>
          <a:xfrm>
            <a:off x="-12700" y="-11113"/>
            <a:ext cx="12204700" cy="68691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A8ECFF5A-EB89-455A-4037-6CCE04751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-12700" y="-11113"/>
            <a:ext cx="1628775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73A441C4-68B2-5C45-8E58-5874A949D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805488"/>
            <a:ext cx="21066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F9606ADE-BB18-622B-6AC1-1C0CD35F2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9680575" y="-7938"/>
            <a:ext cx="2511425" cy="25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B2053-B8ED-BAE7-C9B8-A22B066A55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5730875"/>
            <a:ext cx="2025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32A72-94C7-6FA2-75CC-DC22C38EBD27}"/>
              </a:ext>
            </a:extLst>
          </p:cNvPr>
          <p:cNvSpPr/>
          <p:nvPr userDrawn="1"/>
        </p:nvSpPr>
        <p:spPr>
          <a:xfrm>
            <a:off x="7391400" y="5689600"/>
            <a:ext cx="2352675" cy="9112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A43D26-4401-7C30-8C07-09519BA5BE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36050" y="5781675"/>
            <a:ext cx="612775" cy="614363"/>
            <a:chOff x="12954017" y="7362778"/>
            <a:chExt cx="613826" cy="614990"/>
          </a:xfrm>
        </p:grpSpPr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5E65784F-405C-5F5A-13FF-B977FE7B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FD490731-17A4-A6BC-246A-8623A6C4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E241F692-4C80-F217-A66B-0FFE6F4C8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43B49391-60C9-D248-A799-8F67D8F2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838A06D-B12F-1BDF-1C7E-3D02210B9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EA520074-9475-640D-B365-7BBDAE44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C75BD60E-476F-264C-4AE2-635B04CE2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625644CF-EB08-52E5-CD96-DBE68552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49AC72-9F3A-EA0C-C1CC-9114A06943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986838" y="5741988"/>
            <a:ext cx="701675" cy="700087"/>
            <a:chOff x="8987631" y="5741194"/>
            <a:chExt cx="700088" cy="700088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31A05764-309E-593F-3891-70C66FC974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15499" y="6056944"/>
              <a:ext cx="353029" cy="378000"/>
            </a:xfrm>
            <a:custGeom>
              <a:avLst/>
              <a:gdLst>
                <a:gd name="T0" fmla="*/ 7403852 w 316487"/>
                <a:gd name="T1" fmla="*/ 837671 h 338873"/>
                <a:gd name="T2" fmla="*/ 6646971 w 316487"/>
                <a:gd name="T3" fmla="*/ 83450 h 338873"/>
                <a:gd name="T4" fmla="*/ 6350955 w 316487"/>
                <a:gd name="T5" fmla="*/ 23454 h 338873"/>
                <a:gd name="T6" fmla="*/ 235757 w 316487"/>
                <a:gd name="T7" fmla="*/ 2869086 h 338873"/>
                <a:gd name="T8" fmla="*/ -489 w 316487"/>
                <a:gd name="T9" fmla="*/ 3240764 h 338873"/>
                <a:gd name="T10" fmla="*/ -489 w 316487"/>
                <a:gd name="T11" fmla="*/ 4141972 h 338873"/>
                <a:gd name="T12" fmla="*/ 255357 w 316487"/>
                <a:gd name="T13" fmla="*/ 4397137 h 338873"/>
                <a:gd name="T14" fmla="*/ 361896 w 316487"/>
                <a:gd name="T15" fmla="*/ 4373680 h 338873"/>
                <a:gd name="T16" fmla="*/ 5784952 w 316487"/>
                <a:gd name="T17" fmla="*/ 1848302 h 338873"/>
                <a:gd name="T18" fmla="*/ 3947670 w 316487"/>
                <a:gd name="T19" fmla="*/ 6916767 h 338873"/>
                <a:gd name="T20" fmla="*/ 4043885 w 316487"/>
                <a:gd name="T21" fmla="*/ 7347086 h 338873"/>
                <a:gd name="T22" fmla="*/ 4682617 w 316487"/>
                <a:gd name="T23" fmla="*/ 7983069 h 338873"/>
                <a:gd name="T24" fmla="*/ 5043571 w 316487"/>
                <a:gd name="T25" fmla="*/ 7982489 h 338873"/>
                <a:gd name="T26" fmla="*/ 5102780 w 316487"/>
                <a:gd name="T27" fmla="*/ 7889321 h 338873"/>
                <a:gd name="T28" fmla="*/ 7500366 w 316487"/>
                <a:gd name="T29" fmla="*/ 1269608 h 338873"/>
                <a:gd name="T30" fmla="*/ 7403852 w 316487"/>
                <a:gd name="T31" fmla="*/ 837671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DD2C8A-8649-4B0B-B4B2-3E3D09CA47B3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533525" y="1295401"/>
            <a:ext cx="9123363" cy="23764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3525" y="3887788"/>
            <a:ext cx="9123363" cy="4857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baseline="0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2"/>
                </a:solidFill>
              </a:defRPr>
            </a:lvl2pPr>
            <a:lvl3pPr>
              <a:defRPr lang="en-US" sz="2000" b="1" dirty="0" smtClean="0">
                <a:solidFill>
                  <a:schemeClr val="accent2"/>
                </a:solidFill>
              </a:defRPr>
            </a:lvl3pPr>
            <a:lvl4pPr>
              <a:defRPr lang="en-US" sz="2000" b="1" dirty="0" smtClean="0">
                <a:solidFill>
                  <a:schemeClr val="accent2"/>
                </a:solidFill>
              </a:defRPr>
            </a:lvl4pPr>
            <a:lvl5pPr>
              <a:defRPr lang="en-US" sz="2000" b="1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3525" y="5148263"/>
            <a:ext cx="1870075" cy="898525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DD6E06EF-485B-0A6C-6826-FB2B2CE377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24" name="Date Placeholder 20">
            <a:extLst>
              <a:ext uri="{FF2B5EF4-FFF2-40B4-BE49-F238E27FC236}">
                <a16:creationId xmlns:a16="http://schemas.microsoft.com/office/drawing/2014/main" id="{8F969433-017D-543C-C43A-9BCD48E8756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33525" y="4446588"/>
            <a:ext cx="2638425" cy="352425"/>
          </a:xfrm>
        </p:spPr>
        <p:txBody>
          <a:bodyPr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4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-2.08333E-6 -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6 L 4.58333E-6 -4.44444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6752-556B-569E-8AEE-15D14A98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3CDC8-7EDE-12A3-2F53-43682939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A544-DFB5-A172-3A60-37C5732F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B08A-2ADF-4695-BE2A-184C0CE00C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68908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256CC2-F4E6-F75F-E407-29BF02F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02CBE2-7EB2-D211-7F86-4BF19AC6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A01BE4-1D90-6ECE-F730-1D6D0AC5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B701-FB97-4248-9FC6-ED7407BCD4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19531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C092388-EB5F-938A-C467-65D25103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5BF1D213-8F87-EED5-676E-E546F55F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C0606E9-40C5-96D5-231B-35FFBAD7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2AF-8483-49BF-AB4E-939AA76756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62499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1D4772-A627-22E2-31E2-745353981F4F}"/>
              </a:ext>
            </a:extLst>
          </p:cNvPr>
          <p:cNvSpPr/>
          <p:nvPr userDrawn="1"/>
        </p:nvSpPr>
        <p:spPr>
          <a:xfrm>
            <a:off x="-12700" y="-11113"/>
            <a:ext cx="12204700" cy="68691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7252995E-DE51-EB70-AD31-1C4FC01EC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-12700" y="-11113"/>
            <a:ext cx="1628775" cy="164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DF35D19B-65D4-A3FC-54A1-3EE0B23E85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805488"/>
            <a:ext cx="21066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661475CA-1339-C733-C17C-00293B86FF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4"/>
          <a:stretch>
            <a:fillRect/>
          </a:stretch>
        </p:blipFill>
        <p:spPr bwMode="auto">
          <a:xfrm>
            <a:off x="9680575" y="-7938"/>
            <a:ext cx="2511425" cy="25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FB5B5E-9718-A22B-4DA7-3EC1BFFDD5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5730875"/>
            <a:ext cx="2025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26821E-CBFF-95E7-AAC2-F1F6419510F3}"/>
              </a:ext>
            </a:extLst>
          </p:cNvPr>
          <p:cNvSpPr/>
          <p:nvPr userDrawn="1"/>
        </p:nvSpPr>
        <p:spPr>
          <a:xfrm>
            <a:off x="7391400" y="5689600"/>
            <a:ext cx="2352675" cy="9112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181049-5AB5-301E-C5E1-BB7F9F67EFD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36050" y="5781675"/>
            <a:ext cx="612775" cy="614363"/>
            <a:chOff x="12954017" y="7362778"/>
            <a:chExt cx="613826" cy="614990"/>
          </a:xfrm>
        </p:grpSpPr>
        <p:sp>
          <p:nvSpPr>
            <p:cNvPr id="10" name="Freeform: Shape 19">
              <a:extLst>
                <a:ext uri="{FF2B5EF4-FFF2-40B4-BE49-F238E27FC236}">
                  <a16:creationId xmlns:a16="http://schemas.microsoft.com/office/drawing/2014/main" id="{AFB08D5D-937B-B119-FE9A-C6BF8483A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0F7207C1-ED08-F80B-21E9-F087535D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6788497B-0E76-725B-73FD-ECEF17C2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DF053D69-9E2B-5570-E058-EA02E7258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7D0F6CDC-F448-2603-5901-D642CFE14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BFCAC4DE-689B-0DFD-4AD8-01A05D9F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D1B6CE28-9C16-A8A1-B1F1-37331885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31212D8C-8610-541B-215A-B704C8FA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D7BEFE-C7B2-1225-9AA0-15DC044FDE4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986838" y="5741988"/>
            <a:ext cx="701675" cy="700087"/>
            <a:chOff x="8987631" y="5741194"/>
            <a:chExt cx="700088" cy="700088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72B524E8-12B6-F41D-FA0F-4E2ECFE876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15499" y="6056944"/>
              <a:ext cx="353029" cy="378000"/>
            </a:xfrm>
            <a:custGeom>
              <a:avLst/>
              <a:gdLst>
                <a:gd name="T0" fmla="*/ 5950435 w 316487"/>
                <a:gd name="T1" fmla="*/ 673230 h 338873"/>
                <a:gd name="T2" fmla="*/ 5342134 w 316487"/>
                <a:gd name="T3" fmla="*/ 67068 h 338873"/>
                <a:gd name="T4" fmla="*/ 5104227 w 316487"/>
                <a:gd name="T5" fmla="*/ 18850 h 338873"/>
                <a:gd name="T6" fmla="*/ 189477 w 316487"/>
                <a:gd name="T7" fmla="*/ 2305865 h 338873"/>
                <a:gd name="T8" fmla="*/ -393 w 316487"/>
                <a:gd name="T9" fmla="*/ 2604581 h 338873"/>
                <a:gd name="T10" fmla="*/ -393 w 316487"/>
                <a:gd name="T11" fmla="*/ 3328875 h 338873"/>
                <a:gd name="T12" fmla="*/ 205229 w 316487"/>
                <a:gd name="T13" fmla="*/ 3533950 h 338873"/>
                <a:gd name="T14" fmla="*/ 290854 w 316487"/>
                <a:gd name="T15" fmla="*/ 3515097 h 338873"/>
                <a:gd name="T16" fmla="*/ 4649334 w 316487"/>
                <a:gd name="T17" fmla="*/ 1485468 h 338873"/>
                <a:gd name="T18" fmla="*/ 3172721 w 316487"/>
                <a:gd name="T19" fmla="*/ 5558959 h 338873"/>
                <a:gd name="T20" fmla="*/ 3250048 w 316487"/>
                <a:gd name="T21" fmla="*/ 5904804 h 338873"/>
                <a:gd name="T22" fmla="*/ 3763394 w 316487"/>
                <a:gd name="T23" fmla="*/ 6415939 h 338873"/>
                <a:gd name="T24" fmla="*/ 4053490 w 316487"/>
                <a:gd name="T25" fmla="*/ 6415473 h 338873"/>
                <a:gd name="T26" fmla="*/ 4101076 w 316487"/>
                <a:gd name="T27" fmla="*/ 6340594 h 338873"/>
                <a:gd name="T28" fmla="*/ 6028003 w 316487"/>
                <a:gd name="T29" fmla="*/ 1020375 h 338873"/>
                <a:gd name="T30" fmla="*/ 5950435 w 316487"/>
                <a:gd name="T31" fmla="*/ 673230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AFDB0E-13C4-7B04-1DA0-365A8FCA1FAB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533525" y="1295401"/>
            <a:ext cx="9123363" cy="23764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533525" y="3887788"/>
            <a:ext cx="9123363" cy="4857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baseline="0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2"/>
                </a:solidFill>
              </a:defRPr>
            </a:lvl2pPr>
            <a:lvl3pPr>
              <a:defRPr lang="en-US" sz="2000" b="1" dirty="0" smtClean="0">
                <a:solidFill>
                  <a:schemeClr val="accent2"/>
                </a:solidFill>
              </a:defRPr>
            </a:lvl3pPr>
            <a:lvl4pPr>
              <a:defRPr lang="en-US" sz="2000" b="1" dirty="0" smtClean="0">
                <a:solidFill>
                  <a:schemeClr val="accent2"/>
                </a:solidFill>
              </a:defRPr>
            </a:lvl4pPr>
            <a:lvl5pPr>
              <a:defRPr lang="en-US" sz="2000" b="1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3525" y="5148263"/>
            <a:ext cx="1870075" cy="898525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ABEED0DF-48F6-79BA-87FC-7B748C3205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24" name="Date Placeholder 20">
            <a:extLst>
              <a:ext uri="{FF2B5EF4-FFF2-40B4-BE49-F238E27FC236}">
                <a16:creationId xmlns:a16="http://schemas.microsoft.com/office/drawing/2014/main" id="{A6313C52-D285-866B-38F6-ADAAD313A98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33525" y="4446588"/>
            <a:ext cx="2638425" cy="352425"/>
          </a:xfrm>
        </p:spPr>
        <p:txBody>
          <a:bodyPr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79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-2.08333E-6 -3.33333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6 L 4.58333E-6 -4.44444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511550" y="217486"/>
            <a:ext cx="8462963" cy="59372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C3D3CA28-BCA5-4DC0-D00F-55CAF635337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ED41A49-D1E6-77DE-FD6B-670CF3269AA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9FBA-9034-4678-9AA0-160E0F2CAD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000914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FF196B-0D9B-48DA-C7B7-B2B3D3B21D4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514489-6E2B-19C5-D862-F614934772FC}"/>
              </a:ext>
            </a:extLst>
          </p:cNvPr>
          <p:cNvSpPr>
            <a:spLocks/>
          </p:cNvSpPr>
          <p:nvPr userDrawn="1"/>
        </p:nvSpPr>
        <p:spPr>
          <a:xfrm>
            <a:off x="9996488" y="0"/>
            <a:ext cx="2195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C999782E-14BA-D052-FADD-39BD3B7FB88E}"/>
              </a:ext>
            </a:extLst>
          </p:cNvPr>
          <p:cNvSpPr>
            <a:spLocks/>
          </p:cNvSpPr>
          <p:nvPr/>
        </p:nvSpPr>
        <p:spPr bwMode="auto">
          <a:xfrm>
            <a:off x="9994900" y="2813050"/>
            <a:ext cx="1825625" cy="3652838"/>
          </a:xfrm>
          <a:custGeom>
            <a:avLst/>
            <a:gdLst>
              <a:gd name="T0" fmla="*/ -1706 w 1826052"/>
              <a:gd name="T1" fmla="*/ -24 h 3652181"/>
              <a:gd name="T2" fmla="*/ -1706 w 1826052"/>
              <a:gd name="T3" fmla="*/ 413867 h 3652181"/>
              <a:gd name="T4" fmla="*/ 1403850 w 1826052"/>
              <a:gd name="T5" fmla="*/ 1834629 h 3652181"/>
              <a:gd name="T6" fmla="*/ -1706 w 1826052"/>
              <a:gd name="T7" fmla="*/ 3255380 h 3652181"/>
              <a:gd name="T8" fmla="*/ -1706 w 1826052"/>
              <a:gd name="T9" fmla="*/ 3669278 h 3652181"/>
              <a:gd name="T10" fmla="*/ 1813287 w 1826052"/>
              <a:gd name="T11" fmla="*/ 1834629 h 3652181"/>
              <a:gd name="T12" fmla="*/ -1706 w 1826052"/>
              <a:gd name="T13" fmla="*/ -24 h 3652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6052" h="3652181">
                <a:moveTo>
                  <a:pt x="-1706" y="-24"/>
                </a:moveTo>
                <a:lnTo>
                  <a:pt x="-1706" y="411943"/>
                </a:lnTo>
                <a:cubicBezTo>
                  <a:pt x="779288" y="411943"/>
                  <a:pt x="1412413" y="1045067"/>
                  <a:pt x="1412413" y="1826067"/>
                </a:cubicBezTo>
                <a:cubicBezTo>
                  <a:pt x="1412413" y="2607067"/>
                  <a:pt x="779288" y="3240191"/>
                  <a:pt x="-1706" y="3240191"/>
                </a:cubicBezTo>
                <a:lnTo>
                  <a:pt x="-1706" y="3652158"/>
                </a:lnTo>
                <a:cubicBezTo>
                  <a:pt x="1006804" y="3652158"/>
                  <a:pt x="1824347" y="2834593"/>
                  <a:pt x="1824347" y="1826067"/>
                </a:cubicBezTo>
                <a:cubicBezTo>
                  <a:pt x="1824347" y="817541"/>
                  <a:pt x="1006804" y="-24"/>
                  <a:pt x="-1706" y="-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594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DBF3B2-B855-0AFE-D3C9-809959BA3A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1E884F-D5CA-7CD3-712A-B6A5F2AC83C0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623EE833-0552-DDD1-B03C-BCC7A166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5ABA96D-4957-D5D1-B35C-D3173C3F6321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09EF60-83AE-70DB-F411-F03972E492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21669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BB3E0D-811F-6B3E-B5E7-54221C1D85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8A729D-1AD3-9F32-5EF4-355C62E4A09D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4E0638CD-5BDA-6154-6842-80EE10CB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AB975-EFEF-81F9-AA07-9B30B8F891DA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Graphic 24">
            <a:extLst>
              <a:ext uri="{FF2B5EF4-FFF2-40B4-BE49-F238E27FC236}">
                <a16:creationId xmlns:a16="http://schemas.microsoft.com/office/drawing/2014/main" id="{BC2AC7EE-C488-FE8E-6ADE-9D869494EA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816225"/>
            <a:ext cx="34305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25">
            <a:extLst>
              <a:ext uri="{FF2B5EF4-FFF2-40B4-BE49-F238E27FC236}">
                <a16:creationId xmlns:a16="http://schemas.microsoft.com/office/drawing/2014/main" id="{877020FA-58F1-BC30-C211-94EF75FB2E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175"/>
            <a:ext cx="1079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26">
            <a:extLst>
              <a:ext uri="{FF2B5EF4-FFF2-40B4-BE49-F238E27FC236}">
                <a16:creationId xmlns:a16="http://schemas.microsoft.com/office/drawing/2014/main" id="{398A3258-2749-49E8-E28B-D8DF14BBB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249738"/>
            <a:ext cx="5397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1533525" y="1403350"/>
            <a:ext cx="6594475" cy="2862263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8561519" y="3209925"/>
            <a:ext cx="2862000" cy="28620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64423" y="4373563"/>
            <a:ext cx="6563577" cy="11874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7E7A16B5-070E-DAC2-F5AE-93C2B7B5CB9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682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830EED-8125-8F48-4693-29047358C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DD81C6-AC49-713C-2287-A615776E1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3">
            <a:extLst>
              <a:ext uri="{FF2B5EF4-FFF2-40B4-BE49-F238E27FC236}">
                <a16:creationId xmlns:a16="http://schemas.microsoft.com/office/drawing/2014/main" id="{C6B17F10-AB5F-B01C-A7B9-F9C62ED6F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932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6295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D68D5A08-88EA-0052-BD35-3C51AC38A44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7D01D2B1-CA6B-0F5B-0BF9-8AF8E28B1AE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2446-D4CB-46E9-89DE-BACDE4C431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57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CC243A7A-1005-0CFA-1DEE-1123349B16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AC6C7A9D-1502-2E0A-C9AC-E95F1668A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2B65A4D-4923-46D8-8C7E-91779A0525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ED2A2D41-396F-B4F4-93F8-FEE8A27DFBC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58DB-E47C-46C6-BE8D-6CCF82970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520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5 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92CA7398-CE58-7DD1-41F2-05BD158E38E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155825" y="3609975"/>
            <a:ext cx="2341563" cy="2498725"/>
            <a:chOff x="2158949" y="3489063"/>
            <a:chExt cx="2342542" cy="2497982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920420CF-4D68-C0C2-D77F-F798ABAB087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E713DABA-3E93-39D5-5A3B-E7E0837C8B8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4453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08AB662-09A2-D1B7-3CD2-FDA4D7C612BB}"/>
              </a:ext>
            </a:extLst>
          </p:cNvPr>
          <p:cNvSpPr/>
          <p:nvPr userDrawn="1"/>
        </p:nvSpPr>
        <p:spPr>
          <a:xfrm>
            <a:off x="444500" y="6395713"/>
            <a:ext cx="2377281" cy="24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en-US" altLang="en-US" sz="800" dirty="0">
                <a:solidFill>
                  <a:schemeClr val="tx2">
                    <a:alpha val="50000"/>
                  </a:schemeClr>
                </a:solidFill>
              </a:rPr>
              <a:t>© Copyright 2023 VNS Health. All rights reserved.</a:t>
            </a:r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399735" y="3876675"/>
            <a:ext cx="1965326" cy="1965326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08788" y="81063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08788" y="109781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808788" y="1999358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808788" y="2286533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808788" y="3186136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08788" y="3473311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808788" y="437356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808788" y="466073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808788" y="5561013"/>
            <a:ext cx="3848100" cy="279975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808788" y="5848188"/>
            <a:ext cx="3848100" cy="195147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490173" y="8096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490173" y="19970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490173" y="31845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5490173" y="437197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490173" y="5559425"/>
            <a:ext cx="552450" cy="4857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3"/>
          </p:nvPr>
        </p:nvSpPr>
        <p:spPr>
          <a:xfrm>
            <a:off x="6149975" y="1096013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34"/>
          </p:nvPr>
        </p:nvSpPr>
        <p:spPr>
          <a:xfrm>
            <a:off x="6149975" y="2283607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35"/>
          </p:nvPr>
        </p:nvSpPr>
        <p:spPr>
          <a:xfrm>
            <a:off x="6149975" y="3471201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36"/>
          </p:nvPr>
        </p:nvSpPr>
        <p:spPr>
          <a:xfrm>
            <a:off x="6149975" y="4658795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6"/>
          <p:cNvSpPr>
            <a:spLocks noGrp="1"/>
          </p:cNvSpPr>
          <p:nvPr>
            <p:ph type="body" sz="quarter" idx="37"/>
          </p:nvPr>
        </p:nvSpPr>
        <p:spPr>
          <a:xfrm>
            <a:off x="6149975" y="5846388"/>
            <a:ext cx="550863" cy="36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393EC02C-1B53-F35D-D79D-FC00A3163C3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CB2E283-6F0F-5F9E-9C6A-1408411DA29F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F5FC-0DC9-419E-94BA-8CCCAD6DC7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54365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DEA0E6F8-AAC1-3C99-89FD-57E64D3C964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E7C606C1-09D3-9B58-1F08-9DA39ECD250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0C40-8ADA-4545-AFCA-67D05AE938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830038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511550" y="217486"/>
            <a:ext cx="8462963" cy="59372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id="{04BD46D8-E1FD-E17A-7E7D-6033E56A9B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A79F019-5D47-AA8E-2849-8EA9D876AC2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3BA6-CA02-44FC-A411-752CEBD63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9049889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63D9F6-678A-3A7A-8C0B-85650454A2E6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34DC1B18-618F-2AC7-DD80-522890DF4819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47514310-7157-F816-3A88-18A13C5520C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2D0BE389-BED0-239D-D6A5-46401B27989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32071" y="4113559"/>
              <a:ext cx="2497982" cy="1248989"/>
            </a:xfrm>
            <a:custGeom>
              <a:avLst/>
              <a:gdLst>
                <a:gd name="T0" fmla="*/ -24 w 2497982"/>
                <a:gd name="T1" fmla="*/ 1248946 h 1248989"/>
                <a:gd name="T2" fmla="*/ 281749 w 2497982"/>
                <a:gd name="T3" fmla="*/ 1248946 h 1248989"/>
                <a:gd name="T4" fmla="*/ 1248967 w 2497982"/>
                <a:gd name="T5" fmla="*/ 281729 h 1248989"/>
                <a:gd name="T6" fmla="*/ 2216186 w 2497982"/>
                <a:gd name="T7" fmla="*/ 1248946 h 1248989"/>
                <a:gd name="T8" fmla="*/ 2497959 w 2497982"/>
                <a:gd name="T9" fmla="*/ 1248946 h 1248989"/>
                <a:gd name="T10" fmla="*/ 1248967 w 2497982"/>
                <a:gd name="T11" fmla="*/ -43 h 1248989"/>
                <a:gd name="T12" fmla="*/ -24 w 2497982"/>
                <a:gd name="T13" fmla="*/ 1248946 h 12489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91F94A55-B1D1-0DAF-4671-5951B8F925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EF5EAE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34713ABC-FC07-C90E-1E31-ED7DD2423F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7652-2DD9-476E-94D1-D0DD48C215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625004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DB0990-28F9-8E32-76F3-884A3636A940}"/>
              </a:ext>
            </a:extLst>
          </p:cNvPr>
          <p:cNvSpPr>
            <a:spLocks/>
          </p:cNvSpPr>
          <p:nvPr userDrawn="1"/>
        </p:nvSpPr>
        <p:spPr>
          <a:xfrm>
            <a:off x="0" y="5251450"/>
            <a:ext cx="3408363" cy="162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A4CE4135-20DF-9653-A590-19ECC61363E3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704057" y="4120356"/>
            <a:ext cx="2000250" cy="2132013"/>
            <a:chOff x="2156567" y="3489063"/>
            <a:chExt cx="2344924" cy="2497982"/>
          </a:xfrm>
        </p:grpSpPr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AC374F1E-5359-62D4-EABB-F1DDD3DFA24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52824" y="4188497"/>
              <a:ext cx="2198224" cy="1099110"/>
            </a:xfrm>
            <a:custGeom>
              <a:avLst/>
              <a:gdLst>
                <a:gd name="T0" fmla="*/ 1099089 w 2198224"/>
                <a:gd name="T1" fmla="*/ 967174 h 1099110"/>
                <a:gd name="T2" fmla="*/ 131871 w 2198224"/>
                <a:gd name="T3" fmla="*/ -43 h 1099110"/>
                <a:gd name="T4" fmla="*/ -24 w 2198224"/>
                <a:gd name="T5" fmla="*/ -43 h 1099110"/>
                <a:gd name="T6" fmla="*/ 1099089 w 2198224"/>
                <a:gd name="T7" fmla="*/ 1099068 h 1099110"/>
                <a:gd name="T8" fmla="*/ 2198201 w 2198224"/>
                <a:gd name="T9" fmla="*/ -43 h 1099110"/>
                <a:gd name="T10" fmla="*/ 2066307 w 2198224"/>
                <a:gd name="T11" fmla="*/ -43 h 1099110"/>
                <a:gd name="T12" fmla="*/ 1099089 w 2198224"/>
                <a:gd name="T13" fmla="*/ 967174 h 1099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224" h="1099110">
                  <a:moveTo>
                    <a:pt x="1099089" y="967174"/>
                  </a:moveTo>
                  <a:cubicBezTo>
                    <a:pt x="564908" y="967174"/>
                    <a:pt x="131871" y="534137"/>
                    <a:pt x="131871" y="-43"/>
                  </a:cubicBezTo>
                  <a:lnTo>
                    <a:pt x="-24" y="-43"/>
                  </a:lnTo>
                  <a:cubicBezTo>
                    <a:pt x="-24" y="606978"/>
                    <a:pt x="492067" y="1099068"/>
                    <a:pt x="1099089" y="1099068"/>
                  </a:cubicBezTo>
                  <a:cubicBezTo>
                    <a:pt x="1706111" y="1099068"/>
                    <a:pt x="2198201" y="606978"/>
                    <a:pt x="2198201" y="-43"/>
                  </a:cubicBezTo>
                  <a:lnTo>
                    <a:pt x="2066307" y="-43"/>
                  </a:lnTo>
                  <a:cubicBezTo>
                    <a:pt x="2066307" y="534137"/>
                    <a:pt x="1633269" y="967174"/>
                    <a:pt x="1099089" y="967174"/>
                  </a:cubicBezTo>
                  <a:close/>
                </a:path>
              </a:pathLst>
            </a:custGeom>
            <a:solidFill>
              <a:srgbClr val="00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22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D5E1B3-8E0E-BEC1-64B9-5BB309A0490D}"/>
                </a:ext>
              </a:extLst>
            </p:cNvPr>
            <p:cNvSpPr/>
            <p:nvPr/>
          </p:nvSpPr>
          <p:spPr>
            <a:xfrm rot="16200000">
              <a:off x="1531959" y="4113672"/>
              <a:ext cx="2497982" cy="1248764"/>
            </a:xfrm>
            <a:custGeom>
              <a:avLst/>
              <a:gdLst>
                <a:gd name="connsiteX0" fmla="*/ -24 w 2497982"/>
                <a:gd name="connsiteY0" fmla="*/ 1248946 h 1248989"/>
                <a:gd name="connsiteX1" fmla="*/ 281749 w 2497982"/>
                <a:gd name="connsiteY1" fmla="*/ 1248946 h 1248989"/>
                <a:gd name="connsiteX2" fmla="*/ 1248967 w 2497982"/>
                <a:gd name="connsiteY2" fmla="*/ 281729 h 1248989"/>
                <a:gd name="connsiteX3" fmla="*/ 2216186 w 2497982"/>
                <a:gd name="connsiteY3" fmla="*/ 1248946 h 1248989"/>
                <a:gd name="connsiteX4" fmla="*/ 2497959 w 2497982"/>
                <a:gd name="connsiteY4" fmla="*/ 1248946 h 1248989"/>
                <a:gd name="connsiteX5" fmla="*/ 1248967 w 2497982"/>
                <a:gd name="connsiteY5" fmla="*/ -43 h 1248989"/>
                <a:gd name="connsiteX6" fmla="*/ -24 w 2497982"/>
                <a:gd name="connsiteY6" fmla="*/ 1248946 h 124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982" h="1248989">
                  <a:moveTo>
                    <a:pt x="-24" y="1248946"/>
                  </a:moveTo>
                  <a:lnTo>
                    <a:pt x="281749" y="1248946"/>
                  </a:lnTo>
                  <a:cubicBezTo>
                    <a:pt x="281749" y="714766"/>
                    <a:pt x="714787" y="281729"/>
                    <a:pt x="1248967" y="281729"/>
                  </a:cubicBezTo>
                  <a:cubicBezTo>
                    <a:pt x="1783148" y="281729"/>
                    <a:pt x="2216186" y="714766"/>
                    <a:pt x="2216186" y="1248946"/>
                  </a:cubicBezTo>
                  <a:lnTo>
                    <a:pt x="2497959" y="1248946"/>
                  </a:lnTo>
                  <a:cubicBezTo>
                    <a:pt x="2497959" y="559149"/>
                    <a:pt x="1938769" y="-43"/>
                    <a:pt x="1248967" y="-43"/>
                  </a:cubicBezTo>
                  <a:cubicBezTo>
                    <a:pt x="559166" y="-43"/>
                    <a:pt x="-24" y="559149"/>
                    <a:pt x="-24" y="1248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69545" y="4417389"/>
            <a:ext cx="1670400" cy="16704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109" y="1054101"/>
            <a:ext cx="296849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4975" y="2590800"/>
            <a:ext cx="2968625" cy="1674813"/>
          </a:xfrm>
        </p:spPr>
        <p:txBody>
          <a:bodyPr lIns="0" rIns="10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FEAFD298-A677-E3C4-48EC-B825CC82E86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80DAF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41C25C9-D5CB-622F-5B5A-C4838E73203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D190-85BF-43E2-A8D3-8CA162D0F5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61053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B2A7CCFC-D55D-DE30-C160-A50C448A59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3429000"/>
            <a:chOff x="0" y="-5087"/>
            <a:chExt cx="12192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DFCFDF-78EE-A4AD-F34C-D548EAD1542E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-5087"/>
              <a:ext cx="12192000" cy="3429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EC28FAB-FA2C-A79C-4674-CCAD04F404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09" y="431158"/>
              <a:ext cx="1425575" cy="38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Graphic 15">
            <a:extLst>
              <a:ext uri="{FF2B5EF4-FFF2-40B4-BE49-F238E27FC236}">
                <a16:creationId xmlns:a16="http://schemas.microsoft.com/office/drawing/2014/main" id="{B86DF4CF-FD50-7B09-EA09-A98402B9F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295400"/>
            <a:ext cx="3278641" cy="2075996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149975" y="825981"/>
            <a:ext cx="4625975" cy="5220808"/>
          </a:xfrm>
        </p:spPr>
        <p:txBody>
          <a:bodyPr bIns="1620000" rtlCol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2193925" y="3671888"/>
            <a:ext cx="3295650" cy="23749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B693DD60-C1F2-38E3-3EC6-FC2330FD1A6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64B7799D-E7DC-9C71-D533-94836AAE9AB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5764-3433-496E-868D-C8EB112AE0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738094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1B2B9C-6A62-E709-075B-5F201EEF8D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A91B92-A439-636F-3D6C-57F5A01627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3">
            <a:extLst>
              <a:ext uri="{FF2B5EF4-FFF2-40B4-BE49-F238E27FC236}">
                <a16:creationId xmlns:a16="http://schemas.microsoft.com/office/drawing/2014/main" id="{0E27AC83-E5A8-9385-44D8-60D748361A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1CD94515-01E3-66C6-BE33-4FB3751ABA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EFB1FD1D-CB83-85E9-79C1-78F13A50A38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974E-3CE7-4284-9050-7C9C714A1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073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6F99E090-6AA2-332F-259D-D6F657EFC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Logo&#10;&#10;Description automatically generated">
            <a:extLst>
              <a:ext uri="{FF2B5EF4-FFF2-40B4-BE49-F238E27FC236}">
                <a16:creationId xmlns:a16="http://schemas.microsoft.com/office/drawing/2014/main" id="{28BE1A16-A483-EB60-28B2-81E2CFDD6C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1800"/>
            <a:ext cx="1419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93925" y="288000"/>
            <a:ext cx="9229725" cy="4841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7600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A46E999F-5684-12DC-2AC5-C8201D854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155EBF29-589A-6B20-645C-354A913169E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643C-9DEB-4051-AC22-7B7930C1C7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0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0B2F0-30D8-511B-BB57-12BAA53F9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60998-7769-96E6-1008-41B3766B2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89188"/>
            <a:ext cx="28543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4D3FF7-8619-A5E0-667B-A7D9F8F83C65}"/>
              </a:ext>
            </a:extLst>
          </p:cNvPr>
          <p:cNvSpPr/>
          <p:nvPr userDrawn="1"/>
        </p:nvSpPr>
        <p:spPr>
          <a:xfrm>
            <a:off x="0" y="2312988"/>
            <a:ext cx="2835275" cy="128428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478346-3BE2-1BDB-4E3E-7D7B40B617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58963" y="2463800"/>
            <a:ext cx="865187" cy="866775"/>
            <a:chOff x="12954017" y="7362778"/>
            <a:chExt cx="613826" cy="614990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837F5D3D-08AB-2967-1962-7DC3CA81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7261" y="7702119"/>
              <a:ext cx="147313" cy="122154"/>
            </a:xfrm>
            <a:custGeom>
              <a:avLst/>
              <a:gdLst>
                <a:gd name="T0" fmla="*/ 132044 w 147313"/>
                <a:gd name="T1" fmla="*/ 975 h 122154"/>
                <a:gd name="T2" fmla="*/ 9934 w 147313"/>
                <a:gd name="T3" fmla="*/ 57878 h 122154"/>
                <a:gd name="T4" fmla="*/ -20 w 147313"/>
                <a:gd name="T5" fmla="*/ 73518 h 122154"/>
                <a:gd name="T6" fmla="*/ -20 w 147313"/>
                <a:gd name="T7" fmla="*/ 111427 h 122154"/>
                <a:gd name="T8" fmla="*/ 10742 w 147313"/>
                <a:gd name="T9" fmla="*/ 122134 h 122154"/>
                <a:gd name="T10" fmla="*/ 15220 w 147313"/>
                <a:gd name="T11" fmla="*/ 121143 h 122154"/>
                <a:gd name="T12" fmla="*/ 137302 w 147313"/>
                <a:gd name="T13" fmla="*/ 64193 h 122154"/>
                <a:gd name="T14" fmla="*/ 147294 w 147313"/>
                <a:gd name="T15" fmla="*/ 48486 h 122154"/>
                <a:gd name="T16" fmla="*/ 147294 w 147313"/>
                <a:gd name="T17" fmla="*/ 10700 h 122154"/>
                <a:gd name="T18" fmla="*/ 136545 w 147313"/>
                <a:gd name="T19" fmla="*/ -20 h 122154"/>
                <a:gd name="T20" fmla="*/ 132044 w 147313"/>
                <a:gd name="T21" fmla="*/ 975 h 122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13" h="122154">
                  <a:moveTo>
                    <a:pt x="132044" y="975"/>
                  </a:moveTo>
                  <a:lnTo>
                    <a:pt x="9934" y="57878"/>
                  </a:lnTo>
                  <a:cubicBezTo>
                    <a:pt x="3855" y="60710"/>
                    <a:pt x="-29" y="66811"/>
                    <a:pt x="-20" y="73518"/>
                  </a:cubicBezTo>
                  <a:lnTo>
                    <a:pt x="-20" y="111427"/>
                  </a:lnTo>
                  <a:cubicBezTo>
                    <a:pt x="-5" y="117356"/>
                    <a:pt x="4814" y="122150"/>
                    <a:pt x="10742" y="122134"/>
                  </a:cubicBezTo>
                  <a:cubicBezTo>
                    <a:pt x="12289" y="122130"/>
                    <a:pt x="13816" y="121791"/>
                    <a:pt x="15220" y="121143"/>
                  </a:cubicBezTo>
                  <a:lnTo>
                    <a:pt x="137302" y="64193"/>
                  </a:lnTo>
                  <a:cubicBezTo>
                    <a:pt x="143400" y="61341"/>
                    <a:pt x="147295" y="55217"/>
                    <a:pt x="147294" y="48486"/>
                  </a:cubicBezTo>
                  <a:lnTo>
                    <a:pt x="147294" y="10700"/>
                  </a:lnTo>
                  <a:cubicBezTo>
                    <a:pt x="147286" y="4772"/>
                    <a:pt x="142474" y="-28"/>
                    <a:pt x="136545" y="-20"/>
                  </a:cubicBezTo>
                  <a:cubicBezTo>
                    <a:pt x="134990" y="-18"/>
                    <a:pt x="133455" y="322"/>
                    <a:pt x="132044" y="975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6A0865B3-C8BE-8540-FB47-D05AC248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583" y="7796073"/>
              <a:ext cx="96411" cy="181695"/>
            </a:xfrm>
            <a:custGeom>
              <a:avLst/>
              <a:gdLst>
                <a:gd name="T0" fmla="*/ 46796 w 96411"/>
                <a:gd name="T1" fmla="*/ 7110 h 181695"/>
                <a:gd name="T2" fmla="*/ 1009 w 96411"/>
                <a:gd name="T3" fmla="*/ 133792 h 181695"/>
                <a:gd name="T4" fmla="*/ 5077 w 96411"/>
                <a:gd name="T5" fmla="*/ 151890 h 181695"/>
                <a:gd name="T6" fmla="*/ 31975 w 96411"/>
                <a:gd name="T7" fmla="*/ 178560 h 181695"/>
                <a:gd name="T8" fmla="*/ 47169 w 96411"/>
                <a:gd name="T9" fmla="*/ 178497 h 181695"/>
                <a:gd name="T10" fmla="*/ 49644 w 96411"/>
                <a:gd name="T11" fmla="*/ 174588 h 181695"/>
                <a:gd name="T12" fmla="*/ 95364 w 96411"/>
                <a:gd name="T13" fmla="*/ 47905 h 181695"/>
                <a:gd name="T14" fmla="*/ 91278 w 96411"/>
                <a:gd name="T15" fmla="*/ 29751 h 181695"/>
                <a:gd name="T16" fmla="*/ 64465 w 96411"/>
                <a:gd name="T17" fmla="*/ 3081 h 181695"/>
                <a:gd name="T18" fmla="*/ 49271 w 96411"/>
                <a:gd name="T19" fmla="*/ 3173 h 181695"/>
                <a:gd name="T20" fmla="*/ 46796 w 96411"/>
                <a:gd name="T21" fmla="*/ 7110 h 1816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11" h="181695">
                  <a:moveTo>
                    <a:pt x="46796" y="7110"/>
                  </a:moveTo>
                  <a:lnTo>
                    <a:pt x="1009" y="133792"/>
                  </a:lnTo>
                  <a:cubicBezTo>
                    <a:pt x="-1275" y="140102"/>
                    <a:pt x="312" y="147164"/>
                    <a:pt x="5077" y="151890"/>
                  </a:cubicBezTo>
                  <a:lnTo>
                    <a:pt x="31975" y="178560"/>
                  </a:lnTo>
                  <a:cubicBezTo>
                    <a:pt x="36188" y="182739"/>
                    <a:pt x="42991" y="182711"/>
                    <a:pt x="47169" y="178497"/>
                  </a:cubicBezTo>
                  <a:cubicBezTo>
                    <a:pt x="48269" y="177389"/>
                    <a:pt x="49112" y="176056"/>
                    <a:pt x="49644" y="174588"/>
                  </a:cubicBezTo>
                  <a:lnTo>
                    <a:pt x="95364" y="47905"/>
                  </a:lnTo>
                  <a:cubicBezTo>
                    <a:pt x="97648" y="41574"/>
                    <a:pt x="96055" y="34493"/>
                    <a:pt x="91278" y="29751"/>
                  </a:cubicBezTo>
                  <a:lnTo>
                    <a:pt x="64465" y="3081"/>
                  </a:lnTo>
                  <a:cubicBezTo>
                    <a:pt x="60243" y="-1089"/>
                    <a:pt x="53441" y="-1048"/>
                    <a:pt x="49271" y="3173"/>
                  </a:cubicBezTo>
                  <a:cubicBezTo>
                    <a:pt x="48169" y="4290"/>
                    <a:pt x="47324" y="5633"/>
                    <a:pt x="46796" y="711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D77CB0B0-2A34-0328-2E78-74E6D642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7373" y="7805146"/>
              <a:ext cx="122459" cy="147342"/>
            </a:xfrm>
            <a:custGeom>
              <a:avLst/>
              <a:gdLst>
                <a:gd name="T0" fmla="*/ 993 w 122459"/>
                <a:gd name="T1" fmla="*/ 15382 h 147342"/>
                <a:gd name="T2" fmla="*/ 58143 w 122459"/>
                <a:gd name="T3" fmla="*/ 137388 h 147342"/>
                <a:gd name="T4" fmla="*/ 73802 w 122459"/>
                <a:gd name="T5" fmla="*/ 147322 h 147342"/>
                <a:gd name="T6" fmla="*/ 111702 w 122459"/>
                <a:gd name="T7" fmla="*/ 147218 h 147342"/>
                <a:gd name="T8" fmla="*/ 122439 w 122459"/>
                <a:gd name="T9" fmla="*/ 136467 h 147342"/>
                <a:gd name="T10" fmla="*/ 121427 w 122459"/>
                <a:gd name="T11" fmla="*/ 131920 h 147342"/>
                <a:gd name="T12" fmla="*/ 64277 w 122459"/>
                <a:gd name="T13" fmla="*/ 9943 h 147342"/>
                <a:gd name="T14" fmla="*/ 48551 w 122459"/>
                <a:gd name="T15" fmla="*/ -20 h 147342"/>
                <a:gd name="T16" fmla="*/ 10765 w 122459"/>
                <a:gd name="T17" fmla="*/ 85 h 147342"/>
                <a:gd name="T18" fmla="*/ -20 w 122459"/>
                <a:gd name="T19" fmla="*/ 10788 h 147342"/>
                <a:gd name="T20" fmla="*/ 993 w 122459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59" h="147342">
                  <a:moveTo>
                    <a:pt x="993" y="15382"/>
                  </a:moveTo>
                  <a:lnTo>
                    <a:pt x="58143" y="137388"/>
                  </a:lnTo>
                  <a:cubicBezTo>
                    <a:pt x="60987" y="143462"/>
                    <a:pt x="67094" y="147337"/>
                    <a:pt x="73802" y="147322"/>
                  </a:cubicBezTo>
                  <a:lnTo>
                    <a:pt x="111702" y="147218"/>
                  </a:lnTo>
                  <a:cubicBezTo>
                    <a:pt x="117636" y="147214"/>
                    <a:pt x="122443" y="142401"/>
                    <a:pt x="122439" y="136467"/>
                  </a:cubicBezTo>
                  <a:cubicBezTo>
                    <a:pt x="122438" y="134895"/>
                    <a:pt x="122092" y="133343"/>
                    <a:pt x="121427" y="131920"/>
                  </a:cubicBezTo>
                  <a:lnTo>
                    <a:pt x="64277" y="9943"/>
                  </a:lnTo>
                  <a:cubicBezTo>
                    <a:pt x="61415" y="3849"/>
                    <a:pt x="55283" y="-36"/>
                    <a:pt x="48551" y="-20"/>
                  </a:cubicBezTo>
                  <a:lnTo>
                    <a:pt x="10765" y="85"/>
                  </a:lnTo>
                  <a:cubicBezTo>
                    <a:pt x="4831" y="62"/>
                    <a:pt x="3" y="4854"/>
                    <a:pt x="-20" y="10788"/>
                  </a:cubicBezTo>
                  <a:cubicBezTo>
                    <a:pt x="-26" y="12375"/>
                    <a:pt x="320" y="13945"/>
                    <a:pt x="993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14EC883C-E871-B482-F7D6-AFD0C7FB3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054" y="7362778"/>
              <a:ext cx="96540" cy="181729"/>
            </a:xfrm>
            <a:custGeom>
              <a:avLst/>
              <a:gdLst>
                <a:gd name="T0" fmla="*/ 46954 w 96540"/>
                <a:gd name="T1" fmla="*/ 7104 h 181729"/>
                <a:gd name="T2" fmla="*/ 1015 w 96540"/>
                <a:gd name="T3" fmla="*/ 133738 h 181729"/>
                <a:gd name="T4" fmla="*/ 5054 w 96540"/>
                <a:gd name="T5" fmla="*/ 151836 h 181729"/>
                <a:gd name="T6" fmla="*/ 31915 w 96540"/>
                <a:gd name="T7" fmla="*/ 178582 h 181729"/>
                <a:gd name="T8" fmla="*/ 47109 w 96540"/>
                <a:gd name="T9" fmla="*/ 178544 h 181729"/>
                <a:gd name="T10" fmla="*/ 49593 w 96540"/>
                <a:gd name="T11" fmla="*/ 174629 h 181729"/>
                <a:gd name="T12" fmla="*/ 95484 w 96540"/>
                <a:gd name="T13" fmla="*/ 47947 h 181729"/>
                <a:gd name="T14" fmla="*/ 91427 w 96540"/>
                <a:gd name="T15" fmla="*/ 29783 h 181729"/>
                <a:gd name="T16" fmla="*/ 64642 w 96540"/>
                <a:gd name="T17" fmla="*/ 3113 h 181729"/>
                <a:gd name="T18" fmla="*/ 49461 w 96540"/>
                <a:gd name="T19" fmla="*/ 3135 h 181729"/>
                <a:gd name="T20" fmla="*/ 46954 w 96540"/>
                <a:gd name="T21" fmla="*/ 7104 h 1817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540" h="181729">
                  <a:moveTo>
                    <a:pt x="46954" y="7104"/>
                  </a:moveTo>
                  <a:lnTo>
                    <a:pt x="1015" y="133738"/>
                  </a:lnTo>
                  <a:cubicBezTo>
                    <a:pt x="-1273" y="140043"/>
                    <a:pt x="302" y="147103"/>
                    <a:pt x="5054" y="151836"/>
                  </a:cubicBezTo>
                  <a:lnTo>
                    <a:pt x="31915" y="178582"/>
                  </a:lnTo>
                  <a:cubicBezTo>
                    <a:pt x="36121" y="182767"/>
                    <a:pt x="42924" y="182750"/>
                    <a:pt x="47109" y="178544"/>
                  </a:cubicBezTo>
                  <a:cubicBezTo>
                    <a:pt x="48212" y="177435"/>
                    <a:pt x="49060" y="176099"/>
                    <a:pt x="49593" y="174629"/>
                  </a:cubicBezTo>
                  <a:lnTo>
                    <a:pt x="95484" y="47947"/>
                  </a:lnTo>
                  <a:cubicBezTo>
                    <a:pt x="97777" y="41618"/>
                    <a:pt x="96195" y="34534"/>
                    <a:pt x="91427" y="29783"/>
                  </a:cubicBezTo>
                  <a:lnTo>
                    <a:pt x="64642" y="3113"/>
                  </a:lnTo>
                  <a:cubicBezTo>
                    <a:pt x="60444" y="-1073"/>
                    <a:pt x="53647" y="-1063"/>
                    <a:pt x="49461" y="3135"/>
                  </a:cubicBezTo>
                  <a:cubicBezTo>
                    <a:pt x="48343" y="4257"/>
                    <a:pt x="47487" y="5612"/>
                    <a:pt x="46954" y="710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56019BB2-0A81-43E2-68E6-9372C4AC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3034" y="7388047"/>
              <a:ext cx="122406" cy="147342"/>
            </a:xfrm>
            <a:custGeom>
              <a:avLst/>
              <a:gdLst>
                <a:gd name="T0" fmla="*/ 992 w 122406"/>
                <a:gd name="T1" fmla="*/ 15382 h 147342"/>
                <a:gd name="T2" fmla="*/ 58142 w 122406"/>
                <a:gd name="T3" fmla="*/ 137388 h 147342"/>
                <a:gd name="T4" fmla="*/ 73802 w 122406"/>
                <a:gd name="T5" fmla="*/ 147322 h 147342"/>
                <a:gd name="T6" fmla="*/ 111711 w 122406"/>
                <a:gd name="T7" fmla="*/ 147218 h 147342"/>
                <a:gd name="T8" fmla="*/ 122387 w 122406"/>
                <a:gd name="T9" fmla="*/ 136425 h 147342"/>
                <a:gd name="T10" fmla="*/ 121369 w 122406"/>
                <a:gd name="T11" fmla="*/ 131920 h 147342"/>
                <a:gd name="T12" fmla="*/ 64219 w 122406"/>
                <a:gd name="T13" fmla="*/ 9943 h 147342"/>
                <a:gd name="T14" fmla="*/ 48503 w 122406"/>
                <a:gd name="T15" fmla="*/ -20 h 147342"/>
                <a:gd name="T16" fmla="*/ 10718 w 122406"/>
                <a:gd name="T17" fmla="*/ 85 h 147342"/>
                <a:gd name="T18" fmla="*/ -20 w 122406"/>
                <a:gd name="T19" fmla="*/ 10836 h 147342"/>
                <a:gd name="T20" fmla="*/ 992 w 122406"/>
                <a:gd name="T21" fmla="*/ 15382 h 147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406" h="147342">
                  <a:moveTo>
                    <a:pt x="992" y="15382"/>
                  </a:moveTo>
                  <a:lnTo>
                    <a:pt x="58142" y="137388"/>
                  </a:lnTo>
                  <a:cubicBezTo>
                    <a:pt x="60985" y="143464"/>
                    <a:pt x="67094" y="147339"/>
                    <a:pt x="73802" y="147322"/>
                  </a:cubicBezTo>
                  <a:lnTo>
                    <a:pt x="111711" y="147218"/>
                  </a:lnTo>
                  <a:cubicBezTo>
                    <a:pt x="117639" y="147185"/>
                    <a:pt x="122419" y="142353"/>
                    <a:pt x="122387" y="136425"/>
                  </a:cubicBezTo>
                  <a:cubicBezTo>
                    <a:pt x="122379" y="134867"/>
                    <a:pt x="122031" y="133330"/>
                    <a:pt x="121369" y="131920"/>
                  </a:cubicBezTo>
                  <a:lnTo>
                    <a:pt x="64219" y="9943"/>
                  </a:lnTo>
                  <a:cubicBezTo>
                    <a:pt x="61366" y="3847"/>
                    <a:pt x="55235" y="-40"/>
                    <a:pt x="48503" y="-20"/>
                  </a:cubicBezTo>
                  <a:lnTo>
                    <a:pt x="10718" y="85"/>
                  </a:lnTo>
                  <a:cubicBezTo>
                    <a:pt x="4783" y="89"/>
                    <a:pt x="-24" y="4902"/>
                    <a:pt x="-20" y="10836"/>
                  </a:cubicBezTo>
                  <a:cubicBezTo>
                    <a:pt x="-19" y="12407"/>
                    <a:pt x="327" y="13959"/>
                    <a:pt x="992" y="15382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81C39F0A-E3BA-91A9-878E-D2D4CC30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7" y="7544175"/>
              <a:ext cx="181560" cy="97012"/>
            </a:xfrm>
            <a:custGeom>
              <a:avLst/>
              <a:gdLst>
                <a:gd name="T0" fmla="*/ 6992 w 181560"/>
                <a:gd name="T1" fmla="*/ 49354 h 97012"/>
                <a:gd name="T2" fmla="*/ 133398 w 181560"/>
                <a:gd name="T3" fmla="*/ 95931 h 97012"/>
                <a:gd name="T4" fmla="*/ 151495 w 181560"/>
                <a:gd name="T5" fmla="*/ 91978 h 97012"/>
                <a:gd name="T6" fmla="*/ 178375 w 181560"/>
                <a:gd name="T7" fmla="*/ 65251 h 97012"/>
                <a:gd name="T8" fmla="*/ 178418 w 181560"/>
                <a:gd name="T9" fmla="*/ 50070 h 97012"/>
                <a:gd name="T10" fmla="*/ 174508 w 181560"/>
                <a:gd name="T11" fmla="*/ 47563 h 97012"/>
                <a:gd name="T12" fmla="*/ 48102 w 181560"/>
                <a:gd name="T13" fmla="*/ 1043 h 97012"/>
                <a:gd name="T14" fmla="*/ 29928 w 181560"/>
                <a:gd name="T15" fmla="*/ 5015 h 97012"/>
                <a:gd name="T16" fmla="*/ 3134 w 181560"/>
                <a:gd name="T17" fmla="*/ 31685 h 97012"/>
                <a:gd name="T18" fmla="*/ 3114 w 181560"/>
                <a:gd name="T19" fmla="*/ 46866 h 97012"/>
                <a:gd name="T20" fmla="*/ 6992 w 181560"/>
                <a:gd name="T21" fmla="*/ 49354 h 970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60" h="97012">
                  <a:moveTo>
                    <a:pt x="6992" y="49354"/>
                  </a:moveTo>
                  <a:lnTo>
                    <a:pt x="133398" y="95931"/>
                  </a:lnTo>
                  <a:cubicBezTo>
                    <a:pt x="139685" y="98247"/>
                    <a:pt x="146745" y="96704"/>
                    <a:pt x="151495" y="91978"/>
                  </a:cubicBezTo>
                  <a:lnTo>
                    <a:pt x="178375" y="65251"/>
                  </a:lnTo>
                  <a:cubicBezTo>
                    <a:pt x="182579" y="61070"/>
                    <a:pt x="182598" y="54273"/>
                    <a:pt x="178418" y="50070"/>
                  </a:cubicBezTo>
                  <a:cubicBezTo>
                    <a:pt x="177313" y="48959"/>
                    <a:pt x="175978" y="48103"/>
                    <a:pt x="174508" y="47563"/>
                  </a:cubicBezTo>
                  <a:lnTo>
                    <a:pt x="48102" y="1043"/>
                  </a:lnTo>
                  <a:cubicBezTo>
                    <a:pt x="41786" y="-1278"/>
                    <a:pt x="34699" y="271"/>
                    <a:pt x="29928" y="5015"/>
                  </a:cubicBezTo>
                  <a:lnTo>
                    <a:pt x="3134" y="31685"/>
                  </a:lnTo>
                  <a:cubicBezTo>
                    <a:pt x="-1064" y="35871"/>
                    <a:pt x="-1072" y="42668"/>
                    <a:pt x="3114" y="46866"/>
                  </a:cubicBezTo>
                  <a:cubicBezTo>
                    <a:pt x="4211" y="47966"/>
                    <a:pt x="5534" y="48815"/>
                    <a:pt x="6992" y="49354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7DFE79ED-E233-19C5-EF3D-4A67BC4D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6289" y="7701517"/>
              <a:ext cx="181554" cy="97011"/>
            </a:xfrm>
            <a:custGeom>
              <a:avLst/>
              <a:gdLst>
                <a:gd name="T0" fmla="*/ 6984 w 181554"/>
                <a:gd name="T1" fmla="*/ 49355 h 97011"/>
                <a:gd name="T2" fmla="*/ 133400 w 181554"/>
                <a:gd name="T3" fmla="*/ 95932 h 97011"/>
                <a:gd name="T4" fmla="*/ 151497 w 181554"/>
                <a:gd name="T5" fmla="*/ 91979 h 97011"/>
                <a:gd name="T6" fmla="*/ 178367 w 181554"/>
                <a:gd name="T7" fmla="*/ 65252 h 97011"/>
                <a:gd name="T8" fmla="*/ 178408 w 181554"/>
                <a:gd name="T9" fmla="*/ 50058 h 97011"/>
                <a:gd name="T10" fmla="*/ 174510 w 181554"/>
                <a:gd name="T11" fmla="*/ 47555 h 97011"/>
                <a:gd name="T12" fmla="*/ 48103 w 181554"/>
                <a:gd name="T13" fmla="*/ 1044 h 97011"/>
                <a:gd name="T14" fmla="*/ 29920 w 181554"/>
                <a:gd name="T15" fmla="*/ 5016 h 97011"/>
                <a:gd name="T16" fmla="*/ 3126 w 181554"/>
                <a:gd name="T17" fmla="*/ 31686 h 97011"/>
                <a:gd name="T18" fmla="*/ 3127 w 181554"/>
                <a:gd name="T19" fmla="*/ 46880 h 97011"/>
                <a:gd name="T20" fmla="*/ 6984 w 181554"/>
                <a:gd name="T21" fmla="*/ 49355 h 970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554" h="97011">
                  <a:moveTo>
                    <a:pt x="6984" y="49355"/>
                  </a:moveTo>
                  <a:lnTo>
                    <a:pt x="133400" y="95932"/>
                  </a:lnTo>
                  <a:cubicBezTo>
                    <a:pt x="139688" y="98245"/>
                    <a:pt x="146746" y="96704"/>
                    <a:pt x="151497" y="91979"/>
                  </a:cubicBezTo>
                  <a:lnTo>
                    <a:pt x="178367" y="65252"/>
                  </a:lnTo>
                  <a:cubicBezTo>
                    <a:pt x="182575" y="61068"/>
                    <a:pt x="182593" y="54265"/>
                    <a:pt x="178408" y="50058"/>
                  </a:cubicBezTo>
                  <a:cubicBezTo>
                    <a:pt x="177306" y="48950"/>
                    <a:pt x="175976" y="48096"/>
                    <a:pt x="174510" y="47555"/>
                  </a:cubicBezTo>
                  <a:lnTo>
                    <a:pt x="48103" y="1044"/>
                  </a:lnTo>
                  <a:cubicBezTo>
                    <a:pt x="41785" y="-1279"/>
                    <a:pt x="34694" y="271"/>
                    <a:pt x="29920" y="5016"/>
                  </a:cubicBezTo>
                  <a:lnTo>
                    <a:pt x="3126" y="31686"/>
                  </a:lnTo>
                  <a:cubicBezTo>
                    <a:pt x="-1069" y="35882"/>
                    <a:pt x="-1068" y="42686"/>
                    <a:pt x="3127" y="46880"/>
                  </a:cubicBezTo>
                  <a:cubicBezTo>
                    <a:pt x="4220" y="47973"/>
                    <a:pt x="5535" y="48817"/>
                    <a:pt x="6984" y="4935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33C07096-2BD6-CC44-74E3-0041402D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845" y="7511629"/>
              <a:ext cx="147380" cy="122040"/>
            </a:xfrm>
            <a:custGeom>
              <a:avLst/>
              <a:gdLst>
                <a:gd name="T0" fmla="*/ 132120 w 147380"/>
                <a:gd name="T1" fmla="*/ 966 h 122040"/>
                <a:gd name="T2" fmla="*/ 9953 w 147380"/>
                <a:gd name="T3" fmla="*/ 57754 h 122040"/>
                <a:gd name="T4" fmla="*/ -20 w 147380"/>
                <a:gd name="T5" fmla="*/ 73384 h 122040"/>
                <a:gd name="T6" fmla="*/ -20 w 147380"/>
                <a:gd name="T7" fmla="*/ 111294 h 122040"/>
                <a:gd name="T8" fmla="*/ 10723 w 147380"/>
                <a:gd name="T9" fmla="*/ 122020 h 122040"/>
                <a:gd name="T10" fmla="*/ 15220 w 147380"/>
                <a:gd name="T11" fmla="*/ 121028 h 122040"/>
                <a:gd name="T12" fmla="*/ 137350 w 147380"/>
                <a:gd name="T13" fmla="*/ 64183 h 122040"/>
                <a:gd name="T14" fmla="*/ 147360 w 147380"/>
                <a:gd name="T15" fmla="*/ 48496 h 122040"/>
                <a:gd name="T16" fmla="*/ 147360 w 147380"/>
                <a:gd name="T17" fmla="*/ 10710 h 122040"/>
                <a:gd name="T18" fmla="*/ 136602 w 147380"/>
                <a:gd name="T19" fmla="*/ -20 h 122040"/>
                <a:gd name="T20" fmla="*/ 132120 w 147380"/>
                <a:gd name="T21" fmla="*/ 966 h 1220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380" h="122040">
                  <a:moveTo>
                    <a:pt x="132120" y="966"/>
                  </a:moveTo>
                  <a:lnTo>
                    <a:pt x="9953" y="57754"/>
                  </a:lnTo>
                  <a:cubicBezTo>
                    <a:pt x="3870" y="60579"/>
                    <a:pt x="-21" y="66677"/>
                    <a:pt x="-20" y="73384"/>
                  </a:cubicBezTo>
                  <a:lnTo>
                    <a:pt x="-20" y="111294"/>
                  </a:lnTo>
                  <a:cubicBezTo>
                    <a:pt x="-15" y="117222"/>
                    <a:pt x="4795" y="122025"/>
                    <a:pt x="10723" y="122020"/>
                  </a:cubicBezTo>
                  <a:cubicBezTo>
                    <a:pt x="12277" y="122018"/>
                    <a:pt x="13810" y="121680"/>
                    <a:pt x="15220" y="121028"/>
                  </a:cubicBezTo>
                  <a:lnTo>
                    <a:pt x="137350" y="64183"/>
                  </a:lnTo>
                  <a:cubicBezTo>
                    <a:pt x="143455" y="61348"/>
                    <a:pt x="147360" y="55227"/>
                    <a:pt x="147360" y="48496"/>
                  </a:cubicBezTo>
                  <a:lnTo>
                    <a:pt x="147360" y="10710"/>
                  </a:lnTo>
                  <a:cubicBezTo>
                    <a:pt x="147353" y="4776"/>
                    <a:pt x="142536" y="-28"/>
                    <a:pt x="136602" y="-20"/>
                  </a:cubicBezTo>
                  <a:cubicBezTo>
                    <a:pt x="135054" y="-18"/>
                    <a:pt x="133525" y="318"/>
                    <a:pt x="132120" y="966"/>
                  </a:cubicBezTo>
                  <a:close/>
                </a:path>
              </a:pathLst>
            </a:custGeom>
            <a:solidFill>
              <a:srgbClr val="00B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EEC411-7563-E529-5E4A-818B02CB71A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7050" y="2405063"/>
            <a:ext cx="987425" cy="985837"/>
            <a:chOff x="8987631" y="5741194"/>
            <a:chExt cx="700088" cy="700088"/>
          </a:xfrm>
        </p:grpSpPr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C7001CA2-F686-BCD8-B77F-12887526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003" y="6067450"/>
              <a:ext cx="316487" cy="338873"/>
            </a:xfrm>
            <a:custGeom>
              <a:avLst/>
              <a:gdLst>
                <a:gd name="T0" fmla="*/ 311371 w 316487"/>
                <a:gd name="T1" fmla="*/ 35228 h 338873"/>
                <a:gd name="T2" fmla="*/ 279539 w 316487"/>
                <a:gd name="T3" fmla="*/ 3510 h 338873"/>
                <a:gd name="T4" fmla="*/ 267090 w 316487"/>
                <a:gd name="T5" fmla="*/ 986 h 338873"/>
                <a:gd name="T6" fmla="*/ 9915 w 316487"/>
                <a:gd name="T7" fmla="*/ 120658 h 338873"/>
                <a:gd name="T8" fmla="*/ -20 w 316487"/>
                <a:gd name="T9" fmla="*/ 136288 h 338873"/>
                <a:gd name="T10" fmla="*/ -20 w 316487"/>
                <a:gd name="T11" fmla="*/ 174188 h 338873"/>
                <a:gd name="T12" fmla="*/ 10739 w 316487"/>
                <a:gd name="T13" fmla="*/ 184918 h 338873"/>
                <a:gd name="T14" fmla="*/ 15220 w 316487"/>
                <a:gd name="T15" fmla="*/ 183932 h 338873"/>
                <a:gd name="T16" fmla="*/ 243287 w 316487"/>
                <a:gd name="T17" fmla="*/ 77729 h 338873"/>
                <a:gd name="T18" fmla="*/ 166020 w 316487"/>
                <a:gd name="T19" fmla="*/ 290879 h 338873"/>
                <a:gd name="T20" fmla="*/ 170068 w 316487"/>
                <a:gd name="T21" fmla="*/ 308977 h 338873"/>
                <a:gd name="T22" fmla="*/ 196928 w 316487"/>
                <a:gd name="T23" fmla="*/ 335723 h 338873"/>
                <a:gd name="T24" fmla="*/ 212109 w 316487"/>
                <a:gd name="T25" fmla="*/ 335697 h 338873"/>
                <a:gd name="T26" fmla="*/ 214597 w 316487"/>
                <a:gd name="T27" fmla="*/ 331780 h 338873"/>
                <a:gd name="T28" fmla="*/ 315429 w 316487"/>
                <a:gd name="T29" fmla="*/ 53392 h 338873"/>
                <a:gd name="T30" fmla="*/ 311371 w 316487"/>
                <a:gd name="T31" fmla="*/ 35228 h 3388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6487" h="338873">
                  <a:moveTo>
                    <a:pt x="311371" y="35228"/>
                  </a:moveTo>
                  <a:lnTo>
                    <a:pt x="279539" y="3510"/>
                  </a:lnTo>
                  <a:cubicBezTo>
                    <a:pt x="276396" y="21"/>
                    <a:pt x="271343" y="-1004"/>
                    <a:pt x="267090" y="986"/>
                  </a:cubicBezTo>
                  <a:lnTo>
                    <a:pt x="9915" y="120658"/>
                  </a:lnTo>
                  <a:cubicBezTo>
                    <a:pt x="3845" y="123492"/>
                    <a:pt x="-30" y="129589"/>
                    <a:pt x="-20" y="136288"/>
                  </a:cubicBezTo>
                  <a:lnTo>
                    <a:pt x="-20" y="174188"/>
                  </a:lnTo>
                  <a:cubicBezTo>
                    <a:pt x="-12" y="180122"/>
                    <a:pt x="4804" y="184926"/>
                    <a:pt x="10739" y="184918"/>
                  </a:cubicBezTo>
                  <a:cubicBezTo>
                    <a:pt x="12286" y="184916"/>
                    <a:pt x="13814" y="184580"/>
                    <a:pt x="15220" y="183932"/>
                  </a:cubicBezTo>
                  <a:lnTo>
                    <a:pt x="243287" y="77729"/>
                  </a:lnTo>
                  <a:lnTo>
                    <a:pt x="166020" y="290879"/>
                  </a:lnTo>
                  <a:cubicBezTo>
                    <a:pt x="163734" y="297186"/>
                    <a:pt x="165313" y="304246"/>
                    <a:pt x="170068" y="308977"/>
                  </a:cubicBezTo>
                  <a:lnTo>
                    <a:pt x="196928" y="335723"/>
                  </a:lnTo>
                  <a:cubicBezTo>
                    <a:pt x="201128" y="339908"/>
                    <a:pt x="207925" y="339896"/>
                    <a:pt x="212109" y="335697"/>
                  </a:cubicBezTo>
                  <a:cubicBezTo>
                    <a:pt x="213214" y="334588"/>
                    <a:pt x="214064" y="333251"/>
                    <a:pt x="214597" y="331780"/>
                  </a:cubicBezTo>
                  <a:lnTo>
                    <a:pt x="315429" y="53392"/>
                  </a:lnTo>
                  <a:cubicBezTo>
                    <a:pt x="317726" y="47064"/>
                    <a:pt x="316143" y="39977"/>
                    <a:pt x="311371" y="352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56538B-18D4-7477-DC5A-540F991A719E}"/>
                </a:ext>
              </a:extLst>
            </p:cNvPr>
            <p:cNvSpPr/>
            <p:nvPr userDrawn="1"/>
          </p:nvSpPr>
          <p:spPr>
            <a:xfrm>
              <a:off x="8987631" y="5741194"/>
              <a:ext cx="700088" cy="700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81300" y="3679501"/>
            <a:ext cx="8534400" cy="4857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81300" y="4365104"/>
            <a:ext cx="8534400" cy="1087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65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4 L 6.25E-7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211 0.04305 L -6.25E-7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plicate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61EE3803-C6D8-0E9B-B968-885CC05E86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524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700" b="1" dirty="0">
                <a:solidFill>
                  <a:srgbClr val="8EB4E3"/>
                </a:solidFill>
              </a:rPr>
              <a:t>VNS Health </a:t>
            </a:r>
            <a:r>
              <a:rPr lang="en-US" altLang="en-US" sz="3700" b="1" dirty="0">
                <a:solidFill>
                  <a:schemeClr val="bg1"/>
                </a:solidFill>
              </a:rPr>
              <a:t>2023 Medicare Plans</a:t>
            </a:r>
            <a:endParaRPr lang="en-US" altLang="en-US" sz="3700" b="1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04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64D2FB-4175-F9AD-76C1-D9019B50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83656C-7780-06C0-6BB2-842BFDA4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7E1173-DA48-3422-A62B-5DF8E5C0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D063-4FBE-4CD9-9FBF-F50126091C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6735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Title_WRITTEN_Text_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F9403EDC-C7F8-5302-B0BD-A10813FC03D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8000" y="1524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700" b="1" dirty="0">
                <a:solidFill>
                  <a:schemeClr val="bg1"/>
                </a:solidFill>
              </a:rPr>
              <a:t>Medicare Advantage Basics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1524000"/>
            <a:ext cx="10871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FDAEC85-46F4-F832-66F6-5FCBE539AD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3BECC-3D22-7B89-2FC4-6D37111B06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9BAC3-09DD-5BDE-B1A9-0FC7EADC28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783C-E4EA-4939-A592-A8AEBF1BD2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760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56EAE8-04F0-4BD4-8B8E-22ED533A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19F541-0908-7375-50C8-2BF516F0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D9C1BC-5D7E-F6AC-4EBA-75AD76A9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2F79-0150-474F-A63F-F145F7C701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96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6451A-AA40-29D5-521E-859FA0BFA83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F8DED-DFC6-BDE7-790F-4175918A16F6}"/>
              </a:ext>
            </a:extLst>
          </p:cNvPr>
          <p:cNvSpPr>
            <a:spLocks/>
          </p:cNvSpPr>
          <p:nvPr userDrawn="1"/>
        </p:nvSpPr>
        <p:spPr>
          <a:xfrm>
            <a:off x="9996488" y="0"/>
            <a:ext cx="2195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41A762E7-9D5E-A24B-EAC1-7B52AFB659E3}"/>
              </a:ext>
            </a:extLst>
          </p:cNvPr>
          <p:cNvSpPr>
            <a:spLocks/>
          </p:cNvSpPr>
          <p:nvPr/>
        </p:nvSpPr>
        <p:spPr bwMode="auto">
          <a:xfrm>
            <a:off x="9994900" y="2813050"/>
            <a:ext cx="1825625" cy="3652838"/>
          </a:xfrm>
          <a:custGeom>
            <a:avLst/>
            <a:gdLst>
              <a:gd name="T0" fmla="*/ -1706 w 1826052"/>
              <a:gd name="T1" fmla="*/ -24 h 3652181"/>
              <a:gd name="T2" fmla="*/ -1706 w 1826052"/>
              <a:gd name="T3" fmla="*/ 414015 h 3652181"/>
              <a:gd name="T4" fmla="*/ 1403194 w 1826052"/>
              <a:gd name="T5" fmla="*/ 1835289 h 3652181"/>
              <a:gd name="T6" fmla="*/ -1706 w 1826052"/>
              <a:gd name="T7" fmla="*/ 3256552 h 3652181"/>
              <a:gd name="T8" fmla="*/ -1706 w 1826052"/>
              <a:gd name="T9" fmla="*/ 3670598 h 3652181"/>
              <a:gd name="T10" fmla="*/ 1812439 w 1826052"/>
              <a:gd name="T11" fmla="*/ 1835289 h 3652181"/>
              <a:gd name="T12" fmla="*/ -1706 w 1826052"/>
              <a:gd name="T13" fmla="*/ -24 h 3652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6052" h="3652181">
                <a:moveTo>
                  <a:pt x="-1706" y="-24"/>
                </a:moveTo>
                <a:lnTo>
                  <a:pt x="-1706" y="411943"/>
                </a:lnTo>
                <a:cubicBezTo>
                  <a:pt x="779288" y="411943"/>
                  <a:pt x="1412413" y="1045067"/>
                  <a:pt x="1412413" y="1826067"/>
                </a:cubicBezTo>
                <a:cubicBezTo>
                  <a:pt x="1412413" y="2607067"/>
                  <a:pt x="779288" y="3240191"/>
                  <a:pt x="-1706" y="3240191"/>
                </a:cubicBezTo>
                <a:lnTo>
                  <a:pt x="-1706" y="3652158"/>
                </a:lnTo>
                <a:cubicBezTo>
                  <a:pt x="1006804" y="3652158"/>
                  <a:pt x="1824347" y="2834593"/>
                  <a:pt x="1824347" y="1826067"/>
                </a:cubicBezTo>
                <a:cubicBezTo>
                  <a:pt x="1824347" y="817541"/>
                  <a:pt x="1006804" y="-24"/>
                  <a:pt x="-1706" y="-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594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59A9B-A10A-6B61-F89C-A4C68CD633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51E8B5D-F5AD-9112-FA5E-D6955898C84D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35E1C751-E512-57AD-E771-D7808292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74974E8-998F-658B-2B90-1C0B677495FB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007C9-2311-FDA2-B0AE-5171E9D40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21669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DC955A-8207-ADC7-62C6-75FE29226E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61363" y="3009900"/>
            <a:ext cx="3262312" cy="3262313"/>
            <a:chOff x="8361495" y="3009900"/>
            <a:chExt cx="3262050" cy="32620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0502E-4BA4-67B7-F0EC-05FF55E9D36F}"/>
                </a:ext>
              </a:extLst>
            </p:cNvPr>
            <p:cNvSpPr/>
            <p:nvPr userDrawn="1"/>
          </p:nvSpPr>
          <p:spPr>
            <a:xfrm>
              <a:off x="8361495" y="3009900"/>
              <a:ext cx="3262050" cy="32620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EE56EF42-9B66-D898-2AEE-D14B10C4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87" y="3032660"/>
              <a:ext cx="1606988" cy="3213920"/>
            </a:xfrm>
            <a:custGeom>
              <a:avLst/>
              <a:gdLst>
                <a:gd name="T0" fmla="*/ 191164 w 1606988"/>
                <a:gd name="T1" fmla="*/ 1606937 h 3213920"/>
                <a:gd name="T2" fmla="*/ 1605283 w 1606988"/>
                <a:gd name="T3" fmla="*/ 192813 h 3213920"/>
                <a:gd name="T4" fmla="*/ 1605283 w 1606988"/>
                <a:gd name="T5" fmla="*/ -24 h 3213920"/>
                <a:gd name="T6" fmla="*/ -1706 w 1606988"/>
                <a:gd name="T7" fmla="*/ 1606937 h 3213920"/>
                <a:gd name="T8" fmla="*/ 1605283 w 1606988"/>
                <a:gd name="T9" fmla="*/ 3213897 h 3213920"/>
                <a:gd name="T10" fmla="*/ 1605283 w 1606988"/>
                <a:gd name="T11" fmla="*/ 3021061 h 3213920"/>
                <a:gd name="T12" fmla="*/ 191164 w 1606988"/>
                <a:gd name="T13" fmla="*/ 1606937 h 3213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6988" h="3213920">
                  <a:moveTo>
                    <a:pt x="191164" y="1606937"/>
                  </a:moveTo>
                  <a:cubicBezTo>
                    <a:pt x="191164" y="825936"/>
                    <a:pt x="824288" y="192813"/>
                    <a:pt x="1605283" y="192813"/>
                  </a:cubicBezTo>
                  <a:lnTo>
                    <a:pt x="1605283" y="-24"/>
                  </a:lnTo>
                  <a:cubicBezTo>
                    <a:pt x="717779" y="-24"/>
                    <a:pt x="-1706" y="719438"/>
                    <a:pt x="-1706" y="1606937"/>
                  </a:cubicBezTo>
                  <a:cubicBezTo>
                    <a:pt x="-1706" y="2494435"/>
                    <a:pt x="717779" y="3213897"/>
                    <a:pt x="1605283" y="3213897"/>
                  </a:cubicBezTo>
                  <a:lnTo>
                    <a:pt x="1605283" y="3021061"/>
                  </a:lnTo>
                  <a:cubicBezTo>
                    <a:pt x="824288" y="3021061"/>
                    <a:pt x="191164" y="2387937"/>
                    <a:pt x="191164" y="1606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59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FE850-F64D-5E5D-1578-930D4925D29B}"/>
              </a:ext>
            </a:extLst>
          </p:cNvPr>
          <p:cNvSpPr>
            <a:spLocks/>
          </p:cNvSpPr>
          <p:nvPr userDrawn="1"/>
        </p:nvSpPr>
        <p:spPr>
          <a:xfrm>
            <a:off x="8170863" y="1639888"/>
            <a:ext cx="1825625" cy="521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Graphic 24">
            <a:extLst>
              <a:ext uri="{FF2B5EF4-FFF2-40B4-BE49-F238E27FC236}">
                <a16:creationId xmlns:a16="http://schemas.microsoft.com/office/drawing/2014/main" id="{1755C1F9-D8B0-ADA9-EC0E-ED2F23BD4E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816225"/>
            <a:ext cx="34305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25">
            <a:extLst>
              <a:ext uri="{FF2B5EF4-FFF2-40B4-BE49-F238E27FC236}">
                <a16:creationId xmlns:a16="http://schemas.microsoft.com/office/drawing/2014/main" id="{9D8E3FCE-2C10-B89A-84E4-6CB163A99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175"/>
            <a:ext cx="1079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26">
            <a:extLst>
              <a:ext uri="{FF2B5EF4-FFF2-40B4-BE49-F238E27FC236}">
                <a16:creationId xmlns:a16="http://schemas.microsoft.com/office/drawing/2014/main" id="{DEB808DD-20EC-96AF-82AD-FF31148F1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249738"/>
            <a:ext cx="5397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>
          <a:xfrm>
            <a:off x="1533525" y="1403350"/>
            <a:ext cx="6594475" cy="2862263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8561519" y="3209925"/>
            <a:ext cx="2862000" cy="2862000"/>
          </a:xfrm>
          <a:prstGeom prst="ellipse">
            <a:avLst/>
          </a:prstGeom>
          <a:solidFill>
            <a:srgbClr val="E5E5E5"/>
          </a:solidFill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64423" y="4373563"/>
            <a:ext cx="6563577" cy="118744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FECF76D6-8515-1A64-A018-2507771C1D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746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DBF2-EBE8-5D8A-C588-1A61FD1A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1F408-3454-F2FD-1921-67E82560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CF7E2-CE5A-2091-6934-CB54887B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635C-2B78-493F-B3C5-0FDA07F3D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5371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D0FF81-C13D-4BBE-A9D5-79B27B70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E3E02C-62C6-0D4E-E25F-580D0BA0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0DFE62-6C17-0EA3-9121-8D7C77B3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3DCF-484A-4AD6-BE5A-CAC1A25F3C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57620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A9B6E23-84E2-A5FB-A0D4-88FD12E5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4A64B04-4201-1CBB-794D-D619A398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B12E4CA-B27A-9E7F-35F9-03FA9108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4B8C-57AB-43A6-8CD5-417B211371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1634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&amp; Sub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3816B7-A53E-1EE4-F84C-8029C57F3D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2B3276-3A60-B4A8-CABE-C218E82150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3">
            <a:extLst>
              <a:ext uri="{FF2B5EF4-FFF2-40B4-BE49-F238E27FC236}">
                <a16:creationId xmlns:a16="http://schemas.microsoft.com/office/drawing/2014/main" id="{684065AA-2D98-13AE-61BD-9B7765F4D5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288932"/>
            <a:ext cx="9229725" cy="4841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93925" y="776295"/>
            <a:ext cx="9229725" cy="48418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03600" y="6396038"/>
            <a:ext cx="7253288" cy="24447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39AB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215900" y="1412875"/>
            <a:ext cx="11758613" cy="46339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B378E41D-4EA3-654C-3E77-925855BC50D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D8B51FFD-842F-04BC-0E73-729C469D782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35B2-870A-499D-87D0-05831D1B3B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90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78679" y="6321821"/>
            <a:ext cx="1075690" cy="537845"/>
          </a:xfrm>
          <a:custGeom>
            <a:avLst/>
            <a:gdLst/>
            <a:ahLst/>
            <a:cxnLst/>
            <a:rect l="l" t="t" r="r" b="b"/>
            <a:pathLst>
              <a:path w="1075690" h="537845">
                <a:moveTo>
                  <a:pt x="1075605" y="537577"/>
                </a:moveTo>
                <a:lnTo>
                  <a:pt x="954277" y="537577"/>
                </a:lnTo>
                <a:lnTo>
                  <a:pt x="951475" y="489028"/>
                </a:lnTo>
                <a:lnTo>
                  <a:pt x="943277" y="442123"/>
                </a:lnTo>
                <a:lnTo>
                  <a:pt x="929997" y="397176"/>
                </a:lnTo>
                <a:lnTo>
                  <a:pt x="911946" y="354499"/>
                </a:lnTo>
                <a:lnTo>
                  <a:pt x="889437" y="314403"/>
                </a:lnTo>
                <a:lnTo>
                  <a:pt x="862782" y="277203"/>
                </a:lnTo>
                <a:lnTo>
                  <a:pt x="832294" y="243208"/>
                </a:lnTo>
                <a:lnTo>
                  <a:pt x="798286" y="212734"/>
                </a:lnTo>
                <a:lnTo>
                  <a:pt x="761069" y="186090"/>
                </a:lnTo>
                <a:lnTo>
                  <a:pt x="720957" y="163590"/>
                </a:lnTo>
                <a:lnTo>
                  <a:pt x="678262" y="145547"/>
                </a:lnTo>
                <a:lnTo>
                  <a:pt x="633296" y="132272"/>
                </a:lnTo>
                <a:lnTo>
                  <a:pt x="586372" y="124078"/>
                </a:lnTo>
                <a:lnTo>
                  <a:pt x="537802" y="121277"/>
                </a:lnTo>
                <a:lnTo>
                  <a:pt x="489233" y="124078"/>
                </a:lnTo>
                <a:lnTo>
                  <a:pt x="442309" y="132272"/>
                </a:lnTo>
                <a:lnTo>
                  <a:pt x="397343" y="145547"/>
                </a:lnTo>
                <a:lnTo>
                  <a:pt x="354647" y="163590"/>
                </a:lnTo>
                <a:lnTo>
                  <a:pt x="314535" y="186090"/>
                </a:lnTo>
                <a:lnTo>
                  <a:pt x="277319" y="212734"/>
                </a:lnTo>
                <a:lnTo>
                  <a:pt x="243310" y="243208"/>
                </a:lnTo>
                <a:lnTo>
                  <a:pt x="212823" y="277203"/>
                </a:lnTo>
                <a:lnTo>
                  <a:pt x="186168" y="314403"/>
                </a:lnTo>
                <a:lnTo>
                  <a:pt x="163659" y="354499"/>
                </a:lnTo>
                <a:lnTo>
                  <a:pt x="145608" y="397176"/>
                </a:lnTo>
                <a:lnTo>
                  <a:pt x="132327" y="442123"/>
                </a:lnTo>
                <a:lnTo>
                  <a:pt x="124130" y="489028"/>
                </a:lnTo>
                <a:lnTo>
                  <a:pt x="121328" y="537577"/>
                </a:lnTo>
                <a:lnTo>
                  <a:pt x="0" y="537577"/>
                </a:lnTo>
                <a:lnTo>
                  <a:pt x="2197" y="488647"/>
                </a:lnTo>
                <a:lnTo>
                  <a:pt x="8664" y="440947"/>
                </a:lnTo>
                <a:lnTo>
                  <a:pt x="19210" y="394668"/>
                </a:lnTo>
                <a:lnTo>
                  <a:pt x="33646" y="349999"/>
                </a:lnTo>
                <a:lnTo>
                  <a:pt x="51781" y="307130"/>
                </a:lnTo>
                <a:lnTo>
                  <a:pt x="73425" y="266252"/>
                </a:lnTo>
                <a:lnTo>
                  <a:pt x="98389" y="227552"/>
                </a:lnTo>
                <a:lnTo>
                  <a:pt x="126484" y="191223"/>
                </a:lnTo>
                <a:lnTo>
                  <a:pt x="157518" y="157452"/>
                </a:lnTo>
                <a:lnTo>
                  <a:pt x="191302" y="126431"/>
                </a:lnTo>
                <a:lnTo>
                  <a:pt x="227647" y="98349"/>
                </a:lnTo>
                <a:lnTo>
                  <a:pt x="266362" y="73395"/>
                </a:lnTo>
                <a:lnTo>
                  <a:pt x="307258" y="51759"/>
                </a:lnTo>
                <a:lnTo>
                  <a:pt x="350145" y="33632"/>
                </a:lnTo>
                <a:lnTo>
                  <a:pt x="394833" y="19202"/>
                </a:lnTo>
                <a:lnTo>
                  <a:pt x="441131" y="8661"/>
                </a:lnTo>
                <a:lnTo>
                  <a:pt x="488851" y="2196"/>
                </a:lnTo>
                <a:lnTo>
                  <a:pt x="537802" y="0"/>
                </a:lnTo>
                <a:lnTo>
                  <a:pt x="586754" y="2196"/>
                </a:lnTo>
                <a:lnTo>
                  <a:pt x="634473" y="8661"/>
                </a:lnTo>
                <a:lnTo>
                  <a:pt x="680772" y="19202"/>
                </a:lnTo>
                <a:lnTo>
                  <a:pt x="725460" y="33632"/>
                </a:lnTo>
                <a:lnTo>
                  <a:pt x="768346" y="51759"/>
                </a:lnTo>
                <a:lnTo>
                  <a:pt x="809242" y="73395"/>
                </a:lnTo>
                <a:lnTo>
                  <a:pt x="847958" y="98349"/>
                </a:lnTo>
                <a:lnTo>
                  <a:pt x="884302" y="126431"/>
                </a:lnTo>
                <a:lnTo>
                  <a:pt x="918087" y="157452"/>
                </a:lnTo>
                <a:lnTo>
                  <a:pt x="949121" y="191223"/>
                </a:lnTo>
                <a:lnTo>
                  <a:pt x="977215" y="227552"/>
                </a:lnTo>
                <a:lnTo>
                  <a:pt x="1002180" y="266252"/>
                </a:lnTo>
                <a:lnTo>
                  <a:pt x="1023824" y="307130"/>
                </a:lnTo>
                <a:lnTo>
                  <a:pt x="1041959" y="349999"/>
                </a:lnTo>
                <a:lnTo>
                  <a:pt x="1056394" y="394668"/>
                </a:lnTo>
                <a:lnTo>
                  <a:pt x="1066941" y="440947"/>
                </a:lnTo>
                <a:lnTo>
                  <a:pt x="1073407" y="488647"/>
                </a:lnTo>
                <a:lnTo>
                  <a:pt x="1075605" y="537577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1225" y="238518"/>
            <a:ext cx="6979008" cy="86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B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743" y="1144142"/>
            <a:ext cx="11376025" cy="323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210" y="6582550"/>
            <a:ext cx="201929" cy="1397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39AB6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14">
            <a:extLst>
              <a:ext uri="{FF2B5EF4-FFF2-40B4-BE49-F238E27FC236}">
                <a16:creationId xmlns:a16="http://schemas.microsoft.com/office/drawing/2014/main" id="{6D5BA4BE-AA13-759F-1602-B9C891197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B6D7E7-88E9-ABA8-30B1-03D1CADA321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0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25CA61-D0D9-7F97-336B-310FFB9E4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461F2AF9-250E-F388-61F5-B7D78814EC07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34975" y="1054100"/>
            <a:ext cx="2968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A2BABF1E-3CE4-D586-62BC-2F1A6A0CF78D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11550" y="217488"/>
            <a:ext cx="84629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3C2F-956F-2506-33E6-680ADC63D5C8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2192000" y="6640513"/>
            <a:ext cx="65881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B0CA-FF6C-25AC-7062-7D65DA71283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895013" y="6440488"/>
            <a:ext cx="839787" cy="4175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5914C070-C012-41CD-B0D8-9F8BF7E3BB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8D93682-8287-AE9D-BA11-BE21F8894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8" y="6396038"/>
            <a:ext cx="250825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40668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14">
            <a:extLst>
              <a:ext uri="{FF2B5EF4-FFF2-40B4-BE49-F238E27FC236}">
                <a16:creationId xmlns:a16="http://schemas.microsoft.com/office/drawing/2014/main" id="{2B75151D-95A0-45A5-79BC-1F4BF716E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6B5DFB-CA7F-F9F2-71C2-7D8E06FAF40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0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774D46-8381-9E63-6A41-F172138C9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74466BB3-EA46-22ED-8E3F-33A6FE1D9F4A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34975" y="1054100"/>
            <a:ext cx="2968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CF7134CE-63B1-1EAC-C999-0600E9C6C8A3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11550" y="217488"/>
            <a:ext cx="84629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D24D-2628-9EF3-A62E-DAE427D80FA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2192000" y="6640513"/>
            <a:ext cx="65881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1159-5342-A21A-08D1-B62EFC32DA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895013" y="6440488"/>
            <a:ext cx="839787" cy="417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B3F33865-C3F5-404B-B34B-3603F3A4D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D211BF2-2374-747F-5F88-C6587BA0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8" y="6396038"/>
            <a:ext cx="250825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</p:spTree>
    <p:custDataLst>
      <p:tags r:id="rId21"/>
    </p:custDataLst>
    <p:extLst>
      <p:ext uri="{BB962C8B-B14F-4D97-AF65-F5344CB8AC3E}">
        <p14:creationId xmlns:p14="http://schemas.microsoft.com/office/powerpoint/2010/main" val="161967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14">
            <a:extLst>
              <a:ext uri="{FF2B5EF4-FFF2-40B4-BE49-F238E27FC236}">
                <a16:creationId xmlns:a16="http://schemas.microsoft.com/office/drawing/2014/main" id="{2B75151D-95A0-45A5-79BC-1F4BF716E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6B5DFB-CA7F-F9F2-71C2-7D8E06FAF40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0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774D46-8381-9E63-6A41-F172138C9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74466BB3-EA46-22ED-8E3F-33A6FE1D9F4A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34975" y="1054100"/>
            <a:ext cx="2968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CF7134CE-63B1-1EAC-C999-0600E9C6C8A3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11550" y="217488"/>
            <a:ext cx="84629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D24D-2628-9EF3-A62E-DAE427D80FA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2192000" y="6640513"/>
            <a:ext cx="65881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1159-5342-A21A-08D1-B62EFC32DA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895013" y="6440488"/>
            <a:ext cx="839787" cy="4175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B3F33865-C3F5-404B-B34B-3603F3A4D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D211BF2-2374-747F-5F88-C6587BA0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8" y="6396038"/>
            <a:ext cx="250825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2024 VNS Health. All rights reserved.</a:t>
            </a:r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24577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4" r:id="rId15"/>
    <p:sldLayoutId id="2147483725" r:id="rId16"/>
    <p:sldLayoutId id="2147483726" r:id="rId17"/>
    <p:sldLayoutId id="2147483727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14">
            <a:extLst>
              <a:ext uri="{FF2B5EF4-FFF2-40B4-BE49-F238E27FC236}">
                <a16:creationId xmlns:a16="http://schemas.microsoft.com/office/drawing/2014/main" id="{B5E897EA-61F1-68AA-143B-1E33E4D551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321425"/>
            <a:ext cx="1079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72DCF9-FFD4-0487-00D6-6E4B6A75E6A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03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E01BB8-A563-1E3A-D6F4-F4474F862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6563"/>
            <a:ext cx="1425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A9BE0FA5-5925-F81F-6902-40397A1E3402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34975" y="1054100"/>
            <a:ext cx="2968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1D7A4A41-2CC8-73BF-9406-BE91AF89D60B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11550" y="217488"/>
            <a:ext cx="84629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7CB2E-DC54-7EF9-AD81-7C77764EFAE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2192000" y="6640513"/>
            <a:ext cx="65881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62B12-95EA-BDA5-5256-34ED16610D1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895013" y="6440488"/>
            <a:ext cx="839787" cy="4175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fld id="{6BD12103-16FD-4451-83DE-5CA89A4B80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A48A370-0AC3-B88E-348E-53A0F5FC6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8" y="6396038"/>
            <a:ext cx="250825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39AB6"/>
                </a:solidFill>
              </a:defRPr>
            </a:lvl1pPr>
          </a:lstStyle>
          <a:p>
            <a:pPr>
              <a:defRPr/>
            </a:pPr>
            <a:r>
              <a:rPr lang="en-US" dirty="0"/>
              <a:t>© Copyright 2023 VNS Health. All rights reserved.</a:t>
            </a: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41065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433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14805" cy="1629410"/>
          </a:xfrm>
          <a:custGeom>
            <a:avLst/>
            <a:gdLst/>
            <a:ahLst/>
            <a:cxnLst/>
            <a:rect l="l" t="t" r="r" b="b"/>
            <a:pathLst>
              <a:path w="1614805" h="1629410">
                <a:moveTo>
                  <a:pt x="0" y="1629407"/>
                </a:moveTo>
                <a:lnTo>
                  <a:pt x="0" y="1262680"/>
                </a:lnTo>
                <a:lnTo>
                  <a:pt x="40958" y="1261907"/>
                </a:lnTo>
                <a:lnTo>
                  <a:pt x="88674" y="1259202"/>
                </a:lnTo>
                <a:lnTo>
                  <a:pt x="135900" y="1254734"/>
                </a:lnTo>
                <a:lnTo>
                  <a:pt x="182601" y="1248534"/>
                </a:lnTo>
                <a:lnTo>
                  <a:pt x="228747" y="1240636"/>
                </a:lnTo>
                <a:lnTo>
                  <a:pt x="274303" y="1231073"/>
                </a:lnTo>
                <a:lnTo>
                  <a:pt x="319239" y="1219876"/>
                </a:lnTo>
                <a:lnTo>
                  <a:pt x="363520" y="1207079"/>
                </a:lnTo>
                <a:lnTo>
                  <a:pt x="407115" y="1192714"/>
                </a:lnTo>
                <a:lnTo>
                  <a:pt x="449991" y="1176813"/>
                </a:lnTo>
                <a:lnTo>
                  <a:pt x="492116" y="1159410"/>
                </a:lnTo>
                <a:lnTo>
                  <a:pt x="533457" y="1140536"/>
                </a:lnTo>
                <a:lnTo>
                  <a:pt x="573981" y="1120225"/>
                </a:lnTo>
                <a:lnTo>
                  <a:pt x="613656" y="1098509"/>
                </a:lnTo>
                <a:lnTo>
                  <a:pt x="652450" y="1075421"/>
                </a:lnTo>
                <a:lnTo>
                  <a:pt x="690330" y="1050992"/>
                </a:lnTo>
                <a:lnTo>
                  <a:pt x="727263" y="1025257"/>
                </a:lnTo>
                <a:lnTo>
                  <a:pt x="763217" y="998247"/>
                </a:lnTo>
                <a:lnTo>
                  <a:pt x="798160" y="969995"/>
                </a:lnTo>
                <a:lnTo>
                  <a:pt x="832058" y="940533"/>
                </a:lnTo>
                <a:lnTo>
                  <a:pt x="864880" y="909895"/>
                </a:lnTo>
                <a:lnTo>
                  <a:pt x="896592" y="878113"/>
                </a:lnTo>
                <a:lnTo>
                  <a:pt x="927163" y="845219"/>
                </a:lnTo>
                <a:lnTo>
                  <a:pt x="956560" y="811246"/>
                </a:lnTo>
                <a:lnTo>
                  <a:pt x="984750" y="776226"/>
                </a:lnTo>
                <a:lnTo>
                  <a:pt x="1011700" y="740193"/>
                </a:lnTo>
                <a:lnTo>
                  <a:pt x="1037379" y="703178"/>
                </a:lnTo>
                <a:lnTo>
                  <a:pt x="1061754" y="665215"/>
                </a:lnTo>
                <a:lnTo>
                  <a:pt x="1084791" y="626335"/>
                </a:lnTo>
                <a:lnTo>
                  <a:pt x="1106460" y="586573"/>
                </a:lnTo>
                <a:lnTo>
                  <a:pt x="1126726" y="545959"/>
                </a:lnTo>
                <a:lnTo>
                  <a:pt x="1145558" y="504527"/>
                </a:lnTo>
                <a:lnTo>
                  <a:pt x="1162923" y="462309"/>
                </a:lnTo>
                <a:lnTo>
                  <a:pt x="1178789" y="419339"/>
                </a:lnTo>
                <a:lnTo>
                  <a:pt x="1193122" y="375648"/>
                </a:lnTo>
                <a:lnTo>
                  <a:pt x="1205892" y="331269"/>
                </a:lnTo>
                <a:lnTo>
                  <a:pt x="1217092" y="286098"/>
                </a:lnTo>
                <a:lnTo>
                  <a:pt x="1226606" y="240577"/>
                </a:lnTo>
                <a:lnTo>
                  <a:pt x="1234487" y="194330"/>
                </a:lnTo>
                <a:lnTo>
                  <a:pt x="1240672" y="147525"/>
                </a:lnTo>
                <a:lnTo>
                  <a:pt x="1245131" y="100196"/>
                </a:lnTo>
                <a:lnTo>
                  <a:pt x="1247830" y="52374"/>
                </a:lnTo>
                <a:lnTo>
                  <a:pt x="1248737" y="4092"/>
                </a:lnTo>
                <a:lnTo>
                  <a:pt x="1248660" y="0"/>
                </a:lnTo>
                <a:lnTo>
                  <a:pt x="1614567" y="0"/>
                </a:lnTo>
                <a:lnTo>
                  <a:pt x="1613919" y="52374"/>
                </a:lnTo>
                <a:lnTo>
                  <a:pt x="1611873" y="99599"/>
                </a:lnTo>
                <a:lnTo>
                  <a:pt x="1608460" y="146816"/>
                </a:lnTo>
                <a:lnTo>
                  <a:pt x="1603715" y="193651"/>
                </a:lnTo>
                <a:lnTo>
                  <a:pt x="1597656" y="240085"/>
                </a:lnTo>
                <a:lnTo>
                  <a:pt x="1590278" y="286234"/>
                </a:lnTo>
                <a:lnTo>
                  <a:pt x="1581676" y="331672"/>
                </a:lnTo>
                <a:lnTo>
                  <a:pt x="1571792" y="376787"/>
                </a:lnTo>
                <a:lnTo>
                  <a:pt x="1560671" y="421425"/>
                </a:lnTo>
                <a:lnTo>
                  <a:pt x="1548331" y="465566"/>
                </a:lnTo>
                <a:lnTo>
                  <a:pt x="1534793" y="509191"/>
                </a:lnTo>
                <a:lnTo>
                  <a:pt x="1520075" y="552281"/>
                </a:lnTo>
                <a:lnTo>
                  <a:pt x="1504195" y="594817"/>
                </a:lnTo>
                <a:lnTo>
                  <a:pt x="1487173" y="636780"/>
                </a:lnTo>
                <a:lnTo>
                  <a:pt x="1469028" y="678152"/>
                </a:lnTo>
                <a:lnTo>
                  <a:pt x="1449780" y="718912"/>
                </a:lnTo>
                <a:lnTo>
                  <a:pt x="1429446" y="759042"/>
                </a:lnTo>
                <a:lnTo>
                  <a:pt x="1408046" y="798524"/>
                </a:lnTo>
                <a:lnTo>
                  <a:pt x="1385599" y="837336"/>
                </a:lnTo>
                <a:lnTo>
                  <a:pt x="1362124" y="875462"/>
                </a:lnTo>
                <a:lnTo>
                  <a:pt x="1337640" y="912881"/>
                </a:lnTo>
                <a:lnTo>
                  <a:pt x="1312166" y="949575"/>
                </a:lnTo>
                <a:lnTo>
                  <a:pt x="1285721" y="985525"/>
                </a:lnTo>
                <a:lnTo>
                  <a:pt x="1258325" y="1020711"/>
                </a:lnTo>
                <a:lnTo>
                  <a:pt x="1229995" y="1055114"/>
                </a:lnTo>
                <a:lnTo>
                  <a:pt x="1200751" y="1088716"/>
                </a:lnTo>
                <a:lnTo>
                  <a:pt x="1170613" y="1121497"/>
                </a:lnTo>
                <a:lnTo>
                  <a:pt x="1139598" y="1153439"/>
                </a:lnTo>
                <a:lnTo>
                  <a:pt x="1107727" y="1184521"/>
                </a:lnTo>
                <a:lnTo>
                  <a:pt x="1075018" y="1214726"/>
                </a:lnTo>
                <a:lnTo>
                  <a:pt x="1041490" y="1244034"/>
                </a:lnTo>
                <a:lnTo>
                  <a:pt x="1007162" y="1272426"/>
                </a:lnTo>
                <a:lnTo>
                  <a:pt x="972054" y="1299884"/>
                </a:lnTo>
                <a:lnTo>
                  <a:pt x="936183" y="1326387"/>
                </a:lnTo>
                <a:lnTo>
                  <a:pt x="899570" y="1351917"/>
                </a:lnTo>
                <a:lnTo>
                  <a:pt x="862233" y="1376454"/>
                </a:lnTo>
                <a:lnTo>
                  <a:pt x="824191" y="1399981"/>
                </a:lnTo>
                <a:lnTo>
                  <a:pt x="785464" y="1422477"/>
                </a:lnTo>
                <a:lnTo>
                  <a:pt x="746069" y="1443924"/>
                </a:lnTo>
                <a:lnTo>
                  <a:pt x="706027" y="1464303"/>
                </a:lnTo>
                <a:lnTo>
                  <a:pt x="665357" y="1483594"/>
                </a:lnTo>
                <a:lnTo>
                  <a:pt x="624076" y="1501779"/>
                </a:lnTo>
                <a:lnTo>
                  <a:pt x="582205" y="1518838"/>
                </a:lnTo>
                <a:lnTo>
                  <a:pt x="539763" y="1534752"/>
                </a:lnTo>
                <a:lnTo>
                  <a:pt x="496767" y="1549503"/>
                </a:lnTo>
                <a:lnTo>
                  <a:pt x="453238" y="1563071"/>
                </a:lnTo>
                <a:lnTo>
                  <a:pt x="409195" y="1575438"/>
                </a:lnTo>
                <a:lnTo>
                  <a:pt x="364656" y="1586583"/>
                </a:lnTo>
                <a:lnTo>
                  <a:pt x="319640" y="1596489"/>
                </a:lnTo>
                <a:lnTo>
                  <a:pt x="274167" y="1605136"/>
                </a:lnTo>
                <a:lnTo>
                  <a:pt x="228255" y="1612505"/>
                </a:lnTo>
                <a:lnTo>
                  <a:pt x="181923" y="1618576"/>
                </a:lnTo>
                <a:lnTo>
                  <a:pt x="135191" y="1623332"/>
                </a:lnTo>
                <a:lnTo>
                  <a:pt x="88078" y="1626752"/>
                </a:lnTo>
                <a:lnTo>
                  <a:pt x="40602" y="1628819"/>
                </a:lnTo>
                <a:lnTo>
                  <a:pt x="0" y="1629407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7391400" y="5689091"/>
            <a:ext cx="4381500" cy="911860"/>
            <a:chOff x="7391400" y="5689091"/>
            <a:chExt cx="4381500" cy="911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7504" y="5730239"/>
              <a:ext cx="2025394" cy="740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5689091"/>
              <a:ext cx="2353055" cy="9113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7768" y="6120353"/>
              <a:ext cx="245096" cy="2769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78668" y="6223985"/>
              <a:ext cx="122555" cy="146685"/>
            </a:xfrm>
            <a:custGeom>
              <a:avLst/>
              <a:gdLst/>
              <a:ahLst/>
              <a:cxnLst/>
              <a:rect l="l" t="t" r="r" b="b"/>
              <a:pathLst>
                <a:path w="122554" h="146685">
                  <a:moveTo>
                    <a:pt x="55067" y="0"/>
                  </a:moveTo>
                  <a:lnTo>
                    <a:pt x="4838" y="88"/>
                  </a:lnTo>
                  <a:lnTo>
                    <a:pt x="25" y="4851"/>
                  </a:lnTo>
                  <a:lnTo>
                    <a:pt x="0" y="12318"/>
                  </a:lnTo>
                  <a:lnTo>
                    <a:pt x="342" y="13881"/>
                  </a:lnTo>
                  <a:lnTo>
                    <a:pt x="1016" y="15303"/>
                  </a:lnTo>
                  <a:lnTo>
                    <a:pt x="60744" y="142481"/>
                  </a:lnTo>
                  <a:lnTo>
                    <a:pt x="66827" y="146329"/>
                  </a:lnTo>
                  <a:lnTo>
                    <a:pt x="117144" y="146202"/>
                  </a:lnTo>
                  <a:lnTo>
                    <a:pt x="121932" y="141427"/>
                  </a:lnTo>
                  <a:lnTo>
                    <a:pt x="121932" y="133972"/>
                  </a:lnTo>
                  <a:lnTo>
                    <a:pt x="121577" y="132435"/>
                  </a:lnTo>
                  <a:lnTo>
                    <a:pt x="61175" y="3848"/>
                  </a:lnTo>
                  <a:lnTo>
                    <a:pt x="55067" y="0"/>
                  </a:lnTo>
                  <a:close/>
                </a:path>
              </a:pathLst>
            </a:custGeom>
            <a:solidFill>
              <a:srgbClr val="00B5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371308" y="5779454"/>
              <a:ext cx="100330" cy="183515"/>
            </a:xfrm>
            <a:custGeom>
              <a:avLst/>
              <a:gdLst/>
              <a:ahLst/>
              <a:cxnLst/>
              <a:rect l="l" t="t" r="r" b="b"/>
              <a:pathLst>
                <a:path w="100329" h="183514">
                  <a:moveTo>
                    <a:pt x="62356" y="0"/>
                  </a:moveTo>
                  <a:lnTo>
                    <a:pt x="55486" y="12"/>
                  </a:lnTo>
                  <a:lnTo>
                    <a:pt x="50139" y="5321"/>
                  </a:lnTo>
                  <a:lnTo>
                    <a:pt x="49263" y="6680"/>
                  </a:lnTo>
                  <a:lnTo>
                    <a:pt x="48729" y="8166"/>
                  </a:lnTo>
                  <a:lnTo>
                    <a:pt x="0" y="140830"/>
                  </a:lnTo>
                  <a:lnTo>
                    <a:pt x="1600" y="147878"/>
                  </a:lnTo>
                  <a:lnTo>
                    <a:pt x="37782" y="183464"/>
                  </a:lnTo>
                  <a:lnTo>
                    <a:pt x="44653" y="183451"/>
                  </a:lnTo>
                  <a:lnTo>
                    <a:pt x="49999" y="178142"/>
                  </a:lnTo>
                  <a:lnTo>
                    <a:pt x="50863" y="176809"/>
                  </a:lnTo>
                  <a:lnTo>
                    <a:pt x="100075" y="42608"/>
                  </a:lnTo>
                  <a:lnTo>
                    <a:pt x="98475" y="35534"/>
                  </a:lnTo>
                  <a:lnTo>
                    <a:pt x="62356" y="0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4727" y="5806404"/>
              <a:ext cx="272350" cy="2542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66024" y="6119116"/>
              <a:ext cx="183515" cy="99060"/>
            </a:xfrm>
            <a:custGeom>
              <a:avLst/>
              <a:gdLst/>
              <a:ahLst/>
              <a:cxnLst/>
              <a:rect l="l" t="t" r="r" b="b"/>
              <a:pathLst>
                <a:path w="183515" h="99060">
                  <a:moveTo>
                    <a:pt x="42799" y="0"/>
                  </a:moveTo>
                  <a:lnTo>
                    <a:pt x="35725" y="1536"/>
                  </a:lnTo>
                  <a:lnTo>
                    <a:pt x="0" y="36779"/>
                  </a:lnTo>
                  <a:lnTo>
                    <a:pt x="0" y="43510"/>
                  </a:lnTo>
                  <a:lnTo>
                    <a:pt x="5283" y="48742"/>
                  </a:lnTo>
                  <a:lnTo>
                    <a:pt x="6591" y="49580"/>
                  </a:lnTo>
                  <a:lnTo>
                    <a:pt x="8039" y="50114"/>
                  </a:lnTo>
                  <a:lnTo>
                    <a:pt x="140601" y="98501"/>
                  </a:lnTo>
                  <a:lnTo>
                    <a:pt x="147650" y="96977"/>
                  </a:lnTo>
                  <a:lnTo>
                    <a:pt x="183438" y="61709"/>
                  </a:lnTo>
                  <a:lnTo>
                    <a:pt x="183451" y="54978"/>
                  </a:lnTo>
                  <a:lnTo>
                    <a:pt x="178181" y="49707"/>
                  </a:lnTo>
                  <a:lnTo>
                    <a:pt x="176847" y="48869"/>
                  </a:lnTo>
                  <a:lnTo>
                    <a:pt x="42799" y="0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477739" y="5929858"/>
              <a:ext cx="147955" cy="122555"/>
            </a:xfrm>
            <a:custGeom>
              <a:avLst/>
              <a:gdLst/>
              <a:ahLst/>
              <a:cxnLst/>
              <a:rect l="l" t="t" r="r" b="b"/>
              <a:pathLst>
                <a:path w="147954" h="122554">
                  <a:moveTo>
                    <a:pt x="142989" y="0"/>
                  </a:moveTo>
                  <a:lnTo>
                    <a:pt x="3898" y="60540"/>
                  </a:lnTo>
                  <a:lnTo>
                    <a:pt x="0" y="66636"/>
                  </a:lnTo>
                  <a:lnTo>
                    <a:pt x="0" y="117132"/>
                  </a:lnTo>
                  <a:lnTo>
                    <a:pt x="4826" y="121932"/>
                  </a:lnTo>
                  <a:lnTo>
                    <a:pt x="12331" y="121919"/>
                  </a:lnTo>
                  <a:lnTo>
                    <a:pt x="13868" y="121589"/>
                  </a:lnTo>
                  <a:lnTo>
                    <a:pt x="143903" y="61315"/>
                  </a:lnTo>
                  <a:lnTo>
                    <a:pt x="147828" y="55194"/>
                  </a:lnTo>
                  <a:lnTo>
                    <a:pt x="147815" y="4800"/>
                  </a:lnTo>
                  <a:lnTo>
                    <a:pt x="142989" y="0"/>
                  </a:lnTo>
                  <a:close/>
                </a:path>
              </a:pathLst>
            </a:custGeom>
            <a:solidFill>
              <a:srgbClr val="00B5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46432" y="6066039"/>
              <a:ext cx="318770" cy="342265"/>
            </a:xfrm>
            <a:custGeom>
              <a:avLst/>
              <a:gdLst/>
              <a:ahLst/>
              <a:cxnLst/>
              <a:rect l="l" t="t" r="r" b="b"/>
              <a:pathLst>
                <a:path w="318770" h="342264">
                  <a:moveTo>
                    <a:pt x="271805" y="0"/>
                  </a:moveTo>
                  <a:lnTo>
                    <a:pt x="3886" y="124853"/>
                  </a:lnTo>
                  <a:lnTo>
                    <a:pt x="0" y="130962"/>
                  </a:lnTo>
                  <a:lnTo>
                    <a:pt x="25" y="181648"/>
                  </a:lnTo>
                  <a:lnTo>
                    <a:pt x="4838" y="186461"/>
                  </a:lnTo>
                  <a:lnTo>
                    <a:pt x="12331" y="186448"/>
                  </a:lnTo>
                  <a:lnTo>
                    <a:pt x="13868" y="186118"/>
                  </a:lnTo>
                  <a:lnTo>
                    <a:pt x="243700" y="78955"/>
                  </a:lnTo>
                  <a:lnTo>
                    <a:pt x="164033" y="299046"/>
                  </a:lnTo>
                  <a:lnTo>
                    <a:pt x="165607" y="306133"/>
                  </a:lnTo>
                  <a:lnTo>
                    <a:pt x="201485" y="341896"/>
                  </a:lnTo>
                  <a:lnTo>
                    <a:pt x="208292" y="341884"/>
                  </a:lnTo>
                  <a:lnTo>
                    <a:pt x="213588" y="336562"/>
                  </a:lnTo>
                  <a:lnTo>
                    <a:pt x="214439" y="335216"/>
                  </a:lnTo>
                  <a:lnTo>
                    <a:pt x="318261" y="48209"/>
                  </a:lnTo>
                  <a:lnTo>
                    <a:pt x="316674" y="41097"/>
                  </a:lnTo>
                  <a:lnTo>
                    <a:pt x="311899" y="36334"/>
                  </a:lnTo>
                  <a:lnTo>
                    <a:pt x="280022" y="4521"/>
                  </a:lnTo>
                  <a:lnTo>
                    <a:pt x="276872" y="1028"/>
                  </a:lnTo>
                  <a:lnTo>
                    <a:pt x="271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/>
          <p:nvPr/>
        </p:nvSpPr>
        <p:spPr>
          <a:xfrm>
            <a:off x="4666747" y="5806964"/>
            <a:ext cx="2101215" cy="1048385"/>
          </a:xfrm>
          <a:custGeom>
            <a:avLst/>
            <a:gdLst/>
            <a:ahLst/>
            <a:cxnLst/>
            <a:rect l="l" t="t" r="r" b="b"/>
            <a:pathLst>
              <a:path w="2101215" h="1048384">
                <a:moveTo>
                  <a:pt x="2101076" y="1047820"/>
                </a:moveTo>
                <a:lnTo>
                  <a:pt x="1864074" y="1047820"/>
                </a:lnTo>
                <a:lnTo>
                  <a:pt x="1862693" y="1000142"/>
                </a:lnTo>
                <a:lnTo>
                  <a:pt x="1858601" y="953190"/>
                </a:lnTo>
                <a:lnTo>
                  <a:pt x="1851874" y="907039"/>
                </a:lnTo>
                <a:lnTo>
                  <a:pt x="1842588" y="861766"/>
                </a:lnTo>
                <a:lnTo>
                  <a:pt x="1830820" y="817447"/>
                </a:lnTo>
                <a:lnTo>
                  <a:pt x="1816646" y="774157"/>
                </a:lnTo>
                <a:lnTo>
                  <a:pt x="1800142" y="731974"/>
                </a:lnTo>
                <a:lnTo>
                  <a:pt x="1781385" y="690973"/>
                </a:lnTo>
                <a:lnTo>
                  <a:pt x="1760451" y="651230"/>
                </a:lnTo>
                <a:lnTo>
                  <a:pt x="1737416" y="612821"/>
                </a:lnTo>
                <a:lnTo>
                  <a:pt x="1712357" y="575822"/>
                </a:lnTo>
                <a:lnTo>
                  <a:pt x="1685350" y="540311"/>
                </a:lnTo>
                <a:lnTo>
                  <a:pt x="1656470" y="506361"/>
                </a:lnTo>
                <a:lnTo>
                  <a:pt x="1625795" y="474051"/>
                </a:lnTo>
                <a:lnTo>
                  <a:pt x="1593401" y="443455"/>
                </a:lnTo>
                <a:lnTo>
                  <a:pt x="1559364" y="414651"/>
                </a:lnTo>
                <a:lnTo>
                  <a:pt x="1523760" y="387713"/>
                </a:lnTo>
                <a:lnTo>
                  <a:pt x="1486665" y="362718"/>
                </a:lnTo>
                <a:lnTo>
                  <a:pt x="1448157" y="339743"/>
                </a:lnTo>
                <a:lnTo>
                  <a:pt x="1408311" y="318863"/>
                </a:lnTo>
                <a:lnTo>
                  <a:pt x="1367203" y="300155"/>
                </a:lnTo>
                <a:lnTo>
                  <a:pt x="1324910" y="283694"/>
                </a:lnTo>
                <a:lnTo>
                  <a:pt x="1281509" y="269556"/>
                </a:lnTo>
                <a:lnTo>
                  <a:pt x="1237074" y="257819"/>
                </a:lnTo>
                <a:lnTo>
                  <a:pt x="1191684" y="248557"/>
                </a:lnTo>
                <a:lnTo>
                  <a:pt x="1145413" y="241847"/>
                </a:lnTo>
                <a:lnTo>
                  <a:pt x="1098339" y="237766"/>
                </a:lnTo>
                <a:lnTo>
                  <a:pt x="1050538" y="236388"/>
                </a:lnTo>
                <a:lnTo>
                  <a:pt x="1002736" y="237766"/>
                </a:lnTo>
                <a:lnTo>
                  <a:pt x="955662" y="241847"/>
                </a:lnTo>
                <a:lnTo>
                  <a:pt x="909392" y="248557"/>
                </a:lnTo>
                <a:lnTo>
                  <a:pt x="864001" y="257819"/>
                </a:lnTo>
                <a:lnTo>
                  <a:pt x="819567" y="269556"/>
                </a:lnTo>
                <a:lnTo>
                  <a:pt x="776165" y="283694"/>
                </a:lnTo>
                <a:lnTo>
                  <a:pt x="733872" y="300155"/>
                </a:lnTo>
                <a:lnTo>
                  <a:pt x="692765" y="318863"/>
                </a:lnTo>
                <a:lnTo>
                  <a:pt x="652919" y="339743"/>
                </a:lnTo>
                <a:lnTo>
                  <a:pt x="614410" y="362718"/>
                </a:lnTo>
                <a:lnTo>
                  <a:pt x="577316" y="387713"/>
                </a:lnTo>
                <a:lnTo>
                  <a:pt x="541712" y="414651"/>
                </a:lnTo>
                <a:lnTo>
                  <a:pt x="507675" y="443455"/>
                </a:lnTo>
                <a:lnTo>
                  <a:pt x="475281" y="474051"/>
                </a:lnTo>
                <a:lnTo>
                  <a:pt x="444606" y="506361"/>
                </a:lnTo>
                <a:lnTo>
                  <a:pt x="415726" y="540311"/>
                </a:lnTo>
                <a:lnTo>
                  <a:pt x="388719" y="575822"/>
                </a:lnTo>
                <a:lnTo>
                  <a:pt x="363659" y="612821"/>
                </a:lnTo>
                <a:lnTo>
                  <a:pt x="340624" y="651230"/>
                </a:lnTo>
                <a:lnTo>
                  <a:pt x="319690" y="690973"/>
                </a:lnTo>
                <a:lnTo>
                  <a:pt x="300933" y="731974"/>
                </a:lnTo>
                <a:lnTo>
                  <a:pt x="284429" y="774157"/>
                </a:lnTo>
                <a:lnTo>
                  <a:pt x="270255" y="817447"/>
                </a:lnTo>
                <a:lnTo>
                  <a:pt x="258488" y="861766"/>
                </a:lnTo>
                <a:lnTo>
                  <a:pt x="249202" y="907039"/>
                </a:lnTo>
                <a:lnTo>
                  <a:pt x="242475" y="953190"/>
                </a:lnTo>
                <a:lnTo>
                  <a:pt x="238382" y="1000142"/>
                </a:lnTo>
                <a:lnTo>
                  <a:pt x="237001" y="1047820"/>
                </a:lnTo>
                <a:lnTo>
                  <a:pt x="0" y="1047820"/>
                </a:lnTo>
                <a:lnTo>
                  <a:pt x="1081" y="999857"/>
                </a:lnTo>
                <a:lnTo>
                  <a:pt x="4293" y="952447"/>
                </a:lnTo>
                <a:lnTo>
                  <a:pt x="9590" y="905637"/>
                </a:lnTo>
                <a:lnTo>
                  <a:pt x="16925" y="859473"/>
                </a:lnTo>
                <a:lnTo>
                  <a:pt x="26252" y="814001"/>
                </a:lnTo>
                <a:lnTo>
                  <a:pt x="37526" y="769268"/>
                </a:lnTo>
                <a:lnTo>
                  <a:pt x="50698" y="725320"/>
                </a:lnTo>
                <a:lnTo>
                  <a:pt x="65724" y="682202"/>
                </a:lnTo>
                <a:lnTo>
                  <a:pt x="82556" y="639961"/>
                </a:lnTo>
                <a:lnTo>
                  <a:pt x="101148" y="598644"/>
                </a:lnTo>
                <a:lnTo>
                  <a:pt x="121454" y="558297"/>
                </a:lnTo>
                <a:lnTo>
                  <a:pt x="143428" y="518965"/>
                </a:lnTo>
                <a:lnTo>
                  <a:pt x="167023" y="480696"/>
                </a:lnTo>
                <a:lnTo>
                  <a:pt x="192193" y="443535"/>
                </a:lnTo>
                <a:lnTo>
                  <a:pt x="218892" y="407529"/>
                </a:lnTo>
                <a:lnTo>
                  <a:pt x="247072" y="372723"/>
                </a:lnTo>
                <a:lnTo>
                  <a:pt x="276688" y="339165"/>
                </a:lnTo>
                <a:lnTo>
                  <a:pt x="307694" y="306899"/>
                </a:lnTo>
                <a:lnTo>
                  <a:pt x="340043" y="275974"/>
                </a:lnTo>
                <a:lnTo>
                  <a:pt x="373688" y="246434"/>
                </a:lnTo>
                <a:lnTo>
                  <a:pt x="408584" y="218326"/>
                </a:lnTo>
                <a:lnTo>
                  <a:pt x="444684" y="191697"/>
                </a:lnTo>
                <a:lnTo>
                  <a:pt x="481941" y="166592"/>
                </a:lnTo>
                <a:lnTo>
                  <a:pt x="520310" y="143058"/>
                </a:lnTo>
                <a:lnTo>
                  <a:pt x="559744" y="121141"/>
                </a:lnTo>
                <a:lnTo>
                  <a:pt x="600196" y="100887"/>
                </a:lnTo>
                <a:lnTo>
                  <a:pt x="641620" y="82343"/>
                </a:lnTo>
                <a:lnTo>
                  <a:pt x="683970" y="65554"/>
                </a:lnTo>
                <a:lnTo>
                  <a:pt x="727200" y="50567"/>
                </a:lnTo>
                <a:lnTo>
                  <a:pt x="771262" y="37429"/>
                </a:lnTo>
                <a:lnTo>
                  <a:pt x="816112" y="26185"/>
                </a:lnTo>
                <a:lnTo>
                  <a:pt x="861702" y="16881"/>
                </a:lnTo>
                <a:lnTo>
                  <a:pt x="907985" y="9565"/>
                </a:lnTo>
                <a:lnTo>
                  <a:pt x="954917" y="4282"/>
                </a:lnTo>
                <a:lnTo>
                  <a:pt x="1002450" y="1078"/>
                </a:lnTo>
                <a:lnTo>
                  <a:pt x="1050538" y="0"/>
                </a:lnTo>
                <a:lnTo>
                  <a:pt x="1098626" y="1078"/>
                </a:lnTo>
                <a:lnTo>
                  <a:pt x="1146159" y="4282"/>
                </a:lnTo>
                <a:lnTo>
                  <a:pt x="1193090" y="9565"/>
                </a:lnTo>
                <a:lnTo>
                  <a:pt x="1239374" y="16881"/>
                </a:lnTo>
                <a:lnTo>
                  <a:pt x="1284964" y="26185"/>
                </a:lnTo>
                <a:lnTo>
                  <a:pt x="1329813" y="37429"/>
                </a:lnTo>
                <a:lnTo>
                  <a:pt x="1373876" y="50567"/>
                </a:lnTo>
                <a:lnTo>
                  <a:pt x="1417106" y="65554"/>
                </a:lnTo>
                <a:lnTo>
                  <a:pt x="1459456" y="82343"/>
                </a:lnTo>
                <a:lnTo>
                  <a:pt x="1500880" y="100887"/>
                </a:lnTo>
                <a:lnTo>
                  <a:pt x="1541332" y="121141"/>
                </a:lnTo>
                <a:lnTo>
                  <a:pt x="1580766" y="143058"/>
                </a:lnTo>
                <a:lnTo>
                  <a:pt x="1619134" y="166592"/>
                </a:lnTo>
                <a:lnTo>
                  <a:pt x="1656392" y="191697"/>
                </a:lnTo>
                <a:lnTo>
                  <a:pt x="1692491" y="218326"/>
                </a:lnTo>
                <a:lnTo>
                  <a:pt x="1727387" y="246434"/>
                </a:lnTo>
                <a:lnTo>
                  <a:pt x="1761033" y="275974"/>
                </a:lnTo>
                <a:lnTo>
                  <a:pt x="1793381" y="306899"/>
                </a:lnTo>
                <a:lnTo>
                  <a:pt x="1824387" y="339165"/>
                </a:lnTo>
                <a:lnTo>
                  <a:pt x="1854003" y="372723"/>
                </a:lnTo>
                <a:lnTo>
                  <a:pt x="1882184" y="407529"/>
                </a:lnTo>
                <a:lnTo>
                  <a:pt x="1908882" y="443535"/>
                </a:lnTo>
                <a:lnTo>
                  <a:pt x="1934052" y="480696"/>
                </a:lnTo>
                <a:lnTo>
                  <a:pt x="1957647" y="518965"/>
                </a:lnTo>
                <a:lnTo>
                  <a:pt x="1979621" y="558297"/>
                </a:lnTo>
                <a:lnTo>
                  <a:pt x="1999928" y="598644"/>
                </a:lnTo>
                <a:lnTo>
                  <a:pt x="2018520" y="639961"/>
                </a:lnTo>
                <a:lnTo>
                  <a:pt x="2035352" y="682202"/>
                </a:lnTo>
                <a:lnTo>
                  <a:pt x="2050378" y="725320"/>
                </a:lnTo>
                <a:lnTo>
                  <a:pt x="2063550" y="769268"/>
                </a:lnTo>
                <a:lnTo>
                  <a:pt x="2074823" y="814001"/>
                </a:lnTo>
                <a:lnTo>
                  <a:pt x="2084151" y="859473"/>
                </a:lnTo>
                <a:lnTo>
                  <a:pt x="2091486" y="905637"/>
                </a:lnTo>
                <a:lnTo>
                  <a:pt x="2096783" y="952447"/>
                </a:lnTo>
                <a:lnTo>
                  <a:pt x="2099995" y="999857"/>
                </a:lnTo>
                <a:lnTo>
                  <a:pt x="2101076" y="104782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681698" y="-51370"/>
            <a:ext cx="2503170" cy="2522220"/>
          </a:xfrm>
          <a:custGeom>
            <a:avLst/>
            <a:gdLst/>
            <a:ahLst/>
            <a:cxnLst/>
            <a:rect l="l" t="t" r="r" b="b"/>
            <a:pathLst>
              <a:path w="2503170" h="2522220">
                <a:moveTo>
                  <a:pt x="2502620" y="2521814"/>
                </a:moveTo>
                <a:lnTo>
                  <a:pt x="2502620" y="1955968"/>
                </a:lnTo>
                <a:lnTo>
                  <a:pt x="2454110" y="1955371"/>
                </a:lnTo>
                <a:lnTo>
                  <a:pt x="2405893" y="1953591"/>
                </a:lnTo>
                <a:lnTo>
                  <a:pt x="2357983" y="1950640"/>
                </a:lnTo>
                <a:lnTo>
                  <a:pt x="2310393" y="1946534"/>
                </a:lnTo>
                <a:lnTo>
                  <a:pt x="2263139" y="1941285"/>
                </a:lnTo>
                <a:lnTo>
                  <a:pt x="2216232" y="1934908"/>
                </a:lnTo>
                <a:lnTo>
                  <a:pt x="2169689" y="1927417"/>
                </a:lnTo>
                <a:lnTo>
                  <a:pt x="2123521" y="1918825"/>
                </a:lnTo>
                <a:lnTo>
                  <a:pt x="2077744" y="1909146"/>
                </a:lnTo>
                <a:lnTo>
                  <a:pt x="2032370" y="1898396"/>
                </a:lnTo>
                <a:lnTo>
                  <a:pt x="1987415" y="1886586"/>
                </a:lnTo>
                <a:lnTo>
                  <a:pt x="1942892" y="1873731"/>
                </a:lnTo>
                <a:lnTo>
                  <a:pt x="1898814" y="1859846"/>
                </a:lnTo>
                <a:lnTo>
                  <a:pt x="1855196" y="1844944"/>
                </a:lnTo>
                <a:lnTo>
                  <a:pt x="1812051" y="1829038"/>
                </a:lnTo>
                <a:lnTo>
                  <a:pt x="1769393" y="1812144"/>
                </a:lnTo>
                <a:lnTo>
                  <a:pt x="1727237" y="1794274"/>
                </a:lnTo>
                <a:lnTo>
                  <a:pt x="1685596" y="1775443"/>
                </a:lnTo>
                <a:lnTo>
                  <a:pt x="1644484" y="1755664"/>
                </a:lnTo>
                <a:lnTo>
                  <a:pt x="1603914" y="1734952"/>
                </a:lnTo>
                <a:lnTo>
                  <a:pt x="1563902" y="1713320"/>
                </a:lnTo>
                <a:lnTo>
                  <a:pt x="1524460" y="1690783"/>
                </a:lnTo>
                <a:lnTo>
                  <a:pt x="1485602" y="1667354"/>
                </a:lnTo>
                <a:lnTo>
                  <a:pt x="1447343" y="1643047"/>
                </a:lnTo>
                <a:lnTo>
                  <a:pt x="1409696" y="1617875"/>
                </a:lnTo>
                <a:lnTo>
                  <a:pt x="1372675" y="1591854"/>
                </a:lnTo>
                <a:lnTo>
                  <a:pt x="1336294" y="1564997"/>
                </a:lnTo>
                <a:lnTo>
                  <a:pt x="1300568" y="1537317"/>
                </a:lnTo>
                <a:lnTo>
                  <a:pt x="1265508" y="1508829"/>
                </a:lnTo>
                <a:lnTo>
                  <a:pt x="1231131" y="1479547"/>
                </a:lnTo>
                <a:lnTo>
                  <a:pt x="1197449" y="1449484"/>
                </a:lnTo>
                <a:lnTo>
                  <a:pt x="1164476" y="1418655"/>
                </a:lnTo>
                <a:lnTo>
                  <a:pt x="1132227" y="1387073"/>
                </a:lnTo>
                <a:lnTo>
                  <a:pt x="1100715" y="1354752"/>
                </a:lnTo>
                <a:lnTo>
                  <a:pt x="1069953" y="1321706"/>
                </a:lnTo>
                <a:lnTo>
                  <a:pt x="1039957" y="1287949"/>
                </a:lnTo>
                <a:lnTo>
                  <a:pt x="1010740" y="1253495"/>
                </a:lnTo>
                <a:lnTo>
                  <a:pt x="982315" y="1218358"/>
                </a:lnTo>
                <a:lnTo>
                  <a:pt x="954697" y="1182552"/>
                </a:lnTo>
                <a:lnTo>
                  <a:pt x="927899" y="1146090"/>
                </a:lnTo>
                <a:lnTo>
                  <a:pt x="901935" y="1108987"/>
                </a:lnTo>
                <a:lnTo>
                  <a:pt x="876820" y="1071257"/>
                </a:lnTo>
                <a:lnTo>
                  <a:pt x="852567" y="1032913"/>
                </a:lnTo>
                <a:lnTo>
                  <a:pt x="829189" y="993969"/>
                </a:lnTo>
                <a:lnTo>
                  <a:pt x="806702" y="954439"/>
                </a:lnTo>
                <a:lnTo>
                  <a:pt x="785118" y="914338"/>
                </a:lnTo>
                <a:lnTo>
                  <a:pt x="764452" y="873679"/>
                </a:lnTo>
                <a:lnTo>
                  <a:pt x="744717" y="832475"/>
                </a:lnTo>
                <a:lnTo>
                  <a:pt x="725928" y="790742"/>
                </a:lnTo>
                <a:lnTo>
                  <a:pt x="708097" y="748492"/>
                </a:lnTo>
                <a:lnTo>
                  <a:pt x="691240" y="705739"/>
                </a:lnTo>
                <a:lnTo>
                  <a:pt x="675370" y="662499"/>
                </a:lnTo>
                <a:lnTo>
                  <a:pt x="660501" y="618784"/>
                </a:lnTo>
                <a:lnTo>
                  <a:pt x="646646" y="574608"/>
                </a:lnTo>
                <a:lnTo>
                  <a:pt x="633820" y="529986"/>
                </a:lnTo>
                <a:lnTo>
                  <a:pt x="622021" y="484866"/>
                </a:lnTo>
                <a:lnTo>
                  <a:pt x="611310" y="439457"/>
                </a:lnTo>
                <a:lnTo>
                  <a:pt x="601653" y="393578"/>
                </a:lnTo>
                <a:lnTo>
                  <a:pt x="593080" y="347308"/>
                </a:lnTo>
                <a:lnTo>
                  <a:pt x="585605" y="300661"/>
                </a:lnTo>
                <a:lnTo>
                  <a:pt x="579242" y="253650"/>
                </a:lnTo>
                <a:lnTo>
                  <a:pt x="574005" y="206291"/>
                </a:lnTo>
                <a:lnTo>
                  <a:pt x="569908" y="158595"/>
                </a:lnTo>
                <a:lnTo>
                  <a:pt x="566964" y="110579"/>
                </a:lnTo>
                <a:lnTo>
                  <a:pt x="565182" y="61851"/>
                </a:lnTo>
                <a:lnTo>
                  <a:pt x="564592" y="13637"/>
                </a:lnTo>
                <a:lnTo>
                  <a:pt x="564759" y="0"/>
                </a:lnTo>
                <a:lnTo>
                  <a:pt x="128" y="0"/>
                </a:lnTo>
                <a:lnTo>
                  <a:pt x="464" y="62255"/>
                </a:lnTo>
                <a:lnTo>
                  <a:pt x="1807" y="109845"/>
                </a:lnTo>
                <a:lnTo>
                  <a:pt x="4053" y="157609"/>
                </a:lnTo>
                <a:lnTo>
                  <a:pt x="7185" y="205136"/>
                </a:lnTo>
                <a:lnTo>
                  <a:pt x="11193" y="252418"/>
                </a:lnTo>
                <a:lnTo>
                  <a:pt x="16069" y="299447"/>
                </a:lnTo>
                <a:lnTo>
                  <a:pt x="21806" y="346214"/>
                </a:lnTo>
                <a:lnTo>
                  <a:pt x="28395" y="392712"/>
                </a:lnTo>
                <a:lnTo>
                  <a:pt x="35923" y="439457"/>
                </a:lnTo>
                <a:lnTo>
                  <a:pt x="44111" y="484931"/>
                </a:lnTo>
                <a:lnTo>
                  <a:pt x="53195" y="530506"/>
                </a:lnTo>
                <a:lnTo>
                  <a:pt x="63113" y="575843"/>
                </a:lnTo>
                <a:lnTo>
                  <a:pt x="73842" y="620871"/>
                </a:lnTo>
                <a:lnTo>
                  <a:pt x="85374" y="665580"/>
                </a:lnTo>
                <a:lnTo>
                  <a:pt x="97702" y="709963"/>
                </a:lnTo>
                <a:lnTo>
                  <a:pt x="110818" y="754012"/>
                </a:lnTo>
                <a:lnTo>
                  <a:pt x="124713" y="797717"/>
                </a:lnTo>
                <a:lnTo>
                  <a:pt x="139379" y="841072"/>
                </a:lnTo>
                <a:lnTo>
                  <a:pt x="154809" y="884068"/>
                </a:lnTo>
                <a:lnTo>
                  <a:pt x="170993" y="926697"/>
                </a:lnTo>
                <a:lnTo>
                  <a:pt x="187925" y="968951"/>
                </a:lnTo>
                <a:lnTo>
                  <a:pt x="205595" y="1010822"/>
                </a:lnTo>
                <a:lnTo>
                  <a:pt x="223996" y="1052301"/>
                </a:lnTo>
                <a:lnTo>
                  <a:pt x="243120" y="1093380"/>
                </a:lnTo>
                <a:lnTo>
                  <a:pt x="262958" y="1134052"/>
                </a:lnTo>
                <a:lnTo>
                  <a:pt x="283503" y="1174308"/>
                </a:lnTo>
                <a:lnTo>
                  <a:pt x="304746" y="1214141"/>
                </a:lnTo>
                <a:lnTo>
                  <a:pt x="326679" y="1253541"/>
                </a:lnTo>
                <a:lnTo>
                  <a:pt x="349295" y="1292501"/>
                </a:lnTo>
                <a:lnTo>
                  <a:pt x="372584" y="1331014"/>
                </a:lnTo>
                <a:lnTo>
                  <a:pt x="396540" y="1369069"/>
                </a:lnTo>
                <a:lnTo>
                  <a:pt x="421153" y="1406660"/>
                </a:lnTo>
                <a:lnTo>
                  <a:pt x="446416" y="1443779"/>
                </a:lnTo>
                <a:lnTo>
                  <a:pt x="472321" y="1480417"/>
                </a:lnTo>
                <a:lnTo>
                  <a:pt x="498859" y="1516566"/>
                </a:lnTo>
                <a:lnTo>
                  <a:pt x="526023" y="1552218"/>
                </a:lnTo>
                <a:lnTo>
                  <a:pt x="553804" y="1587366"/>
                </a:lnTo>
                <a:lnTo>
                  <a:pt x="582194" y="1622000"/>
                </a:lnTo>
                <a:lnTo>
                  <a:pt x="611186" y="1656112"/>
                </a:lnTo>
                <a:lnTo>
                  <a:pt x="640770" y="1689696"/>
                </a:lnTo>
                <a:lnTo>
                  <a:pt x="670940" y="1722741"/>
                </a:lnTo>
                <a:lnTo>
                  <a:pt x="701686" y="1755241"/>
                </a:lnTo>
                <a:lnTo>
                  <a:pt x="733001" y="1787188"/>
                </a:lnTo>
                <a:lnTo>
                  <a:pt x="764877" y="1818572"/>
                </a:lnTo>
                <a:lnTo>
                  <a:pt x="797305" y="1849387"/>
                </a:lnTo>
                <a:lnTo>
                  <a:pt x="830277" y="1879623"/>
                </a:lnTo>
                <a:lnTo>
                  <a:pt x="863786" y="1909273"/>
                </a:lnTo>
                <a:lnTo>
                  <a:pt x="897824" y="1938329"/>
                </a:lnTo>
                <a:lnTo>
                  <a:pt x="932381" y="1966782"/>
                </a:lnTo>
                <a:lnTo>
                  <a:pt x="967450" y="1994625"/>
                </a:lnTo>
                <a:lnTo>
                  <a:pt x="1003023" y="2021849"/>
                </a:lnTo>
                <a:lnTo>
                  <a:pt x="1039093" y="2048446"/>
                </a:lnTo>
                <a:lnTo>
                  <a:pt x="1075649" y="2074408"/>
                </a:lnTo>
                <a:lnTo>
                  <a:pt x="1112686" y="2099727"/>
                </a:lnTo>
                <a:lnTo>
                  <a:pt x="1150194" y="2124395"/>
                </a:lnTo>
                <a:lnTo>
                  <a:pt x="1188165" y="2148403"/>
                </a:lnTo>
                <a:lnTo>
                  <a:pt x="1226592" y="2171745"/>
                </a:lnTo>
                <a:lnTo>
                  <a:pt x="1265466" y="2194410"/>
                </a:lnTo>
                <a:lnTo>
                  <a:pt x="1304779" y="2216392"/>
                </a:lnTo>
                <a:lnTo>
                  <a:pt x="1344523" y="2237682"/>
                </a:lnTo>
                <a:lnTo>
                  <a:pt x="1384690" y="2258273"/>
                </a:lnTo>
                <a:lnTo>
                  <a:pt x="1425272" y="2278155"/>
                </a:lnTo>
                <a:lnTo>
                  <a:pt x="1466261" y="2297321"/>
                </a:lnTo>
                <a:lnTo>
                  <a:pt x="1507648" y="2315763"/>
                </a:lnTo>
                <a:lnTo>
                  <a:pt x="1549425" y="2333472"/>
                </a:lnTo>
                <a:lnTo>
                  <a:pt x="1591586" y="2350441"/>
                </a:lnTo>
                <a:lnTo>
                  <a:pt x="1634120" y="2366661"/>
                </a:lnTo>
                <a:lnTo>
                  <a:pt x="1677021" y="2382125"/>
                </a:lnTo>
                <a:lnTo>
                  <a:pt x="1720279" y="2396824"/>
                </a:lnTo>
                <a:lnTo>
                  <a:pt x="1763888" y="2410750"/>
                </a:lnTo>
                <a:lnTo>
                  <a:pt x="1807839" y="2423894"/>
                </a:lnTo>
                <a:lnTo>
                  <a:pt x="1852123" y="2436250"/>
                </a:lnTo>
                <a:lnTo>
                  <a:pt x="1896734" y="2447808"/>
                </a:lnTo>
                <a:lnTo>
                  <a:pt x="1941661" y="2458561"/>
                </a:lnTo>
                <a:lnTo>
                  <a:pt x="1986899" y="2468500"/>
                </a:lnTo>
                <a:lnTo>
                  <a:pt x="2032438" y="2477617"/>
                </a:lnTo>
                <a:lnTo>
                  <a:pt x="2078270" y="2485905"/>
                </a:lnTo>
                <a:lnTo>
                  <a:pt x="2124387" y="2493355"/>
                </a:lnTo>
                <a:lnTo>
                  <a:pt x="2170781" y="2499959"/>
                </a:lnTo>
                <a:lnTo>
                  <a:pt x="2217445" y="2505708"/>
                </a:lnTo>
                <a:lnTo>
                  <a:pt x="2264369" y="2510595"/>
                </a:lnTo>
                <a:lnTo>
                  <a:pt x="2311546" y="2514612"/>
                </a:lnTo>
                <a:lnTo>
                  <a:pt x="2358968" y="2517751"/>
                </a:lnTo>
                <a:lnTo>
                  <a:pt x="2406626" y="2520003"/>
                </a:lnTo>
                <a:lnTo>
                  <a:pt x="2454513" y="2521360"/>
                </a:lnTo>
                <a:lnTo>
                  <a:pt x="2502620" y="2521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27748" y="1931100"/>
            <a:ext cx="881165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5400" dirty="0">
                <a:solidFill>
                  <a:srgbClr val="FFFFFF"/>
                </a:solidFill>
              </a:rPr>
              <a:t>2024 VNS Health Medicare Plan Benefits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endParaRPr sz="5400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021BB914-0ED9-610D-382C-B6A11F83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611188"/>
            <a:ext cx="780256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Eligibility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be eligible for EasyCare, a beneficiary must have: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5E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Evidence of Medicare Part A &amp; Part B coverage</a:t>
            </a:r>
          </a:p>
          <a:p>
            <a:pPr marL="800100" marR="0" lvl="1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5E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Live in the service area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110595" name="Group 74">
            <a:extLst>
              <a:ext uri="{FF2B5EF4-FFF2-40B4-BE49-F238E27FC236}">
                <a16:creationId xmlns:a16="http://schemas.microsoft.com/office/drawing/2014/main" id="{641E937A-9AA0-D46C-2097-45AF34CA9C9D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04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86829DCB-7376-E09D-86FC-4353ADB295FA}"/>
                </a:ext>
              </a:extLst>
            </p:cNvPr>
            <p:cNvSpPr/>
            <p:nvPr/>
          </p:nvSpPr>
          <p:spPr>
            <a:xfrm>
              <a:off x="225072" y="3386016"/>
              <a:ext cx="1562563" cy="1383474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599" name="TextBox 76">
              <a:extLst>
                <a:ext uri="{FF2B5EF4-FFF2-40B4-BE49-F238E27FC236}">
                  <a16:creationId xmlns:a16="http://schemas.microsoft.com/office/drawing/2014/main" id="{B4708085-2610-3F65-78BE-032F8B5D2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EasyCare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MAPD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4885D68-35D7-8078-CAB4-F0C6C1651048}"/>
                </a:ext>
              </a:extLst>
            </p:cNvPr>
            <p:cNvSpPr/>
            <p:nvPr/>
          </p:nvSpPr>
          <p:spPr>
            <a:xfrm>
              <a:off x="215887" y="3161148"/>
              <a:ext cx="1578636" cy="787038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0596" name="Footer Placeholder 5">
            <a:extLst>
              <a:ext uri="{FF2B5EF4-FFF2-40B4-BE49-F238E27FC236}">
                <a16:creationId xmlns:a16="http://schemas.microsoft.com/office/drawing/2014/main" id="{F62822FF-1E81-F3B6-8EF2-A0F28AD70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739AB6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739AB6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0597" name="Slide Number Placeholder 3">
            <a:extLst>
              <a:ext uri="{FF2B5EF4-FFF2-40B4-BE49-F238E27FC236}">
                <a16:creationId xmlns:a16="http://schemas.microsoft.com/office/drawing/2014/main" id="{84ACFD55-083B-B2EF-D7E2-3A9CA7777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927B7E-F4CF-4F79-87AC-7C83CCDE3844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B14C5663-007D-A8D7-1910-5E10993A6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1884363"/>
            <a:ext cx="7523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/>
            <a:endParaRPr lang="en-US" altLang="en-US" sz="2000" dirty="0"/>
          </a:p>
          <a:p>
            <a:pPr lvl="1"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112643" name="Group 74">
            <a:extLst>
              <a:ext uri="{FF2B5EF4-FFF2-40B4-BE49-F238E27FC236}">
                <a16:creationId xmlns:a16="http://schemas.microsoft.com/office/drawing/2014/main" id="{CDA2C461-D47F-88D6-95E9-182F46111E72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04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23AA255C-6ECB-D6A7-CEA9-C9FB3B7EA0BD}"/>
                </a:ext>
              </a:extLst>
            </p:cNvPr>
            <p:cNvSpPr/>
            <p:nvPr/>
          </p:nvSpPr>
          <p:spPr>
            <a:xfrm>
              <a:off x="225072" y="3386016"/>
              <a:ext cx="1562563" cy="1383474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12648" name="TextBox 76">
              <a:extLst>
                <a:ext uri="{FF2B5EF4-FFF2-40B4-BE49-F238E27FC236}">
                  <a16:creationId xmlns:a16="http://schemas.microsoft.com/office/drawing/2014/main" id="{992B37FC-D4FE-D2A2-71DA-14AB8CBCD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MAPD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8898DA5-6D33-AE1A-0874-6D95D5F62C85}"/>
                </a:ext>
              </a:extLst>
            </p:cNvPr>
            <p:cNvSpPr/>
            <p:nvPr/>
          </p:nvSpPr>
          <p:spPr>
            <a:xfrm>
              <a:off x="215887" y="3161148"/>
              <a:ext cx="1578636" cy="787038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98049B-42E5-2C5C-EADC-F119F818263D}"/>
              </a:ext>
            </a:extLst>
          </p:cNvPr>
          <p:cNvSpPr/>
          <p:nvPr/>
        </p:nvSpPr>
        <p:spPr>
          <a:xfrm>
            <a:off x="3856039" y="349272"/>
            <a:ext cx="818356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VNS Health EasyCare MAPD covers all services under Original Medicare. This is a Comparison Benefits Chart of some services:</a:t>
            </a: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*May be $0 with Low Income Subsidy</a:t>
            </a:r>
          </a:p>
        </p:txBody>
      </p:sp>
      <p:sp>
        <p:nvSpPr>
          <p:cNvPr id="112645" name="Footer Placeholder 7">
            <a:extLst>
              <a:ext uri="{FF2B5EF4-FFF2-40B4-BE49-F238E27FC236}">
                <a16:creationId xmlns:a16="http://schemas.microsoft.com/office/drawing/2014/main" id="{C3964D8E-F983-FC25-4FFC-619685779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12646" name="Slide Number Placeholder 5">
            <a:extLst>
              <a:ext uri="{FF2B5EF4-FFF2-40B4-BE49-F238E27FC236}">
                <a16:creationId xmlns:a16="http://schemas.microsoft.com/office/drawing/2014/main" id="{B1E1972D-C07D-E705-9069-B43570B76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249549B8-74E1-4714-BB66-1CF3C2965DAD}" type="slidenum">
              <a:rPr lang="en-US" altLang="en-US" smtClean="0">
                <a:solidFill>
                  <a:schemeClr val="accent1"/>
                </a:solidFill>
              </a:rPr>
              <a:pPr/>
              <a:t>11</a:t>
            </a:fld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FB0DE-921F-2076-E055-313111D4565F}"/>
              </a:ext>
            </a:extLst>
          </p:cNvPr>
          <p:cNvSpPr txBox="1"/>
          <p:nvPr/>
        </p:nvSpPr>
        <p:spPr>
          <a:xfrm>
            <a:off x="3672041" y="6566431"/>
            <a:ext cx="60946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dirty="0"/>
              <a:t>*Those with low-income subsidy will pay $0 premium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F2DAA-3F7E-75C2-CF5D-97028DD6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87" y="1272968"/>
            <a:ext cx="7968163" cy="52369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73974A17-FF72-3098-8F20-BD2D18EE2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500063"/>
            <a:ext cx="784066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EasyCare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Supplemental Benefits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$87 quarterly Over-the-Counter (OTC) Card for non-prescription drug items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(Does not roll over)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(Increase from 2023)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Silver Sneakers Fitness Benefit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Routine eye exams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$200 toward eyeglass frames and lenses or contact lenses every year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Routine podiatry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visits (6 per year)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$2000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towards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Comprehensive and Preventive Dental.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Hearing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$0 copay for exam,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$1000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towards hardware every 3 years, $500 per ear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Acupuncture – 12 visits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round-trips or 22 one-way trips transportation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medical appointments per year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$50,000 annually  for Worldwide Coverage for emergency services and urgent care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116739" name="Group 74">
            <a:extLst>
              <a:ext uri="{FF2B5EF4-FFF2-40B4-BE49-F238E27FC236}">
                <a16:creationId xmlns:a16="http://schemas.microsoft.com/office/drawing/2014/main" id="{CC0EB5FE-25F8-F3D0-DAB2-97F748261083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04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FE0879C6-54DE-632A-31B8-D40EF6F5C02D}"/>
                </a:ext>
              </a:extLst>
            </p:cNvPr>
            <p:cNvSpPr/>
            <p:nvPr/>
          </p:nvSpPr>
          <p:spPr>
            <a:xfrm>
              <a:off x="225072" y="3386016"/>
              <a:ext cx="1562563" cy="1383474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743" name="TextBox 76">
              <a:extLst>
                <a:ext uri="{FF2B5EF4-FFF2-40B4-BE49-F238E27FC236}">
                  <a16:creationId xmlns:a16="http://schemas.microsoft.com/office/drawing/2014/main" id="{AE051681-CC4C-26BB-4442-D50D868A2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EasyCare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MAPD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C730193-1C50-CC7C-3DD6-A8D2DB7D9E8A}"/>
                </a:ext>
              </a:extLst>
            </p:cNvPr>
            <p:cNvSpPr/>
            <p:nvPr/>
          </p:nvSpPr>
          <p:spPr>
            <a:xfrm>
              <a:off x="215887" y="3161148"/>
              <a:ext cx="1578636" cy="787038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740" name="Footer Placeholder 5">
            <a:extLst>
              <a:ext uri="{FF2B5EF4-FFF2-40B4-BE49-F238E27FC236}">
                <a16:creationId xmlns:a16="http://schemas.microsoft.com/office/drawing/2014/main" id="{13F0B596-2EB5-33DA-FA1D-34F02E69A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16741" name="Slide Number Placeholder 3">
            <a:extLst>
              <a:ext uri="{FF2B5EF4-FFF2-40B4-BE49-F238E27FC236}">
                <a16:creationId xmlns:a16="http://schemas.microsoft.com/office/drawing/2014/main" id="{E3BDB5E4-31FF-87A5-E769-F091ECC61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3F684-8E75-4EDB-87DA-BF46FCDD29D0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1EDAAFA0-136B-73EC-6DA5-3A85ECA4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6400"/>
            <a:ext cx="7523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altLang="en-US" b="1" dirty="0">
              <a:solidFill>
                <a:srgbClr val="40404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en-US" b="1" dirty="0">
              <a:solidFill>
                <a:srgbClr val="40404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0835" name="Group 74">
            <a:extLst>
              <a:ext uri="{FF2B5EF4-FFF2-40B4-BE49-F238E27FC236}">
                <a16:creationId xmlns:a16="http://schemas.microsoft.com/office/drawing/2014/main" id="{3BCF66CB-B420-2FB0-0350-DB4048F4B448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04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C5F3F4EC-AF08-C145-961A-4118B4A98E15}"/>
                </a:ext>
              </a:extLst>
            </p:cNvPr>
            <p:cNvSpPr/>
            <p:nvPr/>
          </p:nvSpPr>
          <p:spPr>
            <a:xfrm>
              <a:off x="225072" y="3386016"/>
              <a:ext cx="1562563" cy="1383474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20882" name="TextBox 76">
              <a:extLst>
                <a:ext uri="{FF2B5EF4-FFF2-40B4-BE49-F238E27FC236}">
                  <a16:creationId xmlns:a16="http://schemas.microsoft.com/office/drawing/2014/main" id="{46F75515-AA4A-3F54-2C33-24F03A98F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MAPD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1D06CD6-DFA1-CE7C-A4A7-23BCDEF08EF3}"/>
                </a:ext>
              </a:extLst>
            </p:cNvPr>
            <p:cNvSpPr/>
            <p:nvPr/>
          </p:nvSpPr>
          <p:spPr>
            <a:xfrm>
              <a:off x="215887" y="3161148"/>
              <a:ext cx="1578636" cy="787038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120836" name="Rectangle 36">
            <a:extLst>
              <a:ext uri="{FF2B5EF4-FFF2-40B4-BE49-F238E27FC236}">
                <a16:creationId xmlns:a16="http://schemas.microsoft.com/office/drawing/2014/main" id="{3A6D5072-F4F2-64DB-104D-0505A01B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167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0838" name="Slide Number Placeholder 3">
            <a:extLst>
              <a:ext uri="{FF2B5EF4-FFF2-40B4-BE49-F238E27FC236}">
                <a16:creationId xmlns:a16="http://schemas.microsoft.com/office/drawing/2014/main" id="{173DA648-9073-8F6F-727E-0DE3871F7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44100" y="6340475"/>
            <a:ext cx="1530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BA61ECB6-D3FD-42ED-BD35-8ECC8715E6E4}" type="slidenum">
              <a:rPr lang="en-US" altLang="en-US" smtClean="0">
                <a:solidFill>
                  <a:schemeClr val="accent1"/>
                </a:solidFill>
              </a:rPr>
              <a:pPr/>
              <a:t>13</a:t>
            </a:fld>
            <a:endParaRPr lang="en-US" alt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305DAB-E05F-0F94-D88A-633CDF5B2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67613"/>
              </p:ext>
            </p:extLst>
          </p:nvPr>
        </p:nvGraphicFramePr>
        <p:xfrm>
          <a:off x="3641696" y="866692"/>
          <a:ext cx="8205817" cy="5902161"/>
        </p:xfrm>
        <a:graphic>
          <a:graphicData uri="http://schemas.openxmlformats.org/drawingml/2006/table">
            <a:tbl>
              <a:tblPr firstRow="1" firstCol="1" bandRow="1"/>
              <a:tblGrid>
                <a:gridCol w="244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9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EasyCare Supplemental Benefits Comparison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the Counter (OTC) and Grocery Card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 Quarterly OTC (does not roll over)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 Quarterly OTC (does not roll over)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$200/eyeglasses or contact lenses every year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$200/eyeglasses or contact lenses every year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Copay</a:t>
                      </a:r>
                      <a:b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plan coverage- $2000 of preventive and comprehensive coverage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 Copay</a:t>
                      </a:r>
                      <a:b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plan coverage- $2000 of preventive and comprehensive coverage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 copay for exam, $1000 towards hardware every 3 years, $500 per ear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 copay for exam, $1000 towards hardware every 3 years, $500 per ear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 Sneakers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 Sneakers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Benefit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trips to non-emergency healthcare appointments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trips to non-emergency healthcare appointments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Acupuncture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3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Worldwide Coverage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89" marR="35289" marT="4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$50,000 per year for emergency and urgent care outside the United States and its territories.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$50,000 per year for emergency and urgent care outside the United States and its territories.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7" marR="9127" marT="9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AB59672-912B-39AD-48A8-40415DF65578}"/>
              </a:ext>
            </a:extLst>
          </p:cNvPr>
          <p:cNvSpPr txBox="1"/>
          <p:nvPr/>
        </p:nvSpPr>
        <p:spPr>
          <a:xfrm>
            <a:off x="4419600" y="169358"/>
            <a:ext cx="7896225" cy="45720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l"/>
            <a:r>
              <a:rPr lang="en-US" sz="2000" b="1" dirty="0"/>
              <a:t>2024 EasyCare Plan Supplemental Benefits Comparison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28169219-2807-3042-86EB-F7A3AE7D9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4AA03B2-EDA5-6CAD-97E9-399D0A29C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3DF9E8A-CFAC-4F57-A00C-6221B40D9AC5}" type="slidenum">
              <a:rPr lang="en-US" altLang="en-US" smtClean="0">
                <a:solidFill>
                  <a:schemeClr val="accent1"/>
                </a:solidFill>
              </a:rPr>
              <a:pPr/>
              <a:t>14</a:t>
            </a:fld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52228" name="Text Placeholder 2">
            <a:extLst>
              <a:ext uri="{FF2B5EF4-FFF2-40B4-BE49-F238E27FC236}">
                <a16:creationId xmlns:a16="http://schemas.microsoft.com/office/drawing/2014/main" id="{21318A77-1EFA-AD0B-4DD1-B10076381177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989388" y="2382838"/>
            <a:ext cx="7745412" cy="2362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VNS Health EasyCare Plus Plan</a:t>
            </a:r>
          </a:p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D-SNP</a:t>
            </a:r>
          </a:p>
        </p:txBody>
      </p:sp>
      <p:grpSp>
        <p:nvGrpSpPr>
          <p:cNvPr id="52229" name="Group 74">
            <a:extLst>
              <a:ext uri="{FF2B5EF4-FFF2-40B4-BE49-F238E27FC236}">
                <a16:creationId xmlns:a16="http://schemas.microsoft.com/office/drawing/2014/main" id="{EBF12E44-231F-7C0E-A910-5DD7490817D6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90DE77AA-E434-3F21-E193-1EB7A0A9EBA9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2231" name="TextBox 76">
              <a:extLst>
                <a:ext uri="{FF2B5EF4-FFF2-40B4-BE49-F238E27FC236}">
                  <a16:creationId xmlns:a16="http://schemas.microsoft.com/office/drawing/2014/main" id="{354295BD-D8A7-9D30-5861-8AC7C5FE5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Plus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D-SNP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16FC19A-A9C0-8363-BB39-D06745E31EFA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16BDB8C7-F0E7-E60C-0E99-ACF58AC7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6400"/>
            <a:ext cx="7523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4275" name="Group 74">
            <a:extLst>
              <a:ext uri="{FF2B5EF4-FFF2-40B4-BE49-F238E27FC236}">
                <a16:creationId xmlns:a16="http://schemas.microsoft.com/office/drawing/2014/main" id="{4D31FB09-036B-B8B2-86DE-9085E58ED1F9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4DDF179B-4D4D-EC58-A792-0DC05176B33F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4280" name="TextBox 76">
              <a:extLst>
                <a:ext uri="{FF2B5EF4-FFF2-40B4-BE49-F238E27FC236}">
                  <a16:creationId xmlns:a16="http://schemas.microsoft.com/office/drawing/2014/main" id="{A1487176-8B63-2646-29BB-C804CD992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Plus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D-SNP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B3D59BC-F2CA-FF5D-193E-D0A06B37B60D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92165" name="Text Placeholder 2">
            <a:extLst>
              <a:ext uri="{FF2B5EF4-FFF2-40B4-BE49-F238E27FC236}">
                <a16:creationId xmlns:a16="http://schemas.microsoft.com/office/drawing/2014/main" id="{B9CA61F9-0561-C504-D3C3-AA51AC73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798513"/>
            <a:ext cx="7523162" cy="4279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182563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182563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182563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182563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182563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182563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182563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3600" b="1" dirty="0">
                <a:solidFill>
                  <a:srgbClr val="2683C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EasyCare Plus</a:t>
            </a:r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HMO Special Needs Plan (D-SNP) designed to offer focused care management to individuals that have both 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Medicare &amp; Medicaid.*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en-US" altLang="en-US" sz="20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Includes extra benefits like coverage for over-the-counter (OTC) health items and groceries, Flex card (for utilities, additional dental, vision and hearing), acupuncture and more,  all at $0 cost.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en-US" altLang="en-US" sz="20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i="1" dirty="0"/>
              <a:t>* </a:t>
            </a:r>
            <a:r>
              <a:rPr lang="en-US" altLang="en-US" sz="1800" i="1" dirty="0"/>
              <a:t>Plan is not integrated with Medicaid. Plan pays Medicare benefit first and Medicaid is secondary payer.</a:t>
            </a:r>
          </a:p>
          <a:p>
            <a:pPr>
              <a:spcBef>
                <a:spcPts val="1000"/>
              </a:spcBef>
              <a:defRPr/>
            </a:pPr>
            <a:endParaRPr lang="en-US" altLang="en-US" sz="1700" dirty="0"/>
          </a:p>
          <a:p>
            <a:pPr>
              <a:spcBef>
                <a:spcPts val="1000"/>
              </a:spcBef>
              <a:defRPr/>
            </a:pPr>
            <a:endParaRPr lang="en-US" altLang="en-US" sz="1700" dirty="0"/>
          </a:p>
          <a:p>
            <a:pPr>
              <a:spcBef>
                <a:spcPts val="1000"/>
              </a:spcBef>
              <a:defRPr/>
            </a:pPr>
            <a:endParaRPr lang="en-US" altLang="en-US" sz="1700" dirty="0"/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54277" name="Footer Placeholder 5">
            <a:extLst>
              <a:ext uri="{FF2B5EF4-FFF2-40B4-BE49-F238E27FC236}">
                <a16:creationId xmlns:a16="http://schemas.microsoft.com/office/drawing/2014/main" id="{1501B8CB-726B-AA14-D51A-8AA4713FE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54278" name="Slide Number Placeholder 3">
            <a:extLst>
              <a:ext uri="{FF2B5EF4-FFF2-40B4-BE49-F238E27FC236}">
                <a16:creationId xmlns:a16="http://schemas.microsoft.com/office/drawing/2014/main" id="{A09A1DBA-4A86-30E0-0FF7-F03ACD4DA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FCEA62D9-859E-4C31-935B-19A4071EBBCB}" type="slidenum">
              <a:rPr lang="en-US" altLang="en-US" smtClean="0">
                <a:solidFill>
                  <a:schemeClr val="accent1"/>
                </a:solidFill>
              </a:rPr>
              <a:pPr/>
              <a:t>15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68E98595-7F1B-B1F8-D34E-147764C1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6400"/>
            <a:ext cx="7523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6323" name="Group 74">
            <a:extLst>
              <a:ext uri="{FF2B5EF4-FFF2-40B4-BE49-F238E27FC236}">
                <a16:creationId xmlns:a16="http://schemas.microsoft.com/office/drawing/2014/main" id="{A218B4A8-2229-7DED-6AF7-9F25C383E7B8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C7EA1357-B463-EFFC-FCE7-69F64E5FC2D4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6328" name="TextBox 76">
              <a:extLst>
                <a:ext uri="{FF2B5EF4-FFF2-40B4-BE49-F238E27FC236}">
                  <a16:creationId xmlns:a16="http://schemas.microsoft.com/office/drawing/2014/main" id="{05D7E436-3C4D-44B8-D114-0645E3FF0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Plus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D-SNP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65A442D-CACE-C4C5-6467-4D1088415190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B016DF6-42FA-5BDF-5785-72B1F1C2CBD2}"/>
              </a:ext>
            </a:extLst>
          </p:cNvPr>
          <p:cNvSpPr txBox="1">
            <a:spLocks/>
          </p:cNvSpPr>
          <p:nvPr/>
        </p:nvSpPr>
        <p:spPr bwMode="auto">
          <a:xfrm>
            <a:off x="3741738" y="558800"/>
            <a:ext cx="7732712" cy="4279900"/>
          </a:xfrm>
          <a:prstGeom prst="rect">
            <a:avLst/>
          </a:prstGeom>
          <a:noFill/>
        </p:spPr>
        <p:txBody>
          <a:bodyPr/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sz="3200" b="1" dirty="0">
                <a:latin typeface="Calibri" panose="020F0502020204030204" pitchFamily="34" charset="0"/>
              </a:rPr>
              <a:t>Eligibility:</a:t>
            </a:r>
          </a:p>
          <a:p>
            <a:pPr>
              <a:defRPr/>
            </a:pPr>
            <a:endParaRPr lang="en-US" altLang="en-US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To be eligible for 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EasyCare Plus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, a beneficiary must have: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en-US" altLang="en-US" sz="20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Evidence of Medicare Part A &amp; Part B coverage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Medicaid *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Live in the service area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/>
            </a:pPr>
            <a:endParaRPr lang="en-US" altLang="en-US" sz="20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000" i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*</a:t>
            </a:r>
            <a:r>
              <a:rPr lang="en-US" altLang="en-US" sz="2000" i="1" dirty="0"/>
              <a:t>Medicaid benefits vary based on income and resources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70C0"/>
              </a:buClr>
              <a:buSzPct val="80000"/>
              <a:defRPr/>
            </a:pPr>
            <a:endParaRPr lang="en-US" altLang="en-US" sz="2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Footer Placeholder 5">
            <a:extLst>
              <a:ext uri="{FF2B5EF4-FFF2-40B4-BE49-F238E27FC236}">
                <a16:creationId xmlns:a16="http://schemas.microsoft.com/office/drawing/2014/main" id="{C5AB0B20-B394-A189-5473-55E56046E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56326" name="Slide Number Placeholder 3">
            <a:extLst>
              <a:ext uri="{FF2B5EF4-FFF2-40B4-BE49-F238E27FC236}">
                <a16:creationId xmlns:a16="http://schemas.microsoft.com/office/drawing/2014/main" id="{BCEF6388-6130-81A8-2D55-C85C9C445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815513" y="6340475"/>
            <a:ext cx="1530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2FB636F2-BAFD-4A99-B04A-007D9F391A2F}" type="slidenum">
              <a:rPr lang="en-US" altLang="en-US" smtClean="0">
                <a:solidFill>
                  <a:schemeClr val="accent1"/>
                </a:solidFill>
              </a:rPr>
              <a:pPr/>
              <a:t>16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45EC06BC-A033-CC74-046A-8E9CD7762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6400"/>
            <a:ext cx="7523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8371" name="Group 74">
            <a:extLst>
              <a:ext uri="{FF2B5EF4-FFF2-40B4-BE49-F238E27FC236}">
                <a16:creationId xmlns:a16="http://schemas.microsoft.com/office/drawing/2014/main" id="{94C496C8-3C0F-0924-A643-3C43A1F33367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B117583B-B6E3-3A2E-3539-F529ECDE178C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8376" name="TextBox 76">
              <a:extLst>
                <a:ext uri="{FF2B5EF4-FFF2-40B4-BE49-F238E27FC236}">
                  <a16:creationId xmlns:a16="http://schemas.microsoft.com/office/drawing/2014/main" id="{80965CF0-0D7E-344E-FBC2-6258546D4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Plus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D-SNP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4AE8038-42DC-0F0D-CEDB-BA10C129A735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3165094-DF48-C87B-9F1E-388B2103D9B0}"/>
              </a:ext>
            </a:extLst>
          </p:cNvPr>
          <p:cNvSpPr txBox="1">
            <a:spLocks/>
          </p:cNvSpPr>
          <p:nvPr/>
        </p:nvSpPr>
        <p:spPr bwMode="auto">
          <a:xfrm>
            <a:off x="4059238" y="430213"/>
            <a:ext cx="7319962" cy="4279900"/>
          </a:xfrm>
          <a:prstGeom prst="rect">
            <a:avLst/>
          </a:prstGeom>
          <a:noFill/>
        </p:spPr>
        <p:txBody>
          <a:bodyPr/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VNS Health  </a:t>
            </a:r>
            <a:r>
              <a:rPr lang="en-US" sz="2400" b="1" dirty="0">
                <a:solidFill>
                  <a:srgbClr val="0070C0"/>
                </a:solidFill>
              </a:rPr>
              <a:t>EasyCare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Plus</a:t>
            </a:r>
            <a:r>
              <a:rPr lang="en-US" sz="2400" b="1" dirty="0"/>
              <a:t> covers all services under Original Medicare and includes:</a:t>
            </a:r>
          </a:p>
          <a:p>
            <a:pPr marL="296863" indent="-34290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96863" indent="-342900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0%* or 20% co-insurance for Medicare covered Outpatient services such as doctor visits, care, home health care, vaccines.</a:t>
            </a:r>
          </a:p>
          <a:p>
            <a:pPr marL="296863" indent="-34290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2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96863" indent="-342900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Deductibles and Co-insurance for In-Patient services.*</a:t>
            </a:r>
          </a:p>
          <a:p>
            <a:pPr marL="296863" indent="-342900" eaLnBrk="1" hangingPunct="1">
              <a:lnSpc>
                <a:spcPct val="110000"/>
              </a:lnSpc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sz="2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96863" indent="-342900" eaLnBrk="1" hangingPunct="1">
              <a:lnSpc>
                <a:spcPct val="110000"/>
              </a:lnSpc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en-US" sz="2200" dirty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i="1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* Deductibles and Co-insurance covered by Medicaid.</a:t>
            </a:r>
          </a:p>
        </p:txBody>
      </p:sp>
      <p:sp>
        <p:nvSpPr>
          <p:cNvPr id="58373" name="Footer Placeholder 5">
            <a:extLst>
              <a:ext uri="{FF2B5EF4-FFF2-40B4-BE49-F238E27FC236}">
                <a16:creationId xmlns:a16="http://schemas.microsoft.com/office/drawing/2014/main" id="{5883C823-9DE7-A998-8CE7-3FE67F832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58374" name="Slide Number Placeholder 3">
            <a:extLst>
              <a:ext uri="{FF2B5EF4-FFF2-40B4-BE49-F238E27FC236}">
                <a16:creationId xmlns:a16="http://schemas.microsoft.com/office/drawing/2014/main" id="{40005586-0C32-5AEC-6F6E-8112D61C6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58037F07-7E1B-48C7-B259-9FE51F38B4F8}" type="slidenum">
              <a:rPr lang="en-US" altLang="en-US" smtClean="0">
                <a:solidFill>
                  <a:schemeClr val="accent1"/>
                </a:solidFill>
              </a:rPr>
              <a:pPr/>
              <a:t>17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7E9B57F6-27F7-8FA4-20F9-9E871331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6400"/>
            <a:ext cx="75231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0419" name="Group 74">
            <a:extLst>
              <a:ext uri="{FF2B5EF4-FFF2-40B4-BE49-F238E27FC236}">
                <a16:creationId xmlns:a16="http://schemas.microsoft.com/office/drawing/2014/main" id="{59B8D029-A662-BE81-54B2-3312C897F87F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2228850"/>
            <a:ext cx="2182813" cy="2601913"/>
            <a:chOff x="215887" y="3161148"/>
            <a:chExt cx="1578636" cy="175536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B1014784-DFD6-2D54-E18A-F1ACE3B4F3E3}"/>
                </a:ext>
              </a:extLst>
            </p:cNvPr>
            <p:cNvSpPr/>
            <p:nvPr/>
          </p:nvSpPr>
          <p:spPr>
            <a:xfrm>
              <a:off x="225072" y="3386057"/>
              <a:ext cx="1562563" cy="1383725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0424" name="TextBox 76">
              <a:extLst>
                <a:ext uri="{FF2B5EF4-FFF2-40B4-BE49-F238E27FC236}">
                  <a16:creationId xmlns:a16="http://schemas.microsoft.com/office/drawing/2014/main" id="{4C4875C2-8AED-B61D-0220-FC29645D3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Plus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D-SNP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37D4E2F-7EF0-F597-CF5F-F64D340A152C}"/>
                </a:ext>
              </a:extLst>
            </p:cNvPr>
            <p:cNvSpPr/>
            <p:nvPr/>
          </p:nvSpPr>
          <p:spPr>
            <a:xfrm>
              <a:off x="215887" y="3161148"/>
              <a:ext cx="1578636" cy="787182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D1B2C2-EDF7-1260-FAE1-50902EC37D08}"/>
              </a:ext>
            </a:extLst>
          </p:cNvPr>
          <p:cNvSpPr txBox="1">
            <a:spLocks/>
          </p:cNvSpPr>
          <p:nvPr/>
        </p:nvSpPr>
        <p:spPr bwMode="auto">
          <a:xfrm>
            <a:off x="3346450" y="682625"/>
            <a:ext cx="8128000" cy="4498975"/>
          </a:xfrm>
          <a:prstGeom prst="rect">
            <a:avLst/>
          </a:prstGeom>
          <a:noFill/>
        </p:spPr>
        <p:txBody>
          <a:bodyPr/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2024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 EasyCare Plus </a:t>
            </a:r>
            <a:r>
              <a:rPr lang="en-US" sz="2400" b="1" dirty="0">
                <a:cs typeface="Arial" panose="020B0604020202020204" pitchFamily="34" charset="0"/>
              </a:rPr>
              <a:t>Supplemental Benefits</a:t>
            </a:r>
          </a:p>
          <a:p>
            <a:pPr eaLnBrk="1" hangingPunct="1">
              <a:defRPr/>
            </a:pPr>
            <a:endParaRPr lang="en-US" sz="1400" b="1" dirty="0"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altLang="en-US" sz="1400" b="1" dirty="0">
                <a:cs typeface="Arial" panose="020B0604020202020204" pitchFamily="34" charset="0"/>
              </a:rPr>
              <a:t>$</a:t>
            </a:r>
            <a:r>
              <a:rPr lang="en-US" altLang="en-US" sz="1600" b="1" dirty="0">
                <a:cs typeface="Arial" panose="020B0604020202020204" pitchFamily="34" charset="0"/>
              </a:rPr>
              <a:t>225 monthly Over-the-Counter (OTC) and Grocery Card  </a:t>
            </a:r>
            <a:r>
              <a:rPr lang="en-US" altLang="en-US" sz="1600" dirty="0">
                <a:cs typeface="Arial" panose="020B0604020202020204" pitchFamily="34" charset="0"/>
              </a:rPr>
              <a:t>(Does not roll over)* </a:t>
            </a:r>
            <a:r>
              <a:rPr lang="en-US" altLang="en-US" sz="1600" i="1" dirty="0">
                <a:solidFill>
                  <a:srgbClr val="FF0000"/>
                </a:solidFill>
                <a:cs typeface="Arial" panose="020B0604020202020204" pitchFamily="34" charset="0"/>
              </a:rPr>
              <a:t>(Increase from 2023)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$350 Flex card </a:t>
            </a:r>
            <a:r>
              <a:rPr lang="en-US" sz="1600" dirty="0">
                <a:latin typeface="Arial"/>
                <a:cs typeface="Arial"/>
              </a:rPr>
              <a:t>annual benefit; dental, vision, hearing and utilities </a:t>
            </a:r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(New)</a:t>
            </a:r>
            <a:endParaRPr lang="en-US" altLang="en-US" sz="1600" dirty="0"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altLang="en-US" sz="1600" b="1" dirty="0">
                <a:cs typeface="Arial" panose="020B0604020202020204" pitchFamily="34" charset="0"/>
              </a:rPr>
              <a:t>Silver Sneakers Fitness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altLang="en-US" sz="1600" b="1" dirty="0">
                <a:cs typeface="Arial" panose="020B0604020202020204" pitchFamily="34" charset="0"/>
              </a:rPr>
              <a:t>Acupuncture – </a:t>
            </a:r>
            <a:r>
              <a:rPr lang="en-US" altLang="en-US" sz="1600" dirty="0">
                <a:cs typeface="Arial" panose="020B0604020202020204" pitchFamily="34" charset="0"/>
              </a:rPr>
              <a:t>30 visits per year at $0 copay</a:t>
            </a:r>
            <a:endParaRPr lang="en-US" altLang="en-US" sz="16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Routine eye exams and </a:t>
            </a:r>
            <a:r>
              <a:rPr lang="en-US" sz="1600" b="1" dirty="0">
                <a:cs typeface="Arial" panose="020B0604020202020204" pitchFamily="34" charset="0"/>
              </a:rPr>
              <a:t>$200 toward eyeglass frames and lenses or contact lenses every year </a:t>
            </a:r>
            <a:endParaRPr lang="en-US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cs typeface="Arial" panose="020B0604020202020204" pitchFamily="34" charset="0"/>
              </a:rPr>
              <a:t>$2750 </a:t>
            </a:r>
            <a:r>
              <a:rPr lang="en-US" sz="1600" dirty="0">
                <a:cs typeface="Arial" panose="020B0604020202020204" pitchFamily="34" charset="0"/>
              </a:rPr>
              <a:t>towards </a:t>
            </a:r>
            <a:r>
              <a:rPr lang="en-US" sz="1600" b="1" dirty="0">
                <a:cs typeface="Arial" panose="020B0604020202020204" pitchFamily="34" charset="0"/>
              </a:rPr>
              <a:t>Comprehensive Dental </a:t>
            </a:r>
            <a:endParaRPr lang="en-US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cs typeface="Arial" panose="020B0604020202020204" pitchFamily="34" charset="0"/>
              </a:rPr>
              <a:t>Hearing - </a:t>
            </a:r>
            <a:r>
              <a:rPr lang="en-US" sz="1600" dirty="0">
                <a:cs typeface="Arial" panose="020B0604020202020204" pitchFamily="34" charset="0"/>
              </a:rPr>
              <a:t>$0 copay for exam, </a:t>
            </a:r>
            <a:r>
              <a:rPr lang="en-US" sz="1600" b="1" dirty="0">
                <a:cs typeface="Arial" panose="020B0604020202020204" pitchFamily="34" charset="0"/>
              </a:rPr>
              <a:t>$1400 </a:t>
            </a:r>
            <a:r>
              <a:rPr lang="en-US" sz="1600" dirty="0">
                <a:cs typeface="Arial" panose="020B0604020202020204" pitchFamily="34" charset="0"/>
              </a:rPr>
              <a:t>for hardware every 3 years;</a:t>
            </a:r>
            <a:r>
              <a:rPr lang="en-US" sz="1600" b="1" dirty="0">
                <a:cs typeface="Arial" panose="020B0604020202020204" pitchFamily="34" charset="0"/>
              </a:rPr>
              <a:t> $700 </a:t>
            </a:r>
            <a:r>
              <a:rPr lang="en-US" sz="1600" dirty="0">
                <a:cs typeface="Arial" panose="020B0604020202020204" pitchFamily="34" charset="0"/>
              </a:rPr>
              <a:t>per ear limit 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cs typeface="Arial" panose="020B0604020202020204" pitchFamily="34" charset="0"/>
              </a:rPr>
              <a:t>14 non-emergency or 7 R/T  transportation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b="1" dirty="0">
                <a:cs typeface="Arial" panose="020B0604020202020204" pitchFamily="34" charset="0"/>
              </a:rPr>
              <a:t>visits</a:t>
            </a:r>
            <a:r>
              <a:rPr lang="en-US" sz="1600" dirty="0">
                <a:cs typeface="Arial" panose="020B0604020202020204" pitchFamily="34" charset="0"/>
              </a:rPr>
              <a:t> to medical appointments per year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cs typeface="Arial" panose="020B0604020202020204" pitchFamily="34" charset="0"/>
              </a:rPr>
              <a:t>Routine podiatry </a:t>
            </a:r>
            <a:r>
              <a:rPr lang="en-US" sz="1600" dirty="0">
                <a:cs typeface="Arial" panose="020B0604020202020204" pitchFamily="34" charset="0"/>
              </a:rPr>
              <a:t>visits (6 per year)</a:t>
            </a:r>
            <a:r>
              <a:rPr lang="en-US" altLang="en-US" sz="16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$50,000 annually  for Worldwide Coverage for emergency services and urgent care</a:t>
            </a:r>
          </a:p>
        </p:txBody>
      </p:sp>
      <p:sp>
        <p:nvSpPr>
          <p:cNvPr id="60421" name="Footer Placeholder 5">
            <a:extLst>
              <a:ext uri="{FF2B5EF4-FFF2-40B4-BE49-F238E27FC236}">
                <a16:creationId xmlns:a16="http://schemas.microsoft.com/office/drawing/2014/main" id="{FA4460B0-0EA8-5582-68E2-DC5256A41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60422" name="Slide Number Placeholder 3">
            <a:extLst>
              <a:ext uri="{FF2B5EF4-FFF2-40B4-BE49-F238E27FC236}">
                <a16:creationId xmlns:a16="http://schemas.microsoft.com/office/drawing/2014/main" id="{192E11BB-5210-0BD1-66FE-F81126062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D9307119-F981-4346-BA83-4AD0ABEE6D6F}" type="slidenum">
              <a:rPr lang="en-US" altLang="en-US" smtClean="0">
                <a:solidFill>
                  <a:schemeClr val="accent1"/>
                </a:solidFill>
              </a:rPr>
              <a:pPr/>
              <a:t>18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1">
            <a:extLst>
              <a:ext uri="{FF2B5EF4-FFF2-40B4-BE49-F238E27FC236}">
                <a16:creationId xmlns:a16="http://schemas.microsoft.com/office/drawing/2014/main" id="{64BC4253-2558-2AEF-0692-27B8B9220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64515" name="Slide Number Placeholder 2">
            <a:extLst>
              <a:ext uri="{FF2B5EF4-FFF2-40B4-BE49-F238E27FC236}">
                <a16:creationId xmlns:a16="http://schemas.microsoft.com/office/drawing/2014/main" id="{61054DCF-985A-A8E9-CC4F-D858A5139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CD0D4E33-F577-4477-BDA7-3AE5C29659D2}" type="slidenum">
              <a:rPr lang="en-US" altLang="en-US" smtClean="0">
                <a:solidFill>
                  <a:srgbClr val="739AB6"/>
                </a:solidFill>
              </a:rPr>
              <a:pPr/>
              <a:t>19</a:t>
            </a:fld>
            <a:endParaRPr lang="en-US" altLang="en-US">
              <a:solidFill>
                <a:srgbClr val="739AB6"/>
              </a:solidFill>
            </a:endParaRPr>
          </a:p>
        </p:txBody>
      </p:sp>
      <p:grpSp>
        <p:nvGrpSpPr>
          <p:cNvPr id="64558" name="Group 74">
            <a:extLst>
              <a:ext uri="{FF2B5EF4-FFF2-40B4-BE49-F238E27FC236}">
                <a16:creationId xmlns:a16="http://schemas.microsoft.com/office/drawing/2014/main" id="{7FF30B3D-EBA7-93C8-5787-1C1DBBB2DB0A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2228850"/>
            <a:ext cx="2182813" cy="2601913"/>
            <a:chOff x="215887" y="3161148"/>
            <a:chExt cx="1578636" cy="1755361"/>
          </a:xfrm>
        </p:grpSpPr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E07FE0D6-2587-1B53-8877-8F4A1D85F941}"/>
                </a:ext>
              </a:extLst>
            </p:cNvPr>
            <p:cNvSpPr/>
            <p:nvPr/>
          </p:nvSpPr>
          <p:spPr>
            <a:xfrm>
              <a:off x="225072" y="3386057"/>
              <a:ext cx="1562563" cy="1383725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4561" name="TextBox 76">
              <a:extLst>
                <a:ext uri="{FF2B5EF4-FFF2-40B4-BE49-F238E27FC236}">
                  <a16:creationId xmlns:a16="http://schemas.microsoft.com/office/drawing/2014/main" id="{754F3BE9-737E-37D8-A968-6087BCBE4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EasyCare Plus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HMO D-SNP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 eaLnBrk="1" hangingPunct="1"/>
              <a:endPara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EDC80CF-8E85-497F-5813-B9B734867E38}"/>
                </a:ext>
              </a:extLst>
            </p:cNvPr>
            <p:cNvSpPr/>
            <p:nvPr/>
          </p:nvSpPr>
          <p:spPr>
            <a:xfrm>
              <a:off x="215887" y="3161148"/>
              <a:ext cx="1578636" cy="787182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VNS Health</a:t>
              </a:r>
            </a:p>
            <a:p>
              <a:pPr algn="ctr" defTabSz="622300" eaLnBrk="1" hangingPunct="1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336699"/>
                  </a:solidFill>
                </a:rPr>
                <a:t>Medicare</a:t>
              </a:r>
              <a:endParaRPr lang="en-US" sz="1400" dirty="0">
                <a:solidFill>
                  <a:srgbClr val="336699"/>
                </a:solidFill>
              </a:endParaRPr>
            </a:p>
          </p:txBody>
        </p:sp>
      </p:grpSp>
      <p:sp>
        <p:nvSpPr>
          <p:cNvPr id="64559" name="TextBox 10">
            <a:extLst>
              <a:ext uri="{FF2B5EF4-FFF2-40B4-BE49-F238E27FC236}">
                <a16:creationId xmlns:a16="http://schemas.microsoft.com/office/drawing/2014/main" id="{612C2D4D-0EDC-6C5F-0656-8533D55E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683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2024 Supplemental Benefits Comparison for EasyCare Plus </a:t>
            </a:r>
            <a:endParaRPr lang="en-US" alt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05C655-4165-4A97-BDCE-C07360862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57027"/>
              </p:ext>
            </p:extLst>
          </p:nvPr>
        </p:nvGraphicFramePr>
        <p:xfrm>
          <a:off x="3664522" y="830263"/>
          <a:ext cx="8368156" cy="5880283"/>
        </p:xfrm>
        <a:graphic>
          <a:graphicData uri="http://schemas.openxmlformats.org/drawingml/2006/table">
            <a:tbl>
              <a:tblPr firstRow="1" firstCol="1" bandRow="1"/>
              <a:tblGrid>
                <a:gridCol w="2497882">
                  <a:extLst>
                    <a:ext uri="{9D8B030D-6E8A-4147-A177-3AD203B41FA5}">
                      <a16:colId xmlns:a16="http://schemas.microsoft.com/office/drawing/2014/main" val="774869365"/>
                    </a:ext>
                  </a:extLst>
                </a:gridCol>
                <a:gridCol w="2935137">
                  <a:extLst>
                    <a:ext uri="{9D8B030D-6E8A-4147-A177-3AD203B41FA5}">
                      <a16:colId xmlns:a16="http://schemas.microsoft.com/office/drawing/2014/main" val="2989291301"/>
                    </a:ext>
                  </a:extLst>
                </a:gridCol>
                <a:gridCol w="2935137">
                  <a:extLst>
                    <a:ext uri="{9D8B030D-6E8A-4147-A177-3AD203B41FA5}">
                      <a16:colId xmlns:a16="http://schemas.microsoft.com/office/drawing/2014/main" val="1417786598"/>
                    </a:ext>
                  </a:extLst>
                </a:gridCol>
              </a:tblGrid>
              <a:tr h="631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EasyCare Plus Supplemental Benefits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90110"/>
                  </a:ext>
                </a:extLst>
              </a:tr>
              <a:tr h="8556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Over the Counter (OTC) and Grocery Card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$160 monthly OTC and grocery (does not roll over)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$225/month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 OTC items &amp; healthy foods, including fresh produce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and prepared meals.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(Increase from 2023)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73580"/>
                  </a:ext>
                </a:extLst>
              </a:tr>
              <a:tr h="7154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Flex Card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$350 annual benefit; dental, vision, hearing and utilities. ($87.50 first quarter, then $29.33 monthly April – December)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(New)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00858"/>
                  </a:ext>
                </a:extLst>
              </a:tr>
              <a:tr h="405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$200/eyeglasses or contact lenses every year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$200/eyeglasses or contact lenses every year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5927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Dental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$0 Copay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Maximum plan coverage- $2750 comprehensive coverage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$0 Copay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Maximum plan coverage- $2750 comprehensive coverage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26151"/>
                  </a:ext>
                </a:extLst>
              </a:tr>
              <a:tr h="5449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Hearing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$0 copay for exam, $1400 for hardware every 3 years; $750 per ear limit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$0 copay for exam, $1400 for hardware every 3 years; $750 per ear limit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30309"/>
                  </a:ext>
                </a:extLst>
              </a:tr>
              <a:tr h="5449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Fitness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Silver Sneakers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Silver Sneakers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8970"/>
                  </a:ext>
                </a:extLst>
              </a:tr>
              <a:tr h="449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Transportation Benefit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 trips to medical appointments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 trips to medical appointments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7463"/>
                  </a:ext>
                </a:extLst>
              </a:tr>
              <a:tr h="542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Acupuncture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 visits per year at $0 copay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 visits per year at $0 copay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04597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Worldwide Coverage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 to $50,000 per year for emergency and urgent care outside the United States and its territories.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05" marR="34805" marT="48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7650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 to $50,000 per year for emergency and urgent care outside the United States and its territories.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" marR="9001" marT="9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3326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94791DD-C41D-0FD8-FF62-76C966AD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652" y="1028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497705" cy="6858000"/>
            <a:chOff x="0" y="0"/>
            <a:chExt cx="44977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403600" cy="6858000"/>
            </a:xfrm>
            <a:custGeom>
              <a:avLst/>
              <a:gdLst/>
              <a:ahLst/>
              <a:cxnLst/>
              <a:rect l="l" t="t" r="r" b="b"/>
              <a:pathLst>
                <a:path w="3403600" h="6858000">
                  <a:moveTo>
                    <a:pt x="34030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03091" y="6858000"/>
                  </a:lnTo>
                  <a:lnTo>
                    <a:pt x="340309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435864"/>
              <a:ext cx="1424939" cy="3901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98473" y="3759730"/>
              <a:ext cx="1099185" cy="2199640"/>
            </a:xfrm>
            <a:custGeom>
              <a:avLst/>
              <a:gdLst/>
              <a:ahLst/>
              <a:cxnLst/>
              <a:rect l="l" t="t" r="r" b="b"/>
              <a:pathLst>
                <a:path w="1099185" h="2199640">
                  <a:moveTo>
                    <a:pt x="0" y="0"/>
                  </a:moveTo>
                  <a:lnTo>
                    <a:pt x="0" y="131952"/>
                  </a:lnTo>
                  <a:lnTo>
                    <a:pt x="48260" y="133137"/>
                  </a:lnTo>
                  <a:lnTo>
                    <a:pt x="95909" y="136652"/>
                  </a:lnTo>
                  <a:lnTo>
                    <a:pt x="142889" y="142444"/>
                  </a:lnTo>
                  <a:lnTo>
                    <a:pt x="189146" y="150456"/>
                  </a:lnTo>
                  <a:lnTo>
                    <a:pt x="234625" y="160633"/>
                  </a:lnTo>
                  <a:lnTo>
                    <a:pt x="279269" y="172920"/>
                  </a:lnTo>
                  <a:lnTo>
                    <a:pt x="323024" y="187261"/>
                  </a:lnTo>
                  <a:lnTo>
                    <a:pt x="365834" y="203601"/>
                  </a:lnTo>
                  <a:lnTo>
                    <a:pt x="407643" y="221884"/>
                  </a:lnTo>
                  <a:lnTo>
                    <a:pt x="448397" y="242055"/>
                  </a:lnTo>
                  <a:lnTo>
                    <a:pt x="488040" y="264059"/>
                  </a:lnTo>
                  <a:lnTo>
                    <a:pt x="526516" y="287840"/>
                  </a:lnTo>
                  <a:lnTo>
                    <a:pt x="563771" y="313342"/>
                  </a:lnTo>
                  <a:lnTo>
                    <a:pt x="599748" y="340510"/>
                  </a:lnTo>
                  <a:lnTo>
                    <a:pt x="634392" y="369290"/>
                  </a:lnTo>
                  <a:lnTo>
                    <a:pt x="667649" y="399625"/>
                  </a:lnTo>
                  <a:lnTo>
                    <a:pt x="699461" y="431459"/>
                  </a:lnTo>
                  <a:lnTo>
                    <a:pt x="729776" y="464738"/>
                  </a:lnTo>
                  <a:lnTo>
                    <a:pt x="758535" y="499406"/>
                  </a:lnTo>
                  <a:lnTo>
                    <a:pt x="785685" y="535408"/>
                  </a:lnTo>
                  <a:lnTo>
                    <a:pt x="811171" y="572688"/>
                  </a:lnTo>
                  <a:lnTo>
                    <a:pt x="834935" y="611190"/>
                  </a:lnTo>
                  <a:lnTo>
                    <a:pt x="856924" y="650860"/>
                  </a:lnTo>
                  <a:lnTo>
                    <a:pt x="877081" y="691642"/>
                  </a:lnTo>
                  <a:lnTo>
                    <a:pt x="895352" y="733480"/>
                  </a:lnTo>
                  <a:lnTo>
                    <a:pt x="911681" y="776319"/>
                  </a:lnTo>
                  <a:lnTo>
                    <a:pt x="926012" y="820104"/>
                  </a:lnTo>
                  <a:lnTo>
                    <a:pt x="938291" y="864779"/>
                  </a:lnTo>
                  <a:lnTo>
                    <a:pt x="948461" y="910289"/>
                  </a:lnTo>
                  <a:lnTo>
                    <a:pt x="956468" y="956578"/>
                  </a:lnTo>
                  <a:lnTo>
                    <a:pt x="962256" y="1003590"/>
                  </a:lnTo>
                  <a:lnTo>
                    <a:pt x="965769" y="1051271"/>
                  </a:lnTo>
                  <a:lnTo>
                    <a:pt x="966952" y="1099565"/>
                  </a:lnTo>
                  <a:lnTo>
                    <a:pt x="965769" y="1147860"/>
                  </a:lnTo>
                  <a:lnTo>
                    <a:pt x="962256" y="1195541"/>
                  </a:lnTo>
                  <a:lnTo>
                    <a:pt x="956468" y="1242553"/>
                  </a:lnTo>
                  <a:lnTo>
                    <a:pt x="948461" y="1288842"/>
                  </a:lnTo>
                  <a:lnTo>
                    <a:pt x="938291" y="1334352"/>
                  </a:lnTo>
                  <a:lnTo>
                    <a:pt x="926012" y="1379027"/>
                  </a:lnTo>
                  <a:lnTo>
                    <a:pt x="911681" y="1422812"/>
                  </a:lnTo>
                  <a:lnTo>
                    <a:pt x="895352" y="1465651"/>
                  </a:lnTo>
                  <a:lnTo>
                    <a:pt x="877081" y="1507489"/>
                  </a:lnTo>
                  <a:lnTo>
                    <a:pt x="856924" y="1548271"/>
                  </a:lnTo>
                  <a:lnTo>
                    <a:pt x="834935" y="1587941"/>
                  </a:lnTo>
                  <a:lnTo>
                    <a:pt x="811171" y="1626443"/>
                  </a:lnTo>
                  <a:lnTo>
                    <a:pt x="785685" y="1663723"/>
                  </a:lnTo>
                  <a:lnTo>
                    <a:pt x="758535" y="1699725"/>
                  </a:lnTo>
                  <a:lnTo>
                    <a:pt x="729776" y="1734393"/>
                  </a:lnTo>
                  <a:lnTo>
                    <a:pt x="699461" y="1767672"/>
                  </a:lnTo>
                  <a:lnTo>
                    <a:pt x="667649" y="1799506"/>
                  </a:lnTo>
                  <a:lnTo>
                    <a:pt x="634392" y="1829841"/>
                  </a:lnTo>
                  <a:lnTo>
                    <a:pt x="599748" y="1858621"/>
                  </a:lnTo>
                  <a:lnTo>
                    <a:pt x="563771" y="1885789"/>
                  </a:lnTo>
                  <a:lnTo>
                    <a:pt x="526516" y="1911291"/>
                  </a:lnTo>
                  <a:lnTo>
                    <a:pt x="488040" y="1935072"/>
                  </a:lnTo>
                  <a:lnTo>
                    <a:pt x="448397" y="1957076"/>
                  </a:lnTo>
                  <a:lnTo>
                    <a:pt x="407643" y="1977247"/>
                  </a:lnTo>
                  <a:lnTo>
                    <a:pt x="365834" y="1995530"/>
                  </a:lnTo>
                  <a:lnTo>
                    <a:pt x="323024" y="2011870"/>
                  </a:lnTo>
                  <a:lnTo>
                    <a:pt x="279269" y="2026211"/>
                  </a:lnTo>
                  <a:lnTo>
                    <a:pt x="234625" y="2038498"/>
                  </a:lnTo>
                  <a:lnTo>
                    <a:pt x="189146" y="2048675"/>
                  </a:lnTo>
                  <a:lnTo>
                    <a:pt x="142889" y="2056687"/>
                  </a:lnTo>
                  <a:lnTo>
                    <a:pt x="95909" y="2062479"/>
                  </a:lnTo>
                  <a:lnTo>
                    <a:pt x="48260" y="2065994"/>
                  </a:lnTo>
                  <a:lnTo>
                    <a:pt x="0" y="2067178"/>
                  </a:lnTo>
                  <a:lnTo>
                    <a:pt x="0" y="2199131"/>
                  </a:lnTo>
                  <a:lnTo>
                    <a:pt x="47664" y="2198116"/>
                  </a:lnTo>
                  <a:lnTo>
                    <a:pt x="94809" y="2195095"/>
                  </a:lnTo>
                  <a:lnTo>
                    <a:pt x="141395" y="2190112"/>
                  </a:lnTo>
                  <a:lnTo>
                    <a:pt x="187379" y="2183207"/>
                  </a:lnTo>
                  <a:lnTo>
                    <a:pt x="232721" y="2174422"/>
                  </a:lnTo>
                  <a:lnTo>
                    <a:pt x="277379" y="2163797"/>
                  </a:lnTo>
                  <a:lnTo>
                    <a:pt x="321313" y="2151375"/>
                  </a:lnTo>
                  <a:lnTo>
                    <a:pt x="364481" y="2137195"/>
                  </a:lnTo>
                  <a:lnTo>
                    <a:pt x="406841" y="2121300"/>
                  </a:lnTo>
                  <a:lnTo>
                    <a:pt x="448353" y="2103731"/>
                  </a:lnTo>
                  <a:lnTo>
                    <a:pt x="488975" y="2084529"/>
                  </a:lnTo>
                  <a:lnTo>
                    <a:pt x="528666" y="2063735"/>
                  </a:lnTo>
                  <a:lnTo>
                    <a:pt x="567384" y="2041391"/>
                  </a:lnTo>
                  <a:lnTo>
                    <a:pt x="605090" y="2017538"/>
                  </a:lnTo>
                  <a:lnTo>
                    <a:pt x="641741" y="1992217"/>
                  </a:lnTo>
                  <a:lnTo>
                    <a:pt x="677296" y="1965469"/>
                  </a:lnTo>
                  <a:lnTo>
                    <a:pt x="711713" y="1937335"/>
                  </a:lnTo>
                  <a:lnTo>
                    <a:pt x="744953" y="1907857"/>
                  </a:lnTo>
                  <a:lnTo>
                    <a:pt x="776973" y="1877077"/>
                  </a:lnTo>
                  <a:lnTo>
                    <a:pt x="807732" y="1845035"/>
                  </a:lnTo>
                  <a:lnTo>
                    <a:pt x="837189" y="1811772"/>
                  </a:lnTo>
                  <a:lnTo>
                    <a:pt x="865303" y="1777331"/>
                  </a:lnTo>
                  <a:lnTo>
                    <a:pt x="892032" y="1741751"/>
                  </a:lnTo>
                  <a:lnTo>
                    <a:pt x="917336" y="1705075"/>
                  </a:lnTo>
                  <a:lnTo>
                    <a:pt x="941173" y="1667343"/>
                  </a:lnTo>
                  <a:lnTo>
                    <a:pt x="963502" y="1628597"/>
                  </a:lnTo>
                  <a:lnTo>
                    <a:pt x="984281" y="1588879"/>
                  </a:lnTo>
                  <a:lnTo>
                    <a:pt x="1003470" y="1548229"/>
                  </a:lnTo>
                  <a:lnTo>
                    <a:pt x="1021026" y="1506688"/>
                  </a:lnTo>
                  <a:lnTo>
                    <a:pt x="1036910" y="1464299"/>
                  </a:lnTo>
                  <a:lnTo>
                    <a:pt x="1051080" y="1421101"/>
                  </a:lnTo>
                  <a:lnTo>
                    <a:pt x="1063494" y="1377137"/>
                  </a:lnTo>
                  <a:lnTo>
                    <a:pt x="1074111" y="1332448"/>
                  </a:lnTo>
                  <a:lnTo>
                    <a:pt x="1082890" y="1287075"/>
                  </a:lnTo>
                  <a:lnTo>
                    <a:pt x="1089791" y="1241058"/>
                  </a:lnTo>
                  <a:lnTo>
                    <a:pt x="1094770" y="1194441"/>
                  </a:lnTo>
                  <a:lnTo>
                    <a:pt x="1097788" y="1147263"/>
                  </a:lnTo>
                  <a:lnTo>
                    <a:pt x="1098803" y="1099565"/>
                  </a:lnTo>
                  <a:lnTo>
                    <a:pt x="1097788" y="1051868"/>
                  </a:lnTo>
                  <a:lnTo>
                    <a:pt x="1094770" y="1004690"/>
                  </a:lnTo>
                  <a:lnTo>
                    <a:pt x="1089791" y="958073"/>
                  </a:lnTo>
                  <a:lnTo>
                    <a:pt x="1082890" y="912056"/>
                  </a:lnTo>
                  <a:lnTo>
                    <a:pt x="1074111" y="866683"/>
                  </a:lnTo>
                  <a:lnTo>
                    <a:pt x="1063494" y="821994"/>
                  </a:lnTo>
                  <a:lnTo>
                    <a:pt x="1051080" y="778030"/>
                  </a:lnTo>
                  <a:lnTo>
                    <a:pt x="1036910" y="734832"/>
                  </a:lnTo>
                  <a:lnTo>
                    <a:pt x="1021026" y="692443"/>
                  </a:lnTo>
                  <a:lnTo>
                    <a:pt x="1003470" y="650902"/>
                  </a:lnTo>
                  <a:lnTo>
                    <a:pt x="984281" y="610252"/>
                  </a:lnTo>
                  <a:lnTo>
                    <a:pt x="963502" y="570534"/>
                  </a:lnTo>
                  <a:lnTo>
                    <a:pt x="941173" y="531788"/>
                  </a:lnTo>
                  <a:lnTo>
                    <a:pt x="917336" y="494056"/>
                  </a:lnTo>
                  <a:lnTo>
                    <a:pt x="892032" y="457380"/>
                  </a:lnTo>
                  <a:lnTo>
                    <a:pt x="865303" y="421800"/>
                  </a:lnTo>
                  <a:lnTo>
                    <a:pt x="837189" y="387359"/>
                  </a:lnTo>
                  <a:lnTo>
                    <a:pt x="807732" y="354096"/>
                  </a:lnTo>
                  <a:lnTo>
                    <a:pt x="776973" y="322054"/>
                  </a:lnTo>
                  <a:lnTo>
                    <a:pt x="744953" y="291274"/>
                  </a:lnTo>
                  <a:lnTo>
                    <a:pt x="711713" y="261796"/>
                  </a:lnTo>
                  <a:lnTo>
                    <a:pt x="677296" y="233662"/>
                  </a:lnTo>
                  <a:lnTo>
                    <a:pt x="641741" y="206914"/>
                  </a:lnTo>
                  <a:lnTo>
                    <a:pt x="605090" y="181593"/>
                  </a:lnTo>
                  <a:lnTo>
                    <a:pt x="567384" y="157740"/>
                  </a:lnTo>
                  <a:lnTo>
                    <a:pt x="528666" y="135396"/>
                  </a:lnTo>
                  <a:lnTo>
                    <a:pt x="488975" y="114602"/>
                  </a:lnTo>
                  <a:lnTo>
                    <a:pt x="448353" y="95400"/>
                  </a:lnTo>
                  <a:lnTo>
                    <a:pt x="406841" y="77831"/>
                  </a:lnTo>
                  <a:lnTo>
                    <a:pt x="364481" y="61936"/>
                  </a:lnTo>
                  <a:lnTo>
                    <a:pt x="321313" y="47756"/>
                  </a:lnTo>
                  <a:lnTo>
                    <a:pt x="277379" y="35334"/>
                  </a:lnTo>
                  <a:lnTo>
                    <a:pt x="232721" y="24709"/>
                  </a:lnTo>
                  <a:lnTo>
                    <a:pt x="187379" y="15924"/>
                  </a:lnTo>
                  <a:lnTo>
                    <a:pt x="141395" y="9019"/>
                  </a:lnTo>
                  <a:lnTo>
                    <a:pt x="94809" y="4036"/>
                  </a:lnTo>
                  <a:lnTo>
                    <a:pt x="47664" y="1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156416" y="3610380"/>
              <a:ext cx="1248410" cy="2498090"/>
            </a:xfrm>
            <a:custGeom>
              <a:avLst/>
              <a:gdLst/>
              <a:ahLst/>
              <a:cxnLst/>
              <a:rect l="l" t="t" r="r" b="b"/>
              <a:pathLst>
                <a:path w="1248410" h="2498090">
                  <a:moveTo>
                    <a:pt x="1248156" y="0"/>
                  </a:moveTo>
                  <a:lnTo>
                    <a:pt x="1200279" y="901"/>
                  </a:lnTo>
                  <a:lnTo>
                    <a:pt x="1152858" y="3585"/>
                  </a:lnTo>
                  <a:lnTo>
                    <a:pt x="1105926" y="8019"/>
                  </a:lnTo>
                  <a:lnTo>
                    <a:pt x="1059514" y="14170"/>
                  </a:lnTo>
                  <a:lnTo>
                    <a:pt x="1013655" y="22006"/>
                  </a:lnTo>
                  <a:lnTo>
                    <a:pt x="968381" y="31495"/>
                  </a:lnTo>
                  <a:lnTo>
                    <a:pt x="923725" y="42605"/>
                  </a:lnTo>
                  <a:lnTo>
                    <a:pt x="879718" y="55302"/>
                  </a:lnTo>
                  <a:lnTo>
                    <a:pt x="836394" y="69556"/>
                  </a:lnTo>
                  <a:lnTo>
                    <a:pt x="793784" y="85332"/>
                  </a:lnTo>
                  <a:lnTo>
                    <a:pt x="751920" y="102600"/>
                  </a:lnTo>
                  <a:lnTo>
                    <a:pt x="710836" y="121326"/>
                  </a:lnTo>
                  <a:lnTo>
                    <a:pt x="670564" y="141479"/>
                  </a:lnTo>
                  <a:lnTo>
                    <a:pt x="631135" y="163026"/>
                  </a:lnTo>
                  <a:lnTo>
                    <a:pt x="592582" y="185935"/>
                  </a:lnTo>
                  <a:lnTo>
                    <a:pt x="554937" y="210172"/>
                  </a:lnTo>
                  <a:lnTo>
                    <a:pt x="518233" y="235707"/>
                  </a:lnTo>
                  <a:lnTo>
                    <a:pt x="482503" y="262507"/>
                  </a:lnTo>
                  <a:lnTo>
                    <a:pt x="447777" y="290539"/>
                  </a:lnTo>
                  <a:lnTo>
                    <a:pt x="414089" y="319771"/>
                  </a:lnTo>
                  <a:lnTo>
                    <a:pt x="381471" y="350170"/>
                  </a:lnTo>
                  <a:lnTo>
                    <a:pt x="349956" y="381705"/>
                  </a:lnTo>
                  <a:lnTo>
                    <a:pt x="319575" y="414343"/>
                  </a:lnTo>
                  <a:lnTo>
                    <a:pt x="290361" y="448051"/>
                  </a:lnTo>
                  <a:lnTo>
                    <a:pt x="262346" y="482798"/>
                  </a:lnTo>
                  <a:lnTo>
                    <a:pt x="235563" y="518550"/>
                  </a:lnTo>
                  <a:lnTo>
                    <a:pt x="210044" y="555277"/>
                  </a:lnTo>
                  <a:lnTo>
                    <a:pt x="185821" y="592944"/>
                  </a:lnTo>
                  <a:lnTo>
                    <a:pt x="162926" y="631521"/>
                  </a:lnTo>
                  <a:lnTo>
                    <a:pt x="141393" y="670974"/>
                  </a:lnTo>
                  <a:lnTo>
                    <a:pt x="121252" y="711271"/>
                  </a:lnTo>
                  <a:lnTo>
                    <a:pt x="102537" y="752380"/>
                  </a:lnTo>
                  <a:lnTo>
                    <a:pt x="85280" y="794269"/>
                  </a:lnTo>
                  <a:lnTo>
                    <a:pt x="69513" y="836905"/>
                  </a:lnTo>
                  <a:lnTo>
                    <a:pt x="55269" y="880256"/>
                  </a:lnTo>
                  <a:lnTo>
                    <a:pt x="42579" y="924289"/>
                  </a:lnTo>
                  <a:lnTo>
                    <a:pt x="31476" y="968973"/>
                  </a:lnTo>
                  <a:lnTo>
                    <a:pt x="21993" y="1014274"/>
                  </a:lnTo>
                  <a:lnTo>
                    <a:pt x="14162" y="1060161"/>
                  </a:lnTo>
                  <a:lnTo>
                    <a:pt x="8014" y="1106601"/>
                  </a:lnTo>
                  <a:lnTo>
                    <a:pt x="3583" y="1153562"/>
                  </a:lnTo>
                  <a:lnTo>
                    <a:pt x="901" y="1201012"/>
                  </a:lnTo>
                  <a:lnTo>
                    <a:pt x="0" y="1248918"/>
                  </a:lnTo>
                  <a:lnTo>
                    <a:pt x="901" y="1296823"/>
                  </a:lnTo>
                  <a:lnTo>
                    <a:pt x="3583" y="1344273"/>
                  </a:lnTo>
                  <a:lnTo>
                    <a:pt x="8014" y="1391234"/>
                  </a:lnTo>
                  <a:lnTo>
                    <a:pt x="14162" y="1437674"/>
                  </a:lnTo>
                  <a:lnTo>
                    <a:pt x="21993" y="1483561"/>
                  </a:lnTo>
                  <a:lnTo>
                    <a:pt x="31476" y="1528862"/>
                  </a:lnTo>
                  <a:lnTo>
                    <a:pt x="42579" y="1573546"/>
                  </a:lnTo>
                  <a:lnTo>
                    <a:pt x="55269" y="1617579"/>
                  </a:lnTo>
                  <a:lnTo>
                    <a:pt x="69513" y="1660930"/>
                  </a:lnTo>
                  <a:lnTo>
                    <a:pt x="85280" y="1703566"/>
                  </a:lnTo>
                  <a:lnTo>
                    <a:pt x="102537" y="1745455"/>
                  </a:lnTo>
                  <a:lnTo>
                    <a:pt x="121252" y="1786564"/>
                  </a:lnTo>
                  <a:lnTo>
                    <a:pt x="141393" y="1826861"/>
                  </a:lnTo>
                  <a:lnTo>
                    <a:pt x="162926" y="1866314"/>
                  </a:lnTo>
                  <a:lnTo>
                    <a:pt x="185821" y="1904891"/>
                  </a:lnTo>
                  <a:lnTo>
                    <a:pt x="210044" y="1942558"/>
                  </a:lnTo>
                  <a:lnTo>
                    <a:pt x="235563" y="1979285"/>
                  </a:lnTo>
                  <a:lnTo>
                    <a:pt x="262346" y="2015037"/>
                  </a:lnTo>
                  <a:lnTo>
                    <a:pt x="290361" y="2049784"/>
                  </a:lnTo>
                  <a:lnTo>
                    <a:pt x="319575" y="2083492"/>
                  </a:lnTo>
                  <a:lnTo>
                    <a:pt x="349956" y="2116130"/>
                  </a:lnTo>
                  <a:lnTo>
                    <a:pt x="381471" y="2147665"/>
                  </a:lnTo>
                  <a:lnTo>
                    <a:pt x="414089" y="2178064"/>
                  </a:lnTo>
                  <a:lnTo>
                    <a:pt x="447777" y="2207296"/>
                  </a:lnTo>
                  <a:lnTo>
                    <a:pt x="482503" y="2235328"/>
                  </a:lnTo>
                  <a:lnTo>
                    <a:pt x="518233" y="2262128"/>
                  </a:lnTo>
                  <a:lnTo>
                    <a:pt x="554937" y="2287663"/>
                  </a:lnTo>
                  <a:lnTo>
                    <a:pt x="592582" y="2311900"/>
                  </a:lnTo>
                  <a:lnTo>
                    <a:pt x="631135" y="2334809"/>
                  </a:lnTo>
                  <a:lnTo>
                    <a:pt x="670564" y="2356356"/>
                  </a:lnTo>
                  <a:lnTo>
                    <a:pt x="710836" y="2376509"/>
                  </a:lnTo>
                  <a:lnTo>
                    <a:pt x="751920" y="2395235"/>
                  </a:lnTo>
                  <a:lnTo>
                    <a:pt x="793784" y="2412503"/>
                  </a:lnTo>
                  <a:lnTo>
                    <a:pt x="836394" y="2428279"/>
                  </a:lnTo>
                  <a:lnTo>
                    <a:pt x="879718" y="2442533"/>
                  </a:lnTo>
                  <a:lnTo>
                    <a:pt x="923725" y="2455230"/>
                  </a:lnTo>
                  <a:lnTo>
                    <a:pt x="968381" y="2466340"/>
                  </a:lnTo>
                  <a:lnTo>
                    <a:pt x="1013655" y="2475829"/>
                  </a:lnTo>
                  <a:lnTo>
                    <a:pt x="1059514" y="2483665"/>
                  </a:lnTo>
                  <a:lnTo>
                    <a:pt x="1105926" y="2489816"/>
                  </a:lnTo>
                  <a:lnTo>
                    <a:pt x="1152858" y="2494250"/>
                  </a:lnTo>
                  <a:lnTo>
                    <a:pt x="1200279" y="2496934"/>
                  </a:lnTo>
                  <a:lnTo>
                    <a:pt x="1248156" y="2497836"/>
                  </a:lnTo>
                  <a:lnTo>
                    <a:pt x="1248156" y="2216073"/>
                  </a:lnTo>
                  <a:lnTo>
                    <a:pt x="1199914" y="2214890"/>
                  </a:lnTo>
                  <a:lnTo>
                    <a:pt x="1152285" y="2211376"/>
                  </a:lnTo>
                  <a:lnTo>
                    <a:pt x="1105323" y="2205587"/>
                  </a:lnTo>
                  <a:lnTo>
                    <a:pt x="1059085" y="2197579"/>
                  </a:lnTo>
                  <a:lnTo>
                    <a:pt x="1013625" y="2187406"/>
                  </a:lnTo>
                  <a:lnTo>
                    <a:pt x="968998" y="2175125"/>
                  </a:lnTo>
                  <a:lnTo>
                    <a:pt x="925261" y="2160791"/>
                  </a:lnTo>
                  <a:lnTo>
                    <a:pt x="882468" y="2144459"/>
                  </a:lnTo>
                  <a:lnTo>
                    <a:pt x="840675" y="2126184"/>
                  </a:lnTo>
                  <a:lnTo>
                    <a:pt x="799937" y="2106022"/>
                  </a:lnTo>
                  <a:lnTo>
                    <a:pt x="760310" y="2084029"/>
                  </a:lnTo>
                  <a:lnTo>
                    <a:pt x="721849" y="2060260"/>
                  </a:lnTo>
                  <a:lnTo>
                    <a:pt x="684609" y="2034769"/>
                  </a:lnTo>
                  <a:lnTo>
                    <a:pt x="648646" y="2007613"/>
                  </a:lnTo>
                  <a:lnTo>
                    <a:pt x="614015" y="1978848"/>
                  </a:lnTo>
                  <a:lnTo>
                    <a:pt x="580772" y="1948527"/>
                  </a:lnTo>
                  <a:lnTo>
                    <a:pt x="548971" y="1916708"/>
                  </a:lnTo>
                  <a:lnTo>
                    <a:pt x="518669" y="1883444"/>
                  </a:lnTo>
                  <a:lnTo>
                    <a:pt x="489920" y="1848793"/>
                  </a:lnTo>
                  <a:lnTo>
                    <a:pt x="462781" y="1812808"/>
                  </a:lnTo>
                  <a:lnTo>
                    <a:pt x="437305" y="1775546"/>
                  </a:lnTo>
                  <a:lnTo>
                    <a:pt x="413550" y="1737061"/>
                  </a:lnTo>
                  <a:lnTo>
                    <a:pt x="391570" y="1697410"/>
                  </a:lnTo>
                  <a:lnTo>
                    <a:pt x="371420" y="1656648"/>
                  </a:lnTo>
                  <a:lnTo>
                    <a:pt x="353156" y="1614829"/>
                  </a:lnTo>
                  <a:lnTo>
                    <a:pt x="336834" y="1572010"/>
                  </a:lnTo>
                  <a:lnTo>
                    <a:pt x="322508" y="1528246"/>
                  </a:lnTo>
                  <a:lnTo>
                    <a:pt x="310234" y="1483593"/>
                  </a:lnTo>
                  <a:lnTo>
                    <a:pt x="300068" y="1438105"/>
                  </a:lnTo>
                  <a:lnTo>
                    <a:pt x="292064" y="1391838"/>
                  </a:lnTo>
                  <a:lnTo>
                    <a:pt x="286279" y="1344847"/>
                  </a:lnTo>
                  <a:lnTo>
                    <a:pt x="282767" y="1297189"/>
                  </a:lnTo>
                  <a:lnTo>
                    <a:pt x="281584" y="1248918"/>
                  </a:lnTo>
                  <a:lnTo>
                    <a:pt x="282767" y="1200646"/>
                  </a:lnTo>
                  <a:lnTo>
                    <a:pt x="286279" y="1152988"/>
                  </a:lnTo>
                  <a:lnTo>
                    <a:pt x="292064" y="1105997"/>
                  </a:lnTo>
                  <a:lnTo>
                    <a:pt x="300068" y="1059730"/>
                  </a:lnTo>
                  <a:lnTo>
                    <a:pt x="310234" y="1014242"/>
                  </a:lnTo>
                  <a:lnTo>
                    <a:pt x="322508" y="969588"/>
                  </a:lnTo>
                  <a:lnTo>
                    <a:pt x="336834" y="925823"/>
                  </a:lnTo>
                  <a:lnTo>
                    <a:pt x="353156" y="883004"/>
                  </a:lnTo>
                  <a:lnTo>
                    <a:pt x="371420" y="841185"/>
                  </a:lnTo>
                  <a:lnTo>
                    <a:pt x="391570" y="800422"/>
                  </a:lnTo>
                  <a:lnTo>
                    <a:pt x="413550" y="760770"/>
                  </a:lnTo>
                  <a:lnTo>
                    <a:pt x="437305" y="722286"/>
                  </a:lnTo>
                  <a:lnTo>
                    <a:pt x="462781" y="685023"/>
                  </a:lnTo>
                  <a:lnTo>
                    <a:pt x="489920" y="649037"/>
                  </a:lnTo>
                  <a:lnTo>
                    <a:pt x="518669" y="614385"/>
                  </a:lnTo>
                  <a:lnTo>
                    <a:pt x="548971" y="581121"/>
                  </a:lnTo>
                  <a:lnTo>
                    <a:pt x="580772" y="549301"/>
                  </a:lnTo>
                  <a:lnTo>
                    <a:pt x="614015" y="518980"/>
                  </a:lnTo>
                  <a:lnTo>
                    <a:pt x="648646" y="490214"/>
                  </a:lnTo>
                  <a:lnTo>
                    <a:pt x="684609" y="463058"/>
                  </a:lnTo>
                  <a:lnTo>
                    <a:pt x="721849" y="437567"/>
                  </a:lnTo>
                  <a:lnTo>
                    <a:pt x="760310" y="413797"/>
                  </a:lnTo>
                  <a:lnTo>
                    <a:pt x="799937" y="391803"/>
                  </a:lnTo>
                  <a:lnTo>
                    <a:pt x="840675" y="371641"/>
                  </a:lnTo>
                  <a:lnTo>
                    <a:pt x="882468" y="353366"/>
                  </a:lnTo>
                  <a:lnTo>
                    <a:pt x="925261" y="337033"/>
                  </a:lnTo>
                  <a:lnTo>
                    <a:pt x="968998" y="322698"/>
                  </a:lnTo>
                  <a:lnTo>
                    <a:pt x="1013625" y="310417"/>
                  </a:lnTo>
                  <a:lnTo>
                    <a:pt x="1059085" y="300244"/>
                  </a:lnTo>
                  <a:lnTo>
                    <a:pt x="1105323" y="292236"/>
                  </a:lnTo>
                  <a:lnTo>
                    <a:pt x="1152285" y="286447"/>
                  </a:lnTo>
                  <a:lnTo>
                    <a:pt x="1199914" y="282933"/>
                  </a:lnTo>
                  <a:lnTo>
                    <a:pt x="1248156" y="281749"/>
                  </a:lnTo>
                  <a:lnTo>
                    <a:pt x="1248156" y="0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48" y="6481875"/>
              <a:ext cx="2248954" cy="958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444" y="3877055"/>
              <a:ext cx="1964435" cy="19644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04678" y="3872292"/>
              <a:ext cx="1974214" cy="1974214"/>
            </a:xfrm>
            <a:custGeom>
              <a:avLst/>
              <a:gdLst/>
              <a:ahLst/>
              <a:cxnLst/>
              <a:rect l="l" t="t" r="r" b="b"/>
              <a:pathLst>
                <a:path w="1974214" h="1974214">
                  <a:moveTo>
                    <a:pt x="987031" y="0"/>
                  </a:moveTo>
                  <a:lnTo>
                    <a:pt x="1037678" y="1193"/>
                  </a:lnTo>
                  <a:lnTo>
                    <a:pt x="1087932" y="5181"/>
                  </a:lnTo>
                  <a:lnTo>
                    <a:pt x="1137361" y="11557"/>
                  </a:lnTo>
                  <a:lnTo>
                    <a:pt x="1186065" y="19951"/>
                  </a:lnTo>
                  <a:lnTo>
                    <a:pt x="1280553" y="44259"/>
                  </a:lnTo>
                  <a:lnTo>
                    <a:pt x="1371079" y="77762"/>
                  </a:lnTo>
                  <a:lnTo>
                    <a:pt x="1457617" y="119240"/>
                  </a:lnTo>
                  <a:lnTo>
                    <a:pt x="1538973" y="168694"/>
                  </a:lnTo>
                  <a:lnTo>
                    <a:pt x="1614741" y="225323"/>
                  </a:lnTo>
                  <a:lnTo>
                    <a:pt x="1684934" y="289128"/>
                  </a:lnTo>
                  <a:lnTo>
                    <a:pt x="1748739" y="359321"/>
                  </a:lnTo>
                  <a:lnTo>
                    <a:pt x="1805368" y="435483"/>
                  </a:lnTo>
                  <a:lnTo>
                    <a:pt x="1854822" y="516839"/>
                  </a:lnTo>
                  <a:lnTo>
                    <a:pt x="1896300" y="602970"/>
                  </a:lnTo>
                  <a:lnTo>
                    <a:pt x="1929790" y="693508"/>
                  </a:lnTo>
                  <a:lnTo>
                    <a:pt x="1954110" y="787984"/>
                  </a:lnTo>
                  <a:lnTo>
                    <a:pt x="1962492" y="836701"/>
                  </a:lnTo>
                  <a:lnTo>
                    <a:pt x="1968881" y="886142"/>
                  </a:lnTo>
                  <a:lnTo>
                    <a:pt x="1972462" y="936383"/>
                  </a:lnTo>
                  <a:lnTo>
                    <a:pt x="1974062" y="987005"/>
                  </a:lnTo>
                  <a:lnTo>
                    <a:pt x="1972868" y="1037678"/>
                  </a:lnTo>
                  <a:lnTo>
                    <a:pt x="1968881" y="1087932"/>
                  </a:lnTo>
                  <a:lnTo>
                    <a:pt x="1962492" y="1137361"/>
                  </a:lnTo>
                  <a:lnTo>
                    <a:pt x="1954110" y="1186065"/>
                  </a:lnTo>
                  <a:lnTo>
                    <a:pt x="1929803" y="1280541"/>
                  </a:lnTo>
                  <a:lnTo>
                    <a:pt x="1896694" y="1371079"/>
                  </a:lnTo>
                  <a:lnTo>
                    <a:pt x="1854822" y="1457617"/>
                  </a:lnTo>
                  <a:lnTo>
                    <a:pt x="1805368" y="1538973"/>
                  </a:lnTo>
                  <a:lnTo>
                    <a:pt x="1748739" y="1614741"/>
                  </a:lnTo>
                  <a:lnTo>
                    <a:pt x="1684934" y="1684934"/>
                  </a:lnTo>
                  <a:lnTo>
                    <a:pt x="1614741" y="1748739"/>
                  </a:lnTo>
                  <a:lnTo>
                    <a:pt x="1538973" y="1805368"/>
                  </a:lnTo>
                  <a:lnTo>
                    <a:pt x="1457617" y="1854822"/>
                  </a:lnTo>
                  <a:lnTo>
                    <a:pt x="1371079" y="1896300"/>
                  </a:lnTo>
                  <a:lnTo>
                    <a:pt x="1280553" y="1929790"/>
                  </a:lnTo>
                  <a:lnTo>
                    <a:pt x="1186065" y="1954110"/>
                  </a:lnTo>
                  <a:lnTo>
                    <a:pt x="1137361" y="1962492"/>
                  </a:lnTo>
                  <a:lnTo>
                    <a:pt x="1087920" y="1968881"/>
                  </a:lnTo>
                  <a:lnTo>
                    <a:pt x="1037678" y="1972462"/>
                  </a:lnTo>
                  <a:lnTo>
                    <a:pt x="987044" y="1974062"/>
                  </a:lnTo>
                  <a:lnTo>
                    <a:pt x="936383" y="1972868"/>
                  </a:lnTo>
                  <a:lnTo>
                    <a:pt x="886129" y="1968868"/>
                  </a:lnTo>
                  <a:lnTo>
                    <a:pt x="836701" y="1962492"/>
                  </a:lnTo>
                  <a:lnTo>
                    <a:pt x="787996" y="1954110"/>
                  </a:lnTo>
                  <a:lnTo>
                    <a:pt x="693521" y="1929790"/>
                  </a:lnTo>
                  <a:lnTo>
                    <a:pt x="602983" y="1896694"/>
                  </a:lnTo>
                  <a:lnTo>
                    <a:pt x="516839" y="1854809"/>
                  </a:lnTo>
                  <a:lnTo>
                    <a:pt x="435495" y="1805368"/>
                  </a:lnTo>
                  <a:lnTo>
                    <a:pt x="359321" y="1748739"/>
                  </a:lnTo>
                  <a:lnTo>
                    <a:pt x="289128" y="1684934"/>
                  </a:lnTo>
                  <a:lnTo>
                    <a:pt x="225323" y="1614741"/>
                  </a:lnTo>
                  <a:lnTo>
                    <a:pt x="168694" y="1538973"/>
                  </a:lnTo>
                  <a:lnTo>
                    <a:pt x="119240" y="1457617"/>
                  </a:lnTo>
                  <a:lnTo>
                    <a:pt x="77762" y="1371079"/>
                  </a:lnTo>
                  <a:lnTo>
                    <a:pt x="44272" y="1280553"/>
                  </a:lnTo>
                  <a:lnTo>
                    <a:pt x="19951" y="1186065"/>
                  </a:lnTo>
                  <a:lnTo>
                    <a:pt x="11569" y="1137361"/>
                  </a:lnTo>
                  <a:lnTo>
                    <a:pt x="5181" y="1087932"/>
                  </a:lnTo>
                  <a:lnTo>
                    <a:pt x="1193" y="1037678"/>
                  </a:lnTo>
                  <a:lnTo>
                    <a:pt x="0" y="987031"/>
                  </a:lnTo>
                  <a:lnTo>
                    <a:pt x="1193" y="936383"/>
                  </a:lnTo>
                  <a:lnTo>
                    <a:pt x="5181" y="886129"/>
                  </a:lnTo>
                  <a:lnTo>
                    <a:pt x="11569" y="836701"/>
                  </a:lnTo>
                  <a:lnTo>
                    <a:pt x="19951" y="787984"/>
                  </a:lnTo>
                  <a:lnTo>
                    <a:pt x="44272" y="693508"/>
                  </a:lnTo>
                  <a:lnTo>
                    <a:pt x="77762" y="602970"/>
                  </a:lnTo>
                  <a:lnTo>
                    <a:pt x="119240" y="516839"/>
                  </a:lnTo>
                  <a:lnTo>
                    <a:pt x="168694" y="435483"/>
                  </a:lnTo>
                  <a:lnTo>
                    <a:pt x="225323" y="359321"/>
                  </a:lnTo>
                  <a:lnTo>
                    <a:pt x="289128" y="289128"/>
                  </a:lnTo>
                  <a:lnTo>
                    <a:pt x="359321" y="225310"/>
                  </a:lnTo>
                  <a:lnTo>
                    <a:pt x="435495" y="168681"/>
                  </a:lnTo>
                  <a:lnTo>
                    <a:pt x="516839" y="119240"/>
                  </a:lnTo>
                  <a:lnTo>
                    <a:pt x="602983" y="77762"/>
                  </a:lnTo>
                  <a:lnTo>
                    <a:pt x="693508" y="44259"/>
                  </a:lnTo>
                  <a:lnTo>
                    <a:pt x="787996" y="19951"/>
                  </a:lnTo>
                  <a:lnTo>
                    <a:pt x="836701" y="11557"/>
                  </a:lnTo>
                  <a:lnTo>
                    <a:pt x="886129" y="5181"/>
                  </a:lnTo>
                  <a:lnTo>
                    <a:pt x="936383" y="1193"/>
                  </a:lnTo>
                  <a:lnTo>
                    <a:pt x="987031" y="0"/>
                  </a:lnTo>
                  <a:close/>
                </a:path>
              </a:pathLst>
            </a:custGeom>
            <a:ln w="9525">
              <a:solidFill>
                <a:srgbClr val="003B7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2409" y="2034287"/>
            <a:ext cx="262559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solidFill>
                  <a:srgbClr val="FFFFFF"/>
                </a:solidFill>
                <a:latin typeface="Arial"/>
                <a:cs typeface="Arial"/>
              </a:rPr>
              <a:t> Training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86600" y="1219200"/>
            <a:ext cx="3594735" cy="54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5"/>
              </a:spcBef>
            </a:pPr>
            <a:r>
              <a:rPr sz="2000" b="1" dirty="0">
                <a:solidFill>
                  <a:srgbClr val="003B70"/>
                </a:solidFill>
                <a:latin typeface="Arial"/>
                <a:cs typeface="Arial"/>
              </a:rPr>
              <a:t>Our</a:t>
            </a:r>
            <a:r>
              <a:rPr sz="2000" b="1" spc="-3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B70"/>
                </a:solidFill>
                <a:latin typeface="Arial"/>
                <a:cs typeface="Arial"/>
              </a:rPr>
              <a:t>Medicare</a:t>
            </a:r>
            <a:r>
              <a:rPr sz="2000" b="1" spc="-4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B70"/>
                </a:solidFill>
                <a:latin typeface="Arial"/>
                <a:cs typeface="Arial"/>
              </a:rPr>
              <a:t>Plans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Service</a:t>
            </a:r>
            <a:r>
              <a:rPr sz="1400" spc="-4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area,</a:t>
            </a:r>
            <a:r>
              <a:rPr sz="1400" spc="-5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supplemental</a:t>
            </a:r>
            <a:r>
              <a:rPr sz="1400" spc="-6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benefits,</a:t>
            </a:r>
            <a:r>
              <a:rPr sz="1400" spc="-6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B70"/>
                </a:solidFill>
                <a:latin typeface="Arial"/>
                <a:cs typeface="Arial"/>
              </a:rPr>
              <a:t>partners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3745" y="2239567"/>
            <a:ext cx="4276429" cy="524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3B70"/>
                </a:solidFill>
                <a:latin typeface="Arial"/>
                <a:cs typeface="Arial"/>
              </a:rPr>
              <a:t>2024</a:t>
            </a:r>
            <a:r>
              <a:rPr sz="2000" b="1" spc="-1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003B70"/>
                </a:solidFill>
                <a:latin typeface="Arial"/>
                <a:cs typeface="Arial"/>
              </a:rPr>
              <a:t>Plans &amp; </a:t>
            </a:r>
            <a:r>
              <a:rPr sz="2000" b="1" spc="-10" dirty="0">
                <a:solidFill>
                  <a:srgbClr val="003B70"/>
                </a:solidFill>
                <a:latin typeface="Arial"/>
                <a:cs typeface="Arial"/>
              </a:rPr>
              <a:t>Benefit</a:t>
            </a:r>
            <a:r>
              <a:rPr lang="en-US" sz="2000" b="1" spc="-10" dirty="0">
                <a:solidFill>
                  <a:srgbClr val="003B70"/>
                </a:solidFill>
                <a:latin typeface="Arial"/>
                <a:cs typeface="Arial"/>
              </a:rPr>
              <a:t>s Highlights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benefits</a:t>
            </a:r>
            <a:r>
              <a:rPr sz="1400" spc="-4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B70"/>
                </a:solidFill>
                <a:latin typeface="Arial"/>
                <a:cs typeface="Arial"/>
              </a:rPr>
              <a:t>pending</a:t>
            </a:r>
            <a:r>
              <a:rPr sz="1400" spc="-4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B70"/>
                </a:solidFill>
                <a:latin typeface="Arial"/>
                <a:cs typeface="Arial"/>
              </a:rPr>
              <a:t>approval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2355" y="325486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49340" y="1445769"/>
            <a:ext cx="551815" cy="5080"/>
          </a:xfrm>
          <a:custGeom>
            <a:avLst/>
            <a:gdLst/>
            <a:ahLst/>
            <a:cxnLst/>
            <a:rect l="l" t="t" r="r" b="b"/>
            <a:pathLst>
              <a:path w="551815" h="5080">
                <a:moveTo>
                  <a:pt x="551688" y="0"/>
                </a:moveTo>
                <a:lnTo>
                  <a:pt x="0" y="0"/>
                </a:lnTo>
                <a:lnTo>
                  <a:pt x="0" y="4572"/>
                </a:lnTo>
                <a:lnTo>
                  <a:pt x="551688" y="4572"/>
                </a:lnTo>
                <a:lnTo>
                  <a:pt x="551688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154452" y="2438400"/>
            <a:ext cx="551815" cy="3175"/>
          </a:xfrm>
          <a:custGeom>
            <a:avLst/>
            <a:gdLst/>
            <a:ahLst/>
            <a:cxnLst/>
            <a:rect l="l" t="t" r="r" b="b"/>
            <a:pathLst>
              <a:path w="551815" h="3175">
                <a:moveTo>
                  <a:pt x="551688" y="0"/>
                </a:moveTo>
                <a:lnTo>
                  <a:pt x="0" y="0"/>
                </a:lnTo>
                <a:lnTo>
                  <a:pt x="0" y="3048"/>
                </a:lnTo>
                <a:lnTo>
                  <a:pt x="551688" y="3048"/>
                </a:lnTo>
                <a:lnTo>
                  <a:pt x="551688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142492" y="3431894"/>
            <a:ext cx="551815" cy="3175"/>
          </a:xfrm>
          <a:custGeom>
            <a:avLst/>
            <a:gdLst/>
            <a:ahLst/>
            <a:cxnLst/>
            <a:rect l="l" t="t" r="r" b="b"/>
            <a:pathLst>
              <a:path w="551815" h="3175">
                <a:moveTo>
                  <a:pt x="551688" y="0"/>
                </a:moveTo>
                <a:lnTo>
                  <a:pt x="0" y="0"/>
                </a:lnTo>
                <a:lnTo>
                  <a:pt x="0" y="3047"/>
                </a:lnTo>
                <a:lnTo>
                  <a:pt x="551688" y="3047"/>
                </a:lnTo>
                <a:lnTo>
                  <a:pt x="551688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9C89FD-FCF9-DE91-F2D0-D6A4A16B35D0}"/>
              </a:ext>
            </a:extLst>
          </p:cNvPr>
          <p:cNvSpPr txBox="1"/>
          <p:nvPr/>
        </p:nvSpPr>
        <p:spPr>
          <a:xfrm>
            <a:off x="6997681" y="3217048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3B70"/>
                </a:solidFill>
                <a:latin typeface="Arial"/>
                <a:cs typeface="Arial"/>
              </a:rPr>
              <a:t>2024 Plan Comparisons</a:t>
            </a:r>
          </a:p>
        </p:txBody>
      </p:sp>
      <p:sp>
        <p:nvSpPr>
          <p:cNvPr id="27" name="object 21">
            <a:extLst>
              <a:ext uri="{FF2B5EF4-FFF2-40B4-BE49-F238E27FC236}">
                <a16:creationId xmlns:a16="http://schemas.microsoft.com/office/drawing/2014/main" id="{C9C6F397-2A7F-47C4-987D-E9BC74864794}"/>
              </a:ext>
            </a:extLst>
          </p:cNvPr>
          <p:cNvSpPr/>
          <p:nvPr/>
        </p:nvSpPr>
        <p:spPr>
          <a:xfrm>
            <a:off x="6149340" y="4130189"/>
            <a:ext cx="551815" cy="3175"/>
          </a:xfrm>
          <a:custGeom>
            <a:avLst/>
            <a:gdLst/>
            <a:ahLst/>
            <a:cxnLst/>
            <a:rect l="l" t="t" r="r" b="b"/>
            <a:pathLst>
              <a:path w="551815" h="3175">
                <a:moveTo>
                  <a:pt x="551688" y="0"/>
                </a:moveTo>
                <a:lnTo>
                  <a:pt x="0" y="0"/>
                </a:lnTo>
                <a:lnTo>
                  <a:pt x="0" y="3047"/>
                </a:lnTo>
                <a:lnTo>
                  <a:pt x="551688" y="3047"/>
                </a:lnTo>
                <a:lnTo>
                  <a:pt x="551688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9B53AC-CE1B-420E-CA2C-1F1AE018A42B}"/>
              </a:ext>
            </a:extLst>
          </p:cNvPr>
          <p:cNvSpPr txBox="1"/>
          <p:nvPr/>
        </p:nvSpPr>
        <p:spPr>
          <a:xfrm>
            <a:off x="7086600" y="393013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3B70"/>
                </a:solidFill>
                <a:latin typeface="Arial"/>
                <a:cs typeface="Arial"/>
              </a:rPr>
              <a:t>Dental Benefits</a:t>
            </a: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E416D22B-FE15-3E98-C8B9-BA444B7517FD}"/>
              </a:ext>
            </a:extLst>
          </p:cNvPr>
          <p:cNvSpPr/>
          <p:nvPr/>
        </p:nvSpPr>
        <p:spPr>
          <a:xfrm>
            <a:off x="6248400" y="4825309"/>
            <a:ext cx="551815" cy="3175"/>
          </a:xfrm>
          <a:custGeom>
            <a:avLst/>
            <a:gdLst/>
            <a:ahLst/>
            <a:cxnLst/>
            <a:rect l="l" t="t" r="r" b="b"/>
            <a:pathLst>
              <a:path w="551815" h="3175">
                <a:moveTo>
                  <a:pt x="551688" y="0"/>
                </a:moveTo>
                <a:lnTo>
                  <a:pt x="0" y="0"/>
                </a:lnTo>
                <a:lnTo>
                  <a:pt x="0" y="3047"/>
                </a:lnTo>
                <a:lnTo>
                  <a:pt x="551688" y="3047"/>
                </a:lnTo>
                <a:lnTo>
                  <a:pt x="551688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260087-59A8-E3EB-46CF-ED0248B84BE3}"/>
              </a:ext>
            </a:extLst>
          </p:cNvPr>
          <p:cNvSpPr txBox="1"/>
          <p:nvPr/>
        </p:nvSpPr>
        <p:spPr>
          <a:xfrm>
            <a:off x="6997681" y="4659218"/>
            <a:ext cx="482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3B70"/>
                </a:solidFill>
                <a:latin typeface="Arial"/>
                <a:cs typeface="Arial"/>
              </a:rPr>
              <a:t>Prescription Drug Coverage by Plan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D95B7A62-41E6-30AA-B12F-8FCAF0E3C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2342834-FAEE-3FC3-EEB2-E44DBB6AD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FFB54-0EDD-4E1C-8A03-3D082654806C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652" name="Text Placeholder 2">
            <a:extLst>
              <a:ext uri="{FF2B5EF4-FFF2-40B4-BE49-F238E27FC236}">
                <a16:creationId xmlns:a16="http://schemas.microsoft.com/office/drawing/2014/main" id="{D008FA0B-EEBE-56F6-F0D2-2EC9F0EBD9F3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635500" y="1639888"/>
            <a:ext cx="6324600" cy="2362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4200" b="1" dirty="0"/>
          </a:p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VNS Health Total Plan</a:t>
            </a:r>
          </a:p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2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grpSp>
        <p:nvGrpSpPr>
          <p:cNvPr id="27653" name="Group 74">
            <a:extLst>
              <a:ext uri="{FF2B5EF4-FFF2-40B4-BE49-F238E27FC236}">
                <a16:creationId xmlns:a16="http://schemas.microsoft.com/office/drawing/2014/main" id="{5EC793AC-718D-20B0-75A4-3D0D954517EE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384425"/>
            <a:chOff x="215887" y="3161148"/>
            <a:chExt cx="1578636" cy="1608115"/>
          </a:xfrm>
        </p:grpSpPr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8765C2D0-A84A-C299-2FAE-2F799E6055F3}"/>
                </a:ext>
              </a:extLst>
            </p:cNvPr>
            <p:cNvSpPr/>
            <p:nvPr/>
          </p:nvSpPr>
          <p:spPr>
            <a:xfrm>
              <a:off x="225072" y="3385984"/>
              <a:ext cx="1562563" cy="1383279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56" name="TextBox 76">
              <a:extLst>
                <a:ext uri="{FF2B5EF4-FFF2-40B4-BE49-F238E27FC236}">
                  <a16:creationId xmlns:a16="http://schemas.microsoft.com/office/drawing/2014/main" id="{CCF26180-66ED-3106-CE49-353ECD400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560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D6D38D4-6557-01E6-7DFA-ACC45CBB9D33}"/>
                </a:ext>
              </a:extLst>
            </p:cNvPr>
            <p:cNvSpPr/>
            <p:nvPr/>
          </p:nvSpPr>
          <p:spPr>
            <a:xfrm>
              <a:off x="215887" y="3161148"/>
              <a:ext cx="1578636" cy="786927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654" name="Rectangle 1">
            <a:extLst>
              <a:ext uri="{FF2B5EF4-FFF2-40B4-BE49-F238E27FC236}">
                <a16:creationId xmlns:a16="http://schemas.microsoft.com/office/drawing/2014/main" id="{BC067653-F850-A7BC-0378-D8206259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3868738"/>
            <a:ext cx="1343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HMO D-SNP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>
            <a:extLst>
              <a:ext uri="{FF2B5EF4-FFF2-40B4-BE49-F238E27FC236}">
                <a16:creationId xmlns:a16="http://schemas.microsoft.com/office/drawing/2014/main" id="{5157DE4A-3F15-D96F-D19F-C0B7E9A4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0"/>
            <a:ext cx="8915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803275" indent="-3460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803275" marR="0" lvl="1" indent="-346075" algn="l" defTabSz="4572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E1B94733-93B9-E1FF-013E-CCA025A8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304" y="304800"/>
            <a:ext cx="7848599" cy="48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VNS Health Total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Total is a Medicare Advantage HMO Dual Special Needs Plan (D-SNP) for individuals who have both Medicare and Medicaid and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 long term services and supports (LTSS)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remain safely in their homes.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Total also is known as 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Medicaid Advantage Plus Plan (MAP) which: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Integrates the benefits of Medicaid long-term care services and a Medicare Advantage plan into one comprehensive program.</a:t>
            </a:r>
          </a:p>
          <a:p>
            <a:pPr marL="457200" marR="0" lvl="1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Includes extra benefits like coverage for over-the-counter (OTC) health items and groceries, Flex card,  acupuncture and more, all at $0 cost.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5AB83BBC-BA5D-5200-CB5E-F4A31D4F6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93193"/>
            <a:ext cx="36861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74">
            <a:extLst>
              <a:ext uri="{FF2B5EF4-FFF2-40B4-BE49-F238E27FC236}">
                <a16:creationId xmlns:a16="http://schemas.microsoft.com/office/drawing/2014/main" id="{77C708BA-ED28-98E7-03D1-79805B7774B7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CF31147D-8812-06CA-EBE0-2B268E96F53C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05" name="TextBox 76">
              <a:extLst>
                <a:ext uri="{FF2B5EF4-FFF2-40B4-BE49-F238E27FC236}">
                  <a16:creationId xmlns:a16="http://schemas.microsoft.com/office/drawing/2014/main" id="{A5A4B8ED-B066-3CBF-E7BF-506450578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(MAP)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D-SNP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BF30382-7297-3ACC-CE07-1F5059B8E637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702" name="Footer Placeholder 4">
            <a:extLst>
              <a:ext uri="{FF2B5EF4-FFF2-40B4-BE49-F238E27FC236}">
                <a16:creationId xmlns:a16="http://schemas.microsoft.com/office/drawing/2014/main" id="{77AE4B62-9449-DA05-D6C9-0AC9C7DFC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29703" name="Slide Number Placeholder 3">
            <a:extLst>
              <a:ext uri="{FF2B5EF4-FFF2-40B4-BE49-F238E27FC236}">
                <a16:creationId xmlns:a16="http://schemas.microsoft.com/office/drawing/2014/main" id="{00F23B12-6CBE-EBD8-953D-3234A9EC7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42830-D906-4044-B4CC-8610533881F5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>
            <a:extLst>
              <a:ext uri="{FF2B5EF4-FFF2-40B4-BE49-F238E27FC236}">
                <a16:creationId xmlns:a16="http://schemas.microsoft.com/office/drawing/2014/main" id="{4B30ECD4-5112-6CED-66A9-C4830021F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730250"/>
            <a:ext cx="6802437" cy="442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803275" indent="-3460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Eligibility: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be eligible for Total, a beneficiary must:</a:t>
            </a:r>
          </a:p>
          <a:p>
            <a:pPr marL="803275" marR="0" lvl="1" indent="-346075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Have both Medicare and Medicaid</a:t>
            </a:r>
          </a:p>
          <a:p>
            <a:pPr marL="803275" marR="0" lvl="1" indent="-3460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 18 years of age or older</a:t>
            </a:r>
          </a:p>
          <a:p>
            <a:pPr marL="803275" marR="0" lvl="1" indent="-3460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Live in the service area</a:t>
            </a:r>
          </a:p>
          <a:p>
            <a:pPr marL="803275" marR="0" lvl="1" indent="-3460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 able to stay safely at home at the time of enrollment</a:t>
            </a:r>
          </a:p>
          <a:p>
            <a:pPr marL="803275" marR="0" lvl="1" indent="-3460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Require care management and expected to need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Community Based Long term Care Services for more than 120 days from time of enrollment.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803275" marR="0" lvl="1" indent="-346075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803275" marR="0" lvl="1" indent="-346075" algn="l" defTabSz="4572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70C0"/>
              </a:buClr>
              <a:buSzPct val="80000"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3795" name="Group 74">
            <a:extLst>
              <a:ext uri="{FF2B5EF4-FFF2-40B4-BE49-F238E27FC236}">
                <a16:creationId xmlns:a16="http://schemas.microsoft.com/office/drawing/2014/main" id="{A56EF894-94CC-DF13-134A-276850649E8C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63954656-86B8-A13B-E019-1263D7442A3E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99" name="TextBox 76">
              <a:extLst>
                <a:ext uri="{FF2B5EF4-FFF2-40B4-BE49-F238E27FC236}">
                  <a16:creationId xmlns:a16="http://schemas.microsoft.com/office/drawing/2014/main" id="{678101D8-49D8-22E6-5BCF-4A3BF57FE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(MAP)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D-SNP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27E320B-E08E-82E7-B609-6E9DFE1F2F3A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C49C330F-AE57-F8BD-5D55-910B3EF1A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33797" name="Slide Number Placeholder 3">
            <a:extLst>
              <a:ext uri="{FF2B5EF4-FFF2-40B4-BE49-F238E27FC236}">
                <a16:creationId xmlns:a16="http://schemas.microsoft.com/office/drawing/2014/main" id="{51E11CEF-B8B8-15F4-3533-2083563D6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780588" y="6356350"/>
            <a:ext cx="1530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A3241-A200-4E2B-A9C7-4DA99EA97ABA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8958A630-3A5F-4AEE-C9EC-2ED60429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1593850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7B4509AD-B22E-1C4E-5B06-1ADE1DEA9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1827213"/>
            <a:ext cx="10798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1988" name="Group 74">
            <a:extLst>
              <a:ext uri="{FF2B5EF4-FFF2-40B4-BE49-F238E27FC236}">
                <a16:creationId xmlns:a16="http://schemas.microsoft.com/office/drawing/2014/main" id="{843A1FE1-7304-8691-E77D-4CA7DF1C25F1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AA822C94-2EAD-B046-3657-4FAD97DA5FBC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31" name="TextBox 76">
              <a:extLst>
                <a:ext uri="{FF2B5EF4-FFF2-40B4-BE49-F238E27FC236}">
                  <a16:creationId xmlns:a16="http://schemas.microsoft.com/office/drawing/2014/main" id="{F996389D-6BCD-B70C-612D-F06269B9D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(MAP)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D-SNP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466EF59-00D8-6A33-7DD6-57073812DF98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989" name="Rectangle 37">
            <a:extLst>
              <a:ext uri="{FF2B5EF4-FFF2-40B4-BE49-F238E27FC236}">
                <a16:creationId xmlns:a16="http://schemas.microsoft.com/office/drawing/2014/main" id="{F84E4E76-5D8D-3D36-8A65-4F0BDB13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1128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1990" name="Rectangle 44">
            <a:extLst>
              <a:ext uri="{FF2B5EF4-FFF2-40B4-BE49-F238E27FC236}">
                <a16:creationId xmlns:a16="http://schemas.microsoft.com/office/drawing/2014/main" id="{050A90EE-8E9F-58C6-1A2F-1E503E83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1641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688283-4F50-E446-7485-9E2A02034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82022"/>
              </p:ext>
            </p:extLst>
          </p:nvPr>
        </p:nvGraphicFramePr>
        <p:xfrm>
          <a:off x="4032792" y="749292"/>
          <a:ext cx="7778207" cy="5270505"/>
        </p:xfrm>
        <a:graphic>
          <a:graphicData uri="http://schemas.openxmlformats.org/drawingml/2006/table">
            <a:tbl>
              <a:tblPr firstRow="1" firstCol="1" bandRow="1"/>
              <a:tblGrid>
                <a:gridCol w="299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5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Total Supplemental Benefits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the Counter (OTC) and Grocery Card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$266 monthly OTC and grocery items (does not roll over)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 Card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$760 per year towards Dental, Vision, Hearing  and Utilities($190 first quarter, then $63.33 monthly for April to December)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eye exam and $300/eyeglasses or contact lenses every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 Copay</a:t>
                      </a:r>
                      <a:b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plan coverage- $3000 comprehensive coverage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 copay for exam, $1500 for hardware every 3 years; $750 per ear limit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Silver Sneakers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Benefit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Unlimited to medical appointments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Acupuncture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visits per year at $0 copay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Podiatry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routine visits per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Worldwide Coverage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$50,000 per year for emergency and urgent care outside the United States and its territories.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79" marR="34779" marT="41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2028" name="Rectangle 48">
            <a:extLst>
              <a:ext uri="{FF2B5EF4-FFF2-40B4-BE49-F238E27FC236}">
                <a16:creationId xmlns:a16="http://schemas.microsoft.com/office/drawing/2014/main" id="{D602A833-333B-B778-E013-4EA6EAD4A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1585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2029" name="Slide Number Placeholder 4">
            <a:extLst>
              <a:ext uri="{FF2B5EF4-FFF2-40B4-BE49-F238E27FC236}">
                <a16:creationId xmlns:a16="http://schemas.microsoft.com/office/drawing/2014/main" id="{AD82350D-49B6-0270-7C2A-C432BB83C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E7FA7-19D0-4C81-871F-23D51159642A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29A5A12D-5529-2685-B508-5E3DC546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29210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4035" name="Group 74">
            <a:extLst>
              <a:ext uri="{FF2B5EF4-FFF2-40B4-BE49-F238E27FC236}">
                <a16:creationId xmlns:a16="http://schemas.microsoft.com/office/drawing/2014/main" id="{6496FBB9-4ED3-6785-20B9-BC31EFA4C4A7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361"/>
          </a:xfrm>
        </p:grpSpPr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BC268C33-83D6-469A-3BB0-F10F3D0081D2}"/>
                </a:ext>
              </a:extLst>
            </p:cNvPr>
            <p:cNvSpPr/>
            <p:nvPr/>
          </p:nvSpPr>
          <p:spPr>
            <a:xfrm>
              <a:off x="225072" y="3386057"/>
              <a:ext cx="1562563" cy="1383726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87" name="TextBox 76">
              <a:extLst>
                <a:ext uri="{FF2B5EF4-FFF2-40B4-BE49-F238E27FC236}">
                  <a16:creationId xmlns:a16="http://schemas.microsoft.com/office/drawing/2014/main" id="{5199114E-3879-D2B7-9A0E-1B94E48D1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Total (MAP)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D-SNP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04D150D-F413-7613-19C2-20045BB73BBB}"/>
                </a:ext>
              </a:extLst>
            </p:cNvPr>
            <p:cNvSpPr/>
            <p:nvPr/>
          </p:nvSpPr>
          <p:spPr>
            <a:xfrm>
              <a:off x="215887" y="3161148"/>
              <a:ext cx="1578636" cy="787181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7A183E-8C86-B499-568A-131DD4FEE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88178"/>
              </p:ext>
            </p:extLst>
          </p:nvPr>
        </p:nvGraphicFramePr>
        <p:xfrm>
          <a:off x="3916954" y="914400"/>
          <a:ext cx="7923213" cy="610185"/>
        </p:xfrm>
        <a:graphic>
          <a:graphicData uri="http://schemas.openxmlformats.org/drawingml/2006/table">
            <a:tbl>
              <a:tblPr firstRow="1" firstCol="1" bandRow="1"/>
              <a:tblGrid>
                <a:gridCol w="206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Supplemental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30" marR="42530" marT="57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46" name="Slide Number Placeholder 2">
            <a:extLst>
              <a:ext uri="{FF2B5EF4-FFF2-40B4-BE49-F238E27FC236}">
                <a16:creationId xmlns:a16="http://schemas.microsoft.com/office/drawing/2014/main" id="{DFC58619-299C-8BD9-593C-E00F8429E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53863-3382-4A35-AB09-D0CD8EABA70F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4047" name="TextBox 1">
            <a:extLst>
              <a:ext uri="{FF2B5EF4-FFF2-40B4-BE49-F238E27FC236}">
                <a16:creationId xmlns:a16="http://schemas.microsoft.com/office/drawing/2014/main" id="{DD70CDE6-14C5-1E8D-0734-0E3ABE462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231" y="264979"/>
            <a:ext cx="7666037" cy="57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 Supplemental Benefits Comparison for Total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5283A6-F557-AE44-4DC3-491A85F0F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56418"/>
              </p:ext>
            </p:extLst>
          </p:nvPr>
        </p:nvGraphicFramePr>
        <p:xfrm>
          <a:off x="3916955" y="1482676"/>
          <a:ext cx="7923212" cy="5036375"/>
        </p:xfrm>
        <a:graphic>
          <a:graphicData uri="http://schemas.openxmlformats.org/drawingml/2006/table">
            <a:tbl>
              <a:tblPr firstRow="1" firstCol="1" bandRow="1"/>
              <a:tblGrid>
                <a:gridCol w="2061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OTC and Grocery Card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$232 monthly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$266/month</a:t>
                      </a:r>
                      <a:r>
                        <a:rPr kumimoji="0" lang="en-US" sz="12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for</a:t>
                      </a:r>
                      <a:r>
                        <a:rPr kumimoji="0" lang="en-US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OTC</a:t>
                      </a:r>
                      <a:r>
                        <a:rPr kumimoji="0" lang="en-US" sz="1200" b="0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items</a:t>
                      </a:r>
                      <a:r>
                        <a:rPr kumimoji="0" lang="en-US" sz="12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&amp;</a:t>
                      </a:r>
                      <a:r>
                        <a:rPr kumimoji="0" lang="en-US" sz="12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healthy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foods,</a:t>
                      </a:r>
                      <a:r>
                        <a:rPr kumimoji="0" lang="en-US" sz="1200" b="0" i="0" u="none" strike="noStrike" kern="0" cap="none" spc="-4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including</a:t>
                      </a:r>
                      <a:r>
                        <a:rPr kumimoji="0" lang="en-US" sz="1200" b="0" i="0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fresh</a:t>
                      </a:r>
                      <a:r>
                        <a:rPr kumimoji="0" lang="en-US" sz="12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produce</a:t>
                      </a:r>
                      <a:r>
                        <a:rPr kumimoji="0" lang="en-US" sz="1200" b="0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and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prepared</a:t>
                      </a:r>
                      <a:r>
                        <a:rPr kumimoji="0" lang="en-US" sz="1200" b="0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meals.</a:t>
                      </a:r>
                      <a:r>
                        <a:rPr kumimoji="0" lang="en-US" sz="1200" b="0" i="1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(Increase)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 Sneakers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 Sneakers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 Card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$750 per year towards Dental Vision and Hearing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$760 per year towards Dental Vision, Hearing and Utilities. 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for utilities)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$3000 towards Comprehensive Dental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$3000 towards Comprehensive Dental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eye exam and $300 towards eyeglasses or contact lenses every year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eye exam and $300 towards eyeglasses or contact lenses every year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$1500 towards Hearing Aids every 3 years ($750 per ear)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$1500 towards Hearing Aids every 3 years ($750 per ear)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Podiatry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Routine visits per year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Routine visits per year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Worldwide Coverage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$50,000 per year for emergency and urgent care outside the United States and its territories.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$50,000 per year for emergency and urgent care outside the United States and its territories.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3" marR="65993" marT="91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8679" y="6321821"/>
            <a:ext cx="1075690" cy="537845"/>
          </a:xfrm>
          <a:custGeom>
            <a:avLst/>
            <a:gdLst/>
            <a:ahLst/>
            <a:cxnLst/>
            <a:rect l="l" t="t" r="r" b="b"/>
            <a:pathLst>
              <a:path w="1075690" h="537845">
                <a:moveTo>
                  <a:pt x="1075605" y="537577"/>
                </a:moveTo>
                <a:lnTo>
                  <a:pt x="954277" y="537577"/>
                </a:lnTo>
                <a:lnTo>
                  <a:pt x="951475" y="489028"/>
                </a:lnTo>
                <a:lnTo>
                  <a:pt x="943277" y="442123"/>
                </a:lnTo>
                <a:lnTo>
                  <a:pt x="929997" y="397176"/>
                </a:lnTo>
                <a:lnTo>
                  <a:pt x="911946" y="354499"/>
                </a:lnTo>
                <a:lnTo>
                  <a:pt x="889437" y="314403"/>
                </a:lnTo>
                <a:lnTo>
                  <a:pt x="862782" y="277203"/>
                </a:lnTo>
                <a:lnTo>
                  <a:pt x="832294" y="243208"/>
                </a:lnTo>
                <a:lnTo>
                  <a:pt x="798286" y="212734"/>
                </a:lnTo>
                <a:lnTo>
                  <a:pt x="761069" y="186090"/>
                </a:lnTo>
                <a:lnTo>
                  <a:pt x="720957" y="163590"/>
                </a:lnTo>
                <a:lnTo>
                  <a:pt x="678262" y="145547"/>
                </a:lnTo>
                <a:lnTo>
                  <a:pt x="633296" y="132272"/>
                </a:lnTo>
                <a:lnTo>
                  <a:pt x="586372" y="124078"/>
                </a:lnTo>
                <a:lnTo>
                  <a:pt x="537802" y="121277"/>
                </a:lnTo>
                <a:lnTo>
                  <a:pt x="489233" y="124078"/>
                </a:lnTo>
                <a:lnTo>
                  <a:pt x="442309" y="132272"/>
                </a:lnTo>
                <a:lnTo>
                  <a:pt x="397343" y="145547"/>
                </a:lnTo>
                <a:lnTo>
                  <a:pt x="354647" y="163590"/>
                </a:lnTo>
                <a:lnTo>
                  <a:pt x="314535" y="186090"/>
                </a:lnTo>
                <a:lnTo>
                  <a:pt x="277319" y="212734"/>
                </a:lnTo>
                <a:lnTo>
                  <a:pt x="243310" y="243208"/>
                </a:lnTo>
                <a:lnTo>
                  <a:pt x="212823" y="277203"/>
                </a:lnTo>
                <a:lnTo>
                  <a:pt x="186168" y="314403"/>
                </a:lnTo>
                <a:lnTo>
                  <a:pt x="163659" y="354499"/>
                </a:lnTo>
                <a:lnTo>
                  <a:pt x="145608" y="397176"/>
                </a:lnTo>
                <a:lnTo>
                  <a:pt x="132327" y="442123"/>
                </a:lnTo>
                <a:lnTo>
                  <a:pt x="124130" y="489028"/>
                </a:lnTo>
                <a:lnTo>
                  <a:pt x="121328" y="537577"/>
                </a:lnTo>
                <a:lnTo>
                  <a:pt x="0" y="537577"/>
                </a:lnTo>
                <a:lnTo>
                  <a:pt x="2197" y="488647"/>
                </a:lnTo>
                <a:lnTo>
                  <a:pt x="8664" y="440947"/>
                </a:lnTo>
                <a:lnTo>
                  <a:pt x="19210" y="394668"/>
                </a:lnTo>
                <a:lnTo>
                  <a:pt x="33646" y="349999"/>
                </a:lnTo>
                <a:lnTo>
                  <a:pt x="51781" y="307130"/>
                </a:lnTo>
                <a:lnTo>
                  <a:pt x="73425" y="266252"/>
                </a:lnTo>
                <a:lnTo>
                  <a:pt x="98389" y="227552"/>
                </a:lnTo>
                <a:lnTo>
                  <a:pt x="126484" y="191223"/>
                </a:lnTo>
                <a:lnTo>
                  <a:pt x="157518" y="157452"/>
                </a:lnTo>
                <a:lnTo>
                  <a:pt x="191302" y="126431"/>
                </a:lnTo>
                <a:lnTo>
                  <a:pt x="227647" y="98349"/>
                </a:lnTo>
                <a:lnTo>
                  <a:pt x="266362" y="73395"/>
                </a:lnTo>
                <a:lnTo>
                  <a:pt x="307258" y="51759"/>
                </a:lnTo>
                <a:lnTo>
                  <a:pt x="350145" y="33632"/>
                </a:lnTo>
                <a:lnTo>
                  <a:pt x="394833" y="19202"/>
                </a:lnTo>
                <a:lnTo>
                  <a:pt x="441131" y="8661"/>
                </a:lnTo>
                <a:lnTo>
                  <a:pt x="488851" y="2196"/>
                </a:lnTo>
                <a:lnTo>
                  <a:pt x="537802" y="0"/>
                </a:lnTo>
                <a:lnTo>
                  <a:pt x="586754" y="2196"/>
                </a:lnTo>
                <a:lnTo>
                  <a:pt x="634473" y="8661"/>
                </a:lnTo>
                <a:lnTo>
                  <a:pt x="680772" y="19202"/>
                </a:lnTo>
                <a:lnTo>
                  <a:pt x="725460" y="33632"/>
                </a:lnTo>
                <a:lnTo>
                  <a:pt x="768346" y="51759"/>
                </a:lnTo>
                <a:lnTo>
                  <a:pt x="809242" y="73395"/>
                </a:lnTo>
                <a:lnTo>
                  <a:pt x="847958" y="98349"/>
                </a:lnTo>
                <a:lnTo>
                  <a:pt x="884302" y="126431"/>
                </a:lnTo>
                <a:lnTo>
                  <a:pt x="918087" y="157452"/>
                </a:lnTo>
                <a:lnTo>
                  <a:pt x="949121" y="191223"/>
                </a:lnTo>
                <a:lnTo>
                  <a:pt x="977215" y="227552"/>
                </a:lnTo>
                <a:lnTo>
                  <a:pt x="1002180" y="266252"/>
                </a:lnTo>
                <a:lnTo>
                  <a:pt x="1023824" y="307130"/>
                </a:lnTo>
                <a:lnTo>
                  <a:pt x="1041959" y="349999"/>
                </a:lnTo>
                <a:lnTo>
                  <a:pt x="1056394" y="394668"/>
                </a:lnTo>
                <a:lnTo>
                  <a:pt x="1066941" y="440947"/>
                </a:lnTo>
                <a:lnTo>
                  <a:pt x="1073407" y="488647"/>
                </a:lnTo>
                <a:lnTo>
                  <a:pt x="1075605" y="537577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403600" cy="6858000"/>
            <a:chOff x="0" y="0"/>
            <a:chExt cx="34036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403600" cy="6858000"/>
            </a:xfrm>
            <a:custGeom>
              <a:avLst/>
              <a:gdLst/>
              <a:ahLst/>
              <a:cxnLst/>
              <a:rect l="l" t="t" r="r" b="b"/>
              <a:pathLst>
                <a:path w="3403600" h="6858000">
                  <a:moveTo>
                    <a:pt x="34030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03091" y="6858000"/>
                  </a:lnTo>
                  <a:lnTo>
                    <a:pt x="340309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435864"/>
              <a:ext cx="1424939" cy="3901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2409" y="2034287"/>
            <a:ext cx="186182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solidFill>
                  <a:srgbClr val="FFFFFF"/>
                </a:solidFill>
                <a:latin typeface="Arial"/>
                <a:cs typeface="Arial"/>
              </a:rPr>
              <a:t>Medicaid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4277563" y="2046274"/>
            <a:ext cx="7567388" cy="2257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00"/>
              </a:spcBef>
              <a:buClr>
                <a:srgbClr val="003B70"/>
              </a:buClr>
              <a:buSzPct val="78571"/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Full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Eligible</a:t>
            </a:r>
            <a:r>
              <a:rPr lang="en-US" sz="2000" dirty="0">
                <a:latin typeface="Arial"/>
                <a:cs typeface="Arial"/>
              </a:rPr>
              <a:t> Beneficiaries (Full Medicaid)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FBDE</a:t>
            </a:r>
            <a:endParaRPr lang="en-US" sz="2000" b="1" spc="-2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00"/>
              </a:spcBef>
              <a:buClr>
                <a:srgbClr val="003B70"/>
              </a:buClr>
              <a:buSzPct val="78571"/>
              <a:tabLst>
                <a:tab pos="185420" algn="l"/>
              </a:tabLst>
            </a:pPr>
            <a:endParaRPr sz="2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Qualified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Beneficiaries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Medicaid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lang="en-US" sz="2000" spc="-50" dirty="0">
                <a:latin typeface="Arial"/>
                <a:cs typeface="Arial"/>
              </a:rPr>
              <a:t>(aka Partial Medicaid)</a:t>
            </a:r>
            <a:r>
              <a:rPr sz="2000" dirty="0">
                <a:latin typeface="Arial"/>
                <a:cs typeface="Arial"/>
              </a:rPr>
              <a:t>|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QMB</a:t>
            </a:r>
            <a:r>
              <a:rPr lang="en-US" sz="2000" b="1" spc="-25" dirty="0">
                <a:latin typeface="Arial"/>
                <a:cs typeface="Arial"/>
              </a:rPr>
              <a:t> </a:t>
            </a: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85420" algn="l"/>
              </a:tabLst>
            </a:pPr>
            <a:endParaRPr sz="2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Qualified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Beneficiaries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Medicaid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QMB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Plus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6BE40-6D86-092C-6EE8-13AFE8B2B742}"/>
              </a:ext>
            </a:extLst>
          </p:cNvPr>
          <p:cNvSpPr txBox="1"/>
          <p:nvPr/>
        </p:nvSpPr>
        <p:spPr>
          <a:xfrm>
            <a:off x="4308385" y="630935"/>
            <a:ext cx="7112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Levels of Medicaid Eligibility based on Income and Resources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431291"/>
            <a:ext cx="1418843" cy="3886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1224" y="323623"/>
            <a:ext cx="903798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2024 </a:t>
            </a:r>
            <a:r>
              <a:rPr dirty="0"/>
              <a:t>VNS</a:t>
            </a:r>
            <a:r>
              <a:rPr spc="-65" dirty="0"/>
              <a:t> </a:t>
            </a:r>
            <a:r>
              <a:rPr dirty="0"/>
              <a:t>Health</a:t>
            </a:r>
            <a:r>
              <a:rPr spc="-60" dirty="0"/>
              <a:t> </a:t>
            </a:r>
            <a:r>
              <a:rPr dirty="0"/>
              <a:t>Medicare</a:t>
            </a:r>
            <a:r>
              <a:rPr spc="-50" dirty="0"/>
              <a:t> </a:t>
            </a:r>
            <a:r>
              <a:rPr lang="en-US" dirty="0"/>
              <a:t>Plans Comparison Chart</a:t>
            </a:r>
            <a:endParaRPr i="1" spc="-1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325572" y="6331619"/>
            <a:ext cx="6809027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Depending</a:t>
            </a:r>
            <a:r>
              <a:rPr sz="800" spc="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on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your level of Medicaid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eligibility.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**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rgbClr val="739AB6"/>
                </a:solidFill>
                <a:latin typeface="Arial"/>
                <a:cs typeface="Arial"/>
              </a:rPr>
              <a:t>2023 Premium -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Covered by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LIS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if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 get</a:t>
            </a:r>
            <a:r>
              <a:rPr sz="800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Extra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Help. If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 lose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Extra Help,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your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monthly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premium</a:t>
            </a:r>
            <a:r>
              <a:rPr sz="800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may</a:t>
            </a:r>
            <a:r>
              <a:rPr sz="800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be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$</a:t>
            </a:r>
            <a:r>
              <a:rPr lang="en-US" sz="800" spc="-10" dirty="0">
                <a:solidFill>
                  <a:srgbClr val="739AB6"/>
                </a:solidFill>
                <a:latin typeface="Arial"/>
                <a:cs typeface="Arial"/>
              </a:rPr>
              <a:t>25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Confidential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proprietary.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Not to</a:t>
            </a:r>
            <a:r>
              <a:rPr sz="1200" b="1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distributed or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shared</a:t>
            </a:r>
            <a:r>
              <a:rPr sz="1200" b="1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with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Medicare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beneficiaries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021" y="6441404"/>
            <a:ext cx="22828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Copyright</a:t>
            </a:r>
            <a:r>
              <a:rPr sz="800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739AB6"/>
                </a:solidFill>
                <a:latin typeface="Arial"/>
                <a:cs typeface="Arial"/>
              </a:rPr>
              <a:t>2023</a:t>
            </a:r>
            <a:r>
              <a:rPr sz="800" spc="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VNS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Health. All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rights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reserved.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97023"/>
              </p:ext>
            </p:extLst>
          </p:nvPr>
        </p:nvGraphicFramePr>
        <p:xfrm>
          <a:off x="515231" y="1053061"/>
          <a:ext cx="11212829" cy="494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939800" marR="305435" indent="-6280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EasyCare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217930" marR="162560" indent="-104902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EasyCare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DSNP)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930275" marR="228600" indent="-69342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DSNP)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Medicaid</a:t>
                      </a:r>
                      <a:r>
                        <a:rPr sz="1200" b="1" spc="-2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Levels</a:t>
                      </a:r>
                      <a:r>
                        <a:rPr lang="en-US"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n/a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FBDE,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QMB,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QMB+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FBDE,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QMB+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1200" b="1" spc="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r>
                        <a:rPr sz="1200" b="1" spc="-3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(Part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C)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PCP</a:t>
                      </a:r>
                      <a:r>
                        <a:rPr sz="1200" b="1" spc="-3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visit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i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(Decrease from 2023)</a:t>
                      </a:r>
                      <a:endParaRPr sz="1200" i="1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% 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20%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Coinsurance*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b="1" spc="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Wellness</a:t>
                      </a:r>
                      <a:r>
                        <a:rPr sz="1200" b="1" spc="-6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Visit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% 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20%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Coinsurance*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Specialist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% 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20%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Coinsurance*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Inpatient</a:t>
                      </a:r>
                      <a:r>
                        <a:rPr sz="1200" b="1" spc="-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$400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Days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5;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$0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Coinsurance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Medicare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defined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shares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r>
                        <a:rPr sz="1200" b="1" spc="-4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100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r>
                        <a:rPr lang="en-US" sz="1200" i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(Increase from 2023)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0% 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20%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Coinsurance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Cost-Share/Copay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Urgent</a:t>
                      </a:r>
                      <a:r>
                        <a:rPr sz="1200" b="1" spc="-2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Care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55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i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(Decrease from 2023)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0% 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20%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Coinsurance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Cost-Share/Copay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Maximum</a:t>
                      </a:r>
                      <a:r>
                        <a:rPr sz="1200" b="1" spc="1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out-of-pocket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sz="1200" b="1" spc="-3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sz="1200" b="1" spc="-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r>
                        <a:rPr sz="1200" b="1" spc="-3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(Part</a:t>
                      </a:r>
                      <a:r>
                        <a:rPr sz="1200" b="1" spc="-2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D)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$25**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($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38.90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*)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200" b="1" spc="-1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Deductible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$145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i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(Decrease from 2023)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**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$0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431291"/>
            <a:ext cx="1418843" cy="3886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1225" y="323623"/>
            <a:ext cx="956881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VNS</a:t>
            </a:r>
            <a:r>
              <a:rPr spc="-65" dirty="0"/>
              <a:t> </a:t>
            </a:r>
            <a:r>
              <a:rPr dirty="0"/>
              <a:t>Health</a:t>
            </a:r>
            <a:r>
              <a:rPr spc="-60" dirty="0"/>
              <a:t> </a:t>
            </a:r>
            <a:r>
              <a:rPr dirty="0"/>
              <a:t>Medicare</a:t>
            </a:r>
            <a:r>
              <a:rPr spc="-50" dirty="0"/>
              <a:t> </a:t>
            </a:r>
            <a:r>
              <a:rPr lang="en-US" dirty="0"/>
              <a:t>2024 Plans Comparison Chart</a:t>
            </a:r>
            <a:endParaRPr i="1" spc="-1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82340" y="6463924"/>
            <a:ext cx="64452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Confidential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proprietary.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Not to</a:t>
            </a:r>
            <a:r>
              <a:rPr sz="1200" b="1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distributed or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shared</a:t>
            </a:r>
            <a:r>
              <a:rPr sz="1200" b="1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with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Medicare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beneficiaries.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482340" y="6329091"/>
            <a:ext cx="49523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^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grocery benefit</a:t>
            </a:r>
            <a:r>
              <a:rPr sz="800" spc="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is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part of special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supplemental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program</a:t>
            </a:r>
            <a:r>
              <a:rPr sz="800" spc="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for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chronically</a:t>
            </a:r>
            <a:r>
              <a:rPr sz="800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ill.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Not all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members</a:t>
            </a:r>
            <a:r>
              <a:rPr sz="800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qualify.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47974"/>
              </p:ext>
            </p:extLst>
          </p:nvPr>
        </p:nvGraphicFramePr>
        <p:xfrm>
          <a:off x="550743" y="1013212"/>
          <a:ext cx="11288394" cy="528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073785" marR="438150" indent="-6280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EasyCare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30988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EasyCare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(HMO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DSNP)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025525" marR="324485" indent="-6934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DSNP)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OTC/Grocery</a:t>
                      </a:r>
                      <a:r>
                        <a:rPr sz="1200" b="1" spc="-4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Card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7/quarter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OTC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items.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Grocery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benefit</a:t>
                      </a:r>
                      <a:r>
                        <a:rPr sz="12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n/a</a:t>
                      </a:r>
                      <a:r>
                        <a:rPr lang="en-US"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(Increase from 2023)</a:t>
                      </a:r>
                      <a:endParaRPr sz="12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211454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225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/month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items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healthy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foods,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produce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prepared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meals.^</a:t>
                      </a:r>
                      <a:r>
                        <a:rPr lang="en-US"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(Increase from 2023)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3525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$2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/month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OTC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items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healthy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foods,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produce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prepared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meals.</a:t>
                      </a:r>
                      <a:r>
                        <a:rPr lang="en-US" sz="1200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(Increase from 2023)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Dental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$2,000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benefit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8590" marR="1422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share/copay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preventative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comprehensive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coverage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$2,750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benefit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685" marR="13970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share/copay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comprehensive coverage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$3,000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benefit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71755" marR="64769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share/copay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comprehensive coverage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6192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routine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eye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exams/year;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$200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allowance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eyeglasses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standard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lenses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$200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lenses.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795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eye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exam;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$200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allowance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eyeglasses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lenses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$200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lenses.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409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eye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$300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allowance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eyeglasses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lenses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$300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lenses.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Hearing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382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routine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exams;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copay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for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aid(s)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years;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$1,000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aids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$500/ear,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years.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60655" marR="15176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routine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exams;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copay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for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aid(s)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years;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$1,400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aids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$700/ear,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years.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7429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routine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exams;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copay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aid(s)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years;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$1,500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hearing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aids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$750/ear,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years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Flex</a:t>
                      </a: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Card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covered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$350 annual benefit; dental, vision, hearing and utilities 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(New)</a:t>
                      </a:r>
                      <a:endParaRPr sz="1200" i="1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565785" marR="207645" indent="-3505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>
                          <a:latin typeface="Arial"/>
                          <a:cs typeface="Arial"/>
                        </a:rPr>
                        <a:t>$7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6</a:t>
                      </a:r>
                      <a:r>
                        <a:rPr sz="120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benefit;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dental, vision, hearing and utilities 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(New for utilities)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Fitness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Silver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Sneakers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Silver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Sneakers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8686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Silver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Sneakers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351155" marR="97155" indent="-2470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round-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trips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 or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single-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trips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approved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healthcare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locations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465455" marR="78105" indent="-381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round-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trips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 or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single-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trips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approved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healthcare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locations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100455" marR="279400" indent="-81406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Unlimited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approved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healthcare locations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31291"/>
            <a:ext cx="1418843" cy="3886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1224" y="187147"/>
            <a:ext cx="8562975" cy="529006"/>
          </a:xfrm>
          <a:prstGeom prst="rect">
            <a:avLst/>
          </a:prstGeom>
        </p:spPr>
        <p:txBody>
          <a:bodyPr vert="horz" wrap="square" lIns="0" tIns="9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VNS</a:t>
            </a:r>
            <a:r>
              <a:rPr spc="-65" dirty="0"/>
              <a:t> </a:t>
            </a:r>
            <a:r>
              <a:rPr dirty="0"/>
              <a:t>Health</a:t>
            </a:r>
            <a:r>
              <a:rPr spc="-60" dirty="0"/>
              <a:t> </a:t>
            </a:r>
            <a:r>
              <a:rPr dirty="0"/>
              <a:t>Medicare</a:t>
            </a:r>
            <a:r>
              <a:rPr spc="-50" dirty="0"/>
              <a:t> </a:t>
            </a:r>
            <a:r>
              <a:rPr lang="en-US" dirty="0"/>
              <a:t>2024 Comparison</a:t>
            </a:r>
            <a:endParaRPr i="1" spc="-1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82340" y="6463924"/>
            <a:ext cx="64452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Confidential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proprietary.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Not to</a:t>
            </a:r>
            <a:r>
              <a:rPr sz="1200" b="1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distributed or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shared</a:t>
            </a:r>
            <a:r>
              <a:rPr sz="1200" b="1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with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Medicare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beneficiaries.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463866" y="6181514"/>
            <a:ext cx="6708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Depending</a:t>
            </a:r>
            <a:r>
              <a:rPr sz="800" spc="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on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your level of Medicaid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eligibility.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**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Covered by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LIS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if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 get</a:t>
            </a:r>
            <a:r>
              <a:rPr sz="800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Extra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Help. If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 lose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Extra Help,</a:t>
            </a:r>
            <a:r>
              <a:rPr sz="800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your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monthly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premium</a:t>
            </a:r>
            <a:r>
              <a:rPr sz="800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may</a:t>
            </a:r>
            <a:r>
              <a:rPr sz="800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be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$23.20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98903"/>
              </p:ext>
            </p:extLst>
          </p:nvPr>
        </p:nvGraphicFramePr>
        <p:xfrm>
          <a:off x="550743" y="1144142"/>
          <a:ext cx="11361418" cy="3370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9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lang="en-US" sz="1050" dirty="0">
                        <a:latin typeface="Times New Roman"/>
                        <a:cs typeface="Times New Roman"/>
                      </a:endParaRPr>
                    </a:p>
                    <a:p>
                      <a:pPr marL="1051560" marR="415925" indent="-628015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lang="en-US"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lang="en-US"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EasyCare</a:t>
                      </a:r>
                      <a:r>
                        <a:rPr lang="en-US"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lang="en-US" sz="1050" dirty="0">
                        <a:latin typeface="Times New Roman"/>
                        <a:cs typeface="Times New Roman"/>
                      </a:endParaRPr>
                    </a:p>
                    <a:p>
                      <a:pPr marL="1144905" marR="88265" indent="-1049020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lang="en-US"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lang="en-US"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EasyCare</a:t>
                      </a:r>
                      <a:r>
                        <a:rPr lang="en-US"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lang="en-US"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 </a:t>
                      </a:r>
                      <a:r>
                        <a:rPr lang="en-US"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DSNP)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lang="en-US" sz="1050" dirty="0">
                        <a:latin typeface="Times New Roman"/>
                        <a:cs typeface="Times New Roman"/>
                      </a:endParaRPr>
                    </a:p>
                    <a:p>
                      <a:pPr marL="1038225" marR="335915" indent="-693420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VNS</a:t>
                      </a:r>
                      <a:r>
                        <a:rPr lang="en-US"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Heath</a:t>
                      </a:r>
                      <a:r>
                        <a:rPr lang="en-US"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(HMO </a:t>
                      </a:r>
                      <a:r>
                        <a:rPr lang="en-US"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DSNP)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Acupuncture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12</a:t>
                      </a:r>
                      <a:r>
                        <a:rPr lang="en-US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visits</a:t>
                      </a:r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visits</a:t>
                      </a:r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visits</a:t>
                      </a:r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Podiatry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routine</a:t>
                      </a:r>
                      <a:r>
                        <a:rPr lang="en-US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visits/year</a:t>
                      </a:r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routine</a:t>
                      </a:r>
                      <a:r>
                        <a:rPr lang="en-US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visits/year</a:t>
                      </a:r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routine</a:t>
                      </a:r>
                      <a:r>
                        <a:rPr lang="en-US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visits/year</a:t>
                      </a:r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47">
                <a:tc rowSpan="2"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Chiropractic</a:t>
                      </a:r>
                      <a:r>
                        <a:rPr lang="en-US" sz="1200" b="1" spc="-3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5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$15</a:t>
                      </a:r>
                      <a:r>
                        <a:rPr lang="en-US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copay </a:t>
                      </a:r>
                      <a:r>
                        <a:rPr lang="en-US" sz="1200" i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(Decrease from 2023)</a:t>
                      </a:r>
                      <a:endParaRPr lang="en-US" sz="1200" i="1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7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spc="-10" dirty="0">
                          <a:latin typeface="Arial"/>
                          <a:cs typeface="Arial"/>
                        </a:rPr>
                        <a:t>0 or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20%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Coinsurance*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$0</a:t>
                      </a:r>
                      <a:r>
                        <a:rPr lang="en-US"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Cost-Share/Copay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Meals (2 weeks) for IP Acute only - up to 3x per year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0317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(New) 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Post Acute Hospital Meals </a:t>
                      </a:r>
                    </a:p>
                  </a:txBody>
                  <a:tcPr marL="0" marR="0" marT="673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Meals (2 weeks) for IP Acute only - up to 3x per year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Meals (2 weeks) for IP Acute only - up to 3x per year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43449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1700" dirty="0">
                        <a:latin typeface="Times New Roman"/>
                        <a:cs typeface="Times New Roman"/>
                      </a:endParaRPr>
                    </a:p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r>
                        <a:rPr lang="en-US" sz="1200" b="1" spc="-15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spc="-10" dirty="0">
                          <a:solidFill>
                            <a:srgbClr val="003B70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5E4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060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$50,000</a:t>
                      </a:r>
                      <a:r>
                        <a:rPr lang="en-US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limit</a:t>
                      </a:r>
                      <a:r>
                        <a:rPr lang="en-US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every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year</a:t>
                      </a:r>
                      <a:r>
                        <a:rPr lang="en-US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emergency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care</a:t>
                      </a:r>
                      <a:r>
                        <a:rPr lang="en-US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urgently</a:t>
                      </a:r>
                      <a:r>
                        <a:rPr lang="en-US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needed</a:t>
                      </a:r>
                      <a:r>
                        <a:rPr lang="en-US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services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outside</a:t>
                      </a:r>
                      <a:r>
                        <a:rPr lang="en-US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United</a:t>
                      </a:r>
                      <a:r>
                        <a:rPr lang="en-US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States</a:t>
                      </a:r>
                      <a:r>
                        <a:rPr lang="en-US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&amp;</a:t>
                      </a:r>
                      <a:r>
                        <a:rPr lang="en-US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>
                          <a:latin typeface="Arial"/>
                          <a:cs typeface="Arial"/>
                        </a:rPr>
                        <a:t>territories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128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$50,000</a:t>
                      </a:r>
                      <a:r>
                        <a:rPr lang="en-US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limit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lang="en-US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emergency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lang="en-US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urgently</a:t>
                      </a:r>
                      <a:r>
                        <a:rPr lang="en-US"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needed</a:t>
                      </a:r>
                      <a:r>
                        <a:rPr lang="en-US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outside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United</a:t>
                      </a:r>
                      <a:r>
                        <a:rPr lang="en-US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lang="en-US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lang="en-US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territories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080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$50,000</a:t>
                      </a:r>
                      <a:r>
                        <a:rPr lang="en-US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limit</a:t>
                      </a:r>
                      <a:r>
                        <a:rPr lang="en-US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lang="en-US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emergency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lang="en-US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urgently</a:t>
                      </a:r>
                      <a:r>
                        <a:rPr lang="en-US"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needed</a:t>
                      </a:r>
                      <a:r>
                        <a:rPr lang="en-US"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services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outside</a:t>
                      </a:r>
                      <a:r>
                        <a:rPr lang="en-US"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United</a:t>
                      </a:r>
                      <a:r>
                        <a:rPr lang="en-US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lang="en-US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lang="en-US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0" dirty="0">
                          <a:latin typeface="Arial"/>
                          <a:cs typeface="Arial"/>
                        </a:rPr>
                        <a:t>territories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81EA-7CF8-B4FB-3CE8-3C6890B7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80510"/>
            <a:ext cx="6979008" cy="430887"/>
          </a:xfrm>
        </p:spPr>
        <p:txBody>
          <a:bodyPr/>
          <a:lstStyle/>
          <a:p>
            <a:pPr algn="ctr"/>
            <a:r>
              <a:rPr lang="en-US" dirty="0"/>
              <a:t>VNS Health Dental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C0E93-677D-682F-67FB-6594BE4D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7" y="914401"/>
            <a:ext cx="11022013" cy="5663089"/>
          </a:xfrm>
        </p:spPr>
        <p:txBody>
          <a:bodyPr/>
          <a:lstStyle/>
          <a:p>
            <a:pPr marL="469265" lvl="1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tabLst>
                <a:tab pos="642620" algn="l"/>
              </a:tabLst>
            </a:pPr>
            <a:r>
              <a:rPr lang="en-US" sz="2000" b="1" dirty="0">
                <a:latin typeface="Arial"/>
                <a:cs typeface="Arial"/>
              </a:rPr>
              <a:t>VNS Health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EasyCare:</a:t>
            </a:r>
            <a:endParaRPr lang="en-US" sz="2000" b="1" dirty="0">
              <a:latin typeface="Arial"/>
              <a:cs typeface="Arial"/>
            </a:endParaRPr>
          </a:p>
          <a:p>
            <a:pPr marL="1099185" marR="5080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r>
              <a:rPr lang="en-US" sz="2000" dirty="0">
                <a:latin typeface="Arial"/>
                <a:cs typeface="Arial"/>
              </a:rPr>
              <a:t>Preventative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dental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services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covered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by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plan,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including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oral </a:t>
            </a:r>
            <a:r>
              <a:rPr lang="en-US" sz="2000" dirty="0">
                <a:latin typeface="Arial"/>
                <a:cs typeface="Arial"/>
              </a:rPr>
              <a:t>exams,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cleanings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x-</a:t>
            </a:r>
            <a:r>
              <a:rPr lang="en-US" sz="2000" dirty="0">
                <a:latin typeface="Arial"/>
                <a:cs typeface="Arial"/>
              </a:rPr>
              <a:t>rays.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Certain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procedures,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like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root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canal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require </a:t>
            </a:r>
            <a:r>
              <a:rPr lang="en-US" sz="2000" dirty="0">
                <a:latin typeface="Arial"/>
                <a:cs typeface="Arial"/>
              </a:rPr>
              <a:t>prior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authorization.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EasyCare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plan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members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have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$2,000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annual </a:t>
            </a:r>
            <a:r>
              <a:rPr lang="en-US" sz="2000" dirty="0">
                <a:latin typeface="Arial"/>
                <a:cs typeface="Arial"/>
              </a:rPr>
              <a:t>benefit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cover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all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dental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services.</a:t>
            </a:r>
          </a:p>
          <a:p>
            <a:pPr marL="1099185" marR="5080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r>
              <a:rPr lang="en-US" sz="2000" spc="-10" dirty="0">
                <a:latin typeface="Arial"/>
                <a:cs typeface="Arial"/>
              </a:rPr>
              <a:t>Implants are covered up to the maximum benefit.*</a:t>
            </a:r>
          </a:p>
          <a:p>
            <a:pPr marL="926465" marR="5080" lvl="2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tabLst>
                <a:tab pos="109982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641985" lvl="1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642620" algn="l"/>
              </a:tabLst>
            </a:pPr>
            <a:r>
              <a:rPr lang="en-US" sz="2000" b="1" dirty="0">
                <a:latin typeface="Arial"/>
                <a:cs typeface="Arial"/>
              </a:rPr>
              <a:t>VNS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Health</a:t>
            </a:r>
            <a:r>
              <a:rPr lang="en-US" sz="2000" b="1" spc="-3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EasyCare</a:t>
            </a:r>
            <a:r>
              <a:rPr lang="en-US" sz="2000" b="1" spc="-3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Plus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&amp;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VNS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Health</a:t>
            </a:r>
            <a:r>
              <a:rPr lang="en-US" sz="2000" b="1" spc="-5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Total</a:t>
            </a:r>
            <a:endParaRPr lang="en-US" sz="2000" b="1" dirty="0">
              <a:latin typeface="Arial"/>
              <a:cs typeface="Arial"/>
            </a:endParaRPr>
          </a:p>
          <a:p>
            <a:pPr marL="1099185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r>
              <a:rPr lang="en-US" sz="2000" dirty="0">
                <a:latin typeface="Arial"/>
                <a:cs typeface="Arial"/>
              </a:rPr>
              <a:t>Preventative and routine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dental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services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covered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by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Medicaid (FBDE and QMB Plus only eligible beneficiaries).</a:t>
            </a:r>
            <a:endParaRPr lang="en-US" sz="2000" dirty="0">
              <a:latin typeface="Arial"/>
              <a:cs typeface="Arial"/>
            </a:endParaRPr>
          </a:p>
          <a:p>
            <a:pPr marL="1099185" marR="713105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r>
              <a:rPr lang="en-US" sz="2000" dirty="0">
                <a:latin typeface="Arial"/>
                <a:cs typeface="Arial"/>
              </a:rPr>
              <a:t>Comprehensive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dental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covered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by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plan,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including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fillings, </a:t>
            </a:r>
            <a:r>
              <a:rPr lang="en-US" sz="2000" dirty="0">
                <a:latin typeface="Arial"/>
                <a:cs typeface="Arial"/>
              </a:rPr>
              <a:t>extractions,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bridges,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crowns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dentures.</a:t>
            </a:r>
            <a:endParaRPr lang="en-US" sz="2000" dirty="0">
              <a:latin typeface="Arial"/>
              <a:cs typeface="Arial"/>
            </a:endParaRPr>
          </a:p>
          <a:p>
            <a:pPr marL="1099185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r>
              <a:rPr lang="en-US" sz="2000" dirty="0">
                <a:latin typeface="Arial"/>
                <a:cs typeface="Arial"/>
              </a:rPr>
              <a:t>EasyCare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Plus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plan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members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have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$2,750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annual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dental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benefit</a:t>
            </a:r>
            <a:endParaRPr lang="en-US" sz="2000" dirty="0">
              <a:latin typeface="Arial"/>
              <a:cs typeface="Arial"/>
            </a:endParaRPr>
          </a:p>
          <a:p>
            <a:pPr marL="1099185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r>
              <a:rPr lang="en-US" sz="2000" spc="-25" dirty="0">
                <a:latin typeface="Arial"/>
                <a:cs typeface="Arial"/>
              </a:rPr>
              <a:t>Total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plan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members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have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$3,000</a:t>
            </a:r>
            <a:r>
              <a:rPr lang="en-US" sz="2000" spc="-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annual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dental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benefit</a:t>
            </a:r>
          </a:p>
          <a:p>
            <a:pPr marL="1099185" lvl="2" indent="-172720">
              <a:spcBef>
                <a:spcPts val="600"/>
              </a:spcBef>
              <a:buClr>
                <a:srgbClr val="003B70"/>
              </a:buClr>
              <a:buSzPct val="78571"/>
              <a:buFontTx/>
              <a:buChar char="•"/>
              <a:tabLst>
                <a:tab pos="1099820" algn="l"/>
              </a:tabLst>
            </a:pPr>
            <a:r>
              <a:rPr lang="en-US" sz="2000" spc="-10" dirty="0">
                <a:latin typeface="Arial"/>
                <a:cs typeface="Arial"/>
              </a:rPr>
              <a:t>Implants are covered up to the maximum benefit.*</a:t>
            </a:r>
          </a:p>
          <a:p>
            <a:pPr marL="1099185" lvl="2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SzPct val="78571"/>
              <a:buChar char="•"/>
              <a:tabLst>
                <a:tab pos="1099820" algn="l"/>
              </a:tabLst>
            </a:pPr>
            <a:endParaRPr lang="en-US" sz="2000" dirty="0">
              <a:latin typeface="Arial"/>
              <a:cs typeface="Arial"/>
            </a:endParaRPr>
          </a:p>
          <a:p>
            <a:r>
              <a:rPr lang="en-US" i="1" dirty="0"/>
              <a:t>* Implants are typically more expensive than the maximum benefit, so out of pocket expenses may occur for implants.</a:t>
            </a:r>
          </a:p>
        </p:txBody>
      </p:sp>
    </p:spTree>
    <p:extLst>
      <p:ext uri="{BB962C8B-B14F-4D97-AF65-F5344CB8AC3E}">
        <p14:creationId xmlns:p14="http://schemas.microsoft.com/office/powerpoint/2010/main" val="28097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431291"/>
            <a:ext cx="1418843" cy="3886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/>
              <a:t>Our</a:t>
            </a:r>
            <a:r>
              <a:rPr spc="-85" dirty="0"/>
              <a:t> </a:t>
            </a:r>
            <a:r>
              <a:rPr dirty="0"/>
              <a:t>Medicare</a:t>
            </a:r>
            <a:r>
              <a:rPr spc="-75" dirty="0"/>
              <a:t> </a:t>
            </a:r>
            <a:r>
              <a:rPr spc="-10" dirty="0"/>
              <a:t>Plans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0" dirty="0">
                <a:latin typeface="Arial"/>
                <a:cs typeface="Arial"/>
              </a:rPr>
              <a:t>Meeting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members’</a:t>
            </a:r>
            <a:r>
              <a:rPr sz="1800" b="0" spc="-8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needs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as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they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change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over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time.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1583" y="1644395"/>
            <a:ext cx="3147060" cy="1854835"/>
            <a:chOff x="481583" y="1644395"/>
            <a:chExt cx="3147060" cy="18548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1644395"/>
              <a:ext cx="3127247" cy="18547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" y="1810511"/>
              <a:ext cx="2951987" cy="1021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303" y="1670298"/>
              <a:ext cx="3020695" cy="1748155"/>
            </a:xfrm>
            <a:custGeom>
              <a:avLst/>
              <a:gdLst/>
              <a:ahLst/>
              <a:cxnLst/>
              <a:rect l="l" t="t" r="r" b="b"/>
              <a:pathLst>
                <a:path w="3020695" h="1748154">
                  <a:moveTo>
                    <a:pt x="2980969" y="0"/>
                  </a:moveTo>
                  <a:lnTo>
                    <a:pt x="39598" y="0"/>
                  </a:lnTo>
                  <a:lnTo>
                    <a:pt x="24185" y="3111"/>
                  </a:lnTo>
                  <a:lnTo>
                    <a:pt x="11598" y="11598"/>
                  </a:lnTo>
                  <a:lnTo>
                    <a:pt x="3111" y="24185"/>
                  </a:lnTo>
                  <a:lnTo>
                    <a:pt x="0" y="39598"/>
                  </a:lnTo>
                  <a:lnTo>
                    <a:pt x="0" y="1708442"/>
                  </a:lnTo>
                  <a:lnTo>
                    <a:pt x="3111" y="1723853"/>
                  </a:lnTo>
                  <a:lnTo>
                    <a:pt x="11598" y="1736436"/>
                  </a:lnTo>
                  <a:lnTo>
                    <a:pt x="24185" y="1744918"/>
                  </a:lnTo>
                  <a:lnTo>
                    <a:pt x="39598" y="1748027"/>
                  </a:lnTo>
                  <a:lnTo>
                    <a:pt x="2980969" y="1748027"/>
                  </a:lnTo>
                  <a:lnTo>
                    <a:pt x="2996382" y="1744918"/>
                  </a:lnTo>
                  <a:lnTo>
                    <a:pt x="3008969" y="1736436"/>
                  </a:lnTo>
                  <a:lnTo>
                    <a:pt x="3017456" y="1723853"/>
                  </a:lnTo>
                  <a:lnTo>
                    <a:pt x="3020568" y="1708442"/>
                  </a:lnTo>
                  <a:lnTo>
                    <a:pt x="3020568" y="39598"/>
                  </a:lnTo>
                  <a:lnTo>
                    <a:pt x="3017456" y="24185"/>
                  </a:lnTo>
                  <a:lnTo>
                    <a:pt x="3008969" y="11598"/>
                  </a:lnTo>
                  <a:lnTo>
                    <a:pt x="2996382" y="3111"/>
                  </a:lnTo>
                  <a:lnTo>
                    <a:pt x="2980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7669" y="1794709"/>
            <a:ext cx="2597150" cy="8572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b="1" dirty="0">
                <a:solidFill>
                  <a:srgbClr val="003B70"/>
                </a:solidFill>
                <a:latin typeface="Arial"/>
                <a:cs typeface="Arial"/>
              </a:rPr>
              <a:t>EasyCare</a:t>
            </a:r>
            <a:r>
              <a:rPr sz="1600" b="1" spc="-10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3B70"/>
                </a:solidFill>
                <a:latin typeface="Arial"/>
                <a:cs typeface="Arial"/>
              </a:rPr>
              <a:t>(HMO)</a:t>
            </a:r>
            <a:endParaRPr sz="1600" dirty="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595"/>
              </a:spcBef>
              <a:buClr>
                <a:srgbClr val="003B70"/>
              </a:buClr>
              <a:buChar char="•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Medicare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lowers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Rx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costs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those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eligible)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1395" y="1655064"/>
            <a:ext cx="3127375" cy="2646045"/>
            <a:chOff x="501395" y="1655064"/>
            <a:chExt cx="3127375" cy="26460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395" y="1655064"/>
              <a:ext cx="3127247" cy="2026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7303" y="1680973"/>
              <a:ext cx="3020695" cy="96520"/>
            </a:xfrm>
            <a:custGeom>
              <a:avLst/>
              <a:gdLst/>
              <a:ahLst/>
              <a:cxnLst/>
              <a:rect l="l" t="t" r="r" b="b"/>
              <a:pathLst>
                <a:path w="3020695" h="96519">
                  <a:moveTo>
                    <a:pt x="297256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3775" y="66694"/>
                  </a:lnTo>
                  <a:lnTo>
                    <a:pt x="14065" y="81953"/>
                  </a:lnTo>
                  <a:lnTo>
                    <a:pt x="29326" y="92240"/>
                  </a:lnTo>
                  <a:lnTo>
                    <a:pt x="48006" y="96011"/>
                  </a:lnTo>
                  <a:lnTo>
                    <a:pt x="2972562" y="96011"/>
                  </a:lnTo>
                  <a:lnTo>
                    <a:pt x="2991252" y="92238"/>
                  </a:lnTo>
                  <a:lnTo>
                    <a:pt x="3006512" y="81948"/>
                  </a:lnTo>
                  <a:lnTo>
                    <a:pt x="3016797" y="66688"/>
                  </a:lnTo>
                  <a:lnTo>
                    <a:pt x="3020568" y="48005"/>
                  </a:lnTo>
                  <a:lnTo>
                    <a:pt x="3016796" y="29317"/>
                  </a:lnTo>
                  <a:lnTo>
                    <a:pt x="3006509" y="14058"/>
                  </a:lnTo>
                  <a:lnTo>
                    <a:pt x="2991250" y="3771"/>
                  </a:lnTo>
                  <a:lnTo>
                    <a:pt x="2972562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387" y="3113532"/>
              <a:ext cx="1185671" cy="11871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25295" y="3139439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0" y="2207"/>
                  </a:lnTo>
                  <a:lnTo>
                    <a:pt x="442521" y="8704"/>
                  </a:lnTo>
                  <a:lnTo>
                    <a:pt x="396076" y="19298"/>
                  </a:lnTo>
                  <a:lnTo>
                    <a:pt x="351248" y="33800"/>
                  </a:lnTo>
                  <a:lnTo>
                    <a:pt x="308227" y="52018"/>
                  </a:lnTo>
                  <a:lnTo>
                    <a:pt x="267202" y="73761"/>
                  </a:lnTo>
                  <a:lnTo>
                    <a:pt x="228365" y="98840"/>
                  </a:lnTo>
                  <a:lnTo>
                    <a:pt x="191905" y="127062"/>
                  </a:lnTo>
                  <a:lnTo>
                    <a:pt x="158014" y="158238"/>
                  </a:lnTo>
                  <a:lnTo>
                    <a:pt x="126882" y="192177"/>
                  </a:lnTo>
                  <a:lnTo>
                    <a:pt x="98700" y="228688"/>
                  </a:lnTo>
                  <a:lnTo>
                    <a:pt x="73657" y="267580"/>
                  </a:lnTo>
                  <a:lnTo>
                    <a:pt x="51944" y="308663"/>
                  </a:lnTo>
                  <a:lnTo>
                    <a:pt x="33752" y="351745"/>
                  </a:lnTo>
                  <a:lnTo>
                    <a:pt x="19271" y="396636"/>
                  </a:lnTo>
                  <a:lnTo>
                    <a:pt x="8692" y="443146"/>
                  </a:lnTo>
                  <a:lnTo>
                    <a:pt x="2204" y="491083"/>
                  </a:lnTo>
                  <a:lnTo>
                    <a:pt x="0" y="540258"/>
                  </a:lnTo>
                  <a:lnTo>
                    <a:pt x="2204" y="589432"/>
                  </a:lnTo>
                  <a:lnTo>
                    <a:pt x="8692" y="637369"/>
                  </a:lnTo>
                  <a:lnTo>
                    <a:pt x="19271" y="683879"/>
                  </a:lnTo>
                  <a:lnTo>
                    <a:pt x="33752" y="728770"/>
                  </a:lnTo>
                  <a:lnTo>
                    <a:pt x="51944" y="771852"/>
                  </a:lnTo>
                  <a:lnTo>
                    <a:pt x="73657" y="812935"/>
                  </a:lnTo>
                  <a:lnTo>
                    <a:pt x="98700" y="851827"/>
                  </a:lnTo>
                  <a:lnTo>
                    <a:pt x="126882" y="888338"/>
                  </a:lnTo>
                  <a:lnTo>
                    <a:pt x="158014" y="922277"/>
                  </a:lnTo>
                  <a:lnTo>
                    <a:pt x="191905" y="953453"/>
                  </a:lnTo>
                  <a:lnTo>
                    <a:pt x="228365" y="981675"/>
                  </a:lnTo>
                  <a:lnTo>
                    <a:pt x="267202" y="1006754"/>
                  </a:lnTo>
                  <a:lnTo>
                    <a:pt x="308227" y="1028497"/>
                  </a:lnTo>
                  <a:lnTo>
                    <a:pt x="351248" y="1046715"/>
                  </a:lnTo>
                  <a:lnTo>
                    <a:pt x="396076" y="1061217"/>
                  </a:lnTo>
                  <a:lnTo>
                    <a:pt x="442521" y="1071811"/>
                  </a:lnTo>
                  <a:lnTo>
                    <a:pt x="490390" y="1078308"/>
                  </a:lnTo>
                  <a:lnTo>
                    <a:pt x="539496" y="1080516"/>
                  </a:lnTo>
                  <a:lnTo>
                    <a:pt x="588601" y="1078308"/>
                  </a:lnTo>
                  <a:lnTo>
                    <a:pt x="636470" y="1071811"/>
                  </a:lnTo>
                  <a:lnTo>
                    <a:pt x="682915" y="1061217"/>
                  </a:lnTo>
                  <a:lnTo>
                    <a:pt x="727743" y="1046715"/>
                  </a:lnTo>
                  <a:lnTo>
                    <a:pt x="770764" y="1028497"/>
                  </a:lnTo>
                  <a:lnTo>
                    <a:pt x="811789" y="1006754"/>
                  </a:lnTo>
                  <a:lnTo>
                    <a:pt x="850626" y="981675"/>
                  </a:lnTo>
                  <a:lnTo>
                    <a:pt x="887086" y="953453"/>
                  </a:lnTo>
                  <a:lnTo>
                    <a:pt x="920977" y="922277"/>
                  </a:lnTo>
                  <a:lnTo>
                    <a:pt x="952109" y="888338"/>
                  </a:lnTo>
                  <a:lnTo>
                    <a:pt x="980291" y="851827"/>
                  </a:lnTo>
                  <a:lnTo>
                    <a:pt x="1005334" y="812935"/>
                  </a:lnTo>
                  <a:lnTo>
                    <a:pt x="1027047" y="771852"/>
                  </a:lnTo>
                  <a:lnTo>
                    <a:pt x="1045239" y="728770"/>
                  </a:lnTo>
                  <a:lnTo>
                    <a:pt x="1059720" y="683879"/>
                  </a:lnTo>
                  <a:lnTo>
                    <a:pt x="1070299" y="637369"/>
                  </a:lnTo>
                  <a:lnTo>
                    <a:pt x="1076787" y="589432"/>
                  </a:lnTo>
                  <a:lnTo>
                    <a:pt x="1078992" y="540258"/>
                  </a:lnTo>
                  <a:lnTo>
                    <a:pt x="1076787" y="491083"/>
                  </a:lnTo>
                  <a:lnTo>
                    <a:pt x="1070299" y="443146"/>
                  </a:lnTo>
                  <a:lnTo>
                    <a:pt x="1059720" y="396636"/>
                  </a:lnTo>
                  <a:lnTo>
                    <a:pt x="1045239" y="351745"/>
                  </a:lnTo>
                  <a:lnTo>
                    <a:pt x="1027047" y="308663"/>
                  </a:lnTo>
                  <a:lnTo>
                    <a:pt x="1005334" y="267580"/>
                  </a:lnTo>
                  <a:lnTo>
                    <a:pt x="980291" y="228688"/>
                  </a:lnTo>
                  <a:lnTo>
                    <a:pt x="952109" y="192177"/>
                  </a:lnTo>
                  <a:lnTo>
                    <a:pt x="920977" y="158238"/>
                  </a:lnTo>
                  <a:lnTo>
                    <a:pt x="887086" y="127062"/>
                  </a:lnTo>
                  <a:lnTo>
                    <a:pt x="850626" y="98840"/>
                  </a:lnTo>
                  <a:lnTo>
                    <a:pt x="811789" y="73761"/>
                  </a:lnTo>
                  <a:lnTo>
                    <a:pt x="770764" y="52018"/>
                  </a:lnTo>
                  <a:lnTo>
                    <a:pt x="727743" y="33800"/>
                  </a:lnTo>
                  <a:lnTo>
                    <a:pt x="682915" y="19298"/>
                  </a:lnTo>
                  <a:lnTo>
                    <a:pt x="636470" y="8704"/>
                  </a:lnTo>
                  <a:lnTo>
                    <a:pt x="588601" y="2207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3123" y="3238500"/>
              <a:ext cx="893063" cy="89306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57700" y="1719072"/>
            <a:ext cx="3191510" cy="1780539"/>
            <a:chOff x="4457700" y="1719072"/>
            <a:chExt cx="3191510" cy="1780539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7511" y="1719072"/>
              <a:ext cx="3171443" cy="17800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7700" y="1883664"/>
              <a:ext cx="3115055" cy="10972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03419" y="1744983"/>
              <a:ext cx="3065145" cy="1673860"/>
            </a:xfrm>
            <a:custGeom>
              <a:avLst/>
              <a:gdLst/>
              <a:ahLst/>
              <a:cxnLst/>
              <a:rect l="l" t="t" r="r" b="b"/>
              <a:pathLst>
                <a:path w="3065145" h="1673860">
                  <a:moveTo>
                    <a:pt x="3026867" y="0"/>
                  </a:moveTo>
                  <a:lnTo>
                    <a:pt x="37896" y="0"/>
                  </a:lnTo>
                  <a:lnTo>
                    <a:pt x="23145" y="2978"/>
                  </a:lnTo>
                  <a:lnTo>
                    <a:pt x="11099" y="11099"/>
                  </a:lnTo>
                  <a:lnTo>
                    <a:pt x="2978" y="23145"/>
                  </a:lnTo>
                  <a:lnTo>
                    <a:pt x="0" y="37896"/>
                  </a:lnTo>
                  <a:lnTo>
                    <a:pt x="0" y="1635442"/>
                  </a:lnTo>
                  <a:lnTo>
                    <a:pt x="2978" y="1650200"/>
                  </a:lnTo>
                  <a:lnTo>
                    <a:pt x="11099" y="1662250"/>
                  </a:lnTo>
                  <a:lnTo>
                    <a:pt x="23145" y="1670373"/>
                  </a:lnTo>
                  <a:lnTo>
                    <a:pt x="37896" y="1673352"/>
                  </a:lnTo>
                  <a:lnTo>
                    <a:pt x="3026867" y="1673352"/>
                  </a:lnTo>
                  <a:lnTo>
                    <a:pt x="3041618" y="1670373"/>
                  </a:lnTo>
                  <a:lnTo>
                    <a:pt x="3053664" y="1662250"/>
                  </a:lnTo>
                  <a:lnTo>
                    <a:pt x="3061785" y="1650200"/>
                  </a:lnTo>
                  <a:lnTo>
                    <a:pt x="3064764" y="1635442"/>
                  </a:lnTo>
                  <a:lnTo>
                    <a:pt x="3064764" y="37896"/>
                  </a:lnTo>
                  <a:lnTo>
                    <a:pt x="3061785" y="23145"/>
                  </a:lnTo>
                  <a:lnTo>
                    <a:pt x="3053664" y="11099"/>
                  </a:lnTo>
                  <a:lnTo>
                    <a:pt x="3041618" y="2978"/>
                  </a:lnTo>
                  <a:lnTo>
                    <a:pt x="3026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93746" y="1868853"/>
            <a:ext cx="2790825" cy="933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b="1" dirty="0">
                <a:solidFill>
                  <a:srgbClr val="003B70"/>
                </a:solidFill>
                <a:latin typeface="Arial"/>
                <a:cs typeface="Arial"/>
              </a:rPr>
              <a:t>EasyCare</a:t>
            </a:r>
            <a:r>
              <a:rPr sz="1600" b="1" spc="-4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0"/>
                </a:solidFill>
                <a:latin typeface="Arial"/>
                <a:cs typeface="Arial"/>
              </a:rPr>
              <a:t>Plus</a:t>
            </a:r>
            <a:r>
              <a:rPr sz="1600" b="1" spc="-7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0"/>
                </a:solidFill>
                <a:latin typeface="Arial"/>
                <a:cs typeface="Arial"/>
              </a:rPr>
              <a:t>(HMO</a:t>
            </a:r>
            <a:r>
              <a:rPr sz="1600" b="1" spc="-4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3B70"/>
                </a:solidFill>
                <a:latin typeface="Arial"/>
                <a:cs typeface="Arial"/>
              </a:rPr>
              <a:t>D-SNP)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95"/>
              </a:spcBef>
              <a:buClr>
                <a:srgbClr val="003B70"/>
              </a:buClr>
              <a:buChar char="•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Medicare</a:t>
            </a:r>
            <a:endParaRPr sz="14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Char char="•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Medicaid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77511" y="1688592"/>
            <a:ext cx="3171825" cy="2615565"/>
            <a:chOff x="4477511" y="1688592"/>
            <a:chExt cx="3171825" cy="261556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7511" y="1688592"/>
              <a:ext cx="3171443" cy="2194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03419" y="1714501"/>
              <a:ext cx="3065145" cy="113030"/>
            </a:xfrm>
            <a:custGeom>
              <a:avLst/>
              <a:gdLst/>
              <a:ahLst/>
              <a:cxnLst/>
              <a:rect l="l" t="t" r="r" b="b"/>
              <a:pathLst>
                <a:path w="3065145" h="113030">
                  <a:moveTo>
                    <a:pt x="3008376" y="0"/>
                  </a:moveTo>
                  <a:lnTo>
                    <a:pt x="56388" y="0"/>
                  </a:lnTo>
                  <a:lnTo>
                    <a:pt x="34440" y="4431"/>
                  </a:lnTo>
                  <a:lnTo>
                    <a:pt x="16516" y="16516"/>
                  </a:lnTo>
                  <a:lnTo>
                    <a:pt x="4431" y="34440"/>
                  </a:lnTo>
                  <a:lnTo>
                    <a:pt x="0" y="56387"/>
                  </a:lnTo>
                  <a:lnTo>
                    <a:pt x="4431" y="78335"/>
                  </a:lnTo>
                  <a:lnTo>
                    <a:pt x="16516" y="96259"/>
                  </a:lnTo>
                  <a:lnTo>
                    <a:pt x="34440" y="108344"/>
                  </a:lnTo>
                  <a:lnTo>
                    <a:pt x="56388" y="112775"/>
                  </a:lnTo>
                  <a:lnTo>
                    <a:pt x="3008376" y="112775"/>
                  </a:lnTo>
                  <a:lnTo>
                    <a:pt x="3030323" y="108344"/>
                  </a:lnTo>
                  <a:lnTo>
                    <a:pt x="3048247" y="96259"/>
                  </a:lnTo>
                  <a:lnTo>
                    <a:pt x="3060332" y="78335"/>
                  </a:lnTo>
                  <a:lnTo>
                    <a:pt x="3064764" y="56387"/>
                  </a:lnTo>
                  <a:lnTo>
                    <a:pt x="3060332" y="34440"/>
                  </a:lnTo>
                  <a:lnTo>
                    <a:pt x="3048247" y="16516"/>
                  </a:lnTo>
                  <a:lnTo>
                    <a:pt x="3030323" y="4431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9323" y="3118103"/>
              <a:ext cx="1185671" cy="11856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85231" y="3144011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539496" y="0"/>
                  </a:moveTo>
                  <a:lnTo>
                    <a:pt x="490390" y="2204"/>
                  </a:lnTo>
                  <a:lnTo>
                    <a:pt x="442521" y="8692"/>
                  </a:lnTo>
                  <a:lnTo>
                    <a:pt x="396076" y="19271"/>
                  </a:lnTo>
                  <a:lnTo>
                    <a:pt x="351248" y="33752"/>
                  </a:lnTo>
                  <a:lnTo>
                    <a:pt x="308227" y="51944"/>
                  </a:lnTo>
                  <a:lnTo>
                    <a:pt x="267202" y="73657"/>
                  </a:lnTo>
                  <a:lnTo>
                    <a:pt x="228365" y="98700"/>
                  </a:lnTo>
                  <a:lnTo>
                    <a:pt x="191905" y="126882"/>
                  </a:lnTo>
                  <a:lnTo>
                    <a:pt x="158014" y="158014"/>
                  </a:lnTo>
                  <a:lnTo>
                    <a:pt x="126882" y="191905"/>
                  </a:lnTo>
                  <a:lnTo>
                    <a:pt x="98700" y="228365"/>
                  </a:lnTo>
                  <a:lnTo>
                    <a:pt x="73657" y="267202"/>
                  </a:lnTo>
                  <a:lnTo>
                    <a:pt x="51944" y="308227"/>
                  </a:lnTo>
                  <a:lnTo>
                    <a:pt x="33752" y="351248"/>
                  </a:lnTo>
                  <a:lnTo>
                    <a:pt x="19271" y="396076"/>
                  </a:lnTo>
                  <a:lnTo>
                    <a:pt x="8692" y="442521"/>
                  </a:lnTo>
                  <a:lnTo>
                    <a:pt x="2204" y="490390"/>
                  </a:lnTo>
                  <a:lnTo>
                    <a:pt x="0" y="539495"/>
                  </a:lnTo>
                  <a:lnTo>
                    <a:pt x="2204" y="588601"/>
                  </a:lnTo>
                  <a:lnTo>
                    <a:pt x="8692" y="636470"/>
                  </a:lnTo>
                  <a:lnTo>
                    <a:pt x="19271" y="682915"/>
                  </a:lnTo>
                  <a:lnTo>
                    <a:pt x="33752" y="727743"/>
                  </a:lnTo>
                  <a:lnTo>
                    <a:pt x="51944" y="770764"/>
                  </a:lnTo>
                  <a:lnTo>
                    <a:pt x="73657" y="811789"/>
                  </a:lnTo>
                  <a:lnTo>
                    <a:pt x="98700" y="850626"/>
                  </a:lnTo>
                  <a:lnTo>
                    <a:pt x="126882" y="887086"/>
                  </a:lnTo>
                  <a:lnTo>
                    <a:pt x="158014" y="920977"/>
                  </a:lnTo>
                  <a:lnTo>
                    <a:pt x="191905" y="952109"/>
                  </a:lnTo>
                  <a:lnTo>
                    <a:pt x="228365" y="980291"/>
                  </a:lnTo>
                  <a:lnTo>
                    <a:pt x="267202" y="1005334"/>
                  </a:lnTo>
                  <a:lnTo>
                    <a:pt x="308227" y="1027047"/>
                  </a:lnTo>
                  <a:lnTo>
                    <a:pt x="351248" y="1045239"/>
                  </a:lnTo>
                  <a:lnTo>
                    <a:pt x="396076" y="1059720"/>
                  </a:lnTo>
                  <a:lnTo>
                    <a:pt x="442521" y="1070299"/>
                  </a:lnTo>
                  <a:lnTo>
                    <a:pt x="490390" y="1076787"/>
                  </a:lnTo>
                  <a:lnTo>
                    <a:pt x="539496" y="1078991"/>
                  </a:lnTo>
                  <a:lnTo>
                    <a:pt x="588601" y="1076787"/>
                  </a:lnTo>
                  <a:lnTo>
                    <a:pt x="636470" y="1070299"/>
                  </a:lnTo>
                  <a:lnTo>
                    <a:pt x="682915" y="1059720"/>
                  </a:lnTo>
                  <a:lnTo>
                    <a:pt x="727743" y="1045239"/>
                  </a:lnTo>
                  <a:lnTo>
                    <a:pt x="770764" y="1027047"/>
                  </a:lnTo>
                  <a:lnTo>
                    <a:pt x="811789" y="1005334"/>
                  </a:lnTo>
                  <a:lnTo>
                    <a:pt x="850626" y="980291"/>
                  </a:lnTo>
                  <a:lnTo>
                    <a:pt x="887086" y="952109"/>
                  </a:lnTo>
                  <a:lnTo>
                    <a:pt x="920977" y="920977"/>
                  </a:lnTo>
                  <a:lnTo>
                    <a:pt x="952109" y="887086"/>
                  </a:lnTo>
                  <a:lnTo>
                    <a:pt x="980291" y="850626"/>
                  </a:lnTo>
                  <a:lnTo>
                    <a:pt x="1005334" y="811789"/>
                  </a:lnTo>
                  <a:lnTo>
                    <a:pt x="1027047" y="770764"/>
                  </a:lnTo>
                  <a:lnTo>
                    <a:pt x="1045239" y="727743"/>
                  </a:lnTo>
                  <a:lnTo>
                    <a:pt x="1059720" y="682915"/>
                  </a:lnTo>
                  <a:lnTo>
                    <a:pt x="1070299" y="636470"/>
                  </a:lnTo>
                  <a:lnTo>
                    <a:pt x="1076787" y="588601"/>
                  </a:lnTo>
                  <a:lnTo>
                    <a:pt x="1078992" y="539495"/>
                  </a:lnTo>
                  <a:lnTo>
                    <a:pt x="1076787" y="490390"/>
                  </a:lnTo>
                  <a:lnTo>
                    <a:pt x="1070299" y="442521"/>
                  </a:lnTo>
                  <a:lnTo>
                    <a:pt x="1059720" y="396076"/>
                  </a:lnTo>
                  <a:lnTo>
                    <a:pt x="1045239" y="351248"/>
                  </a:lnTo>
                  <a:lnTo>
                    <a:pt x="1027047" y="308227"/>
                  </a:lnTo>
                  <a:lnTo>
                    <a:pt x="1005334" y="267202"/>
                  </a:lnTo>
                  <a:lnTo>
                    <a:pt x="980291" y="228365"/>
                  </a:lnTo>
                  <a:lnTo>
                    <a:pt x="952109" y="191905"/>
                  </a:lnTo>
                  <a:lnTo>
                    <a:pt x="920977" y="158014"/>
                  </a:lnTo>
                  <a:lnTo>
                    <a:pt x="887086" y="126882"/>
                  </a:lnTo>
                  <a:lnTo>
                    <a:pt x="850626" y="98700"/>
                  </a:lnTo>
                  <a:lnTo>
                    <a:pt x="811789" y="73657"/>
                  </a:lnTo>
                  <a:lnTo>
                    <a:pt x="770764" y="51944"/>
                  </a:lnTo>
                  <a:lnTo>
                    <a:pt x="727743" y="33752"/>
                  </a:lnTo>
                  <a:lnTo>
                    <a:pt x="682915" y="19271"/>
                  </a:lnTo>
                  <a:lnTo>
                    <a:pt x="636470" y="8692"/>
                  </a:lnTo>
                  <a:lnTo>
                    <a:pt x="588601" y="2204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9907" y="3133344"/>
              <a:ext cx="1004315" cy="100431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487156" y="1677923"/>
            <a:ext cx="3169920" cy="1821180"/>
            <a:chOff x="8487156" y="1677923"/>
            <a:chExt cx="3169920" cy="182118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06968" y="1677923"/>
              <a:ext cx="3150107" cy="18211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7156" y="1844040"/>
              <a:ext cx="2176270" cy="13868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32876" y="1703830"/>
              <a:ext cx="3043555" cy="1714500"/>
            </a:xfrm>
            <a:custGeom>
              <a:avLst/>
              <a:gdLst/>
              <a:ahLst/>
              <a:cxnLst/>
              <a:rect l="l" t="t" r="r" b="b"/>
              <a:pathLst>
                <a:path w="3043554" h="1714500">
                  <a:moveTo>
                    <a:pt x="3004591" y="0"/>
                  </a:moveTo>
                  <a:lnTo>
                    <a:pt x="38836" y="0"/>
                  </a:lnTo>
                  <a:lnTo>
                    <a:pt x="23719" y="3051"/>
                  </a:lnTo>
                  <a:lnTo>
                    <a:pt x="11374" y="11374"/>
                  </a:lnTo>
                  <a:lnTo>
                    <a:pt x="3051" y="23719"/>
                  </a:lnTo>
                  <a:lnTo>
                    <a:pt x="0" y="38836"/>
                  </a:lnTo>
                  <a:lnTo>
                    <a:pt x="0" y="1675663"/>
                  </a:lnTo>
                  <a:lnTo>
                    <a:pt x="3051" y="1690780"/>
                  </a:lnTo>
                  <a:lnTo>
                    <a:pt x="11374" y="1703125"/>
                  </a:lnTo>
                  <a:lnTo>
                    <a:pt x="23719" y="1711448"/>
                  </a:lnTo>
                  <a:lnTo>
                    <a:pt x="38836" y="1714500"/>
                  </a:lnTo>
                  <a:lnTo>
                    <a:pt x="3004591" y="1714500"/>
                  </a:lnTo>
                  <a:lnTo>
                    <a:pt x="3019708" y="1711448"/>
                  </a:lnTo>
                  <a:lnTo>
                    <a:pt x="3032053" y="1703125"/>
                  </a:lnTo>
                  <a:lnTo>
                    <a:pt x="3040376" y="1690780"/>
                  </a:lnTo>
                  <a:lnTo>
                    <a:pt x="3043428" y="1675663"/>
                  </a:lnTo>
                  <a:lnTo>
                    <a:pt x="3043428" y="38836"/>
                  </a:lnTo>
                  <a:lnTo>
                    <a:pt x="3040376" y="23719"/>
                  </a:lnTo>
                  <a:lnTo>
                    <a:pt x="3032053" y="11374"/>
                  </a:lnTo>
                  <a:lnTo>
                    <a:pt x="3019708" y="3051"/>
                  </a:lnTo>
                  <a:lnTo>
                    <a:pt x="3004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623516" y="1828856"/>
            <a:ext cx="1852295" cy="12230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b="1" spc="-20" dirty="0">
                <a:solidFill>
                  <a:srgbClr val="003B70"/>
                </a:solidFill>
                <a:latin typeface="Arial"/>
                <a:cs typeface="Arial"/>
              </a:rPr>
              <a:t>Total</a:t>
            </a:r>
            <a:r>
              <a:rPr sz="1600" b="1" spc="-4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B70"/>
                </a:solidFill>
                <a:latin typeface="Arial"/>
                <a:cs typeface="Arial"/>
              </a:rPr>
              <a:t>(HMO</a:t>
            </a:r>
            <a:r>
              <a:rPr sz="1600" b="1" spc="-2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3B70"/>
                </a:solidFill>
                <a:latin typeface="Arial"/>
                <a:cs typeface="Arial"/>
              </a:rPr>
              <a:t>D-SNP)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95"/>
              </a:spcBef>
              <a:buClr>
                <a:srgbClr val="003B70"/>
              </a:buClr>
              <a:buChar char="•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Medicare</a:t>
            </a:r>
            <a:endParaRPr sz="14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Char char="•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Medicaid</a:t>
            </a:r>
            <a:endParaRPr sz="14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003B70"/>
              </a:buClr>
              <a:buChar char="•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Long-</a:t>
            </a:r>
            <a:r>
              <a:rPr sz="1400" dirty="0">
                <a:latin typeface="Arial"/>
                <a:cs typeface="Arial"/>
              </a:rPr>
              <a:t>term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care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506968" y="1677923"/>
            <a:ext cx="3150235" cy="2620010"/>
            <a:chOff x="8506968" y="1677923"/>
            <a:chExt cx="3150235" cy="262001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06968" y="1677923"/>
              <a:ext cx="3150107" cy="2225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532876" y="1703833"/>
              <a:ext cx="3043555" cy="116205"/>
            </a:xfrm>
            <a:custGeom>
              <a:avLst/>
              <a:gdLst/>
              <a:ahLst/>
              <a:cxnLst/>
              <a:rect l="l" t="t" r="r" b="b"/>
              <a:pathLst>
                <a:path w="3043554" h="116205">
                  <a:moveTo>
                    <a:pt x="2985516" y="0"/>
                  </a:moveTo>
                  <a:lnTo>
                    <a:pt x="57912" y="0"/>
                  </a:lnTo>
                  <a:lnTo>
                    <a:pt x="35372" y="4551"/>
                  </a:lnTo>
                  <a:lnTo>
                    <a:pt x="16964" y="16964"/>
                  </a:lnTo>
                  <a:lnTo>
                    <a:pt x="4551" y="35372"/>
                  </a:lnTo>
                  <a:lnTo>
                    <a:pt x="0" y="57912"/>
                  </a:lnTo>
                  <a:lnTo>
                    <a:pt x="4551" y="80451"/>
                  </a:lnTo>
                  <a:lnTo>
                    <a:pt x="16964" y="98859"/>
                  </a:lnTo>
                  <a:lnTo>
                    <a:pt x="35372" y="111272"/>
                  </a:lnTo>
                  <a:lnTo>
                    <a:pt x="57912" y="115824"/>
                  </a:lnTo>
                  <a:lnTo>
                    <a:pt x="2985516" y="115824"/>
                  </a:lnTo>
                  <a:lnTo>
                    <a:pt x="3008055" y="111272"/>
                  </a:lnTo>
                  <a:lnTo>
                    <a:pt x="3026463" y="98859"/>
                  </a:lnTo>
                  <a:lnTo>
                    <a:pt x="3038876" y="80451"/>
                  </a:lnTo>
                  <a:lnTo>
                    <a:pt x="3043428" y="57912"/>
                  </a:lnTo>
                  <a:lnTo>
                    <a:pt x="3038878" y="35372"/>
                  </a:lnTo>
                  <a:lnTo>
                    <a:pt x="3026468" y="16964"/>
                  </a:lnTo>
                  <a:lnTo>
                    <a:pt x="3008061" y="4551"/>
                  </a:lnTo>
                  <a:lnTo>
                    <a:pt x="2985516" y="0"/>
                  </a:lnTo>
                  <a:close/>
                </a:path>
              </a:pathLst>
            </a:custGeom>
            <a:solidFill>
              <a:srgbClr val="00B5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7443" y="3112007"/>
              <a:ext cx="1185671" cy="118567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293352" y="3137915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539496" y="0"/>
                  </a:moveTo>
                  <a:lnTo>
                    <a:pt x="490390" y="2204"/>
                  </a:lnTo>
                  <a:lnTo>
                    <a:pt x="442521" y="8692"/>
                  </a:lnTo>
                  <a:lnTo>
                    <a:pt x="396076" y="19271"/>
                  </a:lnTo>
                  <a:lnTo>
                    <a:pt x="351248" y="33752"/>
                  </a:lnTo>
                  <a:lnTo>
                    <a:pt x="308227" y="51944"/>
                  </a:lnTo>
                  <a:lnTo>
                    <a:pt x="267202" y="73657"/>
                  </a:lnTo>
                  <a:lnTo>
                    <a:pt x="228365" y="98700"/>
                  </a:lnTo>
                  <a:lnTo>
                    <a:pt x="191905" y="126882"/>
                  </a:lnTo>
                  <a:lnTo>
                    <a:pt x="158014" y="158014"/>
                  </a:lnTo>
                  <a:lnTo>
                    <a:pt x="126882" y="191905"/>
                  </a:lnTo>
                  <a:lnTo>
                    <a:pt x="98700" y="228365"/>
                  </a:lnTo>
                  <a:lnTo>
                    <a:pt x="73657" y="267202"/>
                  </a:lnTo>
                  <a:lnTo>
                    <a:pt x="51944" y="308227"/>
                  </a:lnTo>
                  <a:lnTo>
                    <a:pt x="33752" y="351248"/>
                  </a:lnTo>
                  <a:lnTo>
                    <a:pt x="19271" y="396076"/>
                  </a:lnTo>
                  <a:lnTo>
                    <a:pt x="8692" y="442521"/>
                  </a:lnTo>
                  <a:lnTo>
                    <a:pt x="2204" y="490390"/>
                  </a:lnTo>
                  <a:lnTo>
                    <a:pt x="0" y="539496"/>
                  </a:lnTo>
                  <a:lnTo>
                    <a:pt x="2204" y="588601"/>
                  </a:lnTo>
                  <a:lnTo>
                    <a:pt x="8692" y="636470"/>
                  </a:lnTo>
                  <a:lnTo>
                    <a:pt x="19271" y="682915"/>
                  </a:lnTo>
                  <a:lnTo>
                    <a:pt x="33752" y="727743"/>
                  </a:lnTo>
                  <a:lnTo>
                    <a:pt x="51944" y="770764"/>
                  </a:lnTo>
                  <a:lnTo>
                    <a:pt x="73657" y="811789"/>
                  </a:lnTo>
                  <a:lnTo>
                    <a:pt x="98700" y="850626"/>
                  </a:lnTo>
                  <a:lnTo>
                    <a:pt x="126882" y="887086"/>
                  </a:lnTo>
                  <a:lnTo>
                    <a:pt x="158014" y="920977"/>
                  </a:lnTo>
                  <a:lnTo>
                    <a:pt x="191905" y="952109"/>
                  </a:lnTo>
                  <a:lnTo>
                    <a:pt x="228365" y="980291"/>
                  </a:lnTo>
                  <a:lnTo>
                    <a:pt x="267202" y="1005334"/>
                  </a:lnTo>
                  <a:lnTo>
                    <a:pt x="308227" y="1027047"/>
                  </a:lnTo>
                  <a:lnTo>
                    <a:pt x="351248" y="1045239"/>
                  </a:lnTo>
                  <a:lnTo>
                    <a:pt x="396076" y="1059720"/>
                  </a:lnTo>
                  <a:lnTo>
                    <a:pt x="442521" y="1070299"/>
                  </a:lnTo>
                  <a:lnTo>
                    <a:pt x="490390" y="1076787"/>
                  </a:lnTo>
                  <a:lnTo>
                    <a:pt x="539496" y="1078992"/>
                  </a:lnTo>
                  <a:lnTo>
                    <a:pt x="588601" y="1076787"/>
                  </a:lnTo>
                  <a:lnTo>
                    <a:pt x="636470" y="1070299"/>
                  </a:lnTo>
                  <a:lnTo>
                    <a:pt x="682915" y="1059720"/>
                  </a:lnTo>
                  <a:lnTo>
                    <a:pt x="727743" y="1045239"/>
                  </a:lnTo>
                  <a:lnTo>
                    <a:pt x="770764" y="1027047"/>
                  </a:lnTo>
                  <a:lnTo>
                    <a:pt x="811789" y="1005334"/>
                  </a:lnTo>
                  <a:lnTo>
                    <a:pt x="850626" y="980291"/>
                  </a:lnTo>
                  <a:lnTo>
                    <a:pt x="887086" y="952109"/>
                  </a:lnTo>
                  <a:lnTo>
                    <a:pt x="920977" y="920977"/>
                  </a:lnTo>
                  <a:lnTo>
                    <a:pt x="952109" y="887086"/>
                  </a:lnTo>
                  <a:lnTo>
                    <a:pt x="980291" y="850626"/>
                  </a:lnTo>
                  <a:lnTo>
                    <a:pt x="1005334" y="811789"/>
                  </a:lnTo>
                  <a:lnTo>
                    <a:pt x="1027047" y="770764"/>
                  </a:lnTo>
                  <a:lnTo>
                    <a:pt x="1045239" y="727743"/>
                  </a:lnTo>
                  <a:lnTo>
                    <a:pt x="1059720" y="682915"/>
                  </a:lnTo>
                  <a:lnTo>
                    <a:pt x="1070299" y="636470"/>
                  </a:lnTo>
                  <a:lnTo>
                    <a:pt x="1076787" y="588601"/>
                  </a:lnTo>
                  <a:lnTo>
                    <a:pt x="1078992" y="539496"/>
                  </a:lnTo>
                  <a:lnTo>
                    <a:pt x="1076787" y="490390"/>
                  </a:lnTo>
                  <a:lnTo>
                    <a:pt x="1070299" y="442521"/>
                  </a:lnTo>
                  <a:lnTo>
                    <a:pt x="1059720" y="396076"/>
                  </a:lnTo>
                  <a:lnTo>
                    <a:pt x="1045239" y="351248"/>
                  </a:lnTo>
                  <a:lnTo>
                    <a:pt x="1027047" y="308227"/>
                  </a:lnTo>
                  <a:lnTo>
                    <a:pt x="1005334" y="267202"/>
                  </a:lnTo>
                  <a:lnTo>
                    <a:pt x="980291" y="228365"/>
                  </a:lnTo>
                  <a:lnTo>
                    <a:pt x="952109" y="191905"/>
                  </a:lnTo>
                  <a:lnTo>
                    <a:pt x="920977" y="158014"/>
                  </a:lnTo>
                  <a:lnTo>
                    <a:pt x="887086" y="126882"/>
                  </a:lnTo>
                  <a:lnTo>
                    <a:pt x="850626" y="98700"/>
                  </a:lnTo>
                  <a:lnTo>
                    <a:pt x="811789" y="73657"/>
                  </a:lnTo>
                  <a:lnTo>
                    <a:pt x="770764" y="51944"/>
                  </a:lnTo>
                  <a:lnTo>
                    <a:pt x="727743" y="33752"/>
                  </a:lnTo>
                  <a:lnTo>
                    <a:pt x="682915" y="19271"/>
                  </a:lnTo>
                  <a:lnTo>
                    <a:pt x="636470" y="8692"/>
                  </a:lnTo>
                  <a:lnTo>
                    <a:pt x="588601" y="2204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93936" y="3238499"/>
              <a:ext cx="877823" cy="877823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0" y="4712220"/>
            <a:ext cx="12192000" cy="1187450"/>
          </a:xfrm>
          <a:custGeom>
            <a:avLst/>
            <a:gdLst/>
            <a:ahLst/>
            <a:cxnLst/>
            <a:rect l="l" t="t" r="r" b="b"/>
            <a:pathLst>
              <a:path w="12192000" h="1187450">
                <a:moveTo>
                  <a:pt x="12192000" y="0"/>
                </a:moveTo>
                <a:lnTo>
                  <a:pt x="0" y="0"/>
                </a:lnTo>
                <a:lnTo>
                  <a:pt x="0" y="1187183"/>
                </a:lnTo>
                <a:lnTo>
                  <a:pt x="12192000" y="1187183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2083435" y="5149235"/>
            <a:ext cx="8024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valuable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supplemental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personalized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support.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66888" y="2350007"/>
            <a:ext cx="390525" cy="363220"/>
          </a:xfrm>
          <a:custGeom>
            <a:avLst/>
            <a:gdLst/>
            <a:ahLst/>
            <a:cxnLst/>
            <a:rect l="l" t="t" r="r" b="b"/>
            <a:pathLst>
              <a:path w="390525" h="363219">
                <a:moveTo>
                  <a:pt x="208788" y="0"/>
                </a:moveTo>
                <a:lnTo>
                  <a:pt x="208788" y="90677"/>
                </a:lnTo>
                <a:lnTo>
                  <a:pt x="0" y="90677"/>
                </a:lnTo>
                <a:lnTo>
                  <a:pt x="0" y="272033"/>
                </a:lnTo>
                <a:lnTo>
                  <a:pt x="208788" y="272033"/>
                </a:lnTo>
                <a:lnTo>
                  <a:pt x="208788" y="362711"/>
                </a:lnTo>
                <a:lnTo>
                  <a:pt x="390144" y="181355"/>
                </a:lnTo>
                <a:lnTo>
                  <a:pt x="208788" y="0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717035" y="2366772"/>
            <a:ext cx="678180" cy="361315"/>
          </a:xfrm>
          <a:custGeom>
            <a:avLst/>
            <a:gdLst/>
            <a:ahLst/>
            <a:cxnLst/>
            <a:rect l="l" t="t" r="r" b="b"/>
            <a:pathLst>
              <a:path w="678179" h="361314">
                <a:moveTo>
                  <a:pt x="497586" y="0"/>
                </a:moveTo>
                <a:lnTo>
                  <a:pt x="497586" y="90297"/>
                </a:lnTo>
                <a:lnTo>
                  <a:pt x="180594" y="90297"/>
                </a:lnTo>
                <a:lnTo>
                  <a:pt x="180594" y="0"/>
                </a:lnTo>
                <a:lnTo>
                  <a:pt x="0" y="180594"/>
                </a:lnTo>
                <a:lnTo>
                  <a:pt x="180594" y="361188"/>
                </a:lnTo>
                <a:lnTo>
                  <a:pt x="180594" y="270891"/>
                </a:lnTo>
                <a:lnTo>
                  <a:pt x="497586" y="270891"/>
                </a:lnTo>
                <a:lnTo>
                  <a:pt x="497586" y="361188"/>
                </a:lnTo>
                <a:lnTo>
                  <a:pt x="678180" y="180594"/>
                </a:lnTo>
                <a:lnTo>
                  <a:pt x="497586" y="0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5">
            <a:extLst>
              <a:ext uri="{FF2B5EF4-FFF2-40B4-BE49-F238E27FC236}">
                <a16:creationId xmlns:a16="http://schemas.microsoft.com/office/drawing/2014/main" id="{CBB04D68-C28D-DDA5-C230-AD87DA861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51555" name="Slide Number Placeholder 4">
            <a:extLst>
              <a:ext uri="{FF2B5EF4-FFF2-40B4-BE49-F238E27FC236}">
                <a16:creationId xmlns:a16="http://schemas.microsoft.com/office/drawing/2014/main" id="{47EC4631-5CEA-D4A4-0308-712509074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F3060-2BE7-482D-89F3-7E09F528A96C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1556" name="Text Placeholder 2">
            <a:extLst>
              <a:ext uri="{FF2B5EF4-FFF2-40B4-BE49-F238E27FC236}">
                <a16:creationId xmlns:a16="http://schemas.microsoft.com/office/drawing/2014/main" id="{4A94FEA5-6AC6-067F-997A-E97A501B27F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048250" y="1995488"/>
            <a:ext cx="5314950" cy="2867025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3600" b="1"/>
              <a:t>VNS Health Medicare </a:t>
            </a:r>
            <a:r>
              <a:rPr lang="en-US" altLang="en-US" sz="3600" b="1">
                <a:solidFill>
                  <a:srgbClr val="0070C0"/>
                </a:solidFill>
              </a:rPr>
              <a:t>Prescription Drug Coverage</a:t>
            </a:r>
          </a:p>
        </p:txBody>
      </p:sp>
      <p:sp>
        <p:nvSpPr>
          <p:cNvPr id="151557" name="Subtitle 3">
            <a:extLst>
              <a:ext uri="{FF2B5EF4-FFF2-40B4-BE49-F238E27FC236}">
                <a16:creationId xmlns:a16="http://schemas.microsoft.com/office/drawing/2014/main" id="{59AC5533-0FFF-E414-DF07-ADADE16AAA1E}"/>
              </a:ext>
            </a:extLst>
          </p:cNvPr>
          <p:cNvSpPr txBox="1">
            <a:spLocks/>
          </p:cNvSpPr>
          <p:nvPr/>
        </p:nvSpPr>
        <p:spPr bwMode="auto">
          <a:xfrm>
            <a:off x="1752600" y="1524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102A5-C4E9-BC95-C3C0-421B9D6A289E}"/>
              </a:ext>
            </a:extLst>
          </p:cNvPr>
          <p:cNvSpPr txBox="1">
            <a:spLocks noChangeArrowheads="1"/>
          </p:cNvSpPr>
          <p:nvPr/>
        </p:nvSpPr>
        <p:spPr>
          <a:xfrm>
            <a:off x="124619" y="2021700"/>
            <a:ext cx="2947987" cy="14303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</a:rPr>
              <a:t>Part D</a:t>
            </a:r>
            <a:br>
              <a:rPr lang="en-US" altLang="en-US">
                <a:solidFill>
                  <a:srgbClr val="FFFFFF"/>
                </a:solidFill>
              </a:rPr>
            </a:br>
            <a:endParaRPr lang="en-US" altLang="en-US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28096ED5-1FBE-AEE0-67D3-F45C0B8C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288" y="1465263"/>
            <a:ext cx="2947987" cy="1430337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Part D</a:t>
            </a:r>
            <a:br>
              <a:rPr lang="en-US" altLang="en-US" dirty="0">
                <a:solidFill>
                  <a:srgbClr val="FFFFFF"/>
                </a:solidFill>
              </a:rPr>
            </a:br>
            <a:endParaRPr lang="en-US" altLang="en-US" dirty="0"/>
          </a:p>
        </p:txBody>
      </p:sp>
      <p:sp>
        <p:nvSpPr>
          <p:cNvPr id="153603" name="Footer Placeholder 6">
            <a:extLst>
              <a:ext uri="{FF2B5EF4-FFF2-40B4-BE49-F238E27FC236}">
                <a16:creationId xmlns:a16="http://schemas.microsoft.com/office/drawing/2014/main" id="{01A42E22-F2FF-A375-374F-92E3628D8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53604" name="Slide Number Placeholder 5">
            <a:extLst>
              <a:ext uri="{FF2B5EF4-FFF2-40B4-BE49-F238E27FC236}">
                <a16:creationId xmlns:a16="http://schemas.microsoft.com/office/drawing/2014/main" id="{9E7D3026-9EF1-63C2-8036-2BD95D772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7BBA7-30E7-41AC-9F6F-F03DD5EB15D1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3605" name="Rectangle 2">
            <a:extLst>
              <a:ext uri="{FF2B5EF4-FFF2-40B4-BE49-F238E27FC236}">
                <a16:creationId xmlns:a16="http://schemas.microsoft.com/office/drawing/2014/main" id="{CB02977D-279D-5F7F-238A-846C6CE51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1465263"/>
            <a:ext cx="66786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VNS Health Medicare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Prescription Drug Coverage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currently administered by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MedImpact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6028-90C2-1798-EAA8-242C9DC2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76400"/>
            <a:ext cx="2968625" cy="1428750"/>
          </a:xfrm>
        </p:spPr>
        <p:txBody>
          <a:bodyPr/>
          <a:lstStyle/>
          <a:p>
            <a:pPr algn="ctr"/>
            <a:r>
              <a:rPr lang="en-US" dirty="0"/>
              <a:t> Part D</a:t>
            </a:r>
            <a:br>
              <a:rPr lang="en-US" dirty="0"/>
            </a:br>
            <a:r>
              <a:rPr lang="en-US" dirty="0"/>
              <a:t>EasyCare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86185-EB98-0A80-66BE-5B03773D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F014-7D25-F800-CEAE-C4C90A55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E3DCF-484A-4AD6-BE5A-CAC1A25F3CE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40B3DA-F9A9-25AB-A404-029A44C2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70669"/>
              </p:ext>
            </p:extLst>
          </p:nvPr>
        </p:nvGraphicFramePr>
        <p:xfrm>
          <a:off x="3581399" y="685800"/>
          <a:ext cx="8305801" cy="5605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9600">
                  <a:extLst>
                    <a:ext uri="{9D8B030D-6E8A-4147-A177-3AD203B41FA5}">
                      <a16:colId xmlns:a16="http://schemas.microsoft.com/office/drawing/2014/main" val="3690750220"/>
                    </a:ext>
                  </a:extLst>
                </a:gridCol>
                <a:gridCol w="3759801">
                  <a:extLst>
                    <a:ext uri="{9D8B030D-6E8A-4147-A177-3AD203B41FA5}">
                      <a16:colId xmlns:a16="http://schemas.microsoft.com/office/drawing/2014/main" val="271793672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933965048"/>
                    </a:ext>
                  </a:extLst>
                </a:gridCol>
              </a:tblGrid>
              <a:tr h="475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Premium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$25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Change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271747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Formulary (Plan Design)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Enhanced Basic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5034370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Deductible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$145 *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6"/>
                          </a:solidFill>
                          <a:effectLst/>
                        </a:rPr>
                        <a:t>New</a:t>
                      </a:r>
                      <a:endParaRPr lang="en-US" sz="1400" b="1" i="1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8704482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Initial Coverage Limit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$5030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829683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OON Cost-Sharing Structure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 Retail $0 Copay/Coinsurance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937518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Tier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811441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Preferred Generic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 (30-day supply)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3415722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Tier 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925338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Generic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$20 (30-day supply)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4979422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Tier 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0392427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Preferred Brand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$47 (30-day supply)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5358062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Tier 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3207004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Non-Preferred Brand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$100 (30-day supply)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2340856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Tier 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0563309"/>
                  </a:ext>
                </a:extLst>
              </a:tr>
              <a:tr h="500782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Specialty Drugs (Generic/Brand)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31% Coinsurance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12338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Tier 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4506382"/>
                  </a:ext>
                </a:extLst>
              </a:tr>
              <a:tr h="308268">
                <a:tc>
                  <a:txBody>
                    <a:bodyPr/>
                    <a:lstStyle/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Select Care Drugs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 Copay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Change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9198143"/>
                  </a:ext>
                </a:extLst>
              </a:tr>
              <a:tr h="27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Mail Order (3M Supply)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days for all tiers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14822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FF141F-072B-376A-15A2-1DACD5C8E326}"/>
              </a:ext>
            </a:extLst>
          </p:cNvPr>
          <p:cNvSpPr txBox="1"/>
          <p:nvPr/>
        </p:nvSpPr>
        <p:spPr>
          <a:xfrm>
            <a:off x="3581398" y="6231732"/>
            <a:ext cx="7086601" cy="417512"/>
          </a:xfrm>
          <a:prstGeom prst="rect">
            <a:avLst/>
          </a:prstGeom>
          <a:noFill/>
        </p:spPr>
        <p:txBody>
          <a:bodyPr wrap="square" tIns="90000" bIns="90000" rtlCol="0">
            <a:normAutofit/>
          </a:bodyPr>
          <a:lstStyle/>
          <a:p>
            <a:pPr algn="l"/>
            <a:r>
              <a:rPr lang="en-US" sz="1400" i="1" dirty="0"/>
              <a:t>* Deductible applies only to Tiers 2 – 5. No deductible for Tiers 1 and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EF4CF-5EF0-62D5-EF1F-A26B289A73F2}"/>
              </a:ext>
            </a:extLst>
          </p:cNvPr>
          <p:cNvSpPr txBox="1"/>
          <p:nvPr/>
        </p:nvSpPr>
        <p:spPr>
          <a:xfrm>
            <a:off x="3810000" y="152400"/>
            <a:ext cx="8305801" cy="414425"/>
          </a:xfrm>
          <a:prstGeom prst="rect">
            <a:avLst/>
          </a:prstGeom>
          <a:noFill/>
        </p:spPr>
        <p:txBody>
          <a:bodyPr wrap="square" tIns="90000" bIns="90000" rtlCol="0">
            <a:normAutofit fontScale="40000" lnSpcReduction="20000"/>
          </a:bodyPr>
          <a:lstStyle/>
          <a:p>
            <a:pPr algn="ctr"/>
            <a:r>
              <a:rPr lang="en-US" altLang="en-US" sz="4500" b="1" dirty="0">
                <a:solidFill>
                  <a:srgbClr val="000000"/>
                </a:solidFill>
                <a:latin typeface="Calibri" panose="020F0502020204030204" pitchFamily="34" charset="0"/>
              </a:rPr>
              <a:t>VNS Health 2024 </a:t>
            </a:r>
            <a:r>
              <a:rPr lang="en-US" altLang="en-US" sz="4500" b="1" dirty="0">
                <a:solidFill>
                  <a:srgbClr val="0070C0"/>
                </a:solidFill>
                <a:latin typeface="Calibri" panose="020F0502020204030204" pitchFamily="34" charset="0"/>
              </a:rPr>
              <a:t>EasyCare </a:t>
            </a:r>
            <a:r>
              <a:rPr lang="en-US" altLang="en-US" sz="4500" b="1" dirty="0">
                <a:solidFill>
                  <a:srgbClr val="000000"/>
                </a:solidFill>
                <a:latin typeface="Calibri" panose="020F0502020204030204" pitchFamily="34" charset="0"/>
              </a:rPr>
              <a:t>Formulary </a:t>
            </a:r>
            <a:r>
              <a:rPr lang="en-US" altLang="en-US" sz="4500" dirty="0">
                <a:solidFill>
                  <a:srgbClr val="000000"/>
                </a:solidFill>
                <a:latin typeface="Calibri" panose="020F0502020204030204" pitchFamily="34" charset="0"/>
              </a:rPr>
              <a:t>(What a member pays</a:t>
            </a:r>
            <a:r>
              <a:rPr lang="en-US" altLang="en-US" sz="4500" b="1" dirty="0">
                <a:solidFill>
                  <a:srgbClr val="000000"/>
                </a:solidFill>
                <a:latin typeface="Calibri" panose="020F0502020204030204" pitchFamily="34" charset="0"/>
              </a:rPr>
              <a:t> without </a:t>
            </a:r>
            <a:r>
              <a:rPr lang="en-US" altLang="en-US" sz="4500" dirty="0">
                <a:solidFill>
                  <a:srgbClr val="000000"/>
                </a:solidFill>
                <a:latin typeface="Calibri" panose="020F0502020204030204" pitchFamily="34" charset="0"/>
              </a:rPr>
              <a:t>LIS) </a:t>
            </a:r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45026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189F9176-6141-F57F-1B68-0DDB2A2EF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2968625" cy="14287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Part D</a:t>
            </a:r>
            <a:br>
              <a:rPr lang="en-US" altLang="en-US" dirty="0"/>
            </a:br>
            <a:r>
              <a:rPr lang="en-US" altLang="en-US" dirty="0"/>
              <a:t>EasyCare Plus</a:t>
            </a:r>
          </a:p>
        </p:txBody>
      </p:sp>
      <p:sp>
        <p:nvSpPr>
          <p:cNvPr id="157699" name="Footer Placeholder 5">
            <a:extLst>
              <a:ext uri="{FF2B5EF4-FFF2-40B4-BE49-F238E27FC236}">
                <a16:creationId xmlns:a16="http://schemas.microsoft.com/office/drawing/2014/main" id="{B28B5674-16B0-BC34-7393-6FE3EE09B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57700" name="Slide Number Placeholder 4">
            <a:extLst>
              <a:ext uri="{FF2B5EF4-FFF2-40B4-BE49-F238E27FC236}">
                <a16:creationId xmlns:a16="http://schemas.microsoft.com/office/drawing/2014/main" id="{BAFA0D80-98DF-B98A-6AF4-CE94723A7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6723B50F-338D-48DE-9BAB-E27C3B416E25}" type="slidenum">
              <a:rPr lang="en-US" altLang="en-US" smtClean="0">
                <a:solidFill>
                  <a:schemeClr val="accent1"/>
                </a:solidFill>
              </a:rPr>
              <a:pPr/>
              <a:t>33</a:t>
            </a:fld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57701" name="Rectangle 2">
            <a:extLst>
              <a:ext uri="{FF2B5EF4-FFF2-40B4-BE49-F238E27FC236}">
                <a16:creationId xmlns:a16="http://schemas.microsoft.com/office/drawing/2014/main" id="{20540EBE-F08D-5E4C-8C5F-8310259D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955675"/>
            <a:ext cx="8447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VNS Health 2024 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EasyCare Plus D-SNP 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Formulary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7702" name="Rectangle 4">
            <a:extLst>
              <a:ext uri="{FF2B5EF4-FFF2-40B4-BE49-F238E27FC236}">
                <a16:creationId xmlns:a16="http://schemas.microsoft.com/office/drawing/2014/main" id="{FDF95005-8B1D-E8C7-8262-C1D33208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2043113"/>
            <a:ext cx="75438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EasyCare Plus D-SNP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will have a formulary based on 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Defined Standard Benefit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(no drug tiers).  Because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members of this plan have some level of Medicaid and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Low-Income Subsidy,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they pay small copays for their Generic and Other prescription drugs.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buSzPct val="80000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>
            <a:extLst>
              <a:ext uri="{FF2B5EF4-FFF2-40B4-BE49-F238E27FC236}">
                <a16:creationId xmlns:a16="http://schemas.microsoft.com/office/drawing/2014/main" id="{D98775A1-0626-EB6D-384E-980C3538D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488" y="1854200"/>
            <a:ext cx="2968625" cy="142875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Part D</a:t>
            </a:r>
            <a:br>
              <a:rPr lang="en-US" altLang="en-US" sz="4000" dirty="0"/>
            </a:br>
            <a:r>
              <a:rPr lang="en-US" altLang="en-US" sz="4000" dirty="0"/>
              <a:t>Total</a:t>
            </a:r>
          </a:p>
        </p:txBody>
      </p:sp>
      <p:sp>
        <p:nvSpPr>
          <p:cNvPr id="155651" name="Footer Placeholder 6">
            <a:extLst>
              <a:ext uri="{FF2B5EF4-FFF2-40B4-BE49-F238E27FC236}">
                <a16:creationId xmlns:a16="http://schemas.microsoft.com/office/drawing/2014/main" id="{4786FC50-9187-474C-EB27-43267250A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55652" name="Slide Number Placeholder 5">
            <a:extLst>
              <a:ext uri="{FF2B5EF4-FFF2-40B4-BE49-F238E27FC236}">
                <a16:creationId xmlns:a16="http://schemas.microsoft.com/office/drawing/2014/main" id="{BECA4979-2695-7B9C-72CC-42F8BE20F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25A6D2ED-8D5E-482F-9151-20EACFF8F0A2}" type="slidenum">
              <a:rPr lang="en-US" altLang="en-US" smtClean="0">
                <a:solidFill>
                  <a:schemeClr val="accent1"/>
                </a:solidFill>
              </a:rPr>
              <a:pPr/>
              <a:t>34</a:t>
            </a:fld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55653" name="Rectangle 2">
            <a:extLst>
              <a:ext uri="{FF2B5EF4-FFF2-40B4-BE49-F238E27FC236}">
                <a16:creationId xmlns:a16="http://schemas.microsoft.com/office/drawing/2014/main" id="{C1BCA7AD-8FD6-7F3C-4A1B-852916BD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885825"/>
            <a:ext cx="5192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VNS Health 2024 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Total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Formulary 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3EE36-8D27-602C-08F8-B7B79F2ED874}"/>
              </a:ext>
            </a:extLst>
          </p:cNvPr>
          <p:cNvSpPr/>
          <p:nvPr/>
        </p:nvSpPr>
        <p:spPr>
          <a:xfrm>
            <a:off x="3960813" y="1470025"/>
            <a:ext cx="769937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altLang="en-US" sz="2800" b="1" dirty="0"/>
          </a:p>
          <a:p>
            <a:pPr eaLnBrk="1" hangingPunct="1"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2024, the Total formulary will be based on the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Defined Standard Benefit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(no drug tiers). Because members of this plan are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Full Benefits Dual Eligible (FBDE) Beneficiaries Receiving Home and Community Based Services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they pay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$0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both Generic and Other drugs.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2311908"/>
            <a:ext cx="5690870" cy="1285240"/>
            <a:chOff x="0" y="2311908"/>
            <a:chExt cx="5690870" cy="1285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639" y="2389632"/>
              <a:ext cx="2855975" cy="1042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11908"/>
              <a:ext cx="2834639" cy="1284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6490" y="2942808"/>
              <a:ext cx="207263" cy="1722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13805" y="3073894"/>
              <a:ext cx="135890" cy="259079"/>
            </a:xfrm>
            <a:custGeom>
              <a:avLst/>
              <a:gdLst/>
              <a:ahLst/>
              <a:cxnLst/>
              <a:rect l="l" t="t" r="r" b="b"/>
              <a:pathLst>
                <a:path w="135889" h="259079">
                  <a:moveTo>
                    <a:pt x="84740" y="0"/>
                  </a:moveTo>
                  <a:lnTo>
                    <a:pt x="75165" y="63"/>
                  </a:lnTo>
                  <a:lnTo>
                    <a:pt x="67748" y="7581"/>
                  </a:lnTo>
                  <a:lnTo>
                    <a:pt x="66554" y="9474"/>
                  </a:lnTo>
                  <a:lnTo>
                    <a:pt x="65817" y="11557"/>
                  </a:lnTo>
                  <a:lnTo>
                    <a:pt x="1403" y="190068"/>
                  </a:lnTo>
                  <a:lnTo>
                    <a:pt x="0" y="196867"/>
                  </a:lnTo>
                  <a:lnTo>
                    <a:pt x="547" y="203657"/>
                  </a:lnTo>
                  <a:lnTo>
                    <a:pt x="2955" y="210027"/>
                  </a:lnTo>
                  <a:lnTo>
                    <a:pt x="7131" y="215569"/>
                  </a:lnTo>
                  <a:lnTo>
                    <a:pt x="50895" y="259041"/>
                  </a:lnTo>
                  <a:lnTo>
                    <a:pt x="60458" y="259003"/>
                  </a:lnTo>
                  <a:lnTo>
                    <a:pt x="67888" y="251498"/>
                  </a:lnTo>
                  <a:lnTo>
                    <a:pt x="69081" y="249618"/>
                  </a:lnTo>
                  <a:lnTo>
                    <a:pt x="134143" y="69037"/>
                  </a:lnTo>
                  <a:lnTo>
                    <a:pt x="135547" y="62218"/>
                  </a:lnTo>
                  <a:lnTo>
                    <a:pt x="134998" y="55410"/>
                  </a:lnTo>
                  <a:lnTo>
                    <a:pt x="132586" y="49020"/>
                  </a:lnTo>
                  <a:lnTo>
                    <a:pt x="128403" y="43459"/>
                  </a:lnTo>
                  <a:lnTo>
                    <a:pt x="84740" y="0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3873" y="3087596"/>
              <a:ext cx="172224" cy="2072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36311" y="2462797"/>
              <a:ext cx="135890" cy="259079"/>
            </a:xfrm>
            <a:custGeom>
              <a:avLst/>
              <a:gdLst/>
              <a:ahLst/>
              <a:cxnLst/>
              <a:rect l="l" t="t" r="r" b="b"/>
              <a:pathLst>
                <a:path w="135889" h="259080">
                  <a:moveTo>
                    <a:pt x="84897" y="0"/>
                  </a:moveTo>
                  <a:lnTo>
                    <a:pt x="75347" y="12"/>
                  </a:lnTo>
                  <a:lnTo>
                    <a:pt x="67905" y="7505"/>
                  </a:lnTo>
                  <a:lnTo>
                    <a:pt x="66698" y="9410"/>
                  </a:lnTo>
                  <a:lnTo>
                    <a:pt x="65949" y="11518"/>
                  </a:lnTo>
                  <a:lnTo>
                    <a:pt x="1407" y="189928"/>
                  </a:lnTo>
                  <a:lnTo>
                    <a:pt x="0" y="196720"/>
                  </a:lnTo>
                  <a:lnTo>
                    <a:pt x="536" y="203507"/>
                  </a:lnTo>
                  <a:lnTo>
                    <a:pt x="2927" y="209880"/>
                  </a:lnTo>
                  <a:lnTo>
                    <a:pt x="7084" y="215430"/>
                  </a:lnTo>
                  <a:lnTo>
                    <a:pt x="50734" y="259003"/>
                  </a:lnTo>
                  <a:lnTo>
                    <a:pt x="60285" y="258978"/>
                  </a:lnTo>
                  <a:lnTo>
                    <a:pt x="67714" y="251498"/>
                  </a:lnTo>
                  <a:lnTo>
                    <a:pt x="68908" y="249605"/>
                  </a:lnTo>
                  <a:lnTo>
                    <a:pt x="134135" y="69062"/>
                  </a:lnTo>
                  <a:lnTo>
                    <a:pt x="135541" y="62244"/>
                  </a:lnTo>
                  <a:lnTo>
                    <a:pt x="134999" y="55433"/>
                  </a:lnTo>
                  <a:lnTo>
                    <a:pt x="132599" y="49040"/>
                  </a:lnTo>
                  <a:lnTo>
                    <a:pt x="128433" y="43472"/>
                  </a:lnTo>
                  <a:lnTo>
                    <a:pt x="84897" y="0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9552" y="2499325"/>
              <a:ext cx="172275" cy="2087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57768" y="2720365"/>
              <a:ext cx="868680" cy="358140"/>
            </a:xfrm>
            <a:custGeom>
              <a:avLst/>
              <a:gdLst/>
              <a:ahLst/>
              <a:cxnLst/>
              <a:rect l="l" t="t" r="r" b="b"/>
              <a:pathLst>
                <a:path w="868680" h="358139">
                  <a:moveTo>
                    <a:pt x="259003" y="76720"/>
                  </a:moveTo>
                  <a:lnTo>
                    <a:pt x="251548" y="69202"/>
                  </a:lnTo>
                  <a:lnTo>
                    <a:pt x="249669" y="67995"/>
                  </a:lnTo>
                  <a:lnTo>
                    <a:pt x="69342" y="1460"/>
                  </a:lnTo>
                  <a:lnTo>
                    <a:pt x="62522" y="0"/>
                  </a:lnTo>
                  <a:lnTo>
                    <a:pt x="55702" y="520"/>
                  </a:lnTo>
                  <a:lnTo>
                    <a:pt x="49301" y="2908"/>
                  </a:lnTo>
                  <a:lnTo>
                    <a:pt x="43713" y="7073"/>
                  </a:lnTo>
                  <a:lnTo>
                    <a:pt x="0" y="50698"/>
                  </a:lnTo>
                  <a:lnTo>
                    <a:pt x="0" y="60312"/>
                  </a:lnTo>
                  <a:lnTo>
                    <a:pt x="189623" y="135610"/>
                  </a:lnTo>
                  <a:lnTo>
                    <a:pt x="196405" y="137058"/>
                  </a:lnTo>
                  <a:lnTo>
                    <a:pt x="203200" y="136550"/>
                  </a:lnTo>
                  <a:lnTo>
                    <a:pt x="209575" y="134175"/>
                  </a:lnTo>
                  <a:lnTo>
                    <a:pt x="215138" y="130022"/>
                  </a:lnTo>
                  <a:lnTo>
                    <a:pt x="258978" y="86321"/>
                  </a:lnTo>
                  <a:lnTo>
                    <a:pt x="259003" y="76720"/>
                  </a:lnTo>
                  <a:close/>
                </a:path>
                <a:path w="868680" h="358139">
                  <a:moveTo>
                    <a:pt x="868603" y="297688"/>
                  </a:moveTo>
                  <a:lnTo>
                    <a:pt x="861148" y="290169"/>
                  </a:lnTo>
                  <a:lnTo>
                    <a:pt x="859269" y="288963"/>
                  </a:lnTo>
                  <a:lnTo>
                    <a:pt x="678942" y="222440"/>
                  </a:lnTo>
                  <a:lnTo>
                    <a:pt x="672122" y="220992"/>
                  </a:lnTo>
                  <a:lnTo>
                    <a:pt x="665302" y="221500"/>
                  </a:lnTo>
                  <a:lnTo>
                    <a:pt x="658888" y="223888"/>
                  </a:lnTo>
                  <a:lnTo>
                    <a:pt x="653300" y="228053"/>
                  </a:lnTo>
                  <a:lnTo>
                    <a:pt x="609600" y="271691"/>
                  </a:lnTo>
                  <a:lnTo>
                    <a:pt x="609600" y="281317"/>
                  </a:lnTo>
                  <a:lnTo>
                    <a:pt x="799223" y="356590"/>
                  </a:lnTo>
                  <a:lnTo>
                    <a:pt x="806018" y="358038"/>
                  </a:lnTo>
                  <a:lnTo>
                    <a:pt x="812800" y="357530"/>
                  </a:lnTo>
                  <a:lnTo>
                    <a:pt x="819175" y="355155"/>
                  </a:lnTo>
                  <a:lnTo>
                    <a:pt x="824750" y="351002"/>
                  </a:lnTo>
                  <a:lnTo>
                    <a:pt x="868578" y="307301"/>
                  </a:lnTo>
                  <a:lnTo>
                    <a:pt x="868603" y="297688"/>
                  </a:lnTo>
                  <a:close/>
                </a:path>
              </a:pathLst>
            </a:custGeom>
            <a:solidFill>
              <a:srgbClr val="E400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4097" y="2674585"/>
              <a:ext cx="207263" cy="1722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77537" y="2863705"/>
              <a:ext cx="447040" cy="480059"/>
            </a:xfrm>
            <a:custGeom>
              <a:avLst/>
              <a:gdLst/>
              <a:ahLst/>
              <a:cxnLst/>
              <a:rect l="l" t="t" r="r" b="b"/>
              <a:pathLst>
                <a:path w="447039" h="480060">
                  <a:moveTo>
                    <a:pt x="382866" y="0"/>
                  </a:moveTo>
                  <a:lnTo>
                    <a:pt x="14020" y="171259"/>
                  </a:lnTo>
                  <a:lnTo>
                    <a:pt x="0" y="193255"/>
                  </a:lnTo>
                  <a:lnTo>
                    <a:pt x="12" y="254965"/>
                  </a:lnTo>
                  <a:lnTo>
                    <a:pt x="6807" y="261721"/>
                  </a:lnTo>
                  <a:lnTo>
                    <a:pt x="17360" y="261708"/>
                  </a:lnTo>
                  <a:lnTo>
                    <a:pt x="19519" y="261239"/>
                  </a:lnTo>
                  <a:lnTo>
                    <a:pt x="343280" y="110832"/>
                  </a:lnTo>
                  <a:lnTo>
                    <a:pt x="234264" y="410870"/>
                  </a:lnTo>
                  <a:lnTo>
                    <a:pt x="232853" y="417658"/>
                  </a:lnTo>
                  <a:lnTo>
                    <a:pt x="233397" y="424437"/>
                  </a:lnTo>
                  <a:lnTo>
                    <a:pt x="235803" y="430801"/>
                  </a:lnTo>
                  <a:lnTo>
                    <a:pt x="239979" y="436346"/>
                  </a:lnTo>
                  <a:lnTo>
                    <a:pt x="283806" y="479882"/>
                  </a:lnTo>
                  <a:lnTo>
                    <a:pt x="293395" y="479869"/>
                  </a:lnTo>
                  <a:lnTo>
                    <a:pt x="300850" y="472389"/>
                  </a:lnTo>
                  <a:lnTo>
                    <a:pt x="302056" y="470509"/>
                  </a:lnTo>
                  <a:lnTo>
                    <a:pt x="445071" y="76568"/>
                  </a:lnTo>
                  <a:lnTo>
                    <a:pt x="446489" y="69757"/>
                  </a:lnTo>
                  <a:lnTo>
                    <a:pt x="445946" y="62952"/>
                  </a:lnTo>
                  <a:lnTo>
                    <a:pt x="443533" y="56564"/>
                  </a:lnTo>
                  <a:lnTo>
                    <a:pt x="439343" y="51003"/>
                  </a:lnTo>
                  <a:lnTo>
                    <a:pt x="394436" y="6350"/>
                  </a:lnTo>
                  <a:lnTo>
                    <a:pt x="389991" y="1447"/>
                  </a:lnTo>
                  <a:lnTo>
                    <a:pt x="382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0039" y="3703377"/>
            <a:ext cx="30460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403600" cy="6858000"/>
            <a:chOff x="0" y="0"/>
            <a:chExt cx="34036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403600" cy="6858000"/>
            </a:xfrm>
            <a:custGeom>
              <a:avLst/>
              <a:gdLst/>
              <a:ahLst/>
              <a:cxnLst/>
              <a:rect l="l" t="t" r="r" b="b"/>
              <a:pathLst>
                <a:path w="3403600" h="6858000">
                  <a:moveTo>
                    <a:pt x="34030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03091" y="6858000"/>
                  </a:lnTo>
                  <a:lnTo>
                    <a:pt x="340309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" y="435864"/>
              <a:ext cx="1424939" cy="3901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321" y="995662"/>
            <a:ext cx="216852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FFFFFF"/>
                </a:solidFill>
              </a:rPr>
              <a:t>2024 Medicare </a:t>
            </a:r>
            <a:r>
              <a:rPr dirty="0">
                <a:solidFill>
                  <a:srgbClr val="FFFFFF"/>
                </a:solidFill>
              </a:rPr>
              <a:t>Health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Plans </a:t>
            </a:r>
            <a:r>
              <a:rPr spc="-10" dirty="0">
                <a:solidFill>
                  <a:srgbClr val="FFFFFF"/>
                </a:solidFill>
              </a:rPr>
              <a:t>Service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Area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275" y="2524685"/>
            <a:ext cx="1228090" cy="200760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endParaRPr lang="en-US" sz="1600" b="1" spc="-10" dirty="0">
              <a:solidFill>
                <a:srgbClr val="00B5E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b="1" spc="-10" dirty="0">
                <a:solidFill>
                  <a:srgbClr val="00B5E4"/>
                </a:solidFill>
                <a:latin typeface="Arial"/>
                <a:cs typeface="Arial"/>
              </a:rPr>
              <a:t>Medicare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NYC</a:t>
            </a:r>
            <a:r>
              <a:rPr lang="en-US" sz="1300" spc="-25" dirty="0">
                <a:solidFill>
                  <a:srgbClr val="FFFFFF"/>
                </a:solidFill>
                <a:latin typeface="Arial"/>
                <a:cs typeface="Arial"/>
              </a:rPr>
              <a:t> 5 boroughs</a:t>
            </a:r>
          </a:p>
          <a:p>
            <a:pPr marL="12065">
              <a:lnSpc>
                <a:spcPct val="100000"/>
              </a:lnSpc>
              <a:spcBef>
                <a:spcPts val="290"/>
              </a:spcBef>
              <a:buSzPct val="80769"/>
              <a:tabLst>
                <a:tab pos="299085" algn="l"/>
                <a:tab pos="299720" algn="l"/>
              </a:tabLst>
            </a:pPr>
            <a:r>
              <a:rPr lang="en-US" sz="1300" b="1" spc="-25" dirty="0">
                <a:solidFill>
                  <a:srgbClr val="FFFFFF"/>
                </a:solidFill>
                <a:latin typeface="Arial"/>
                <a:cs typeface="Arial"/>
              </a:rPr>
              <a:t>Counties of:</a:t>
            </a:r>
            <a:endParaRPr sz="1300" b="1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85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lang="en-US" sz="1300" dirty="0">
                <a:solidFill>
                  <a:srgbClr val="FFFFFF"/>
                </a:solidFill>
                <a:latin typeface="Arial"/>
                <a:cs typeface="Arial"/>
              </a:rPr>
              <a:t>Nassau</a:t>
            </a:r>
          </a:p>
          <a:p>
            <a:pPr marL="299085" indent="-287020">
              <a:lnSpc>
                <a:spcPct val="100000"/>
              </a:lnSpc>
              <a:spcBef>
                <a:spcPts val="285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lang="en-US" sz="1300" dirty="0">
                <a:solidFill>
                  <a:srgbClr val="FFFFFF"/>
                </a:solidFill>
                <a:latin typeface="Arial"/>
                <a:cs typeface="Arial"/>
              </a:rPr>
              <a:t>Suffolk</a:t>
            </a:r>
            <a:endParaRPr sz="13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Westchester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530" y="4267497"/>
            <a:ext cx="2847975" cy="100155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endParaRPr sz="15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85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Albany</a:t>
            </a:r>
            <a:endParaRPr sz="13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Rensselaer</a:t>
            </a:r>
            <a:endParaRPr lang="en-US" sz="13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85"/>
              </a:spcBef>
              <a:buSzPct val="80769"/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Schenectady</a:t>
            </a:r>
            <a:endParaRPr lang="en-US" sz="1300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7203" y="217736"/>
            <a:ext cx="7856855" cy="5945505"/>
            <a:chOff x="3517203" y="217736"/>
            <a:chExt cx="7856855" cy="59455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7203" y="217736"/>
              <a:ext cx="3077333" cy="23730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9739" y="1828800"/>
              <a:ext cx="1178039" cy="11780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75553" y="1864613"/>
              <a:ext cx="1053465" cy="1053465"/>
            </a:xfrm>
            <a:custGeom>
              <a:avLst/>
              <a:gdLst/>
              <a:ahLst/>
              <a:cxnLst/>
              <a:rect l="l" t="t" r="r" b="b"/>
              <a:pathLst>
                <a:path w="1053465" h="1053464">
                  <a:moveTo>
                    <a:pt x="0" y="526541"/>
                  </a:moveTo>
                  <a:lnTo>
                    <a:pt x="2151" y="478615"/>
                  </a:lnTo>
                  <a:lnTo>
                    <a:pt x="8483" y="431894"/>
                  </a:lnTo>
                  <a:lnTo>
                    <a:pt x="18808" y="386565"/>
                  </a:lnTo>
                  <a:lnTo>
                    <a:pt x="32941" y="342813"/>
                  </a:lnTo>
                  <a:lnTo>
                    <a:pt x="50696" y="300824"/>
                  </a:lnTo>
                  <a:lnTo>
                    <a:pt x="71887" y="260784"/>
                  </a:lnTo>
                  <a:lnTo>
                    <a:pt x="96329" y="222879"/>
                  </a:lnTo>
                  <a:lnTo>
                    <a:pt x="123834" y="187296"/>
                  </a:lnTo>
                  <a:lnTo>
                    <a:pt x="154219" y="154219"/>
                  </a:lnTo>
                  <a:lnTo>
                    <a:pt x="187296" y="123834"/>
                  </a:lnTo>
                  <a:lnTo>
                    <a:pt x="222879" y="96329"/>
                  </a:lnTo>
                  <a:lnTo>
                    <a:pt x="260784" y="71887"/>
                  </a:lnTo>
                  <a:lnTo>
                    <a:pt x="300824" y="50696"/>
                  </a:lnTo>
                  <a:lnTo>
                    <a:pt x="342813" y="32941"/>
                  </a:lnTo>
                  <a:lnTo>
                    <a:pt x="386565" y="18808"/>
                  </a:lnTo>
                  <a:lnTo>
                    <a:pt x="431894" y="8483"/>
                  </a:lnTo>
                  <a:lnTo>
                    <a:pt x="478615" y="2151"/>
                  </a:lnTo>
                  <a:lnTo>
                    <a:pt x="526542" y="0"/>
                  </a:lnTo>
                  <a:lnTo>
                    <a:pt x="574468" y="2151"/>
                  </a:lnTo>
                  <a:lnTo>
                    <a:pt x="621189" y="8483"/>
                  </a:lnTo>
                  <a:lnTo>
                    <a:pt x="666518" y="18808"/>
                  </a:lnTo>
                  <a:lnTo>
                    <a:pt x="710270" y="32941"/>
                  </a:lnTo>
                  <a:lnTo>
                    <a:pt x="752259" y="50696"/>
                  </a:lnTo>
                  <a:lnTo>
                    <a:pt x="792299" y="71887"/>
                  </a:lnTo>
                  <a:lnTo>
                    <a:pt x="830204" y="96329"/>
                  </a:lnTo>
                  <a:lnTo>
                    <a:pt x="865787" y="123834"/>
                  </a:lnTo>
                  <a:lnTo>
                    <a:pt x="898864" y="154219"/>
                  </a:lnTo>
                  <a:lnTo>
                    <a:pt x="929249" y="187296"/>
                  </a:lnTo>
                  <a:lnTo>
                    <a:pt x="956754" y="222879"/>
                  </a:lnTo>
                  <a:lnTo>
                    <a:pt x="981196" y="260784"/>
                  </a:lnTo>
                  <a:lnTo>
                    <a:pt x="1002387" y="300824"/>
                  </a:lnTo>
                  <a:lnTo>
                    <a:pt x="1020142" y="342813"/>
                  </a:lnTo>
                  <a:lnTo>
                    <a:pt x="1034275" y="386565"/>
                  </a:lnTo>
                  <a:lnTo>
                    <a:pt x="1044600" y="431894"/>
                  </a:lnTo>
                  <a:lnTo>
                    <a:pt x="1050932" y="478615"/>
                  </a:lnTo>
                  <a:lnTo>
                    <a:pt x="1053084" y="526541"/>
                  </a:lnTo>
                  <a:lnTo>
                    <a:pt x="1050932" y="574468"/>
                  </a:lnTo>
                  <a:lnTo>
                    <a:pt x="1044600" y="621189"/>
                  </a:lnTo>
                  <a:lnTo>
                    <a:pt x="1034275" y="666518"/>
                  </a:lnTo>
                  <a:lnTo>
                    <a:pt x="1020142" y="710270"/>
                  </a:lnTo>
                  <a:lnTo>
                    <a:pt x="1002387" y="752259"/>
                  </a:lnTo>
                  <a:lnTo>
                    <a:pt x="981196" y="792299"/>
                  </a:lnTo>
                  <a:lnTo>
                    <a:pt x="956754" y="830204"/>
                  </a:lnTo>
                  <a:lnTo>
                    <a:pt x="929249" y="865787"/>
                  </a:lnTo>
                  <a:lnTo>
                    <a:pt x="898864" y="898864"/>
                  </a:lnTo>
                  <a:lnTo>
                    <a:pt x="865787" y="929249"/>
                  </a:lnTo>
                  <a:lnTo>
                    <a:pt x="830204" y="956754"/>
                  </a:lnTo>
                  <a:lnTo>
                    <a:pt x="792299" y="981196"/>
                  </a:lnTo>
                  <a:lnTo>
                    <a:pt x="752259" y="1002387"/>
                  </a:lnTo>
                  <a:lnTo>
                    <a:pt x="710270" y="1020142"/>
                  </a:lnTo>
                  <a:lnTo>
                    <a:pt x="666518" y="1034275"/>
                  </a:lnTo>
                  <a:lnTo>
                    <a:pt x="621189" y="1044600"/>
                  </a:lnTo>
                  <a:lnTo>
                    <a:pt x="574468" y="1050932"/>
                  </a:lnTo>
                  <a:lnTo>
                    <a:pt x="526542" y="1053083"/>
                  </a:lnTo>
                  <a:lnTo>
                    <a:pt x="478615" y="1050932"/>
                  </a:lnTo>
                  <a:lnTo>
                    <a:pt x="431894" y="1044600"/>
                  </a:lnTo>
                  <a:lnTo>
                    <a:pt x="386565" y="1034275"/>
                  </a:lnTo>
                  <a:lnTo>
                    <a:pt x="342813" y="1020142"/>
                  </a:lnTo>
                  <a:lnTo>
                    <a:pt x="300824" y="1002387"/>
                  </a:lnTo>
                  <a:lnTo>
                    <a:pt x="260784" y="981196"/>
                  </a:lnTo>
                  <a:lnTo>
                    <a:pt x="222879" y="956754"/>
                  </a:lnTo>
                  <a:lnTo>
                    <a:pt x="187296" y="929249"/>
                  </a:lnTo>
                  <a:lnTo>
                    <a:pt x="154219" y="898864"/>
                  </a:lnTo>
                  <a:lnTo>
                    <a:pt x="123834" y="865787"/>
                  </a:lnTo>
                  <a:lnTo>
                    <a:pt x="96329" y="830204"/>
                  </a:lnTo>
                  <a:lnTo>
                    <a:pt x="71887" y="792299"/>
                  </a:lnTo>
                  <a:lnTo>
                    <a:pt x="50696" y="752259"/>
                  </a:lnTo>
                  <a:lnTo>
                    <a:pt x="32941" y="710270"/>
                  </a:lnTo>
                  <a:lnTo>
                    <a:pt x="18808" y="666518"/>
                  </a:lnTo>
                  <a:lnTo>
                    <a:pt x="8483" y="621189"/>
                  </a:lnTo>
                  <a:lnTo>
                    <a:pt x="2151" y="574468"/>
                  </a:lnTo>
                  <a:lnTo>
                    <a:pt x="0" y="526541"/>
                  </a:lnTo>
                  <a:close/>
                </a:path>
              </a:pathLst>
            </a:custGeom>
            <a:ln w="19050">
              <a:solidFill>
                <a:srgbClr val="E400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065013" y="2045973"/>
              <a:ext cx="638810" cy="1073785"/>
            </a:xfrm>
            <a:custGeom>
              <a:avLst/>
              <a:gdLst/>
              <a:ahLst/>
              <a:cxnLst/>
              <a:rect l="l" t="t" r="r" b="b"/>
              <a:pathLst>
                <a:path w="638810" h="1073785">
                  <a:moveTo>
                    <a:pt x="0" y="1073772"/>
                  </a:moveTo>
                  <a:lnTo>
                    <a:pt x="638314" y="0"/>
                  </a:lnTo>
                </a:path>
              </a:pathLst>
            </a:custGeom>
            <a:ln w="19050">
              <a:solidFill>
                <a:srgbClr val="E400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8636" y="2390399"/>
              <a:ext cx="4486910" cy="681990"/>
            </a:xfrm>
            <a:custGeom>
              <a:avLst/>
              <a:gdLst/>
              <a:ahLst/>
              <a:cxnLst/>
              <a:rect l="l" t="t" r="r" b="b"/>
              <a:pathLst>
                <a:path w="4486909" h="681989">
                  <a:moveTo>
                    <a:pt x="4486579" y="68196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400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8427" y="3034284"/>
              <a:ext cx="6425183" cy="3128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4716" y="3060571"/>
              <a:ext cx="6319266" cy="302285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508653" y="3771799"/>
            <a:ext cx="5473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Westchester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82340" y="6451239"/>
            <a:ext cx="136906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*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Pending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regulatory</a:t>
            </a:r>
            <a:r>
              <a:rPr sz="800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approval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8136304" y="4756398"/>
            <a:ext cx="3232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Suffolk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1751" y="5084332"/>
            <a:ext cx="3384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Nassau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3750" y="5146030"/>
            <a:ext cx="3479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Queens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7001" y="4627876"/>
            <a:ext cx="2806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003B70"/>
                </a:solidFill>
                <a:latin typeface="Arial"/>
                <a:cs typeface="Arial"/>
              </a:rPr>
              <a:t>Bronx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7408" y="4867506"/>
            <a:ext cx="22097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003B70"/>
                </a:solidFill>
                <a:latin typeface="Arial"/>
                <a:cs typeface="Arial"/>
              </a:rPr>
              <a:t>New</a:t>
            </a:r>
            <a:r>
              <a:rPr sz="700" b="1" spc="50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003B70"/>
                </a:solidFill>
                <a:latin typeface="Arial"/>
                <a:cs typeface="Arial"/>
              </a:rPr>
              <a:t>York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5009" y="5189077"/>
            <a:ext cx="4044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003B70"/>
                </a:solidFill>
                <a:latin typeface="Arial"/>
                <a:cs typeface="Arial"/>
              </a:rPr>
              <a:t>Brooklyn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16274" y="5529032"/>
            <a:ext cx="294640" cy="227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685" marR="5080" indent="-7620">
              <a:lnSpc>
                <a:spcPts val="760"/>
              </a:lnSpc>
              <a:spcBef>
                <a:spcPts val="185"/>
              </a:spcBef>
            </a:pPr>
            <a:r>
              <a:rPr sz="700" b="1" spc="-10" dirty="0">
                <a:solidFill>
                  <a:srgbClr val="003B70"/>
                </a:solidFill>
                <a:latin typeface="Arial"/>
                <a:cs typeface="Arial"/>
              </a:rPr>
              <a:t>Staten</a:t>
            </a:r>
            <a:r>
              <a:rPr sz="700" b="1" spc="50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3B70"/>
                </a:solidFill>
                <a:latin typeface="Arial"/>
                <a:cs typeface="Arial"/>
              </a:rPr>
              <a:t>Island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2568" y="2245850"/>
            <a:ext cx="1909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B70"/>
                </a:solidFill>
                <a:latin typeface="Arial"/>
                <a:cs typeface="Arial"/>
              </a:rPr>
              <a:t>Medicare</a:t>
            </a:r>
            <a:r>
              <a:rPr sz="1400" b="1" spc="-7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B70"/>
                </a:solidFill>
                <a:latin typeface="Arial"/>
                <a:cs typeface="Arial"/>
              </a:rPr>
              <a:t>Service</a:t>
            </a:r>
            <a:r>
              <a:rPr sz="1400" b="1" spc="-80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3B70"/>
                </a:solidFill>
                <a:latin typeface="Arial"/>
                <a:cs typeface="Arial"/>
              </a:rPr>
              <a:t>Area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B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63" y="435864"/>
            <a:ext cx="1424939" cy="39014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78679" y="6321821"/>
            <a:ext cx="1075690" cy="537845"/>
          </a:xfrm>
          <a:custGeom>
            <a:avLst/>
            <a:gdLst/>
            <a:ahLst/>
            <a:cxnLst/>
            <a:rect l="l" t="t" r="r" b="b"/>
            <a:pathLst>
              <a:path w="1075690" h="537845">
                <a:moveTo>
                  <a:pt x="1075605" y="537577"/>
                </a:moveTo>
                <a:lnTo>
                  <a:pt x="954277" y="537577"/>
                </a:lnTo>
                <a:lnTo>
                  <a:pt x="951475" y="489028"/>
                </a:lnTo>
                <a:lnTo>
                  <a:pt x="943277" y="442123"/>
                </a:lnTo>
                <a:lnTo>
                  <a:pt x="929997" y="397176"/>
                </a:lnTo>
                <a:lnTo>
                  <a:pt x="911946" y="354499"/>
                </a:lnTo>
                <a:lnTo>
                  <a:pt x="889437" y="314403"/>
                </a:lnTo>
                <a:lnTo>
                  <a:pt x="862782" y="277203"/>
                </a:lnTo>
                <a:lnTo>
                  <a:pt x="832294" y="243208"/>
                </a:lnTo>
                <a:lnTo>
                  <a:pt x="798286" y="212734"/>
                </a:lnTo>
                <a:lnTo>
                  <a:pt x="761069" y="186090"/>
                </a:lnTo>
                <a:lnTo>
                  <a:pt x="720957" y="163590"/>
                </a:lnTo>
                <a:lnTo>
                  <a:pt x="678262" y="145547"/>
                </a:lnTo>
                <a:lnTo>
                  <a:pt x="633296" y="132272"/>
                </a:lnTo>
                <a:lnTo>
                  <a:pt x="586372" y="124078"/>
                </a:lnTo>
                <a:lnTo>
                  <a:pt x="537802" y="121277"/>
                </a:lnTo>
                <a:lnTo>
                  <a:pt x="489233" y="124078"/>
                </a:lnTo>
                <a:lnTo>
                  <a:pt x="442309" y="132272"/>
                </a:lnTo>
                <a:lnTo>
                  <a:pt x="397343" y="145547"/>
                </a:lnTo>
                <a:lnTo>
                  <a:pt x="354647" y="163590"/>
                </a:lnTo>
                <a:lnTo>
                  <a:pt x="314535" y="186090"/>
                </a:lnTo>
                <a:lnTo>
                  <a:pt x="277319" y="212734"/>
                </a:lnTo>
                <a:lnTo>
                  <a:pt x="243310" y="243208"/>
                </a:lnTo>
                <a:lnTo>
                  <a:pt x="212823" y="277203"/>
                </a:lnTo>
                <a:lnTo>
                  <a:pt x="186168" y="314403"/>
                </a:lnTo>
                <a:lnTo>
                  <a:pt x="163659" y="354499"/>
                </a:lnTo>
                <a:lnTo>
                  <a:pt x="145608" y="397176"/>
                </a:lnTo>
                <a:lnTo>
                  <a:pt x="132327" y="442123"/>
                </a:lnTo>
                <a:lnTo>
                  <a:pt x="124130" y="489028"/>
                </a:lnTo>
                <a:lnTo>
                  <a:pt x="121328" y="537577"/>
                </a:lnTo>
                <a:lnTo>
                  <a:pt x="0" y="537577"/>
                </a:lnTo>
                <a:lnTo>
                  <a:pt x="2197" y="488647"/>
                </a:lnTo>
                <a:lnTo>
                  <a:pt x="8664" y="440947"/>
                </a:lnTo>
                <a:lnTo>
                  <a:pt x="19210" y="394668"/>
                </a:lnTo>
                <a:lnTo>
                  <a:pt x="33646" y="349999"/>
                </a:lnTo>
                <a:lnTo>
                  <a:pt x="51781" y="307130"/>
                </a:lnTo>
                <a:lnTo>
                  <a:pt x="73425" y="266252"/>
                </a:lnTo>
                <a:lnTo>
                  <a:pt x="98389" y="227552"/>
                </a:lnTo>
                <a:lnTo>
                  <a:pt x="126484" y="191223"/>
                </a:lnTo>
                <a:lnTo>
                  <a:pt x="157518" y="157452"/>
                </a:lnTo>
                <a:lnTo>
                  <a:pt x="191302" y="126431"/>
                </a:lnTo>
                <a:lnTo>
                  <a:pt x="227647" y="98349"/>
                </a:lnTo>
                <a:lnTo>
                  <a:pt x="266362" y="73395"/>
                </a:lnTo>
                <a:lnTo>
                  <a:pt x="307258" y="51759"/>
                </a:lnTo>
                <a:lnTo>
                  <a:pt x="350145" y="33632"/>
                </a:lnTo>
                <a:lnTo>
                  <a:pt x="394833" y="19202"/>
                </a:lnTo>
                <a:lnTo>
                  <a:pt x="441131" y="8661"/>
                </a:lnTo>
                <a:lnTo>
                  <a:pt x="488851" y="2196"/>
                </a:lnTo>
                <a:lnTo>
                  <a:pt x="537802" y="0"/>
                </a:lnTo>
                <a:lnTo>
                  <a:pt x="586754" y="2196"/>
                </a:lnTo>
                <a:lnTo>
                  <a:pt x="634473" y="8661"/>
                </a:lnTo>
                <a:lnTo>
                  <a:pt x="680772" y="19202"/>
                </a:lnTo>
                <a:lnTo>
                  <a:pt x="725460" y="33632"/>
                </a:lnTo>
                <a:lnTo>
                  <a:pt x="768346" y="51759"/>
                </a:lnTo>
                <a:lnTo>
                  <a:pt x="809242" y="73395"/>
                </a:lnTo>
                <a:lnTo>
                  <a:pt x="847958" y="98349"/>
                </a:lnTo>
                <a:lnTo>
                  <a:pt x="884302" y="126431"/>
                </a:lnTo>
                <a:lnTo>
                  <a:pt x="918087" y="157452"/>
                </a:lnTo>
                <a:lnTo>
                  <a:pt x="949121" y="191223"/>
                </a:lnTo>
                <a:lnTo>
                  <a:pt x="977215" y="227552"/>
                </a:lnTo>
                <a:lnTo>
                  <a:pt x="1002180" y="266252"/>
                </a:lnTo>
                <a:lnTo>
                  <a:pt x="1023824" y="307130"/>
                </a:lnTo>
                <a:lnTo>
                  <a:pt x="1041959" y="349999"/>
                </a:lnTo>
                <a:lnTo>
                  <a:pt x="1056394" y="394668"/>
                </a:lnTo>
                <a:lnTo>
                  <a:pt x="1066941" y="440947"/>
                </a:lnTo>
                <a:lnTo>
                  <a:pt x="1073407" y="488647"/>
                </a:lnTo>
                <a:lnTo>
                  <a:pt x="1075605" y="537577"/>
                </a:lnTo>
                <a:close/>
              </a:path>
            </a:pathLst>
          </a:custGeom>
          <a:solidFill>
            <a:srgbClr val="00B5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4021" y="6441404"/>
            <a:ext cx="22828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©</a:t>
            </a:r>
            <a:r>
              <a:rPr sz="800" spc="-1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Copyright</a:t>
            </a:r>
            <a:r>
              <a:rPr sz="800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739AB6"/>
                </a:solidFill>
                <a:latin typeface="Arial"/>
                <a:cs typeface="Arial"/>
              </a:rPr>
              <a:t>2023</a:t>
            </a:r>
            <a:r>
              <a:rPr sz="800" spc="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VNS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Health. All</a:t>
            </a:r>
            <a:r>
              <a:rPr sz="800" spc="-2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rights</a:t>
            </a:r>
            <a:r>
              <a:rPr sz="800" spc="-10" dirty="0">
                <a:solidFill>
                  <a:srgbClr val="739AB6"/>
                </a:solidFill>
                <a:latin typeface="Arial"/>
                <a:cs typeface="Arial"/>
              </a:rPr>
              <a:t> reserved.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1225" y="238518"/>
            <a:ext cx="6979008" cy="588948"/>
          </a:xfrm>
          <a:prstGeom prst="rect">
            <a:avLst/>
          </a:prstGeom>
        </p:spPr>
        <p:txBody>
          <a:bodyPr vert="horz" wrap="square" lIns="0" tIns="156532" rIns="0" bIns="0" rtlCol="0">
            <a:spAutoFit/>
          </a:bodyPr>
          <a:lstStyle/>
          <a:p>
            <a:pPr marL="1398905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solidFill>
                  <a:srgbClr val="FFFFFF"/>
                </a:solidFill>
              </a:rPr>
              <a:t>2024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Supplemental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Benefits</a:t>
            </a:r>
            <a:r>
              <a:rPr spc="-90" dirty="0">
                <a:solidFill>
                  <a:srgbClr val="FFFFFF"/>
                </a:solidFill>
              </a:rPr>
              <a:t> </a:t>
            </a:r>
            <a:endParaRPr sz="2000" dirty="0"/>
          </a:p>
        </p:txBody>
      </p:sp>
      <p:sp>
        <p:nvSpPr>
          <p:cNvPr id="7" name="object 7"/>
          <p:cNvSpPr txBox="1"/>
          <p:nvPr/>
        </p:nvSpPr>
        <p:spPr>
          <a:xfrm>
            <a:off x="11273614" y="6572930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39AB6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34892" y="1238503"/>
            <a:ext cx="5792470" cy="4660900"/>
            <a:chOff x="3334892" y="1238503"/>
            <a:chExt cx="5792470" cy="46609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39" y="1680463"/>
              <a:ext cx="3717036" cy="3708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4892" y="1238503"/>
              <a:ext cx="5791962" cy="46609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14524" y="1764677"/>
            <a:ext cx="5689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Dental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6991" y="4774849"/>
            <a:ext cx="178244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marR="5080" indent="-277495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Worldwide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Coverage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Urgent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Emergencies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6109" y="3913699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Podiatry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2062" y="2839189"/>
            <a:ext cx="1116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Acupuncture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56738" y="1764677"/>
            <a:ext cx="1135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OTC/Grocery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56738" y="4881529"/>
            <a:ext cx="13690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Non-emergency Transportation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27486" y="2839189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27486" y="3913699"/>
            <a:ext cx="688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0523" y="1517903"/>
            <a:ext cx="5576570" cy="4888865"/>
            <a:chOff x="3430523" y="1517903"/>
            <a:chExt cx="5576570" cy="488886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0523" y="3656088"/>
              <a:ext cx="766571" cy="7665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1859" y="2686811"/>
              <a:ext cx="624839" cy="6263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9163" y="1591056"/>
              <a:ext cx="568451" cy="6019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1647" y="4774691"/>
              <a:ext cx="504443" cy="6781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2211" y="4738116"/>
              <a:ext cx="766571" cy="7650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45423" y="3773423"/>
              <a:ext cx="597407" cy="5974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3420" y="2622803"/>
              <a:ext cx="693418" cy="6934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98307" y="1517903"/>
              <a:ext cx="765047" cy="76657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59957" y="5456682"/>
              <a:ext cx="942340" cy="940435"/>
            </a:xfrm>
            <a:custGeom>
              <a:avLst/>
              <a:gdLst/>
              <a:ahLst/>
              <a:cxnLst/>
              <a:rect l="l" t="t" r="r" b="b"/>
              <a:pathLst>
                <a:path w="942340" h="940435">
                  <a:moveTo>
                    <a:pt x="470916" y="0"/>
                  </a:moveTo>
                  <a:lnTo>
                    <a:pt x="422766" y="2427"/>
                  </a:lnTo>
                  <a:lnTo>
                    <a:pt x="376008" y="9551"/>
                  </a:lnTo>
                  <a:lnTo>
                    <a:pt x="330878" y="21136"/>
                  </a:lnTo>
                  <a:lnTo>
                    <a:pt x="287612" y="36946"/>
                  </a:lnTo>
                  <a:lnTo>
                    <a:pt x="246447" y="56743"/>
                  </a:lnTo>
                  <a:lnTo>
                    <a:pt x="207620" y="80293"/>
                  </a:lnTo>
                  <a:lnTo>
                    <a:pt x="171368" y="107358"/>
                  </a:lnTo>
                  <a:lnTo>
                    <a:pt x="137926" y="137702"/>
                  </a:lnTo>
                  <a:lnTo>
                    <a:pt x="107533" y="171090"/>
                  </a:lnTo>
                  <a:lnTo>
                    <a:pt x="80424" y="207284"/>
                  </a:lnTo>
                  <a:lnTo>
                    <a:pt x="56836" y="246048"/>
                  </a:lnTo>
                  <a:lnTo>
                    <a:pt x="37006" y="287146"/>
                  </a:lnTo>
                  <a:lnTo>
                    <a:pt x="21171" y="330342"/>
                  </a:lnTo>
                  <a:lnTo>
                    <a:pt x="9567" y="375400"/>
                  </a:lnTo>
                  <a:lnTo>
                    <a:pt x="2431" y="422082"/>
                  </a:lnTo>
                  <a:lnTo>
                    <a:pt x="0" y="470154"/>
                  </a:lnTo>
                  <a:lnTo>
                    <a:pt x="2431" y="518225"/>
                  </a:lnTo>
                  <a:lnTo>
                    <a:pt x="9567" y="564907"/>
                  </a:lnTo>
                  <a:lnTo>
                    <a:pt x="21171" y="609965"/>
                  </a:lnTo>
                  <a:lnTo>
                    <a:pt x="37006" y="653161"/>
                  </a:lnTo>
                  <a:lnTo>
                    <a:pt x="56836" y="694259"/>
                  </a:lnTo>
                  <a:lnTo>
                    <a:pt x="80424" y="733023"/>
                  </a:lnTo>
                  <a:lnTo>
                    <a:pt x="107533" y="769217"/>
                  </a:lnTo>
                  <a:lnTo>
                    <a:pt x="137926" y="802605"/>
                  </a:lnTo>
                  <a:lnTo>
                    <a:pt x="171368" y="832949"/>
                  </a:lnTo>
                  <a:lnTo>
                    <a:pt x="207620" y="860014"/>
                  </a:lnTo>
                  <a:lnTo>
                    <a:pt x="246447" y="883564"/>
                  </a:lnTo>
                  <a:lnTo>
                    <a:pt x="287612" y="903361"/>
                  </a:lnTo>
                  <a:lnTo>
                    <a:pt x="330878" y="919171"/>
                  </a:lnTo>
                  <a:lnTo>
                    <a:pt x="376008" y="930756"/>
                  </a:lnTo>
                  <a:lnTo>
                    <a:pt x="422766" y="937880"/>
                  </a:lnTo>
                  <a:lnTo>
                    <a:pt x="470916" y="940308"/>
                  </a:lnTo>
                  <a:lnTo>
                    <a:pt x="519065" y="937880"/>
                  </a:lnTo>
                  <a:lnTo>
                    <a:pt x="565823" y="930756"/>
                  </a:lnTo>
                  <a:lnTo>
                    <a:pt x="610953" y="919171"/>
                  </a:lnTo>
                  <a:lnTo>
                    <a:pt x="654219" y="903361"/>
                  </a:lnTo>
                  <a:lnTo>
                    <a:pt x="695384" y="883564"/>
                  </a:lnTo>
                  <a:lnTo>
                    <a:pt x="734211" y="860014"/>
                  </a:lnTo>
                  <a:lnTo>
                    <a:pt x="770463" y="832949"/>
                  </a:lnTo>
                  <a:lnTo>
                    <a:pt x="803905" y="802605"/>
                  </a:lnTo>
                  <a:lnTo>
                    <a:pt x="834298" y="769217"/>
                  </a:lnTo>
                  <a:lnTo>
                    <a:pt x="861407" y="733023"/>
                  </a:lnTo>
                  <a:lnTo>
                    <a:pt x="884995" y="694259"/>
                  </a:lnTo>
                  <a:lnTo>
                    <a:pt x="904825" y="653161"/>
                  </a:lnTo>
                  <a:lnTo>
                    <a:pt x="920660" y="609965"/>
                  </a:lnTo>
                  <a:lnTo>
                    <a:pt x="932264" y="564907"/>
                  </a:lnTo>
                  <a:lnTo>
                    <a:pt x="939400" y="518225"/>
                  </a:lnTo>
                  <a:lnTo>
                    <a:pt x="941832" y="470154"/>
                  </a:lnTo>
                  <a:lnTo>
                    <a:pt x="939400" y="422082"/>
                  </a:lnTo>
                  <a:lnTo>
                    <a:pt x="932264" y="375400"/>
                  </a:lnTo>
                  <a:lnTo>
                    <a:pt x="920660" y="330342"/>
                  </a:lnTo>
                  <a:lnTo>
                    <a:pt x="904825" y="287146"/>
                  </a:lnTo>
                  <a:lnTo>
                    <a:pt x="884995" y="246048"/>
                  </a:lnTo>
                  <a:lnTo>
                    <a:pt x="861407" y="207284"/>
                  </a:lnTo>
                  <a:lnTo>
                    <a:pt x="834298" y="171090"/>
                  </a:lnTo>
                  <a:lnTo>
                    <a:pt x="803905" y="137702"/>
                  </a:lnTo>
                  <a:lnTo>
                    <a:pt x="770463" y="107358"/>
                  </a:lnTo>
                  <a:lnTo>
                    <a:pt x="734211" y="80293"/>
                  </a:lnTo>
                  <a:lnTo>
                    <a:pt x="695384" y="56743"/>
                  </a:lnTo>
                  <a:lnTo>
                    <a:pt x="654219" y="36946"/>
                  </a:lnTo>
                  <a:lnTo>
                    <a:pt x="610953" y="21136"/>
                  </a:lnTo>
                  <a:lnTo>
                    <a:pt x="565823" y="9551"/>
                  </a:lnTo>
                  <a:lnTo>
                    <a:pt x="519065" y="242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59957" y="5456682"/>
              <a:ext cx="942340" cy="940435"/>
            </a:xfrm>
            <a:custGeom>
              <a:avLst/>
              <a:gdLst/>
              <a:ahLst/>
              <a:cxnLst/>
              <a:rect l="l" t="t" r="r" b="b"/>
              <a:pathLst>
                <a:path w="942340" h="940435">
                  <a:moveTo>
                    <a:pt x="0" y="470154"/>
                  </a:moveTo>
                  <a:lnTo>
                    <a:pt x="2431" y="422082"/>
                  </a:lnTo>
                  <a:lnTo>
                    <a:pt x="9567" y="375400"/>
                  </a:lnTo>
                  <a:lnTo>
                    <a:pt x="21171" y="330342"/>
                  </a:lnTo>
                  <a:lnTo>
                    <a:pt x="37006" y="287146"/>
                  </a:lnTo>
                  <a:lnTo>
                    <a:pt x="56836" y="246048"/>
                  </a:lnTo>
                  <a:lnTo>
                    <a:pt x="80424" y="207284"/>
                  </a:lnTo>
                  <a:lnTo>
                    <a:pt x="107533" y="171090"/>
                  </a:lnTo>
                  <a:lnTo>
                    <a:pt x="137926" y="137702"/>
                  </a:lnTo>
                  <a:lnTo>
                    <a:pt x="171368" y="107358"/>
                  </a:lnTo>
                  <a:lnTo>
                    <a:pt x="207620" y="80293"/>
                  </a:lnTo>
                  <a:lnTo>
                    <a:pt x="246447" y="56743"/>
                  </a:lnTo>
                  <a:lnTo>
                    <a:pt x="287612" y="36946"/>
                  </a:lnTo>
                  <a:lnTo>
                    <a:pt x="330878" y="21136"/>
                  </a:lnTo>
                  <a:lnTo>
                    <a:pt x="376008" y="9551"/>
                  </a:lnTo>
                  <a:lnTo>
                    <a:pt x="422766" y="2427"/>
                  </a:lnTo>
                  <a:lnTo>
                    <a:pt x="470916" y="0"/>
                  </a:lnTo>
                  <a:lnTo>
                    <a:pt x="519065" y="2427"/>
                  </a:lnTo>
                  <a:lnTo>
                    <a:pt x="565823" y="9551"/>
                  </a:lnTo>
                  <a:lnTo>
                    <a:pt x="610953" y="21136"/>
                  </a:lnTo>
                  <a:lnTo>
                    <a:pt x="654219" y="36946"/>
                  </a:lnTo>
                  <a:lnTo>
                    <a:pt x="695384" y="56743"/>
                  </a:lnTo>
                  <a:lnTo>
                    <a:pt x="734211" y="80293"/>
                  </a:lnTo>
                  <a:lnTo>
                    <a:pt x="770463" y="107358"/>
                  </a:lnTo>
                  <a:lnTo>
                    <a:pt x="803905" y="137702"/>
                  </a:lnTo>
                  <a:lnTo>
                    <a:pt x="834298" y="171090"/>
                  </a:lnTo>
                  <a:lnTo>
                    <a:pt x="861407" y="207284"/>
                  </a:lnTo>
                  <a:lnTo>
                    <a:pt x="884995" y="246048"/>
                  </a:lnTo>
                  <a:lnTo>
                    <a:pt x="904825" y="287146"/>
                  </a:lnTo>
                  <a:lnTo>
                    <a:pt x="920660" y="330342"/>
                  </a:lnTo>
                  <a:lnTo>
                    <a:pt x="932264" y="375400"/>
                  </a:lnTo>
                  <a:lnTo>
                    <a:pt x="939400" y="422082"/>
                  </a:lnTo>
                  <a:lnTo>
                    <a:pt x="941832" y="470154"/>
                  </a:lnTo>
                  <a:lnTo>
                    <a:pt x="939400" y="518225"/>
                  </a:lnTo>
                  <a:lnTo>
                    <a:pt x="932264" y="564907"/>
                  </a:lnTo>
                  <a:lnTo>
                    <a:pt x="920660" y="609965"/>
                  </a:lnTo>
                  <a:lnTo>
                    <a:pt x="904825" y="653161"/>
                  </a:lnTo>
                  <a:lnTo>
                    <a:pt x="884995" y="694259"/>
                  </a:lnTo>
                  <a:lnTo>
                    <a:pt x="861407" y="733023"/>
                  </a:lnTo>
                  <a:lnTo>
                    <a:pt x="834298" y="769217"/>
                  </a:lnTo>
                  <a:lnTo>
                    <a:pt x="803905" y="802605"/>
                  </a:lnTo>
                  <a:lnTo>
                    <a:pt x="770463" y="832949"/>
                  </a:lnTo>
                  <a:lnTo>
                    <a:pt x="734211" y="860014"/>
                  </a:lnTo>
                  <a:lnTo>
                    <a:pt x="695384" y="883564"/>
                  </a:lnTo>
                  <a:lnTo>
                    <a:pt x="654219" y="903361"/>
                  </a:lnTo>
                  <a:lnTo>
                    <a:pt x="610953" y="919171"/>
                  </a:lnTo>
                  <a:lnTo>
                    <a:pt x="565823" y="930756"/>
                  </a:lnTo>
                  <a:lnTo>
                    <a:pt x="519065" y="937880"/>
                  </a:lnTo>
                  <a:lnTo>
                    <a:pt x="470916" y="940308"/>
                  </a:lnTo>
                  <a:lnTo>
                    <a:pt x="422766" y="937880"/>
                  </a:lnTo>
                  <a:lnTo>
                    <a:pt x="376008" y="930756"/>
                  </a:lnTo>
                  <a:lnTo>
                    <a:pt x="330878" y="919171"/>
                  </a:lnTo>
                  <a:lnTo>
                    <a:pt x="287612" y="903361"/>
                  </a:lnTo>
                  <a:lnTo>
                    <a:pt x="246447" y="883564"/>
                  </a:lnTo>
                  <a:lnTo>
                    <a:pt x="207620" y="860014"/>
                  </a:lnTo>
                  <a:lnTo>
                    <a:pt x="171368" y="832949"/>
                  </a:lnTo>
                  <a:lnTo>
                    <a:pt x="137926" y="802605"/>
                  </a:lnTo>
                  <a:lnTo>
                    <a:pt x="107533" y="769217"/>
                  </a:lnTo>
                  <a:lnTo>
                    <a:pt x="80424" y="733023"/>
                  </a:lnTo>
                  <a:lnTo>
                    <a:pt x="56836" y="694259"/>
                  </a:lnTo>
                  <a:lnTo>
                    <a:pt x="37006" y="653161"/>
                  </a:lnTo>
                  <a:lnTo>
                    <a:pt x="21171" y="609965"/>
                  </a:lnTo>
                  <a:lnTo>
                    <a:pt x="9567" y="564907"/>
                  </a:lnTo>
                  <a:lnTo>
                    <a:pt x="2431" y="518225"/>
                  </a:lnTo>
                  <a:lnTo>
                    <a:pt x="0" y="470154"/>
                  </a:lnTo>
                  <a:close/>
                </a:path>
              </a:pathLst>
            </a:custGeom>
            <a:ln w="19050">
              <a:solidFill>
                <a:srgbClr val="E4007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7588" y="5550407"/>
              <a:ext cx="765047" cy="76504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923709" y="5858411"/>
            <a:ext cx="648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Fitness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9468" y="6528199"/>
            <a:ext cx="6403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Confidential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proprietary.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Not to</a:t>
            </a:r>
            <a:r>
              <a:rPr sz="1200" b="1" spc="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distributed or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shared</a:t>
            </a:r>
            <a:r>
              <a:rPr sz="1200" b="1" spc="-30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with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39AB6"/>
                </a:solidFill>
                <a:latin typeface="Arial"/>
                <a:cs typeface="Arial"/>
              </a:rPr>
              <a:t>Medicare</a:t>
            </a:r>
            <a:r>
              <a:rPr sz="1200" b="1" spc="-25" dirty="0">
                <a:solidFill>
                  <a:srgbClr val="739AB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39AB6"/>
                </a:solidFill>
                <a:latin typeface="Arial"/>
                <a:cs typeface="Arial"/>
              </a:rPr>
              <a:t>beneficiaries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D924CA55-8B4A-7798-2B1E-1FA0AFDA0710}"/>
              </a:ext>
            </a:extLst>
          </p:cNvPr>
          <p:cNvSpPr txBox="1"/>
          <p:nvPr/>
        </p:nvSpPr>
        <p:spPr>
          <a:xfrm>
            <a:off x="8667915" y="5520267"/>
            <a:ext cx="25585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tal</a:t>
            </a:r>
            <a:r>
              <a:rPr lang="en-US" sz="1600" b="1" spc="-35" dirty="0">
                <a:solidFill>
                  <a:srgbClr val="FFFFFF"/>
                </a:solidFill>
                <a:latin typeface="Arial"/>
                <a:cs typeface="Arial"/>
              </a:rPr>
              <a:t> and EasyCare Plus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lang="en-US"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Flex card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dental,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r>
              <a:rPr lang="en-US" sz="1600" b="1" spc="-10" dirty="0">
                <a:solidFill>
                  <a:srgbClr val="FFFFFF"/>
                </a:solidFill>
                <a:latin typeface="Arial"/>
                <a:cs typeface="Arial"/>
              </a:rPr>
              <a:t> and utilities.</a:t>
            </a: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403600" cy="6858000"/>
            <a:chOff x="0" y="0"/>
            <a:chExt cx="34036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403600" cy="6858000"/>
            </a:xfrm>
            <a:custGeom>
              <a:avLst/>
              <a:gdLst/>
              <a:ahLst/>
              <a:cxnLst/>
              <a:rect l="l" t="t" r="r" b="b"/>
              <a:pathLst>
                <a:path w="3403600" h="6858000">
                  <a:moveTo>
                    <a:pt x="34030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03091" y="6858000"/>
                  </a:lnTo>
                  <a:lnTo>
                    <a:pt x="340309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435864"/>
              <a:ext cx="1424939" cy="3901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2409" y="2034287"/>
            <a:ext cx="2221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570" y="1184075"/>
            <a:ext cx="121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4007D"/>
                </a:solidFill>
              </a:rPr>
              <a:t>MedImpact </a:t>
            </a:r>
            <a:r>
              <a:rPr sz="1800" spc="-10" dirty="0"/>
              <a:t>Pharmacy</a:t>
            </a:r>
            <a:endParaRPr sz="1800" dirty="0"/>
          </a:p>
        </p:txBody>
      </p:sp>
      <p:sp>
        <p:nvSpPr>
          <p:cNvPr id="7" name="object 7"/>
          <p:cNvSpPr txBox="1"/>
          <p:nvPr/>
        </p:nvSpPr>
        <p:spPr>
          <a:xfrm>
            <a:off x="5018570" y="2949096"/>
            <a:ext cx="1192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4007D"/>
                </a:solidFill>
                <a:latin typeface="Arial"/>
                <a:cs typeface="Arial"/>
              </a:rPr>
              <a:t>HealthPlex </a:t>
            </a:r>
            <a:r>
              <a:rPr sz="1800" b="1" spc="-10" dirty="0">
                <a:solidFill>
                  <a:srgbClr val="003B70"/>
                </a:solidFill>
                <a:latin typeface="Arial"/>
                <a:cs typeface="Arial"/>
              </a:rPr>
              <a:t>Dental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9893" y="4762351"/>
            <a:ext cx="1656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4007D"/>
                </a:solidFill>
                <a:latin typeface="Arial"/>
                <a:cs typeface="Arial"/>
              </a:rPr>
              <a:t>SilverSneakers </a:t>
            </a:r>
            <a:r>
              <a:rPr sz="1800" b="1" spc="-10" dirty="0">
                <a:solidFill>
                  <a:srgbClr val="003B70"/>
                </a:solidFill>
                <a:latin typeface="Arial"/>
                <a:cs typeface="Arial"/>
              </a:rPr>
              <a:t>Fitness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1553" y="1180189"/>
            <a:ext cx="2988037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rgbClr val="E4007D"/>
                </a:solidFill>
                <a:latin typeface="Arial"/>
                <a:cs typeface="Arial"/>
              </a:rPr>
              <a:t>Carelon (Formerly Beacon)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4007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B70"/>
                </a:solidFill>
                <a:latin typeface="Arial"/>
                <a:cs typeface="Arial"/>
              </a:rPr>
              <a:t>Behavioral</a:t>
            </a:r>
            <a:r>
              <a:rPr sz="1800" b="1" spc="-4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B70"/>
                </a:solidFill>
                <a:latin typeface="Arial"/>
                <a:cs typeface="Arial"/>
              </a:rPr>
              <a:t>Health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7211" y="2942466"/>
            <a:ext cx="17106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4007D"/>
                </a:solidFill>
                <a:latin typeface="Arial"/>
                <a:cs typeface="Arial"/>
              </a:rPr>
              <a:t>Superior</a:t>
            </a:r>
            <a:r>
              <a:rPr sz="1800" b="1" spc="-30" dirty="0">
                <a:solidFill>
                  <a:srgbClr val="E4007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4007D"/>
                </a:solidFill>
                <a:latin typeface="Arial"/>
                <a:cs typeface="Arial"/>
              </a:rPr>
              <a:t>Vision </a:t>
            </a:r>
            <a:r>
              <a:rPr sz="1800" b="1" spc="-10" dirty="0">
                <a:solidFill>
                  <a:srgbClr val="003B70"/>
                </a:solidFill>
                <a:latin typeface="Arial"/>
                <a:cs typeface="Arial"/>
              </a:rPr>
              <a:t>Vision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1783" y="4644165"/>
            <a:ext cx="25692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95"/>
              </a:spcBef>
            </a:pPr>
            <a:r>
              <a:rPr sz="1800" b="1" dirty="0">
                <a:solidFill>
                  <a:srgbClr val="E4007D"/>
                </a:solidFill>
                <a:latin typeface="Arial"/>
                <a:cs typeface="Arial"/>
              </a:rPr>
              <a:t>Incomm</a:t>
            </a:r>
            <a:r>
              <a:rPr sz="1800" b="1" spc="-15" dirty="0">
                <a:solidFill>
                  <a:srgbClr val="E4007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4007D"/>
                </a:solidFill>
                <a:latin typeface="Arial"/>
                <a:cs typeface="Arial"/>
              </a:rPr>
              <a:t>(OTC</a:t>
            </a:r>
            <a:r>
              <a:rPr sz="1800" b="1" spc="-15" dirty="0">
                <a:solidFill>
                  <a:srgbClr val="E4007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E4007D"/>
                </a:solidFill>
                <a:latin typeface="Arial"/>
                <a:cs typeface="Arial"/>
              </a:rPr>
              <a:t>Network) </a:t>
            </a:r>
            <a:r>
              <a:rPr sz="1800" b="1" spc="-10" dirty="0">
                <a:solidFill>
                  <a:srgbClr val="003B70"/>
                </a:solidFill>
                <a:latin typeface="Arial"/>
                <a:cs typeface="Arial"/>
              </a:rPr>
              <a:t>OTC/Grocery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2088" y="865632"/>
            <a:ext cx="1097279" cy="10972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2964" y="4469891"/>
            <a:ext cx="1097279" cy="10972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2588" y="922020"/>
            <a:ext cx="1097279" cy="10972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91355" y="2787395"/>
            <a:ext cx="731519" cy="8229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52004" y="2827020"/>
            <a:ext cx="876287" cy="8762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85531" y="4440935"/>
            <a:ext cx="746759" cy="101193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94559" y="2057400"/>
            <a:ext cx="655637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2024 Plans &amp; </a:t>
            </a:r>
            <a:r>
              <a:rPr spc="-25" dirty="0"/>
              <a:t> </a:t>
            </a:r>
            <a:r>
              <a:rPr spc="-10" dirty="0"/>
              <a:t>Benefits Highlights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1831" y="3209544"/>
            <a:ext cx="2862072" cy="28620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24001" y="6451035"/>
            <a:ext cx="228284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Copyright</a:t>
            </a:r>
            <a:r>
              <a:rPr spc="5" dirty="0"/>
              <a:t> </a:t>
            </a:r>
            <a:r>
              <a:rPr lang="en-US" dirty="0"/>
              <a:t>2023</a:t>
            </a:r>
            <a:r>
              <a:rPr spc="10" dirty="0"/>
              <a:t> </a:t>
            </a:r>
            <a:r>
              <a:rPr dirty="0"/>
              <a:t>VNS</a:t>
            </a:r>
            <a:r>
              <a:rPr spc="-20" dirty="0"/>
              <a:t> </a:t>
            </a:r>
            <a:r>
              <a:rPr dirty="0"/>
              <a:t>Health. 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52891B42-F90D-17EB-853A-5A8F05F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676400"/>
            <a:ext cx="7523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65539" name="Group 74">
            <a:extLst>
              <a:ext uri="{FF2B5EF4-FFF2-40B4-BE49-F238E27FC236}">
                <a16:creationId xmlns:a16="http://schemas.microsoft.com/office/drawing/2014/main" id="{BF63E9AE-D2C6-74C3-89E1-C877B7713FA2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04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CA50619C-AEB0-BB1C-690D-F8A1CDFCB188}"/>
                </a:ext>
              </a:extLst>
            </p:cNvPr>
            <p:cNvSpPr/>
            <p:nvPr/>
          </p:nvSpPr>
          <p:spPr>
            <a:xfrm>
              <a:off x="225072" y="3386016"/>
              <a:ext cx="1562563" cy="1383474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44" name="TextBox 76">
              <a:extLst>
                <a:ext uri="{FF2B5EF4-FFF2-40B4-BE49-F238E27FC236}">
                  <a16:creationId xmlns:a16="http://schemas.microsoft.com/office/drawing/2014/main" id="{3C2987E5-0959-F1B0-85E8-CACB6B132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EasyCare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MAPD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1C1CD3D-4F19-2E54-C604-69F9CA4A5F24}"/>
                </a:ext>
              </a:extLst>
            </p:cNvPr>
            <p:cNvSpPr/>
            <p:nvPr/>
          </p:nvSpPr>
          <p:spPr>
            <a:xfrm>
              <a:off x="215887" y="3161148"/>
              <a:ext cx="1578636" cy="787038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540" name="Text Placeholder 2">
            <a:extLst>
              <a:ext uri="{FF2B5EF4-FFF2-40B4-BE49-F238E27FC236}">
                <a16:creationId xmlns:a16="http://schemas.microsoft.com/office/drawing/2014/main" id="{FA570187-CCCB-51EE-254B-F5DB6B83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476500"/>
            <a:ext cx="82026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5800" indent="-18256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18256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18256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182563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5E5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VNS Health EasyCare Plan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B5E5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HMO-MAPD</a:t>
            </a:r>
          </a:p>
        </p:txBody>
      </p:sp>
      <p:sp>
        <p:nvSpPr>
          <p:cNvPr id="65541" name="Footer Placeholder 5">
            <a:extLst>
              <a:ext uri="{FF2B5EF4-FFF2-40B4-BE49-F238E27FC236}">
                <a16:creationId xmlns:a16="http://schemas.microsoft.com/office/drawing/2014/main" id="{94BEDAC3-F9A9-AF89-03B5-6AF5640CE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739AB6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5542" name="Slide Number Placeholder 3">
            <a:extLst>
              <a:ext uri="{FF2B5EF4-FFF2-40B4-BE49-F238E27FC236}">
                <a16:creationId xmlns:a16="http://schemas.microsoft.com/office/drawing/2014/main" id="{2002146A-A804-DDF7-45D6-415EDCD3B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B8E4B-AA3D-4A5D-893A-F6744FCE43F5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74">
            <a:extLst>
              <a:ext uri="{FF2B5EF4-FFF2-40B4-BE49-F238E27FC236}">
                <a16:creationId xmlns:a16="http://schemas.microsoft.com/office/drawing/2014/main" id="{9666975E-9961-3DD1-CB27-8B706D32F188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236788"/>
            <a:ext cx="2182813" cy="2601912"/>
            <a:chOff x="215887" y="3161148"/>
            <a:chExt cx="1578636" cy="1755041"/>
          </a:xfrm>
        </p:grpSpPr>
        <p:sp>
          <p:nvSpPr>
            <p:cNvPr id="5" name="Rectangle 29">
              <a:extLst>
                <a:ext uri="{FF2B5EF4-FFF2-40B4-BE49-F238E27FC236}">
                  <a16:creationId xmlns:a16="http://schemas.microsoft.com/office/drawing/2014/main" id="{CD46FD53-D823-D129-9EA8-079436B89266}"/>
                </a:ext>
              </a:extLst>
            </p:cNvPr>
            <p:cNvSpPr/>
            <p:nvPr/>
          </p:nvSpPr>
          <p:spPr>
            <a:xfrm>
              <a:off x="225072" y="3386016"/>
              <a:ext cx="1562563" cy="1383474"/>
            </a:xfrm>
            <a:custGeom>
              <a:avLst/>
              <a:gdLst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  <a:gd name="connsiteX0" fmla="*/ 0 w 1537227"/>
                <a:gd name="connsiteY0" fmla="*/ 0 h 1382713"/>
                <a:gd name="connsiteX1" fmla="*/ 1537227 w 1537227"/>
                <a:gd name="connsiteY1" fmla="*/ 0 h 1382713"/>
                <a:gd name="connsiteX2" fmla="*/ 1537227 w 1537227"/>
                <a:gd name="connsiteY2" fmla="*/ 1382713 h 1382713"/>
                <a:gd name="connsiteX3" fmla="*/ 0 w 1537227"/>
                <a:gd name="connsiteY3" fmla="*/ 1382713 h 1382713"/>
                <a:gd name="connsiteX4" fmla="*/ 0 w 1537227"/>
                <a:gd name="connsiteY4" fmla="*/ 0 h 138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227" h="1382713">
                  <a:moveTo>
                    <a:pt x="0" y="0"/>
                  </a:moveTo>
                  <a:lnTo>
                    <a:pt x="1537227" y="0"/>
                  </a:lnTo>
                  <a:lnTo>
                    <a:pt x="1537227" y="1382713"/>
                  </a:lnTo>
                  <a:cubicBezTo>
                    <a:pt x="1154800" y="1320408"/>
                    <a:pt x="619089" y="1306513"/>
                    <a:pt x="0" y="13827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551" name="TextBox 76">
              <a:extLst>
                <a:ext uri="{FF2B5EF4-FFF2-40B4-BE49-F238E27FC236}">
                  <a16:creationId xmlns:a16="http://schemas.microsoft.com/office/drawing/2014/main" id="{8F9BA40A-9B94-277C-5FE3-BC2656299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28" y="3981812"/>
              <a:ext cx="1562563" cy="93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EasyCare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HMO MAPD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2024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33CE242-E8B1-5156-169C-72B24867EF6E}"/>
                </a:ext>
              </a:extLst>
            </p:cNvPr>
            <p:cNvSpPr/>
            <p:nvPr/>
          </p:nvSpPr>
          <p:spPr>
            <a:xfrm>
              <a:off x="215887" y="3161148"/>
              <a:ext cx="1578636" cy="787038"/>
            </a:xfrm>
            <a:custGeom>
              <a:avLst/>
              <a:gdLst>
                <a:gd name="connsiteX0" fmla="*/ 0 w 1515525"/>
                <a:gd name="connsiteY0" fmla="*/ 0 h 580833"/>
                <a:gd name="connsiteX1" fmla="*/ 1515525 w 1515525"/>
                <a:gd name="connsiteY1" fmla="*/ 0 h 580833"/>
                <a:gd name="connsiteX2" fmla="*/ 1515525 w 1515525"/>
                <a:gd name="connsiteY2" fmla="*/ 580833 h 580833"/>
                <a:gd name="connsiteX3" fmla="*/ 0 w 1515525"/>
                <a:gd name="connsiteY3" fmla="*/ 580833 h 580833"/>
                <a:gd name="connsiteX4" fmla="*/ 0 w 1515525"/>
                <a:gd name="connsiteY4" fmla="*/ 0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0 w 1525806"/>
                <a:gd name="connsiteY0" fmla="*/ 102708 h 580833"/>
                <a:gd name="connsiteX1" fmla="*/ 1525806 w 1525806"/>
                <a:gd name="connsiteY1" fmla="*/ 0 h 580833"/>
                <a:gd name="connsiteX2" fmla="*/ 1525806 w 1525806"/>
                <a:gd name="connsiteY2" fmla="*/ 580833 h 580833"/>
                <a:gd name="connsiteX3" fmla="*/ 10281 w 1525806"/>
                <a:gd name="connsiteY3" fmla="*/ 580833 h 580833"/>
                <a:gd name="connsiteX4" fmla="*/ 0 w 1525806"/>
                <a:gd name="connsiteY4" fmla="*/ 102708 h 580833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10281 w 1536087"/>
                <a:gd name="connsiteY0" fmla="*/ 102708 h 693812"/>
                <a:gd name="connsiteX1" fmla="*/ 1536087 w 1536087"/>
                <a:gd name="connsiteY1" fmla="*/ 0 h 693812"/>
                <a:gd name="connsiteX2" fmla="*/ 1536087 w 1536087"/>
                <a:gd name="connsiteY2" fmla="*/ 580833 h 693812"/>
                <a:gd name="connsiteX3" fmla="*/ 0 w 1536087"/>
                <a:gd name="connsiteY3" fmla="*/ 693812 h 693812"/>
                <a:gd name="connsiteX4" fmla="*/ 10281 w 1536087"/>
                <a:gd name="connsiteY4" fmla="*/ 102708 h 693812"/>
                <a:gd name="connsiteX0" fmla="*/ 0 w 1525806"/>
                <a:gd name="connsiteY0" fmla="*/ 102708 h 693812"/>
                <a:gd name="connsiteX1" fmla="*/ 1525806 w 1525806"/>
                <a:gd name="connsiteY1" fmla="*/ 0 h 693812"/>
                <a:gd name="connsiteX2" fmla="*/ 1525806 w 1525806"/>
                <a:gd name="connsiteY2" fmla="*/ 580833 h 693812"/>
                <a:gd name="connsiteX3" fmla="*/ 4570 w 1525806"/>
                <a:gd name="connsiteY3" fmla="*/ 693812 h 693812"/>
                <a:gd name="connsiteX4" fmla="*/ 0 w 1525806"/>
                <a:gd name="connsiteY4" fmla="*/ 102708 h 693812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  <a:gd name="connsiteX0" fmla="*/ 0 w 1534189"/>
                <a:gd name="connsiteY0" fmla="*/ 107020 h 698124"/>
                <a:gd name="connsiteX1" fmla="*/ 1534189 w 1534189"/>
                <a:gd name="connsiteY1" fmla="*/ 0 h 698124"/>
                <a:gd name="connsiteX2" fmla="*/ 1525806 w 1534189"/>
                <a:gd name="connsiteY2" fmla="*/ 585145 h 698124"/>
                <a:gd name="connsiteX3" fmla="*/ 4570 w 1534189"/>
                <a:gd name="connsiteY3" fmla="*/ 698124 h 698124"/>
                <a:gd name="connsiteX4" fmla="*/ 0 w 1534189"/>
                <a:gd name="connsiteY4" fmla="*/ 107020 h 69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89" h="698124">
                  <a:moveTo>
                    <a:pt x="0" y="107020"/>
                  </a:moveTo>
                  <a:cubicBezTo>
                    <a:pt x="601133" y="-9381"/>
                    <a:pt x="1138681" y="75318"/>
                    <a:pt x="1534189" y="0"/>
                  </a:cubicBezTo>
                  <a:lnTo>
                    <a:pt x="1525806" y="585145"/>
                  </a:lnTo>
                  <a:cubicBezTo>
                    <a:pt x="917506" y="582294"/>
                    <a:pt x="400628" y="585623"/>
                    <a:pt x="4570" y="698124"/>
                  </a:cubicBezTo>
                  <a:cubicBezTo>
                    <a:pt x="3047" y="501089"/>
                    <a:pt x="1523" y="304055"/>
                    <a:pt x="0" y="1070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56896" rIns="99568" bIns="56896" spcCol="1270" anchor="ctr"/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VNS Health</a:t>
              </a:r>
            </a:p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Medicare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C6D5F27-E274-B181-AE42-1C4760F49DEF}"/>
              </a:ext>
            </a:extLst>
          </p:cNvPr>
          <p:cNvSpPr/>
          <p:nvPr/>
        </p:nvSpPr>
        <p:spPr>
          <a:xfrm>
            <a:off x="3810000" y="587375"/>
            <a:ext cx="7924800" cy="5041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VNS Health EasyCare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HMO Medicare Advantage Prescription Drug (MAPD) plan designed to make medical care more affordable.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$25 Monthly Part 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premium . What a member pays depends on their level of Extra Help (Low Income Subsidy). Can be $0 – 25 depending on level of Extra Help. 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(There is no Part C premium)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Those with Full Low-Income Subsidy will pay $0 monthly Part D premium.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Includes extra benefits that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not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covered by Medicare such as Dental, Vision, Fitness, Transportation and Quarterly Over-the-Counter (OTC) health items.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8548" name="Footer Placeholder 5">
            <a:extLst>
              <a:ext uri="{FF2B5EF4-FFF2-40B4-BE49-F238E27FC236}">
                <a16:creationId xmlns:a16="http://schemas.microsoft.com/office/drawing/2014/main" id="{31183722-A0A3-D312-C509-276A49F16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457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©Copyright</a:t>
            </a:r>
            <a:r>
              <a:rPr lang="en-US" spc="-15" dirty="0"/>
              <a:t> </a:t>
            </a:r>
            <a:r>
              <a:rPr lang="en-US" dirty="0">
                <a:solidFill>
                  <a:srgbClr val="739AB6"/>
                </a:solidFill>
                <a:latin typeface="Arial"/>
                <a:cs typeface="Arial"/>
              </a:rPr>
              <a:t>2023 VNS Health. All rights reserved.</a:t>
            </a:r>
          </a:p>
        </p:txBody>
      </p:sp>
      <p:sp>
        <p:nvSpPr>
          <p:cNvPr id="108549" name="Slide Number Placeholder 3">
            <a:extLst>
              <a:ext uri="{FF2B5EF4-FFF2-40B4-BE49-F238E27FC236}">
                <a16:creationId xmlns:a16="http://schemas.microsoft.com/office/drawing/2014/main" id="{2E5256DA-00D0-A75D-19F3-2B30ADCF7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FAB1A-1DD7-4B8E-B1E8-FFC4C2DBFFD4}" type="slidenum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B5E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5E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5E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S Health Template">
  <a:themeElements>
    <a:clrScheme name="VNS Health Care 2022">
      <a:dk1>
        <a:srgbClr val="000000"/>
      </a:dk1>
      <a:lt1>
        <a:srgbClr val="FFFFFF"/>
      </a:lt1>
      <a:dk2>
        <a:srgbClr val="003C71"/>
      </a:dk2>
      <a:lt2>
        <a:srgbClr val="FFFFFF"/>
      </a:lt2>
      <a:accent1>
        <a:srgbClr val="00B5E5"/>
      </a:accent1>
      <a:accent2>
        <a:srgbClr val="E5007E"/>
      </a:accent2>
      <a:accent3>
        <a:srgbClr val="00B0B9"/>
      </a:accent3>
      <a:accent4>
        <a:srgbClr val="84BD00"/>
      </a:accent4>
      <a:accent5>
        <a:srgbClr val="FFA300"/>
      </a:accent5>
      <a:accent6>
        <a:srgbClr val="E4002B"/>
      </a:accent6>
      <a:hlink>
        <a:srgbClr val="003C71"/>
      </a:hlink>
      <a:folHlink>
        <a:srgbClr val="00B5E5"/>
      </a:folHlink>
    </a:clrScheme>
    <a:fontScheme name="VNS Health 2022_upd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tIns="216000" bIns="216000" rtlCol="0" anchor="t"/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tx2"/>
          </a:buClr>
          <a:buSzPct val="80000"/>
          <a:buFont typeface="Arial" panose="020B0604020202020204" pitchFamily="34" charset="0"/>
          <a:buChar char="•"/>
          <a:tabLst/>
          <a:defRPr sz="12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rmAutofit/>
      </a:bodyPr>
      <a:lstStyle>
        <a:defPPr algn="l">
          <a:defRPr sz="1200" dirty="0" err="1" smtClean="0"/>
        </a:defPPr>
      </a:lstStyle>
    </a:txDef>
  </a:objectDefaults>
  <a:extraClrSchemeLst/>
  <a:custClrLst>
    <a:custClr name="Custom Color 1">
      <a:srgbClr val="E5E5E5"/>
    </a:custClr>
    <a:custClr name="Custom Color 2">
      <a:srgbClr val="E5F7FC"/>
    </a:custClr>
    <a:custClr name="Custom Color 3">
      <a:srgbClr val="FCE5F2"/>
    </a:custClr>
    <a:custClr name="Custom Color 4">
      <a:srgbClr val="E5F7F8"/>
    </a:custClr>
    <a:custClr name="Custom Color 5">
      <a:srgbClr val="F2F8E5"/>
    </a:custClr>
    <a:custClr name="Custom Color 6">
      <a:srgbClr val="FFF6E5"/>
    </a:custClr>
    <a:custClr name="Custom Color 7">
      <a:srgbClr val="FCE5E9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CCCCCC"/>
    </a:custClr>
    <a:custClr name="Custom Color 12">
      <a:srgbClr val="CCF0FA"/>
    </a:custClr>
    <a:custClr name="Custom Color 13">
      <a:srgbClr val="FACCE5"/>
    </a:custClr>
    <a:custClr name="Custom Color 14">
      <a:srgbClr val="CCEFF1"/>
    </a:custClr>
    <a:custClr name="Custom Color 15">
      <a:srgbClr val="E6F2CC"/>
    </a:custClr>
    <a:custClr name="Custom Color 16">
      <a:srgbClr val="FFEDCC"/>
    </a:custClr>
    <a:custClr name="Custom Color 17">
      <a:srgbClr val="FACCD5"/>
    </a:custClr>
  </a:custClrLst>
  <a:extLst>
    <a:ext uri="{05A4C25C-085E-4340-85A3-A5531E510DB2}">
      <thm15:themeFamily xmlns:thm15="http://schemas.microsoft.com/office/thememl/2012/main" name="VNS Health PowerPoint Toolkit_V5-17-22" id="{F7483687-CA84-484E-AE23-8E250A4B6211}" vid="{CDCC161C-A657-4DEC-AFBD-53F2A5333AA1}"/>
    </a:ext>
  </a:extLst>
</a:theme>
</file>

<file path=ppt/theme/theme3.xml><?xml version="1.0" encoding="utf-8"?>
<a:theme xmlns:a="http://schemas.openxmlformats.org/drawingml/2006/main" name="1_VNS Health Template">
  <a:themeElements>
    <a:clrScheme name="VNS Health Care 2022">
      <a:dk1>
        <a:srgbClr val="000000"/>
      </a:dk1>
      <a:lt1>
        <a:srgbClr val="FFFFFF"/>
      </a:lt1>
      <a:dk2>
        <a:srgbClr val="003C71"/>
      </a:dk2>
      <a:lt2>
        <a:srgbClr val="FFFFFF"/>
      </a:lt2>
      <a:accent1>
        <a:srgbClr val="00B5E5"/>
      </a:accent1>
      <a:accent2>
        <a:srgbClr val="E5007E"/>
      </a:accent2>
      <a:accent3>
        <a:srgbClr val="00B0B9"/>
      </a:accent3>
      <a:accent4>
        <a:srgbClr val="84BD00"/>
      </a:accent4>
      <a:accent5>
        <a:srgbClr val="FFA300"/>
      </a:accent5>
      <a:accent6>
        <a:srgbClr val="E4002B"/>
      </a:accent6>
      <a:hlink>
        <a:srgbClr val="003C71"/>
      </a:hlink>
      <a:folHlink>
        <a:srgbClr val="00B5E5"/>
      </a:folHlink>
    </a:clrScheme>
    <a:fontScheme name="VNS Health 2022_upd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tIns="216000" bIns="216000" rtlCol="0" anchor="t"/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tx2"/>
          </a:buClr>
          <a:buSzPct val="80000"/>
          <a:buFont typeface="Arial" panose="020B0604020202020204" pitchFamily="34" charset="0"/>
          <a:buChar char="•"/>
          <a:tabLst/>
          <a:defRPr sz="12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rmAutofit/>
      </a:bodyPr>
      <a:lstStyle>
        <a:defPPr algn="l">
          <a:defRPr sz="1200" dirty="0" err="1" smtClean="0"/>
        </a:defPPr>
      </a:lstStyle>
    </a:txDef>
  </a:objectDefaults>
  <a:extraClrSchemeLst/>
  <a:custClrLst>
    <a:custClr name="Custom Color 1">
      <a:srgbClr val="E5E5E5"/>
    </a:custClr>
    <a:custClr name="Custom Color 2">
      <a:srgbClr val="E5F7FC"/>
    </a:custClr>
    <a:custClr name="Custom Color 3">
      <a:srgbClr val="FCE5F2"/>
    </a:custClr>
    <a:custClr name="Custom Color 4">
      <a:srgbClr val="E5F7F8"/>
    </a:custClr>
    <a:custClr name="Custom Color 5">
      <a:srgbClr val="F2F8E5"/>
    </a:custClr>
    <a:custClr name="Custom Color 6">
      <a:srgbClr val="FFF6E5"/>
    </a:custClr>
    <a:custClr name="Custom Color 7">
      <a:srgbClr val="FCE5E9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CCCCCC"/>
    </a:custClr>
    <a:custClr name="Custom Color 12">
      <a:srgbClr val="CCF0FA"/>
    </a:custClr>
    <a:custClr name="Custom Color 13">
      <a:srgbClr val="FACCE5"/>
    </a:custClr>
    <a:custClr name="Custom Color 14">
      <a:srgbClr val="CCEFF1"/>
    </a:custClr>
    <a:custClr name="Custom Color 15">
      <a:srgbClr val="E6F2CC"/>
    </a:custClr>
    <a:custClr name="Custom Color 16">
      <a:srgbClr val="FFEDCC"/>
    </a:custClr>
    <a:custClr name="Custom Color 17">
      <a:srgbClr val="FACCD5"/>
    </a:custClr>
  </a:custClrLst>
  <a:extLst>
    <a:ext uri="{05A4C25C-085E-4340-85A3-A5531E510DB2}">
      <thm15:themeFamily xmlns:thm15="http://schemas.microsoft.com/office/thememl/2012/main" name="VNS Health PowerPoint Toolkit_V5-17-22" id="{F7483687-CA84-484E-AE23-8E250A4B6211}" vid="{CDCC161C-A657-4DEC-AFBD-53F2A5333AA1}"/>
    </a:ext>
  </a:extLst>
</a:theme>
</file>

<file path=ppt/theme/theme4.xml><?xml version="1.0" encoding="utf-8"?>
<a:theme xmlns:a="http://schemas.openxmlformats.org/drawingml/2006/main" name="2_VNS Health Template">
  <a:themeElements>
    <a:clrScheme name="VNS Health Care 2022">
      <a:dk1>
        <a:srgbClr val="000000"/>
      </a:dk1>
      <a:lt1>
        <a:srgbClr val="FFFFFF"/>
      </a:lt1>
      <a:dk2>
        <a:srgbClr val="003C71"/>
      </a:dk2>
      <a:lt2>
        <a:srgbClr val="FFFFFF"/>
      </a:lt2>
      <a:accent1>
        <a:srgbClr val="00B5E5"/>
      </a:accent1>
      <a:accent2>
        <a:srgbClr val="E5007E"/>
      </a:accent2>
      <a:accent3>
        <a:srgbClr val="00B0B9"/>
      </a:accent3>
      <a:accent4>
        <a:srgbClr val="84BD00"/>
      </a:accent4>
      <a:accent5>
        <a:srgbClr val="FFA300"/>
      </a:accent5>
      <a:accent6>
        <a:srgbClr val="E4002B"/>
      </a:accent6>
      <a:hlink>
        <a:srgbClr val="003C71"/>
      </a:hlink>
      <a:folHlink>
        <a:srgbClr val="00B5E5"/>
      </a:folHlink>
    </a:clrScheme>
    <a:fontScheme name="VNS Health 2022_upd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tIns="216000" bIns="216000" rtlCol="0" anchor="t"/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tx2"/>
          </a:buClr>
          <a:buSzPct val="80000"/>
          <a:buFont typeface="Arial" panose="020B0604020202020204" pitchFamily="34" charset="0"/>
          <a:buChar char="•"/>
          <a:tabLst/>
          <a:defRPr sz="12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rmAutofit/>
      </a:bodyPr>
      <a:lstStyle>
        <a:defPPr algn="l">
          <a:defRPr sz="1200" dirty="0" err="1" smtClean="0"/>
        </a:defPPr>
      </a:lstStyle>
    </a:txDef>
  </a:objectDefaults>
  <a:extraClrSchemeLst/>
  <a:custClrLst>
    <a:custClr name="Custom Color 1">
      <a:srgbClr val="E5E5E5"/>
    </a:custClr>
    <a:custClr name="Custom Color 2">
      <a:srgbClr val="E5F7FC"/>
    </a:custClr>
    <a:custClr name="Custom Color 3">
      <a:srgbClr val="FCE5F2"/>
    </a:custClr>
    <a:custClr name="Custom Color 4">
      <a:srgbClr val="E5F7F8"/>
    </a:custClr>
    <a:custClr name="Custom Color 5">
      <a:srgbClr val="F2F8E5"/>
    </a:custClr>
    <a:custClr name="Custom Color 6">
      <a:srgbClr val="FFF6E5"/>
    </a:custClr>
    <a:custClr name="Custom Color 7">
      <a:srgbClr val="FCE5E9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CCCCCC"/>
    </a:custClr>
    <a:custClr name="Custom Color 12">
      <a:srgbClr val="CCF0FA"/>
    </a:custClr>
    <a:custClr name="Custom Color 13">
      <a:srgbClr val="FACCE5"/>
    </a:custClr>
    <a:custClr name="Custom Color 14">
      <a:srgbClr val="CCEFF1"/>
    </a:custClr>
    <a:custClr name="Custom Color 15">
      <a:srgbClr val="E6F2CC"/>
    </a:custClr>
    <a:custClr name="Custom Color 16">
      <a:srgbClr val="FFEDCC"/>
    </a:custClr>
    <a:custClr name="Custom Color 17">
      <a:srgbClr val="FACCD5"/>
    </a:custClr>
  </a:custClrLst>
  <a:extLst>
    <a:ext uri="{05A4C25C-085E-4340-85A3-A5531E510DB2}">
      <thm15:themeFamily xmlns:thm15="http://schemas.microsoft.com/office/thememl/2012/main" name="VNS Health PowerPoint Toolkit_V5-17-22" id="{F7483687-CA84-484E-AE23-8E250A4B6211}" vid="{CDCC161C-A657-4DEC-AFBD-53F2A5333AA1}"/>
    </a:ext>
  </a:extLst>
</a:theme>
</file>

<file path=ppt/theme/theme5.xml><?xml version="1.0" encoding="utf-8"?>
<a:theme xmlns:a="http://schemas.openxmlformats.org/drawingml/2006/main" name="3_VNS Health Template">
  <a:themeElements>
    <a:clrScheme name="VNS Health Care 2022">
      <a:dk1>
        <a:srgbClr val="000000"/>
      </a:dk1>
      <a:lt1>
        <a:srgbClr val="FFFFFF"/>
      </a:lt1>
      <a:dk2>
        <a:srgbClr val="003C71"/>
      </a:dk2>
      <a:lt2>
        <a:srgbClr val="FFFFFF"/>
      </a:lt2>
      <a:accent1>
        <a:srgbClr val="00B5E5"/>
      </a:accent1>
      <a:accent2>
        <a:srgbClr val="E5007E"/>
      </a:accent2>
      <a:accent3>
        <a:srgbClr val="00B0B9"/>
      </a:accent3>
      <a:accent4>
        <a:srgbClr val="84BD00"/>
      </a:accent4>
      <a:accent5>
        <a:srgbClr val="FFA300"/>
      </a:accent5>
      <a:accent6>
        <a:srgbClr val="E4002B"/>
      </a:accent6>
      <a:hlink>
        <a:srgbClr val="003C71"/>
      </a:hlink>
      <a:folHlink>
        <a:srgbClr val="00B5E5"/>
      </a:folHlink>
    </a:clrScheme>
    <a:fontScheme name="VNS Health 2022_upd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tIns="216000" bIns="216000" rtlCol="0" anchor="t"/>
      <a:lstStyle>
        <a:defPPr marL="171450" marR="0" indent="-17145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tx2"/>
          </a:buClr>
          <a:buSzPct val="80000"/>
          <a:buFont typeface="Arial" panose="020B0604020202020204" pitchFamily="34" charset="0"/>
          <a:buChar char="•"/>
          <a:tabLst/>
          <a:defRPr sz="12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rmAutofit/>
      </a:bodyPr>
      <a:lstStyle>
        <a:defPPr algn="l">
          <a:defRPr sz="1200" dirty="0" err="1" smtClean="0"/>
        </a:defPPr>
      </a:lstStyle>
    </a:txDef>
  </a:objectDefaults>
  <a:extraClrSchemeLst/>
  <a:custClrLst>
    <a:custClr name="Custom Color 1">
      <a:srgbClr val="E5E5E5"/>
    </a:custClr>
    <a:custClr name="Custom Color 2">
      <a:srgbClr val="E5F7FC"/>
    </a:custClr>
    <a:custClr name="Custom Color 3">
      <a:srgbClr val="FCE5F2"/>
    </a:custClr>
    <a:custClr name="Custom Color 4">
      <a:srgbClr val="E5F7F8"/>
    </a:custClr>
    <a:custClr name="Custom Color 5">
      <a:srgbClr val="F2F8E5"/>
    </a:custClr>
    <a:custClr name="Custom Color 6">
      <a:srgbClr val="FFF6E5"/>
    </a:custClr>
    <a:custClr name="Custom Color 7">
      <a:srgbClr val="FCE5E9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CCCCCC"/>
    </a:custClr>
    <a:custClr name="Custom Color 12">
      <a:srgbClr val="CCF0FA"/>
    </a:custClr>
    <a:custClr name="Custom Color 13">
      <a:srgbClr val="FACCE5"/>
    </a:custClr>
    <a:custClr name="Custom Color 14">
      <a:srgbClr val="CCEFF1"/>
    </a:custClr>
    <a:custClr name="Custom Color 15">
      <a:srgbClr val="E6F2CC"/>
    </a:custClr>
    <a:custClr name="Custom Color 16">
      <a:srgbClr val="FFEDCC"/>
    </a:custClr>
    <a:custClr name="Custom Color 17">
      <a:srgbClr val="FACCD5"/>
    </a:custClr>
  </a:custClrLst>
  <a:extLst>
    <a:ext uri="{05A4C25C-085E-4340-85A3-A5531E510DB2}">
      <thm15:themeFamily xmlns:thm15="http://schemas.microsoft.com/office/thememl/2012/main" name="VNS Health PowerPoint Toolkit_V5-17-22" id="{F7483687-CA84-484E-AE23-8E250A4B6211}" vid="{CDCC161C-A657-4DEC-AFBD-53F2A5333AA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38bbf00-78ed-4dd8-a065-ba61877b4f50}" enabled="0" method="" siteId="{d38bbf00-78ed-4dd8-a065-ba61877b4f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4199</Words>
  <Application>Microsoft Office PowerPoint</Application>
  <PresentationFormat>Widescreen</PresentationFormat>
  <Paragraphs>770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Book Antiqua</vt:lpstr>
      <vt:lpstr>Calibri</vt:lpstr>
      <vt:lpstr>Corbel</vt:lpstr>
      <vt:lpstr>Times New Roman</vt:lpstr>
      <vt:lpstr>Wingdings</vt:lpstr>
      <vt:lpstr>Wingdings 2</vt:lpstr>
      <vt:lpstr>Office Theme</vt:lpstr>
      <vt:lpstr>VNS Health Template</vt:lpstr>
      <vt:lpstr>1_VNS Health Template</vt:lpstr>
      <vt:lpstr>2_VNS Health Template</vt:lpstr>
      <vt:lpstr>3_VNS Health Template</vt:lpstr>
      <vt:lpstr>2024 VNS Health Medicare Plan Benefits  </vt:lpstr>
      <vt:lpstr>PowerPoint Presentation</vt:lpstr>
      <vt:lpstr>Our Medicare Plans Meeting members’ needs as they change over time.</vt:lpstr>
      <vt:lpstr>2024 Medicare Health Plans Service Area</vt:lpstr>
      <vt:lpstr>2024 Supplemental Benefits </vt:lpstr>
      <vt:lpstr>MedImpact Pharmacy</vt:lpstr>
      <vt:lpstr>2024 Plans &amp;  Benefits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VNS Health Medicare Plans Comparison Chart</vt:lpstr>
      <vt:lpstr>VNS Health Medicare 2024 Plans Comparison Chart</vt:lpstr>
      <vt:lpstr>VNS Health Medicare 2024 Comparison</vt:lpstr>
      <vt:lpstr>VNS Health Dental Benefits</vt:lpstr>
      <vt:lpstr>PowerPoint Presentation</vt:lpstr>
      <vt:lpstr>Part D </vt:lpstr>
      <vt:lpstr> Part D EasyCare</vt:lpstr>
      <vt:lpstr>Part D EasyCare Plus</vt:lpstr>
      <vt:lpstr>Part D Total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Zanca</dc:creator>
  <cp:lastModifiedBy>Louise Zimmerman</cp:lastModifiedBy>
  <cp:revision>20</cp:revision>
  <dcterms:created xsi:type="dcterms:W3CDTF">2022-10-20T19:23:46Z</dcterms:created>
  <dcterms:modified xsi:type="dcterms:W3CDTF">2023-08-30T17:58:32Z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E9AB4E98-67D7-456C-84D8-8B1659F9DF0B</vt:lpwstr>
  </property>
  <property fmtid="{D5CDD505-2E9C-101B-9397-08002B2CF9AE}" pid="3" name="ArticulatePath">
    <vt:lpwstr>https://brightcarbon.sharepoint.com/sites/Intranet/Projects/UVW/VNSNY/VNSNY 7038 - PowerPoint Template and Toolkit/Project Files/VNS Health_Template &amp; Toolkit_02</vt:lpwstr>
  </property>
  <property fmtid="{D5CDD505-2E9C-101B-9397-08002B2CF9AE}" pid="4" name="ContentTypeId">
    <vt:lpwstr>0x010100C5D2EE75ED28D34B8FAD49A679B166E5</vt:lpwstr>
  </property>
  <property fmtid="{D5CDD505-2E9C-101B-9397-08002B2CF9AE}" pid="5" name="Created">
    <vt:filetime>2022-08-11T00:00:00Z</vt:filetime>
  </property>
  <property fmtid="{D5CDD505-2E9C-101B-9397-08002B2CF9AE}" pid="6" name="Creator">
    <vt:lpwstr>Acrobat PDFMaker 22 for PowerPoint</vt:lpwstr>
  </property>
  <property fmtid="{D5CDD505-2E9C-101B-9397-08002B2CF9AE}" pid="7" name="LastSaved">
    <vt:filetime>2022-10-20T00:00:00Z</vt:filetime>
  </property>
  <property fmtid="{D5CDD505-2E9C-101B-9397-08002B2CF9AE}" pid="8" name="Order">
    <vt:lpwstr>9700.00000000000</vt:lpwstr>
  </property>
  <property fmtid="{D5CDD505-2E9C-101B-9397-08002B2CF9AE}" pid="9" name="Producer">
    <vt:lpwstr>Adobe PDF Library 22.2.223</vt:lpwstr>
  </property>
</Properties>
</file>