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3" r:id="rId2"/>
    <p:sldId id="297" r:id="rId3"/>
    <p:sldId id="302" r:id="rId4"/>
    <p:sldId id="296" r:id="rId5"/>
    <p:sldId id="303" r:id="rId6"/>
    <p:sldId id="304" r:id="rId7"/>
    <p:sldId id="305" r:id="rId8"/>
    <p:sldId id="298" r:id="rId9"/>
    <p:sldId id="299" r:id="rId10"/>
    <p:sldId id="300" r:id="rId11"/>
    <p:sldId id="301" r:id="rId12"/>
    <p:sldId id="306" r:id="rId13"/>
    <p:sldId id="307" r:id="rId14"/>
    <p:sldId id="308" r:id="rId1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99"/>
    <a:srgbClr val="6699FF"/>
    <a:srgbClr val="66FF99"/>
    <a:srgbClr val="00FF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-150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CF2491-9B70-4526-A81C-2BC1A7A1F2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5279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5C029A-B2F9-452D-9EA9-DE8AFF7666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3958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8F757C-9CF4-427A-BA1A-75FEDED149B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4786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851432-5E8E-43A3-8613-E588E3A67E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750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F8337-3525-47B1-B670-B4595B4539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2532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870C5C-EBBB-4315-9A2F-2D135E7CE9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41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5A44A-7EB1-403E-B8FA-ED4715A9EF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80634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7CA7ED-9F08-4CE1-A647-C34AA0FD34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6554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F21FF-8547-4F9F-8890-ECED4384C3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69451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AB1B78-0E62-4A5D-8866-71824755A1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346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D62A1C-63FA-46EE-ACDF-B3A90833C4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111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9F5FA0D1-27DD-4160-906E-ED1DB34A20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b="1" smtClean="0"/>
              <a:t>Lesson 1-0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020763"/>
          </a:xfrm>
        </p:spPr>
        <p:txBody>
          <a:bodyPr/>
          <a:lstStyle/>
          <a:p>
            <a:pPr eaLnBrk="1" hangingPunct="1"/>
            <a:r>
              <a:rPr lang="en-US" altLang="en-US" b="1" smtClean="0">
                <a:cs typeface="Times New Roman" pitchFamily="18" charset="0"/>
              </a:rPr>
              <a:t>Algebra Review</a:t>
            </a:r>
            <a:endParaRPr lang="el-GR" altLang="en-US" b="1" smtClean="0">
              <a:solidFill>
                <a:srgbClr val="FFFF00"/>
              </a:solidFill>
              <a:ea typeface="Times New Roman" pitchFamily="18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95250"/>
            <a:ext cx="8229600" cy="819150"/>
          </a:xfrm>
        </p:spPr>
        <p:txBody>
          <a:bodyPr/>
          <a:lstStyle/>
          <a:p>
            <a:r>
              <a:rPr lang="en-US" altLang="en-US" sz="3600" b="1" smtClean="0"/>
              <a:t>Magic Geometry Numbers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122363"/>
            <a:ext cx="8229600" cy="5003800"/>
          </a:xfrm>
        </p:spPr>
        <p:txBody>
          <a:bodyPr/>
          <a:lstStyle/>
          <a:p>
            <a:pPr>
              <a:spcBef>
                <a:spcPts val="1800"/>
              </a:spcBef>
              <a:buFontTx/>
              <a:buNone/>
            </a:pPr>
            <a:r>
              <a:rPr lang="en-US" altLang="en-US" sz="2400" b="1" smtClean="0"/>
              <a:t>90 – complementary (seen in right triangles!)</a:t>
            </a:r>
          </a:p>
          <a:p>
            <a:pPr>
              <a:spcBef>
                <a:spcPts val="1800"/>
              </a:spcBef>
              <a:buFontTx/>
              <a:buNone/>
            </a:pPr>
            <a:endParaRPr lang="en-US" altLang="en-US" sz="2400" b="1" smtClean="0"/>
          </a:p>
          <a:p>
            <a:pPr>
              <a:spcBef>
                <a:spcPts val="1800"/>
              </a:spcBef>
              <a:buFontTx/>
              <a:buNone/>
            </a:pPr>
            <a:r>
              <a:rPr lang="en-US" altLang="en-US" sz="2400" b="1" smtClean="0"/>
              <a:t>180 – supplementary (also seen in all triangles)</a:t>
            </a:r>
          </a:p>
          <a:p>
            <a:pPr>
              <a:spcBef>
                <a:spcPts val="1800"/>
              </a:spcBef>
              <a:buFontTx/>
              <a:buNone/>
            </a:pPr>
            <a:endParaRPr lang="en-US" altLang="en-US" sz="2400" b="1" smtClean="0"/>
          </a:p>
          <a:p>
            <a:pPr>
              <a:spcBef>
                <a:spcPts val="1800"/>
              </a:spcBef>
              <a:buFontTx/>
              <a:buNone/>
            </a:pPr>
            <a:r>
              <a:rPr lang="en-US" altLang="en-US" sz="2400" b="1" smtClean="0"/>
              <a:t>360 – once around a circle in angles or arcs</a:t>
            </a:r>
          </a:p>
          <a:p>
            <a:pPr>
              <a:buFontTx/>
              <a:buNone/>
            </a:pPr>
            <a:endParaRPr lang="en-US" altLang="en-US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95250"/>
            <a:ext cx="8229600" cy="819150"/>
          </a:xfrm>
        </p:spPr>
        <p:txBody>
          <a:bodyPr/>
          <a:lstStyle/>
          <a:p>
            <a:r>
              <a:rPr lang="en-US" altLang="en-US" sz="3600" b="1" smtClean="0"/>
              <a:t>Round Two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457200" y="1122363"/>
            <a:ext cx="8229600" cy="5003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b="1" smtClean="0"/>
              <a:t>Solve for x in the following:</a:t>
            </a:r>
          </a:p>
          <a:p>
            <a:pPr>
              <a:buFontTx/>
              <a:buNone/>
            </a:pPr>
            <a:endParaRPr lang="en-US" altLang="en-US" sz="2400" b="1" smtClean="0"/>
          </a:p>
          <a:p>
            <a:pPr algn="ctr">
              <a:buFontTx/>
              <a:buNone/>
            </a:pPr>
            <a:endParaRPr lang="en-US" altLang="en-US" sz="1400" b="1" smtClean="0"/>
          </a:p>
          <a:p>
            <a:pPr algn="ctr">
              <a:buFontTx/>
              <a:buNone/>
            </a:pPr>
            <a:r>
              <a:rPr lang="en-US" altLang="en-US" sz="2400" b="1" smtClean="0"/>
              <a:t>8x – 12 = 4x + 28</a:t>
            </a:r>
          </a:p>
          <a:p>
            <a:pPr algn="ctr">
              <a:buFontTx/>
              <a:buNone/>
            </a:pPr>
            <a:endParaRPr lang="en-US" altLang="en-US" sz="2400" b="1" smtClean="0"/>
          </a:p>
          <a:p>
            <a:pPr algn="ctr">
              <a:buFontTx/>
              <a:buNone/>
            </a:pPr>
            <a:endParaRPr lang="en-US" altLang="en-US" sz="2400" b="1" smtClean="0"/>
          </a:p>
          <a:p>
            <a:pPr algn="ctr">
              <a:buFontTx/>
              <a:buNone/>
            </a:pPr>
            <a:r>
              <a:rPr lang="en-US" altLang="en-US" sz="2400" b="1" smtClean="0"/>
              <a:t>(6x – 12) + (9x + 27) = 180</a:t>
            </a:r>
          </a:p>
          <a:p>
            <a:pPr algn="ctr">
              <a:buFontTx/>
              <a:buNone/>
            </a:pPr>
            <a:endParaRPr lang="en-US" altLang="en-US" sz="2400" b="1" smtClean="0"/>
          </a:p>
          <a:p>
            <a:pPr algn="ctr">
              <a:buFontTx/>
              <a:buNone/>
            </a:pPr>
            <a:endParaRPr lang="en-US" altLang="en-US" sz="2400" b="1" smtClean="0"/>
          </a:p>
          <a:p>
            <a:pPr algn="ctr">
              <a:buFontTx/>
              <a:buNone/>
            </a:pPr>
            <a:r>
              <a:rPr lang="en-US" altLang="en-US" sz="2400" b="1" smtClean="0"/>
              <a:t>x + (2x + 20) + (4x – 10) + 2x + (4x – 40) + 2x = 720</a:t>
            </a:r>
          </a:p>
          <a:p>
            <a:pPr>
              <a:buFontTx/>
              <a:buNone/>
            </a:pPr>
            <a:endParaRPr lang="en-US" altLang="en-US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457200" y="95250"/>
            <a:ext cx="8229600" cy="819150"/>
          </a:xfrm>
        </p:spPr>
        <p:txBody>
          <a:bodyPr/>
          <a:lstStyle/>
          <a:p>
            <a:r>
              <a:rPr lang="en-US" altLang="en-US" sz="3600" b="1" smtClean="0"/>
              <a:t>Round Two – Problem 1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457200" y="1122363"/>
            <a:ext cx="8229600" cy="5003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b="1" smtClean="0"/>
              <a:t>Solve for x in the following:</a:t>
            </a:r>
          </a:p>
          <a:p>
            <a:pPr>
              <a:buFontTx/>
              <a:buNone/>
            </a:pPr>
            <a:endParaRPr lang="en-US" altLang="en-US" sz="2400" b="1" smtClean="0"/>
          </a:p>
          <a:p>
            <a:pPr algn="ctr">
              <a:buFontTx/>
              <a:buNone/>
            </a:pPr>
            <a:endParaRPr lang="en-US" altLang="en-US" sz="1400" b="1" smtClean="0"/>
          </a:p>
          <a:p>
            <a:pPr algn="ctr">
              <a:buFontTx/>
              <a:buNone/>
            </a:pPr>
            <a:r>
              <a:rPr lang="en-US" altLang="en-US" sz="2400" b="1" smtClean="0"/>
              <a:t>8x – 12 = 4x + 28</a:t>
            </a:r>
          </a:p>
          <a:p>
            <a:pPr>
              <a:buFontTx/>
              <a:buNone/>
            </a:pPr>
            <a:endParaRPr lang="en-US" altLang="en-US" sz="2400" b="1" smtClean="0"/>
          </a:p>
        </p:txBody>
      </p:sp>
      <p:sp>
        <p:nvSpPr>
          <p:cNvPr id="4" name="TextBox 3"/>
          <p:cNvSpPr txBox="1"/>
          <p:nvPr/>
        </p:nvSpPr>
        <p:spPr>
          <a:xfrm>
            <a:off x="3531870" y="2788919"/>
            <a:ext cx="2343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 + 12  =      + 12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83329" y="3436052"/>
            <a:ext cx="21675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8x   =  4x + 40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14239" y="4083185"/>
            <a:ext cx="18501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- 4x   = - 4x 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00929" y="4730318"/>
            <a:ext cx="1475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4x   =  40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72451" y="5377452"/>
            <a:ext cx="13035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x   =  10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95250"/>
            <a:ext cx="8229600" cy="819150"/>
          </a:xfrm>
        </p:spPr>
        <p:txBody>
          <a:bodyPr/>
          <a:lstStyle/>
          <a:p>
            <a:r>
              <a:rPr lang="en-US" altLang="en-US" sz="3600" b="1" smtClean="0"/>
              <a:t>Round Two – Problem 2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122363"/>
            <a:ext cx="8229600" cy="5003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b="1" smtClean="0"/>
              <a:t>Solve for x in the following:</a:t>
            </a:r>
          </a:p>
          <a:p>
            <a:pPr>
              <a:buFontTx/>
              <a:buNone/>
            </a:pPr>
            <a:endParaRPr lang="en-US" altLang="en-US" sz="2400" b="1" smtClean="0"/>
          </a:p>
          <a:p>
            <a:pPr algn="ctr">
              <a:buFontTx/>
              <a:buNone/>
            </a:pPr>
            <a:endParaRPr lang="en-US" altLang="en-US" sz="1400" b="1" smtClean="0"/>
          </a:p>
          <a:p>
            <a:pPr algn="ctr">
              <a:buFontTx/>
              <a:buNone/>
            </a:pPr>
            <a:r>
              <a:rPr lang="en-US" altLang="en-US" sz="2400" b="1" smtClean="0"/>
              <a:t>(6x – 12) + (9x + 27) = 180</a:t>
            </a:r>
          </a:p>
          <a:p>
            <a:pPr>
              <a:buFontTx/>
              <a:buNone/>
            </a:pPr>
            <a:endParaRPr lang="en-US" altLang="en-US" sz="2400" b="1" smtClean="0"/>
          </a:p>
        </p:txBody>
      </p:sp>
      <p:sp>
        <p:nvSpPr>
          <p:cNvPr id="4" name="TextBox 3"/>
          <p:cNvSpPr txBox="1"/>
          <p:nvPr/>
        </p:nvSpPr>
        <p:spPr>
          <a:xfrm>
            <a:off x="4160520" y="2834639"/>
            <a:ext cx="24256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15x + 15  =  180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66309" y="3481772"/>
            <a:ext cx="1818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15x   =  165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126881" y="4165872"/>
            <a:ext cx="12865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x   =  11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457200" y="95250"/>
            <a:ext cx="8229600" cy="819150"/>
          </a:xfrm>
        </p:spPr>
        <p:txBody>
          <a:bodyPr/>
          <a:lstStyle/>
          <a:p>
            <a:r>
              <a:rPr lang="en-US" altLang="en-US" sz="3600" b="1" smtClean="0"/>
              <a:t>Round Two – Problem 3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457200" y="1122363"/>
            <a:ext cx="8229600" cy="5003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b="1" smtClean="0"/>
              <a:t>Solve for x in the following:</a:t>
            </a:r>
          </a:p>
          <a:p>
            <a:pPr>
              <a:buFontTx/>
              <a:buNone/>
            </a:pPr>
            <a:endParaRPr lang="en-US" altLang="en-US" sz="2400" b="1" smtClean="0"/>
          </a:p>
          <a:p>
            <a:pPr algn="ctr">
              <a:buFontTx/>
              <a:buNone/>
            </a:pPr>
            <a:endParaRPr lang="en-US" altLang="en-US" sz="1400" b="1" smtClean="0"/>
          </a:p>
          <a:p>
            <a:pPr algn="ctr">
              <a:buFontTx/>
              <a:buNone/>
            </a:pPr>
            <a:r>
              <a:rPr lang="en-US" altLang="en-US" sz="2400" b="1" smtClean="0"/>
              <a:t>x + (2x + 20) + (4x – 10) + 2x + (4x – 40) + 2x = 720</a:t>
            </a:r>
          </a:p>
          <a:p>
            <a:pPr>
              <a:buFontTx/>
              <a:buNone/>
            </a:pPr>
            <a:endParaRPr lang="en-US" altLang="en-US" sz="2400" b="1" smtClean="0"/>
          </a:p>
        </p:txBody>
      </p:sp>
      <p:sp>
        <p:nvSpPr>
          <p:cNvPr id="4" name="TextBox 3"/>
          <p:cNvSpPr txBox="1"/>
          <p:nvPr/>
        </p:nvSpPr>
        <p:spPr>
          <a:xfrm>
            <a:off x="6000750" y="2994659"/>
            <a:ext cx="23326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15x – 30 =  720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492239" y="3641792"/>
            <a:ext cx="1818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15x   =  750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2811" y="4325892"/>
            <a:ext cx="13035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x   =  50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95250"/>
            <a:ext cx="8229600" cy="819150"/>
          </a:xfrm>
        </p:spPr>
        <p:txBody>
          <a:bodyPr/>
          <a:lstStyle/>
          <a:p>
            <a:r>
              <a:rPr lang="en-US" altLang="en-US" sz="3600" b="1" smtClean="0"/>
              <a:t>Language of Math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457200" y="1122363"/>
            <a:ext cx="8229600" cy="5003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b="1" smtClean="0"/>
              <a:t>Language of Math is EQUATIONS!</a:t>
            </a:r>
          </a:p>
          <a:p>
            <a:pPr>
              <a:buFontTx/>
              <a:buNone/>
            </a:pPr>
            <a:endParaRPr lang="en-US" altLang="en-US" sz="2400" b="1" smtClean="0"/>
          </a:p>
          <a:p>
            <a:pPr>
              <a:buFontTx/>
              <a:buNone/>
            </a:pPr>
            <a:r>
              <a:rPr lang="en-US" altLang="en-US" sz="2400" b="1" smtClean="0"/>
              <a:t>All work should be done with equations</a:t>
            </a:r>
          </a:p>
          <a:p>
            <a:pPr>
              <a:buFontTx/>
              <a:buNone/>
            </a:pPr>
            <a:endParaRPr lang="en-US" altLang="en-US" sz="2400" b="1" smtClean="0"/>
          </a:p>
          <a:p>
            <a:pPr>
              <a:buFontTx/>
              <a:buNone/>
            </a:pPr>
            <a:r>
              <a:rPr lang="en-US" altLang="en-US" sz="2400" b="1" smtClean="0"/>
              <a:t>All calculations should have equations</a:t>
            </a:r>
          </a:p>
          <a:p>
            <a:pPr>
              <a:buFontTx/>
              <a:buNone/>
            </a:pPr>
            <a:endParaRPr lang="en-US" altLang="en-US" sz="2400" b="1" smtClean="0"/>
          </a:p>
          <a:p>
            <a:pPr>
              <a:buFontTx/>
              <a:buNone/>
            </a:pPr>
            <a:r>
              <a:rPr lang="en-US" altLang="en-US" sz="2400" b="1" smtClean="0"/>
              <a:t>3x + 20 – 4x – 10 is an expression; not an equation!</a:t>
            </a:r>
          </a:p>
          <a:p>
            <a:pPr>
              <a:buFontTx/>
              <a:buNone/>
            </a:pPr>
            <a:endParaRPr lang="en-US" altLang="en-US" sz="2400" b="1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95250"/>
            <a:ext cx="8229600" cy="819150"/>
          </a:xfrm>
        </p:spPr>
        <p:txBody>
          <a:bodyPr/>
          <a:lstStyle/>
          <a:p>
            <a:r>
              <a:rPr lang="en-US" altLang="en-US" sz="3600" b="1" smtClean="0"/>
              <a:t>Rules of Equality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57200" y="1122363"/>
            <a:ext cx="8229600" cy="5003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b="1" smtClean="0"/>
              <a:t>Add the same value to </a:t>
            </a:r>
            <a:r>
              <a:rPr lang="en-US" altLang="en-US" sz="2400" b="1" smtClean="0">
                <a:solidFill>
                  <a:srgbClr val="FFFF00"/>
                </a:solidFill>
              </a:rPr>
              <a:t>both</a:t>
            </a:r>
            <a:r>
              <a:rPr lang="en-US" altLang="en-US" sz="2400" b="1" smtClean="0"/>
              <a:t> </a:t>
            </a:r>
            <a:r>
              <a:rPr lang="en-US" altLang="en-US" sz="2400" b="1" smtClean="0">
                <a:solidFill>
                  <a:srgbClr val="FFFF00"/>
                </a:solidFill>
              </a:rPr>
              <a:t>sides of the equation</a:t>
            </a:r>
          </a:p>
          <a:p>
            <a:pPr>
              <a:buFontTx/>
              <a:buNone/>
            </a:pPr>
            <a:endParaRPr lang="en-US" altLang="en-US" sz="2400" b="1" smtClean="0"/>
          </a:p>
          <a:p>
            <a:pPr>
              <a:buFontTx/>
              <a:buNone/>
            </a:pPr>
            <a:r>
              <a:rPr lang="en-US" altLang="en-US" sz="2400" b="1" smtClean="0"/>
              <a:t>Subtract the same value to </a:t>
            </a:r>
            <a:r>
              <a:rPr lang="en-US" altLang="en-US" sz="2400" b="1" smtClean="0">
                <a:solidFill>
                  <a:srgbClr val="FFFF00"/>
                </a:solidFill>
              </a:rPr>
              <a:t>both sides of the equation</a:t>
            </a:r>
          </a:p>
          <a:p>
            <a:pPr>
              <a:buFontTx/>
              <a:buNone/>
            </a:pPr>
            <a:endParaRPr lang="en-US" altLang="en-US" sz="2400" b="1" smtClean="0"/>
          </a:p>
          <a:p>
            <a:pPr>
              <a:buFontTx/>
              <a:buNone/>
            </a:pPr>
            <a:r>
              <a:rPr lang="en-US" altLang="en-US" sz="2400" b="1" smtClean="0"/>
              <a:t>Multiply </a:t>
            </a:r>
            <a:r>
              <a:rPr lang="en-US" altLang="en-US" sz="2400" b="1" smtClean="0">
                <a:solidFill>
                  <a:srgbClr val="FFFF00"/>
                </a:solidFill>
              </a:rPr>
              <a:t>both sides of the equation </a:t>
            </a:r>
            <a:r>
              <a:rPr lang="en-US" altLang="en-US" sz="2400" b="1" smtClean="0"/>
              <a:t>by the same value</a:t>
            </a:r>
          </a:p>
          <a:p>
            <a:pPr>
              <a:buFontTx/>
              <a:buNone/>
            </a:pPr>
            <a:endParaRPr lang="en-US" altLang="en-US" sz="2400" b="1" smtClean="0"/>
          </a:p>
          <a:p>
            <a:pPr>
              <a:buFontTx/>
              <a:buNone/>
            </a:pPr>
            <a:r>
              <a:rPr lang="en-US" altLang="en-US" sz="2400" b="1" smtClean="0"/>
              <a:t>Divide </a:t>
            </a:r>
            <a:r>
              <a:rPr lang="en-US" altLang="en-US" sz="2400" b="1" smtClean="0">
                <a:solidFill>
                  <a:srgbClr val="FFFF00"/>
                </a:solidFill>
              </a:rPr>
              <a:t>both sides of the equation </a:t>
            </a:r>
            <a:r>
              <a:rPr lang="en-US" altLang="en-US" sz="2400" b="1" smtClean="0"/>
              <a:t>by the same value</a:t>
            </a:r>
          </a:p>
          <a:p>
            <a:pPr>
              <a:buFontTx/>
              <a:buNone/>
            </a:pPr>
            <a:endParaRPr lang="en-US" altLang="en-US" sz="2400" b="1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57200" y="95250"/>
            <a:ext cx="8229600" cy="819150"/>
          </a:xfrm>
        </p:spPr>
        <p:txBody>
          <a:bodyPr/>
          <a:lstStyle/>
          <a:p>
            <a:r>
              <a:rPr lang="en-US" altLang="en-US" sz="3600" b="1" smtClean="0"/>
              <a:t>Typical Geometry Problems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457200" y="1122363"/>
            <a:ext cx="8229600" cy="5003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b="1" smtClean="0"/>
              <a:t>Solve for x in the following:</a:t>
            </a:r>
          </a:p>
          <a:p>
            <a:pPr>
              <a:buFontTx/>
              <a:buNone/>
            </a:pPr>
            <a:endParaRPr lang="en-US" altLang="en-US" sz="2400" b="1" smtClean="0"/>
          </a:p>
          <a:p>
            <a:pPr algn="ctr">
              <a:buFontTx/>
              <a:buNone/>
            </a:pPr>
            <a:endParaRPr lang="en-US" altLang="en-US" sz="1400" b="1" smtClean="0"/>
          </a:p>
          <a:p>
            <a:pPr algn="ctr">
              <a:buFontTx/>
              <a:buNone/>
            </a:pPr>
            <a:r>
              <a:rPr lang="en-US" altLang="en-US" sz="2400" b="1" smtClean="0"/>
              <a:t>6x – 12 = 4x + 18</a:t>
            </a:r>
          </a:p>
          <a:p>
            <a:pPr algn="ctr">
              <a:buFontTx/>
              <a:buNone/>
            </a:pPr>
            <a:endParaRPr lang="en-US" altLang="en-US" sz="2400" b="1" smtClean="0"/>
          </a:p>
          <a:p>
            <a:pPr algn="ctr">
              <a:buFontTx/>
              <a:buNone/>
            </a:pPr>
            <a:endParaRPr lang="en-US" altLang="en-US" sz="2400" b="1" smtClean="0"/>
          </a:p>
          <a:p>
            <a:pPr algn="ctr">
              <a:buFontTx/>
              <a:buNone/>
            </a:pPr>
            <a:r>
              <a:rPr lang="en-US" altLang="en-US" sz="2400" b="1" smtClean="0"/>
              <a:t>(6x – 12) + (4x + 22) = 180</a:t>
            </a:r>
          </a:p>
          <a:p>
            <a:pPr algn="ctr">
              <a:buFontTx/>
              <a:buNone/>
            </a:pPr>
            <a:endParaRPr lang="en-US" altLang="en-US" sz="2400" b="1" smtClean="0"/>
          </a:p>
          <a:p>
            <a:pPr algn="ctr">
              <a:buFontTx/>
              <a:buNone/>
            </a:pPr>
            <a:endParaRPr lang="en-US" altLang="en-US" sz="2400" b="1" smtClean="0"/>
          </a:p>
          <a:p>
            <a:pPr algn="ctr">
              <a:buFontTx/>
              <a:buNone/>
            </a:pPr>
            <a:r>
              <a:rPr lang="en-US" altLang="en-US" sz="2400" b="1" smtClean="0"/>
              <a:t>5x + (2x – 10) + (3x + 30) + 2x + (4x + 40) = 540</a:t>
            </a:r>
          </a:p>
          <a:p>
            <a:pPr>
              <a:buFontTx/>
              <a:buNone/>
            </a:pPr>
            <a:endParaRPr lang="en-US" altLang="en-US" sz="2400" b="1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457200" y="95250"/>
            <a:ext cx="8229600" cy="819150"/>
          </a:xfrm>
        </p:spPr>
        <p:txBody>
          <a:bodyPr/>
          <a:lstStyle/>
          <a:p>
            <a:r>
              <a:rPr lang="en-US" altLang="en-US" sz="3600" b="1" smtClean="0"/>
              <a:t>Problem 1</a:t>
            </a:r>
          </a:p>
        </p:txBody>
      </p:sp>
      <p:sp>
        <p:nvSpPr>
          <p:cNvPr id="6147" name="Content Placeholder 2"/>
          <p:cNvSpPr>
            <a:spLocks noGrp="1"/>
          </p:cNvSpPr>
          <p:nvPr>
            <p:ph idx="1"/>
          </p:nvPr>
        </p:nvSpPr>
        <p:spPr>
          <a:xfrm>
            <a:off x="457200" y="1122363"/>
            <a:ext cx="8229600" cy="5003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b="1" dirty="0" smtClean="0"/>
              <a:t>Solve for x in the following:</a:t>
            </a:r>
          </a:p>
          <a:p>
            <a:pPr>
              <a:buFontTx/>
              <a:buNone/>
            </a:pPr>
            <a:endParaRPr lang="en-US" altLang="en-US" sz="2400" b="1" dirty="0" smtClean="0"/>
          </a:p>
          <a:p>
            <a:pPr algn="ctr">
              <a:buFontTx/>
              <a:buNone/>
            </a:pPr>
            <a:r>
              <a:rPr lang="en-US" altLang="en-US" sz="2400" b="1" dirty="0" smtClean="0"/>
              <a:t>6x – 12 = 4x + 18</a:t>
            </a:r>
          </a:p>
          <a:p>
            <a:pPr>
              <a:buFontTx/>
              <a:buNone/>
            </a:pPr>
            <a:endParaRPr lang="en-US" altLang="en-US" sz="2400" b="1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3531870" y="2514599"/>
            <a:ext cx="23439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 + 12  =      + 12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83329" y="3161732"/>
            <a:ext cx="21675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6x   =  4x + 30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14239" y="3808865"/>
            <a:ext cx="18501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- 4x   = - 4x 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00929" y="4455998"/>
            <a:ext cx="14750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FF00"/>
                </a:solidFill>
              </a:rPr>
              <a:t>2</a:t>
            </a:r>
            <a:r>
              <a:rPr lang="en-US" sz="2400" b="1" dirty="0" smtClean="0">
                <a:solidFill>
                  <a:srgbClr val="FFFF00"/>
                </a:solidFill>
              </a:rPr>
              <a:t>x   =  30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72451" y="5103132"/>
            <a:ext cx="13035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x   =  15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6" grpId="0"/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457200" y="95250"/>
            <a:ext cx="8229600" cy="819150"/>
          </a:xfrm>
        </p:spPr>
        <p:txBody>
          <a:bodyPr/>
          <a:lstStyle/>
          <a:p>
            <a:r>
              <a:rPr lang="en-US" altLang="en-US" sz="3600" b="1" smtClean="0"/>
              <a:t>Problem 2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457200" y="1122363"/>
            <a:ext cx="8229600" cy="5003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b="1" smtClean="0"/>
              <a:t>Solve for x in the following:</a:t>
            </a:r>
          </a:p>
          <a:p>
            <a:pPr algn="ctr">
              <a:buFontTx/>
              <a:buNone/>
            </a:pPr>
            <a:endParaRPr lang="en-US" altLang="en-US" sz="2400" b="1" smtClean="0"/>
          </a:p>
          <a:p>
            <a:pPr algn="ctr">
              <a:buFontTx/>
              <a:buNone/>
            </a:pPr>
            <a:r>
              <a:rPr lang="en-US" altLang="en-US" sz="2400" b="1" smtClean="0"/>
              <a:t>(6x – 12) + (4x + 22) = 180</a:t>
            </a:r>
          </a:p>
          <a:p>
            <a:pPr>
              <a:buFontTx/>
              <a:buNone/>
            </a:pPr>
            <a:endParaRPr lang="en-US" altLang="en-US" sz="2400" b="1" smtClean="0"/>
          </a:p>
        </p:txBody>
      </p:sp>
      <p:sp>
        <p:nvSpPr>
          <p:cNvPr id="4" name="TextBox 3"/>
          <p:cNvSpPr txBox="1"/>
          <p:nvPr/>
        </p:nvSpPr>
        <p:spPr>
          <a:xfrm>
            <a:off x="4160520" y="2583179"/>
            <a:ext cx="24256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10x + 10  =  180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766309" y="3230312"/>
            <a:ext cx="1818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10x   =  170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126881" y="3914412"/>
            <a:ext cx="13035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x   =  17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57200" y="95250"/>
            <a:ext cx="8229600" cy="819150"/>
          </a:xfrm>
        </p:spPr>
        <p:txBody>
          <a:bodyPr/>
          <a:lstStyle/>
          <a:p>
            <a:r>
              <a:rPr lang="en-US" altLang="en-US" sz="3600" b="1" smtClean="0"/>
              <a:t>Problem 3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457200" y="1122363"/>
            <a:ext cx="8229600" cy="5003800"/>
          </a:xfrm>
        </p:spPr>
        <p:txBody>
          <a:bodyPr/>
          <a:lstStyle/>
          <a:p>
            <a:pPr>
              <a:buFontTx/>
              <a:buNone/>
            </a:pPr>
            <a:r>
              <a:rPr lang="en-US" altLang="en-US" sz="2400" b="1" smtClean="0"/>
              <a:t>Solve for x in the following:</a:t>
            </a:r>
          </a:p>
          <a:p>
            <a:pPr>
              <a:buFontTx/>
              <a:buNone/>
            </a:pPr>
            <a:endParaRPr lang="en-US" altLang="en-US" sz="2400" b="1" smtClean="0"/>
          </a:p>
          <a:p>
            <a:pPr algn="ctr">
              <a:buFontTx/>
              <a:buNone/>
            </a:pPr>
            <a:r>
              <a:rPr lang="en-US" altLang="en-US" sz="2400" b="1" smtClean="0"/>
              <a:t>5x + (2x – 10) + (3x + 30) + 2x + (4x + 40) = 540</a:t>
            </a:r>
          </a:p>
          <a:p>
            <a:pPr>
              <a:buFontTx/>
              <a:buNone/>
            </a:pPr>
            <a:endParaRPr lang="en-US" altLang="en-US" sz="2400" b="1" smtClean="0"/>
          </a:p>
        </p:txBody>
      </p:sp>
      <p:sp>
        <p:nvSpPr>
          <p:cNvPr id="4" name="TextBox 3"/>
          <p:cNvSpPr txBox="1"/>
          <p:nvPr/>
        </p:nvSpPr>
        <p:spPr>
          <a:xfrm>
            <a:off x="5646420" y="2583179"/>
            <a:ext cx="24256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16x + 60  =  540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252209" y="3230312"/>
            <a:ext cx="18181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16x   =  480</a:t>
            </a:r>
            <a:endParaRPr lang="en-US" sz="2400" b="1" dirty="0">
              <a:solidFill>
                <a:srgbClr val="FFFF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612781" y="3914412"/>
            <a:ext cx="13035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FFFF00"/>
                </a:solidFill>
              </a:rPr>
              <a:t>x   =  30</a:t>
            </a:r>
            <a:endParaRPr lang="en-US" sz="24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57200" y="95250"/>
            <a:ext cx="8229600" cy="819150"/>
          </a:xfrm>
        </p:spPr>
        <p:txBody>
          <a:bodyPr/>
          <a:lstStyle/>
          <a:p>
            <a:r>
              <a:rPr lang="en-US" altLang="en-US" sz="3600" b="1" smtClean="0"/>
              <a:t>Common Mistakes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457200" y="1122363"/>
            <a:ext cx="8229600" cy="5003800"/>
          </a:xfrm>
        </p:spPr>
        <p:txBody>
          <a:bodyPr/>
          <a:lstStyle/>
          <a:p>
            <a:pPr>
              <a:spcBef>
                <a:spcPts val="1800"/>
              </a:spcBef>
              <a:buFontTx/>
              <a:buNone/>
            </a:pPr>
            <a:r>
              <a:rPr lang="en-US" altLang="en-US" sz="2400" b="1" smtClean="0"/>
              <a:t>Add or subtracting the same value to both sides of a plus or minus; instead of both sides of the equation!</a:t>
            </a:r>
          </a:p>
          <a:p>
            <a:pPr>
              <a:spcBef>
                <a:spcPts val="1800"/>
              </a:spcBef>
              <a:buFontTx/>
              <a:buNone/>
            </a:pPr>
            <a:endParaRPr lang="en-US" altLang="en-US" sz="2400" b="1" smtClean="0"/>
          </a:p>
          <a:p>
            <a:pPr>
              <a:spcBef>
                <a:spcPts val="1800"/>
              </a:spcBef>
              <a:buFontTx/>
              <a:buNone/>
            </a:pPr>
            <a:r>
              <a:rPr lang="en-US" altLang="en-US" sz="2400" b="1" smtClean="0"/>
              <a:t>Combining constants and coefficients of variables</a:t>
            </a:r>
          </a:p>
          <a:p>
            <a:pPr>
              <a:spcBef>
                <a:spcPts val="1800"/>
              </a:spcBef>
              <a:buFontTx/>
              <a:buNone/>
            </a:pPr>
            <a:endParaRPr lang="en-US" altLang="en-US" sz="2400" b="1" smtClean="0"/>
          </a:p>
          <a:p>
            <a:pPr>
              <a:spcBef>
                <a:spcPts val="1800"/>
              </a:spcBef>
              <a:buFontTx/>
              <a:buNone/>
            </a:pPr>
            <a:r>
              <a:rPr lang="en-US" altLang="en-US" sz="2400" b="1" smtClean="0"/>
              <a:t>Adding instead of multiplying</a:t>
            </a:r>
          </a:p>
          <a:p>
            <a:pPr>
              <a:spcBef>
                <a:spcPts val="1800"/>
              </a:spcBef>
              <a:buFontTx/>
              <a:buNone/>
            </a:pPr>
            <a:endParaRPr lang="en-US" altLang="en-US" sz="2400" b="1" smtClean="0"/>
          </a:p>
          <a:p>
            <a:pPr>
              <a:spcBef>
                <a:spcPts val="1800"/>
              </a:spcBef>
              <a:buFontTx/>
              <a:buNone/>
            </a:pPr>
            <a:r>
              <a:rPr lang="en-US" altLang="en-US" sz="2400" b="1" smtClean="0"/>
              <a:t>Subtracting instead of dividing</a:t>
            </a:r>
          </a:p>
          <a:p>
            <a:pPr>
              <a:buFontTx/>
              <a:buNone/>
            </a:pPr>
            <a:endParaRPr lang="en-US" altLang="en-US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95250"/>
            <a:ext cx="8229600" cy="819150"/>
          </a:xfrm>
        </p:spPr>
        <p:txBody>
          <a:bodyPr/>
          <a:lstStyle/>
          <a:p>
            <a:r>
              <a:rPr lang="en-US" altLang="en-US" sz="3600" b="1" smtClean="0"/>
              <a:t>Check your Answer!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122363"/>
            <a:ext cx="8229600" cy="5003800"/>
          </a:xfrm>
        </p:spPr>
        <p:txBody>
          <a:bodyPr/>
          <a:lstStyle/>
          <a:p>
            <a:pPr>
              <a:spcBef>
                <a:spcPts val="1800"/>
              </a:spcBef>
              <a:buFontTx/>
              <a:buNone/>
            </a:pPr>
            <a:r>
              <a:rPr lang="en-US" altLang="en-US" sz="2400" b="1" smtClean="0"/>
              <a:t>Homer Simpson test:  </a:t>
            </a:r>
          </a:p>
          <a:p>
            <a:pPr>
              <a:spcBef>
                <a:spcPts val="1800"/>
              </a:spcBef>
              <a:buFontTx/>
              <a:buNone/>
            </a:pPr>
            <a:r>
              <a:rPr lang="en-US" altLang="en-US" sz="2400" b="1" smtClean="0"/>
              <a:t>                   Does the answer make any sense?</a:t>
            </a:r>
          </a:p>
          <a:p>
            <a:pPr>
              <a:spcBef>
                <a:spcPts val="1800"/>
              </a:spcBef>
              <a:buFontTx/>
              <a:buNone/>
            </a:pPr>
            <a:endParaRPr lang="en-US" altLang="en-US" sz="2400" b="1" smtClean="0"/>
          </a:p>
          <a:p>
            <a:pPr>
              <a:spcBef>
                <a:spcPts val="1800"/>
              </a:spcBef>
              <a:buFontTx/>
              <a:buNone/>
            </a:pPr>
            <a:r>
              <a:rPr lang="en-US" altLang="en-US" sz="2400" b="1" smtClean="0">
                <a:solidFill>
                  <a:srgbClr val="FFFF00"/>
                </a:solidFill>
              </a:rPr>
              <a:t>Common warning signs:</a:t>
            </a:r>
          </a:p>
          <a:p>
            <a:pPr>
              <a:spcBef>
                <a:spcPts val="1800"/>
              </a:spcBef>
              <a:buFontTx/>
              <a:buNone/>
            </a:pPr>
            <a:r>
              <a:rPr lang="en-US" altLang="en-US" sz="2400" b="1" smtClean="0"/>
              <a:t>Never have a negative measure for angles or distance</a:t>
            </a:r>
          </a:p>
          <a:p>
            <a:pPr>
              <a:spcBef>
                <a:spcPts val="1800"/>
              </a:spcBef>
              <a:buFontTx/>
              <a:buNone/>
            </a:pPr>
            <a:r>
              <a:rPr lang="en-US" altLang="en-US" sz="2400" b="1" smtClean="0"/>
              <a:t>Almost never will x = negative number in Geometry (except on graphing problems)</a:t>
            </a:r>
          </a:p>
          <a:p>
            <a:pPr>
              <a:buFontTx/>
              <a:buNone/>
            </a:pPr>
            <a:endParaRPr lang="en-US" altLang="en-US" sz="2400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544</Words>
  <Application>Microsoft Office PowerPoint</Application>
  <PresentationFormat>On-screen Show (4:3)</PresentationFormat>
  <Paragraphs>110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Lesson 1-0</vt:lpstr>
      <vt:lpstr>Language of Math</vt:lpstr>
      <vt:lpstr>Rules of Equality</vt:lpstr>
      <vt:lpstr>Typical Geometry Problems</vt:lpstr>
      <vt:lpstr>Problem 1</vt:lpstr>
      <vt:lpstr>Problem 2</vt:lpstr>
      <vt:lpstr>Problem 3</vt:lpstr>
      <vt:lpstr>Common Mistakes</vt:lpstr>
      <vt:lpstr>Check your Answer!</vt:lpstr>
      <vt:lpstr>Magic Geometry Numbers</vt:lpstr>
      <vt:lpstr>Round Two</vt:lpstr>
      <vt:lpstr>Round Two – Problem 1</vt:lpstr>
      <vt:lpstr>Round Two – Problem 2</vt:lpstr>
      <vt:lpstr>Round Two – Problem 3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Contents</dc:title>
  <dc:creator>Chris Headlee</dc:creator>
  <cp:lastModifiedBy>Chris</cp:lastModifiedBy>
  <cp:revision>23</cp:revision>
  <dcterms:created xsi:type="dcterms:W3CDTF">2008-02-18T23:02:07Z</dcterms:created>
  <dcterms:modified xsi:type="dcterms:W3CDTF">2018-06-17T13:03:51Z</dcterms:modified>
</cp:coreProperties>
</file>