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8" r:id="rId2"/>
    <p:sldId id="283" r:id="rId3"/>
    <p:sldId id="281" r:id="rId4"/>
    <p:sldId id="307" r:id="rId5"/>
    <p:sldId id="297" r:id="rId6"/>
    <p:sldId id="282" r:id="rId7"/>
    <p:sldId id="303" r:id="rId8"/>
    <p:sldId id="298" r:id="rId9"/>
    <p:sldId id="304" r:id="rId10"/>
    <p:sldId id="305" r:id="rId11"/>
    <p:sldId id="287" r:id="rId12"/>
    <p:sldId id="288" r:id="rId13"/>
    <p:sldId id="292" r:id="rId14"/>
    <p:sldId id="300" r:id="rId15"/>
    <p:sldId id="301" r:id="rId16"/>
    <p:sldId id="29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CCECFF"/>
    <a:srgbClr val="FF99FF"/>
    <a:srgbClr val="FFFFCC"/>
    <a:srgbClr val="800080"/>
    <a:srgbClr val="FF6699"/>
    <a:srgbClr val="66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4599C35-383F-4DEA-9EBF-75303416D170}" type="datetimeFigureOut">
              <a:rPr lang="en-US"/>
              <a:pPr>
                <a:defRPr/>
              </a:pPr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9353B98-6BB4-4A1C-88B3-50BB760CD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16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84C604-2B5A-4607-8F31-1BE3E8A75198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4B1E2-C7F3-4B5B-B494-7C4F5C8BB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36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7F27F-771F-4F24-8CEE-2476BD03D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8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57615-C9B5-44A0-8693-59DBF6F52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4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6D0C6-1796-4FAA-A63D-61210ED57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2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654F0-2939-4C03-83FA-6CAEDDCF3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8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DE161-3336-4950-9059-2E669DACB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1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4B971-F862-43EF-8875-2F92F62C4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4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BB1C4-E6FD-46CD-8B9C-41A405300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2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9779C-6D7D-4BEF-B779-49CE297BC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D745C-0FA1-442C-9D5C-02C765416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2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0BDF8-F1DE-4D8C-B466-9192F05EA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1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399E74E-F83D-4894-A000-D12A50BFF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wmf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  <a:endParaRPr lang="en-US" altLang="en-US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Name the polygon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1115011" y="2230590"/>
            <a:ext cx="978072" cy="797791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Regular Pentagon 4"/>
          <p:cNvSpPr/>
          <p:nvPr/>
        </p:nvSpPr>
        <p:spPr>
          <a:xfrm>
            <a:off x="3954211" y="2105900"/>
            <a:ext cx="1017155" cy="1006907"/>
          </a:xfrm>
          <a:prstGeom prst="pentagon">
            <a:avLst/>
          </a:prstGeom>
          <a:noFill/>
          <a:ln w="571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Hexagon 5"/>
          <p:cNvSpPr/>
          <p:nvPr/>
        </p:nvSpPr>
        <p:spPr>
          <a:xfrm>
            <a:off x="6608627" y="2230591"/>
            <a:ext cx="1094509" cy="885392"/>
          </a:xfrm>
          <a:prstGeom prst="hexagon">
            <a:avLst/>
          </a:prstGeom>
          <a:noFill/>
          <a:ln w="571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Octagon 6"/>
          <p:cNvSpPr/>
          <p:nvPr/>
        </p:nvSpPr>
        <p:spPr>
          <a:xfrm>
            <a:off x="1115011" y="4182349"/>
            <a:ext cx="978073" cy="1026968"/>
          </a:xfrm>
          <a:prstGeom prst="octagon">
            <a:avLst/>
          </a:prstGeom>
          <a:noFill/>
          <a:ln w="571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Diamond 7"/>
          <p:cNvSpPr/>
          <p:nvPr/>
        </p:nvSpPr>
        <p:spPr>
          <a:xfrm>
            <a:off x="3954211" y="4180617"/>
            <a:ext cx="1017155" cy="1162050"/>
          </a:xfrm>
          <a:prstGeom prst="diamond">
            <a:avLst/>
          </a:prstGeom>
          <a:noFill/>
          <a:ln w="571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Decagon 8"/>
          <p:cNvSpPr/>
          <p:nvPr/>
        </p:nvSpPr>
        <p:spPr>
          <a:xfrm>
            <a:off x="6583804" y="4290011"/>
            <a:ext cx="1119332" cy="1052656"/>
          </a:xfrm>
          <a:prstGeom prst="decagon">
            <a:avLst/>
          </a:prstGeom>
          <a:noFill/>
          <a:ln w="571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Text Box 82"/>
          <p:cNvSpPr txBox="1">
            <a:spLocks noChangeArrowheads="1"/>
          </p:cNvSpPr>
          <p:nvPr/>
        </p:nvSpPr>
        <p:spPr bwMode="auto">
          <a:xfrm>
            <a:off x="959671" y="3344324"/>
            <a:ext cx="1288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Triangle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818412" y="3344324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Pentagon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" name="Text Box 82"/>
          <p:cNvSpPr txBox="1">
            <a:spLocks noChangeArrowheads="1"/>
          </p:cNvSpPr>
          <p:nvPr/>
        </p:nvSpPr>
        <p:spPr bwMode="auto">
          <a:xfrm>
            <a:off x="6435584" y="3344324"/>
            <a:ext cx="1346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Hexagon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3" name="Text Box 82"/>
          <p:cNvSpPr txBox="1">
            <a:spLocks noChangeArrowheads="1"/>
          </p:cNvSpPr>
          <p:nvPr/>
        </p:nvSpPr>
        <p:spPr bwMode="auto">
          <a:xfrm>
            <a:off x="959680" y="5654136"/>
            <a:ext cx="1295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Octagon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4" name="Text Box 82"/>
          <p:cNvSpPr txBox="1">
            <a:spLocks noChangeArrowheads="1"/>
          </p:cNvSpPr>
          <p:nvPr/>
        </p:nvSpPr>
        <p:spPr bwMode="auto">
          <a:xfrm>
            <a:off x="3818412" y="5654136"/>
            <a:ext cx="19944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Quadrilateral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5" name="Text Box 82"/>
          <p:cNvSpPr txBox="1">
            <a:spLocks noChangeArrowheads="1"/>
          </p:cNvSpPr>
          <p:nvPr/>
        </p:nvSpPr>
        <p:spPr bwMode="auto">
          <a:xfrm>
            <a:off x="6661189" y="5654136"/>
            <a:ext cx="13131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Decagon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8" t="31877" r="1385" b="388"/>
          <a:stretch>
            <a:fillRect/>
          </a:stretch>
        </p:blipFill>
        <p:spPr bwMode="auto">
          <a:xfrm>
            <a:off x="1495425" y="960438"/>
            <a:ext cx="5983288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1338" y="3854450"/>
            <a:ext cx="7889875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/>
              <a:t>Look around the room and see if you can answer the following questions:</a:t>
            </a:r>
          </a:p>
          <a:p>
            <a:pPr>
              <a:defRPr/>
            </a:pPr>
            <a:endParaRPr lang="en-US" sz="2400" b="1" dirty="0"/>
          </a:p>
          <a:p>
            <a:pPr marL="457200" indent="-457200">
              <a:buFontTx/>
              <a:buAutoNum type="arabicParenR"/>
              <a:defRPr/>
            </a:pPr>
            <a:r>
              <a:rPr lang="en-US" sz="2400" b="1" dirty="0"/>
              <a:t>What do three different lines intersect in?</a:t>
            </a:r>
          </a:p>
          <a:p>
            <a:pPr marL="457200" indent="-457200">
              <a:buFontTx/>
              <a:buAutoNum type="arabicParenR"/>
              <a:defRPr/>
            </a:pPr>
            <a:endParaRPr lang="en-US" sz="2400" b="1" dirty="0"/>
          </a:p>
          <a:p>
            <a:pPr marL="457200" indent="-457200">
              <a:buFontTx/>
              <a:buAutoNum type="arabicParenR"/>
              <a:defRPr/>
            </a:pPr>
            <a:r>
              <a:rPr lang="en-US" sz="2400" b="1" dirty="0"/>
              <a:t>What do three different planes intersect in?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384550" y="5330825"/>
            <a:ext cx="2203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A single point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384550" y="6134100"/>
            <a:ext cx="2203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A single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7" name="Text 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8189" y="1279525"/>
            <a:ext cx="7831138" cy="3705225"/>
          </a:xfrm>
          <a:prstGeom prst="rect">
            <a:avLst/>
          </a:prstGeom>
          <a:blipFill rotWithShape="1">
            <a:blip r:embed="rId5"/>
            <a:stretch>
              <a:fillRect l="-1167" b="-16118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38929" name="Rectangle 1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41696" y="1838685"/>
            <a:ext cx="2559355" cy="466025"/>
          </a:xfrm>
          <a:prstGeom prst="rect">
            <a:avLst/>
          </a:prstGeom>
          <a:blipFill rotWithShape="1">
            <a:blip r:embed="rId6"/>
            <a:stretch>
              <a:fillRect l="-3571" t="-9211" b="-30263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246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pic>
        <p:nvPicPr>
          <p:cNvPr id="10247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5" r="2213" b="1538"/>
          <a:stretch>
            <a:fillRect/>
          </a:stretch>
        </p:blipFill>
        <p:spPr bwMode="auto">
          <a:xfrm>
            <a:off x="5160963" y="830263"/>
            <a:ext cx="3833812" cy="248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523875" y="3390900"/>
            <a:ext cx="535463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plane DEF, plane ADF, or plane AEF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641350" y="4451350"/>
            <a:ext cx="523081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ADE                       F is not collinear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641350" y="5551488"/>
            <a:ext cx="52165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ADEF                    B is not coplanar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1267" name="Object 10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9" name="Text 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17524" y="1146174"/>
            <a:ext cx="7831138" cy="5143853"/>
          </a:xfrm>
          <a:prstGeom prst="rect">
            <a:avLst/>
          </a:prstGeom>
          <a:blipFill rotWithShape="1">
            <a:blip r:embed="rId5"/>
            <a:stretch>
              <a:fillRect l="-1245" t="-829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269" name="Title 13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p:pic>
        <p:nvPicPr>
          <p:cNvPr id="11270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425" y="893763"/>
            <a:ext cx="2692400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0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051806" y="1786289"/>
            <a:ext cx="3270446" cy="498598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2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876828" y="3718100"/>
            <a:ext cx="4092787" cy="550472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4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876827" y="5439656"/>
            <a:ext cx="4339650" cy="550472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6" name="Rectangle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38136" y="920750"/>
            <a:ext cx="8399462" cy="3141373"/>
          </a:xfrm>
          <a:prstGeom prst="rect">
            <a:avLst/>
          </a:prstGeom>
          <a:blipFill rotWithShape="1">
            <a:blip r:embed="rId3"/>
            <a:stretch>
              <a:fillRect l="-1089" t="-1359" r="-581" b="-3689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2292" name="Title 10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4375"/>
          </a:xfrm>
        </p:spPr>
        <p:txBody>
          <a:bodyPr/>
          <a:lstStyle/>
          <a:p>
            <a:r>
              <a:rPr lang="en-US" altLang="en-US" sz="3600" b="1" smtClean="0"/>
              <a:t>Example 3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74663" y="4811713"/>
            <a:ext cx="2155825" cy="1171575"/>
            <a:chOff x="474134" y="4507469"/>
            <a:chExt cx="2156177" cy="1170842"/>
          </a:xfrm>
        </p:grpSpPr>
        <p:sp>
          <p:nvSpPr>
            <p:cNvPr id="5" name="Parallelogram 4"/>
            <p:cNvSpPr/>
            <p:nvPr/>
          </p:nvSpPr>
          <p:spPr>
            <a:xfrm>
              <a:off x="474134" y="4515401"/>
              <a:ext cx="2156177" cy="1162910"/>
            </a:xfrm>
            <a:prstGeom prst="parallelogram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flipV="1">
              <a:off x="807563" y="4808905"/>
              <a:ext cx="1489318" cy="496576"/>
            </a:xfrm>
            <a:prstGeom prst="line">
              <a:avLst/>
            </a:prstGeom>
            <a:ln w="1905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909180" y="4808905"/>
              <a:ext cx="1144774" cy="756763"/>
            </a:xfrm>
            <a:prstGeom prst="line">
              <a:avLst/>
            </a:prstGeom>
            <a:ln w="19050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5" name="TextBox 10"/>
            <p:cNvSpPr txBox="1">
              <a:spLocks noChangeArrowheads="1"/>
            </p:cNvSpPr>
            <p:nvPr/>
          </p:nvSpPr>
          <p:spPr bwMode="auto">
            <a:xfrm>
              <a:off x="815261" y="4507469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C00000"/>
                  </a:solidFill>
                </a:rPr>
                <a:t>a</a:t>
              </a:r>
            </a:p>
          </p:txBody>
        </p:sp>
        <p:sp>
          <p:nvSpPr>
            <p:cNvPr id="12316" name="TextBox 39"/>
            <p:cNvSpPr txBox="1">
              <a:spLocks noChangeArrowheads="1"/>
            </p:cNvSpPr>
            <p:nvPr/>
          </p:nvSpPr>
          <p:spPr bwMode="auto">
            <a:xfrm>
              <a:off x="745891" y="5249335"/>
              <a:ext cx="325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chemeClr val="bg2"/>
                  </a:solidFill>
                </a:rPr>
                <a:t>b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440488" y="4760913"/>
            <a:ext cx="2155825" cy="1162050"/>
            <a:chOff x="6440311" y="4455911"/>
            <a:chExt cx="2156177" cy="1162756"/>
          </a:xfrm>
        </p:grpSpPr>
        <p:sp>
          <p:nvSpPr>
            <p:cNvPr id="41" name="Parallelogram 40"/>
            <p:cNvSpPr/>
            <p:nvPr/>
          </p:nvSpPr>
          <p:spPr>
            <a:xfrm>
              <a:off x="6440311" y="4455911"/>
              <a:ext cx="2156177" cy="1162756"/>
            </a:xfrm>
            <a:prstGeom prst="parallelogram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6875357" y="4749776"/>
              <a:ext cx="1144774" cy="756109"/>
            </a:xfrm>
            <a:prstGeom prst="line">
              <a:avLst/>
            </a:prstGeom>
            <a:ln w="19050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5" name="TextBox 43"/>
            <p:cNvSpPr txBox="1">
              <a:spLocks noChangeArrowheads="1"/>
            </p:cNvSpPr>
            <p:nvPr/>
          </p:nvSpPr>
          <p:spPr bwMode="auto">
            <a:xfrm>
              <a:off x="6986488" y="4541284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C00000"/>
                  </a:solidFill>
                </a:rPr>
                <a:t>P</a:t>
              </a:r>
            </a:p>
          </p:txBody>
        </p:sp>
        <p:sp>
          <p:nvSpPr>
            <p:cNvPr id="12306" name="TextBox 45"/>
            <p:cNvSpPr txBox="1">
              <a:spLocks noChangeArrowheads="1"/>
            </p:cNvSpPr>
            <p:nvPr/>
          </p:nvSpPr>
          <p:spPr bwMode="auto">
            <a:xfrm>
              <a:off x="7609449" y="4975501"/>
              <a:ext cx="3642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C00000"/>
                  </a:solidFill>
                </a:rPr>
                <a:t>Q</a:t>
              </a:r>
            </a:p>
          </p:txBody>
        </p:sp>
        <p:sp>
          <p:nvSpPr>
            <p:cNvPr id="12307" name="TextBox 46"/>
            <p:cNvSpPr txBox="1">
              <a:spLocks noChangeArrowheads="1"/>
            </p:cNvSpPr>
            <p:nvPr/>
          </p:nvSpPr>
          <p:spPr bwMode="auto">
            <a:xfrm>
              <a:off x="8102238" y="4507469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C00000"/>
                  </a:solidFill>
                </a:rPr>
                <a:t>B</a:t>
              </a:r>
            </a:p>
          </p:txBody>
        </p:sp>
        <p:sp>
          <p:nvSpPr>
            <p:cNvPr id="12308" name="TextBox 47"/>
            <p:cNvSpPr txBox="1">
              <a:spLocks noChangeArrowheads="1"/>
            </p:cNvSpPr>
            <p:nvPr/>
          </p:nvSpPr>
          <p:spPr bwMode="auto">
            <a:xfrm>
              <a:off x="6502398" y="5249335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800080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X</a:t>
              </a: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7064300" y="4864146"/>
              <a:ext cx="92090" cy="9213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Oval 49"/>
            <p:cNvSpPr>
              <a:spLocks noChangeAspect="1"/>
            </p:cNvSpPr>
            <p:nvPr/>
          </p:nvSpPr>
          <p:spPr>
            <a:xfrm>
              <a:off x="7727983" y="5299385"/>
              <a:ext cx="92090" cy="905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8102694" y="4789489"/>
              <a:ext cx="90503" cy="905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52" name="Group 51"/>
          <p:cNvGrpSpPr>
            <a:grpSpLocks/>
          </p:cNvGrpSpPr>
          <p:nvPr/>
        </p:nvGrpSpPr>
        <p:grpSpPr bwMode="auto">
          <a:xfrm>
            <a:off x="3613150" y="3997325"/>
            <a:ext cx="2155825" cy="2546350"/>
            <a:chOff x="3612444" y="3692791"/>
            <a:chExt cx="2156177" cy="2545651"/>
          </a:xfrm>
        </p:grpSpPr>
        <p:sp>
          <p:nvSpPr>
            <p:cNvPr id="54" name="Parallelogram 53"/>
            <p:cNvSpPr/>
            <p:nvPr/>
          </p:nvSpPr>
          <p:spPr>
            <a:xfrm>
              <a:off x="3612444" y="4433950"/>
              <a:ext cx="2156177" cy="1161731"/>
            </a:xfrm>
            <a:prstGeom prst="parallelogram">
              <a:avLst/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5" name="Straight Connector 54"/>
            <p:cNvCxnSpPr>
              <a:endCxn id="62" idx="5"/>
            </p:cNvCxnSpPr>
            <p:nvPr/>
          </p:nvCxnSpPr>
          <p:spPr>
            <a:xfrm>
              <a:off x="4233258" y="3692791"/>
              <a:ext cx="535074" cy="1355353"/>
            </a:xfrm>
            <a:prstGeom prst="line">
              <a:avLst/>
            </a:prstGeom>
            <a:ln w="19050">
              <a:solidFill>
                <a:srgbClr val="FFFF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98" name="TextBox 57"/>
            <p:cNvSpPr txBox="1">
              <a:spLocks noChangeArrowheads="1"/>
            </p:cNvSpPr>
            <p:nvPr/>
          </p:nvSpPr>
          <p:spPr bwMode="auto">
            <a:xfrm>
              <a:off x="4768581" y="4695824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C00000"/>
                  </a:solidFill>
                </a:rPr>
                <a:t>A</a:t>
              </a:r>
            </a:p>
          </p:txBody>
        </p:sp>
        <p:sp>
          <p:nvSpPr>
            <p:cNvPr id="12299" name="TextBox 58"/>
            <p:cNvSpPr txBox="1">
              <a:spLocks noChangeArrowheads="1"/>
            </p:cNvSpPr>
            <p:nvPr/>
          </p:nvSpPr>
          <p:spPr bwMode="auto">
            <a:xfrm>
              <a:off x="3674531" y="5227058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800080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D</a:t>
              </a:r>
            </a:p>
          </p:txBody>
        </p:sp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690533" y="4970378"/>
              <a:ext cx="92090" cy="904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67" name="Straight Connector 66"/>
            <p:cNvCxnSpPr>
              <a:stCxn id="62" idx="5"/>
            </p:cNvCxnSpPr>
            <p:nvPr/>
          </p:nvCxnSpPr>
          <p:spPr>
            <a:xfrm>
              <a:off x="4768333" y="5048144"/>
              <a:ext cx="212760" cy="547538"/>
            </a:xfrm>
            <a:prstGeom prst="line">
              <a:avLst/>
            </a:prstGeom>
            <a:ln w="19050">
              <a:solidFill>
                <a:srgbClr val="FFFF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981092" y="5595681"/>
              <a:ext cx="239752" cy="642761"/>
            </a:xfrm>
            <a:prstGeom prst="line">
              <a:avLst/>
            </a:prstGeom>
            <a:ln w="1905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1" name="Rectangle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15950" y="1292225"/>
            <a:ext cx="7645042" cy="507511"/>
          </a:xfrm>
          <a:prstGeom prst="rect">
            <a:avLst/>
          </a:prstGeom>
          <a:blipFill rotWithShape="1">
            <a:blip r:embed="rId2"/>
            <a:stretch>
              <a:fillRect l="-1196" r="-319" b="-27711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3318" name="Title 10"/>
          <p:cNvSpPr>
            <a:spLocks noGrp="1"/>
          </p:cNvSpPr>
          <p:nvPr>
            <p:ph type="title"/>
          </p:nvPr>
        </p:nvSpPr>
        <p:spPr>
          <a:xfrm>
            <a:off x="457200" y="138113"/>
            <a:ext cx="8229600" cy="712787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122488" y="2219325"/>
            <a:ext cx="4492625" cy="3409950"/>
            <a:chOff x="2122311" y="2219612"/>
            <a:chExt cx="4492978" cy="3410210"/>
          </a:xfrm>
        </p:grpSpPr>
        <p:sp>
          <p:nvSpPr>
            <p:cNvPr id="17" name="Parallelogram 16"/>
            <p:cNvSpPr/>
            <p:nvPr/>
          </p:nvSpPr>
          <p:spPr>
            <a:xfrm rot="18890862">
              <a:off x="2474766" y="3858035"/>
              <a:ext cx="2200443" cy="1343131"/>
            </a:xfrm>
            <a:prstGeom prst="parallelogram">
              <a:avLst/>
            </a:prstGeom>
            <a:solidFill>
              <a:srgbClr val="CCECFF">
                <a:alpha val="7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" name="Parallelogram 1"/>
            <p:cNvSpPr/>
            <p:nvPr/>
          </p:nvSpPr>
          <p:spPr>
            <a:xfrm>
              <a:off x="2122311" y="3296019"/>
              <a:ext cx="4492978" cy="1151026"/>
            </a:xfrm>
            <a:prstGeom prst="parallelogram">
              <a:avLst/>
            </a:prstGeom>
            <a:solidFill>
              <a:srgbClr val="FFC0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Parallelogram 10"/>
            <p:cNvSpPr/>
            <p:nvPr/>
          </p:nvSpPr>
          <p:spPr>
            <a:xfrm rot="18897304">
              <a:off x="3798845" y="2576825"/>
              <a:ext cx="2057557" cy="1343131"/>
            </a:xfrm>
            <a:prstGeom prst="parallelogram">
              <a:avLst/>
            </a:prstGeom>
            <a:solidFill>
              <a:srgbClr val="CCECFF">
                <a:alpha val="7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3363834" y="2518085"/>
              <a:ext cx="1705109" cy="2675142"/>
            </a:xfrm>
            <a:prstGeom prst="line">
              <a:avLst/>
            </a:prstGeom>
            <a:ln w="38100">
              <a:solidFill>
                <a:srgbClr val="FFFF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3905213" y="3283318"/>
              <a:ext cx="1838469" cy="15876"/>
            </a:xfrm>
            <a:prstGeom prst="line">
              <a:avLst/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735134" y="3299194"/>
              <a:ext cx="1170079" cy="1147851"/>
            </a:xfrm>
            <a:prstGeom prst="line">
              <a:avLst/>
            </a:prstGeom>
            <a:ln w="38100">
              <a:solidFill>
                <a:srgbClr val="CCEC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4524387" y="4394653"/>
              <a:ext cx="90495" cy="904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3817894" y="3259504"/>
              <a:ext cx="92082" cy="920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328" name="TextBox 26"/>
            <p:cNvSpPr txBox="1">
              <a:spLocks noChangeArrowheads="1"/>
            </p:cNvSpPr>
            <p:nvPr/>
          </p:nvSpPr>
          <p:spPr bwMode="auto">
            <a:xfrm>
              <a:off x="3151046" y="5139757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800080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S</a:t>
              </a:r>
            </a:p>
          </p:txBody>
        </p:sp>
        <p:sp>
          <p:nvSpPr>
            <p:cNvPr id="13329" name="TextBox 27"/>
            <p:cNvSpPr txBox="1">
              <a:spLocks noChangeArrowheads="1"/>
            </p:cNvSpPr>
            <p:nvPr/>
          </p:nvSpPr>
          <p:spPr bwMode="auto">
            <a:xfrm>
              <a:off x="2396137" y="3350829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66FF99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R</a:t>
              </a:r>
            </a:p>
          </p:txBody>
        </p:sp>
        <p:sp>
          <p:nvSpPr>
            <p:cNvPr id="13330" name="TextBox 28"/>
            <p:cNvSpPr txBox="1">
              <a:spLocks noChangeArrowheads="1"/>
            </p:cNvSpPr>
            <p:nvPr/>
          </p:nvSpPr>
          <p:spPr bwMode="auto">
            <a:xfrm>
              <a:off x="4448892" y="4019903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C00000"/>
                  </a:solidFill>
                </a:rPr>
                <a:t>B</a:t>
              </a:r>
            </a:p>
          </p:txBody>
        </p:sp>
        <p:sp>
          <p:nvSpPr>
            <p:cNvPr id="13331" name="TextBox 29"/>
            <p:cNvSpPr txBox="1">
              <a:spLocks noChangeArrowheads="1"/>
            </p:cNvSpPr>
            <p:nvPr/>
          </p:nvSpPr>
          <p:spPr bwMode="auto">
            <a:xfrm>
              <a:off x="4017422" y="3259389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solidFill>
                    <a:srgbClr val="C00000"/>
                  </a:solidFill>
                </a:rPr>
                <a:t>A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3" name="Rectangle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15950" y="1292225"/>
            <a:ext cx="6449201" cy="1247521"/>
          </a:xfrm>
          <a:prstGeom prst="rect">
            <a:avLst/>
          </a:prstGeom>
          <a:blipFill rotWithShape="1">
            <a:blip r:embed="rId2"/>
            <a:stretch>
              <a:fillRect l="-1418" t="-3415" r="-567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4116388" y="3714750"/>
            <a:ext cx="46545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Plane QPSR (the bottom)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and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plane QNMP (the front)</a:t>
            </a: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12713"/>
            <a:ext cx="8229600" cy="763587"/>
          </a:xfrm>
        </p:spPr>
        <p:txBody>
          <a:bodyPr/>
          <a:lstStyle/>
          <a:p>
            <a:r>
              <a:rPr lang="en-US" altLang="en-US" sz="3600" b="1" smtClean="0"/>
              <a:t>Example 5</a:t>
            </a:r>
            <a:endParaRPr lang="en-US" altLang="en-US" sz="3600" smtClean="0"/>
          </a:p>
        </p:txBody>
      </p:sp>
      <p:pic>
        <p:nvPicPr>
          <p:cNvPr id="14344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2338388"/>
            <a:ext cx="2671763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6825"/>
            <a:ext cx="8229600" cy="5208588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smtClean="0"/>
              <a:t>Two points determine a line</a:t>
            </a:r>
          </a:p>
          <a:p>
            <a:pPr lvl="1" eaLnBrk="1" hangingPunct="1"/>
            <a:r>
              <a:rPr lang="en-US" altLang="en-US" sz="2400" b="1" smtClean="0"/>
              <a:t>Points on the same line are collinear</a:t>
            </a:r>
          </a:p>
          <a:p>
            <a:pPr lvl="1" eaLnBrk="1" hangingPunct="1"/>
            <a:r>
              <a:rPr lang="en-US" altLang="en-US" sz="2400" b="1" smtClean="0"/>
              <a:t>Three noncollinear points determine a plane</a:t>
            </a:r>
          </a:p>
          <a:p>
            <a:pPr lvl="1" eaLnBrk="1" hangingPunct="1"/>
            <a:r>
              <a:rPr lang="en-US" altLang="en-US" sz="2400" b="1" smtClean="0"/>
              <a:t>Two intersecting lines determine a plane</a:t>
            </a:r>
          </a:p>
          <a:p>
            <a:pPr lvl="1" eaLnBrk="1" hangingPunct="1"/>
            <a:r>
              <a:rPr lang="en-US" altLang="en-US" sz="2400" b="1" smtClean="0"/>
              <a:t>Points or lines on the same plane are coplanar</a:t>
            </a:r>
          </a:p>
          <a:p>
            <a:pPr lvl="1" eaLnBrk="1" hangingPunct="1"/>
            <a:r>
              <a:rPr lang="en-US" altLang="en-US" sz="2400" b="1" smtClean="0"/>
              <a:t>Two lines intersect in a point</a:t>
            </a:r>
          </a:p>
          <a:p>
            <a:pPr lvl="1" eaLnBrk="1" hangingPunct="1"/>
            <a:r>
              <a:rPr lang="en-US" altLang="en-US" sz="2400" b="1" smtClean="0"/>
              <a:t>Two planes intersect in a line</a:t>
            </a:r>
          </a:p>
          <a:p>
            <a:pPr lvl="1" eaLnBrk="1" hangingPunct="1"/>
            <a:endParaRPr lang="en-US" altLang="en-US" sz="2400" b="1" smtClean="0"/>
          </a:p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smtClean="0"/>
              <a:t>  </a:t>
            </a:r>
          </a:p>
          <a:p>
            <a:pPr lvl="1" eaLnBrk="1" hangingPunct="1"/>
            <a:r>
              <a:rPr lang="en-US" altLang="en-US" sz="2400" b="1" smtClean="0"/>
              <a:t>Geometric Concepts 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Lesson 1-1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cs typeface="Times New Roman" pitchFamily="18" charset="0"/>
              </a:rPr>
              <a:t>Points, Lines &amp; Planes</a:t>
            </a:r>
            <a:endParaRPr lang="el-GR" altLang="en-US" b="1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Five-Minute </a:t>
            </a:r>
            <a:r>
              <a:rPr lang="en-US" sz="2400" b="1" dirty="0" smtClean="0"/>
              <a:t>Check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Core Concepts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477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Algebra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en-US" sz="2400" b="1" dirty="0">
                <a:latin typeface="Times New Roman" pitchFamily="18" charset="0"/>
              </a:rPr>
              <a:t>6x + 45 = 18 – 3x</a:t>
            </a:r>
          </a:p>
          <a:p>
            <a:pPr eaLnBrk="1" hangingPunct="1">
              <a:buFontTx/>
              <a:buAutoNum type="arabicPeriod"/>
            </a:pPr>
            <a:endParaRPr lang="en-US" altLang="en-US" sz="2400" b="1" dirty="0">
              <a:latin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400" b="1" dirty="0">
                <a:latin typeface="Times New Roman" pitchFamily="18" charset="0"/>
              </a:rPr>
              <a:t>x</a:t>
            </a:r>
            <a:r>
              <a:rPr lang="en-US" altLang="en-US" sz="2400" b="1" baseline="30000" dirty="0">
                <a:latin typeface="Times New Roman" pitchFamily="18" charset="0"/>
              </a:rPr>
              <a:t>2</a:t>
            </a:r>
            <a:r>
              <a:rPr lang="en-US" altLang="en-US" sz="2400" b="1" dirty="0">
                <a:latin typeface="Times New Roman" pitchFamily="18" charset="0"/>
              </a:rPr>
              <a:t> – 45 = 4</a:t>
            </a:r>
          </a:p>
          <a:p>
            <a:pPr eaLnBrk="1" hangingPunct="1">
              <a:buFontTx/>
              <a:buAutoNum type="arabicPeriod"/>
            </a:pPr>
            <a:endParaRPr lang="en-US" altLang="en-US" sz="2400" b="1" dirty="0">
              <a:latin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400" b="1" dirty="0">
                <a:latin typeface="Times New Roman" pitchFamily="18" charset="0"/>
              </a:rPr>
              <a:t>(3x + 4) + (4x – 7) = 11</a:t>
            </a:r>
          </a:p>
          <a:p>
            <a:pPr eaLnBrk="1" hangingPunct="1">
              <a:buFontTx/>
              <a:buAutoNum type="arabicPeriod"/>
            </a:pPr>
            <a:endParaRPr lang="en-US" altLang="en-US" sz="2400" b="1" dirty="0">
              <a:latin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400" b="1" dirty="0">
                <a:latin typeface="Times New Roman" pitchFamily="18" charset="0"/>
              </a:rPr>
              <a:t>(4x –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b="1" dirty="0">
                <a:latin typeface="Times New Roman" pitchFamily="18" charset="0"/>
              </a:rPr>
              <a:t>10) + (6x +30) = 180</a:t>
            </a:r>
          </a:p>
          <a:p>
            <a:pPr eaLnBrk="1" hangingPunct="1">
              <a:buFontTx/>
              <a:buAutoNum type="arabicPeriod"/>
            </a:pPr>
            <a:endParaRPr lang="en-US" altLang="en-US" sz="2400" b="1" dirty="0">
              <a:latin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400" b="1" dirty="0">
                <a:latin typeface="Times New Roman" pitchFamily="18" charset="0"/>
              </a:rPr>
              <a:t>Find the slope of the line k.</a:t>
            </a:r>
          </a:p>
          <a:p>
            <a:pPr eaLnBrk="1" hangingPunct="1">
              <a:buFontTx/>
              <a:buAutoNum type="arabicPeriod"/>
            </a:pPr>
            <a:endParaRPr lang="en-US" altLang="en-US" sz="2400" b="1" dirty="0">
              <a:latin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endParaRPr lang="en-US" altLang="en-US" sz="2400" b="1" dirty="0">
              <a:latin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endParaRPr lang="en-US" altLang="en-US" sz="2400" b="1" dirty="0">
              <a:latin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400" b="1" dirty="0" smtClean="0">
                <a:latin typeface="Times New Roman" pitchFamily="18" charset="0"/>
              </a:rPr>
              <a:t>Find </a:t>
            </a:r>
            <a:r>
              <a:rPr lang="en-US" altLang="en-US" sz="2400" b="1" dirty="0">
                <a:latin typeface="Times New Roman" pitchFamily="18" charset="0"/>
              </a:rPr>
              <a:t>the slope of a </a:t>
            </a:r>
            <a:r>
              <a:rPr lang="en-US" altLang="en-US" sz="2400" b="1" dirty="0" smtClean="0">
                <a:latin typeface="Times New Roman" pitchFamily="18" charset="0"/>
              </a:rPr>
              <a:t>parallel line </a:t>
            </a:r>
            <a:r>
              <a:rPr lang="en-US" altLang="en-US" sz="2400" b="1" dirty="0">
                <a:latin typeface="Times New Roman" pitchFamily="18" charset="0"/>
              </a:rPr>
              <a:t>to k</a:t>
            </a:r>
            <a:endParaRPr lang="el-GR" altLang="en-US" sz="2000" b="1" dirty="0">
              <a:cs typeface="Arial" charset="0"/>
              <a:sym typeface="Symbol" pitchFamily="18" charset="2"/>
            </a:endParaRPr>
          </a:p>
        </p:txBody>
      </p:sp>
      <p:sp>
        <p:nvSpPr>
          <p:cNvPr id="4107" name="Text Box 82"/>
          <p:cNvSpPr txBox="1">
            <a:spLocks noChangeArrowheads="1"/>
          </p:cNvSpPr>
          <p:nvPr/>
        </p:nvSpPr>
        <p:spPr bwMode="auto">
          <a:xfrm>
            <a:off x="4724400" y="795338"/>
            <a:ext cx="410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9x +45 = 18          9x = -27         x = -3</a:t>
            </a:r>
          </a:p>
        </p:txBody>
      </p:sp>
      <p:sp>
        <p:nvSpPr>
          <p:cNvPr id="4108" name="Text Box 83"/>
          <p:cNvSpPr txBox="1">
            <a:spLocks noChangeArrowheads="1"/>
          </p:cNvSpPr>
          <p:nvPr/>
        </p:nvSpPr>
        <p:spPr bwMode="auto">
          <a:xfrm>
            <a:off x="4724400" y="1528763"/>
            <a:ext cx="3798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x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= 49          x =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√49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        x = +/- 7</a:t>
            </a:r>
          </a:p>
        </p:txBody>
      </p:sp>
      <p:sp>
        <p:nvSpPr>
          <p:cNvPr id="4109" name="Text Box 84"/>
          <p:cNvSpPr txBox="1">
            <a:spLocks noChangeArrowheads="1"/>
          </p:cNvSpPr>
          <p:nvPr/>
        </p:nvSpPr>
        <p:spPr bwMode="auto">
          <a:xfrm>
            <a:off x="4724400" y="2259013"/>
            <a:ext cx="3813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7x - 3 = 11          7x = 14         x = 2</a:t>
            </a:r>
          </a:p>
        </p:txBody>
      </p:sp>
      <p:sp>
        <p:nvSpPr>
          <p:cNvPr id="4110" name="Text Box 85"/>
          <p:cNvSpPr txBox="1">
            <a:spLocks noChangeArrowheads="1"/>
          </p:cNvSpPr>
          <p:nvPr/>
        </p:nvSpPr>
        <p:spPr bwMode="auto">
          <a:xfrm>
            <a:off x="4724400" y="3032125"/>
            <a:ext cx="4254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10x + 20 = 180       10x = 160      x = 16</a:t>
            </a:r>
          </a:p>
        </p:txBody>
      </p:sp>
      <p:sp>
        <p:nvSpPr>
          <p:cNvPr id="4111" name="Text Box 86"/>
          <p:cNvSpPr txBox="1">
            <a:spLocks noChangeArrowheads="1"/>
          </p:cNvSpPr>
          <p:nvPr/>
        </p:nvSpPr>
        <p:spPr bwMode="auto">
          <a:xfrm>
            <a:off x="542925" y="4257675"/>
            <a:ext cx="50577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       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∆y          y</a:t>
            </a:r>
            <a:r>
              <a:rPr lang="en-US" altLang="en-US" sz="2000" b="1" baseline="-25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y</a:t>
            </a:r>
            <a:r>
              <a:rPr lang="en-US" altLang="en-US" sz="2000" b="1" baseline="-25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4 – 1          3          1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m = -----   =   -----------  = -------- =  ------  = ----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       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∆x          x</a:t>
            </a:r>
            <a:r>
              <a:rPr lang="en-US" altLang="en-US" sz="2000" b="1" baseline="-25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x</a:t>
            </a:r>
            <a:r>
              <a:rPr lang="en-US" altLang="en-US" sz="2000" b="1" baseline="-25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6 – 0          6          2</a:t>
            </a:r>
          </a:p>
        </p:txBody>
      </p:sp>
      <p:sp>
        <p:nvSpPr>
          <p:cNvPr id="4112" name="Oval 87"/>
          <p:cNvSpPr>
            <a:spLocks noChangeArrowheads="1"/>
          </p:cNvSpPr>
          <p:nvPr/>
        </p:nvSpPr>
        <p:spPr bwMode="auto">
          <a:xfrm>
            <a:off x="420688" y="6103938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113" name="Oval 88"/>
          <p:cNvSpPr>
            <a:spLocks noChangeArrowheads="1"/>
          </p:cNvSpPr>
          <p:nvPr/>
        </p:nvSpPr>
        <p:spPr bwMode="auto">
          <a:xfrm>
            <a:off x="3351213" y="6103938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114" name="Oval 89"/>
          <p:cNvSpPr>
            <a:spLocks noChangeArrowheads="1"/>
          </p:cNvSpPr>
          <p:nvPr/>
        </p:nvSpPr>
        <p:spPr bwMode="auto">
          <a:xfrm>
            <a:off x="1885950" y="6103938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15" name="Oval 90"/>
          <p:cNvSpPr>
            <a:spLocks noChangeArrowheads="1"/>
          </p:cNvSpPr>
          <p:nvPr/>
        </p:nvSpPr>
        <p:spPr bwMode="auto">
          <a:xfrm>
            <a:off x="451803" y="6103937"/>
            <a:ext cx="554038" cy="2254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chemeClr val="bg1"/>
                </a:solidFill>
              </a:rPr>
              <a:t>A</a:t>
            </a:r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4116" name="Text Box 91"/>
          <p:cNvSpPr txBox="1">
            <a:spLocks noChangeArrowheads="1"/>
          </p:cNvSpPr>
          <p:nvPr/>
        </p:nvSpPr>
        <p:spPr bwMode="auto">
          <a:xfrm>
            <a:off x="1090613" y="6107113"/>
            <a:ext cx="53657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1/2</a:t>
            </a:r>
          </a:p>
        </p:txBody>
      </p:sp>
      <p:sp>
        <p:nvSpPr>
          <p:cNvPr id="4117" name="Text Box 92"/>
          <p:cNvSpPr txBox="1">
            <a:spLocks noChangeArrowheads="1"/>
          </p:cNvSpPr>
          <p:nvPr/>
        </p:nvSpPr>
        <p:spPr bwMode="auto">
          <a:xfrm>
            <a:off x="2628900" y="6107113"/>
            <a:ext cx="325438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2</a:t>
            </a:r>
          </a:p>
        </p:txBody>
      </p:sp>
      <p:sp>
        <p:nvSpPr>
          <p:cNvPr id="4118" name="Text Box 93"/>
          <p:cNvSpPr txBox="1">
            <a:spLocks noChangeArrowheads="1"/>
          </p:cNvSpPr>
          <p:nvPr/>
        </p:nvSpPr>
        <p:spPr bwMode="auto">
          <a:xfrm>
            <a:off x="4010025" y="6107113"/>
            <a:ext cx="620713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-1/2</a:t>
            </a:r>
          </a:p>
        </p:txBody>
      </p:sp>
      <p:sp>
        <p:nvSpPr>
          <p:cNvPr id="4119" name="Text Box 94"/>
          <p:cNvSpPr txBox="1">
            <a:spLocks noChangeArrowheads="1"/>
          </p:cNvSpPr>
          <p:nvPr/>
        </p:nvSpPr>
        <p:spPr bwMode="auto">
          <a:xfrm>
            <a:off x="5486400" y="6105525"/>
            <a:ext cx="4095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-2</a:t>
            </a:r>
          </a:p>
        </p:txBody>
      </p:sp>
      <p:grpSp>
        <p:nvGrpSpPr>
          <p:cNvPr id="4120" name="Group 103"/>
          <p:cNvGrpSpPr>
            <a:grpSpLocks/>
          </p:cNvGrpSpPr>
          <p:nvPr/>
        </p:nvGrpSpPr>
        <p:grpSpPr bwMode="auto">
          <a:xfrm>
            <a:off x="6440488" y="3736975"/>
            <a:ext cx="2446337" cy="2517775"/>
            <a:chOff x="4057" y="2354"/>
            <a:chExt cx="1541" cy="1586"/>
          </a:xfrm>
        </p:grpSpPr>
        <p:grpSp>
          <p:nvGrpSpPr>
            <p:cNvPr id="4124" name="Group 104"/>
            <p:cNvGrpSpPr>
              <a:grpSpLocks/>
            </p:cNvGrpSpPr>
            <p:nvPr/>
          </p:nvGrpSpPr>
          <p:grpSpPr bwMode="auto">
            <a:xfrm>
              <a:off x="4057" y="2354"/>
              <a:ext cx="1541" cy="1586"/>
              <a:chOff x="428" y="1453"/>
              <a:chExt cx="1541" cy="1586"/>
            </a:xfrm>
          </p:grpSpPr>
          <p:grpSp>
            <p:nvGrpSpPr>
              <p:cNvPr id="4136" name="Group 105"/>
              <p:cNvGrpSpPr>
                <a:grpSpLocks/>
              </p:cNvGrpSpPr>
              <p:nvPr/>
            </p:nvGrpSpPr>
            <p:grpSpPr bwMode="auto">
              <a:xfrm>
                <a:off x="432" y="1533"/>
                <a:ext cx="1485" cy="1506"/>
                <a:chOff x="2016" y="1521"/>
                <a:chExt cx="1383" cy="1506"/>
              </a:xfrm>
            </p:grpSpPr>
            <p:sp>
              <p:nvSpPr>
                <p:cNvPr id="4163" name="Line 10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25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4" name="Line 107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958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5" name="Line 108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657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6" name="Line 109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356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7" name="Line 110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05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8" name="Line 111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82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9" name="Line 112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10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0" name="Line 113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807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1" name="Line 114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506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2" name="Line 115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205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3" name="Line 11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90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4" name="Line 117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033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5" name="Line 118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732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6" name="Line 119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431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7" name="Line 120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130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8" name="Line 121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18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9" name="Line 122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883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0" name="Line 123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582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1" name="Line 124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280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2" name="Line 125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97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3" name="Line 12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335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37" name="Line 127"/>
              <p:cNvSpPr>
                <a:spLocks noChangeShapeType="1"/>
              </p:cNvSpPr>
              <p:nvPr/>
            </p:nvSpPr>
            <p:spPr bwMode="auto">
              <a:xfrm flipV="1">
                <a:off x="1176" y="1526"/>
                <a:ext cx="1" cy="1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Text Box 128"/>
              <p:cNvSpPr txBox="1">
                <a:spLocks noChangeArrowheads="1"/>
              </p:cNvSpPr>
              <p:nvPr/>
            </p:nvSpPr>
            <p:spPr bwMode="auto">
              <a:xfrm>
                <a:off x="1196" y="1453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600" b="1"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4139" name="Text Box 129"/>
              <p:cNvSpPr txBox="1">
                <a:spLocks noChangeArrowheads="1"/>
              </p:cNvSpPr>
              <p:nvPr/>
            </p:nvSpPr>
            <p:spPr bwMode="auto">
              <a:xfrm>
                <a:off x="1789" y="2052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600" b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4140" name="Line 130"/>
              <p:cNvSpPr>
                <a:spLocks noChangeShapeType="1"/>
              </p:cNvSpPr>
              <p:nvPr/>
            </p:nvSpPr>
            <p:spPr bwMode="auto">
              <a:xfrm>
                <a:off x="428" y="2282"/>
                <a:ext cx="14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41" name="Group 131"/>
              <p:cNvGrpSpPr>
                <a:grpSpLocks/>
              </p:cNvGrpSpPr>
              <p:nvPr/>
            </p:nvGrpSpPr>
            <p:grpSpPr bwMode="auto">
              <a:xfrm>
                <a:off x="432" y="1530"/>
                <a:ext cx="1488" cy="1508"/>
                <a:chOff x="96" y="288"/>
                <a:chExt cx="1488" cy="1409"/>
              </a:xfrm>
            </p:grpSpPr>
            <p:sp>
              <p:nvSpPr>
                <p:cNvPr id="4142" name="Line 132"/>
                <p:cNvSpPr>
                  <a:spLocks noChangeShapeType="1"/>
                </p:cNvSpPr>
                <p:nvPr/>
              </p:nvSpPr>
              <p:spPr bwMode="auto">
                <a:xfrm>
                  <a:off x="158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3" name="Line 133"/>
                <p:cNvSpPr>
                  <a:spLocks noChangeShapeType="1"/>
                </p:cNvSpPr>
                <p:nvPr/>
              </p:nvSpPr>
              <p:spPr bwMode="auto">
                <a:xfrm>
                  <a:off x="17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4" name="Line 134"/>
                <p:cNvSpPr>
                  <a:spLocks noChangeShapeType="1"/>
                </p:cNvSpPr>
                <p:nvPr/>
              </p:nvSpPr>
              <p:spPr bwMode="auto">
                <a:xfrm>
                  <a:off x="1137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5" name="Line 135"/>
                <p:cNvSpPr>
                  <a:spLocks noChangeShapeType="1"/>
                </p:cNvSpPr>
                <p:nvPr/>
              </p:nvSpPr>
              <p:spPr bwMode="auto">
                <a:xfrm>
                  <a:off x="1435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6" name="Line 136"/>
                <p:cNvSpPr>
                  <a:spLocks noChangeShapeType="1"/>
                </p:cNvSpPr>
                <p:nvPr/>
              </p:nvSpPr>
              <p:spPr bwMode="auto">
                <a:xfrm>
                  <a:off x="691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7" name="Line 137"/>
                <p:cNvSpPr>
                  <a:spLocks noChangeShapeType="1"/>
                </p:cNvSpPr>
                <p:nvPr/>
              </p:nvSpPr>
              <p:spPr bwMode="auto">
                <a:xfrm>
                  <a:off x="988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8" name="Line 138"/>
                <p:cNvSpPr>
                  <a:spLocks noChangeShapeType="1"/>
                </p:cNvSpPr>
                <p:nvPr/>
              </p:nvSpPr>
              <p:spPr bwMode="auto">
                <a:xfrm>
                  <a:off x="128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9" name="Line 139"/>
                <p:cNvSpPr>
                  <a:spLocks noChangeShapeType="1"/>
                </p:cNvSpPr>
                <p:nvPr/>
              </p:nvSpPr>
              <p:spPr bwMode="auto">
                <a:xfrm>
                  <a:off x="24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0" name="Line 140"/>
                <p:cNvSpPr>
                  <a:spLocks noChangeShapeType="1"/>
                </p:cNvSpPr>
                <p:nvPr/>
              </p:nvSpPr>
              <p:spPr bwMode="auto">
                <a:xfrm>
                  <a:off x="393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1" name="Line 141"/>
                <p:cNvSpPr>
                  <a:spLocks noChangeShapeType="1"/>
                </p:cNvSpPr>
                <p:nvPr/>
              </p:nvSpPr>
              <p:spPr bwMode="auto">
                <a:xfrm>
                  <a:off x="542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2" name="Line 142"/>
                <p:cNvSpPr>
                  <a:spLocks noChangeShapeType="1"/>
                </p:cNvSpPr>
                <p:nvPr/>
              </p:nvSpPr>
              <p:spPr bwMode="auto">
                <a:xfrm>
                  <a:off x="84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3" name="Line 143"/>
                <p:cNvSpPr>
                  <a:spLocks noChangeShapeType="1"/>
                </p:cNvSpPr>
                <p:nvPr/>
              </p:nvSpPr>
              <p:spPr bwMode="auto">
                <a:xfrm>
                  <a:off x="1212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4" name="Line 144"/>
                <p:cNvSpPr>
                  <a:spLocks noChangeShapeType="1"/>
                </p:cNvSpPr>
                <p:nvPr/>
              </p:nvSpPr>
              <p:spPr bwMode="auto">
                <a:xfrm>
                  <a:off x="1509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5" name="Line 145"/>
                <p:cNvSpPr>
                  <a:spLocks noChangeShapeType="1"/>
                </p:cNvSpPr>
                <p:nvPr/>
              </p:nvSpPr>
              <p:spPr bwMode="auto">
                <a:xfrm>
                  <a:off x="765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6" name="Line 146"/>
                <p:cNvSpPr>
                  <a:spLocks noChangeShapeType="1"/>
                </p:cNvSpPr>
                <p:nvPr/>
              </p:nvSpPr>
              <p:spPr bwMode="auto">
                <a:xfrm>
                  <a:off x="1063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7" name="Line 147"/>
                <p:cNvSpPr>
                  <a:spLocks noChangeShapeType="1"/>
                </p:cNvSpPr>
                <p:nvPr/>
              </p:nvSpPr>
              <p:spPr bwMode="auto">
                <a:xfrm>
                  <a:off x="136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8" name="Line 148"/>
                <p:cNvSpPr>
                  <a:spLocks noChangeShapeType="1"/>
                </p:cNvSpPr>
                <p:nvPr/>
              </p:nvSpPr>
              <p:spPr bwMode="auto">
                <a:xfrm>
                  <a:off x="319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9" name="Line 149"/>
                <p:cNvSpPr>
                  <a:spLocks noChangeShapeType="1"/>
                </p:cNvSpPr>
                <p:nvPr/>
              </p:nvSpPr>
              <p:spPr bwMode="auto">
                <a:xfrm>
                  <a:off x="468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0" name="Line 150"/>
                <p:cNvSpPr>
                  <a:spLocks noChangeShapeType="1"/>
                </p:cNvSpPr>
                <p:nvPr/>
              </p:nvSpPr>
              <p:spPr bwMode="auto">
                <a:xfrm>
                  <a:off x="61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1" name="Line 151"/>
                <p:cNvSpPr>
                  <a:spLocks noChangeShapeType="1"/>
                </p:cNvSpPr>
                <p:nvPr/>
              </p:nvSpPr>
              <p:spPr bwMode="auto">
                <a:xfrm>
                  <a:off x="91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2" name="Line 152"/>
                <p:cNvSpPr>
                  <a:spLocks noChangeShapeType="1"/>
                </p:cNvSpPr>
                <p:nvPr/>
              </p:nvSpPr>
              <p:spPr bwMode="auto">
                <a:xfrm>
                  <a:off x="9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125" name="Text Box 153"/>
            <p:cNvSpPr txBox="1">
              <a:spLocks noChangeArrowheads="1"/>
            </p:cNvSpPr>
            <p:nvPr/>
          </p:nvSpPr>
          <p:spPr bwMode="auto">
            <a:xfrm>
              <a:off x="5453" y="2566"/>
              <a:ext cx="64" cy="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 i="1">
                  <a:solidFill>
                    <a:srgbClr val="FFFF00"/>
                  </a:solidFill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4126" name="Text Box 154"/>
            <p:cNvSpPr txBox="1">
              <a:spLocks noChangeArrowheads="1"/>
            </p:cNvSpPr>
            <p:nvPr/>
          </p:nvSpPr>
          <p:spPr bwMode="auto">
            <a:xfrm>
              <a:off x="4747" y="3186"/>
              <a:ext cx="92" cy="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FFFF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4127" name="Text Box 155"/>
            <p:cNvSpPr txBox="1">
              <a:spLocks noChangeArrowheads="1"/>
            </p:cNvSpPr>
            <p:nvPr/>
          </p:nvSpPr>
          <p:spPr bwMode="auto">
            <a:xfrm>
              <a:off x="4692" y="2882"/>
              <a:ext cx="246" cy="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FFFF00"/>
                  </a:solidFill>
                  <a:latin typeface="Times New Roman" pitchFamily="18" charset="0"/>
                </a:rPr>
                <a:t>(0,1)</a:t>
              </a:r>
            </a:p>
          </p:txBody>
        </p:sp>
        <p:sp>
          <p:nvSpPr>
            <p:cNvPr id="4128" name="Text Box 156"/>
            <p:cNvSpPr txBox="1">
              <a:spLocks noChangeArrowheads="1"/>
            </p:cNvSpPr>
            <p:nvPr/>
          </p:nvSpPr>
          <p:spPr bwMode="auto">
            <a:xfrm>
              <a:off x="4104" y="3135"/>
              <a:ext cx="332" cy="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FFFF00"/>
                  </a:solidFill>
                  <a:latin typeface="Times New Roman" pitchFamily="18" charset="0"/>
                </a:rPr>
                <a:t>(-6,-2)</a:t>
              </a:r>
            </a:p>
          </p:txBody>
        </p:sp>
        <p:sp>
          <p:nvSpPr>
            <p:cNvPr id="4129" name="Text Box 157"/>
            <p:cNvSpPr txBox="1">
              <a:spLocks noChangeArrowheads="1"/>
            </p:cNvSpPr>
            <p:nvPr/>
          </p:nvSpPr>
          <p:spPr bwMode="auto">
            <a:xfrm>
              <a:off x="4311" y="3400"/>
              <a:ext cx="85" cy="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FFFF00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4130" name="Text Box 158"/>
            <p:cNvSpPr txBox="1">
              <a:spLocks noChangeArrowheads="1"/>
            </p:cNvSpPr>
            <p:nvPr/>
          </p:nvSpPr>
          <p:spPr bwMode="auto">
            <a:xfrm>
              <a:off x="5051" y="2695"/>
              <a:ext cx="246" cy="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FFFF00"/>
                  </a:solidFill>
                  <a:latin typeface="Times New Roman" pitchFamily="18" charset="0"/>
                </a:rPr>
                <a:t>(6,4)</a:t>
              </a:r>
            </a:p>
          </p:txBody>
        </p:sp>
        <p:sp>
          <p:nvSpPr>
            <p:cNvPr id="4131" name="Text Box 159"/>
            <p:cNvSpPr txBox="1">
              <a:spLocks noChangeArrowheads="1"/>
            </p:cNvSpPr>
            <p:nvPr/>
          </p:nvSpPr>
          <p:spPr bwMode="auto">
            <a:xfrm>
              <a:off x="5352" y="2837"/>
              <a:ext cx="92" cy="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FFFF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4132" name="Line 160"/>
            <p:cNvSpPr>
              <a:spLocks noChangeShapeType="1"/>
            </p:cNvSpPr>
            <p:nvPr/>
          </p:nvSpPr>
          <p:spPr bwMode="auto">
            <a:xfrm flipV="1">
              <a:off x="4179" y="2744"/>
              <a:ext cx="1344" cy="681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Oval 161"/>
            <p:cNvSpPr>
              <a:spLocks noChangeAspect="1" noChangeArrowheads="1"/>
            </p:cNvSpPr>
            <p:nvPr/>
          </p:nvSpPr>
          <p:spPr bwMode="auto">
            <a:xfrm>
              <a:off x="4777" y="3082"/>
              <a:ext cx="58" cy="5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4" name="Oval 162"/>
            <p:cNvSpPr>
              <a:spLocks noChangeAspect="1" noChangeArrowheads="1"/>
            </p:cNvSpPr>
            <p:nvPr/>
          </p:nvSpPr>
          <p:spPr bwMode="auto">
            <a:xfrm>
              <a:off x="4328" y="3308"/>
              <a:ext cx="58" cy="5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5" name="Oval 163"/>
            <p:cNvSpPr>
              <a:spLocks noChangeAspect="1" noChangeArrowheads="1"/>
            </p:cNvSpPr>
            <p:nvPr/>
          </p:nvSpPr>
          <p:spPr bwMode="auto">
            <a:xfrm>
              <a:off x="5222" y="2861"/>
              <a:ext cx="58" cy="5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121" name="AutoShape 164"/>
          <p:cNvSpPr>
            <a:spLocks noChangeArrowheads="1"/>
          </p:cNvSpPr>
          <p:nvPr/>
        </p:nvSpPr>
        <p:spPr bwMode="auto">
          <a:xfrm flipH="1">
            <a:off x="7648575" y="4613275"/>
            <a:ext cx="677863" cy="32385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2" name="Text Box 165"/>
          <p:cNvSpPr txBox="1">
            <a:spLocks noChangeArrowheads="1"/>
          </p:cNvSpPr>
          <p:nvPr/>
        </p:nvSpPr>
        <p:spPr bwMode="auto">
          <a:xfrm>
            <a:off x="7835900" y="4732338"/>
            <a:ext cx="361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1">
                <a:cs typeface="Arial" charset="0"/>
              </a:rPr>
              <a:t>∆x</a:t>
            </a:r>
          </a:p>
        </p:txBody>
      </p:sp>
      <p:sp>
        <p:nvSpPr>
          <p:cNvPr id="4123" name="Text Box 166"/>
          <p:cNvSpPr txBox="1">
            <a:spLocks noChangeArrowheads="1"/>
          </p:cNvSpPr>
          <p:nvPr/>
        </p:nvSpPr>
        <p:spPr bwMode="auto">
          <a:xfrm>
            <a:off x="8054975" y="4638675"/>
            <a:ext cx="361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1">
                <a:cs typeface="Arial" charset="0"/>
              </a:rPr>
              <a:t>∆y</a:t>
            </a:r>
          </a:p>
        </p:txBody>
      </p:sp>
      <p:sp>
        <p:nvSpPr>
          <p:cNvPr id="88" name="Oval 88"/>
          <p:cNvSpPr>
            <a:spLocks noChangeArrowheads="1"/>
          </p:cNvSpPr>
          <p:nvPr/>
        </p:nvSpPr>
        <p:spPr bwMode="auto">
          <a:xfrm>
            <a:off x="4919028" y="61071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chemeClr val="bg1"/>
                </a:solidFill>
              </a:rPr>
              <a:t>D</a:t>
            </a:r>
            <a:endParaRPr lang="en-US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5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4108" grpId="0"/>
      <p:bldP spid="4109" grpId="0"/>
      <p:bldP spid="4110" grpId="0"/>
      <p:bldP spid="4111" grpId="0"/>
      <p:bldP spid="41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346075" indent="-346075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en-US" sz="2800" b="1" smtClean="0"/>
              <a:t>Identify and model points, lines, and planes.</a:t>
            </a:r>
          </a:p>
          <a:p>
            <a:pPr marL="346075" indent="-346075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en-US" sz="2800" b="1" smtClean="0"/>
              <a:t>Identify intersecting lines and planes.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7263"/>
            <a:ext cx="8229600" cy="5565775"/>
          </a:xfrm>
        </p:spPr>
        <p:txBody>
          <a:bodyPr/>
          <a:lstStyle/>
          <a:p>
            <a:r>
              <a:rPr lang="en-US" altLang="en-US" sz="2400" b="1" i="1" smtClean="0"/>
              <a:t>Collinear points – points on the same line are called collinear</a:t>
            </a:r>
            <a:endParaRPr lang="en-US" altLang="en-US" sz="2400" b="1" smtClean="0"/>
          </a:p>
          <a:p>
            <a:r>
              <a:rPr lang="en-US" altLang="en-US" sz="2400" b="1" i="1" smtClean="0"/>
              <a:t>Coplanar points – points lying on the same plane are called coplanar</a:t>
            </a:r>
            <a:endParaRPr lang="en-US" altLang="en-US" sz="2400" b="1" smtClean="0"/>
          </a:p>
          <a:p>
            <a:r>
              <a:rPr lang="en-US" altLang="en-US" sz="2400" b="1" i="1" smtClean="0"/>
              <a:t>Defined terms – terms that can be described using know words (like point or line)</a:t>
            </a:r>
            <a:endParaRPr lang="en-US" altLang="en-US" sz="2400" b="1" smtClean="0"/>
          </a:p>
          <a:p>
            <a:r>
              <a:rPr lang="en-US" altLang="en-US" sz="2400" b="1" i="1" smtClean="0"/>
              <a:t>Intersection – the set of points the figures have in common</a:t>
            </a:r>
            <a:endParaRPr lang="en-US" altLang="en-US" sz="2400" b="1" smtClean="0"/>
          </a:p>
          <a:p>
            <a:r>
              <a:rPr lang="en-US" altLang="en-US" sz="2400" b="1" i="1" smtClean="0"/>
              <a:t>Line segment – a collection of collinear points between two endpoints; can be measured</a:t>
            </a:r>
            <a:endParaRPr lang="en-US" altLang="en-US" sz="2400" b="1" smtClean="0"/>
          </a:p>
          <a:p>
            <a:r>
              <a:rPr lang="en-US" altLang="en-US" sz="2400" b="1" i="1" smtClean="0"/>
              <a:t>Line – has one dimension; a collection of points that goes on forever, defined by two points; represented by a line with arrowheads on the ends</a:t>
            </a:r>
            <a:endParaRPr lang="en-US" altLang="en-US" sz="2400" b="1" smtClean="0"/>
          </a:p>
        </p:txBody>
      </p:sp>
      <p:sp>
        <p:nvSpPr>
          <p:cNvPr id="4" name="5-Point Star 3"/>
          <p:cNvSpPr>
            <a:spLocks noChangeAspect="1"/>
          </p:cNvSpPr>
          <p:nvPr/>
        </p:nvSpPr>
        <p:spPr>
          <a:xfrm>
            <a:off x="381000" y="95091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5-Point Star 4"/>
          <p:cNvSpPr>
            <a:spLocks noChangeAspect="1"/>
          </p:cNvSpPr>
          <p:nvPr/>
        </p:nvSpPr>
        <p:spPr>
          <a:xfrm>
            <a:off x="390525" y="175736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 - cont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7263"/>
            <a:ext cx="8229600" cy="5565775"/>
          </a:xfrm>
        </p:spPr>
        <p:txBody>
          <a:bodyPr/>
          <a:lstStyle/>
          <a:p>
            <a:r>
              <a:rPr lang="en-US" altLang="en-US" sz="2400" b="1" i="1" smtClean="0"/>
              <a:t>Opposite Rays – two rays that together make a line</a:t>
            </a:r>
            <a:endParaRPr lang="en-US" altLang="en-US" sz="2400" b="1" smtClean="0"/>
          </a:p>
          <a:p>
            <a:r>
              <a:rPr lang="en-US" altLang="en-US" sz="2400" b="1" i="1" smtClean="0"/>
              <a:t>Plane – has two dimension; flat surface made up of points that extends without end; defined by at least three points (or two intersecting lines); represented by a shape that looks like a wall or piece of paper</a:t>
            </a:r>
            <a:endParaRPr lang="en-US" altLang="en-US" sz="2400" b="1" smtClean="0"/>
          </a:p>
          <a:p>
            <a:r>
              <a:rPr lang="en-US" altLang="en-US" sz="2400" b="1" i="1" smtClean="0"/>
              <a:t>Point – has no dimension; a location in space; usually named by coordinate location; represented by a dot</a:t>
            </a:r>
            <a:endParaRPr lang="en-US" altLang="en-US" sz="2400" b="1" smtClean="0"/>
          </a:p>
          <a:p>
            <a:r>
              <a:rPr lang="en-US" altLang="en-US" sz="2400" b="1" i="1" smtClean="0"/>
              <a:t>Ray – a part of a line with an endpoint and extending forever in only one direction</a:t>
            </a:r>
            <a:endParaRPr lang="en-US" altLang="en-US" sz="2400" b="1" smtClean="0"/>
          </a:p>
          <a:p>
            <a:r>
              <a:rPr lang="en-US" altLang="en-US" sz="2400" b="1" i="1" smtClean="0"/>
              <a:t>Space – is a boundless, </a:t>
            </a:r>
            <a:r>
              <a:rPr lang="en-US" altLang="en-US" sz="2400" b="1" i="1" u="sng" smtClean="0"/>
              <a:t>three</a:t>
            </a:r>
            <a:r>
              <a:rPr lang="en-US" altLang="en-US" sz="2400" b="1" i="1" smtClean="0"/>
              <a:t> dimensional set of all points</a:t>
            </a:r>
            <a:endParaRPr lang="en-US" altLang="en-US" sz="2400" b="1" smtClean="0"/>
          </a:p>
          <a:p>
            <a:r>
              <a:rPr lang="en-US" altLang="en-US" sz="2400" b="1" i="1" smtClean="0"/>
              <a:t>Undefined terms – points, lines and planes – no formal definitions, but agreed upon meaning</a:t>
            </a:r>
            <a:endParaRPr lang="en-US" altLang="en-US" sz="2400" b="1" smtClean="0"/>
          </a:p>
        </p:txBody>
      </p:sp>
      <p:sp>
        <p:nvSpPr>
          <p:cNvPr id="4" name="5-Point Star 3"/>
          <p:cNvSpPr>
            <a:spLocks noChangeAspect="1"/>
          </p:cNvSpPr>
          <p:nvPr/>
        </p:nvSpPr>
        <p:spPr>
          <a:xfrm>
            <a:off x="373063" y="408781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1079500"/>
            <a:ext cx="7742237" cy="537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-Point Star 5"/>
          <p:cNvSpPr>
            <a:spLocks noChangeAspect="1"/>
          </p:cNvSpPr>
          <p:nvPr/>
        </p:nvSpPr>
        <p:spPr>
          <a:xfrm>
            <a:off x="938213" y="3457575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5-Point Star 6"/>
          <p:cNvSpPr>
            <a:spLocks noChangeAspect="1"/>
          </p:cNvSpPr>
          <p:nvPr/>
        </p:nvSpPr>
        <p:spPr>
          <a:xfrm>
            <a:off x="935038" y="5495925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pic>
        <p:nvPicPr>
          <p:cNvPr id="8195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957263"/>
            <a:ext cx="6945312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-Point Star 8"/>
          <p:cNvSpPr>
            <a:spLocks noChangeAspect="1"/>
          </p:cNvSpPr>
          <p:nvPr/>
        </p:nvSpPr>
        <p:spPr>
          <a:xfrm>
            <a:off x="1014413" y="461486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594</Words>
  <Application>Microsoft Office PowerPoint</Application>
  <PresentationFormat>On-screen Show (4:3)</PresentationFormat>
  <Paragraphs>133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Equation</vt:lpstr>
      <vt:lpstr>Opening</vt:lpstr>
      <vt:lpstr>Lesson 1-1</vt:lpstr>
      <vt:lpstr>Lesson Outline</vt:lpstr>
      <vt:lpstr>PowerPoint Presentation</vt:lpstr>
      <vt:lpstr>Objectives</vt:lpstr>
      <vt:lpstr>Vocabulary</vt:lpstr>
      <vt:lpstr>Vocabulary - cont</vt:lpstr>
      <vt:lpstr>Core Concept</vt:lpstr>
      <vt:lpstr>Core Concept</vt:lpstr>
      <vt:lpstr>Core Concept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45</cp:revision>
  <dcterms:created xsi:type="dcterms:W3CDTF">2008-02-18T23:02:07Z</dcterms:created>
  <dcterms:modified xsi:type="dcterms:W3CDTF">2018-07-28T12:57:31Z</dcterms:modified>
</cp:coreProperties>
</file>