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23" r:id="rId2"/>
    <p:sldId id="283" r:id="rId3"/>
    <p:sldId id="281" r:id="rId4"/>
    <p:sldId id="322" r:id="rId5"/>
    <p:sldId id="297" r:id="rId6"/>
    <p:sldId id="282" r:id="rId7"/>
    <p:sldId id="298" r:id="rId8"/>
    <p:sldId id="287" r:id="rId9"/>
    <p:sldId id="302" r:id="rId10"/>
    <p:sldId id="314" r:id="rId11"/>
    <p:sldId id="320" r:id="rId12"/>
    <p:sldId id="309" r:id="rId13"/>
    <p:sldId id="317" r:id="rId14"/>
    <p:sldId id="319" r:id="rId15"/>
    <p:sldId id="321" r:id="rId16"/>
    <p:sldId id="306" r:id="rId17"/>
    <p:sldId id="29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CCECFF"/>
    <a:srgbClr val="FF6699"/>
    <a:srgbClr val="66FF99"/>
    <a:srgbClr val="FFFF00"/>
    <a:srgbClr val="0066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CA8A27-5648-40B7-A5EB-8F51177354F8}" type="datetimeFigureOut">
              <a:rPr lang="en-US"/>
              <a:pPr>
                <a:defRPr/>
              </a:pPr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AB50382-9C0C-4B4D-9859-55E7B077B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44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11178F8-4A4F-4A4D-8C82-323D10D70187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D2153-CD3A-4F0B-B37D-719FE8E71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4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1AA14-0DE7-4DFB-A6BB-A77D23F81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9BAF0-E745-4728-BC86-778F4FB52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A7496-0933-4919-B8D1-737E78A25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BE144-4834-4055-9785-D9550AC56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8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01E5E-AB0C-471E-A5F0-CB783812B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2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383B-5DD5-4BFE-8C22-DB95E0D98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E9413-3B54-421E-B002-625D6E0AE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5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A8759-BE0F-413C-84FD-8B88FB8EA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2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0C209-530F-43E9-B5DE-8B631BA2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3A94C-DC30-454E-A49C-394B8FE16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2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B163CE3-847F-4EB1-9A12-9BE12E2D1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png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png"/><Relationship Id="rId5" Type="http://schemas.openxmlformats.org/officeDocument/2006/relationships/image" Target="../media/image16.png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Plot the point in the coordinate plane.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/>
              <a:t>A</a:t>
            </a:r>
            <a:r>
              <a:rPr lang="en-US" sz="2400" b="1" dirty="0"/>
              <a:t>(8, -5)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/>
              <a:t>B</a:t>
            </a:r>
            <a:r>
              <a:rPr lang="en-US" sz="2400" b="1" dirty="0"/>
              <a:t>(2, 0)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/>
              <a:t>C</a:t>
            </a:r>
            <a:r>
              <a:rPr lang="en-US" sz="2400" b="1" dirty="0"/>
              <a:t>(5, -1)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/>
              <a:t>D</a:t>
            </a:r>
            <a:r>
              <a:rPr lang="en-US" sz="2400" b="1" dirty="0"/>
              <a:t>(1, 3)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/>
              <a:t>E</a:t>
            </a:r>
            <a:r>
              <a:rPr lang="en-US" sz="2400" b="1" dirty="0"/>
              <a:t>(1, -3)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/>
              <a:t>F</a:t>
            </a:r>
            <a:r>
              <a:rPr lang="en-US" sz="2400" b="1" dirty="0"/>
              <a:t>(4, 4)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/>
              <a:t>G</a:t>
            </a:r>
            <a:r>
              <a:rPr lang="en-US" sz="2400" b="1" dirty="0"/>
              <a:t>(6, 4)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i="1" dirty="0"/>
              <a:t>H</a:t>
            </a:r>
            <a:r>
              <a:rPr lang="en-US" sz="2400" b="1" dirty="0"/>
              <a:t>(-3, 1)</a:t>
            </a:r>
          </a:p>
        </p:txBody>
      </p:sp>
      <p:grpSp>
        <p:nvGrpSpPr>
          <p:cNvPr id="5" name="Group 544"/>
          <p:cNvGrpSpPr>
            <a:grpSpLocks noChangeAspect="1"/>
          </p:cNvGrpSpPr>
          <p:nvPr/>
        </p:nvGrpSpPr>
        <p:grpSpPr bwMode="auto">
          <a:xfrm>
            <a:off x="4408660" y="1858834"/>
            <a:ext cx="4345541" cy="4298395"/>
            <a:chOff x="428" y="1398"/>
            <a:chExt cx="1659" cy="1641"/>
          </a:xfrm>
        </p:grpSpPr>
        <p:grpSp>
          <p:nvGrpSpPr>
            <p:cNvPr id="6" name="Group 545"/>
            <p:cNvGrpSpPr>
              <a:grpSpLocks/>
            </p:cNvGrpSpPr>
            <p:nvPr/>
          </p:nvGrpSpPr>
          <p:grpSpPr bwMode="auto">
            <a:xfrm>
              <a:off x="432" y="1533"/>
              <a:ext cx="1485" cy="1506"/>
              <a:chOff x="2016" y="1521"/>
              <a:chExt cx="1383" cy="1506"/>
            </a:xfrm>
          </p:grpSpPr>
          <p:sp>
            <p:nvSpPr>
              <p:cNvPr id="33" name="Line 546"/>
              <p:cNvSpPr>
                <a:spLocks noChangeShapeType="1"/>
              </p:cNvSpPr>
              <p:nvPr/>
            </p:nvSpPr>
            <p:spPr bwMode="auto">
              <a:xfrm rot="-5400000">
                <a:off x="2708" y="225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547"/>
              <p:cNvSpPr>
                <a:spLocks noChangeShapeType="1"/>
              </p:cNvSpPr>
              <p:nvPr/>
            </p:nvSpPr>
            <p:spPr bwMode="auto">
              <a:xfrm rot="-5400000">
                <a:off x="2708" y="195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548"/>
              <p:cNvSpPr>
                <a:spLocks noChangeShapeType="1"/>
              </p:cNvSpPr>
              <p:nvPr/>
            </p:nvSpPr>
            <p:spPr bwMode="auto">
              <a:xfrm rot="-5400000">
                <a:off x="2708" y="165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549"/>
              <p:cNvSpPr>
                <a:spLocks noChangeShapeType="1"/>
              </p:cNvSpPr>
              <p:nvPr/>
            </p:nvSpPr>
            <p:spPr bwMode="auto">
              <a:xfrm rot="-5400000">
                <a:off x="2708" y="135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550"/>
              <p:cNvSpPr>
                <a:spLocks noChangeShapeType="1"/>
              </p:cNvSpPr>
              <p:nvPr/>
            </p:nvSpPr>
            <p:spPr bwMode="auto">
              <a:xfrm rot="-5400000">
                <a:off x="2708" y="105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551"/>
              <p:cNvSpPr>
                <a:spLocks noChangeShapeType="1"/>
              </p:cNvSpPr>
              <p:nvPr/>
            </p:nvSpPr>
            <p:spPr bwMode="auto">
              <a:xfrm rot="-5400000">
                <a:off x="2708" y="82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552"/>
              <p:cNvSpPr>
                <a:spLocks noChangeShapeType="1"/>
              </p:cNvSpPr>
              <p:nvPr/>
            </p:nvSpPr>
            <p:spPr bwMode="auto">
              <a:xfrm rot="-5400000">
                <a:off x="2708" y="210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553"/>
              <p:cNvSpPr>
                <a:spLocks noChangeShapeType="1"/>
              </p:cNvSpPr>
              <p:nvPr/>
            </p:nvSpPr>
            <p:spPr bwMode="auto">
              <a:xfrm rot="-5400000">
                <a:off x="2708" y="180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554"/>
              <p:cNvSpPr>
                <a:spLocks noChangeShapeType="1"/>
              </p:cNvSpPr>
              <p:nvPr/>
            </p:nvSpPr>
            <p:spPr bwMode="auto">
              <a:xfrm rot="-5400000">
                <a:off x="2708" y="150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555"/>
              <p:cNvSpPr>
                <a:spLocks noChangeShapeType="1"/>
              </p:cNvSpPr>
              <p:nvPr/>
            </p:nvSpPr>
            <p:spPr bwMode="auto">
              <a:xfrm rot="-5400000">
                <a:off x="2708" y="120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556"/>
              <p:cNvSpPr>
                <a:spLocks noChangeShapeType="1"/>
              </p:cNvSpPr>
              <p:nvPr/>
            </p:nvSpPr>
            <p:spPr bwMode="auto">
              <a:xfrm rot="-5400000">
                <a:off x="2708" y="90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557"/>
              <p:cNvSpPr>
                <a:spLocks noChangeShapeType="1"/>
              </p:cNvSpPr>
              <p:nvPr/>
            </p:nvSpPr>
            <p:spPr bwMode="auto">
              <a:xfrm rot="-5400000">
                <a:off x="2708" y="203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558"/>
              <p:cNvSpPr>
                <a:spLocks noChangeShapeType="1"/>
              </p:cNvSpPr>
              <p:nvPr/>
            </p:nvSpPr>
            <p:spPr bwMode="auto">
              <a:xfrm rot="-5400000">
                <a:off x="2708" y="173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559"/>
              <p:cNvSpPr>
                <a:spLocks noChangeShapeType="1"/>
              </p:cNvSpPr>
              <p:nvPr/>
            </p:nvSpPr>
            <p:spPr bwMode="auto">
              <a:xfrm rot="-5400000">
                <a:off x="2708" y="143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560"/>
              <p:cNvSpPr>
                <a:spLocks noChangeShapeType="1"/>
              </p:cNvSpPr>
              <p:nvPr/>
            </p:nvSpPr>
            <p:spPr bwMode="auto">
              <a:xfrm rot="-5400000">
                <a:off x="2708" y="113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561"/>
              <p:cNvSpPr>
                <a:spLocks noChangeShapeType="1"/>
              </p:cNvSpPr>
              <p:nvPr/>
            </p:nvSpPr>
            <p:spPr bwMode="auto">
              <a:xfrm rot="-5400000">
                <a:off x="2708" y="218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562"/>
              <p:cNvSpPr>
                <a:spLocks noChangeShapeType="1"/>
              </p:cNvSpPr>
              <p:nvPr/>
            </p:nvSpPr>
            <p:spPr bwMode="auto">
              <a:xfrm rot="-5400000">
                <a:off x="2708" y="188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563"/>
              <p:cNvSpPr>
                <a:spLocks noChangeShapeType="1"/>
              </p:cNvSpPr>
              <p:nvPr/>
            </p:nvSpPr>
            <p:spPr bwMode="auto">
              <a:xfrm rot="-5400000">
                <a:off x="2708" y="158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564"/>
              <p:cNvSpPr>
                <a:spLocks noChangeShapeType="1"/>
              </p:cNvSpPr>
              <p:nvPr/>
            </p:nvSpPr>
            <p:spPr bwMode="auto">
              <a:xfrm rot="-5400000">
                <a:off x="2708" y="128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565"/>
              <p:cNvSpPr>
                <a:spLocks noChangeShapeType="1"/>
              </p:cNvSpPr>
              <p:nvPr/>
            </p:nvSpPr>
            <p:spPr bwMode="auto">
              <a:xfrm rot="-5400000">
                <a:off x="2708" y="97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566"/>
              <p:cNvSpPr>
                <a:spLocks noChangeShapeType="1"/>
              </p:cNvSpPr>
              <p:nvPr/>
            </p:nvSpPr>
            <p:spPr bwMode="auto">
              <a:xfrm rot="-5400000">
                <a:off x="2708" y="233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" name="Line 567"/>
            <p:cNvSpPr>
              <a:spLocks noChangeShapeType="1"/>
            </p:cNvSpPr>
            <p:nvPr/>
          </p:nvSpPr>
          <p:spPr bwMode="auto">
            <a:xfrm flipV="1">
              <a:off x="1176" y="1526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568"/>
            <p:cNvSpPr txBox="1">
              <a:spLocks noChangeArrowheads="1"/>
            </p:cNvSpPr>
            <p:nvPr/>
          </p:nvSpPr>
          <p:spPr bwMode="auto">
            <a:xfrm>
              <a:off x="1142" y="139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/>
                <a:t>y</a:t>
              </a:r>
            </a:p>
          </p:txBody>
        </p:sp>
        <p:sp>
          <p:nvSpPr>
            <p:cNvPr id="9" name="Text Box 569"/>
            <p:cNvSpPr txBox="1">
              <a:spLocks noChangeArrowheads="1"/>
            </p:cNvSpPr>
            <p:nvPr/>
          </p:nvSpPr>
          <p:spPr bwMode="auto">
            <a:xfrm>
              <a:off x="1907" y="219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/>
                <a:t>x</a:t>
              </a:r>
            </a:p>
          </p:txBody>
        </p:sp>
        <p:sp>
          <p:nvSpPr>
            <p:cNvPr id="10" name="Line 570"/>
            <p:cNvSpPr>
              <a:spLocks noChangeShapeType="1"/>
            </p:cNvSpPr>
            <p:nvPr/>
          </p:nvSpPr>
          <p:spPr bwMode="auto">
            <a:xfrm>
              <a:off x="428" y="2282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571"/>
            <p:cNvGrpSpPr>
              <a:grpSpLocks/>
            </p:cNvGrpSpPr>
            <p:nvPr/>
          </p:nvGrpSpPr>
          <p:grpSpPr bwMode="auto">
            <a:xfrm>
              <a:off x="432" y="1530"/>
              <a:ext cx="1488" cy="1508"/>
              <a:chOff x="96" y="288"/>
              <a:chExt cx="1488" cy="1409"/>
            </a:xfrm>
          </p:grpSpPr>
          <p:sp>
            <p:nvSpPr>
              <p:cNvPr id="12" name="Line 572"/>
              <p:cNvSpPr>
                <a:spLocks noChangeShapeType="1"/>
              </p:cNvSpPr>
              <p:nvPr/>
            </p:nvSpPr>
            <p:spPr bwMode="auto">
              <a:xfrm>
                <a:off x="158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573"/>
              <p:cNvSpPr>
                <a:spLocks noChangeShapeType="1"/>
              </p:cNvSpPr>
              <p:nvPr/>
            </p:nvSpPr>
            <p:spPr bwMode="auto">
              <a:xfrm>
                <a:off x="17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574"/>
              <p:cNvSpPr>
                <a:spLocks noChangeShapeType="1"/>
              </p:cNvSpPr>
              <p:nvPr/>
            </p:nvSpPr>
            <p:spPr bwMode="auto">
              <a:xfrm>
                <a:off x="1137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575"/>
              <p:cNvSpPr>
                <a:spLocks noChangeShapeType="1"/>
              </p:cNvSpPr>
              <p:nvPr/>
            </p:nvSpPr>
            <p:spPr bwMode="auto">
              <a:xfrm>
                <a:off x="143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576"/>
              <p:cNvSpPr>
                <a:spLocks noChangeShapeType="1"/>
              </p:cNvSpPr>
              <p:nvPr/>
            </p:nvSpPr>
            <p:spPr bwMode="auto">
              <a:xfrm>
                <a:off x="691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577"/>
              <p:cNvSpPr>
                <a:spLocks noChangeShapeType="1"/>
              </p:cNvSpPr>
              <p:nvPr/>
            </p:nvSpPr>
            <p:spPr bwMode="auto">
              <a:xfrm>
                <a:off x="98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578"/>
              <p:cNvSpPr>
                <a:spLocks noChangeShapeType="1"/>
              </p:cNvSpPr>
              <p:nvPr/>
            </p:nvSpPr>
            <p:spPr bwMode="auto">
              <a:xfrm>
                <a:off x="128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579"/>
              <p:cNvSpPr>
                <a:spLocks noChangeShapeType="1"/>
              </p:cNvSpPr>
              <p:nvPr/>
            </p:nvSpPr>
            <p:spPr bwMode="auto">
              <a:xfrm>
                <a:off x="24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580"/>
              <p:cNvSpPr>
                <a:spLocks noChangeShapeType="1"/>
              </p:cNvSpPr>
              <p:nvPr/>
            </p:nvSpPr>
            <p:spPr bwMode="auto">
              <a:xfrm>
                <a:off x="39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581"/>
              <p:cNvSpPr>
                <a:spLocks noChangeShapeType="1"/>
              </p:cNvSpPr>
              <p:nvPr/>
            </p:nvSpPr>
            <p:spPr bwMode="auto">
              <a:xfrm>
                <a:off x="54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582"/>
              <p:cNvSpPr>
                <a:spLocks noChangeShapeType="1"/>
              </p:cNvSpPr>
              <p:nvPr/>
            </p:nvSpPr>
            <p:spPr bwMode="auto">
              <a:xfrm>
                <a:off x="84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583"/>
              <p:cNvSpPr>
                <a:spLocks noChangeShapeType="1"/>
              </p:cNvSpPr>
              <p:nvPr/>
            </p:nvSpPr>
            <p:spPr bwMode="auto">
              <a:xfrm>
                <a:off x="121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584"/>
              <p:cNvSpPr>
                <a:spLocks noChangeShapeType="1"/>
              </p:cNvSpPr>
              <p:nvPr/>
            </p:nvSpPr>
            <p:spPr bwMode="auto">
              <a:xfrm>
                <a:off x="150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585"/>
              <p:cNvSpPr>
                <a:spLocks noChangeShapeType="1"/>
              </p:cNvSpPr>
              <p:nvPr/>
            </p:nvSpPr>
            <p:spPr bwMode="auto">
              <a:xfrm>
                <a:off x="76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586"/>
              <p:cNvSpPr>
                <a:spLocks noChangeShapeType="1"/>
              </p:cNvSpPr>
              <p:nvPr/>
            </p:nvSpPr>
            <p:spPr bwMode="auto">
              <a:xfrm>
                <a:off x="106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587"/>
              <p:cNvSpPr>
                <a:spLocks noChangeShapeType="1"/>
              </p:cNvSpPr>
              <p:nvPr/>
            </p:nvSpPr>
            <p:spPr bwMode="auto">
              <a:xfrm>
                <a:off x="136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588"/>
              <p:cNvSpPr>
                <a:spLocks noChangeShapeType="1"/>
              </p:cNvSpPr>
              <p:nvPr/>
            </p:nvSpPr>
            <p:spPr bwMode="auto">
              <a:xfrm>
                <a:off x="31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589"/>
              <p:cNvSpPr>
                <a:spLocks noChangeShapeType="1"/>
              </p:cNvSpPr>
              <p:nvPr/>
            </p:nvSpPr>
            <p:spPr bwMode="auto">
              <a:xfrm>
                <a:off x="46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590"/>
              <p:cNvSpPr>
                <a:spLocks noChangeShapeType="1"/>
              </p:cNvSpPr>
              <p:nvPr/>
            </p:nvSpPr>
            <p:spPr bwMode="auto">
              <a:xfrm>
                <a:off x="61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591"/>
              <p:cNvSpPr>
                <a:spLocks noChangeShapeType="1"/>
              </p:cNvSpPr>
              <p:nvPr/>
            </p:nvSpPr>
            <p:spPr bwMode="auto">
              <a:xfrm>
                <a:off x="91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592"/>
              <p:cNvSpPr>
                <a:spLocks noChangeShapeType="1"/>
              </p:cNvSpPr>
              <p:nvPr/>
            </p:nvSpPr>
            <p:spPr bwMode="auto">
              <a:xfrm>
                <a:off x="9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68" name="Group 7167"/>
          <p:cNvGrpSpPr/>
          <p:nvPr/>
        </p:nvGrpSpPr>
        <p:grpSpPr>
          <a:xfrm>
            <a:off x="2463055" y="2229974"/>
            <a:ext cx="5522460" cy="1020369"/>
            <a:chOff x="2463055" y="2229974"/>
            <a:chExt cx="5522460" cy="1020369"/>
          </a:xfrm>
        </p:grpSpPr>
        <p:sp>
          <p:nvSpPr>
            <p:cNvPr id="2" name="Oval 1"/>
            <p:cNvSpPr>
              <a:spLocks noChangeAspect="1"/>
            </p:cNvSpPr>
            <p:nvPr/>
          </p:nvSpPr>
          <p:spPr>
            <a:xfrm>
              <a:off x="7894075" y="3158903"/>
              <a:ext cx="91440" cy="9144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ight Arrow 2"/>
            <p:cNvSpPr/>
            <p:nvPr/>
          </p:nvSpPr>
          <p:spPr>
            <a:xfrm flipH="1">
              <a:off x="2463055" y="2229974"/>
              <a:ext cx="479381" cy="374073"/>
            </a:xfrm>
            <a:prstGeom prst="rightArrow">
              <a:avLst>
                <a:gd name="adj1" fmla="val 27130"/>
                <a:gd name="adj2" fmla="val 44282"/>
              </a:avLst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69" name="Group 7168"/>
          <p:cNvGrpSpPr/>
          <p:nvPr/>
        </p:nvGrpSpPr>
        <p:grpSpPr>
          <a:xfrm>
            <a:off x="1994473" y="2650502"/>
            <a:ext cx="4813362" cy="1555831"/>
            <a:chOff x="1994473" y="2650502"/>
            <a:chExt cx="4813362" cy="1555831"/>
          </a:xfrm>
        </p:grpSpPr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6716395" y="4114893"/>
              <a:ext cx="91440" cy="91440"/>
            </a:xfrm>
            <a:prstGeom prst="ellipse">
              <a:avLst/>
            </a:prstGeom>
            <a:solidFill>
              <a:srgbClr val="66FF99"/>
            </a:solidFill>
            <a:ln>
              <a:solidFill>
                <a:srgbClr val="66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ight Arrow 63"/>
            <p:cNvSpPr/>
            <p:nvPr/>
          </p:nvSpPr>
          <p:spPr>
            <a:xfrm flipH="1">
              <a:off x="1994473" y="2650502"/>
              <a:ext cx="479381" cy="374073"/>
            </a:xfrm>
            <a:prstGeom prst="rightArrow">
              <a:avLst>
                <a:gd name="adj1" fmla="val 27130"/>
                <a:gd name="adj2" fmla="val 44282"/>
              </a:avLst>
            </a:prstGeom>
            <a:solidFill>
              <a:srgbClr val="66FF99"/>
            </a:solidFill>
            <a:ln>
              <a:solidFill>
                <a:srgbClr val="66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70" name="Group 7169"/>
          <p:cNvGrpSpPr/>
          <p:nvPr/>
        </p:nvGrpSpPr>
        <p:grpSpPr>
          <a:xfrm>
            <a:off x="2202293" y="3093857"/>
            <a:ext cx="5201307" cy="1334156"/>
            <a:chOff x="2202293" y="3093857"/>
            <a:chExt cx="5201307" cy="1334156"/>
          </a:xfrm>
        </p:grpSpPr>
        <p:sp>
          <p:nvSpPr>
            <p:cNvPr id="56" name="Oval 55"/>
            <p:cNvSpPr>
              <a:spLocks noChangeAspect="1"/>
            </p:cNvSpPr>
            <p:nvPr/>
          </p:nvSpPr>
          <p:spPr>
            <a:xfrm>
              <a:off x="7312160" y="4336573"/>
              <a:ext cx="91440" cy="91440"/>
            </a:xfrm>
            <a:prstGeom prst="ellipse">
              <a:avLst/>
            </a:prstGeom>
            <a:solidFill>
              <a:srgbClr val="FF6699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ight Arrow 65"/>
            <p:cNvSpPr/>
            <p:nvPr/>
          </p:nvSpPr>
          <p:spPr>
            <a:xfrm flipH="1">
              <a:off x="2202293" y="3093857"/>
              <a:ext cx="479381" cy="374073"/>
            </a:xfrm>
            <a:prstGeom prst="rightArrow">
              <a:avLst>
                <a:gd name="adj1" fmla="val 27130"/>
                <a:gd name="adj2" fmla="val 44282"/>
              </a:avLst>
            </a:prstGeom>
            <a:solidFill>
              <a:srgbClr val="FF6699"/>
            </a:solidFill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72" name="Group 7171"/>
          <p:cNvGrpSpPr/>
          <p:nvPr/>
        </p:nvGrpSpPr>
        <p:grpSpPr>
          <a:xfrm>
            <a:off x="1952903" y="3546838"/>
            <a:ext cx="4660962" cy="392162"/>
            <a:chOff x="1952903" y="3546838"/>
            <a:chExt cx="4660962" cy="392162"/>
          </a:xfrm>
        </p:grpSpPr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6522425" y="3546838"/>
              <a:ext cx="91440" cy="91440"/>
            </a:xfrm>
            <a:prstGeom prst="ellipse">
              <a:avLst/>
            </a:prstGeom>
            <a:solidFill>
              <a:srgbClr val="CCECFF"/>
            </a:solidFill>
            <a:ln>
              <a:solidFill>
                <a:srgbClr val="CCE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ight Arrow 67"/>
            <p:cNvSpPr/>
            <p:nvPr/>
          </p:nvSpPr>
          <p:spPr>
            <a:xfrm flipH="1">
              <a:off x="1952903" y="3564927"/>
              <a:ext cx="479381" cy="374073"/>
            </a:xfrm>
            <a:prstGeom prst="rightArrow">
              <a:avLst>
                <a:gd name="adj1" fmla="val 27130"/>
                <a:gd name="adj2" fmla="val 44282"/>
              </a:avLst>
            </a:prstGeom>
            <a:solidFill>
              <a:srgbClr val="CCECFF"/>
            </a:solidFill>
            <a:ln>
              <a:solidFill>
                <a:srgbClr val="CCE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73" name="Group 7172"/>
          <p:cNvGrpSpPr/>
          <p:nvPr/>
        </p:nvGrpSpPr>
        <p:grpSpPr>
          <a:xfrm>
            <a:off x="2133013" y="3994427"/>
            <a:ext cx="4480847" cy="807666"/>
            <a:chOff x="2133013" y="3994427"/>
            <a:chExt cx="4480847" cy="807666"/>
          </a:xfrm>
        </p:grpSpPr>
        <p:sp>
          <p:nvSpPr>
            <p:cNvPr id="58" name="Oval 57"/>
            <p:cNvSpPr>
              <a:spLocks noChangeAspect="1"/>
            </p:cNvSpPr>
            <p:nvPr/>
          </p:nvSpPr>
          <p:spPr>
            <a:xfrm>
              <a:off x="6522420" y="4710653"/>
              <a:ext cx="91440" cy="9144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ight Arrow 69"/>
            <p:cNvSpPr/>
            <p:nvPr/>
          </p:nvSpPr>
          <p:spPr>
            <a:xfrm flipH="1">
              <a:off x="2133013" y="3994427"/>
              <a:ext cx="479381" cy="374073"/>
            </a:xfrm>
            <a:prstGeom prst="rightArrow">
              <a:avLst>
                <a:gd name="adj1" fmla="val 27130"/>
                <a:gd name="adj2" fmla="val 44282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74" name="Group 7173"/>
          <p:cNvGrpSpPr/>
          <p:nvPr/>
        </p:nvGrpSpPr>
        <p:grpSpPr>
          <a:xfrm>
            <a:off x="1897473" y="3352863"/>
            <a:ext cx="5298297" cy="1458992"/>
            <a:chOff x="1897473" y="3352863"/>
            <a:chExt cx="5298297" cy="1458992"/>
          </a:xfrm>
        </p:grpSpPr>
        <p:sp>
          <p:nvSpPr>
            <p:cNvPr id="59" name="Oval 58"/>
            <p:cNvSpPr>
              <a:spLocks noChangeAspect="1"/>
            </p:cNvSpPr>
            <p:nvPr/>
          </p:nvSpPr>
          <p:spPr>
            <a:xfrm>
              <a:off x="7104330" y="3352863"/>
              <a:ext cx="91440" cy="91440"/>
            </a:xfrm>
            <a:prstGeom prst="ellipse">
              <a:avLst/>
            </a:prstGeom>
            <a:solidFill>
              <a:srgbClr val="6699FF"/>
            </a:solidFill>
            <a:ln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ight Arrow 71"/>
            <p:cNvSpPr/>
            <p:nvPr/>
          </p:nvSpPr>
          <p:spPr>
            <a:xfrm flipH="1">
              <a:off x="1897473" y="4437782"/>
              <a:ext cx="479381" cy="374073"/>
            </a:xfrm>
            <a:prstGeom prst="rightArrow">
              <a:avLst>
                <a:gd name="adj1" fmla="val 27130"/>
                <a:gd name="adj2" fmla="val 44282"/>
              </a:avLst>
            </a:prstGeom>
            <a:solidFill>
              <a:srgbClr val="6699FF"/>
            </a:solidFill>
            <a:ln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75" name="Group 7174"/>
          <p:cNvGrpSpPr/>
          <p:nvPr/>
        </p:nvGrpSpPr>
        <p:grpSpPr>
          <a:xfrm>
            <a:off x="2115002" y="3339008"/>
            <a:ext cx="5468708" cy="1920489"/>
            <a:chOff x="2115002" y="3339008"/>
            <a:chExt cx="5468708" cy="1920489"/>
          </a:xfrm>
        </p:grpSpPr>
        <p:sp>
          <p:nvSpPr>
            <p:cNvPr id="60" name="Oval 59"/>
            <p:cNvSpPr>
              <a:spLocks noChangeAspect="1"/>
            </p:cNvSpPr>
            <p:nvPr/>
          </p:nvSpPr>
          <p:spPr>
            <a:xfrm>
              <a:off x="7492270" y="3339008"/>
              <a:ext cx="91440" cy="91440"/>
            </a:xfrm>
            <a:prstGeom prst="ellipse">
              <a:avLst/>
            </a:prstGeom>
            <a:noFill/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ight Arrow 73"/>
            <p:cNvSpPr/>
            <p:nvPr/>
          </p:nvSpPr>
          <p:spPr>
            <a:xfrm flipH="1">
              <a:off x="2115002" y="4885424"/>
              <a:ext cx="479381" cy="374073"/>
            </a:xfrm>
            <a:prstGeom prst="rightArrow">
              <a:avLst>
                <a:gd name="adj1" fmla="val 27130"/>
                <a:gd name="adj2" fmla="val 44282"/>
              </a:avLst>
            </a:prstGeom>
            <a:noFill/>
            <a:ln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76" name="Group 7175"/>
          <p:cNvGrpSpPr/>
          <p:nvPr/>
        </p:nvGrpSpPr>
        <p:grpSpPr>
          <a:xfrm>
            <a:off x="2011911" y="3934768"/>
            <a:ext cx="3812209" cy="1790317"/>
            <a:chOff x="2011911" y="3934768"/>
            <a:chExt cx="3812209" cy="1790317"/>
          </a:xfrm>
        </p:grpSpPr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5732680" y="3934768"/>
              <a:ext cx="91440" cy="91440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ight Arrow 75"/>
            <p:cNvSpPr/>
            <p:nvPr/>
          </p:nvSpPr>
          <p:spPr>
            <a:xfrm flipH="1">
              <a:off x="2011911" y="5351012"/>
              <a:ext cx="479381" cy="374073"/>
            </a:xfrm>
            <a:prstGeom prst="rightArrow">
              <a:avLst>
                <a:gd name="adj1" fmla="val 27130"/>
                <a:gd name="adj2" fmla="val 44282"/>
              </a:avLst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5509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9219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itle 13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p:sp>
        <p:nvSpPr>
          <p:cNvPr id="1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705908" y="991130"/>
            <a:ext cx="7705725" cy="1368248"/>
          </a:xfrm>
          <a:prstGeom prst="rect">
            <a:avLst/>
          </a:prstGeom>
          <a:blipFill rotWithShape="1">
            <a:blip r:embed="rId5"/>
            <a:stretch>
              <a:fillRect l="-1266" t="-3125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pic>
        <p:nvPicPr>
          <p:cNvPr id="9222" name="image46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2327275"/>
            <a:ext cx="3835400" cy="381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480560" y="2824625"/>
            <a:ext cx="4491990" cy="2789161"/>
          </a:xfrm>
          <a:prstGeom prst="rect">
            <a:avLst/>
          </a:prstGeom>
          <a:blipFill rotWithShape="1">
            <a:blip r:embed="rId7"/>
            <a:stretch>
              <a:fillRect t="-2838" b="-1965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420813" y="3552825"/>
            <a:ext cx="1974850" cy="342900"/>
            <a:chOff x="1420248" y="3553093"/>
            <a:chExt cx="1974784" cy="342364"/>
          </a:xfrm>
        </p:grpSpPr>
        <p:sp>
          <p:nvSpPr>
            <p:cNvPr id="3" name="Oval 2"/>
            <p:cNvSpPr>
              <a:spLocks noChangeAspect="1"/>
            </p:cNvSpPr>
            <p:nvPr/>
          </p:nvSpPr>
          <p:spPr>
            <a:xfrm>
              <a:off x="2960072" y="3679894"/>
              <a:ext cx="92072" cy="9193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1752024" y="3673554"/>
              <a:ext cx="92072" cy="9034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232" name="TextBox 3"/>
            <p:cNvSpPr txBox="1">
              <a:spLocks noChangeArrowheads="1"/>
            </p:cNvSpPr>
            <p:nvPr/>
          </p:nvSpPr>
          <p:spPr bwMode="auto">
            <a:xfrm>
              <a:off x="1420248" y="3553093"/>
              <a:ext cx="3209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C00000"/>
                  </a:solidFill>
                </a:rPr>
                <a:t>P</a:t>
              </a:r>
            </a:p>
          </p:txBody>
        </p:sp>
        <p:sp>
          <p:nvSpPr>
            <p:cNvPr id="9233" name="TextBox 25"/>
            <p:cNvSpPr txBox="1">
              <a:spLocks noChangeArrowheads="1"/>
            </p:cNvSpPr>
            <p:nvPr/>
          </p:nvSpPr>
          <p:spPr bwMode="auto">
            <a:xfrm>
              <a:off x="3050066" y="3556903"/>
              <a:ext cx="34496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C00000"/>
                  </a:solidFill>
                </a:rPr>
                <a:t>Q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052638" y="3302000"/>
            <a:ext cx="350837" cy="1541463"/>
            <a:chOff x="2052708" y="3301633"/>
            <a:chExt cx="351192" cy="1542514"/>
          </a:xfrm>
        </p:grpSpPr>
        <p:sp>
          <p:nvSpPr>
            <p:cNvPr id="21" name="Oval 20"/>
            <p:cNvSpPr>
              <a:spLocks noChangeAspect="1"/>
            </p:cNvSpPr>
            <p:nvPr/>
          </p:nvSpPr>
          <p:spPr>
            <a:xfrm>
              <a:off x="2270415" y="3493852"/>
              <a:ext cx="92168" cy="921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2275183" y="4537550"/>
              <a:ext cx="90579" cy="921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228" name="TextBox 26"/>
            <p:cNvSpPr txBox="1">
              <a:spLocks noChangeArrowheads="1"/>
            </p:cNvSpPr>
            <p:nvPr/>
          </p:nvSpPr>
          <p:spPr bwMode="auto">
            <a:xfrm>
              <a:off x="2071758" y="3301633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006600"/>
                  </a:solidFill>
                </a:rPr>
                <a:t>R</a:t>
              </a:r>
            </a:p>
          </p:txBody>
        </p:sp>
        <p:sp>
          <p:nvSpPr>
            <p:cNvPr id="9229" name="TextBox 27"/>
            <p:cNvSpPr txBox="1">
              <a:spLocks noChangeArrowheads="1"/>
            </p:cNvSpPr>
            <p:nvPr/>
          </p:nvSpPr>
          <p:spPr bwMode="auto">
            <a:xfrm>
              <a:off x="2052708" y="4505593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solidFill>
                    <a:srgbClr val="006600"/>
                  </a:solidFill>
                </a:rPr>
                <a:t>S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sp>
        <p:nvSpPr>
          <p:cNvPr id="10243" name="Content Placeholder 7"/>
          <p:cNvSpPr>
            <a:spLocks noGrp="1"/>
          </p:cNvSpPr>
          <p:nvPr>
            <p:ph idx="1"/>
          </p:nvPr>
        </p:nvSpPr>
        <p:spPr>
          <a:xfrm>
            <a:off x="457200" y="4094163"/>
            <a:ext cx="8229600" cy="2032000"/>
          </a:xfrm>
        </p:spPr>
        <p:txBody>
          <a:bodyPr/>
          <a:lstStyle/>
          <a:p>
            <a:r>
              <a:rPr lang="en-US" altLang="en-US" sz="2400" b="1" smtClean="0"/>
              <a:t>The equation above is also known by “the sum of the parts is equal to the whole”</a:t>
            </a:r>
          </a:p>
          <a:p>
            <a:r>
              <a:rPr lang="en-US" altLang="en-US" sz="2400" b="1" smtClean="0"/>
              <a:t>Example:  Distance from Abingdon to Marion is equal to distance from Abingdon to Chilhowie added to the distance from Chilhowie to Marion</a:t>
            </a:r>
          </a:p>
        </p:txBody>
      </p:sp>
      <p:pic>
        <p:nvPicPr>
          <p:cNvPr id="1024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8" y="1155700"/>
            <a:ext cx="77724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457200" y="63500"/>
            <a:ext cx="8229600" cy="8985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Whole = Sum of its Parts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>
          <a:xfrm>
            <a:off x="457200" y="1247775"/>
            <a:ext cx="8229600" cy="16129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 b="1" smtClean="0"/>
              <a:t>Any distance can be broken into pieces and the sum of those pieces is equal to the whole distance</a:t>
            </a:r>
          </a:p>
        </p:txBody>
      </p:sp>
      <p:grpSp>
        <p:nvGrpSpPr>
          <p:cNvPr id="11268" name="Group 12"/>
          <p:cNvGrpSpPr>
            <a:grpSpLocks/>
          </p:cNvGrpSpPr>
          <p:nvPr/>
        </p:nvGrpSpPr>
        <p:grpSpPr bwMode="auto">
          <a:xfrm>
            <a:off x="1066800" y="3211513"/>
            <a:ext cx="7227888" cy="506412"/>
            <a:chOff x="1066801" y="3411414"/>
            <a:chExt cx="7228614" cy="505619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1254145" y="3411414"/>
              <a:ext cx="6858689" cy="0"/>
            </a:xfrm>
            <a:prstGeom prst="line">
              <a:avLst/>
            </a:prstGeom>
            <a:ln w="57150">
              <a:solidFill>
                <a:srgbClr val="FFFF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1254145" y="3411414"/>
              <a:ext cx="2743476" cy="0"/>
            </a:xfrm>
            <a:prstGeom prst="line">
              <a:avLst/>
            </a:prstGeom>
            <a:ln w="57150">
              <a:solidFill>
                <a:srgbClr val="FFFF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6917327" y="3411414"/>
              <a:ext cx="1187569" cy="0"/>
            </a:xfrm>
            <a:prstGeom prst="line">
              <a:avLst/>
            </a:prstGeom>
            <a:ln w="57150">
              <a:solidFill>
                <a:srgbClr val="FFFF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8" name="TextBox 8"/>
            <p:cNvSpPr txBox="1">
              <a:spLocks noChangeArrowheads="1"/>
            </p:cNvSpPr>
            <p:nvPr/>
          </p:nvSpPr>
          <p:spPr bwMode="auto">
            <a:xfrm>
              <a:off x="1066801" y="3516923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A</a:t>
              </a:r>
            </a:p>
          </p:txBody>
        </p:sp>
        <p:sp>
          <p:nvSpPr>
            <p:cNvPr id="11279" name="TextBox 9"/>
            <p:cNvSpPr txBox="1">
              <a:spLocks noChangeArrowheads="1"/>
            </p:cNvSpPr>
            <p:nvPr/>
          </p:nvSpPr>
          <p:spPr bwMode="auto">
            <a:xfrm>
              <a:off x="3798278" y="3516923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B</a:t>
              </a:r>
            </a:p>
          </p:txBody>
        </p:sp>
        <p:sp>
          <p:nvSpPr>
            <p:cNvPr id="11280" name="TextBox 10"/>
            <p:cNvSpPr txBox="1">
              <a:spLocks noChangeArrowheads="1"/>
            </p:cNvSpPr>
            <p:nvPr/>
          </p:nvSpPr>
          <p:spPr bwMode="auto">
            <a:xfrm>
              <a:off x="6717324" y="3516923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C</a:t>
              </a:r>
            </a:p>
          </p:txBody>
        </p:sp>
        <p:sp>
          <p:nvSpPr>
            <p:cNvPr id="11281" name="TextBox 11"/>
            <p:cNvSpPr txBox="1">
              <a:spLocks noChangeArrowheads="1"/>
            </p:cNvSpPr>
            <p:nvPr/>
          </p:nvSpPr>
          <p:spPr bwMode="auto">
            <a:xfrm>
              <a:off x="7924801" y="3516923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D</a:t>
              </a:r>
            </a:p>
          </p:txBody>
        </p:sp>
      </p:grp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457200" y="4530725"/>
            <a:ext cx="82296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</a:rPr>
              <a:t>The whole length, AD, is equal to the sum of its parts, AB + BC + CD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</a:rPr>
              <a:t>AD = AB + BC + CD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</a:rPr>
              <a:t>32 = 11 + 14 + 6</a:t>
            </a:r>
          </a:p>
        </p:txBody>
      </p:sp>
      <p:sp>
        <p:nvSpPr>
          <p:cNvPr id="11270" name="TextBox 14"/>
          <p:cNvSpPr txBox="1">
            <a:spLocks noChangeArrowheads="1"/>
          </p:cNvSpPr>
          <p:nvPr/>
        </p:nvSpPr>
        <p:spPr bwMode="auto">
          <a:xfrm>
            <a:off x="2403475" y="2813050"/>
            <a:ext cx="455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11</a:t>
            </a:r>
          </a:p>
        </p:txBody>
      </p:sp>
      <p:sp>
        <p:nvSpPr>
          <p:cNvPr id="11271" name="TextBox 15"/>
          <p:cNvSpPr txBox="1">
            <a:spLocks noChangeArrowheads="1"/>
          </p:cNvSpPr>
          <p:nvPr/>
        </p:nvSpPr>
        <p:spPr bwMode="auto">
          <a:xfrm>
            <a:off x="5251450" y="2790825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14</a:t>
            </a:r>
          </a:p>
        </p:txBody>
      </p:sp>
      <p:sp>
        <p:nvSpPr>
          <p:cNvPr id="11272" name="TextBox 16"/>
          <p:cNvSpPr txBox="1">
            <a:spLocks noChangeArrowheads="1"/>
          </p:cNvSpPr>
          <p:nvPr/>
        </p:nvSpPr>
        <p:spPr bwMode="auto">
          <a:xfrm>
            <a:off x="7315200" y="280193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6</a:t>
            </a:r>
          </a:p>
        </p:txBody>
      </p:sp>
      <p:sp>
        <p:nvSpPr>
          <p:cNvPr id="18" name="Freeform 17"/>
          <p:cNvSpPr/>
          <p:nvPr/>
        </p:nvSpPr>
        <p:spPr>
          <a:xfrm>
            <a:off x="1230313" y="3727450"/>
            <a:ext cx="6858000" cy="434975"/>
          </a:xfrm>
          <a:custGeom>
            <a:avLst/>
            <a:gdLst>
              <a:gd name="connsiteX0" fmla="*/ 0 w 6858000"/>
              <a:gd name="connsiteY0" fmla="*/ 82061 h 433754"/>
              <a:gd name="connsiteX1" fmla="*/ 11723 w 6858000"/>
              <a:gd name="connsiteY1" fmla="*/ 422030 h 433754"/>
              <a:gd name="connsiteX2" fmla="*/ 6858000 w 6858000"/>
              <a:gd name="connsiteY2" fmla="*/ 433754 h 433754"/>
              <a:gd name="connsiteX3" fmla="*/ 6846277 w 6858000"/>
              <a:gd name="connsiteY3" fmla="*/ 0 h 433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433754">
                <a:moveTo>
                  <a:pt x="0" y="82061"/>
                </a:moveTo>
                <a:lnTo>
                  <a:pt x="11723" y="422030"/>
                </a:lnTo>
                <a:lnTo>
                  <a:pt x="6858000" y="433754"/>
                </a:lnTo>
                <a:lnTo>
                  <a:pt x="6846277" y="0"/>
                </a:lnTo>
              </a:path>
            </a:pathLst>
          </a:custGeom>
          <a:ln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74" name="TextBox 18"/>
          <p:cNvSpPr txBox="1">
            <a:spLocks noChangeArrowheads="1"/>
          </p:cNvSpPr>
          <p:nvPr/>
        </p:nvSpPr>
        <p:spPr bwMode="auto">
          <a:xfrm>
            <a:off x="4267200" y="3798888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2291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itle 13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r>
              <a:rPr lang="en-US" altLang="en-US" sz="3600" b="1" smtClean="0"/>
              <a:t>Example 3</a:t>
            </a: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5292725" y="2405063"/>
            <a:ext cx="2387600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368425" eaLnBrk="0" hangingPunct="0">
              <a:spcBef>
                <a:spcPct val="20000"/>
              </a:spcBef>
              <a:buChar char="•"/>
              <a:tabLst>
                <a:tab pos="19431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19431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19431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14 + 27 = 41</a:t>
            </a:r>
            <a:r>
              <a:rPr lang="en-US" altLang="en-US" sz="2400"/>
              <a:t> </a:t>
            </a: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284163" y="1104900"/>
            <a:ext cx="1908175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457200" indent="-457200" eaLnBrk="0" hangingPunct="0">
              <a:buFont typeface="+mj-lt"/>
              <a:buAutoNum type="alphaLcParenR"/>
              <a:defRPr/>
            </a:pPr>
            <a:r>
              <a:rPr lang="en-US" altLang="en-US" sz="2400" b="1" dirty="0">
                <a:latin typeface="+mn-lt"/>
                <a:ea typeface="Times New Roman" pitchFamily="18" charset="0"/>
              </a:rPr>
              <a:t>Find </a:t>
            </a:r>
            <a:r>
              <a:rPr lang="en-US" altLang="en-US" sz="2400" b="1" i="1" dirty="0">
                <a:latin typeface="+mn-lt"/>
                <a:ea typeface="Times New Roman" pitchFamily="18" charset="0"/>
              </a:rPr>
              <a:t>XZ</a:t>
            </a:r>
          </a:p>
          <a:p>
            <a:pPr marL="457200" indent="-457200" eaLnBrk="0" hangingPunct="0">
              <a:buFont typeface="+mj-lt"/>
              <a:buAutoNum type="alphaLcParenR"/>
              <a:defRPr/>
            </a:pPr>
            <a:endParaRPr lang="en-US" altLang="en-US" sz="2400" b="1" i="1" dirty="0">
              <a:latin typeface="+mn-lt"/>
              <a:ea typeface="Times New Roman" pitchFamily="18" charset="0"/>
            </a:endParaRPr>
          </a:p>
          <a:p>
            <a:pPr marL="457200" indent="-457200" eaLnBrk="0" hangingPunct="0">
              <a:buFont typeface="+mj-lt"/>
              <a:buAutoNum type="alphaLcParenR"/>
              <a:defRPr/>
            </a:pPr>
            <a:endParaRPr lang="en-US" altLang="en-US" sz="2400" b="1" i="1" dirty="0">
              <a:latin typeface="+mn-lt"/>
              <a:ea typeface="Times New Roman" pitchFamily="18" charset="0"/>
            </a:endParaRPr>
          </a:p>
          <a:p>
            <a:pPr marL="457200" indent="-457200" eaLnBrk="0" hangingPunct="0">
              <a:buFont typeface="+mj-lt"/>
              <a:buAutoNum type="alphaLcParenR"/>
              <a:defRPr/>
            </a:pPr>
            <a:endParaRPr lang="en-US" altLang="en-US" sz="2400" b="1" i="1" dirty="0">
              <a:latin typeface="+mn-lt"/>
              <a:ea typeface="Times New Roman" pitchFamily="18" charset="0"/>
            </a:endParaRPr>
          </a:p>
          <a:p>
            <a:pPr marL="457200" indent="-457200" eaLnBrk="0" hangingPunct="0">
              <a:buFont typeface="+mj-lt"/>
              <a:buAutoNum type="alphaLcParenR"/>
              <a:defRPr/>
            </a:pPr>
            <a:endParaRPr lang="en-US" altLang="en-US" sz="2400" b="1" i="1" dirty="0">
              <a:latin typeface="+mn-lt"/>
              <a:ea typeface="Times New Roman" pitchFamily="18" charset="0"/>
            </a:endParaRPr>
          </a:p>
          <a:p>
            <a:pPr marL="457200" indent="-457200" eaLnBrk="0" hangingPunct="0">
              <a:buFont typeface="+mj-lt"/>
              <a:buAutoNum type="alphaLcParenR"/>
              <a:defRPr/>
            </a:pPr>
            <a:endParaRPr lang="en-US" altLang="en-US" sz="2400" b="1" i="1" dirty="0">
              <a:latin typeface="+mn-lt"/>
              <a:ea typeface="Times New Roman" pitchFamily="18" charset="0"/>
            </a:endParaRPr>
          </a:p>
          <a:p>
            <a:pPr marL="457200" indent="-457200" eaLnBrk="0" hangingPunct="0">
              <a:buFont typeface="+mj-lt"/>
              <a:buAutoNum type="alphaLcParenR"/>
              <a:defRPr/>
            </a:pPr>
            <a:endParaRPr lang="en-US" altLang="en-US" sz="2400" b="1" i="1" dirty="0">
              <a:latin typeface="+mn-lt"/>
              <a:ea typeface="Times New Roman" pitchFamily="18" charset="0"/>
            </a:endParaRPr>
          </a:p>
          <a:p>
            <a:pPr marL="457200" indent="-457200" eaLnBrk="0" hangingPunct="0">
              <a:buFont typeface="+mj-lt"/>
              <a:buAutoNum type="alphaLcParenR"/>
              <a:defRPr/>
            </a:pPr>
            <a:r>
              <a:rPr lang="en-US" altLang="en-US" sz="2400" b="1" dirty="0">
                <a:latin typeface="+mn-lt"/>
                <a:ea typeface="Times New Roman" pitchFamily="18" charset="0"/>
              </a:rPr>
              <a:t>Find </a:t>
            </a:r>
            <a:r>
              <a:rPr lang="en-US" altLang="en-US" sz="2400" b="1" i="1" dirty="0">
                <a:latin typeface="+mn-lt"/>
                <a:ea typeface="Times New Roman" pitchFamily="18" charset="0"/>
              </a:rPr>
              <a:t>CD</a:t>
            </a:r>
            <a:r>
              <a:rPr lang="en-US" altLang="en-US" sz="2400" b="1" dirty="0">
                <a:latin typeface="+mn-lt"/>
                <a:ea typeface="Times New Roman" pitchFamily="18" charset="0"/>
              </a:rPr>
              <a:t>.</a:t>
            </a:r>
            <a:endParaRPr lang="en-US" altLang="en-US" sz="2400" b="1" dirty="0">
              <a:latin typeface="+mn-lt"/>
            </a:endParaRPr>
          </a:p>
          <a:p>
            <a:pPr marL="457200" indent="-457200" eaLnBrk="0" hangingPunct="0">
              <a:buFont typeface="+mj-lt"/>
              <a:buAutoNum type="alphaLcParenR"/>
              <a:defRPr/>
            </a:pPr>
            <a:endParaRPr lang="en-US" altLang="en-US" sz="2400" b="1" dirty="0">
              <a:latin typeface="+mn-lt"/>
            </a:endParaRPr>
          </a:p>
        </p:txBody>
      </p:sp>
      <p:pic>
        <p:nvPicPr>
          <p:cNvPr id="12295" name="Pictur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2405063"/>
            <a:ext cx="2590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4656138"/>
            <a:ext cx="266541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146675" y="4310063"/>
            <a:ext cx="3757613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368425" eaLnBrk="0" hangingPunct="0">
              <a:spcBef>
                <a:spcPct val="20000"/>
              </a:spcBef>
              <a:buChar char="•"/>
              <a:tabLst>
                <a:tab pos="19431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19431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19431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        25 = 19 + CD</a:t>
            </a:r>
          </a:p>
          <a:p>
            <a:pPr eaLnBrk="1" hangingPunct="1">
              <a:lnSpc>
                <a:spcPct val="90000"/>
              </a:lnSpc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25 – 19 = 19 – 19 + CD</a:t>
            </a:r>
          </a:p>
          <a:p>
            <a:pPr eaLnBrk="1" hangingPunct="1">
              <a:lnSpc>
                <a:spcPct val="90000"/>
              </a:lnSpc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          6 = CD</a:t>
            </a:r>
            <a:r>
              <a:rPr lang="en-US" altLang="en-US" sz="2400"/>
              <a:t>   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343400" y="1190625"/>
            <a:ext cx="3997325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368425" eaLnBrk="0" hangingPunct="0">
              <a:spcBef>
                <a:spcPct val="20000"/>
              </a:spcBef>
              <a:buChar char="•"/>
              <a:tabLst>
                <a:tab pos="19431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19431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19431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9431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Sum of parts = whole</a:t>
            </a:r>
            <a:endParaRPr lang="en-US" altLang="en-US" sz="24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 autoUpdateAnimBg="0"/>
      <p:bldP spid="13" grpId="0" build="p" autoUpdateAnimBg="0"/>
      <p:bldP spid="14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3315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itle 13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p:sp>
        <p:nvSpPr>
          <p:cNvPr id="13317" name="Rectangle 12"/>
          <p:cNvSpPr>
            <a:spLocks noChangeArrowheads="1"/>
          </p:cNvSpPr>
          <p:nvPr/>
        </p:nvSpPr>
        <p:spPr bwMode="invGray">
          <a:xfrm>
            <a:off x="439738" y="1009650"/>
            <a:ext cx="82359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9497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9497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9497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949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949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49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49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49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949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>
                <a:cs typeface="Times New Roman" pitchFamily="18" charset="0"/>
              </a:rPr>
              <a:t>The cities shown on the map lie approximately on a straight line.  Find the distance from Sacramento, California, to San Bernardino, California.</a:t>
            </a:r>
            <a:endParaRPr lang="en-US" altLang="en-US" sz="2400" b="1">
              <a:solidFill>
                <a:srgbClr val="FFEB55"/>
              </a:solidFill>
            </a:endParaRPr>
          </a:p>
        </p:txBody>
      </p:sp>
      <p:sp>
        <p:nvSpPr>
          <p:cNvPr id="9233" name="Rectangle 18"/>
          <p:cNvSpPr>
            <a:spLocks noChangeArrowheads="1"/>
          </p:cNvSpPr>
          <p:nvPr/>
        </p:nvSpPr>
        <p:spPr bwMode="invGray">
          <a:xfrm>
            <a:off x="3932238" y="2817813"/>
            <a:ext cx="5094287" cy="227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1257300" algn="l"/>
                <a:tab pos="2400300" algn="l"/>
                <a:tab pos="3835400" algn="l"/>
                <a:tab pos="4343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1257300" algn="l"/>
                <a:tab pos="2400300" algn="l"/>
                <a:tab pos="3835400" algn="l"/>
                <a:tab pos="43434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1257300" algn="l"/>
                <a:tab pos="2400300" algn="l"/>
                <a:tab pos="3835400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>
                <a:solidFill>
                  <a:srgbClr val="FFEB55"/>
                </a:solidFill>
              </a:rPr>
              <a:t>Answer:</a:t>
            </a:r>
            <a:r>
              <a:rPr lang="en-US" altLang="en-US" sz="2400" b="1"/>
              <a:t>   The distance from Sacramento to San Bernardino California is the sum of the parts: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endParaRPr lang="en-US" altLang="en-US" sz="2400" b="1"/>
          </a:p>
          <a:p>
            <a:pPr algn="ctr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/>
              <a:t>158 + 230 = 388 miles</a:t>
            </a:r>
          </a:p>
        </p:txBody>
      </p:sp>
      <p:sp>
        <p:nvSpPr>
          <p:cNvPr id="13319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3320" name="Picture 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2360613"/>
            <a:ext cx="3609975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4339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itle 13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r>
              <a:rPr lang="en-US" altLang="en-US" sz="3600" b="1" smtClean="0"/>
              <a:t>Construction</a:t>
            </a:r>
          </a:p>
        </p:txBody>
      </p:sp>
      <p:sp>
        <p:nvSpPr>
          <p:cNvPr id="9222" name="Rectangle 1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invGray">
          <a:xfrm>
            <a:off x="440105" y="1009286"/>
            <a:ext cx="8234973" cy="757836"/>
          </a:xfrm>
          <a:prstGeom prst="rect">
            <a:avLst/>
          </a:prstGeom>
          <a:blipFill rotWithShape="1">
            <a:blip r:embed="rId5"/>
            <a:stretch>
              <a:fillRect l="-1110" t="-10484" b="-18548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233" name="Rectangle 18"/>
          <p:cNvSpPr>
            <a:spLocks noChangeArrowheads="1"/>
          </p:cNvSpPr>
          <p:nvPr/>
        </p:nvSpPr>
        <p:spPr bwMode="invGray">
          <a:xfrm>
            <a:off x="271463" y="4354513"/>
            <a:ext cx="85725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1257300" algn="l"/>
                <a:tab pos="2400300" algn="l"/>
                <a:tab pos="3835400" algn="l"/>
                <a:tab pos="4343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1257300" algn="l"/>
                <a:tab pos="2400300" algn="l"/>
                <a:tab pos="3835400" algn="l"/>
                <a:tab pos="43434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1257300" algn="l"/>
                <a:tab pos="2400300" algn="l"/>
                <a:tab pos="3835400" algn="l"/>
                <a:tab pos="43434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7300" algn="l"/>
                <a:tab pos="2400300" algn="l"/>
                <a:tab pos="3835400" algn="l"/>
                <a:tab pos="4343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000" b="1">
                <a:solidFill>
                  <a:srgbClr val="FFEB55"/>
                </a:solidFill>
              </a:rPr>
              <a:t>Answer:</a:t>
            </a:r>
            <a:r>
              <a:rPr lang="en-US" altLang="en-US" sz="2000" b="1"/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AutoNum type="arabicParenR"/>
            </a:pPr>
            <a:r>
              <a:rPr lang="en-US" altLang="en-US" sz="2000" b="1"/>
              <a:t>Use a straightedge to draw a segment longer than AB.  Label point C on the new segment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AutoNum type="arabicParenR" startAt="2"/>
            </a:pPr>
            <a:r>
              <a:rPr lang="en-US" altLang="en-US" sz="2000" b="1"/>
              <a:t>Set your compass at the length of AB.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AutoNum type="arabicParenR" startAt="2"/>
            </a:pPr>
            <a:r>
              <a:rPr lang="en-US" altLang="en-US" sz="2000" b="1"/>
              <a:t>Place the compass on C. Mark point D on the new segment.  So CD has the same length as AB</a:t>
            </a:r>
          </a:p>
        </p:txBody>
      </p:sp>
      <p:sp>
        <p:nvSpPr>
          <p:cNvPr id="14343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709863"/>
            <a:ext cx="2078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4557591" y="3051680"/>
            <a:ext cx="2992582" cy="0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 3"/>
          <p:cNvSpPr>
            <a:spLocks noChangeAspect="1"/>
          </p:cNvSpPr>
          <p:nvPr/>
        </p:nvSpPr>
        <p:spPr>
          <a:xfrm>
            <a:off x="880252" y="2105002"/>
            <a:ext cx="1828800" cy="1828800"/>
          </a:xfrm>
          <a:prstGeom prst="arc">
            <a:avLst>
              <a:gd name="adj1" fmla="val 17816372"/>
              <a:gd name="adj2" fmla="val 3898985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>
            <a:spLocks noChangeAspect="1"/>
          </p:cNvSpPr>
          <p:nvPr/>
        </p:nvSpPr>
        <p:spPr>
          <a:xfrm>
            <a:off x="4551275" y="2132712"/>
            <a:ext cx="1828800" cy="1828800"/>
          </a:xfrm>
          <a:prstGeom prst="arc">
            <a:avLst>
              <a:gd name="adj1" fmla="val 17816372"/>
              <a:gd name="adj2" fmla="val 3898985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72406" y="3171825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80075" y="3124170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</a:t>
            </a:r>
            <a:endParaRPr lang="en-US" sz="20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" grpId="0"/>
      <p:bldP spid="4" grpId="0" animBg="1"/>
      <p:bldP spid="12" grpId="0" animBg="1"/>
      <p:bldP spid="5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613"/>
            <a:ext cx="8229600" cy="87471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Precision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370138" y="911225"/>
            <a:ext cx="43703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Precision – ½ the smallest unit of measure on the measuring device</a:t>
            </a: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7064375" y="1079500"/>
            <a:ext cx="1439863" cy="4427538"/>
            <a:chOff x="4450" y="680"/>
            <a:chExt cx="907" cy="2789"/>
          </a:xfrm>
        </p:grpSpPr>
        <p:sp>
          <p:nvSpPr>
            <p:cNvPr id="15416" name="Rectangle 5"/>
            <p:cNvSpPr>
              <a:spLocks noChangeArrowheads="1"/>
            </p:cNvSpPr>
            <p:nvPr/>
          </p:nvSpPr>
          <p:spPr bwMode="auto">
            <a:xfrm>
              <a:off x="4450" y="680"/>
              <a:ext cx="478" cy="27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17" name="Oval 6"/>
            <p:cNvSpPr>
              <a:spLocks noChangeArrowheads="1"/>
            </p:cNvSpPr>
            <p:nvPr/>
          </p:nvSpPr>
          <p:spPr bwMode="auto">
            <a:xfrm>
              <a:off x="4535" y="3061"/>
              <a:ext cx="296" cy="264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18" name="Rectangle 7"/>
            <p:cNvSpPr>
              <a:spLocks noChangeArrowheads="1"/>
            </p:cNvSpPr>
            <p:nvPr/>
          </p:nvSpPr>
          <p:spPr bwMode="auto">
            <a:xfrm>
              <a:off x="4641" y="1805"/>
              <a:ext cx="83" cy="13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19" name="Rectangle 8"/>
            <p:cNvSpPr>
              <a:spLocks noChangeArrowheads="1"/>
            </p:cNvSpPr>
            <p:nvPr/>
          </p:nvSpPr>
          <p:spPr bwMode="auto">
            <a:xfrm>
              <a:off x="4641" y="715"/>
              <a:ext cx="82" cy="10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20" name="Line 9"/>
            <p:cNvSpPr>
              <a:spLocks noChangeShapeType="1"/>
            </p:cNvSpPr>
            <p:nvPr/>
          </p:nvSpPr>
          <p:spPr bwMode="auto">
            <a:xfrm rot="5400000">
              <a:off x="4868" y="1819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Line 10"/>
            <p:cNvSpPr>
              <a:spLocks noChangeShapeType="1"/>
            </p:cNvSpPr>
            <p:nvPr/>
          </p:nvSpPr>
          <p:spPr bwMode="auto">
            <a:xfrm rot="5400000">
              <a:off x="4868" y="1915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Line 11"/>
            <p:cNvSpPr>
              <a:spLocks noChangeShapeType="1"/>
            </p:cNvSpPr>
            <p:nvPr/>
          </p:nvSpPr>
          <p:spPr bwMode="auto">
            <a:xfrm rot="5400000">
              <a:off x="4868" y="2011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3" name="Line 12"/>
            <p:cNvSpPr>
              <a:spLocks noChangeShapeType="1"/>
            </p:cNvSpPr>
            <p:nvPr/>
          </p:nvSpPr>
          <p:spPr bwMode="auto">
            <a:xfrm rot="5400000">
              <a:off x="4868" y="2107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4" name="Line 13"/>
            <p:cNvSpPr>
              <a:spLocks noChangeShapeType="1"/>
            </p:cNvSpPr>
            <p:nvPr/>
          </p:nvSpPr>
          <p:spPr bwMode="auto">
            <a:xfrm rot="5400000">
              <a:off x="4845" y="2180"/>
              <a:ext cx="0" cy="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5" name="Line 14"/>
            <p:cNvSpPr>
              <a:spLocks noChangeShapeType="1"/>
            </p:cNvSpPr>
            <p:nvPr/>
          </p:nvSpPr>
          <p:spPr bwMode="auto">
            <a:xfrm rot="5400000">
              <a:off x="4868" y="2299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6" name="Line 15"/>
            <p:cNvSpPr>
              <a:spLocks noChangeShapeType="1"/>
            </p:cNvSpPr>
            <p:nvPr/>
          </p:nvSpPr>
          <p:spPr bwMode="auto">
            <a:xfrm rot="5400000">
              <a:off x="4868" y="2395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7" name="Line 16"/>
            <p:cNvSpPr>
              <a:spLocks noChangeShapeType="1"/>
            </p:cNvSpPr>
            <p:nvPr/>
          </p:nvSpPr>
          <p:spPr bwMode="auto">
            <a:xfrm rot="5400000">
              <a:off x="4868" y="2491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8" name="Line 17"/>
            <p:cNvSpPr>
              <a:spLocks noChangeShapeType="1"/>
            </p:cNvSpPr>
            <p:nvPr/>
          </p:nvSpPr>
          <p:spPr bwMode="auto">
            <a:xfrm rot="5400000">
              <a:off x="4868" y="2587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Line 18"/>
            <p:cNvSpPr>
              <a:spLocks noChangeShapeType="1"/>
            </p:cNvSpPr>
            <p:nvPr/>
          </p:nvSpPr>
          <p:spPr bwMode="auto">
            <a:xfrm rot="5400000">
              <a:off x="4844" y="2659"/>
              <a:ext cx="0" cy="1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Line 19"/>
            <p:cNvSpPr>
              <a:spLocks noChangeShapeType="1"/>
            </p:cNvSpPr>
            <p:nvPr/>
          </p:nvSpPr>
          <p:spPr bwMode="auto">
            <a:xfrm rot="5400000">
              <a:off x="4868" y="870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Line 20"/>
            <p:cNvSpPr>
              <a:spLocks noChangeShapeType="1"/>
            </p:cNvSpPr>
            <p:nvPr/>
          </p:nvSpPr>
          <p:spPr bwMode="auto">
            <a:xfrm rot="5400000">
              <a:off x="4868" y="966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Line 21"/>
            <p:cNvSpPr>
              <a:spLocks noChangeShapeType="1"/>
            </p:cNvSpPr>
            <p:nvPr/>
          </p:nvSpPr>
          <p:spPr bwMode="auto">
            <a:xfrm rot="5400000">
              <a:off x="4868" y="1062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Line 22"/>
            <p:cNvSpPr>
              <a:spLocks noChangeShapeType="1"/>
            </p:cNvSpPr>
            <p:nvPr/>
          </p:nvSpPr>
          <p:spPr bwMode="auto">
            <a:xfrm rot="5400000">
              <a:off x="4868" y="1158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Line 23"/>
            <p:cNvSpPr>
              <a:spLocks noChangeShapeType="1"/>
            </p:cNvSpPr>
            <p:nvPr/>
          </p:nvSpPr>
          <p:spPr bwMode="auto">
            <a:xfrm rot="5400000">
              <a:off x="4845" y="1231"/>
              <a:ext cx="0" cy="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Line 24"/>
            <p:cNvSpPr>
              <a:spLocks noChangeShapeType="1"/>
            </p:cNvSpPr>
            <p:nvPr/>
          </p:nvSpPr>
          <p:spPr bwMode="auto">
            <a:xfrm rot="5400000">
              <a:off x="4868" y="1350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Line 25"/>
            <p:cNvSpPr>
              <a:spLocks noChangeShapeType="1"/>
            </p:cNvSpPr>
            <p:nvPr/>
          </p:nvSpPr>
          <p:spPr bwMode="auto">
            <a:xfrm rot="5400000">
              <a:off x="4868" y="1446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Line 26"/>
            <p:cNvSpPr>
              <a:spLocks noChangeShapeType="1"/>
            </p:cNvSpPr>
            <p:nvPr/>
          </p:nvSpPr>
          <p:spPr bwMode="auto">
            <a:xfrm rot="5400000">
              <a:off x="4868" y="1542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Line 27"/>
            <p:cNvSpPr>
              <a:spLocks noChangeShapeType="1"/>
            </p:cNvSpPr>
            <p:nvPr/>
          </p:nvSpPr>
          <p:spPr bwMode="auto">
            <a:xfrm rot="5400000">
              <a:off x="4868" y="1638"/>
              <a:ext cx="0" cy="1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Line 28"/>
            <p:cNvSpPr>
              <a:spLocks noChangeShapeType="1"/>
            </p:cNvSpPr>
            <p:nvPr/>
          </p:nvSpPr>
          <p:spPr bwMode="auto">
            <a:xfrm rot="5400000">
              <a:off x="4844" y="1710"/>
              <a:ext cx="0" cy="1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0" name="Text Box 29"/>
            <p:cNvSpPr txBox="1">
              <a:spLocks noChangeArrowheads="1"/>
            </p:cNvSpPr>
            <p:nvPr/>
          </p:nvSpPr>
          <p:spPr bwMode="auto">
            <a:xfrm>
              <a:off x="4935" y="2639"/>
              <a:ext cx="4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40°F</a:t>
              </a:r>
            </a:p>
          </p:txBody>
        </p:sp>
        <p:sp>
          <p:nvSpPr>
            <p:cNvPr id="15441" name="Text Box 30"/>
            <p:cNvSpPr txBox="1">
              <a:spLocks noChangeArrowheads="1"/>
            </p:cNvSpPr>
            <p:nvPr/>
          </p:nvSpPr>
          <p:spPr bwMode="auto">
            <a:xfrm>
              <a:off x="4935" y="2152"/>
              <a:ext cx="4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50°F</a:t>
              </a:r>
            </a:p>
          </p:txBody>
        </p:sp>
        <p:sp>
          <p:nvSpPr>
            <p:cNvPr id="15442" name="Text Box 31"/>
            <p:cNvSpPr txBox="1">
              <a:spLocks noChangeArrowheads="1"/>
            </p:cNvSpPr>
            <p:nvPr/>
          </p:nvSpPr>
          <p:spPr bwMode="auto">
            <a:xfrm>
              <a:off x="4935" y="1665"/>
              <a:ext cx="4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60°F</a:t>
              </a:r>
            </a:p>
          </p:txBody>
        </p:sp>
        <p:sp>
          <p:nvSpPr>
            <p:cNvPr id="15443" name="Text Box 32"/>
            <p:cNvSpPr txBox="1">
              <a:spLocks noChangeArrowheads="1"/>
            </p:cNvSpPr>
            <p:nvPr/>
          </p:nvSpPr>
          <p:spPr bwMode="auto">
            <a:xfrm>
              <a:off x="4935" y="1206"/>
              <a:ext cx="4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70°F</a:t>
              </a:r>
            </a:p>
          </p:txBody>
        </p:sp>
      </p:grpSp>
      <p:sp>
        <p:nvSpPr>
          <p:cNvPr id="15365" name="Text Box 33"/>
          <p:cNvSpPr txBox="1">
            <a:spLocks noChangeArrowheads="1"/>
          </p:cNvSpPr>
          <p:nvPr/>
        </p:nvSpPr>
        <p:spPr bwMode="auto">
          <a:xfrm>
            <a:off x="2809875" y="4445000"/>
            <a:ext cx="35210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Smallest Unit of Measure = 2°F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Precision = (2°F)/2 = 1°F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Temperature is 60°F </a:t>
            </a:r>
            <a:r>
              <a:rPr lang="en-US" altLang="en-US" sz="1800" b="1">
                <a:cs typeface="Arial" charset="0"/>
              </a:rPr>
              <a:t>± 1</a:t>
            </a:r>
            <a:r>
              <a:rPr lang="en-US" altLang="en-US" sz="1800" b="1"/>
              <a:t>°F 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between 59°F and 61°F</a:t>
            </a:r>
          </a:p>
        </p:txBody>
      </p:sp>
      <p:grpSp>
        <p:nvGrpSpPr>
          <p:cNvPr id="15366" name="Group 34"/>
          <p:cNvGrpSpPr>
            <a:grpSpLocks/>
          </p:cNvGrpSpPr>
          <p:nvPr/>
        </p:nvGrpSpPr>
        <p:grpSpPr bwMode="auto">
          <a:xfrm>
            <a:off x="1058863" y="1074738"/>
            <a:ext cx="760412" cy="4894262"/>
            <a:chOff x="485" y="677"/>
            <a:chExt cx="479" cy="3083"/>
          </a:xfrm>
        </p:grpSpPr>
        <p:sp>
          <p:nvSpPr>
            <p:cNvPr id="15371" name="Rectangle 35"/>
            <p:cNvSpPr>
              <a:spLocks noChangeArrowheads="1"/>
            </p:cNvSpPr>
            <p:nvPr/>
          </p:nvSpPr>
          <p:spPr bwMode="auto">
            <a:xfrm>
              <a:off x="485" y="683"/>
              <a:ext cx="478" cy="307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15372" name="Group 36"/>
            <p:cNvGrpSpPr>
              <a:grpSpLocks/>
            </p:cNvGrpSpPr>
            <p:nvPr/>
          </p:nvGrpSpPr>
          <p:grpSpPr bwMode="auto">
            <a:xfrm rot="-5400000">
              <a:off x="382" y="1145"/>
              <a:ext cx="962" cy="203"/>
              <a:chOff x="1428" y="2552"/>
              <a:chExt cx="962" cy="203"/>
            </a:xfrm>
          </p:grpSpPr>
          <p:sp>
            <p:nvSpPr>
              <p:cNvPr id="15407" name="Line 37"/>
              <p:cNvSpPr>
                <a:spLocks noChangeShapeType="1"/>
              </p:cNvSpPr>
              <p:nvPr/>
            </p:nvSpPr>
            <p:spPr bwMode="auto">
              <a:xfrm rot="10800000">
                <a:off x="2269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8" name="Line 38"/>
              <p:cNvSpPr>
                <a:spLocks noChangeShapeType="1"/>
              </p:cNvSpPr>
              <p:nvPr/>
            </p:nvSpPr>
            <p:spPr bwMode="auto">
              <a:xfrm rot="10800000">
                <a:off x="2149" y="261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9" name="Line 39"/>
              <p:cNvSpPr>
                <a:spLocks noChangeShapeType="1"/>
              </p:cNvSpPr>
              <p:nvPr/>
            </p:nvSpPr>
            <p:spPr bwMode="auto">
              <a:xfrm rot="10800000">
                <a:off x="2029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0" name="Line 40"/>
              <p:cNvSpPr>
                <a:spLocks noChangeShapeType="1"/>
              </p:cNvSpPr>
              <p:nvPr/>
            </p:nvSpPr>
            <p:spPr bwMode="auto">
              <a:xfrm rot="10800000">
                <a:off x="1910" y="2599"/>
                <a:ext cx="0" cy="1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1" name="Line 41"/>
              <p:cNvSpPr>
                <a:spLocks noChangeShapeType="1"/>
              </p:cNvSpPr>
              <p:nvPr/>
            </p:nvSpPr>
            <p:spPr bwMode="auto">
              <a:xfrm rot="10800000">
                <a:off x="1788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2" name="Line 42"/>
              <p:cNvSpPr>
                <a:spLocks noChangeShapeType="1"/>
              </p:cNvSpPr>
              <p:nvPr/>
            </p:nvSpPr>
            <p:spPr bwMode="auto">
              <a:xfrm rot="10800000">
                <a:off x="1668" y="261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3" name="Line 43"/>
              <p:cNvSpPr>
                <a:spLocks noChangeShapeType="1"/>
              </p:cNvSpPr>
              <p:nvPr/>
            </p:nvSpPr>
            <p:spPr bwMode="auto">
              <a:xfrm rot="10800000">
                <a:off x="1548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4" name="Line 44"/>
              <p:cNvSpPr>
                <a:spLocks noChangeShapeType="1"/>
              </p:cNvSpPr>
              <p:nvPr/>
            </p:nvSpPr>
            <p:spPr bwMode="auto">
              <a:xfrm rot="10800000">
                <a:off x="1428" y="2552"/>
                <a:ext cx="0" cy="20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5" name="Line 45"/>
              <p:cNvSpPr>
                <a:spLocks noChangeShapeType="1"/>
              </p:cNvSpPr>
              <p:nvPr/>
            </p:nvSpPr>
            <p:spPr bwMode="auto">
              <a:xfrm rot="10800000">
                <a:off x="2390" y="2552"/>
                <a:ext cx="0" cy="20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73" name="Group 46"/>
            <p:cNvGrpSpPr>
              <a:grpSpLocks/>
            </p:cNvGrpSpPr>
            <p:nvPr/>
          </p:nvGrpSpPr>
          <p:grpSpPr bwMode="auto">
            <a:xfrm rot="-5400000">
              <a:off x="382" y="2111"/>
              <a:ext cx="962" cy="203"/>
              <a:chOff x="1428" y="2552"/>
              <a:chExt cx="962" cy="203"/>
            </a:xfrm>
          </p:grpSpPr>
          <p:sp>
            <p:nvSpPr>
              <p:cNvPr id="15398" name="Line 47"/>
              <p:cNvSpPr>
                <a:spLocks noChangeShapeType="1"/>
              </p:cNvSpPr>
              <p:nvPr/>
            </p:nvSpPr>
            <p:spPr bwMode="auto">
              <a:xfrm rot="10800000">
                <a:off x="2269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9" name="Line 48"/>
              <p:cNvSpPr>
                <a:spLocks noChangeShapeType="1"/>
              </p:cNvSpPr>
              <p:nvPr/>
            </p:nvSpPr>
            <p:spPr bwMode="auto">
              <a:xfrm rot="10800000">
                <a:off x="2149" y="261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0" name="Line 49"/>
              <p:cNvSpPr>
                <a:spLocks noChangeShapeType="1"/>
              </p:cNvSpPr>
              <p:nvPr/>
            </p:nvSpPr>
            <p:spPr bwMode="auto">
              <a:xfrm rot="10800000">
                <a:off x="2029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1" name="Line 50"/>
              <p:cNvSpPr>
                <a:spLocks noChangeShapeType="1"/>
              </p:cNvSpPr>
              <p:nvPr/>
            </p:nvSpPr>
            <p:spPr bwMode="auto">
              <a:xfrm rot="10800000">
                <a:off x="1910" y="2599"/>
                <a:ext cx="0" cy="1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2" name="Line 51"/>
              <p:cNvSpPr>
                <a:spLocks noChangeShapeType="1"/>
              </p:cNvSpPr>
              <p:nvPr/>
            </p:nvSpPr>
            <p:spPr bwMode="auto">
              <a:xfrm rot="10800000">
                <a:off x="1788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3" name="Line 52"/>
              <p:cNvSpPr>
                <a:spLocks noChangeShapeType="1"/>
              </p:cNvSpPr>
              <p:nvPr/>
            </p:nvSpPr>
            <p:spPr bwMode="auto">
              <a:xfrm rot="10800000">
                <a:off x="1668" y="261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4" name="Line 53"/>
              <p:cNvSpPr>
                <a:spLocks noChangeShapeType="1"/>
              </p:cNvSpPr>
              <p:nvPr/>
            </p:nvSpPr>
            <p:spPr bwMode="auto">
              <a:xfrm rot="10800000">
                <a:off x="1548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5" name="Line 54"/>
              <p:cNvSpPr>
                <a:spLocks noChangeShapeType="1"/>
              </p:cNvSpPr>
              <p:nvPr/>
            </p:nvSpPr>
            <p:spPr bwMode="auto">
              <a:xfrm rot="10800000">
                <a:off x="1428" y="2552"/>
                <a:ext cx="0" cy="20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6" name="Line 55"/>
              <p:cNvSpPr>
                <a:spLocks noChangeShapeType="1"/>
              </p:cNvSpPr>
              <p:nvPr/>
            </p:nvSpPr>
            <p:spPr bwMode="auto">
              <a:xfrm rot="10800000">
                <a:off x="2390" y="2552"/>
                <a:ext cx="0" cy="20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74" name="Group 56"/>
            <p:cNvGrpSpPr>
              <a:grpSpLocks/>
            </p:cNvGrpSpPr>
            <p:nvPr/>
          </p:nvGrpSpPr>
          <p:grpSpPr bwMode="auto">
            <a:xfrm rot="-5400000">
              <a:off x="382" y="3070"/>
              <a:ext cx="962" cy="203"/>
              <a:chOff x="1428" y="2552"/>
              <a:chExt cx="962" cy="203"/>
            </a:xfrm>
          </p:grpSpPr>
          <p:sp>
            <p:nvSpPr>
              <p:cNvPr id="15389" name="Line 57"/>
              <p:cNvSpPr>
                <a:spLocks noChangeShapeType="1"/>
              </p:cNvSpPr>
              <p:nvPr/>
            </p:nvSpPr>
            <p:spPr bwMode="auto">
              <a:xfrm rot="10800000">
                <a:off x="2269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0" name="Line 58"/>
              <p:cNvSpPr>
                <a:spLocks noChangeShapeType="1"/>
              </p:cNvSpPr>
              <p:nvPr/>
            </p:nvSpPr>
            <p:spPr bwMode="auto">
              <a:xfrm rot="10800000">
                <a:off x="2149" y="261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1" name="Line 59"/>
              <p:cNvSpPr>
                <a:spLocks noChangeShapeType="1"/>
              </p:cNvSpPr>
              <p:nvPr/>
            </p:nvSpPr>
            <p:spPr bwMode="auto">
              <a:xfrm rot="10800000">
                <a:off x="2029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2" name="Line 60"/>
              <p:cNvSpPr>
                <a:spLocks noChangeShapeType="1"/>
              </p:cNvSpPr>
              <p:nvPr/>
            </p:nvSpPr>
            <p:spPr bwMode="auto">
              <a:xfrm rot="10800000">
                <a:off x="1910" y="2599"/>
                <a:ext cx="0" cy="1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3" name="Line 61"/>
              <p:cNvSpPr>
                <a:spLocks noChangeShapeType="1"/>
              </p:cNvSpPr>
              <p:nvPr/>
            </p:nvSpPr>
            <p:spPr bwMode="auto">
              <a:xfrm rot="10800000">
                <a:off x="1788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4" name="Line 62"/>
              <p:cNvSpPr>
                <a:spLocks noChangeShapeType="1"/>
              </p:cNvSpPr>
              <p:nvPr/>
            </p:nvSpPr>
            <p:spPr bwMode="auto">
              <a:xfrm rot="10800000">
                <a:off x="1668" y="261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5" name="Line 63"/>
              <p:cNvSpPr>
                <a:spLocks noChangeShapeType="1"/>
              </p:cNvSpPr>
              <p:nvPr/>
            </p:nvSpPr>
            <p:spPr bwMode="auto">
              <a:xfrm rot="10800000">
                <a:off x="1548" y="263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6" name="Line 64"/>
              <p:cNvSpPr>
                <a:spLocks noChangeShapeType="1"/>
              </p:cNvSpPr>
              <p:nvPr/>
            </p:nvSpPr>
            <p:spPr bwMode="auto">
              <a:xfrm rot="10800000">
                <a:off x="1428" y="2552"/>
                <a:ext cx="0" cy="20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7" name="Line 65"/>
              <p:cNvSpPr>
                <a:spLocks noChangeShapeType="1"/>
              </p:cNvSpPr>
              <p:nvPr/>
            </p:nvSpPr>
            <p:spPr bwMode="auto">
              <a:xfrm rot="10800000">
                <a:off x="2390" y="2552"/>
                <a:ext cx="0" cy="20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75" name="Group 66"/>
            <p:cNvGrpSpPr>
              <a:grpSpLocks/>
            </p:cNvGrpSpPr>
            <p:nvPr/>
          </p:nvGrpSpPr>
          <p:grpSpPr bwMode="auto">
            <a:xfrm>
              <a:off x="507" y="677"/>
              <a:ext cx="231" cy="3068"/>
              <a:chOff x="990" y="677"/>
              <a:chExt cx="231" cy="3068"/>
            </a:xfrm>
          </p:grpSpPr>
          <p:sp>
            <p:nvSpPr>
              <p:cNvPr id="15376" name="Text Box 67"/>
              <p:cNvSpPr txBox="1">
                <a:spLocks noChangeArrowheads="1"/>
              </p:cNvSpPr>
              <p:nvPr/>
            </p:nvSpPr>
            <p:spPr bwMode="auto">
              <a:xfrm rot="-5400000">
                <a:off x="1008" y="3531"/>
                <a:ext cx="19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1</a:t>
                </a:r>
              </a:p>
            </p:txBody>
          </p:sp>
          <p:sp>
            <p:nvSpPr>
              <p:cNvPr id="15377" name="Text Box 68"/>
              <p:cNvSpPr txBox="1">
                <a:spLocks noChangeArrowheads="1"/>
              </p:cNvSpPr>
              <p:nvPr/>
            </p:nvSpPr>
            <p:spPr bwMode="auto">
              <a:xfrm rot="-5400000">
                <a:off x="1008" y="2541"/>
                <a:ext cx="19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2</a:t>
                </a:r>
              </a:p>
            </p:txBody>
          </p:sp>
          <p:sp>
            <p:nvSpPr>
              <p:cNvPr id="15378" name="Text Box 69"/>
              <p:cNvSpPr txBox="1">
                <a:spLocks noChangeArrowheads="1"/>
              </p:cNvSpPr>
              <p:nvPr/>
            </p:nvSpPr>
            <p:spPr bwMode="auto">
              <a:xfrm rot="-5400000">
                <a:off x="1008" y="1601"/>
                <a:ext cx="19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3</a:t>
                </a:r>
              </a:p>
            </p:txBody>
          </p:sp>
          <p:sp>
            <p:nvSpPr>
              <p:cNvPr id="15379" name="Text Box 70"/>
              <p:cNvSpPr txBox="1">
                <a:spLocks noChangeArrowheads="1"/>
              </p:cNvSpPr>
              <p:nvPr/>
            </p:nvSpPr>
            <p:spPr bwMode="auto">
              <a:xfrm rot="-5400000">
                <a:off x="1008" y="659"/>
                <a:ext cx="19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4</a:t>
                </a:r>
              </a:p>
            </p:txBody>
          </p:sp>
          <p:sp>
            <p:nvSpPr>
              <p:cNvPr id="15380" name="Text Box 71"/>
              <p:cNvSpPr txBox="1">
                <a:spLocks noChangeArrowheads="1"/>
              </p:cNvSpPr>
              <p:nvPr/>
            </p:nvSpPr>
            <p:spPr bwMode="auto">
              <a:xfrm rot="-5400000">
                <a:off x="968" y="3063"/>
                <a:ext cx="27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½ </a:t>
                </a:r>
              </a:p>
            </p:txBody>
          </p:sp>
          <p:sp>
            <p:nvSpPr>
              <p:cNvPr id="15381" name="Text Box 72"/>
              <p:cNvSpPr txBox="1">
                <a:spLocks noChangeArrowheads="1"/>
              </p:cNvSpPr>
              <p:nvPr/>
            </p:nvSpPr>
            <p:spPr bwMode="auto">
              <a:xfrm rot="-5400000">
                <a:off x="968" y="2095"/>
                <a:ext cx="27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½ </a:t>
                </a:r>
              </a:p>
            </p:txBody>
          </p:sp>
          <p:sp>
            <p:nvSpPr>
              <p:cNvPr id="15382" name="Text Box 73"/>
              <p:cNvSpPr txBox="1">
                <a:spLocks noChangeArrowheads="1"/>
              </p:cNvSpPr>
              <p:nvPr/>
            </p:nvSpPr>
            <p:spPr bwMode="auto">
              <a:xfrm rot="-5400000">
                <a:off x="968" y="1134"/>
                <a:ext cx="27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½ </a:t>
                </a:r>
              </a:p>
            </p:txBody>
          </p:sp>
          <p:sp>
            <p:nvSpPr>
              <p:cNvPr id="15383" name="Text Box 74"/>
              <p:cNvSpPr txBox="1">
                <a:spLocks noChangeArrowheads="1"/>
              </p:cNvSpPr>
              <p:nvPr/>
            </p:nvSpPr>
            <p:spPr bwMode="auto">
              <a:xfrm rot="-5400000">
                <a:off x="968" y="3287"/>
                <a:ext cx="27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¼ </a:t>
                </a:r>
              </a:p>
            </p:txBody>
          </p:sp>
          <p:sp>
            <p:nvSpPr>
              <p:cNvPr id="15384" name="Text Box 75"/>
              <p:cNvSpPr txBox="1">
                <a:spLocks noChangeArrowheads="1"/>
              </p:cNvSpPr>
              <p:nvPr/>
            </p:nvSpPr>
            <p:spPr bwMode="auto">
              <a:xfrm rot="-5400000">
                <a:off x="968" y="2339"/>
                <a:ext cx="27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¼ </a:t>
                </a:r>
              </a:p>
            </p:txBody>
          </p:sp>
          <p:sp>
            <p:nvSpPr>
              <p:cNvPr id="15385" name="Text Box 76"/>
              <p:cNvSpPr txBox="1">
                <a:spLocks noChangeArrowheads="1"/>
              </p:cNvSpPr>
              <p:nvPr/>
            </p:nvSpPr>
            <p:spPr bwMode="auto">
              <a:xfrm rot="-5400000">
                <a:off x="968" y="1371"/>
                <a:ext cx="27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¼ </a:t>
                </a:r>
              </a:p>
            </p:txBody>
          </p:sp>
          <p:sp>
            <p:nvSpPr>
              <p:cNvPr id="15386" name="Text Box 77"/>
              <p:cNvSpPr txBox="1">
                <a:spLocks noChangeArrowheads="1"/>
              </p:cNvSpPr>
              <p:nvPr/>
            </p:nvSpPr>
            <p:spPr bwMode="auto">
              <a:xfrm rot="-5400000">
                <a:off x="968" y="2813"/>
                <a:ext cx="27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¾ </a:t>
                </a:r>
              </a:p>
            </p:txBody>
          </p:sp>
          <p:sp>
            <p:nvSpPr>
              <p:cNvPr id="15387" name="Text Box 78"/>
              <p:cNvSpPr txBox="1">
                <a:spLocks noChangeArrowheads="1"/>
              </p:cNvSpPr>
              <p:nvPr/>
            </p:nvSpPr>
            <p:spPr bwMode="auto">
              <a:xfrm rot="-5400000">
                <a:off x="968" y="1859"/>
                <a:ext cx="27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¾ </a:t>
                </a:r>
              </a:p>
            </p:txBody>
          </p:sp>
          <p:sp>
            <p:nvSpPr>
              <p:cNvPr id="15388" name="Text Box 79"/>
              <p:cNvSpPr txBox="1">
                <a:spLocks noChangeArrowheads="1"/>
              </p:cNvSpPr>
              <p:nvPr/>
            </p:nvSpPr>
            <p:spPr bwMode="auto">
              <a:xfrm rot="-5400000">
                <a:off x="968" y="898"/>
                <a:ext cx="276" cy="23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¾ </a:t>
                </a:r>
              </a:p>
            </p:txBody>
          </p:sp>
        </p:grpSp>
      </p:grpSp>
      <p:sp>
        <p:nvSpPr>
          <p:cNvPr id="15367" name="Text Box 80"/>
          <p:cNvSpPr txBox="1">
            <a:spLocks noChangeArrowheads="1"/>
          </p:cNvSpPr>
          <p:nvPr/>
        </p:nvSpPr>
        <p:spPr bwMode="auto">
          <a:xfrm>
            <a:off x="2459038" y="2357438"/>
            <a:ext cx="42989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Smallest Unit of Measure = 1/8 </a:t>
            </a:r>
            <a:r>
              <a:rPr lang="en-US" altLang="en-US" sz="1800" b="1" baseline="30000"/>
              <a:t>th</a:t>
            </a:r>
            <a:r>
              <a:rPr lang="en-US" altLang="en-US" sz="1800" b="1"/>
              <a:t> inch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Precision = (1/8)/2 = 1/16 </a:t>
            </a:r>
            <a:r>
              <a:rPr lang="en-US" altLang="en-US" sz="1800" b="1" baseline="30000"/>
              <a:t>th</a:t>
            </a:r>
            <a:r>
              <a:rPr lang="en-US" altLang="en-US" sz="1800" b="1"/>
              <a:t> inch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String Length is 2 ¼  </a:t>
            </a:r>
            <a:r>
              <a:rPr lang="en-US" altLang="en-US" sz="1800" b="1">
                <a:cs typeface="Arial" charset="0"/>
              </a:rPr>
              <a:t>± 1/16  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cs typeface="Arial" charset="0"/>
              </a:rPr>
              <a:t>between 2 3/16 and 2 5/16 inches long</a:t>
            </a:r>
            <a:endParaRPr lang="en-US" altLang="en-US" sz="1800" b="1"/>
          </a:p>
        </p:txBody>
      </p:sp>
      <p:sp>
        <p:nvSpPr>
          <p:cNvPr id="15368" name="Line 81"/>
          <p:cNvSpPr>
            <a:spLocks noChangeShapeType="1"/>
          </p:cNvSpPr>
          <p:nvPr/>
        </p:nvSpPr>
        <p:spPr bwMode="auto">
          <a:xfrm flipH="1" flipV="1">
            <a:off x="1978025" y="2387600"/>
            <a:ext cx="11113" cy="34210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AutoShape 82"/>
          <p:cNvSpPr>
            <a:spLocks noChangeArrowheads="1"/>
          </p:cNvSpPr>
          <p:nvPr/>
        </p:nvSpPr>
        <p:spPr bwMode="auto">
          <a:xfrm>
            <a:off x="2840038" y="1979613"/>
            <a:ext cx="2441575" cy="311150"/>
          </a:xfrm>
          <a:prstGeom prst="leftArrow">
            <a:avLst>
              <a:gd name="adj1" fmla="val 50000"/>
              <a:gd name="adj2" fmla="val 19617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0" name="AutoShape 83"/>
          <p:cNvSpPr>
            <a:spLocks noChangeArrowheads="1"/>
          </p:cNvSpPr>
          <p:nvPr/>
        </p:nvSpPr>
        <p:spPr bwMode="auto">
          <a:xfrm flipH="1">
            <a:off x="3835400" y="4165600"/>
            <a:ext cx="2441575" cy="311150"/>
          </a:xfrm>
          <a:prstGeom prst="leftArrow">
            <a:avLst>
              <a:gd name="adj1" fmla="val 50000"/>
              <a:gd name="adj2" fmla="val 1961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6825"/>
            <a:ext cx="8229600" cy="52085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smtClean="0"/>
              <a:t>The measure of a line segment is the sum of the measure of its parts</a:t>
            </a:r>
            <a:br>
              <a:rPr lang="en-US" altLang="en-US" sz="2400" b="1" dirty="0" smtClean="0"/>
            </a:br>
            <a:r>
              <a:rPr lang="en-US" altLang="en-US" sz="1600" b="1" dirty="0" smtClean="0"/>
              <a:t/>
            </a:r>
            <a:br>
              <a:rPr lang="en-US" altLang="en-US" sz="1600" b="1" dirty="0" smtClean="0"/>
            </a:br>
            <a:r>
              <a:rPr lang="en-US" altLang="en-US" sz="2400" b="1" dirty="0" smtClean="0"/>
              <a:t>               </a:t>
            </a:r>
            <a:r>
              <a:rPr lang="en-US" altLang="en-US" sz="2400" b="1" dirty="0" smtClean="0">
                <a:solidFill>
                  <a:srgbClr val="66FFFF"/>
                </a:solidFill>
              </a:rPr>
              <a:t>WHOLE = SUM OF PARTS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smtClean="0"/>
              <a:t>The precision of any measurement depends on the smallest unit available on the measuring device</a:t>
            </a:r>
            <a:br>
              <a:rPr lang="en-US" altLang="en-US" sz="2400" b="1" dirty="0" smtClean="0"/>
            </a:br>
            <a:r>
              <a:rPr lang="en-US" altLang="en-US" sz="1600" b="1" dirty="0" smtClean="0"/>
              <a:t/>
            </a:r>
            <a:br>
              <a:rPr lang="en-US" altLang="en-US" sz="1600" b="1" dirty="0" smtClean="0"/>
            </a:br>
            <a:r>
              <a:rPr lang="en-US" altLang="en-US" sz="2400" b="1" dirty="0" smtClean="0"/>
              <a:t>               </a:t>
            </a:r>
            <a:r>
              <a:rPr lang="en-US" altLang="en-US" sz="2400" b="1" dirty="0" smtClean="0">
                <a:solidFill>
                  <a:srgbClr val="66FFFF"/>
                </a:solidFill>
              </a:rPr>
              <a:t>Precision = ½ (Smallest Unit)</a:t>
            </a:r>
            <a:br>
              <a:rPr lang="en-US" altLang="en-US" sz="2400" b="1" dirty="0" smtClean="0">
                <a:solidFill>
                  <a:srgbClr val="66FFFF"/>
                </a:solidFill>
              </a:rPr>
            </a:br>
            <a:endParaRPr lang="en-US" altLang="en-US" sz="1600" b="1" dirty="0" smtClean="0">
              <a:solidFill>
                <a:srgbClr val="66FFFF"/>
              </a:solidFill>
            </a:endParaRP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Parts is Parts 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Lesson 1-2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80160"/>
          </a:xfrm>
        </p:spPr>
        <p:txBody>
          <a:bodyPr/>
          <a:lstStyle/>
          <a:p>
            <a:pPr eaLnBrk="1" hangingPunct="1"/>
            <a:r>
              <a:rPr lang="en-US" b="1" dirty="0"/>
              <a:t>Measuring and Constructing Segments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Five-Minute Check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Core Concepts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Constructions</a:t>
            </a:r>
            <a:endParaRPr lang="en-US" sz="2400" b="1" dirty="0"/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Summary and Homework</a:t>
            </a:r>
          </a:p>
          <a:p>
            <a:pPr marL="0" indent="0"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623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Lesson 1-1</a:t>
            </a:r>
            <a:endParaRPr lang="en-US" sz="2800" b="1" dirty="0"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altLang="en-US" sz="2000" b="1" dirty="0" smtClean="0">
                <a:cs typeface="Arial" charset="0"/>
                <a:sym typeface="Symbol" pitchFamily="18" charset="2"/>
              </a:rPr>
              <a:t>Find the following from the picture</a:t>
            </a:r>
          </a:p>
          <a:p>
            <a:pPr marL="0" indent="0" eaLnBrk="1" hangingPunct="1"/>
            <a:endParaRPr lang="en-US" alt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cs typeface="Arial" charset="0"/>
                <a:sym typeface="Symbol" pitchFamily="18" charset="2"/>
              </a:rPr>
              <a:t>A point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cs typeface="Arial" charset="0"/>
                <a:sym typeface="Symbol" pitchFamily="18" charset="2"/>
              </a:rPr>
              <a:t>A line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cs typeface="Arial" charset="0"/>
                <a:sym typeface="Symbol" pitchFamily="18" charset="2"/>
              </a:rPr>
              <a:t>A ray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cs typeface="Arial" charset="0"/>
                <a:sym typeface="Symbol" pitchFamily="18" charset="2"/>
              </a:rPr>
              <a:t>A line segment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cs typeface="Arial" charset="0"/>
                <a:sym typeface="Symbol" pitchFamily="18" charset="2"/>
              </a:rPr>
              <a:t>A plane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cs typeface="Arial" charset="0"/>
                <a:sym typeface="Symbol" pitchFamily="18" charset="2"/>
              </a:rPr>
              <a:t>3 collinear points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cs typeface="Arial" charset="0"/>
                <a:sym typeface="Symbol" pitchFamily="18" charset="2"/>
              </a:rPr>
              <a:t>3 non-collinear points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b="1" dirty="0" smtClean="0">
                <a:cs typeface="Arial" charset="0"/>
                <a:sym typeface="Symbol" pitchFamily="18" charset="2"/>
              </a:rPr>
              <a:t>A line not in the plane</a:t>
            </a:r>
            <a:endParaRPr lang="el-GR" altLang="en-US" sz="2000" b="1" dirty="0">
              <a:cs typeface="Arial" charset="0"/>
              <a:sym typeface="Symbol" pitchFamily="18" charset="2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494" y="862965"/>
            <a:ext cx="3793431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37410" y="138303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FF00"/>
                </a:solidFill>
              </a:rPr>
              <a:t>E</a:t>
            </a:r>
            <a:endParaRPr lang="en-US" b="1" i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2129790" y="2015490"/>
                <a:ext cx="1388522" cy="403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1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b="1" dirty="0" smtClean="0">
                    <a:solidFill>
                      <a:srgbClr val="FFFF00"/>
                    </a:solidFill>
                  </a:rPr>
                  <a:t> or line </a:t>
                </a:r>
                <a:r>
                  <a:rPr lang="en-US" b="1" dirty="0" smtClean="0">
                    <a:solidFill>
                      <a:srgbClr val="FFFF00"/>
                    </a:solidFill>
                    <a:latin typeface="French Script MT" panose="03020402040607040605" pitchFamily="66" charset="0"/>
                  </a:rPr>
                  <a:t>l</a:t>
                </a:r>
                <a:endParaRPr lang="en-US" b="1" dirty="0">
                  <a:solidFill>
                    <a:srgbClr val="FFFF00"/>
                  </a:solidFill>
                  <a:latin typeface="French Script MT" panose="03020402040607040605" pitchFamily="66" charset="0"/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790" y="2015490"/>
                <a:ext cx="1388522" cy="403765"/>
              </a:xfrm>
              <a:prstGeom prst="rect">
                <a:avLst/>
              </a:prstGeom>
              <a:blipFill rotWithShape="1">
                <a:blip r:embed="rId3"/>
                <a:stretch>
                  <a:fillRect t="-3030" r="-1754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137410" y="2594420"/>
                <a:ext cx="1173719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𝑩𝑨</m:t>
                        </m:r>
                      </m:e>
                    </m:acc>
                  </m:oMath>
                </a14:m>
                <a:r>
                  <a:rPr lang="en-US" b="1" dirty="0" smtClean="0">
                    <a:solidFill>
                      <a:srgbClr val="FFFF00"/>
                    </a:solidFill>
                  </a:rPr>
                  <a:t> 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𝑩𝑪</m:t>
                        </m:r>
                      </m:e>
                    </m:acc>
                  </m:oMath>
                </a14:m>
                <a:endParaRPr lang="en-US" b="1" dirty="0">
                  <a:solidFill>
                    <a:srgbClr val="FFFF00"/>
                  </a:solidFill>
                  <a:latin typeface="French Script MT" panose="03020402040607040605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7410" y="2594420"/>
                <a:ext cx="1173719" cy="404791"/>
              </a:xfrm>
              <a:prstGeom prst="rect">
                <a:avLst/>
              </a:prstGeom>
              <a:blipFill rotWithShape="1">
                <a:blip r:embed="rId4"/>
                <a:stretch>
                  <a:fillRect t="-1515" b="-2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824051" y="3182165"/>
                <a:ext cx="5822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𝑫𝑩</m:t>
                          </m:r>
                        </m:e>
                      </m:acc>
                    </m:oMath>
                  </m:oMathPara>
                </a14:m>
                <a:endParaRPr lang="en-US" b="1" dirty="0">
                  <a:solidFill>
                    <a:srgbClr val="FFFF00"/>
                  </a:solidFill>
                  <a:latin typeface="French Script MT" panose="03020402040607040605" pitchFamily="66" charset="0"/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051" y="3182165"/>
                <a:ext cx="58221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/>
          <p:cNvSpPr txBox="1"/>
          <p:nvPr/>
        </p:nvSpPr>
        <p:spPr>
          <a:xfrm>
            <a:off x="2955390" y="3810000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French Script MT" panose="03020402040607040605" pitchFamily="66" charset="0"/>
              </a:rPr>
              <a:t>R</a:t>
            </a:r>
            <a:endParaRPr lang="en-US" b="1" dirty="0">
              <a:solidFill>
                <a:srgbClr val="FFFF00"/>
              </a:solidFill>
              <a:latin typeface="French Script MT" panose="03020402040607040605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179758" y="443865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FF00"/>
                </a:solidFill>
              </a:rPr>
              <a:t>A, B, C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650399" y="505968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FF00"/>
                </a:solidFill>
              </a:rPr>
              <a:t>E, B, C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667111" y="5676900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line </a:t>
            </a:r>
            <a:r>
              <a:rPr lang="en-US" b="1" dirty="0" smtClean="0">
                <a:solidFill>
                  <a:srgbClr val="FFFF00"/>
                </a:solidFill>
                <a:latin typeface="French Script MT" panose="03020402040607040605" pitchFamily="66" charset="0"/>
              </a:rPr>
              <a:t>l</a:t>
            </a:r>
            <a:endParaRPr lang="en-US" b="1" dirty="0">
              <a:solidFill>
                <a:srgbClr val="FFFF00"/>
              </a:solidFill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99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Ruler Postulate</a:t>
            </a:r>
          </a:p>
          <a:p>
            <a:pPr marL="741363" lvl="1" indent="-341313" eaLnBrk="1" hangingPunct="1"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Determine accuracy of measurement</a:t>
            </a:r>
          </a:p>
          <a:p>
            <a:r>
              <a:rPr lang="en-US" sz="2800" b="1" dirty="0" smtClean="0"/>
              <a:t>Copy </a:t>
            </a:r>
            <a:r>
              <a:rPr lang="en-US" sz="2800" b="1" dirty="0"/>
              <a:t>segments and compare segments for congruence</a:t>
            </a:r>
          </a:p>
          <a:p>
            <a:r>
              <a:rPr lang="en-US" sz="2800" b="1" dirty="0" smtClean="0"/>
              <a:t>Use </a:t>
            </a:r>
            <a:r>
              <a:rPr lang="en-US" sz="2800" b="1" dirty="0"/>
              <a:t>the Segment Addition Postulate</a:t>
            </a:r>
          </a:p>
          <a:p>
            <a:pPr marL="798513" lvl="2" indent="-341313"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FF00"/>
                </a:solidFill>
              </a:rPr>
              <a:t>Sum of the parts equals the whole</a:t>
            </a:r>
            <a:endParaRPr lang="el-GR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7263"/>
            <a:ext cx="8229600" cy="556577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i="1" smtClean="0">
                <a:solidFill>
                  <a:srgbClr val="FFFF00"/>
                </a:solidFill>
              </a:rPr>
              <a:t>Axiom</a:t>
            </a:r>
            <a:r>
              <a:rPr lang="en-US" altLang="en-US" sz="2000" b="1" i="1" smtClean="0"/>
              <a:t> – a rule that is accepted without proof; also called an postulate</a:t>
            </a:r>
            <a:endParaRPr lang="en-US" altLang="en-US" sz="2000" b="1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i="1" smtClean="0">
                <a:solidFill>
                  <a:srgbClr val="FFFF00"/>
                </a:solidFill>
              </a:rPr>
              <a:t>Between</a:t>
            </a:r>
            <a:r>
              <a:rPr lang="en-US" altLang="en-US" sz="2000" b="1" i="1" smtClean="0"/>
              <a:t> – with three collinear points, one is between the other two</a:t>
            </a:r>
            <a:endParaRPr lang="en-US" altLang="en-US" sz="2000" b="1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i="1" smtClean="0">
                <a:solidFill>
                  <a:srgbClr val="FFFF00"/>
                </a:solidFill>
              </a:rPr>
              <a:t>Coordinate</a:t>
            </a:r>
            <a:r>
              <a:rPr lang="en-US" altLang="en-US" sz="2000" b="1" i="1" smtClean="0"/>
              <a:t> – location of points on a number line or the x-y coordinate plane</a:t>
            </a:r>
            <a:endParaRPr lang="en-US" altLang="en-US" sz="2000" b="1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i="1" smtClean="0">
                <a:solidFill>
                  <a:srgbClr val="FFFF00"/>
                </a:solidFill>
              </a:rPr>
              <a:t>Congruent Segments </a:t>
            </a:r>
            <a:r>
              <a:rPr lang="en-US" altLang="en-US" sz="2000" b="1" i="1" smtClean="0"/>
              <a:t>– when line segments have the same length, they are congruent (</a:t>
            </a:r>
            <a:r>
              <a:rPr lang="en-US" altLang="en-US" sz="2000" b="1" i="1" smtClean="0">
                <a:sym typeface="Symbol" pitchFamily="18" charset="2"/>
              </a:rPr>
              <a:t></a:t>
            </a:r>
            <a:r>
              <a:rPr lang="en-US" altLang="en-US" sz="2000" b="1" i="1" smtClean="0"/>
              <a:t>)</a:t>
            </a:r>
            <a:endParaRPr lang="en-US" altLang="en-US" sz="2000" b="1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i="1" smtClean="0">
                <a:solidFill>
                  <a:srgbClr val="FFFF00"/>
                </a:solidFill>
              </a:rPr>
              <a:t>Construction </a:t>
            </a:r>
            <a:r>
              <a:rPr lang="en-US" altLang="en-US" sz="2000" b="1" i="1" smtClean="0"/>
              <a:t>– a geometric drawing that uses a limited set of tools, usually a compass and straightedge</a:t>
            </a:r>
            <a:endParaRPr lang="en-US" altLang="en-US" sz="2000" b="1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i="1" smtClean="0">
                <a:solidFill>
                  <a:srgbClr val="FFFF00"/>
                </a:solidFill>
              </a:rPr>
              <a:t>Distance</a:t>
            </a:r>
            <a:r>
              <a:rPr lang="en-US" altLang="en-US" sz="2000" b="1" i="1" smtClean="0"/>
              <a:t> – length between points</a:t>
            </a:r>
            <a:endParaRPr lang="en-US" altLang="en-US" sz="2000" b="1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i="1" smtClean="0">
                <a:solidFill>
                  <a:srgbClr val="FFFF00"/>
                </a:solidFill>
              </a:rPr>
              <a:t>Postulate</a:t>
            </a:r>
            <a:r>
              <a:rPr lang="en-US" altLang="en-US" sz="2000" b="1" i="1" smtClean="0"/>
              <a:t> – a rule that is accepted without proof; also called an axiom</a:t>
            </a:r>
            <a:endParaRPr lang="en-US" altLang="en-US" sz="2000" b="1" smtClean="0"/>
          </a:p>
        </p:txBody>
      </p:sp>
      <p:sp>
        <p:nvSpPr>
          <p:cNvPr id="4" name="5-Point Star 3"/>
          <p:cNvSpPr>
            <a:spLocks noChangeAspect="1"/>
          </p:cNvSpPr>
          <p:nvPr/>
        </p:nvSpPr>
        <p:spPr>
          <a:xfrm>
            <a:off x="358775" y="1636713"/>
            <a:ext cx="457200" cy="457200"/>
          </a:xfrm>
          <a:prstGeom prst="star5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5-Point Star 4"/>
          <p:cNvSpPr>
            <a:spLocks noChangeAspect="1"/>
          </p:cNvSpPr>
          <p:nvPr/>
        </p:nvSpPr>
        <p:spPr>
          <a:xfrm>
            <a:off x="366713" y="3144838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5-Point Star 7"/>
          <p:cNvSpPr>
            <a:spLocks noChangeAspect="1"/>
          </p:cNvSpPr>
          <p:nvPr/>
        </p:nvSpPr>
        <p:spPr>
          <a:xfrm>
            <a:off x="366713" y="4724400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sp>
        <p:nvSpPr>
          <p:cNvPr id="6147" name="Content Placeholder 7"/>
          <p:cNvSpPr>
            <a:spLocks noGrp="1"/>
          </p:cNvSpPr>
          <p:nvPr>
            <p:ph idx="1"/>
          </p:nvPr>
        </p:nvSpPr>
        <p:spPr>
          <a:xfrm>
            <a:off x="457200" y="5189538"/>
            <a:ext cx="8229600" cy="1255712"/>
          </a:xfrm>
        </p:spPr>
        <p:txBody>
          <a:bodyPr/>
          <a:lstStyle/>
          <a:p>
            <a:r>
              <a:rPr lang="en-US" altLang="en-US" sz="2400" b="1" smtClean="0"/>
              <a:t>Distances between points on a line can be measured</a:t>
            </a:r>
          </a:p>
        </p:txBody>
      </p:sp>
      <p:pic>
        <p:nvPicPr>
          <p:cNvPr id="614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1208088"/>
            <a:ext cx="7700962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7171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itle 13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684213" y="1292225"/>
            <a:ext cx="77152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altLang="en-US" sz="2400" b="1" dirty="0">
                <a:latin typeface="+mn-lt"/>
                <a:ea typeface="Times New Roman" pitchFamily="18" charset="0"/>
              </a:rPr>
              <a:t>Measure the length of </a:t>
            </a:r>
            <a:r>
              <a:rPr lang="en-US" altLang="en-US" sz="2400" b="1" i="1" dirty="0">
                <a:latin typeface="+mn-lt"/>
                <a:ea typeface="Times New Roman" pitchFamily="18" charset="0"/>
              </a:rPr>
              <a:t>AB</a:t>
            </a:r>
            <a:r>
              <a:rPr lang="en-US" altLang="en-US" sz="2400" b="1" dirty="0">
                <a:latin typeface="+mn-lt"/>
                <a:ea typeface="Times New Roman" pitchFamily="18" charset="0"/>
              </a:rPr>
              <a:t> to the nearest tenth of a centimeter.</a:t>
            </a:r>
            <a:endParaRPr lang="en-US" altLang="en-US" sz="1100" b="1" dirty="0">
              <a:latin typeface="+mn-lt"/>
            </a:endParaRPr>
          </a:p>
        </p:txBody>
      </p:sp>
      <p:pic>
        <p:nvPicPr>
          <p:cNvPr id="7174" name="Picture 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838" y="2887663"/>
            <a:ext cx="20764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16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sp>
        <p:nvSpPr>
          <p:cNvPr id="8195" name="Content Placeholder 7"/>
          <p:cNvSpPr>
            <a:spLocks noGrp="1"/>
          </p:cNvSpPr>
          <p:nvPr>
            <p:ph idx="1"/>
          </p:nvPr>
        </p:nvSpPr>
        <p:spPr>
          <a:xfrm>
            <a:off x="457200" y="4865688"/>
            <a:ext cx="8229600" cy="1735137"/>
          </a:xfrm>
        </p:spPr>
        <p:txBody>
          <a:bodyPr/>
          <a:lstStyle/>
          <a:p>
            <a:r>
              <a:rPr lang="en-US" altLang="en-US" sz="2400" b="1" smtClean="0"/>
              <a:t>Congruent is more than just equal</a:t>
            </a:r>
          </a:p>
          <a:p>
            <a:pPr lvl="1"/>
            <a:r>
              <a:rPr lang="en-US" altLang="en-US" sz="2000" b="1" smtClean="0"/>
              <a:t>similar sign </a:t>
            </a:r>
            <a:r>
              <a:rPr lang="en-US" altLang="en-US" sz="2000" b="1" smtClean="0">
                <a:sym typeface="Symbol" pitchFamily="18" charset="2"/>
              </a:rPr>
              <a:t> to the equal sign =</a:t>
            </a:r>
            <a:endParaRPr lang="en-US" altLang="en-US" sz="2000" b="1" smtClean="0"/>
          </a:p>
          <a:p>
            <a:pPr lvl="1"/>
            <a:r>
              <a:rPr lang="en-US" altLang="en-US" sz="2000" b="1" smtClean="0"/>
              <a:t>equal measures in line segments (or in angles)</a:t>
            </a:r>
          </a:p>
          <a:p>
            <a:pPr lvl="1"/>
            <a:r>
              <a:rPr lang="en-US" altLang="en-US" sz="2000" b="1" smtClean="0"/>
              <a:t>same shape and size (measure) in other things</a:t>
            </a:r>
          </a:p>
          <a:p>
            <a:pPr lvl="1"/>
            <a:endParaRPr lang="en-US" altLang="en-US" sz="2000" b="1" smtClean="0"/>
          </a:p>
        </p:txBody>
      </p:sp>
      <p:pic>
        <p:nvPicPr>
          <p:cNvPr id="819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082675"/>
            <a:ext cx="7758113" cy="34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655</Words>
  <Application>Microsoft Office PowerPoint</Application>
  <PresentationFormat>On-screen Show (4:3)</PresentationFormat>
  <Paragraphs>160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Equation</vt:lpstr>
      <vt:lpstr>Opening</vt:lpstr>
      <vt:lpstr>Lesson 1-2</vt:lpstr>
      <vt:lpstr>Lesson Outline</vt:lpstr>
      <vt:lpstr>PowerPoint Presentation</vt:lpstr>
      <vt:lpstr>Objectives</vt:lpstr>
      <vt:lpstr>Vocabulary</vt:lpstr>
      <vt:lpstr>Core Concept</vt:lpstr>
      <vt:lpstr>Example 1</vt:lpstr>
      <vt:lpstr>Core Concept</vt:lpstr>
      <vt:lpstr>Example 2</vt:lpstr>
      <vt:lpstr>Core Concept</vt:lpstr>
      <vt:lpstr>Whole = Sum of its Parts</vt:lpstr>
      <vt:lpstr>Example 3</vt:lpstr>
      <vt:lpstr>Example 4</vt:lpstr>
      <vt:lpstr>Construction</vt:lpstr>
      <vt:lpstr>Precision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51</cp:revision>
  <dcterms:created xsi:type="dcterms:W3CDTF">2008-02-18T23:02:07Z</dcterms:created>
  <dcterms:modified xsi:type="dcterms:W3CDTF">2018-07-28T14:35:34Z</dcterms:modified>
</cp:coreProperties>
</file>