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97" r:id="rId2"/>
    <p:sldId id="283" r:id="rId3"/>
    <p:sldId id="281" r:id="rId4"/>
    <p:sldId id="308" r:id="rId5"/>
    <p:sldId id="309" r:id="rId6"/>
    <p:sldId id="282" r:id="rId7"/>
    <p:sldId id="298" r:id="rId8"/>
    <p:sldId id="304" r:id="rId9"/>
    <p:sldId id="306" r:id="rId10"/>
    <p:sldId id="287" r:id="rId11"/>
    <p:sldId id="288" r:id="rId12"/>
    <p:sldId id="292" r:id="rId13"/>
    <p:sldId id="307" r:id="rId14"/>
    <p:sldId id="300" r:id="rId15"/>
    <p:sldId id="295" r:id="rId1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99"/>
    <a:srgbClr val="FF5050"/>
    <a:srgbClr val="006600"/>
    <a:srgbClr val="CCECFF"/>
    <a:srgbClr val="FF99FF"/>
    <a:srgbClr val="FFFFCC"/>
    <a:srgbClr val="800080"/>
    <a:srgbClr val="FF6699"/>
    <a:srgbClr val="6699FF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-90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3CAFCE92-1D23-42D9-B309-1303ACCDC0A6}" type="datetimeFigureOut">
              <a:rPr lang="en-US"/>
              <a:pPr>
                <a:defRPr/>
              </a:pPr>
              <a:t>7/28/2018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B4311037-4A27-4646-A1CF-36FF17188A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90912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8FF70EB-137F-42B5-8080-B8D818FA1F5A}" type="slidenum">
              <a:rPr lang="en-US" altLang="en-US" smtClean="0">
                <a:latin typeface="Arial" charset="0"/>
              </a:rPr>
              <a:pPr eaLnBrk="1" hangingPunct="1">
                <a:spcBef>
                  <a:spcPct val="0"/>
                </a:spcBef>
              </a:pPr>
              <a:t>12</a:t>
            </a:fld>
            <a:endParaRPr lang="en-US" alt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8FF70EB-137F-42B5-8080-B8D818FA1F5A}" type="slidenum">
              <a:rPr lang="en-US" altLang="en-US" smtClean="0">
                <a:latin typeface="Arial" charset="0"/>
              </a:rPr>
              <a:pPr eaLnBrk="1" hangingPunct="1">
                <a:spcBef>
                  <a:spcPct val="0"/>
                </a:spcBef>
              </a:pPr>
              <a:t>13</a:t>
            </a:fld>
            <a:endParaRPr lang="en-US" alt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1DDEDA-736F-4126-B8D3-B9E7089874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77754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B928EF-2A95-42B4-B72B-9AC0B8280A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15883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1DDBB4-7ECC-4FE9-9ECC-F3C78DA5FB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29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DDFA1F-0A80-41A0-A839-069B0FF10B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8117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4B14B1-B7B3-4792-8D33-608463EF9C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6143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1292B4-E664-48E4-9356-9483D3A80B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38639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62D156-4553-486D-BD3D-1BBF46E5C9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6347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4F2DDF-F196-4CAC-B879-CF090B3586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1535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8A431E-89DA-4CF2-A7FF-775B85B4BA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5152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E4C1A7-0CA7-4110-AAB2-3E5DD0B9AF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23951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FEFA81-63A6-42DC-8C21-6191202E96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5327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2073369-69B2-4884-9958-5431C4B7D8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jpeg"/><Relationship Id="rId9" Type="http://schemas.openxmlformats.org/officeDocument/2006/relationships/image" Target="../media/image8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7" Type="http://schemas.openxmlformats.org/officeDocument/2006/relationships/image" Target="../media/image70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6.png"/><Relationship Id="rId5" Type="http://schemas.openxmlformats.org/officeDocument/2006/relationships/image" Target="../media/image50.png"/><Relationship Id="rId4" Type="http://schemas.openxmlformats.org/officeDocument/2006/relationships/image" Target="../media/image15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7.png"/><Relationship Id="rId5" Type="http://schemas.openxmlformats.org/officeDocument/2006/relationships/image" Target="../media/image80.png"/><Relationship Id="rId4" Type="http://schemas.openxmlformats.org/officeDocument/2006/relationships/image" Target="../media/image15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10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8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0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2550"/>
            <a:ext cx="8229600" cy="852488"/>
          </a:xfrm>
        </p:spPr>
        <p:txBody>
          <a:bodyPr/>
          <a:lstStyle/>
          <a:p>
            <a:pPr eaLnBrk="1" hangingPunct="1"/>
            <a:r>
              <a:rPr lang="en-US" altLang="en-US" sz="3600" b="1" dirty="0" smtClean="0"/>
              <a:t>Opening</a:t>
            </a:r>
            <a:endParaRPr lang="en-US" altLang="en-US" sz="3600" b="1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11150" y="955964"/>
            <a:ext cx="8521700" cy="5170199"/>
          </a:xfrm>
        </p:spPr>
        <p:txBody>
          <a:bodyPr/>
          <a:lstStyle/>
          <a:p>
            <a:pPr marL="0" indent="0">
              <a:buNone/>
            </a:pPr>
            <a:r>
              <a:rPr lang="en-US" sz="2800" b="1" dirty="0" smtClean="0"/>
              <a:t>Find </a:t>
            </a:r>
            <a:r>
              <a:rPr lang="en-US" sz="2800" b="1" dirty="0" smtClean="0"/>
              <a:t>the slope</a:t>
            </a:r>
            <a:endParaRPr lang="en-US" sz="28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740" y="1505899"/>
            <a:ext cx="2538099" cy="192024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94705" y="1505899"/>
            <a:ext cx="1737360" cy="173736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1746" y="4977444"/>
            <a:ext cx="2560319" cy="82296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730741" y="5179121"/>
            <a:ext cx="206338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/>
              <a:t>(4, -4),  (1, 2) </a:t>
            </a:r>
            <a:endParaRPr lang="en-US" sz="2400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/>
              <p:cNvSpPr txBox="1"/>
              <p:nvPr/>
            </p:nvSpPr>
            <p:spPr>
              <a:xfrm>
                <a:off x="4115830" y="1505899"/>
                <a:ext cx="1603324" cy="61202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dirty="0" smtClean="0">
                          <a:solidFill>
                            <a:srgbClr val="FFFF00"/>
                          </a:solidFill>
                          <a:latin typeface="Cambria Math"/>
                        </a:rPr>
                        <m:t>𝒔𝒍𝒐𝒑𝒆</m:t>
                      </m:r>
                      <m:r>
                        <a:rPr lang="en-US" b="1" i="1" dirty="0" smtClean="0">
                          <a:solidFill>
                            <a:srgbClr val="FFFF0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1" i="1" dirty="0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1" i="1" dirty="0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𝒓𝒊𝒔𝒆</m:t>
                          </m:r>
                        </m:num>
                        <m:den>
                          <m:r>
                            <a:rPr lang="en-US" b="1" i="1" dirty="0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𝒓𝒖𝒏</m:t>
                          </m:r>
                        </m:den>
                      </m:f>
                    </m:oMath>
                  </m:oMathPara>
                </a14:m>
                <a:endParaRPr lang="en-US" b="1" dirty="0">
                  <a:solidFill>
                    <a:srgbClr val="FFFF00"/>
                  </a:solidFill>
                </a:endParaRPr>
              </a:p>
            </p:txBody>
          </p:sp>
        </mc:Choice>
        <mc:Fallback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5830" y="1505899"/>
                <a:ext cx="1603324" cy="612027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/>
              <p:cNvSpPr txBox="1"/>
              <p:nvPr/>
            </p:nvSpPr>
            <p:spPr>
              <a:xfrm>
                <a:off x="960771" y="3805754"/>
                <a:ext cx="1867819" cy="6127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dirty="0" smtClean="0">
                          <a:solidFill>
                            <a:srgbClr val="FFFF00"/>
                          </a:solidFill>
                          <a:latin typeface="Cambria Math"/>
                        </a:rPr>
                        <m:t>𝒔𝒍𝒐𝒑𝒆</m:t>
                      </m:r>
                      <m:r>
                        <a:rPr lang="en-US" b="1" i="1" dirty="0" smtClean="0">
                          <a:solidFill>
                            <a:srgbClr val="FFFF0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1" i="1" dirty="0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1" i="1" dirty="0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𝟒𝟎</m:t>
                          </m:r>
                        </m:num>
                        <m:den>
                          <m:r>
                            <a:rPr lang="en-US" b="1" i="1" dirty="0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𝟐𝟎</m:t>
                          </m:r>
                        </m:den>
                      </m:f>
                      <m:r>
                        <a:rPr lang="en-US" b="1" i="1" dirty="0" smtClean="0">
                          <a:solidFill>
                            <a:srgbClr val="FFFF00"/>
                          </a:solidFill>
                          <a:latin typeface="Cambria Math"/>
                        </a:rPr>
                        <m:t>=</m:t>
                      </m:r>
                      <m:r>
                        <a:rPr lang="en-US" b="1" i="1" dirty="0" smtClean="0">
                          <a:solidFill>
                            <a:srgbClr val="FFFF00"/>
                          </a:solidFill>
                          <a:latin typeface="Cambria Math"/>
                        </a:rPr>
                        <m:t>𝟐</m:t>
                      </m:r>
                    </m:oMath>
                  </m:oMathPara>
                </a14:m>
                <a:endParaRPr lang="en-US" b="1" dirty="0">
                  <a:solidFill>
                    <a:srgbClr val="FFFF00"/>
                  </a:solidFill>
                </a:endParaRPr>
              </a:p>
            </p:txBody>
          </p:sp>
        </mc:Choice>
        <mc:Fallback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0771" y="3805754"/>
                <a:ext cx="1867819" cy="61273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/>
              <p:cNvSpPr txBox="1"/>
              <p:nvPr/>
            </p:nvSpPr>
            <p:spPr>
              <a:xfrm>
                <a:off x="6918016" y="3499388"/>
                <a:ext cx="1290738" cy="6109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dirty="0" smtClean="0">
                          <a:solidFill>
                            <a:srgbClr val="FFFF00"/>
                          </a:solidFill>
                          <a:latin typeface="Cambria Math"/>
                        </a:rPr>
                        <m:t>𝒔𝒍𝒐𝒑𝒆</m:t>
                      </m:r>
                      <m:r>
                        <a:rPr lang="en-US" b="1" i="1" dirty="0" smtClean="0">
                          <a:solidFill>
                            <a:srgbClr val="FFFF0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1" i="1" dirty="0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1" i="1" dirty="0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US" b="1" i="1" dirty="0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en-US" b="1" dirty="0">
                  <a:solidFill>
                    <a:srgbClr val="FFFF00"/>
                  </a:solidFill>
                </a:endParaRPr>
              </a:p>
            </p:txBody>
          </p:sp>
        </mc:Choice>
        <mc:Fallback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18016" y="3499388"/>
                <a:ext cx="1290738" cy="610936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/>
              <p:cNvSpPr txBox="1"/>
              <p:nvPr/>
            </p:nvSpPr>
            <p:spPr>
              <a:xfrm>
                <a:off x="3894156" y="4563119"/>
                <a:ext cx="1537472" cy="61600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dirty="0" smtClean="0">
                          <a:solidFill>
                            <a:srgbClr val="FFFF00"/>
                          </a:solidFill>
                          <a:latin typeface="Cambria Math"/>
                        </a:rPr>
                        <m:t>𝒎</m:t>
                      </m:r>
                      <m:r>
                        <a:rPr lang="en-US" b="1" i="1" dirty="0" smtClean="0">
                          <a:solidFill>
                            <a:srgbClr val="FFFF0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1" i="1" dirty="0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b="1" i="1" dirty="0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1" i="1" dirty="0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𝒚</m:t>
                              </m:r>
                            </m:e>
                            <m:sub>
                              <m:r>
                                <a:rPr lang="en-US" b="1" i="1" dirty="0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b>
                          </m:sSub>
                          <m:r>
                            <a:rPr lang="en-US" b="1" i="1" dirty="0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b="1" i="1" dirty="0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1" i="1" dirty="0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𝒚</m:t>
                              </m:r>
                            </m:e>
                            <m:sub>
                              <m:r>
                                <a:rPr lang="en-US" b="1" i="1" dirty="0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𝟏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b="1" i="1" dirty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1" i="1" dirty="0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n-US" b="1" i="1" dirty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b>
                          </m:sSub>
                          <m:r>
                            <a:rPr lang="en-US" b="1" i="1" dirty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b="1" i="1" dirty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1" i="1" dirty="0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n-US" b="1" i="1" dirty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𝟏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b="1" dirty="0">
                  <a:solidFill>
                    <a:srgbClr val="FFFF00"/>
                  </a:solidFill>
                </a:endParaRPr>
              </a:p>
            </p:txBody>
          </p:sp>
        </mc:Choice>
        <mc:Fallback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94156" y="4563119"/>
                <a:ext cx="1537472" cy="616002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/>
              <p:cNvSpPr txBox="1"/>
              <p:nvPr/>
            </p:nvSpPr>
            <p:spPr>
              <a:xfrm>
                <a:off x="328946" y="5827619"/>
                <a:ext cx="3980449" cy="66524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dirty="0" smtClean="0">
                          <a:solidFill>
                            <a:srgbClr val="FFFF00"/>
                          </a:solidFill>
                          <a:latin typeface="Cambria Math"/>
                        </a:rPr>
                        <m:t>𝒎</m:t>
                      </m:r>
                      <m:r>
                        <a:rPr lang="en-US" b="1" i="1" dirty="0" smtClean="0">
                          <a:solidFill>
                            <a:srgbClr val="FFFF0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1" i="1" dirty="0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b="1" i="1" dirty="0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1" i="1" dirty="0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𝒚</m:t>
                              </m:r>
                            </m:e>
                            <m:sub>
                              <m:r>
                                <a:rPr lang="en-US" b="1" i="1" dirty="0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b>
                          </m:sSub>
                          <m:r>
                            <a:rPr lang="en-US" b="1" i="1" dirty="0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b="1" i="1" dirty="0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1" i="1" dirty="0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𝒚</m:t>
                              </m:r>
                            </m:e>
                            <m:sub>
                              <m:r>
                                <a:rPr lang="en-US" b="1" i="1" dirty="0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𝟏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b="1" i="1" dirty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1" i="1" dirty="0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n-US" b="1" i="1" dirty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b>
                          </m:sSub>
                          <m:r>
                            <a:rPr lang="en-US" b="1" i="1" dirty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b="1" i="1" dirty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1" i="1" dirty="0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n-US" b="1" i="1" dirty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𝟏</m:t>
                              </m:r>
                            </m:sub>
                          </m:sSub>
                        </m:den>
                      </m:f>
                      <m:r>
                        <a:rPr lang="en-US" b="1" i="1" dirty="0" smtClean="0">
                          <a:solidFill>
                            <a:srgbClr val="FFFF0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1" i="1" dirty="0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1" i="1" dirty="0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𝟐</m:t>
                          </m:r>
                          <m:r>
                            <a:rPr lang="en-US" b="1" i="1" dirty="0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−(−</m:t>
                          </m:r>
                          <m:r>
                            <a:rPr lang="en-US" b="1" i="1" dirty="0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𝟒</m:t>
                          </m:r>
                          <m:r>
                            <a:rPr lang="en-US" b="1" i="1" dirty="0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)</m:t>
                          </m:r>
                        </m:num>
                        <m:den>
                          <m:r>
                            <a:rPr lang="en-US" b="1" i="1" dirty="0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𝟏</m:t>
                          </m:r>
                          <m:r>
                            <a:rPr lang="en-US" b="1" i="1" dirty="0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lang="en-US" b="1" i="1" dirty="0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𝟒</m:t>
                          </m:r>
                        </m:den>
                      </m:f>
                      <m:r>
                        <a:rPr lang="en-US" b="1" i="0" dirty="0" smtClean="0">
                          <a:solidFill>
                            <a:srgbClr val="FFFF0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1" i="1" dirty="0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1" i="1" dirty="0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𝟔</m:t>
                          </m:r>
                        </m:num>
                        <m:den>
                          <m:r>
                            <a:rPr lang="en-US" b="1" i="1" dirty="0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lang="en-US" b="1" i="1" dirty="0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𝟑</m:t>
                          </m:r>
                        </m:den>
                      </m:f>
                      <m:r>
                        <a:rPr lang="en-US" b="1" i="1" dirty="0" smtClean="0">
                          <a:solidFill>
                            <a:srgbClr val="FFFF00"/>
                          </a:solidFill>
                          <a:latin typeface="Cambria Math"/>
                        </a:rPr>
                        <m:t>=−</m:t>
                      </m:r>
                      <m:r>
                        <a:rPr lang="en-US" b="1" i="1" dirty="0" smtClean="0">
                          <a:solidFill>
                            <a:srgbClr val="FFFF00"/>
                          </a:solidFill>
                          <a:latin typeface="Cambria Math"/>
                        </a:rPr>
                        <m:t>𝟐</m:t>
                      </m:r>
                    </m:oMath>
                  </m:oMathPara>
                </a14:m>
                <a:endParaRPr lang="en-US" b="1" dirty="0">
                  <a:solidFill>
                    <a:srgbClr val="FFFF00"/>
                  </a:solidFill>
                </a:endParaRPr>
              </a:p>
            </p:txBody>
          </p:sp>
        </mc:Choice>
        <mc:Fallback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8946" y="5827619"/>
                <a:ext cx="3980449" cy="665247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/>
              <p:cNvSpPr txBox="1"/>
              <p:nvPr/>
            </p:nvSpPr>
            <p:spPr>
              <a:xfrm>
                <a:off x="5737158" y="5961018"/>
                <a:ext cx="2829493" cy="6580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dirty="0" smtClean="0">
                          <a:solidFill>
                            <a:srgbClr val="FFFF00"/>
                          </a:solidFill>
                          <a:latin typeface="Cambria Math"/>
                        </a:rPr>
                        <m:t>𝒎</m:t>
                      </m:r>
                      <m:r>
                        <a:rPr lang="en-US" b="1" i="1" dirty="0" smtClean="0">
                          <a:solidFill>
                            <a:srgbClr val="FFFF0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1" i="1" dirty="0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b="1" i="1" dirty="0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1" i="1" dirty="0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𝒚</m:t>
                              </m:r>
                            </m:e>
                            <m:sub>
                              <m:r>
                                <a:rPr lang="en-US" b="1" i="1" dirty="0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b>
                          </m:sSub>
                          <m:r>
                            <a:rPr lang="en-US" b="1" i="1" dirty="0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b="1" i="1" dirty="0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1" i="1" dirty="0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𝒚</m:t>
                              </m:r>
                            </m:e>
                            <m:sub>
                              <m:r>
                                <a:rPr lang="en-US" b="1" i="1" dirty="0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𝟏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b="1" i="1" dirty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1" i="1" dirty="0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n-US" b="1" i="1" dirty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b>
                          </m:sSub>
                          <m:r>
                            <a:rPr lang="en-US" b="1" i="1" dirty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b="1" i="1" dirty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1" i="1" dirty="0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n-US" b="1" i="1" dirty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𝟏</m:t>
                              </m:r>
                            </m:sub>
                          </m:sSub>
                        </m:den>
                      </m:f>
                      <m:r>
                        <a:rPr lang="en-US" b="1" i="1" dirty="0" smtClean="0">
                          <a:solidFill>
                            <a:srgbClr val="FFFF0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1" i="1" dirty="0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1" i="1" dirty="0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𝟑</m:t>
                          </m:r>
                          <m:r>
                            <a:rPr lang="en-US" b="1" i="1" dirty="0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lang="en-US" b="1" i="1" dirty="0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𝟐</m:t>
                          </m:r>
                        </m:num>
                        <m:den>
                          <m:r>
                            <a:rPr lang="en-US" b="1" i="1" dirty="0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𝟕</m:t>
                          </m:r>
                          <m:r>
                            <a:rPr lang="en-US" b="1" i="1" dirty="0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lang="en-US" b="1" i="1" dirty="0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𝟓</m:t>
                          </m:r>
                        </m:den>
                      </m:f>
                      <m:r>
                        <a:rPr lang="en-US" b="1" i="0" dirty="0" smtClean="0">
                          <a:solidFill>
                            <a:srgbClr val="FFFF0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1" i="1" dirty="0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1" i="1" dirty="0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US" b="1" i="1" dirty="0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en-US" b="1" dirty="0">
                  <a:solidFill>
                    <a:srgbClr val="FFFF00"/>
                  </a:solidFill>
                </a:endParaRPr>
              </a:p>
            </p:txBody>
          </p:sp>
        </mc:Choice>
        <mc:Fallback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37158" y="5961018"/>
                <a:ext cx="2829493" cy="658065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graphicFrame>
        <p:nvGraphicFramePr>
          <p:cNvPr id="10243" name="Object 11"/>
          <p:cNvGraphicFramePr>
            <a:graphicFrameLocks noChangeAspect="1"/>
          </p:cNvGraphicFramePr>
          <p:nvPr/>
        </p:nvGraphicFramePr>
        <p:xfrm>
          <a:off x="0" y="0"/>
          <a:ext cx="914400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5" name="Equation" r:id="rId3" imgW="538415" imgH="973289" progId="Equation.DSMT4">
                  <p:embed/>
                </p:oleObj>
              </mc:Choice>
              <mc:Fallback>
                <p:oleObj name="Equation" r:id="rId3" imgW="538415" imgH="973289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596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46" name="Title 13"/>
          <p:cNvSpPr>
            <a:spLocks noGrp="1"/>
          </p:cNvSpPr>
          <p:nvPr>
            <p:ph type="title"/>
          </p:nvPr>
        </p:nvSpPr>
        <p:spPr>
          <a:xfrm>
            <a:off x="457200" y="101600"/>
            <a:ext cx="8229600" cy="812800"/>
          </a:xfrm>
        </p:spPr>
        <p:txBody>
          <a:bodyPr/>
          <a:lstStyle/>
          <a:p>
            <a:r>
              <a:rPr lang="en-US" altLang="en-US" sz="3600" b="1" smtClean="0"/>
              <a:t>Example 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7"/>
              <p:cNvSpPr>
                <a:spLocks noChangeArrowheads="1"/>
              </p:cNvSpPr>
              <p:nvPr/>
            </p:nvSpPr>
            <p:spPr bwMode="auto">
              <a:xfrm>
                <a:off x="1667191" y="4019868"/>
                <a:ext cx="4830168" cy="4649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20000"/>
                  </a:spcAft>
                  <a:buClr>
                    <a:srgbClr val="FFFFFF"/>
                  </a:buClr>
                  <a:buFontTx/>
                  <a:buNone/>
                </a:pPr>
                <a:r>
                  <a:rPr lang="en-US" altLang="en-US" sz="2400" b="1" dirty="0" smtClean="0">
                    <a:solidFill>
                      <a:srgbClr val="FFFF00"/>
                    </a:solidFill>
                  </a:rPr>
                  <a:t>Ray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altLang="en-US" sz="2400" b="1" i="1" dirty="0" smtClean="0">
                            <a:solidFill>
                              <a:srgbClr val="FFFF00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en-US" altLang="en-US" sz="2400" b="1" i="1" dirty="0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𝑴𝑻</m:t>
                        </m:r>
                      </m:e>
                    </m:acc>
                  </m:oMath>
                </a14:m>
                <a:r>
                  <a:rPr lang="en-US" altLang="en-US" sz="2400" b="1" dirty="0" smtClean="0">
                    <a:solidFill>
                      <a:srgbClr val="FFFF00"/>
                    </a:solidFill>
                  </a:rPr>
                  <a:t> is the segment bisector</a:t>
                </a:r>
                <a:endParaRPr lang="en-US" altLang="en-US" sz="2400" b="1" dirty="0">
                  <a:solidFill>
                    <a:srgbClr val="FFFF00"/>
                  </a:solidFill>
                </a:endParaRPr>
              </a:p>
            </p:txBody>
          </p:sp>
        </mc:Choice>
        <mc:Fallback xmlns="">
          <p:sp>
            <p:nvSpPr>
              <p:cNvPr id="14" name="Rectangle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667191" y="4019868"/>
                <a:ext cx="4830168" cy="464999"/>
              </a:xfrm>
              <a:prstGeom prst="rect">
                <a:avLst/>
              </a:prstGeom>
              <a:blipFill rotWithShape="1">
                <a:blip r:embed="rId5"/>
                <a:stretch>
                  <a:fillRect l="-1892" t="-9091" r="-1135" b="-28571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1" name="Picture 1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667191" y="2203764"/>
            <a:ext cx="5387340" cy="1286828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523874" y="1142853"/>
                <a:ext cx="8334375" cy="8317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/>
                  <a:t>In the figure,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𝑷𝑴</m:t>
                    </m:r>
                    <m:r>
                      <a:rPr lang="en-US" sz="2400" b="1" i="1">
                        <a:latin typeface="Cambria Math"/>
                      </a:rPr>
                      <m:t>=</m:t>
                    </m:r>
                    <m:r>
                      <a:rPr lang="en-US" sz="2400" b="1" i="1">
                        <a:latin typeface="Cambria Math"/>
                      </a:rPr>
                      <m:t>𝟏</m:t>
                    </m:r>
                    <m:r>
                      <a:rPr lang="en-US" sz="2400" b="1" i="1">
                        <a:latin typeface="Cambria Math"/>
                      </a:rPr>
                      <m:t>.</m:t>
                    </m:r>
                    <m:r>
                      <a:rPr lang="en-US" sz="2400" b="1" i="1">
                        <a:latin typeface="Cambria Math"/>
                      </a:rPr>
                      <m:t>𝟖</m:t>
                    </m:r>
                    <m:r>
                      <a:rPr lang="en-US" sz="2400" b="1" i="1">
                        <a:latin typeface="Cambria Math"/>
                      </a:rPr>
                      <m:t> </m:t>
                    </m:r>
                    <m:r>
                      <a:rPr lang="en-US" sz="2400" b="1" i="1">
                        <a:latin typeface="Cambria Math"/>
                      </a:rPr>
                      <m:t>𝒎𝒎</m:t>
                    </m:r>
                  </m:oMath>
                </a14:m>
                <a:r>
                  <a:rPr lang="en-US" sz="2400" b="1" dirty="0"/>
                  <a:t>.  Identify the segment bisector of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2400" b="1" i="1">
                            <a:latin typeface="Cambria Math"/>
                          </a:rPr>
                        </m:ctrlPr>
                      </m:accPr>
                      <m:e>
                        <m:r>
                          <a:rPr lang="en-US" sz="2400" b="1" i="1">
                            <a:latin typeface="Cambria Math"/>
                          </a:rPr>
                          <m:t>𝑷𝑸</m:t>
                        </m:r>
                      </m:e>
                    </m:acc>
                  </m:oMath>
                </a14:m>
                <a:r>
                  <a:rPr lang="en-US" sz="2400" b="1" dirty="0"/>
                  <a:t>.  Then find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𝑷𝑸</m:t>
                    </m:r>
                  </m:oMath>
                </a14:m>
                <a:r>
                  <a:rPr lang="en-US" sz="2400" b="1" dirty="0" smtClean="0"/>
                  <a:t>.</a:t>
                </a:r>
                <a:endParaRPr lang="en-US" sz="2400" b="1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3874" y="1142853"/>
                <a:ext cx="8334375" cy="831766"/>
              </a:xfrm>
              <a:prstGeom prst="rect">
                <a:avLst/>
              </a:prstGeom>
              <a:blipFill rotWithShape="1">
                <a:blip r:embed="rId7"/>
                <a:stretch>
                  <a:fillRect l="-1170" t="-5109" b="-160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Rectangle 17"/>
          <p:cNvSpPr>
            <a:spLocks noChangeArrowheads="1"/>
          </p:cNvSpPr>
          <p:nvPr/>
        </p:nvSpPr>
        <p:spPr bwMode="auto">
          <a:xfrm>
            <a:off x="1819591" y="5166678"/>
            <a:ext cx="5240537" cy="4247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50000"/>
              </a:spcBef>
              <a:spcAft>
                <a:spcPct val="20000"/>
              </a:spcAft>
              <a:buClr>
                <a:srgbClr val="FFFFFF"/>
              </a:buClr>
              <a:buFontTx/>
              <a:buNone/>
            </a:pPr>
            <a:r>
              <a:rPr lang="en-US" altLang="en-US" sz="2400" b="1" dirty="0" smtClean="0">
                <a:solidFill>
                  <a:srgbClr val="FFFF00"/>
                </a:solidFill>
              </a:rPr>
              <a:t>PM is ½ of PQ; so 2(1.8) = 3.6 = PQ</a:t>
            </a:r>
            <a:endParaRPr lang="en-US" altLang="en-US" sz="24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utoUpdateAnimBg="0"/>
      <p:bldP spid="15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graphicFrame>
        <p:nvGraphicFramePr>
          <p:cNvPr id="11267" name="Object 10"/>
          <p:cNvGraphicFramePr>
            <a:graphicFrameLocks noChangeAspect="1"/>
          </p:cNvGraphicFramePr>
          <p:nvPr/>
        </p:nvGraphicFramePr>
        <p:xfrm>
          <a:off x="0" y="0"/>
          <a:ext cx="914400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7" name="Equation" r:id="rId3" imgW="538415" imgH="973289" progId="Equation.DSMT4">
                  <p:embed/>
                </p:oleObj>
              </mc:Choice>
              <mc:Fallback>
                <p:oleObj name="Equation" r:id="rId3" imgW="538415" imgH="973289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596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69" name="Title 13"/>
          <p:cNvSpPr>
            <a:spLocks noGrp="1"/>
          </p:cNvSpPr>
          <p:nvPr>
            <p:ph type="title"/>
          </p:nvPr>
        </p:nvSpPr>
        <p:spPr>
          <a:xfrm>
            <a:off x="457200" y="127000"/>
            <a:ext cx="8229600" cy="762000"/>
          </a:xfrm>
        </p:spPr>
        <p:txBody>
          <a:bodyPr/>
          <a:lstStyle/>
          <a:p>
            <a:r>
              <a:rPr lang="en-US" altLang="en-US" sz="3600" b="1" smtClean="0"/>
              <a:t>Example 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342900" y="905193"/>
                <a:ext cx="5230495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/>
                  <a:t>Point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𝑴</m:t>
                    </m:r>
                  </m:oMath>
                </a14:m>
                <a:r>
                  <a:rPr lang="en-US" sz="2400" b="1" dirty="0"/>
                  <a:t> is the midpoint of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2400" b="1" i="1">
                            <a:latin typeface="Cambria Math"/>
                          </a:rPr>
                        </m:ctrlPr>
                      </m:accPr>
                      <m:e>
                        <m:r>
                          <a:rPr lang="en-US" sz="2400" b="1" i="1">
                            <a:latin typeface="Cambria Math"/>
                          </a:rPr>
                          <m:t>𝑨𝑩</m:t>
                        </m:r>
                      </m:e>
                    </m:acc>
                  </m:oMath>
                </a14:m>
                <a:r>
                  <a:rPr lang="en-US" sz="2400" b="1" dirty="0"/>
                  <a:t>.  Find the length of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2400" b="1" i="1">
                            <a:latin typeface="Cambria Math"/>
                          </a:rPr>
                        </m:ctrlPr>
                      </m:accPr>
                      <m:e>
                        <m:r>
                          <a:rPr lang="en-US" sz="2400" b="1" i="1">
                            <a:latin typeface="Cambria Math"/>
                          </a:rPr>
                          <m:t>𝑨𝑩</m:t>
                        </m:r>
                      </m:e>
                    </m:acc>
                  </m:oMath>
                </a14:m>
                <a:r>
                  <a:rPr lang="en-US" sz="2400" b="1" dirty="0"/>
                  <a:t>.</a:t>
                </a: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900" y="905193"/>
                <a:ext cx="5230495" cy="830997"/>
              </a:xfrm>
              <a:prstGeom prst="rect">
                <a:avLst/>
              </a:prstGeom>
              <a:blipFill rotWithShape="1">
                <a:blip r:embed="rId5"/>
                <a:stretch>
                  <a:fillRect l="-1748" t="-5109" b="-160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1" name="Picture 1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224393" y="2225984"/>
            <a:ext cx="4953953" cy="973455"/>
          </a:xfrm>
          <a:prstGeom prst="rect">
            <a:avLst/>
          </a:prstGeom>
        </p:spPr>
      </p:pic>
      <p:sp>
        <p:nvSpPr>
          <p:cNvPr id="13" name="Rectangle 17"/>
          <p:cNvSpPr>
            <a:spLocks noChangeArrowheads="1"/>
          </p:cNvSpPr>
          <p:nvPr/>
        </p:nvSpPr>
        <p:spPr bwMode="auto">
          <a:xfrm>
            <a:off x="2229948" y="3595136"/>
            <a:ext cx="4684103" cy="4247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50000"/>
              </a:spcBef>
              <a:spcAft>
                <a:spcPct val="20000"/>
              </a:spcAft>
              <a:buClr>
                <a:srgbClr val="FFFFFF"/>
              </a:buClr>
              <a:buFontTx/>
              <a:buNone/>
            </a:pPr>
            <a:r>
              <a:rPr lang="en-US" altLang="en-US" sz="2400" b="1" dirty="0" smtClean="0">
                <a:solidFill>
                  <a:srgbClr val="FFFF00"/>
                </a:solidFill>
              </a:rPr>
              <a:t>M divides AB into equal halves</a:t>
            </a:r>
            <a:endParaRPr lang="en-US" altLang="en-US" sz="2400" b="1" dirty="0">
              <a:solidFill>
                <a:srgbClr val="FFFF00"/>
              </a:solidFill>
            </a:endParaRPr>
          </a:p>
        </p:txBody>
      </p:sp>
      <p:sp>
        <p:nvSpPr>
          <p:cNvPr id="15" name="Rectangle 17"/>
          <p:cNvSpPr>
            <a:spLocks noChangeArrowheads="1"/>
          </p:cNvSpPr>
          <p:nvPr/>
        </p:nvSpPr>
        <p:spPr bwMode="auto">
          <a:xfrm>
            <a:off x="3456597" y="4284746"/>
            <a:ext cx="2254143" cy="16065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50000"/>
              </a:spcBef>
              <a:spcAft>
                <a:spcPct val="20000"/>
              </a:spcAft>
              <a:buClr>
                <a:srgbClr val="FFFFFF"/>
              </a:buClr>
              <a:buFontTx/>
              <a:buNone/>
            </a:pPr>
            <a:r>
              <a:rPr lang="en-US" altLang="en-US" sz="2400" b="1" dirty="0" smtClean="0">
                <a:solidFill>
                  <a:srgbClr val="FFFF00"/>
                </a:solidFill>
              </a:rPr>
              <a:t>3</a:t>
            </a:r>
            <a:r>
              <a:rPr lang="en-US" altLang="en-US" sz="2400" b="1" i="1" dirty="0" smtClean="0">
                <a:solidFill>
                  <a:srgbClr val="FFFF00"/>
                </a:solidFill>
              </a:rPr>
              <a:t>x</a:t>
            </a:r>
            <a:r>
              <a:rPr lang="en-US" altLang="en-US" sz="2400" b="1" dirty="0" smtClean="0">
                <a:solidFill>
                  <a:srgbClr val="FFFF00"/>
                </a:solidFill>
              </a:rPr>
              <a:t> – 4 = 2</a:t>
            </a:r>
            <a:r>
              <a:rPr lang="en-US" altLang="en-US" sz="2400" b="1" i="1" dirty="0" smtClean="0">
                <a:solidFill>
                  <a:srgbClr val="FFFF00"/>
                </a:solidFill>
              </a:rPr>
              <a:t>x</a:t>
            </a:r>
            <a:r>
              <a:rPr lang="en-US" altLang="en-US" sz="2400" b="1" dirty="0" smtClean="0">
                <a:solidFill>
                  <a:srgbClr val="FFFF00"/>
                </a:solidFill>
              </a:rPr>
              <a:t> + 1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spcAft>
                <a:spcPct val="20000"/>
              </a:spcAft>
              <a:buClr>
                <a:srgbClr val="FFFFFF"/>
              </a:buClr>
              <a:buFontTx/>
              <a:buNone/>
            </a:pPr>
            <a:r>
              <a:rPr lang="en-US" altLang="en-US" sz="2400" b="1" i="1" dirty="0" smtClean="0">
                <a:solidFill>
                  <a:srgbClr val="FFFF00"/>
                </a:solidFill>
              </a:rPr>
              <a:t>  x</a:t>
            </a:r>
            <a:r>
              <a:rPr lang="en-US" altLang="en-US" sz="2400" b="1" dirty="0" smtClean="0">
                <a:solidFill>
                  <a:srgbClr val="FFFF00"/>
                </a:solidFill>
              </a:rPr>
              <a:t> – 4 = 1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spcAft>
                <a:spcPct val="20000"/>
              </a:spcAft>
              <a:buClr>
                <a:srgbClr val="FFFFFF"/>
              </a:buClr>
              <a:buFontTx/>
              <a:buNone/>
            </a:pPr>
            <a:r>
              <a:rPr lang="en-US" altLang="en-US" sz="2400" b="1" dirty="0" smtClean="0">
                <a:solidFill>
                  <a:srgbClr val="FFFF00"/>
                </a:solidFill>
              </a:rPr>
              <a:t>        </a:t>
            </a:r>
            <a:r>
              <a:rPr lang="en-US" altLang="en-US" sz="2400" b="1" i="1" dirty="0" smtClean="0">
                <a:solidFill>
                  <a:srgbClr val="FFFF00"/>
                </a:solidFill>
              </a:rPr>
              <a:t>x</a:t>
            </a:r>
            <a:r>
              <a:rPr lang="en-US" altLang="en-US" sz="2400" b="1" dirty="0" smtClean="0">
                <a:solidFill>
                  <a:srgbClr val="FFFF00"/>
                </a:solidFill>
              </a:rPr>
              <a:t> = 5</a:t>
            </a:r>
            <a:endParaRPr lang="en-US" altLang="en-US" sz="24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utoUpdateAnimBg="0"/>
      <p:bldP spid="15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2292" name="Title 10"/>
          <p:cNvSpPr>
            <a:spLocks noGrp="1"/>
          </p:cNvSpPr>
          <p:nvPr>
            <p:ph type="title"/>
          </p:nvPr>
        </p:nvSpPr>
        <p:spPr>
          <a:xfrm>
            <a:off x="457200" y="150813"/>
            <a:ext cx="8229600" cy="714375"/>
          </a:xfrm>
        </p:spPr>
        <p:txBody>
          <a:bodyPr/>
          <a:lstStyle/>
          <a:p>
            <a:r>
              <a:rPr lang="en-US" altLang="en-US" sz="3600" b="1" dirty="0" smtClean="0"/>
              <a:t>Example 3a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1038115" y="1142999"/>
                <a:ext cx="7305893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/>
                  <a:t>The endpoints of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2400" b="1" i="1">
                            <a:latin typeface="Cambria Math"/>
                          </a:rPr>
                        </m:ctrlPr>
                      </m:accPr>
                      <m:e>
                        <m:r>
                          <a:rPr lang="en-US" sz="2400" b="1" i="1">
                            <a:latin typeface="Cambria Math"/>
                          </a:rPr>
                          <m:t>𝑨𝑩</m:t>
                        </m:r>
                      </m:e>
                    </m:acc>
                  </m:oMath>
                </a14:m>
                <a:r>
                  <a:rPr lang="en-US" sz="2400" b="1" dirty="0"/>
                  <a:t> are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𝑨</m:t>
                    </m:r>
                    <m:r>
                      <a:rPr lang="en-US" sz="2400" b="1" i="1">
                        <a:latin typeface="Cambria Math"/>
                      </a:rPr>
                      <m:t>(−</m:t>
                    </m:r>
                    <m:r>
                      <a:rPr lang="en-US" sz="2400" b="1" i="1">
                        <a:latin typeface="Cambria Math"/>
                      </a:rPr>
                      <m:t>𝟖</m:t>
                    </m:r>
                    <m:r>
                      <a:rPr lang="en-US" sz="2400" b="1" i="1">
                        <a:latin typeface="Cambria Math"/>
                      </a:rPr>
                      <m:t>, </m:t>
                    </m:r>
                    <m:r>
                      <a:rPr lang="en-US" sz="2400" b="1" i="1">
                        <a:latin typeface="Cambria Math"/>
                      </a:rPr>
                      <m:t>𝟕</m:t>
                    </m:r>
                    <m:r>
                      <a:rPr lang="en-US" sz="2400" b="1" i="1">
                        <a:latin typeface="Cambria Math"/>
                      </a:rPr>
                      <m:t>)</m:t>
                    </m:r>
                  </m:oMath>
                </a14:m>
                <a:r>
                  <a:rPr lang="en-US" sz="2400" b="1" dirty="0"/>
                  <a:t> and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𝑩</m:t>
                    </m:r>
                    <m:r>
                      <a:rPr lang="en-US" sz="2400" b="1" i="1">
                        <a:latin typeface="Cambria Math"/>
                      </a:rPr>
                      <m:t>(</m:t>
                    </m:r>
                    <m:r>
                      <a:rPr lang="en-US" sz="2400" b="1" i="1">
                        <a:latin typeface="Cambria Math"/>
                      </a:rPr>
                      <m:t>𝟓</m:t>
                    </m:r>
                    <m:r>
                      <a:rPr lang="en-US" sz="2400" b="1" i="1">
                        <a:latin typeface="Cambria Math"/>
                      </a:rPr>
                      <m:t>, </m:t>
                    </m:r>
                    <m:r>
                      <a:rPr lang="en-US" sz="2400" b="1" i="1">
                        <a:latin typeface="Cambria Math"/>
                      </a:rPr>
                      <m:t>𝟏</m:t>
                    </m:r>
                    <m:r>
                      <a:rPr lang="en-US" sz="2400" b="1" i="1">
                        <a:latin typeface="Cambria Math"/>
                      </a:rPr>
                      <m:t>)</m:t>
                    </m:r>
                  </m:oMath>
                </a14:m>
                <a:r>
                  <a:rPr lang="en-US" sz="2400" b="1" dirty="0"/>
                  <a:t>.  Find the coordinates of the midpoint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𝑴</m:t>
                    </m:r>
                  </m:oMath>
                </a14:m>
                <a:r>
                  <a:rPr lang="en-US" sz="2400" b="1" dirty="0"/>
                  <a:t>.</a:t>
                </a: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8115" y="1142999"/>
                <a:ext cx="7305893" cy="830997"/>
              </a:xfrm>
              <a:prstGeom prst="rect">
                <a:avLst/>
              </a:prstGeom>
              <a:blipFill rotWithShape="1">
                <a:blip r:embed="rId3"/>
                <a:stretch>
                  <a:fillRect l="-1251" t="-4380" b="-160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Rectangle 17"/>
          <p:cNvSpPr>
            <a:spLocks noChangeArrowheads="1"/>
          </p:cNvSpPr>
          <p:nvPr/>
        </p:nvSpPr>
        <p:spPr bwMode="auto">
          <a:xfrm>
            <a:off x="1952941" y="2297072"/>
            <a:ext cx="4883068" cy="4247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50000"/>
              </a:spcBef>
              <a:spcAft>
                <a:spcPct val="20000"/>
              </a:spcAft>
              <a:buClr>
                <a:srgbClr val="FFFFFF"/>
              </a:buClr>
              <a:buFontTx/>
              <a:buNone/>
            </a:pPr>
            <a:r>
              <a:rPr lang="en-US" altLang="en-US" sz="2400" b="1" dirty="0" smtClean="0">
                <a:solidFill>
                  <a:srgbClr val="FFFF00"/>
                </a:solidFill>
              </a:rPr>
              <a:t>Use midpoint formula (or graph)</a:t>
            </a:r>
            <a:endParaRPr lang="en-US" altLang="en-US" sz="2400" b="1" dirty="0">
              <a:solidFill>
                <a:srgbClr val="FFFF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Rectangle 17"/>
              <p:cNvSpPr>
                <a:spLocks noChangeArrowheads="1"/>
              </p:cNvSpPr>
              <p:nvPr/>
            </p:nvSpPr>
            <p:spPr bwMode="auto">
              <a:xfrm>
                <a:off x="1952941" y="3123842"/>
                <a:ext cx="4852547" cy="249709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20000"/>
                  </a:spcAft>
                  <a:buClr>
                    <a:srgbClr val="FFFFFF"/>
                  </a:buClr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2400" b="1" i="1" dirty="0" smtClean="0">
                          <a:solidFill>
                            <a:srgbClr val="FFFF00"/>
                          </a:solidFill>
                          <a:latin typeface="Cambria Math"/>
                        </a:rPr>
                        <m:t>𝒎𝒊𝒅𝒑𝒐𝒊𝒏𝒕</m:t>
                      </m:r>
                      <m:r>
                        <a:rPr lang="en-US" altLang="en-US" sz="2400" b="1" i="1" dirty="0" smtClean="0">
                          <a:solidFill>
                            <a:srgbClr val="FFFF00"/>
                          </a:solidFill>
                          <a:latin typeface="Cambria Math"/>
                        </a:rPr>
                        <m:t>= </m:t>
                      </m:r>
                      <m:d>
                        <m:dPr>
                          <m:ctrlPr>
                            <a:rPr lang="en-US" altLang="en-US" sz="2400" b="1" i="1" dirty="0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altLang="en-US" sz="2400" b="1" i="1" dirty="0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altLang="en-US" sz="2400" b="1" i="1" dirty="0" smtClean="0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en-US" sz="2400" b="1" i="1" dirty="0" smtClean="0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  <m:t>𝒙</m:t>
                                  </m:r>
                                </m:e>
                                <m:sub>
                                  <m:r>
                                    <a:rPr lang="en-US" altLang="en-US" sz="2400" b="1" i="1" dirty="0" smtClean="0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  <m:t>𝟐</m:t>
                                  </m:r>
                                </m:sub>
                              </m:sSub>
                              <m:r>
                                <a:rPr lang="en-US" altLang="en-US" sz="2400" b="1" i="1" dirty="0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altLang="en-US" sz="2400" b="1" i="1" dirty="0" smtClean="0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en-US" sz="2400" b="1" i="1" dirty="0" smtClean="0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  <m:t>𝒙</m:t>
                                  </m:r>
                                </m:e>
                                <m:sub>
                                  <m:r>
                                    <a:rPr lang="en-US" altLang="en-US" sz="2400" b="1" i="1" dirty="0" smtClean="0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  <m:t>𝟏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US" altLang="en-US" sz="2400" b="1" i="1" dirty="0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den>
                          </m:f>
                          <m:r>
                            <a:rPr lang="en-US" altLang="en-US" sz="2400" b="1" i="1" dirty="0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,</m:t>
                          </m:r>
                          <m:f>
                            <m:fPr>
                              <m:ctrlPr>
                                <a:rPr lang="en-US" altLang="en-US" sz="2400" b="1" i="1" dirty="0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altLang="en-US" sz="2400" b="1" i="1" dirty="0" smtClean="0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en-US" sz="2400" b="1" i="1" dirty="0" smtClean="0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  <m:t>𝒚</m:t>
                                  </m:r>
                                </m:e>
                                <m:sub>
                                  <m:r>
                                    <a:rPr lang="en-US" altLang="en-US" sz="2400" b="1" i="1" dirty="0" smtClean="0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  <m:t>𝟐</m:t>
                                  </m:r>
                                </m:sub>
                              </m:sSub>
                              <m:r>
                                <a:rPr lang="en-US" altLang="en-US" sz="2400" b="1" i="1" dirty="0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altLang="en-US" sz="2400" b="1" i="1" dirty="0" smtClean="0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en-US" sz="2400" b="1" i="1" dirty="0" smtClean="0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  <m:t>𝒚</m:t>
                                  </m:r>
                                </m:e>
                                <m:sub>
                                  <m:r>
                                    <a:rPr lang="en-US" altLang="en-US" sz="2400" b="1" i="1" dirty="0" smtClean="0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  <m:t>𝟏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US" altLang="en-US" sz="2400" b="1" i="1" dirty="0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US" altLang="en-US" sz="2400" b="1" dirty="0" smtClean="0">
                  <a:solidFill>
                    <a:srgbClr val="FFFF00"/>
                  </a:solidFill>
                </a:endParaRPr>
              </a:p>
              <a:p>
                <a:pPr eaLnBrk="1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20000"/>
                  </a:spcAft>
                  <a:buClr>
                    <a:srgbClr val="FFFFFF"/>
                  </a:buClr>
                  <a:buFontTx/>
                  <a:buNone/>
                </a:pPr>
                <a:r>
                  <a:rPr lang="en-US" altLang="en-US" sz="2400" b="1" dirty="0" smtClean="0">
                    <a:solidFill>
                      <a:srgbClr val="FFFF00"/>
                    </a:solidFill>
                  </a:rPr>
                  <a:t>                    </a:t>
                </a:r>
                <a14:m>
                  <m:oMath xmlns:m="http://schemas.openxmlformats.org/officeDocument/2006/math">
                    <m:r>
                      <a:rPr lang="en-US" altLang="en-US" sz="2400" b="1" i="1" dirty="0" smtClean="0">
                        <a:solidFill>
                          <a:srgbClr val="FFFF00"/>
                        </a:solidFill>
                        <a:latin typeface="Cambria Math"/>
                      </a:rPr>
                      <m:t>= </m:t>
                    </m:r>
                    <m:d>
                      <m:dPr>
                        <m:ctrlPr>
                          <a:rPr lang="en-US" altLang="en-US" sz="2400" b="1" i="1" dirty="0" smtClean="0">
                            <a:solidFill>
                              <a:srgbClr val="FFFF00"/>
                            </a:solidFill>
                            <a:latin typeface="Cambria Math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altLang="en-US" sz="2400" b="1" i="1" dirty="0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altLang="en-US" sz="2400" b="1" i="1" dirty="0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−</m:t>
                            </m:r>
                            <m:r>
                              <a:rPr lang="en-US" altLang="en-US" sz="2400" b="1" i="1" dirty="0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𝟖</m:t>
                            </m:r>
                            <m:r>
                              <a:rPr lang="en-US" altLang="en-US" sz="2400" b="1" i="1" dirty="0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+</m:t>
                            </m:r>
                            <m:r>
                              <a:rPr lang="en-US" altLang="en-US" sz="2400" b="1" i="1" dirty="0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𝟓</m:t>
                            </m:r>
                          </m:num>
                          <m:den>
                            <m:r>
                              <a:rPr lang="en-US" altLang="en-US" sz="2400" b="1" i="1" dirty="0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𝟐</m:t>
                            </m:r>
                          </m:den>
                        </m:f>
                        <m:r>
                          <a:rPr lang="en-US" altLang="en-US" sz="2400" b="1" i="1" dirty="0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,</m:t>
                        </m:r>
                        <m:f>
                          <m:fPr>
                            <m:ctrlPr>
                              <a:rPr lang="en-US" altLang="en-US" sz="2400" b="1" i="1" dirty="0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altLang="en-US" sz="2400" b="1" i="1" dirty="0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𝟕</m:t>
                            </m:r>
                            <m:r>
                              <a:rPr lang="en-US" altLang="en-US" sz="2400" b="1" i="1" dirty="0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+</m:t>
                            </m:r>
                            <m:r>
                              <a:rPr lang="en-US" altLang="en-US" sz="2400" b="1" i="1" dirty="0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𝟏</m:t>
                            </m:r>
                          </m:num>
                          <m:den>
                            <m:r>
                              <a:rPr lang="en-US" altLang="en-US" sz="2400" b="1" i="1" dirty="0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𝟐</m:t>
                            </m:r>
                          </m:den>
                        </m:f>
                      </m:e>
                    </m:d>
                  </m:oMath>
                </a14:m>
                <a:endParaRPr lang="en-US" altLang="en-US" sz="2400" b="1" dirty="0" smtClean="0">
                  <a:solidFill>
                    <a:srgbClr val="FFFF00"/>
                  </a:solidFill>
                </a:endParaRPr>
              </a:p>
              <a:p>
                <a:pPr eaLnBrk="1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20000"/>
                  </a:spcAft>
                  <a:buClr>
                    <a:srgbClr val="FFFFFF"/>
                  </a:buClr>
                  <a:buFontTx/>
                  <a:buNone/>
                </a:pPr>
                <a:r>
                  <a:rPr lang="en-US" altLang="en-US" sz="2400" b="1" dirty="0" smtClean="0">
                    <a:solidFill>
                      <a:srgbClr val="FFFF00"/>
                    </a:solidFill>
                  </a:rPr>
                  <a:t>                    </a:t>
                </a:r>
                <a14:m>
                  <m:oMath xmlns:m="http://schemas.openxmlformats.org/officeDocument/2006/math">
                    <m:r>
                      <a:rPr lang="en-US" altLang="en-US" sz="2400" b="1" i="1" dirty="0" smtClean="0">
                        <a:solidFill>
                          <a:srgbClr val="FFFF00"/>
                        </a:solidFill>
                        <a:latin typeface="Cambria Math"/>
                      </a:rPr>
                      <m:t>= </m:t>
                    </m:r>
                    <m:d>
                      <m:dPr>
                        <m:ctrlPr>
                          <a:rPr lang="en-US" altLang="en-US" sz="2400" b="1" i="1" dirty="0" smtClean="0">
                            <a:solidFill>
                              <a:srgbClr val="FFFF00"/>
                            </a:solidFill>
                            <a:latin typeface="Cambria Math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altLang="en-US" sz="2400" b="1" i="1" dirty="0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altLang="en-US" sz="2400" b="1" i="1" dirty="0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−</m:t>
                            </m:r>
                            <m:r>
                              <a:rPr lang="en-US" altLang="en-US" sz="2400" b="1" i="1" dirty="0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𝟑</m:t>
                            </m:r>
                          </m:num>
                          <m:den>
                            <m:r>
                              <a:rPr lang="en-US" altLang="en-US" sz="2400" b="1" i="1" dirty="0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𝟐</m:t>
                            </m:r>
                          </m:den>
                        </m:f>
                        <m:r>
                          <a:rPr lang="en-US" altLang="en-US" sz="2400" b="1" i="1" dirty="0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,</m:t>
                        </m:r>
                        <m:f>
                          <m:fPr>
                            <m:ctrlPr>
                              <a:rPr lang="en-US" altLang="en-US" sz="2400" b="1" i="1" dirty="0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altLang="en-US" sz="2400" b="1" i="1" dirty="0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𝟖</m:t>
                            </m:r>
                          </m:num>
                          <m:den>
                            <m:r>
                              <a:rPr lang="en-US" altLang="en-US" sz="2400" b="1" i="1" dirty="0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𝟐</m:t>
                            </m:r>
                          </m:den>
                        </m:f>
                      </m:e>
                    </m:d>
                  </m:oMath>
                </a14:m>
                <a:r>
                  <a:rPr lang="en-US" altLang="en-US" sz="2400" b="1" dirty="0" smtClean="0">
                    <a:solidFill>
                      <a:srgbClr val="FFFF00"/>
                    </a:solidFill>
                  </a:rPr>
                  <a:t> = (-1.5, 4)</a:t>
                </a:r>
                <a:endParaRPr lang="en-US" altLang="en-US" sz="2400" b="1" dirty="0">
                  <a:solidFill>
                    <a:srgbClr val="FFFF00"/>
                  </a:solidFill>
                </a:endParaRPr>
              </a:p>
            </p:txBody>
          </p:sp>
        </mc:Choice>
        <mc:Fallback xmlns="">
          <p:sp>
            <p:nvSpPr>
              <p:cNvPr id="31" name="Rectangle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952941" y="3123842"/>
                <a:ext cx="4852547" cy="2497094"/>
              </a:xfrm>
              <a:prstGeom prst="rect">
                <a:avLst/>
              </a:prstGeom>
              <a:blipFill rotWithShape="1">
                <a:blip r:embed="rId4"/>
                <a:stretch>
                  <a:fillRect b="-1463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utoUpdateAnimBg="0"/>
      <p:bldP spid="31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2292" name="Title 10"/>
          <p:cNvSpPr>
            <a:spLocks noGrp="1"/>
          </p:cNvSpPr>
          <p:nvPr>
            <p:ph type="title"/>
          </p:nvPr>
        </p:nvSpPr>
        <p:spPr>
          <a:xfrm>
            <a:off x="457200" y="150813"/>
            <a:ext cx="8229600" cy="714375"/>
          </a:xfrm>
        </p:spPr>
        <p:txBody>
          <a:bodyPr/>
          <a:lstStyle/>
          <a:p>
            <a:r>
              <a:rPr lang="en-US" altLang="en-US" sz="3600" b="1" dirty="0" smtClean="0"/>
              <a:t>Example 3b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1038115" y="1142999"/>
                <a:ext cx="7305893" cy="8317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/>
                  <a:t>The midpoint of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2400" b="1" i="1">
                            <a:latin typeface="Cambria Math"/>
                          </a:rPr>
                        </m:ctrlPr>
                      </m:accPr>
                      <m:e>
                        <m:r>
                          <a:rPr lang="en-US" sz="2400" b="1" i="1">
                            <a:latin typeface="Cambria Math"/>
                          </a:rPr>
                          <m:t>𝑷𝑸</m:t>
                        </m:r>
                      </m:e>
                    </m:acc>
                  </m:oMath>
                </a14:m>
                <a:r>
                  <a:rPr lang="en-US" sz="2400" b="1" dirty="0"/>
                  <a:t> is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𝑴</m:t>
                    </m:r>
                    <m:r>
                      <a:rPr lang="en-US" sz="2400" b="1" i="1">
                        <a:latin typeface="Cambria Math"/>
                      </a:rPr>
                      <m:t>(</m:t>
                    </m:r>
                    <m:r>
                      <a:rPr lang="en-US" sz="2400" b="1" i="1">
                        <a:latin typeface="Cambria Math"/>
                      </a:rPr>
                      <m:t>𝟐</m:t>
                    </m:r>
                    <m:r>
                      <a:rPr lang="en-US" sz="2400" b="1" i="1">
                        <a:latin typeface="Cambria Math"/>
                      </a:rPr>
                      <m:t>, −</m:t>
                    </m:r>
                    <m:r>
                      <a:rPr lang="en-US" sz="2400" b="1" i="1">
                        <a:latin typeface="Cambria Math"/>
                      </a:rPr>
                      <m:t>𝟑</m:t>
                    </m:r>
                    <m:r>
                      <a:rPr lang="en-US" sz="2400" b="1" i="1">
                        <a:latin typeface="Cambria Math"/>
                      </a:rPr>
                      <m:t>)</m:t>
                    </m:r>
                  </m:oMath>
                </a14:m>
                <a:r>
                  <a:rPr lang="en-US" sz="2400" b="1" dirty="0"/>
                  <a:t>.  One endpoint is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𝑷</m:t>
                    </m:r>
                    <m:r>
                      <a:rPr lang="en-US" sz="2400" b="1" i="1">
                        <a:latin typeface="Cambria Math"/>
                      </a:rPr>
                      <m:t>(</m:t>
                    </m:r>
                    <m:r>
                      <a:rPr lang="en-US" sz="2400" b="1" i="1">
                        <a:latin typeface="Cambria Math"/>
                      </a:rPr>
                      <m:t>𝟒</m:t>
                    </m:r>
                    <m:r>
                      <a:rPr lang="en-US" sz="2400" b="1" i="1">
                        <a:latin typeface="Cambria Math"/>
                      </a:rPr>
                      <m:t>, </m:t>
                    </m:r>
                    <m:r>
                      <a:rPr lang="en-US" sz="2400" b="1" i="1">
                        <a:latin typeface="Cambria Math"/>
                      </a:rPr>
                      <m:t>𝟏</m:t>
                    </m:r>
                    <m:r>
                      <a:rPr lang="en-US" sz="2400" b="1" i="1">
                        <a:latin typeface="Cambria Math"/>
                      </a:rPr>
                      <m:t>)</m:t>
                    </m:r>
                  </m:oMath>
                </a14:m>
                <a:r>
                  <a:rPr lang="en-US" sz="2400" b="1" dirty="0"/>
                  <a:t>.  Find the coordinates of endpoint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𝑸</m:t>
                    </m:r>
                  </m:oMath>
                </a14:m>
                <a:r>
                  <a:rPr lang="en-US" sz="2400" b="1" dirty="0"/>
                  <a:t>.</a:t>
                </a: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8115" y="1142999"/>
                <a:ext cx="7305893" cy="831766"/>
              </a:xfrm>
              <a:prstGeom prst="rect">
                <a:avLst/>
              </a:prstGeom>
              <a:blipFill rotWithShape="1">
                <a:blip r:embed="rId3"/>
                <a:stretch>
                  <a:fillRect l="-1251" t="-4380" r="-917" b="-160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Rectangle 17"/>
          <p:cNvSpPr>
            <a:spLocks noChangeArrowheads="1"/>
          </p:cNvSpPr>
          <p:nvPr/>
        </p:nvSpPr>
        <p:spPr bwMode="auto">
          <a:xfrm>
            <a:off x="1952941" y="2297072"/>
            <a:ext cx="3893053" cy="4247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50000"/>
              </a:spcBef>
              <a:spcAft>
                <a:spcPct val="20000"/>
              </a:spcAft>
              <a:buClr>
                <a:srgbClr val="FFFFFF"/>
              </a:buClr>
              <a:buFontTx/>
              <a:buNone/>
            </a:pPr>
            <a:r>
              <a:rPr lang="en-US" altLang="en-US" sz="2400" b="1" dirty="0" smtClean="0">
                <a:solidFill>
                  <a:srgbClr val="FFFF00"/>
                </a:solidFill>
              </a:rPr>
              <a:t>Travel problem (graph it!)</a:t>
            </a:r>
            <a:endParaRPr lang="en-US" altLang="en-US" sz="2400" b="1" dirty="0">
              <a:solidFill>
                <a:srgbClr val="FFFF00"/>
              </a:solidFill>
            </a:endParaRPr>
          </a:p>
        </p:txBody>
      </p:sp>
      <p:sp>
        <p:nvSpPr>
          <p:cNvPr id="31" name="Rectangle 17"/>
          <p:cNvSpPr>
            <a:spLocks noChangeArrowheads="1"/>
          </p:cNvSpPr>
          <p:nvPr/>
        </p:nvSpPr>
        <p:spPr bwMode="auto">
          <a:xfrm>
            <a:off x="809941" y="2908980"/>
            <a:ext cx="3855543" cy="2788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50000"/>
              </a:spcBef>
              <a:spcAft>
                <a:spcPct val="20000"/>
              </a:spcAft>
              <a:buClr>
                <a:srgbClr val="FFFFFF"/>
              </a:buClr>
              <a:buNone/>
            </a:pPr>
            <a:r>
              <a:rPr lang="en-US" altLang="en-US" sz="2400" b="1" dirty="0">
                <a:solidFill>
                  <a:srgbClr val="FF5050"/>
                </a:solidFill>
              </a:rPr>
              <a:t>(2, -3)  </a:t>
            </a:r>
            <a:r>
              <a:rPr lang="en-US" altLang="en-US" sz="2400" b="1" dirty="0" smtClean="0">
                <a:solidFill>
                  <a:srgbClr val="FF5050"/>
                </a:solidFill>
              </a:rPr>
              <a:t>Midpoint (M)</a:t>
            </a:r>
            <a:endParaRPr lang="en-US" altLang="en-US" sz="2400" b="1" dirty="0">
              <a:solidFill>
                <a:srgbClr val="FF5050"/>
              </a:solidFill>
            </a:endParaRP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spcAft>
                <a:spcPct val="20000"/>
              </a:spcAft>
              <a:buClr>
                <a:srgbClr val="FFFFFF"/>
              </a:buClr>
              <a:buFontTx/>
              <a:buNone/>
            </a:pPr>
            <a:r>
              <a:rPr lang="en-US" altLang="en-US" sz="2400" b="1" u="sng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(4, 1)   Endpoint (P)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spcAft>
                <a:spcPct val="20000"/>
              </a:spcAft>
              <a:buClr>
                <a:srgbClr val="FFFFFF"/>
              </a:buClr>
              <a:buFontTx/>
              <a:buNone/>
            </a:pPr>
            <a:r>
              <a:rPr lang="en-US" altLang="en-US" sz="2400" b="1" dirty="0" smtClean="0">
                <a:solidFill>
                  <a:srgbClr val="FFFF00"/>
                </a:solidFill>
              </a:rPr>
              <a:t>(-2, -4)  Travel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spcAft>
                <a:spcPct val="20000"/>
              </a:spcAft>
              <a:buClr>
                <a:srgbClr val="FFFFFF"/>
              </a:buClr>
              <a:buFontTx/>
              <a:buNone/>
            </a:pPr>
            <a:r>
              <a:rPr lang="en-US" altLang="en-US" sz="2400" b="1" u="sng" dirty="0" smtClean="0">
                <a:solidFill>
                  <a:srgbClr val="FF5050"/>
                </a:solidFill>
              </a:rPr>
              <a:t>(2, -3) Midpoint (M)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spcAft>
                <a:spcPct val="20000"/>
              </a:spcAft>
              <a:buClr>
                <a:srgbClr val="FFFFFF"/>
              </a:buClr>
              <a:buFontTx/>
              <a:buNone/>
            </a:pPr>
            <a:r>
              <a:rPr lang="en-US" altLang="en-US" sz="2400" b="1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(0, -7) Other Endpoint (Q)</a:t>
            </a:r>
            <a:endParaRPr lang="en-US" altLang="en-US" sz="2400" b="1" dirty="0">
              <a:solidFill>
                <a:schemeClr val="bg2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7" name="image46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5372735" y="3016566"/>
            <a:ext cx="3383280" cy="3366135"/>
          </a:xfrm>
          <a:prstGeom prst="rect">
            <a:avLst/>
          </a:prstGeom>
          <a:ln/>
        </p:spPr>
      </p:pic>
      <p:sp>
        <p:nvSpPr>
          <p:cNvPr id="3" name="Minus 2"/>
          <p:cNvSpPr>
            <a:spLocks noChangeAspect="1"/>
          </p:cNvSpPr>
          <p:nvPr/>
        </p:nvSpPr>
        <p:spPr>
          <a:xfrm>
            <a:off x="352741" y="3446698"/>
            <a:ext cx="457200" cy="457200"/>
          </a:xfrm>
          <a:prstGeom prst="mathMinus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Plus 3"/>
          <p:cNvSpPr>
            <a:spLocks noChangeAspect="1"/>
          </p:cNvSpPr>
          <p:nvPr/>
        </p:nvSpPr>
        <p:spPr>
          <a:xfrm>
            <a:off x="352741" y="4645648"/>
            <a:ext cx="457200" cy="457200"/>
          </a:xfrm>
          <a:prstGeom prst="mathPlus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Bent-Up Arrow 5"/>
          <p:cNvSpPr/>
          <p:nvPr/>
        </p:nvSpPr>
        <p:spPr>
          <a:xfrm rot="5400000" flipV="1">
            <a:off x="7262839" y="4744077"/>
            <a:ext cx="595312" cy="274320"/>
          </a:xfrm>
          <a:prstGeom prst="bentUpArrow">
            <a:avLst>
              <a:gd name="adj1" fmla="val 8073"/>
              <a:gd name="adj2" fmla="val 8724"/>
              <a:gd name="adj3" fmla="val 25000"/>
            </a:avLst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5729229" y="4817482"/>
            <a:ext cx="1857432" cy="184666"/>
          </a:xfrm>
          <a:prstGeom prst="rect">
            <a:avLst/>
          </a:prstGeom>
          <a:solidFill>
            <a:schemeClr val="tx1"/>
          </a:solidFill>
        </p:spPr>
        <p:txBody>
          <a:bodyPr wrap="none" lIns="0" tIns="0" rIns="0" bIns="0" rtlCol="0">
            <a:spAutoFit/>
          </a:bodyPr>
          <a:lstStyle/>
          <a:p>
            <a:r>
              <a:rPr lang="en-US" sz="1200" b="1" dirty="0" smtClean="0">
                <a:solidFill>
                  <a:schemeClr val="bg1"/>
                </a:solidFill>
              </a:rPr>
              <a:t>Travel: Left 2 and Down 4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15" name="Bent-Up Arrow 14"/>
          <p:cNvSpPr/>
          <p:nvPr/>
        </p:nvSpPr>
        <p:spPr>
          <a:xfrm rot="5400000" flipV="1">
            <a:off x="6953780" y="5358441"/>
            <a:ext cx="595312" cy="274320"/>
          </a:xfrm>
          <a:prstGeom prst="bentUpArrow">
            <a:avLst>
              <a:gd name="adj1" fmla="val 8073"/>
              <a:gd name="adj2" fmla="val 8724"/>
              <a:gd name="adj3" fmla="val 25000"/>
            </a:avLst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7556000" y="4198056"/>
            <a:ext cx="338554" cy="404577"/>
            <a:chOff x="7556000" y="4198056"/>
            <a:chExt cx="338554" cy="404577"/>
          </a:xfrm>
        </p:grpSpPr>
        <p:sp>
          <p:nvSpPr>
            <p:cNvPr id="11" name="Oval 10"/>
            <p:cNvSpPr>
              <a:spLocks noChangeAspect="1"/>
            </p:cNvSpPr>
            <p:nvPr/>
          </p:nvSpPr>
          <p:spPr>
            <a:xfrm>
              <a:off x="7627170" y="4511193"/>
              <a:ext cx="91440" cy="9144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7556000" y="4198056"/>
              <a:ext cx="33855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chemeClr val="accent1"/>
                  </a:solidFill>
                </a:rPr>
                <a:t>P</a:t>
              </a:r>
              <a:endParaRPr lang="en-US" b="1" dirty="0">
                <a:solidFill>
                  <a:schemeClr val="accent1"/>
                </a:solidFill>
              </a:endParaRP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7331895" y="5106505"/>
            <a:ext cx="389405" cy="389096"/>
            <a:chOff x="7331895" y="5106505"/>
            <a:chExt cx="389405" cy="389096"/>
          </a:xfrm>
        </p:grpSpPr>
        <p:sp>
          <p:nvSpPr>
            <p:cNvPr id="5" name="Oval 4"/>
            <p:cNvSpPr>
              <a:spLocks noChangeAspect="1"/>
            </p:cNvSpPr>
            <p:nvPr/>
          </p:nvSpPr>
          <p:spPr>
            <a:xfrm>
              <a:off x="7331895" y="5106505"/>
              <a:ext cx="91440" cy="91440"/>
            </a:xfrm>
            <a:prstGeom prst="ellipse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7344274" y="5126269"/>
              <a:ext cx="37702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C00000"/>
                  </a:solidFill>
                </a:rPr>
                <a:t>M</a:t>
              </a:r>
              <a:endParaRPr lang="en-US" b="1" dirty="0">
                <a:solidFill>
                  <a:srgbClr val="C00000"/>
                </a:solidFill>
              </a:endParaRP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6668346" y="5577160"/>
            <a:ext cx="454177" cy="369332"/>
            <a:chOff x="6668346" y="5577160"/>
            <a:chExt cx="454177" cy="369332"/>
          </a:xfrm>
        </p:grpSpPr>
        <p:sp>
          <p:nvSpPr>
            <p:cNvPr id="14" name="Oval 13"/>
            <p:cNvSpPr>
              <a:spLocks noChangeAspect="1"/>
            </p:cNvSpPr>
            <p:nvPr/>
          </p:nvSpPr>
          <p:spPr>
            <a:xfrm>
              <a:off x="7031083" y="5716106"/>
              <a:ext cx="91440" cy="91440"/>
            </a:xfrm>
            <a:prstGeom prst="ellipse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6668346" y="5577160"/>
              <a:ext cx="37702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chemeClr val="accent1"/>
                  </a:solidFill>
                </a:rPr>
                <a:t>Q</a:t>
              </a:r>
              <a:endParaRPr lang="en-US" b="1" dirty="0">
                <a:solidFill>
                  <a:schemeClr val="accent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09771107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utoUpdateAnimBg="0"/>
      <p:bldP spid="31" grpId="0" autoUpdateAnimBg="0"/>
      <p:bldP spid="3" grpId="0" animBg="1"/>
      <p:bldP spid="4" grpId="0" animBg="1"/>
      <p:bldP spid="6" grpId="0" animBg="1"/>
      <p:bldP spid="8" grpId="0" animBg="1"/>
      <p:bldP spid="1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3318" name="Title 10"/>
          <p:cNvSpPr>
            <a:spLocks noGrp="1"/>
          </p:cNvSpPr>
          <p:nvPr>
            <p:ph type="title"/>
          </p:nvPr>
        </p:nvSpPr>
        <p:spPr>
          <a:xfrm>
            <a:off x="457200" y="138113"/>
            <a:ext cx="8229600" cy="712787"/>
          </a:xfrm>
        </p:spPr>
        <p:txBody>
          <a:bodyPr/>
          <a:lstStyle/>
          <a:p>
            <a:r>
              <a:rPr lang="en-US" altLang="en-US" sz="3600" b="1" smtClean="0"/>
              <a:t>Example 4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60045" y="925830"/>
            <a:ext cx="842391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Your school is 4 miles east and 1 mile south of your apartment.  You bicycle 5 miles east and then 2 miles north from your apartment to a friend’s house.  Estimate the distance between your friend’s house and your school.</a:t>
            </a:r>
          </a:p>
          <a:p>
            <a:endParaRPr lang="en-US" sz="2400" b="1" dirty="0"/>
          </a:p>
        </p:txBody>
      </p:sp>
      <p:pic>
        <p:nvPicPr>
          <p:cNvPr id="21" name="image46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4161155" y="2502214"/>
            <a:ext cx="4229100" cy="4207669"/>
          </a:xfrm>
          <a:prstGeom prst="rect">
            <a:avLst/>
          </a:prstGeom>
          <a:ln/>
        </p:spPr>
      </p:pic>
      <p:grpSp>
        <p:nvGrpSpPr>
          <p:cNvPr id="2" name="Group 1"/>
          <p:cNvGrpSpPr/>
          <p:nvPr/>
        </p:nvGrpSpPr>
        <p:grpSpPr>
          <a:xfrm>
            <a:off x="6026408" y="4380760"/>
            <a:ext cx="426399" cy="279023"/>
            <a:chOff x="6026409" y="4380760"/>
            <a:chExt cx="426399" cy="279023"/>
          </a:xfrm>
        </p:grpSpPr>
        <p:sp>
          <p:nvSpPr>
            <p:cNvPr id="6" name="Oval 5"/>
            <p:cNvSpPr>
              <a:spLocks noChangeAspect="1"/>
            </p:cNvSpPr>
            <p:nvPr/>
          </p:nvSpPr>
          <p:spPr>
            <a:xfrm>
              <a:off x="6244140" y="4568343"/>
              <a:ext cx="91440" cy="9144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6026409" y="4380760"/>
              <a:ext cx="426399" cy="184666"/>
            </a:xfrm>
            <a:prstGeom prst="rect">
              <a:avLst/>
            </a:prstGeom>
            <a:solidFill>
              <a:schemeClr val="tx1"/>
            </a:solidFill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200" b="1" dirty="0" smtClean="0">
                  <a:solidFill>
                    <a:schemeClr val="bg1"/>
                  </a:solidFill>
                </a:rPr>
                <a:t>Home</a:t>
              </a:r>
              <a:endParaRPr lang="en-US" sz="12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6566529" y="4743603"/>
            <a:ext cx="527241" cy="356330"/>
            <a:chOff x="6566529" y="4743603"/>
            <a:chExt cx="527241" cy="356330"/>
          </a:xfrm>
        </p:grpSpPr>
        <p:sp>
          <p:nvSpPr>
            <p:cNvPr id="7" name="Oval 6"/>
            <p:cNvSpPr>
              <a:spLocks noChangeAspect="1"/>
            </p:cNvSpPr>
            <p:nvPr/>
          </p:nvSpPr>
          <p:spPr>
            <a:xfrm>
              <a:off x="7002330" y="4743603"/>
              <a:ext cx="91440" cy="9144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6566529" y="4915267"/>
              <a:ext cx="514564" cy="184666"/>
            </a:xfrm>
            <a:prstGeom prst="rect">
              <a:avLst/>
            </a:prstGeom>
            <a:solidFill>
              <a:schemeClr val="tx1"/>
            </a:solidFill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200" b="1" dirty="0" smtClean="0">
                  <a:solidFill>
                    <a:schemeClr val="bg1"/>
                  </a:solidFill>
                </a:rPr>
                <a:t>School</a:t>
              </a:r>
              <a:endParaRPr lang="en-US" sz="12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7665278" y="4108091"/>
            <a:ext cx="556243" cy="365002"/>
            <a:chOff x="7665278" y="4108091"/>
            <a:chExt cx="556243" cy="365002"/>
          </a:xfrm>
        </p:grpSpPr>
        <p:sp>
          <p:nvSpPr>
            <p:cNvPr id="8" name="Oval 7"/>
            <p:cNvSpPr>
              <a:spLocks noChangeAspect="1"/>
            </p:cNvSpPr>
            <p:nvPr/>
          </p:nvSpPr>
          <p:spPr>
            <a:xfrm>
              <a:off x="7931970" y="4381653"/>
              <a:ext cx="91440" cy="9144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7665278" y="4108091"/>
              <a:ext cx="556243" cy="184666"/>
            </a:xfrm>
            <a:prstGeom prst="rect">
              <a:avLst/>
            </a:prstGeom>
            <a:solidFill>
              <a:schemeClr val="tx1"/>
            </a:solidFill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200" b="1" dirty="0" smtClean="0">
                  <a:solidFill>
                    <a:schemeClr val="bg1"/>
                  </a:solidFill>
                </a:rPr>
                <a:t>Friends</a:t>
              </a:r>
              <a:endParaRPr lang="en-US" sz="1200" b="1" dirty="0">
                <a:solidFill>
                  <a:schemeClr val="bg1"/>
                </a:solidFill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857250" y="3096083"/>
                <a:ext cx="2506392" cy="200753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4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𝒂</m:t>
                          </m:r>
                        </m:e>
                        <m:sup>
                          <m:r>
                            <a:rPr lang="en-US" sz="24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n-US" sz="24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US" sz="24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4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𝒃</m:t>
                          </m:r>
                        </m:e>
                        <m:sup>
                          <m:r>
                            <a:rPr lang="en-US" sz="24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n-US" sz="24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24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4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𝒄</m:t>
                          </m:r>
                        </m:e>
                        <m:sup>
                          <m:r>
                            <a:rPr lang="en-US" sz="24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US" sz="2400" b="1" dirty="0" smtClean="0">
                  <a:solidFill>
                    <a:srgbClr val="FFFF00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4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𝟓</m:t>
                          </m:r>
                        </m:e>
                        <m:sup>
                          <m:r>
                            <a:rPr lang="en-US" sz="24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n-US" sz="24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US" sz="24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4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𝟐</m:t>
                          </m:r>
                        </m:e>
                        <m:sup>
                          <m:r>
                            <a:rPr lang="en-US" sz="24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n-US" sz="24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24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4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𝒅</m:t>
                          </m:r>
                        </m:e>
                        <m:sup>
                          <m:r>
                            <a:rPr lang="en-US" sz="24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US" sz="2400" b="1" dirty="0" smtClean="0">
                  <a:solidFill>
                    <a:srgbClr val="FFFF00"/>
                  </a:solidFill>
                </a:endParaRPr>
              </a:p>
              <a:p>
                <a:r>
                  <a:rPr lang="en-US" sz="2400" b="1" dirty="0" smtClean="0">
                    <a:solidFill>
                      <a:srgbClr val="FFFF00"/>
                    </a:solidFill>
                  </a:rPr>
                  <a:t>  </a:t>
                </a:r>
                <a14:m>
                  <m:oMath xmlns:m="http://schemas.openxmlformats.org/officeDocument/2006/math">
                    <m:r>
                      <a:rPr lang="en-US" sz="2400" b="1" i="1" dirty="0" smtClean="0">
                        <a:solidFill>
                          <a:srgbClr val="FFFF00"/>
                        </a:solidFill>
                        <a:latin typeface="Cambria Math"/>
                      </a:rPr>
                      <m:t>𝟐𝟓</m:t>
                    </m:r>
                    <m:r>
                      <a:rPr lang="en-US" sz="2400" b="1" i="1" dirty="0" smtClean="0">
                        <a:solidFill>
                          <a:srgbClr val="FFFF00"/>
                        </a:solidFill>
                        <a:latin typeface="Cambria Math"/>
                      </a:rPr>
                      <m:t> + </m:t>
                    </m:r>
                    <m:r>
                      <a:rPr lang="en-US" sz="2400" b="1" i="1" dirty="0" smtClean="0">
                        <a:solidFill>
                          <a:srgbClr val="FFFF00"/>
                        </a:solidFill>
                        <a:latin typeface="Cambria Math"/>
                      </a:rPr>
                      <m:t>𝟒</m:t>
                    </m:r>
                    <m:r>
                      <a:rPr lang="en-US" sz="2400" b="1" i="1" dirty="0" smtClean="0">
                        <a:solidFill>
                          <a:srgbClr val="FFFF00"/>
                        </a:solidFill>
                        <a:latin typeface="Cambria Math"/>
                      </a:rPr>
                      <m:t> = </m:t>
                    </m:r>
                    <m:r>
                      <a:rPr lang="en-US" sz="2400" b="1" i="1" dirty="0" smtClean="0">
                        <a:solidFill>
                          <a:srgbClr val="FFFF00"/>
                        </a:solidFill>
                        <a:latin typeface="Cambria Math"/>
                      </a:rPr>
                      <m:t>𝒅</m:t>
                    </m:r>
                    <m:r>
                      <a:rPr lang="en-US" sz="2400" b="1" i="1" dirty="0" smtClean="0">
                        <a:solidFill>
                          <a:srgbClr val="FFFF00"/>
                        </a:solidFill>
                        <a:latin typeface="Cambria Math"/>
                      </a:rPr>
                      <m:t>²</m:t>
                    </m:r>
                  </m:oMath>
                </a14:m>
                <a:endParaRPr lang="en-US" sz="2400" b="1" dirty="0" smtClean="0">
                  <a:solidFill>
                    <a:srgbClr val="FFFF00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𝟐𝟗</m:t>
                      </m:r>
                      <m:r>
                        <a:rPr lang="en-US" sz="24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24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4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𝒅</m:t>
                          </m:r>
                        </m:e>
                        <m:sup>
                          <m:r>
                            <a:rPr lang="en-US" sz="24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US" sz="2400" b="1" dirty="0">
                  <a:solidFill>
                    <a:srgbClr val="FFFF00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24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</m:ctrlPr>
                        </m:radPr>
                        <m:deg/>
                        <m:e>
                          <m:r>
                            <a:rPr lang="en-US" sz="24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𝟐𝟗</m:t>
                          </m:r>
                        </m:e>
                      </m:rad>
                      <m:r>
                        <a:rPr lang="en-US" sz="24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24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𝒅</m:t>
                      </m:r>
                      <m:r>
                        <a:rPr lang="en-US" sz="24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24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𝟓</m:t>
                      </m:r>
                      <m:r>
                        <a:rPr lang="en-US" sz="24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.</m:t>
                      </m:r>
                      <m:r>
                        <a:rPr lang="en-US" sz="24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𝟑𝟗</m:t>
                      </m:r>
                    </m:oMath>
                  </m:oMathPara>
                </a14:m>
                <a:endParaRPr lang="en-US" sz="2400" b="1" dirty="0">
                  <a:solidFill>
                    <a:srgbClr val="FFFF00"/>
                  </a:solidFill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7250" y="3096083"/>
                <a:ext cx="2506392" cy="2007537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Bent-Up Arrow 15"/>
          <p:cNvSpPr/>
          <p:nvPr/>
        </p:nvSpPr>
        <p:spPr>
          <a:xfrm>
            <a:off x="7093770" y="4522623"/>
            <a:ext cx="929640" cy="274320"/>
          </a:xfrm>
          <a:prstGeom prst="bentUpArrow">
            <a:avLst>
              <a:gd name="adj1" fmla="val 8073"/>
              <a:gd name="adj2" fmla="val 8724"/>
              <a:gd name="adj3" fmla="val 25000"/>
            </a:avLst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7625"/>
            <a:ext cx="8229600" cy="906463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Summary &amp; Homework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94410"/>
            <a:ext cx="8229600" cy="5726429"/>
          </a:xfrm>
        </p:spPr>
        <p:txBody>
          <a:bodyPr/>
          <a:lstStyle/>
          <a:p>
            <a:pPr eaLnBrk="1" hangingPunct="1"/>
            <a:r>
              <a:rPr lang="en-US" altLang="en-US" sz="2800" b="1" dirty="0" smtClean="0">
                <a:solidFill>
                  <a:srgbClr val="FFFF00"/>
                </a:solidFill>
              </a:rPr>
              <a:t>Summary:</a:t>
            </a:r>
          </a:p>
          <a:p>
            <a:pPr lvl="1"/>
            <a:r>
              <a:rPr lang="en-US" sz="2400" b="1" dirty="0"/>
              <a:t>Distances can be determined on a number line or a coordinate plane by </a:t>
            </a:r>
          </a:p>
          <a:p>
            <a:pPr lvl="2"/>
            <a:r>
              <a:rPr lang="en-US" sz="2000" b="1" dirty="0"/>
              <a:t>using the Distance Formula or </a:t>
            </a:r>
          </a:p>
          <a:p>
            <a:pPr lvl="2"/>
            <a:r>
              <a:rPr lang="en-US" sz="2000" b="1" dirty="0"/>
              <a:t>Pythagorean Theorem (on SOL formula sheet)</a:t>
            </a:r>
          </a:p>
          <a:p>
            <a:pPr lvl="1"/>
            <a:r>
              <a:rPr lang="en-US" sz="2400" b="1" dirty="0" smtClean="0"/>
              <a:t>The </a:t>
            </a:r>
            <a:r>
              <a:rPr lang="en-US" sz="2400" b="1" dirty="0"/>
              <a:t>midpoint of a segment is the point halfway between the segment’s endpoints</a:t>
            </a:r>
          </a:p>
          <a:p>
            <a:pPr lvl="1"/>
            <a:r>
              <a:rPr lang="en-US" sz="2400" b="1" dirty="0" smtClean="0"/>
              <a:t>If </a:t>
            </a:r>
            <a:r>
              <a:rPr lang="en-US" sz="2400" b="1" dirty="0"/>
              <a:t>given an endpoint and a midpoint, then find the other end by “traveling” the same distance (using a graph or equations)</a:t>
            </a:r>
          </a:p>
          <a:p>
            <a:pPr lvl="1" eaLnBrk="1" hangingPunct="1"/>
            <a:endParaRPr lang="en-US" altLang="en-US" sz="2400" b="1" dirty="0" smtClean="0"/>
          </a:p>
          <a:p>
            <a:pPr eaLnBrk="1" hangingPunct="1"/>
            <a:r>
              <a:rPr lang="en-US" altLang="en-US" sz="2800" b="1" dirty="0" smtClean="0">
                <a:solidFill>
                  <a:srgbClr val="FFFF00"/>
                </a:solidFill>
              </a:rPr>
              <a:t>Homework:</a:t>
            </a:r>
            <a:r>
              <a:rPr lang="en-US" altLang="en-US" sz="2800" b="1" dirty="0" smtClean="0"/>
              <a:t>  </a:t>
            </a:r>
          </a:p>
          <a:p>
            <a:pPr lvl="1" eaLnBrk="1" hangingPunct="1"/>
            <a:r>
              <a:rPr lang="en-US" altLang="en-US" sz="2400" b="1" dirty="0" smtClean="0"/>
              <a:t>Midpoint WS 1, Midpoint WS 2, Distance WS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b="1" dirty="0" smtClean="0"/>
              <a:t>Lesson 1-3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371600"/>
          </a:xfrm>
        </p:spPr>
        <p:txBody>
          <a:bodyPr/>
          <a:lstStyle/>
          <a:p>
            <a:pPr eaLnBrk="1" hangingPunct="1"/>
            <a:r>
              <a:rPr lang="en-US" b="1" dirty="0"/>
              <a:t>Using Midpoint and Distance Formulas</a:t>
            </a:r>
            <a:endParaRPr lang="el-GR" altLang="en-US" b="1" dirty="0" smtClean="0">
              <a:solidFill>
                <a:srgbClr val="FFFF00"/>
              </a:solidFill>
              <a:ea typeface="Times New Roman" pitchFamily="18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2550"/>
            <a:ext cx="8229600" cy="852488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Lesson Outline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06388" y="1341438"/>
            <a:ext cx="8229600" cy="4525962"/>
          </a:xfrm>
        </p:spPr>
        <p:txBody>
          <a:bodyPr/>
          <a:lstStyle/>
          <a:p>
            <a:pPr marL="914400" indent="-914400">
              <a:lnSpc>
                <a:spcPct val="90000"/>
              </a:lnSpc>
              <a:spcAft>
                <a:spcPct val="20000"/>
              </a:spcAft>
              <a:buFont typeface="Wingdings" pitchFamily="2" charset="2"/>
              <a:buChar char="Ø"/>
              <a:defRPr/>
            </a:pPr>
            <a:r>
              <a:rPr lang="en-US" sz="2400" b="1" dirty="0"/>
              <a:t>Five-Minute Check</a:t>
            </a:r>
          </a:p>
          <a:p>
            <a:pPr marL="914400" indent="-914400">
              <a:lnSpc>
                <a:spcPct val="90000"/>
              </a:lnSpc>
              <a:spcAft>
                <a:spcPct val="20000"/>
              </a:spcAft>
              <a:buFont typeface="Wingdings" pitchFamily="2" charset="2"/>
              <a:buChar char="Ø"/>
              <a:defRPr/>
            </a:pPr>
            <a:r>
              <a:rPr lang="en-US" sz="2400" b="1" dirty="0"/>
              <a:t>Objectives</a:t>
            </a:r>
          </a:p>
          <a:p>
            <a:pPr marL="914400" indent="-914400">
              <a:lnSpc>
                <a:spcPct val="90000"/>
              </a:lnSpc>
              <a:spcAft>
                <a:spcPct val="20000"/>
              </a:spcAft>
              <a:buFont typeface="Wingdings" pitchFamily="2" charset="2"/>
              <a:buChar char="Ø"/>
              <a:defRPr/>
            </a:pPr>
            <a:r>
              <a:rPr lang="en-US" sz="2400" b="1" dirty="0"/>
              <a:t>Vocabulary</a:t>
            </a:r>
          </a:p>
          <a:p>
            <a:pPr marL="914400" indent="-914400">
              <a:lnSpc>
                <a:spcPct val="90000"/>
              </a:lnSpc>
              <a:spcAft>
                <a:spcPct val="20000"/>
              </a:spcAft>
              <a:buFont typeface="Wingdings" pitchFamily="2" charset="2"/>
              <a:buChar char="Ø"/>
              <a:defRPr/>
            </a:pPr>
            <a:r>
              <a:rPr lang="en-US" sz="2400" b="1" dirty="0"/>
              <a:t>Core Concepts</a:t>
            </a:r>
          </a:p>
          <a:p>
            <a:pPr marL="914400" indent="-914400">
              <a:lnSpc>
                <a:spcPct val="90000"/>
              </a:lnSpc>
              <a:spcAft>
                <a:spcPct val="20000"/>
              </a:spcAft>
              <a:buFont typeface="Wingdings" pitchFamily="2" charset="2"/>
              <a:buChar char="Ø"/>
              <a:defRPr/>
            </a:pPr>
            <a:r>
              <a:rPr lang="en-US" sz="2400" b="1" dirty="0"/>
              <a:t>Examples</a:t>
            </a:r>
          </a:p>
          <a:p>
            <a:pPr marL="914400" indent="-914400">
              <a:lnSpc>
                <a:spcPct val="90000"/>
              </a:lnSpc>
              <a:spcAft>
                <a:spcPct val="20000"/>
              </a:spcAft>
              <a:buFont typeface="Wingdings" pitchFamily="2" charset="2"/>
              <a:buChar char="Ø"/>
              <a:defRPr/>
            </a:pPr>
            <a:r>
              <a:rPr lang="en-US" sz="2400" b="1"/>
              <a:t>Summary and Homework</a:t>
            </a:r>
          </a:p>
          <a:p>
            <a:pPr>
              <a:buFont typeface="Wingdings" pitchFamily="2" charset="2"/>
              <a:buChar char="Ø"/>
              <a:defRPr/>
            </a:pP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762000"/>
            <a:ext cx="9220200" cy="6096000"/>
          </a:xfrm>
          <a:prstGeom prst="rect">
            <a:avLst/>
          </a:prstGeom>
          <a:pattFill prst="dotGrid">
            <a:fgClr>
              <a:srgbClr val="CC00CC"/>
            </a:fgClr>
            <a:bgClr>
              <a:srgbClr val="800080"/>
            </a:bgClr>
          </a:patt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0" y="0"/>
            <a:ext cx="9199563" cy="7620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3076" name="Oval 4"/>
          <p:cNvSpPr>
            <a:spLocks noChangeArrowheads="1"/>
          </p:cNvSpPr>
          <p:nvPr/>
        </p:nvSpPr>
        <p:spPr bwMode="auto">
          <a:xfrm>
            <a:off x="77788" y="19050"/>
            <a:ext cx="396875" cy="415925"/>
          </a:xfrm>
          <a:prstGeom prst="ellipse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3077" name="Freeform 5"/>
          <p:cNvSpPr>
            <a:spLocks/>
          </p:cNvSpPr>
          <p:nvPr/>
        </p:nvSpPr>
        <p:spPr bwMode="auto">
          <a:xfrm>
            <a:off x="273050" y="14288"/>
            <a:ext cx="114300" cy="214312"/>
          </a:xfrm>
          <a:custGeom>
            <a:avLst/>
            <a:gdLst>
              <a:gd name="T0" fmla="*/ 0 w 72"/>
              <a:gd name="T1" fmla="*/ 0 h 135"/>
              <a:gd name="T2" fmla="*/ 2147483647 w 72"/>
              <a:gd name="T3" fmla="*/ 2147483647 h 135"/>
              <a:gd name="T4" fmla="*/ 2147483647 w 72"/>
              <a:gd name="T5" fmla="*/ 2147483647 h 135"/>
              <a:gd name="T6" fmla="*/ 0 w 72"/>
              <a:gd name="T7" fmla="*/ 0 h 135"/>
              <a:gd name="T8" fmla="*/ 0 60000 65536"/>
              <a:gd name="T9" fmla="*/ 0 60000 65536"/>
              <a:gd name="T10" fmla="*/ 0 60000 65536"/>
              <a:gd name="T11" fmla="*/ 0 60000 65536"/>
              <a:gd name="T12" fmla="*/ 0 w 72"/>
              <a:gd name="T13" fmla="*/ 0 h 135"/>
              <a:gd name="T14" fmla="*/ 72 w 72"/>
              <a:gd name="T15" fmla="*/ 135 h 13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2" h="135">
                <a:moveTo>
                  <a:pt x="0" y="0"/>
                </a:moveTo>
                <a:lnTo>
                  <a:pt x="2" y="135"/>
                </a:lnTo>
                <a:lnTo>
                  <a:pt x="72" y="29"/>
                </a:lnTo>
                <a:cubicBezTo>
                  <a:pt x="72" y="7"/>
                  <a:pt x="0" y="0"/>
                  <a:pt x="0" y="0"/>
                </a:cubicBezTo>
                <a:close/>
              </a:path>
            </a:pathLst>
          </a:custGeom>
          <a:solidFill>
            <a:srgbClr val="FF33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33798" name="Text Box 6"/>
          <p:cNvSpPr txBox="1">
            <a:spLocks noChangeArrowheads="1"/>
          </p:cNvSpPr>
          <p:nvPr/>
        </p:nvSpPr>
        <p:spPr bwMode="auto">
          <a:xfrm>
            <a:off x="555625" y="58738"/>
            <a:ext cx="536236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2800" b="1" dirty="0">
                <a:solidFill>
                  <a:srgbClr val="FFFFFF"/>
                </a:solidFill>
                <a:effectLst>
                  <a:outerShdw blurRad="38100" dist="38100" dir="2700000" algn="tl">
                    <a:srgbClr val="336699"/>
                  </a:outerShdw>
                </a:effectLst>
              </a:rPr>
              <a:t>5-Minute Check on </a:t>
            </a: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336699"/>
                  </a:outerShdw>
                </a:effectLst>
              </a:rPr>
              <a:t>Lesson 1-2</a:t>
            </a:r>
            <a:endParaRPr lang="en-US" sz="2800" b="1" dirty="0">
              <a:solidFill>
                <a:srgbClr val="FFFFFF"/>
              </a:solidFill>
              <a:effectLst>
                <a:outerShdw blurRad="38100" dist="38100" dir="2700000" algn="tl">
                  <a:srgbClr val="336699"/>
                </a:outerShdw>
              </a:effectLst>
            </a:endParaRPr>
          </a:p>
        </p:txBody>
      </p:sp>
      <p:sp>
        <p:nvSpPr>
          <p:cNvPr id="33800" name="Text Box 8"/>
          <p:cNvSpPr txBox="1">
            <a:spLocks noChangeArrowheads="1"/>
          </p:cNvSpPr>
          <p:nvPr/>
        </p:nvSpPr>
        <p:spPr bwMode="white">
          <a:xfrm>
            <a:off x="1652588" y="6427788"/>
            <a:ext cx="5722937" cy="42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lnSpc>
                <a:spcPct val="90000"/>
              </a:lnSpc>
              <a:spcBef>
                <a:spcPct val="50000"/>
              </a:spcBef>
              <a:defRPr/>
            </a:pPr>
            <a:r>
              <a:rPr lang="en-US" sz="1200" b="1">
                <a:solidFill>
                  <a:srgbClr val="FFFFFF"/>
                </a:solidFill>
                <a:effectLst>
                  <a:outerShdw blurRad="38100" dist="38100" dir="2700000" algn="tl">
                    <a:srgbClr val="336699"/>
                  </a:outerShdw>
                </a:effectLst>
              </a:rPr>
              <a:t>Click the mouse button or press the </a:t>
            </a:r>
            <a:br>
              <a:rPr lang="en-US" sz="1200" b="1">
                <a:solidFill>
                  <a:srgbClr val="FFFFFF"/>
                </a:solidFill>
                <a:effectLst>
                  <a:outerShdw blurRad="38100" dist="38100" dir="2700000" algn="tl">
                    <a:srgbClr val="336699"/>
                  </a:outerShdw>
                </a:effectLst>
              </a:rPr>
            </a:br>
            <a:r>
              <a:rPr lang="en-US" sz="1200" b="1">
                <a:solidFill>
                  <a:srgbClr val="FFFFFF"/>
                </a:solidFill>
                <a:effectLst>
                  <a:outerShdw blurRad="38100" dist="38100" dir="2700000" algn="tl">
                    <a:srgbClr val="336699"/>
                  </a:outerShdw>
                </a:effectLst>
              </a:rPr>
              <a:t>Space Bar to display the answers.</a:t>
            </a:r>
          </a:p>
        </p:txBody>
      </p:sp>
      <p:sp>
        <p:nvSpPr>
          <p:cNvPr id="3081" name="Rectangle 11"/>
          <p:cNvSpPr>
            <a:spLocks noChangeArrowheads="1"/>
          </p:cNvSpPr>
          <p:nvPr/>
        </p:nvSpPr>
        <p:spPr bwMode="auto">
          <a:xfrm>
            <a:off x="230188" y="762000"/>
            <a:ext cx="8761412" cy="56499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 eaLnBrk="1" hangingPunct="1"/>
            <a:r>
              <a:rPr lang="en-US" altLang="en-US" sz="2000" b="1" dirty="0" smtClean="0">
                <a:solidFill>
                  <a:srgbClr val="FFFFFF"/>
                </a:solidFill>
                <a:cs typeface="Arial" charset="0"/>
                <a:sym typeface="Symbol" pitchFamily="18" charset="2"/>
              </a:rPr>
              <a:t>Find </a:t>
            </a:r>
            <a:r>
              <a:rPr lang="en-US" altLang="en-US" sz="2000" b="1" i="1" dirty="0" smtClean="0">
                <a:solidFill>
                  <a:srgbClr val="FFFFFF"/>
                </a:solidFill>
                <a:cs typeface="Arial" charset="0"/>
                <a:sym typeface="Symbol" pitchFamily="18" charset="2"/>
              </a:rPr>
              <a:t>BD</a:t>
            </a:r>
            <a:r>
              <a:rPr lang="en-US" altLang="en-US" sz="2000" b="1" dirty="0" smtClean="0">
                <a:solidFill>
                  <a:srgbClr val="FFFFFF"/>
                </a:solidFill>
                <a:cs typeface="Arial" charset="0"/>
                <a:sym typeface="Symbol" pitchFamily="18" charset="2"/>
              </a:rPr>
              <a:t> in the following drawings</a:t>
            </a:r>
          </a:p>
          <a:p>
            <a:pPr marL="0" indent="0" eaLnBrk="1" hangingPunct="1"/>
            <a:endParaRPr lang="en-US" altLang="en-US" sz="2000" b="1" dirty="0">
              <a:solidFill>
                <a:srgbClr val="FFFFFF"/>
              </a:solidFill>
              <a:cs typeface="Arial" charset="0"/>
              <a:sym typeface="Symbol" pitchFamily="18" charset="2"/>
            </a:endParaRPr>
          </a:p>
          <a:p>
            <a:pPr marL="457200" indent="-457200" eaLnBrk="1" hangingPunct="1">
              <a:buFont typeface="+mj-lt"/>
              <a:buAutoNum type="arabicPeriod"/>
            </a:pPr>
            <a:r>
              <a:rPr lang="en-US" altLang="en-US" sz="2000" b="1" dirty="0" smtClean="0">
                <a:solidFill>
                  <a:srgbClr val="FFFFFF"/>
                </a:solidFill>
                <a:cs typeface="Arial" charset="0"/>
                <a:sym typeface="Symbol" pitchFamily="18" charset="2"/>
              </a:rPr>
              <a:t>  </a:t>
            </a:r>
          </a:p>
          <a:p>
            <a:pPr marL="457200" indent="-457200" eaLnBrk="1" hangingPunct="1">
              <a:buFont typeface="+mj-lt"/>
              <a:buAutoNum type="arabicPeriod"/>
            </a:pPr>
            <a:endParaRPr lang="en-US" altLang="en-US" sz="2000" b="1" dirty="0" smtClean="0">
              <a:solidFill>
                <a:srgbClr val="FFFFFF"/>
              </a:solidFill>
              <a:cs typeface="Arial" charset="0"/>
              <a:sym typeface="Symbol" pitchFamily="18" charset="2"/>
            </a:endParaRPr>
          </a:p>
          <a:p>
            <a:pPr marL="457200" indent="-457200" eaLnBrk="1" hangingPunct="1">
              <a:buFont typeface="+mj-lt"/>
              <a:buAutoNum type="arabicPeriod"/>
            </a:pPr>
            <a:endParaRPr lang="en-US" altLang="en-US" sz="2000" b="1" dirty="0" smtClean="0">
              <a:solidFill>
                <a:srgbClr val="FFFFFF"/>
              </a:solidFill>
              <a:cs typeface="Arial" charset="0"/>
              <a:sym typeface="Symbol" pitchFamily="18" charset="2"/>
            </a:endParaRPr>
          </a:p>
          <a:p>
            <a:pPr marL="457200" indent="-457200" eaLnBrk="1" hangingPunct="1">
              <a:buFont typeface="+mj-lt"/>
              <a:buAutoNum type="arabicPeriod"/>
            </a:pPr>
            <a:endParaRPr lang="en-US" altLang="en-US" sz="2000" b="1" dirty="0">
              <a:solidFill>
                <a:srgbClr val="FFFFFF"/>
              </a:solidFill>
              <a:cs typeface="Arial" charset="0"/>
              <a:sym typeface="Symbol" pitchFamily="18" charset="2"/>
            </a:endParaRPr>
          </a:p>
          <a:p>
            <a:pPr marL="457200" indent="-457200" eaLnBrk="1" hangingPunct="1">
              <a:buFont typeface="+mj-lt"/>
              <a:buAutoNum type="arabicPeriod"/>
            </a:pPr>
            <a:r>
              <a:rPr lang="en-US" altLang="en-US" sz="2000" b="1" dirty="0" smtClean="0">
                <a:solidFill>
                  <a:srgbClr val="FFFFFF"/>
                </a:solidFill>
                <a:cs typeface="Arial" charset="0"/>
                <a:sym typeface="Symbol" pitchFamily="18" charset="2"/>
              </a:rPr>
              <a:t>  </a:t>
            </a:r>
          </a:p>
          <a:p>
            <a:pPr marL="457200" indent="-457200" eaLnBrk="1" hangingPunct="1">
              <a:buFont typeface="+mj-lt"/>
              <a:buAutoNum type="arabicPeriod"/>
            </a:pPr>
            <a:endParaRPr lang="en-US" altLang="en-US" sz="2000" b="1" dirty="0" smtClean="0">
              <a:solidFill>
                <a:srgbClr val="FFFFFF"/>
              </a:solidFill>
              <a:cs typeface="Arial" charset="0"/>
              <a:sym typeface="Symbol" pitchFamily="18" charset="2"/>
            </a:endParaRPr>
          </a:p>
          <a:p>
            <a:pPr marL="457200" indent="-457200" eaLnBrk="1" hangingPunct="1">
              <a:buFont typeface="+mj-lt"/>
              <a:buAutoNum type="arabicPeriod"/>
            </a:pPr>
            <a:endParaRPr lang="en-US" altLang="en-US" sz="2000" b="1" dirty="0" smtClean="0">
              <a:solidFill>
                <a:srgbClr val="FFFFFF"/>
              </a:solidFill>
              <a:cs typeface="Arial" charset="0"/>
              <a:sym typeface="Symbol" pitchFamily="18" charset="2"/>
            </a:endParaRPr>
          </a:p>
          <a:p>
            <a:pPr marL="457200" indent="-457200" eaLnBrk="1" hangingPunct="1">
              <a:buFont typeface="+mj-lt"/>
              <a:buAutoNum type="arabicPeriod"/>
            </a:pPr>
            <a:endParaRPr lang="en-US" altLang="en-US" sz="2000" b="1" dirty="0" smtClean="0">
              <a:solidFill>
                <a:srgbClr val="FFFFFF"/>
              </a:solidFill>
              <a:cs typeface="Arial" charset="0"/>
              <a:sym typeface="Symbol" pitchFamily="18" charset="2"/>
            </a:endParaRPr>
          </a:p>
          <a:p>
            <a:pPr marL="457200" indent="-457200" eaLnBrk="1" hangingPunct="1">
              <a:buFont typeface="+mj-lt"/>
              <a:buAutoNum type="arabicPeriod"/>
            </a:pPr>
            <a:r>
              <a:rPr lang="en-US" altLang="en-US" sz="2000" b="1" dirty="0" smtClean="0">
                <a:solidFill>
                  <a:srgbClr val="FFFFFF"/>
                </a:solidFill>
                <a:cs typeface="Arial" charset="0"/>
                <a:sym typeface="Symbol" pitchFamily="18" charset="2"/>
              </a:rPr>
              <a:t>  </a:t>
            </a:r>
            <a:endParaRPr lang="en-US" altLang="en-US" sz="2000" b="1" dirty="0">
              <a:solidFill>
                <a:srgbClr val="FFFFFF"/>
              </a:solidFill>
              <a:cs typeface="Arial" charset="0"/>
              <a:sym typeface="Symbol" pitchFamily="18" charset="2"/>
            </a:endParaRPr>
          </a:p>
          <a:p>
            <a:pPr marL="457200" indent="-457200" eaLnBrk="1" hangingPunct="1">
              <a:buFont typeface="+mj-lt"/>
              <a:buAutoNum type="arabicPeriod"/>
            </a:pPr>
            <a:endParaRPr lang="en-US" altLang="en-US" sz="2000" b="1" dirty="0" smtClean="0">
              <a:solidFill>
                <a:srgbClr val="FFFFFF"/>
              </a:solidFill>
              <a:cs typeface="Arial" charset="0"/>
              <a:sym typeface="Symbol" pitchFamily="18" charset="2"/>
            </a:endParaRPr>
          </a:p>
          <a:p>
            <a:pPr marL="457200" indent="-457200" eaLnBrk="1" hangingPunct="1">
              <a:buFont typeface="+mj-lt"/>
              <a:buAutoNum type="arabicPeriod"/>
            </a:pPr>
            <a:endParaRPr lang="en-US" altLang="en-US" sz="2000" b="1" dirty="0">
              <a:solidFill>
                <a:srgbClr val="FFFFFF"/>
              </a:solidFill>
              <a:cs typeface="Arial" charset="0"/>
              <a:sym typeface="Symbol" pitchFamily="18" charset="2"/>
            </a:endParaRPr>
          </a:p>
          <a:p>
            <a:pPr marL="457200" indent="-457200" eaLnBrk="1" hangingPunct="1">
              <a:buFont typeface="+mj-lt"/>
              <a:buAutoNum type="arabicPeriod"/>
            </a:pPr>
            <a:endParaRPr lang="en-US" altLang="en-US" sz="2000" b="1" dirty="0" smtClean="0">
              <a:solidFill>
                <a:srgbClr val="FFFFFF"/>
              </a:solidFill>
              <a:cs typeface="Arial" charset="0"/>
              <a:sym typeface="Symbol" pitchFamily="18" charset="2"/>
            </a:endParaRPr>
          </a:p>
          <a:p>
            <a:pPr marL="457200" indent="-457200" eaLnBrk="1" hangingPunct="1">
              <a:buFont typeface="+mj-lt"/>
              <a:buAutoNum type="arabicPeriod"/>
            </a:pPr>
            <a:endParaRPr lang="en-US" altLang="en-US" sz="2000" b="1" dirty="0" smtClean="0">
              <a:solidFill>
                <a:srgbClr val="FFFFFF"/>
              </a:solidFill>
              <a:cs typeface="Arial" charset="0"/>
              <a:sym typeface="Symbol" pitchFamily="18" charset="2"/>
            </a:endParaRPr>
          </a:p>
          <a:p>
            <a:pPr marL="457200" indent="-457200" eaLnBrk="1" hangingPunct="1">
              <a:buFont typeface="+mj-lt"/>
              <a:buAutoNum type="arabicPeriod"/>
            </a:pPr>
            <a:r>
              <a:rPr lang="en-US" altLang="en-US" sz="2000" b="1" dirty="0" smtClean="0">
                <a:solidFill>
                  <a:srgbClr val="FFFFFF"/>
                </a:solidFill>
                <a:cs typeface="Arial" charset="0"/>
                <a:sym typeface="Symbol" pitchFamily="18" charset="2"/>
              </a:rPr>
              <a:t> </a:t>
            </a:r>
            <a:endParaRPr lang="el-GR" altLang="en-US" sz="2000" b="1" dirty="0">
              <a:solidFill>
                <a:srgbClr val="FFFFF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217670" y="1371362"/>
            <a:ext cx="19479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>
                <a:solidFill>
                  <a:srgbClr val="FFFF00"/>
                </a:solidFill>
              </a:rPr>
              <a:t>BD </a:t>
            </a:r>
            <a:r>
              <a:rPr lang="en-US" b="1" dirty="0" smtClean="0">
                <a:solidFill>
                  <a:srgbClr val="FFFF00"/>
                </a:solidFill>
              </a:rPr>
              <a:t>= 21 + 7 = 28</a:t>
            </a:r>
            <a:endParaRPr lang="en-US" b="1" dirty="0">
              <a:solidFill>
                <a:srgbClr val="FFFF00"/>
              </a:solidFill>
            </a:endParaRP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1056" y="1371362"/>
            <a:ext cx="2600325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1056" y="2453160"/>
            <a:ext cx="2637473" cy="6562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TextBox 24"/>
          <p:cNvSpPr txBox="1"/>
          <p:nvPr/>
        </p:nvSpPr>
        <p:spPr>
          <a:xfrm>
            <a:off x="4221479" y="2448874"/>
            <a:ext cx="29225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FF00"/>
                </a:solidFill>
              </a:rPr>
              <a:t>73 = 17 + </a:t>
            </a:r>
            <a:r>
              <a:rPr lang="en-US" b="1" i="1" dirty="0" smtClean="0">
                <a:solidFill>
                  <a:srgbClr val="FFFF00"/>
                </a:solidFill>
              </a:rPr>
              <a:t>BD</a:t>
            </a:r>
            <a:r>
              <a:rPr lang="en-US" b="1" dirty="0" smtClean="0">
                <a:solidFill>
                  <a:srgbClr val="FFFF00"/>
                </a:solidFill>
              </a:rPr>
              <a:t>        </a:t>
            </a:r>
            <a:r>
              <a:rPr lang="en-US" b="1" i="1" dirty="0" err="1" smtClean="0">
                <a:solidFill>
                  <a:srgbClr val="FFFF00"/>
                </a:solidFill>
              </a:rPr>
              <a:t>BD</a:t>
            </a:r>
            <a:r>
              <a:rPr lang="en-US" b="1" dirty="0" smtClean="0">
                <a:solidFill>
                  <a:srgbClr val="FFFF00"/>
                </a:solidFill>
              </a:rPr>
              <a:t> = 56</a:t>
            </a:r>
            <a:endParaRPr lang="en-US" b="1" dirty="0">
              <a:solidFill>
                <a:srgbClr val="FFFF00"/>
              </a:solidFill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714985" y="3696236"/>
            <a:ext cx="2853964" cy="722828"/>
            <a:chOff x="714985" y="3696236"/>
            <a:chExt cx="2853964" cy="722828"/>
          </a:xfrm>
        </p:grpSpPr>
        <p:grpSp>
          <p:nvGrpSpPr>
            <p:cNvPr id="6" name="Group 5"/>
            <p:cNvGrpSpPr/>
            <p:nvPr/>
          </p:nvGrpSpPr>
          <p:grpSpPr>
            <a:xfrm>
              <a:off x="881056" y="4034790"/>
              <a:ext cx="2560320" cy="91440"/>
              <a:chOff x="1154430" y="4034790"/>
              <a:chExt cx="2560320" cy="91440"/>
            </a:xfrm>
          </p:grpSpPr>
          <p:cxnSp>
            <p:nvCxnSpPr>
              <p:cNvPr id="4" name="Straight Connector 3"/>
              <p:cNvCxnSpPr/>
              <p:nvPr/>
            </p:nvCxnSpPr>
            <p:spPr>
              <a:xfrm>
                <a:off x="1154430" y="4084320"/>
                <a:ext cx="2560320" cy="0"/>
              </a:xfrm>
              <a:prstGeom prst="line">
                <a:avLst/>
              </a:prstGeom>
              <a:ln>
                <a:solidFill>
                  <a:srgbClr val="66FF99"/>
                </a:solidFill>
                <a:headEnd type="oval" w="med" len="med"/>
                <a:tailEnd type="oval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" name="Oval 4"/>
              <p:cNvSpPr>
                <a:spLocks noChangeAspect="1"/>
              </p:cNvSpPr>
              <p:nvPr/>
            </p:nvSpPr>
            <p:spPr>
              <a:xfrm>
                <a:off x="2103120" y="4034790"/>
                <a:ext cx="91440" cy="91440"/>
              </a:xfrm>
              <a:prstGeom prst="ellipse">
                <a:avLst/>
              </a:prstGeom>
              <a:solidFill>
                <a:srgbClr val="66FF99"/>
              </a:solidFill>
              <a:ln>
                <a:solidFill>
                  <a:srgbClr val="66FF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8" name="TextBox 7"/>
            <p:cNvSpPr txBox="1"/>
            <p:nvPr/>
          </p:nvSpPr>
          <p:spPr>
            <a:xfrm>
              <a:off x="1709395" y="4080510"/>
              <a:ext cx="33214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i="1" dirty="0" smtClean="0">
                  <a:solidFill>
                    <a:srgbClr val="66FF99"/>
                  </a:solidFill>
                </a:rPr>
                <a:t>B</a:t>
              </a:r>
              <a:endParaRPr lang="en-US" sz="1600" b="1" i="1" dirty="0">
                <a:solidFill>
                  <a:srgbClr val="66FF99"/>
                </a:solidFill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714985" y="3696236"/>
              <a:ext cx="33214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i="1" dirty="0" smtClean="0">
                  <a:solidFill>
                    <a:srgbClr val="66FF99"/>
                  </a:solidFill>
                </a:rPr>
                <a:t>C</a:t>
              </a:r>
              <a:endParaRPr lang="en-US" sz="1600" b="1" i="1" dirty="0">
                <a:solidFill>
                  <a:srgbClr val="66FF99"/>
                </a:solidFill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3236807" y="3696236"/>
              <a:ext cx="33214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i="1" dirty="0" smtClean="0">
                  <a:solidFill>
                    <a:srgbClr val="66FF99"/>
                  </a:solidFill>
                </a:rPr>
                <a:t>D</a:t>
              </a:r>
              <a:endParaRPr lang="en-US" sz="1600" b="1" i="1" dirty="0">
                <a:solidFill>
                  <a:srgbClr val="66FF99"/>
                </a:solidFill>
              </a:endParaRPr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3714495" y="3623806"/>
            <a:ext cx="142859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CD = 60</a:t>
            </a:r>
          </a:p>
          <a:p>
            <a:r>
              <a:rPr lang="en-US" b="1" dirty="0" smtClean="0"/>
              <a:t>CB = 2x + 5</a:t>
            </a:r>
          </a:p>
          <a:p>
            <a:r>
              <a:rPr lang="en-US" b="1" dirty="0" smtClean="0"/>
              <a:t>BD = 9x </a:t>
            </a:r>
            <a:endParaRPr lang="en-US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3714495" y="5104087"/>
            <a:ext cx="174278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CB = 12x – 15 </a:t>
            </a:r>
          </a:p>
          <a:p>
            <a:r>
              <a:rPr lang="en-US" b="1" dirty="0" smtClean="0"/>
              <a:t>BD = 9x</a:t>
            </a:r>
          </a:p>
          <a:p>
            <a:r>
              <a:rPr lang="en-US" b="1" dirty="0" smtClean="0"/>
              <a:t>DC = 18</a:t>
            </a:r>
            <a:endParaRPr lang="en-US" b="1" dirty="0"/>
          </a:p>
        </p:txBody>
      </p:sp>
      <p:grpSp>
        <p:nvGrpSpPr>
          <p:cNvPr id="3" name="Group 2"/>
          <p:cNvGrpSpPr/>
          <p:nvPr/>
        </p:nvGrpSpPr>
        <p:grpSpPr>
          <a:xfrm>
            <a:off x="714362" y="5189220"/>
            <a:ext cx="2893085" cy="730984"/>
            <a:chOff x="714362" y="5189220"/>
            <a:chExt cx="2893085" cy="730984"/>
          </a:xfrm>
        </p:grpSpPr>
        <p:grpSp>
          <p:nvGrpSpPr>
            <p:cNvPr id="7" name="Group 6"/>
            <p:cNvGrpSpPr/>
            <p:nvPr/>
          </p:nvGrpSpPr>
          <p:grpSpPr>
            <a:xfrm>
              <a:off x="881056" y="5490210"/>
              <a:ext cx="2560320" cy="91440"/>
              <a:chOff x="994410" y="5490210"/>
              <a:chExt cx="2560320" cy="91440"/>
            </a:xfrm>
          </p:grpSpPr>
          <p:cxnSp>
            <p:nvCxnSpPr>
              <p:cNvPr id="23" name="Straight Connector 22"/>
              <p:cNvCxnSpPr/>
              <p:nvPr/>
            </p:nvCxnSpPr>
            <p:spPr>
              <a:xfrm>
                <a:off x="994410" y="5539740"/>
                <a:ext cx="2560320" cy="0"/>
              </a:xfrm>
              <a:prstGeom prst="line">
                <a:avLst/>
              </a:prstGeom>
              <a:ln>
                <a:solidFill>
                  <a:srgbClr val="66FF99"/>
                </a:solidFill>
                <a:headEnd type="oval" w="med" len="med"/>
                <a:tailEnd type="oval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4" name="Oval 23"/>
              <p:cNvSpPr>
                <a:spLocks noChangeAspect="1"/>
              </p:cNvSpPr>
              <p:nvPr/>
            </p:nvSpPr>
            <p:spPr>
              <a:xfrm>
                <a:off x="2663190" y="5490210"/>
                <a:ext cx="91440" cy="91440"/>
              </a:xfrm>
              <a:prstGeom prst="ellipse">
                <a:avLst/>
              </a:prstGeom>
              <a:solidFill>
                <a:srgbClr val="66FF99"/>
              </a:solidFill>
              <a:ln>
                <a:solidFill>
                  <a:srgbClr val="66FF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34" name="TextBox 33"/>
            <p:cNvSpPr txBox="1"/>
            <p:nvPr/>
          </p:nvSpPr>
          <p:spPr>
            <a:xfrm>
              <a:off x="714362" y="5581650"/>
              <a:ext cx="33214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i="1" dirty="0" smtClean="0">
                  <a:solidFill>
                    <a:srgbClr val="66FF99"/>
                  </a:solidFill>
                </a:rPr>
                <a:t>B</a:t>
              </a:r>
              <a:endParaRPr lang="en-US" sz="1600" b="1" i="1" dirty="0">
                <a:solidFill>
                  <a:srgbClr val="66FF99"/>
                </a:solidFill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2429485" y="5189220"/>
              <a:ext cx="33214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i="1" dirty="0" smtClean="0">
                  <a:solidFill>
                    <a:srgbClr val="66FF99"/>
                  </a:solidFill>
                </a:rPr>
                <a:t>D</a:t>
              </a:r>
              <a:endParaRPr lang="en-US" sz="1600" b="1" i="1" dirty="0">
                <a:solidFill>
                  <a:srgbClr val="66FF99"/>
                </a:solidFill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3275305" y="5539740"/>
              <a:ext cx="33214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i="1" dirty="0" smtClean="0">
                  <a:solidFill>
                    <a:srgbClr val="66FF99"/>
                  </a:solidFill>
                </a:rPr>
                <a:t>C</a:t>
              </a:r>
              <a:endParaRPr lang="en-US" sz="1600" b="1" i="1" dirty="0">
                <a:solidFill>
                  <a:srgbClr val="66FF99"/>
                </a:solidFill>
              </a:endParaRPr>
            </a:p>
          </p:txBody>
        </p:sp>
      </p:grpSp>
      <p:sp>
        <p:nvSpPr>
          <p:cNvPr id="37" name="TextBox 36"/>
          <p:cNvSpPr txBox="1"/>
          <p:nvPr/>
        </p:nvSpPr>
        <p:spPr>
          <a:xfrm>
            <a:off x="5457280" y="3585762"/>
            <a:ext cx="232627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FF00"/>
                </a:solidFill>
              </a:rPr>
              <a:t>60 = (2x + 5) + (9x)</a:t>
            </a:r>
          </a:p>
          <a:p>
            <a:r>
              <a:rPr lang="en-US" b="1" dirty="0" smtClean="0">
                <a:solidFill>
                  <a:srgbClr val="FFFF00"/>
                </a:solidFill>
              </a:rPr>
              <a:t>60 = 11x + 5</a:t>
            </a:r>
          </a:p>
          <a:p>
            <a:r>
              <a:rPr lang="en-US" b="1" dirty="0" smtClean="0">
                <a:solidFill>
                  <a:srgbClr val="FFFF00"/>
                </a:solidFill>
              </a:rPr>
              <a:t>55 = 11x</a:t>
            </a:r>
          </a:p>
          <a:p>
            <a:r>
              <a:rPr lang="en-US" b="1" dirty="0" smtClean="0">
                <a:solidFill>
                  <a:srgbClr val="FFFF00"/>
                </a:solidFill>
              </a:rPr>
              <a:t>  5 = x          </a:t>
            </a:r>
            <a:r>
              <a:rPr lang="en-US" b="1" i="1" dirty="0" smtClean="0">
                <a:solidFill>
                  <a:srgbClr val="FFFF00"/>
                </a:solidFill>
              </a:rPr>
              <a:t>BD</a:t>
            </a:r>
            <a:r>
              <a:rPr lang="en-US" b="1" dirty="0" smtClean="0">
                <a:solidFill>
                  <a:srgbClr val="FFFF00"/>
                </a:solidFill>
              </a:rPr>
              <a:t> = 45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5682776" y="4981485"/>
            <a:ext cx="314708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FF00"/>
                </a:solidFill>
              </a:rPr>
              <a:t>12x – 15  = 9x + 18</a:t>
            </a:r>
          </a:p>
          <a:p>
            <a:r>
              <a:rPr lang="en-US" b="1" dirty="0" smtClean="0">
                <a:solidFill>
                  <a:srgbClr val="FFFF00"/>
                </a:solidFill>
              </a:rPr>
              <a:t>         12x = 9x + 33</a:t>
            </a:r>
          </a:p>
          <a:p>
            <a:r>
              <a:rPr lang="en-US" b="1" dirty="0" smtClean="0">
                <a:solidFill>
                  <a:srgbClr val="FFFF00"/>
                </a:solidFill>
              </a:rPr>
              <a:t>           3x = 33</a:t>
            </a:r>
          </a:p>
          <a:p>
            <a:r>
              <a:rPr lang="en-US" b="1" dirty="0" smtClean="0">
                <a:solidFill>
                  <a:srgbClr val="FFFF00"/>
                </a:solidFill>
              </a:rPr>
              <a:t>             x = 11          </a:t>
            </a:r>
            <a:r>
              <a:rPr lang="en-US" b="1" i="1" dirty="0" smtClean="0">
                <a:solidFill>
                  <a:srgbClr val="FFFF00"/>
                </a:solidFill>
              </a:rPr>
              <a:t>BD</a:t>
            </a:r>
            <a:r>
              <a:rPr lang="en-US" b="1" dirty="0" smtClean="0">
                <a:solidFill>
                  <a:srgbClr val="FFFF00"/>
                </a:solidFill>
              </a:rPr>
              <a:t> = 99</a:t>
            </a:r>
            <a:endParaRPr lang="en-US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7255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5" grpId="0"/>
      <p:bldP spid="37" grpId="0"/>
      <p:bldP spid="3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2550"/>
            <a:ext cx="8229600" cy="852488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Objectives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11150" y="1296988"/>
            <a:ext cx="8521700" cy="4829175"/>
          </a:xfrm>
        </p:spPr>
        <p:txBody>
          <a:bodyPr/>
          <a:lstStyle/>
          <a:p>
            <a:r>
              <a:rPr lang="en-US" sz="2800" b="1" dirty="0" smtClean="0"/>
              <a:t>Find </a:t>
            </a:r>
            <a:r>
              <a:rPr lang="en-US" sz="2800" b="1" dirty="0"/>
              <a:t>segment lengths using midpoints and segment bisectors</a:t>
            </a:r>
          </a:p>
          <a:p>
            <a:r>
              <a:rPr lang="en-US" sz="2800" b="1" dirty="0" smtClean="0"/>
              <a:t>Use </a:t>
            </a:r>
            <a:r>
              <a:rPr lang="en-US" sz="2800" b="1" dirty="0"/>
              <a:t>the Midpoint Formula</a:t>
            </a:r>
          </a:p>
          <a:p>
            <a:r>
              <a:rPr lang="en-US" sz="2800" b="1" dirty="0" smtClean="0"/>
              <a:t>Use </a:t>
            </a:r>
            <a:r>
              <a:rPr lang="en-US" sz="2800" b="1" dirty="0"/>
              <a:t>the Distance Formula</a:t>
            </a:r>
          </a:p>
        </p:txBody>
      </p:sp>
    </p:spTree>
    <p:extLst>
      <p:ext uri="{BB962C8B-B14F-4D97-AF65-F5344CB8AC3E}">
        <p14:creationId xmlns:p14="http://schemas.microsoft.com/office/powerpoint/2010/main" val="1511019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3813"/>
            <a:ext cx="8229600" cy="960437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Vocabulary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57263"/>
            <a:ext cx="8229600" cy="5565775"/>
          </a:xfrm>
        </p:spPr>
        <p:txBody>
          <a:bodyPr/>
          <a:lstStyle/>
          <a:p>
            <a:r>
              <a:rPr lang="en-US" sz="2400" b="1" i="1" dirty="0"/>
              <a:t>Approximate – close to this value, but not exactly (math symbol:  ≈)</a:t>
            </a:r>
            <a:endParaRPr lang="en-US" sz="2400" b="1" dirty="0"/>
          </a:p>
          <a:p>
            <a:r>
              <a:rPr lang="en-US" sz="2400" b="1" i="1" dirty="0"/>
              <a:t>Bisect – to cut into two equal parts</a:t>
            </a:r>
            <a:endParaRPr lang="en-US" sz="2400" b="1" dirty="0"/>
          </a:p>
          <a:p>
            <a:r>
              <a:rPr lang="en-US" sz="2400" b="1" i="1" dirty="0"/>
              <a:t>Distance – the length of a segment connecting two points</a:t>
            </a:r>
            <a:endParaRPr lang="en-US" sz="2400" b="1" dirty="0"/>
          </a:p>
          <a:p>
            <a:r>
              <a:rPr lang="en-US" sz="2400" b="1" i="1" dirty="0"/>
              <a:t>Midpoint – the point that divides the segment into two congruent segments; bisects a segment</a:t>
            </a:r>
            <a:endParaRPr lang="en-US" sz="2400" b="1" dirty="0"/>
          </a:p>
          <a:p>
            <a:r>
              <a:rPr lang="en-US" sz="2400" b="1" i="1" dirty="0"/>
              <a:t>Right angle – an angle that measures 90 degrees; in the corner of a Pythagorean triangle; usually denoted as a red square</a:t>
            </a:r>
            <a:endParaRPr lang="en-US" sz="2400" b="1" dirty="0"/>
          </a:p>
          <a:p>
            <a:r>
              <a:rPr lang="en-US" sz="2400" b="1" i="1" dirty="0"/>
              <a:t>Segment Bisector – a point, ray, line, line segment or plane that intersects the segment at its midpoint</a:t>
            </a:r>
            <a:endParaRPr lang="en-US" sz="2400" b="1" dirty="0"/>
          </a:p>
        </p:txBody>
      </p:sp>
      <p:sp>
        <p:nvSpPr>
          <p:cNvPr id="4" name="5-Point Star 3"/>
          <p:cNvSpPr>
            <a:spLocks noChangeAspect="1"/>
          </p:cNvSpPr>
          <p:nvPr/>
        </p:nvSpPr>
        <p:spPr>
          <a:xfrm>
            <a:off x="381000" y="3019743"/>
            <a:ext cx="457200" cy="457200"/>
          </a:xfrm>
          <a:prstGeom prst="star5">
            <a:avLst/>
          </a:prstGeom>
          <a:solidFill>
            <a:srgbClr val="FF66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5-Point Star 4"/>
          <p:cNvSpPr>
            <a:spLocks noChangeAspect="1"/>
          </p:cNvSpPr>
          <p:nvPr/>
        </p:nvSpPr>
        <p:spPr>
          <a:xfrm>
            <a:off x="390525" y="2223136"/>
            <a:ext cx="457200" cy="457200"/>
          </a:xfrm>
          <a:prstGeom prst="star5">
            <a:avLst/>
          </a:prstGeom>
          <a:solidFill>
            <a:srgbClr val="FF66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457200" y="123825"/>
            <a:ext cx="8229600" cy="722313"/>
          </a:xfrm>
        </p:spPr>
        <p:txBody>
          <a:bodyPr/>
          <a:lstStyle/>
          <a:p>
            <a:r>
              <a:rPr lang="en-US" altLang="en-US" sz="3600" b="1" smtClean="0"/>
              <a:t>Core Concept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5038" y="1031175"/>
            <a:ext cx="7008998" cy="5310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457200" y="123825"/>
            <a:ext cx="8229600" cy="722313"/>
          </a:xfrm>
        </p:spPr>
        <p:txBody>
          <a:bodyPr/>
          <a:lstStyle/>
          <a:p>
            <a:r>
              <a:rPr lang="en-US" altLang="en-US" sz="3600" b="1" dirty="0" smtClean="0"/>
              <a:t>Midpoint Formula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372" y="1195695"/>
            <a:ext cx="7973538" cy="3557144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5-Point Star 8"/>
          <p:cNvSpPr>
            <a:spLocks noChangeAspect="1"/>
          </p:cNvSpPr>
          <p:nvPr/>
        </p:nvSpPr>
        <p:spPr>
          <a:xfrm>
            <a:off x="1014413" y="4009073"/>
            <a:ext cx="457200" cy="457200"/>
          </a:xfrm>
          <a:prstGeom prst="star5">
            <a:avLst/>
          </a:prstGeom>
          <a:solidFill>
            <a:srgbClr val="FF66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457200" y="123825"/>
            <a:ext cx="8229600" cy="722313"/>
          </a:xfrm>
        </p:spPr>
        <p:txBody>
          <a:bodyPr/>
          <a:lstStyle/>
          <a:p>
            <a:r>
              <a:rPr lang="en-US" altLang="en-US" sz="3600" b="1" dirty="0" smtClean="0"/>
              <a:t>Distance Formula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0118" y="980753"/>
            <a:ext cx="7045715" cy="5567142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5-Point Star 8"/>
          <p:cNvSpPr>
            <a:spLocks noChangeAspect="1"/>
          </p:cNvSpPr>
          <p:nvPr/>
        </p:nvSpPr>
        <p:spPr>
          <a:xfrm>
            <a:off x="1414463" y="2648903"/>
            <a:ext cx="457200" cy="457200"/>
          </a:xfrm>
          <a:prstGeom prst="star5">
            <a:avLst/>
          </a:prstGeom>
          <a:solidFill>
            <a:srgbClr val="FF66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992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9">
      <a:dk1>
        <a:srgbClr val="336699"/>
      </a:dk1>
      <a:lt1>
        <a:srgbClr val="FFFFFF"/>
      </a:lt1>
      <a:dk2>
        <a:srgbClr val="000000"/>
      </a:dk2>
      <a:lt2>
        <a:srgbClr val="E3EBF1"/>
      </a:lt2>
      <a:accent1>
        <a:srgbClr val="003399"/>
      </a:accent1>
      <a:accent2>
        <a:srgbClr val="468A4B"/>
      </a:accent2>
      <a:accent3>
        <a:srgbClr val="AAAAAA"/>
      </a:accent3>
      <a:accent4>
        <a:srgbClr val="DADADA"/>
      </a:accent4>
      <a:accent5>
        <a:srgbClr val="AAADCA"/>
      </a:accent5>
      <a:accent6>
        <a:srgbClr val="3F7D43"/>
      </a:accent6>
      <a:hlink>
        <a:srgbClr val="66CCFF"/>
      </a:hlink>
      <a:folHlink>
        <a:srgbClr val="F0E5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1196</TotalTime>
  <Words>839</Words>
  <Application>Microsoft Office PowerPoint</Application>
  <PresentationFormat>On-screen Show (4:3)</PresentationFormat>
  <Paragraphs>122</Paragraphs>
  <Slides>15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Default Design</vt:lpstr>
      <vt:lpstr>Equation</vt:lpstr>
      <vt:lpstr>Opening</vt:lpstr>
      <vt:lpstr>Lesson 1-3</vt:lpstr>
      <vt:lpstr>Lesson Outline</vt:lpstr>
      <vt:lpstr>PowerPoint Presentation</vt:lpstr>
      <vt:lpstr>Objectives</vt:lpstr>
      <vt:lpstr>Vocabulary</vt:lpstr>
      <vt:lpstr>Core Concept</vt:lpstr>
      <vt:lpstr>Midpoint Formula</vt:lpstr>
      <vt:lpstr>Distance Formula</vt:lpstr>
      <vt:lpstr>Example 1</vt:lpstr>
      <vt:lpstr>Example 2</vt:lpstr>
      <vt:lpstr>Example 3a</vt:lpstr>
      <vt:lpstr>Example 3b</vt:lpstr>
      <vt:lpstr>Example 4</vt:lpstr>
      <vt:lpstr>Summary &amp; Homework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Lesson 1 Contents</dc:title>
  <dc:creator>Chris Headlee</dc:creator>
  <cp:lastModifiedBy>Chris</cp:lastModifiedBy>
  <cp:revision>60</cp:revision>
  <dcterms:created xsi:type="dcterms:W3CDTF">2008-02-18T23:02:07Z</dcterms:created>
  <dcterms:modified xsi:type="dcterms:W3CDTF">2018-07-28T15:22:55Z</dcterms:modified>
</cp:coreProperties>
</file>