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6" r:id="rId2"/>
    <p:sldId id="283" r:id="rId3"/>
    <p:sldId id="281" r:id="rId4"/>
    <p:sldId id="305" r:id="rId5"/>
    <p:sldId id="297" r:id="rId6"/>
    <p:sldId id="282" r:id="rId7"/>
    <p:sldId id="298" r:id="rId8"/>
    <p:sldId id="304" r:id="rId9"/>
    <p:sldId id="287" r:id="rId10"/>
    <p:sldId id="288" r:id="rId11"/>
    <p:sldId id="292" r:id="rId12"/>
    <p:sldId id="300" r:id="rId13"/>
    <p:sldId id="29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66FF99"/>
    <a:srgbClr val="00FF00"/>
    <a:srgbClr val="CCECFF"/>
    <a:srgbClr val="FF99FF"/>
    <a:srgbClr val="FFFFCC"/>
    <a:srgbClr val="80008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AFCE92-1D23-42D9-B309-1303ACCDC0A6}" type="datetimeFigureOut">
              <a:rPr lang="en-US"/>
              <a:pPr>
                <a:defRPr/>
              </a:pPr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311037-4A27-4646-A1CF-36FF17188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FF70EB-137F-42B5-8080-B8D818FA1F5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DEDA-736F-4126-B8D3-B9E708987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7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928EF-2A95-42B4-B72B-9AC0B8280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8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DDBB4-7ECC-4FE9-9ECC-F3C78DA5F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DFA1F-0A80-41A0-A839-069B0FF10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B14B1-B7B3-4792-8D33-608463EF9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1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92B4-E664-48E4-9356-9483D3A80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6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2D156-4553-486D-BD3D-1BBF46E5C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3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F2DDF-F196-4CAC-B879-CF090B358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A431E-89DA-4CF2-A7FF-775B85B4B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1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4C1A7-0CA7-4110-AAB2-3E5DD0B9A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9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EFA81-63A6-42DC-8C21-6191202E9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3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073369-69B2-4884-9958-5431C4B7D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  <a:endParaRPr lang="en-US" altLang="en-US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116873"/>
            <a:ext cx="8521700" cy="482917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Find the perimeter and area of the polygon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96" y="1675584"/>
            <a:ext cx="1563832" cy="1280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326" y="1762868"/>
            <a:ext cx="1934788" cy="11055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47" y="4103538"/>
            <a:ext cx="1040130" cy="1200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764" y="4103538"/>
            <a:ext cx="2203912" cy="12001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79963" y="1762868"/>
            <a:ext cx="13965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A = </a:t>
            </a:r>
            <a:r>
              <a:rPr lang="en-US" b="1" dirty="0" err="1" smtClean="0">
                <a:solidFill>
                  <a:srgbClr val="FFFF00"/>
                </a:solidFill>
              </a:rPr>
              <a:t>bh</a:t>
            </a:r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(10)(12)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120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596" y="3323875"/>
            <a:ext cx="2411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 = 13 + 13 + 12 = 38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12228" y="1853999"/>
            <a:ext cx="13965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A = </a:t>
            </a:r>
            <a:r>
              <a:rPr lang="en-US" b="1" dirty="0" err="1" smtClean="0">
                <a:solidFill>
                  <a:srgbClr val="FFFF00"/>
                </a:solidFill>
              </a:rPr>
              <a:t>lw</a:t>
            </a:r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(86)(51)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4386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04780" y="3139209"/>
            <a:ext cx="2281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 = 2(l + w) 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2(86 + 51) = 274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7464" y="4264690"/>
            <a:ext cx="1255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A = s²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(6.31)²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39.82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4338" y="5716155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 = 4s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4(6.31) = 25.24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58991" y="4264689"/>
            <a:ext cx="1872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A = ½ h(b</a:t>
            </a:r>
            <a:r>
              <a:rPr lang="en-US" b="1" baseline="-25000" dirty="0" smtClean="0">
                <a:solidFill>
                  <a:srgbClr val="FFFF00"/>
                </a:solidFill>
              </a:rPr>
              <a:t>1</a:t>
            </a:r>
            <a:r>
              <a:rPr lang="en-US" b="1" dirty="0" smtClean="0">
                <a:solidFill>
                  <a:srgbClr val="FFFF00"/>
                </a:solidFill>
              </a:rPr>
              <a:t> + b</a:t>
            </a:r>
            <a:r>
              <a:rPr lang="en-US" b="1" baseline="-25000" dirty="0" smtClean="0">
                <a:solidFill>
                  <a:srgbClr val="FFFF00"/>
                </a:solidFill>
              </a:rPr>
              <a:t>2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½ 4(4 + 10)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2(14)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28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39432" y="5716153"/>
            <a:ext cx="2027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 = 4 + 5 + 10 + 5</a:t>
            </a:r>
          </a:p>
          <a:p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= 24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33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1267" name="Object 10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itle 13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42900" y="905193"/>
                <a:ext cx="71780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Find the perimeter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𝑷𝑸𝑹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</m:t>
                    </m:r>
                    <m:r>
                      <a:rPr lang="en-US" sz="2400" b="1" i="1">
                        <a:latin typeface="Cambria Math"/>
                      </a:rPr>
                      <m:t>(−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𝑸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𝑹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905193"/>
                <a:ext cx="7178040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1273" t="-5109" b="-16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7"/>
              <p:cNvSpPr>
                <a:spLocks noChangeArrowheads="1"/>
              </p:cNvSpPr>
              <p:nvPr/>
            </p:nvSpPr>
            <p:spPr bwMode="auto">
              <a:xfrm>
                <a:off x="342900" y="2125025"/>
                <a:ext cx="3988592" cy="434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12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Perimeter = PQ + QR + RP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12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PQ = 3 (count blocks)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12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66FF99"/>
                    </a:solidFill>
                  </a:rPr>
                  <a:t>QR = 5 (count blocks)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12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FF6699"/>
                    </a:solidFill>
                  </a:rPr>
                  <a:t>RP (use distance formula)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12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FF6699"/>
                    </a:solidFill>
                  </a:rPr>
                  <a:t>RP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b="1" i="1" smtClean="0">
                            <a:solidFill>
                              <a:srgbClr val="FF6699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en-US" sz="2400" b="1" i="1" smtClean="0">
                                <a:solidFill>
                                  <a:srgbClr val="FF6699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en-US" sz="2400" b="1" i="1" smtClean="0">
                                <a:solidFill>
                                  <a:srgbClr val="FF6699"/>
                                </a:solidFill>
                                <a:latin typeface="Cambria Math"/>
                              </a:rPr>
                              <m:t>𝟓</m:t>
                            </m:r>
                          </m:e>
                          <m:sup>
                            <m:r>
                              <a:rPr lang="en-US" altLang="en-US" sz="2400" b="1" i="1" smtClean="0">
                                <a:solidFill>
                                  <a:srgbClr val="FF6699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altLang="en-US" sz="2400" b="1" i="1" smtClean="0">
                            <a:solidFill>
                              <a:srgbClr val="FF6699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altLang="en-US" sz="2400" b="1" i="1" smtClean="0">
                                <a:solidFill>
                                  <a:srgbClr val="FF6699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en-US" sz="2400" b="1" i="1" smtClean="0">
                                <a:solidFill>
                                  <a:srgbClr val="FF6699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  <m:sup>
                            <m:r>
                              <a:rPr lang="en-US" altLang="en-US" sz="2400" b="1" i="1" smtClean="0">
                                <a:solidFill>
                                  <a:srgbClr val="FF6699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altLang="en-US" sz="2400" b="1" dirty="0" smtClean="0">
                    <a:solidFill>
                      <a:srgbClr val="FF6699"/>
                    </a:solidFill>
                  </a:rPr>
                  <a:t> = 5.83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12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Perimeter = 3 + </a:t>
                </a:r>
                <a:r>
                  <a:rPr lang="en-US" altLang="en-US" sz="2400" b="1" dirty="0" smtClean="0">
                    <a:solidFill>
                      <a:srgbClr val="66FF99"/>
                    </a:solidFill>
                  </a:rPr>
                  <a:t>5</a:t>
                </a: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 + </a:t>
                </a:r>
                <a:r>
                  <a:rPr lang="en-US" altLang="en-US" sz="2400" b="1" dirty="0" smtClean="0">
                    <a:solidFill>
                      <a:srgbClr val="FF6699"/>
                    </a:solidFill>
                  </a:rPr>
                  <a:t>5.83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1200"/>
                  </a:spcAft>
                  <a:buClr>
                    <a:srgbClr val="FFFFFF"/>
                  </a:buClr>
                  <a:buFontTx/>
                  <a:buNone/>
                </a:pPr>
                <a:r>
                  <a:rPr lang="en-US" altLang="en-US" sz="2400" b="1" dirty="0">
                    <a:solidFill>
                      <a:srgbClr val="FFFF00"/>
                    </a:solidFill>
                  </a:rPr>
                  <a:t> </a:t>
                </a: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                = 13.83 units</a:t>
                </a:r>
                <a:endParaRPr lang="en-US" altLang="en-US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900" y="2125025"/>
                <a:ext cx="3988592" cy="4349332"/>
              </a:xfrm>
              <a:prstGeom prst="rect">
                <a:avLst/>
              </a:prstGeom>
              <a:blipFill rotWithShape="1">
                <a:blip r:embed="rId6"/>
                <a:stretch>
                  <a:fillRect l="-2290" t="-1823" r="-1221" b="-23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4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9010" y="2125025"/>
            <a:ext cx="4229100" cy="4207669"/>
          </a:xfrm>
          <a:prstGeom prst="rect">
            <a:avLst/>
          </a:prstGeom>
          <a:ln/>
        </p:spPr>
      </p:pic>
      <p:grpSp>
        <p:nvGrpSpPr>
          <p:cNvPr id="10" name="Group 9"/>
          <p:cNvGrpSpPr/>
          <p:nvPr/>
        </p:nvGrpSpPr>
        <p:grpSpPr>
          <a:xfrm>
            <a:off x="6658417" y="3173143"/>
            <a:ext cx="102592" cy="332210"/>
            <a:chOff x="6235508" y="4327573"/>
            <a:chExt cx="102592" cy="332210"/>
          </a:xfrm>
        </p:grpSpPr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244140" y="456834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35508" y="4327573"/>
              <a:ext cx="102592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P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10867" y="3176953"/>
            <a:ext cx="120226" cy="332210"/>
            <a:chOff x="6235508" y="4327573"/>
            <a:chExt cx="120226" cy="332210"/>
          </a:xfrm>
        </p:grpSpPr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6244140" y="456834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35508" y="4327573"/>
              <a:ext cx="120226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Q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214677" y="4370223"/>
            <a:ext cx="110608" cy="389666"/>
            <a:chOff x="6235508" y="4568343"/>
            <a:chExt cx="110608" cy="389666"/>
          </a:xfrm>
        </p:grpSpPr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6244140" y="456834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35508" y="4773343"/>
              <a:ext cx="110608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R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" name="Straight Connector 3"/>
          <p:cNvCxnSpPr/>
          <p:nvPr/>
        </p:nvCxnSpPr>
        <p:spPr>
          <a:xfrm flipV="1">
            <a:off x="6724199" y="3461482"/>
            <a:ext cx="520121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0"/>
          </p:cNvCxnSpPr>
          <p:nvPr/>
        </p:nvCxnSpPr>
        <p:spPr>
          <a:xfrm flipH="1" flipV="1">
            <a:off x="7265219" y="3459634"/>
            <a:ext cx="3810" cy="910589"/>
          </a:xfrm>
          <a:prstGeom prst="line">
            <a:avLst/>
          </a:prstGeom>
          <a:ln w="3810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1"/>
            <a:endCxn id="12" idx="5"/>
          </p:cNvCxnSpPr>
          <p:nvPr/>
        </p:nvCxnSpPr>
        <p:spPr>
          <a:xfrm flipH="1" flipV="1">
            <a:off x="6745098" y="3491962"/>
            <a:ext cx="491602" cy="891652"/>
          </a:xfrm>
          <a:prstGeom prst="line">
            <a:avLst/>
          </a:prstGeom>
          <a:ln w="38100">
            <a:solidFill>
              <a:srgbClr val="FF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Title 10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4375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0060" y="1142999"/>
                <a:ext cx="817244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You are making a banner for the school basketball game.  The diagram shows the four vertices of the banner.  Each unit in the coordinate plane represents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</m:t>
                    </m:r>
                  </m:oMath>
                </a14:m>
                <a:r>
                  <a:rPr lang="en-US" sz="2400" b="1" dirty="0"/>
                  <a:t> foot.  Find the area of the banner.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" y="1142999"/>
                <a:ext cx="8172449" cy="1569660"/>
              </a:xfrm>
              <a:prstGeom prst="rect">
                <a:avLst/>
              </a:prstGeom>
              <a:blipFill rotWithShape="1">
                <a:blip r:embed="rId3"/>
                <a:stretch>
                  <a:fillRect l="-1194" t="-2326" b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480060" y="3032402"/>
            <a:ext cx="2956259" cy="234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Area of a rectangle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 = l × w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 = 6 × 3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A = 18 </a:t>
            </a:r>
            <a:r>
              <a:rPr lang="en-US" altLang="en-US" sz="2400" b="1" dirty="0" err="1" smtClean="0">
                <a:solidFill>
                  <a:srgbClr val="FFFF00"/>
                </a:solidFill>
              </a:rPr>
              <a:t>sq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FFFF00"/>
                </a:solidFill>
              </a:rPr>
              <a:t>ft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634" y="2855154"/>
            <a:ext cx="4019550" cy="333375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045" y="925830"/>
                <a:ext cx="842391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Find the area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(−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45" y="925830"/>
                <a:ext cx="8423910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085" t="-5147" r="-1013" b="-16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image4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61155" y="2502214"/>
            <a:ext cx="4229100" cy="4207669"/>
          </a:xfrm>
          <a:prstGeom prst="rect">
            <a:avLst/>
          </a:prstGeom>
          <a:ln/>
        </p:spPr>
      </p:pic>
      <p:grpSp>
        <p:nvGrpSpPr>
          <p:cNvPr id="2" name="Group 1"/>
          <p:cNvGrpSpPr/>
          <p:nvPr/>
        </p:nvGrpSpPr>
        <p:grpSpPr>
          <a:xfrm>
            <a:off x="6418387" y="3744643"/>
            <a:ext cx="110608" cy="332210"/>
            <a:chOff x="6235508" y="4327573"/>
            <a:chExt cx="110608" cy="332210"/>
          </a:xfrm>
        </p:grpSpPr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6244140" y="456834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35508" y="4327573"/>
              <a:ext cx="110608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A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35009" y="5132223"/>
            <a:ext cx="110608" cy="356330"/>
            <a:chOff x="7000869" y="4743603"/>
            <a:chExt cx="110608" cy="356330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7002330" y="474360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00869" y="4915267"/>
              <a:ext cx="110608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C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800400" y="5124603"/>
            <a:ext cx="118236" cy="334014"/>
            <a:chOff x="7931970" y="4381653"/>
            <a:chExt cx="118236" cy="334014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7931970" y="4381653"/>
              <a:ext cx="91440" cy="914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39598" y="4531001"/>
              <a:ext cx="110608" cy="184666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B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71500" y="2502214"/>
            <a:ext cx="2698175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FF00"/>
                </a:solidFill>
              </a:rPr>
              <a:t>Area of a triangle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FF00"/>
                </a:solidFill>
              </a:rPr>
              <a:t>A = ½ </a:t>
            </a:r>
            <a:r>
              <a:rPr lang="en-US" sz="2400" b="1" dirty="0" err="1" smtClean="0">
                <a:solidFill>
                  <a:srgbClr val="FFFF00"/>
                </a:solidFill>
              </a:rPr>
              <a:t>bh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FF00"/>
                </a:solidFill>
              </a:rPr>
              <a:t>A = ½ (</a:t>
            </a:r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r>
              <a:rPr lang="en-US" sz="2400" b="1" dirty="0" smtClean="0">
                <a:solidFill>
                  <a:srgbClr val="FFFF00"/>
                </a:solidFill>
              </a:rPr>
              <a:t>)(</a:t>
            </a:r>
            <a:r>
              <a:rPr lang="en-US" sz="2400" b="1" dirty="0" smtClean="0">
                <a:solidFill>
                  <a:srgbClr val="00FF00"/>
                </a:solidFill>
              </a:rPr>
              <a:t>6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FF00"/>
                </a:solidFill>
              </a:rPr>
              <a:t>A = 15 </a:t>
            </a:r>
            <a:r>
              <a:rPr lang="en-US" sz="2400" b="1" dirty="0" err="1" smtClean="0">
                <a:solidFill>
                  <a:srgbClr val="FFFF00"/>
                </a:solidFill>
              </a:rPr>
              <a:t>sq</a:t>
            </a:r>
            <a:r>
              <a:rPr lang="en-US" sz="2400" b="1" dirty="0" smtClean="0">
                <a:solidFill>
                  <a:srgbClr val="FFFF00"/>
                </a:solidFill>
              </a:rPr>
              <a:t> units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cxnSp>
        <p:nvCxnSpPr>
          <p:cNvPr id="14" name="Straight Connector 13"/>
          <p:cNvCxnSpPr>
            <a:stCxn id="6" idx="4"/>
          </p:cNvCxnSpPr>
          <p:nvPr/>
        </p:nvCxnSpPr>
        <p:spPr>
          <a:xfrm>
            <a:off x="6472739" y="4076853"/>
            <a:ext cx="0" cy="1101090"/>
          </a:xfrm>
          <a:prstGeom prst="line">
            <a:avLst/>
          </a:prstGeom>
          <a:ln w="571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13632" y="4076853"/>
            <a:ext cx="692497" cy="276999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height</a:t>
            </a:r>
            <a:endParaRPr lang="en-US" b="1" dirty="0">
              <a:solidFill>
                <a:srgbClr val="00FF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897889" y="5181906"/>
            <a:ext cx="91013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55494" y="5369116"/>
            <a:ext cx="525785" cy="276999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base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" y="855344"/>
            <a:ext cx="8732520" cy="5922645"/>
          </a:xfrm>
        </p:spPr>
        <p:txBody>
          <a:bodyPr/>
          <a:lstStyle/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000" b="1" dirty="0"/>
              <a:t>Figures are either concave or convex, regular or irregular</a:t>
            </a:r>
          </a:p>
          <a:p>
            <a:pPr lvl="1"/>
            <a:r>
              <a:rPr lang="en-US" sz="2000" b="1" dirty="0"/>
              <a:t>Concave has one interior angle greater than 180 (or a “cave” like indentation)</a:t>
            </a:r>
          </a:p>
          <a:p>
            <a:pPr lvl="1"/>
            <a:r>
              <a:rPr lang="en-US" sz="2000" b="1" dirty="0"/>
              <a:t>Regular means all parts (sides or angles) are equal</a:t>
            </a:r>
          </a:p>
          <a:p>
            <a:pPr lvl="1"/>
            <a:r>
              <a:rPr lang="en-US" sz="2000" b="1" dirty="0"/>
              <a:t>Perimeter is a one-dimensional measure of length around a figure (add up its sides)</a:t>
            </a:r>
          </a:p>
          <a:p>
            <a:pPr lvl="1"/>
            <a:r>
              <a:rPr lang="en-US" sz="2000" b="1" dirty="0"/>
              <a:t>Area is a two-dimensional measure of surface (square feet or feet² -- square units of measure)</a:t>
            </a:r>
          </a:p>
          <a:p>
            <a:pPr lvl="1"/>
            <a:r>
              <a:rPr lang="en-US" sz="2000" b="1" dirty="0"/>
              <a:t>Area of commonly used figures are on SOL formula sheet (but not always perimeter formulas)</a:t>
            </a:r>
          </a:p>
          <a:p>
            <a:pPr lvl="2"/>
            <a:r>
              <a:rPr lang="en-US" sz="1800" b="1" dirty="0"/>
              <a:t>Square:       Perimeter = 4s                         </a:t>
            </a:r>
            <a:r>
              <a:rPr lang="en-US" sz="1800" b="1" dirty="0" smtClean="0"/>
              <a:t>   </a:t>
            </a:r>
            <a:r>
              <a:rPr lang="en-US" sz="1800" b="1" dirty="0"/>
              <a:t>Area = s²</a:t>
            </a:r>
          </a:p>
          <a:p>
            <a:pPr lvl="2"/>
            <a:r>
              <a:rPr lang="en-US" sz="1800" b="1" dirty="0"/>
              <a:t>Rectangle:  Perimeter = 2l + 2w                  </a:t>
            </a:r>
            <a:r>
              <a:rPr lang="en-US" sz="1800" b="1" dirty="0" smtClean="0"/>
              <a:t>  Area </a:t>
            </a:r>
            <a:r>
              <a:rPr lang="en-US" sz="1800" b="1" dirty="0"/>
              <a:t>= </a:t>
            </a:r>
            <a:r>
              <a:rPr lang="en-US" sz="1800" b="1" dirty="0" err="1"/>
              <a:t>lw</a:t>
            </a:r>
            <a:endParaRPr lang="en-US" sz="1800" b="1" dirty="0"/>
          </a:p>
          <a:p>
            <a:pPr lvl="2"/>
            <a:r>
              <a:rPr lang="en-US" sz="1800" b="1" dirty="0"/>
              <a:t>Triangle:     Perimeter = all sides added     </a:t>
            </a:r>
            <a:r>
              <a:rPr lang="en-US" sz="1800" b="1" dirty="0" smtClean="0"/>
              <a:t>  </a:t>
            </a:r>
            <a:r>
              <a:rPr lang="en-US" sz="1800" b="1" dirty="0"/>
              <a:t>Area = ½ </a:t>
            </a:r>
            <a:r>
              <a:rPr lang="en-US" sz="1800" b="1" dirty="0" err="1"/>
              <a:t>bh</a:t>
            </a:r>
            <a:endParaRPr lang="en-US" sz="1800" b="1" dirty="0"/>
          </a:p>
          <a:p>
            <a:pPr lvl="1" eaLnBrk="1" hangingPunct="1"/>
            <a:endParaRPr lang="en-US" altLang="en-US" sz="1800" b="1" dirty="0" smtClean="0"/>
          </a:p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000" b="1" dirty="0" smtClean="0"/>
              <a:t>  </a:t>
            </a:r>
          </a:p>
          <a:p>
            <a:pPr lvl="1" eaLnBrk="1" hangingPunct="1"/>
            <a:r>
              <a:rPr lang="en-US" altLang="en-US" sz="1800" b="1" dirty="0" smtClean="0"/>
              <a:t>Figures 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1-4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/>
          <a:p>
            <a:pPr eaLnBrk="1" hangingPunct="1"/>
            <a:r>
              <a:rPr lang="en-US" b="1" dirty="0"/>
              <a:t>Perimeter and Area in the Coordinate Plane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Five-Minute Check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Core Concepts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623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Lesson 1-3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The endpoints of QR are Q(1, 6) and R(-7, 3).  Find the coordinates of the midpoint M.  </a:t>
            </a: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 Find the distance between S(-5, -2) and T(-3, 4).</a:t>
            </a: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 Identify the segment bisector of QR and then find QR.</a:t>
            </a: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 The midpoint of GH is M(4, -3).  If G(-2, 2), then find H’s coordinates.</a:t>
            </a:r>
            <a:endParaRPr lang="el-GR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01898" y="1496053"/>
                <a:ext cx="3120150" cy="552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FF00"/>
                    </a:solidFill>
                  </a:rPr>
                  <a:t>M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+−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𝟕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𝟔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="1" dirty="0" smtClean="0">
                    <a:solidFill>
                      <a:srgbClr val="FFFF00"/>
                    </a:solidFill>
                  </a:rPr>
                  <a:t> = (-3, 4.5)</a:t>
                </a:r>
                <a:endParaRPr lang="en-US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898" y="1496053"/>
                <a:ext cx="3120150" cy="552972"/>
              </a:xfrm>
              <a:prstGeom prst="rect">
                <a:avLst/>
              </a:prstGeom>
              <a:blipFill rotWithShape="1">
                <a:blip r:embed="rId2"/>
                <a:stretch>
                  <a:fillRect l="-2153" r="-1370" b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40" y="4067002"/>
            <a:ext cx="21431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70840" y="2784526"/>
                <a:ext cx="3385479" cy="4775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FF00"/>
                    </a:solidFill>
                  </a:rPr>
                  <a:t>d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𝟔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𝟒𝟎</m:t>
                        </m:r>
                      </m:e>
                    </m:rad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</a:rPr>
                      <m:t>𝟔</m:t>
                    </m:r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</a:rPr>
                      <m:t>.</m:t>
                    </m:r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</a:rPr>
                      <m:t>𝟑𝟐</m:t>
                    </m:r>
                  </m:oMath>
                </a14:m>
                <a:endParaRPr lang="en-US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40" y="2784526"/>
                <a:ext cx="3385479" cy="477503"/>
              </a:xfrm>
              <a:prstGeom prst="rect">
                <a:avLst/>
              </a:prstGeom>
              <a:blipFill rotWithShape="1">
                <a:blip r:embed="rId4"/>
                <a:stretch>
                  <a:fillRect l="-1799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236807" y="3828250"/>
            <a:ext cx="57406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Line l is the bisector</a:t>
            </a:r>
          </a:p>
          <a:p>
            <a:endParaRPr lang="en-US" sz="2000" b="1" i="1" dirty="0">
              <a:solidFill>
                <a:srgbClr val="FFFF00"/>
              </a:solidFill>
            </a:endParaRPr>
          </a:p>
          <a:p>
            <a:r>
              <a:rPr lang="en-US" sz="2000" b="1" i="1" dirty="0" smtClean="0">
                <a:solidFill>
                  <a:srgbClr val="FFFF00"/>
                </a:solidFill>
              </a:rPr>
              <a:t>2x + 6 = 5x – 9        x = 5        QR = 7(5) – 3 = 32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5625" y="5396250"/>
            <a:ext cx="72795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   Midpoint  (4, -3)                         Midpoint  </a:t>
            </a:r>
            <a:r>
              <a:rPr lang="en-US" sz="2000" b="1" i="1" dirty="0">
                <a:solidFill>
                  <a:srgbClr val="FFFF00"/>
                </a:solidFill>
              </a:rPr>
              <a:t>(4, -3)                    </a:t>
            </a:r>
            <a:endParaRPr lang="en-US" sz="2000" b="1" i="1" dirty="0" smtClean="0">
              <a:solidFill>
                <a:srgbClr val="FFFF00"/>
              </a:solidFill>
            </a:endParaRPr>
          </a:p>
          <a:p>
            <a:r>
              <a:rPr lang="en-US" sz="2000" b="1" i="1" dirty="0" smtClean="0">
                <a:solidFill>
                  <a:srgbClr val="FFFF00"/>
                </a:solidFill>
              </a:rPr>
              <a:t>-  Endpoint (-2, 2)                     +   Travel      (6, -5)</a:t>
            </a:r>
          </a:p>
          <a:p>
            <a:r>
              <a:rPr lang="en-US" sz="2000" b="1" i="1" dirty="0" smtClean="0">
                <a:solidFill>
                  <a:srgbClr val="FFFF00"/>
                </a:solidFill>
              </a:rPr>
              <a:t>   Travel      (6, -5)               Other Endpoint (10, -8)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2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/>
      <p:bldP spid="33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Classify </a:t>
            </a:r>
            <a:r>
              <a:rPr lang="en-US" sz="2800" b="1" dirty="0"/>
              <a:t>polygons</a:t>
            </a:r>
          </a:p>
          <a:p>
            <a:r>
              <a:rPr lang="en-US" sz="2800" b="1" dirty="0" smtClean="0"/>
              <a:t>Find </a:t>
            </a:r>
            <a:r>
              <a:rPr lang="en-US" sz="2800" b="1" dirty="0"/>
              <a:t>perimeters and areas of polygons in the coordinate plane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7263"/>
            <a:ext cx="8229600" cy="5820727"/>
          </a:xfrm>
        </p:spPr>
        <p:txBody>
          <a:bodyPr/>
          <a:lstStyle/>
          <a:p>
            <a:r>
              <a:rPr lang="en-US" sz="2400" b="1" i="1" dirty="0"/>
              <a:t>Concave – if any line aligned to the sides of the figure passes through its interior</a:t>
            </a:r>
            <a:endParaRPr lang="en-US" sz="2400" b="1" dirty="0"/>
          </a:p>
          <a:p>
            <a:r>
              <a:rPr lang="en-US" sz="2400" b="1" i="1" dirty="0"/>
              <a:t>Convex – not concave (“side line” does not passes through interior)</a:t>
            </a:r>
            <a:endParaRPr lang="en-US" sz="2400" b="1" dirty="0"/>
          </a:p>
          <a:p>
            <a:r>
              <a:rPr lang="en-US" sz="2400" b="1" i="1" dirty="0"/>
              <a:t>Irregular polygon – not regular (not all angles equal or not all sides equal)</a:t>
            </a:r>
            <a:endParaRPr lang="en-US" sz="2400" b="1" dirty="0"/>
          </a:p>
          <a:p>
            <a:r>
              <a:rPr lang="en-US" sz="2400" b="1" i="1" dirty="0"/>
              <a:t>n-</a:t>
            </a:r>
            <a:r>
              <a:rPr lang="en-US" sz="2400" b="1" i="1" dirty="0" err="1"/>
              <a:t>gon</a:t>
            </a:r>
            <a:r>
              <a:rPr lang="en-US" sz="2400" b="1" i="1" dirty="0"/>
              <a:t> – a polygon with n sides</a:t>
            </a:r>
            <a:endParaRPr lang="en-US" sz="2400" b="1" dirty="0"/>
          </a:p>
          <a:p>
            <a:r>
              <a:rPr lang="en-US" sz="2400" b="1" i="1" dirty="0"/>
              <a:t>Perimeter – the sum of the lengths of sides of the polygon</a:t>
            </a:r>
            <a:endParaRPr lang="en-US" sz="2400" b="1" dirty="0"/>
          </a:p>
          <a:p>
            <a:r>
              <a:rPr lang="en-US" sz="2400" b="1" i="1" dirty="0"/>
              <a:t>Polygon – a closed plane figure formed by three or more line segments called sides</a:t>
            </a:r>
            <a:endParaRPr lang="en-US" sz="2400" b="1" dirty="0"/>
          </a:p>
          <a:p>
            <a:r>
              <a:rPr lang="en-US" sz="2400" b="1" i="1" dirty="0"/>
              <a:t>Regular polygon – a convex polygon with all segments congruent &amp; all angles congruent</a:t>
            </a:r>
            <a:endParaRPr lang="en-US" sz="2400" b="1" dirty="0"/>
          </a:p>
          <a:p>
            <a:r>
              <a:rPr lang="en-US" sz="2400" b="1" i="1" dirty="0"/>
              <a:t>Sides – line segments that make up a polygon</a:t>
            </a:r>
            <a:endParaRPr lang="en-US" sz="2400" b="1" dirty="0"/>
          </a:p>
        </p:txBody>
      </p:sp>
      <p:sp>
        <p:nvSpPr>
          <p:cNvPr id="4" name="5-Point Star 3"/>
          <p:cNvSpPr>
            <a:spLocks noChangeAspect="1"/>
          </p:cNvSpPr>
          <p:nvPr/>
        </p:nvSpPr>
        <p:spPr>
          <a:xfrm>
            <a:off x="381000" y="540861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5-Point Star 4"/>
          <p:cNvSpPr>
            <a:spLocks noChangeAspect="1"/>
          </p:cNvSpPr>
          <p:nvPr/>
        </p:nvSpPr>
        <p:spPr>
          <a:xfrm>
            <a:off x="371475" y="3766186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45" y="974074"/>
            <a:ext cx="6047695" cy="529454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802752"/>
              </p:ext>
            </p:extLst>
          </p:nvPr>
        </p:nvGraphicFramePr>
        <p:xfrm>
          <a:off x="6631912" y="2167731"/>
          <a:ext cx="2382203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8759"/>
                <a:gridCol w="1583444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Sides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Name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3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Triangle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4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Quadrilateral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Pentagon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Hexagon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7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Heptagon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8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Octagon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9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Nonagon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10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Decagon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12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Dodecagon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 - </a:t>
                      </a:r>
                      <a:r>
                        <a:rPr lang="en-US" sz="1800" b="1" dirty="0" err="1">
                          <a:effectLst/>
                        </a:rPr>
                        <a:t>gon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dirty="0" smtClean="0"/>
              <a:t>Perimeter and Area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99" y="1085828"/>
            <a:ext cx="7687748" cy="435829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5-Point Star 8"/>
          <p:cNvSpPr>
            <a:spLocks noChangeAspect="1"/>
          </p:cNvSpPr>
          <p:nvPr/>
        </p:nvSpPr>
        <p:spPr>
          <a:xfrm>
            <a:off x="3644353" y="452342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5-Point Star 6"/>
          <p:cNvSpPr>
            <a:spLocks noChangeAspect="1"/>
          </p:cNvSpPr>
          <p:nvPr/>
        </p:nvSpPr>
        <p:spPr>
          <a:xfrm>
            <a:off x="5488392" y="452342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5371148" y="2457704"/>
            <a:ext cx="158569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Pentagon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Convex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3875" y="1142853"/>
            <a:ext cx="74999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Classify each polygon by the number of sides.  Tell whether it is convex or concave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400" b="1" dirty="0"/>
              <a:t> </a:t>
            </a:r>
            <a:r>
              <a:rPr lang="en-US" sz="2400" b="1" dirty="0" smtClean="0"/>
              <a:t> </a:t>
            </a:r>
          </a:p>
          <a:p>
            <a:pPr marL="457200" indent="-457200">
              <a:buFont typeface="+mj-lt"/>
              <a:buAutoNum type="alphaLcParenR"/>
            </a:pPr>
            <a:endParaRPr lang="en-US" sz="2400" b="1" dirty="0"/>
          </a:p>
          <a:p>
            <a:pPr marL="457200" indent="-457200">
              <a:buFont typeface="+mj-lt"/>
              <a:buAutoNum type="alphaLcParenR"/>
            </a:pPr>
            <a:endParaRPr lang="en-US" sz="2400" b="1" dirty="0" smtClean="0"/>
          </a:p>
          <a:p>
            <a:pPr marL="457200" indent="-457200">
              <a:buFont typeface="+mj-lt"/>
              <a:buAutoNum type="alphaLcParenR"/>
            </a:pPr>
            <a:endParaRPr lang="en-US" sz="2400" b="1" dirty="0"/>
          </a:p>
          <a:p>
            <a:pPr marL="457200" indent="-457200">
              <a:buFont typeface="+mj-lt"/>
              <a:buAutoNum type="alphaLcParenR"/>
            </a:pPr>
            <a:endParaRPr lang="en-US" sz="2400" b="1" dirty="0" smtClean="0"/>
          </a:p>
          <a:p>
            <a:pPr marL="457200" indent="-457200">
              <a:buFont typeface="+mj-lt"/>
              <a:buAutoNum type="alphaLcParenR"/>
            </a:pPr>
            <a:endParaRPr lang="en-US" sz="2400" b="1" dirty="0"/>
          </a:p>
          <a:p>
            <a:pPr marL="457200" indent="-457200">
              <a:buFont typeface="+mj-lt"/>
              <a:buAutoNum type="alphaLcParenR"/>
            </a:pPr>
            <a:r>
              <a:rPr lang="en-US" sz="2400" b="1" dirty="0" smtClean="0"/>
              <a:t>  </a:t>
            </a:r>
            <a:endParaRPr lang="en-US" sz="2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9686" y="2457704"/>
            <a:ext cx="2209800" cy="16230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9686" y="4399931"/>
            <a:ext cx="2065020" cy="2065020"/>
          </a:xfrm>
          <a:prstGeom prst="rect">
            <a:avLst/>
          </a:prstGeom>
        </p:spPr>
      </p:pic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523548" y="4399931"/>
            <a:ext cx="185980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Dodecagon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</a:rPr>
              <a:t>Concave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2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829</Words>
  <Application>Microsoft Office PowerPoint</Application>
  <PresentationFormat>On-screen Show (4:3)</PresentationFormat>
  <Paragraphs>150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Equation</vt:lpstr>
      <vt:lpstr>Opening</vt:lpstr>
      <vt:lpstr>Lesson 1-4</vt:lpstr>
      <vt:lpstr>Lesson Outline</vt:lpstr>
      <vt:lpstr>PowerPoint Presentation</vt:lpstr>
      <vt:lpstr>Objectives</vt:lpstr>
      <vt:lpstr>Vocabulary</vt:lpstr>
      <vt:lpstr>Core Concept</vt:lpstr>
      <vt:lpstr>Perimeter and Area</vt:lpstr>
      <vt:lpstr>Example 1</vt:lpstr>
      <vt:lpstr>Example 2</vt:lpstr>
      <vt:lpstr>Example 3</vt:lpstr>
      <vt:lpstr>Example 4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63</cp:revision>
  <dcterms:created xsi:type="dcterms:W3CDTF">2008-02-18T23:02:07Z</dcterms:created>
  <dcterms:modified xsi:type="dcterms:W3CDTF">2018-07-28T16:16:49Z</dcterms:modified>
</cp:coreProperties>
</file>