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15" r:id="rId2"/>
    <p:sldId id="283" r:id="rId3"/>
    <p:sldId id="281" r:id="rId4"/>
    <p:sldId id="314" r:id="rId5"/>
    <p:sldId id="297" r:id="rId6"/>
    <p:sldId id="308" r:id="rId7"/>
    <p:sldId id="282" r:id="rId8"/>
    <p:sldId id="298" r:id="rId9"/>
    <p:sldId id="309" r:id="rId10"/>
    <p:sldId id="304" r:id="rId11"/>
    <p:sldId id="306" r:id="rId12"/>
    <p:sldId id="287" r:id="rId13"/>
    <p:sldId id="288" r:id="rId14"/>
    <p:sldId id="292" r:id="rId15"/>
    <p:sldId id="300" r:id="rId16"/>
    <p:sldId id="310" r:id="rId17"/>
    <p:sldId id="312" r:id="rId18"/>
    <p:sldId id="311" r:id="rId19"/>
    <p:sldId id="295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FFCC00"/>
    <a:srgbClr val="FF7C80"/>
    <a:srgbClr val="CCECFF"/>
    <a:srgbClr val="FF99FF"/>
    <a:srgbClr val="66FF99"/>
    <a:srgbClr val="FFFFCC"/>
    <a:srgbClr val="800080"/>
    <a:srgbClr val="FF6699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9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CAFCE92-1D23-42D9-B309-1303ACCDC0A6}" type="datetimeFigureOut">
              <a:rPr lang="en-US"/>
              <a:pPr>
                <a:defRPr/>
              </a:pPr>
              <a:t>7/28/2018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4311037-4A27-4646-A1CF-36FF17188A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9091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8FF70EB-137F-42B5-8080-B8D818FA1F5A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14</a:t>
            </a:fld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1DDEDA-736F-4126-B8D3-B9E7089874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775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928EF-2A95-42B4-B72B-9AC0B8280A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588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DDBB4-7ECC-4FE9-9ECC-F3C78DA5FB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2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DFA1F-0A80-41A0-A839-069B0FF10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11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4B14B1-B7B3-4792-8D33-608463EF9C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14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292B4-E664-48E4-9356-9483D3A80B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863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2D156-4553-486D-BD3D-1BBF46E5C9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34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4F2DDF-F196-4CAC-B879-CF090B3586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153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A431E-89DA-4CF2-A7FF-775B85B4B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15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4C1A7-0CA7-4110-AAB2-3E5DD0B9AF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395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EFA81-63A6-42DC-8C21-6191202E96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532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2073369-69B2-4884-9958-5431C4B7D8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png"/><Relationship Id="rId4" Type="http://schemas.openxmlformats.org/officeDocument/2006/relationships/image" Target="../media/image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Opening</a:t>
            </a:r>
            <a:endParaRPr lang="en-US" altLang="en-US" sz="3600" b="1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997528"/>
            <a:ext cx="8521700" cy="5128636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Solve the equation to find the value of the variable</a:t>
            </a:r>
          </a:p>
          <a:p>
            <a:pPr marL="0" indent="0">
              <a:buNone/>
            </a:pPr>
            <a:r>
              <a:rPr lang="en-US" sz="2400" b="1" dirty="0"/>
              <a:t> 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/>
              <a:t>  </a:t>
            </a:r>
            <a:r>
              <a:rPr lang="en-US" sz="2400" b="1" i="1" dirty="0"/>
              <a:t>x</a:t>
            </a:r>
            <a:r>
              <a:rPr lang="en-US" sz="2400" b="1" dirty="0"/>
              <a:t>° + 40° = 110</a:t>
            </a:r>
            <a:r>
              <a:rPr lang="en-US" sz="2400" b="1" dirty="0" smtClean="0"/>
              <a:t>°</a:t>
            </a:r>
            <a:endParaRPr lang="en-US" sz="2400" b="1" dirty="0"/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/>
              <a:t>  </a:t>
            </a:r>
            <a:r>
              <a:rPr lang="en-US" sz="2400" b="1" i="1" dirty="0"/>
              <a:t>r</a:t>
            </a:r>
            <a:r>
              <a:rPr lang="en-US" sz="2400" b="1" dirty="0"/>
              <a:t>° – 44° = 135</a:t>
            </a:r>
            <a:r>
              <a:rPr lang="en-US" sz="2400" b="1" dirty="0" smtClean="0"/>
              <a:t>°</a:t>
            </a:r>
            <a:endParaRPr lang="en-US" sz="2400" b="1" dirty="0"/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/>
              <a:t>  </a:t>
            </a:r>
            <a:r>
              <a:rPr lang="en-US" sz="2400" b="1" i="1" dirty="0"/>
              <a:t>n</a:t>
            </a:r>
            <a:r>
              <a:rPr lang="en-US" sz="2400" b="1" dirty="0"/>
              <a:t>° – 19° = 125</a:t>
            </a:r>
            <a:r>
              <a:rPr lang="en-US" sz="2400" b="1" dirty="0" smtClean="0"/>
              <a:t>°</a:t>
            </a:r>
            <a:endParaRPr lang="en-US" sz="2400" b="1" dirty="0"/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/>
              <a:t>  </a:t>
            </a:r>
            <a:r>
              <a:rPr lang="en-US" sz="2400" b="1" i="1" dirty="0"/>
              <a:t>y</a:t>
            </a:r>
            <a:r>
              <a:rPr lang="en-US" sz="2400" b="1" dirty="0"/>
              <a:t>° – 55° = 35</a:t>
            </a:r>
            <a:r>
              <a:rPr lang="en-US" sz="2400" b="1" dirty="0" smtClean="0"/>
              <a:t>°</a:t>
            </a:r>
            <a:endParaRPr lang="en-US" sz="2400" b="1" dirty="0"/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/>
              <a:t>  2</a:t>
            </a:r>
            <a:r>
              <a:rPr lang="en-US" sz="2400" b="1" i="1" dirty="0"/>
              <a:t>t</a:t>
            </a:r>
            <a:r>
              <a:rPr lang="en-US" sz="2400" b="1" dirty="0"/>
              <a:t>° + 10° = 140</a:t>
            </a:r>
            <a:r>
              <a:rPr lang="en-US" sz="2400" b="1" dirty="0" smtClean="0"/>
              <a:t>°</a:t>
            </a:r>
            <a:endParaRPr lang="en-US" sz="2400" b="1" dirty="0"/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/>
              <a:t>  2</a:t>
            </a:r>
            <a:r>
              <a:rPr lang="en-US" sz="2400" b="1" i="1" dirty="0"/>
              <a:t>w</a:t>
            </a:r>
            <a:r>
              <a:rPr lang="en-US" sz="2400" b="1" dirty="0"/>
              <a:t>° – 65° = 175°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617475" y="2027483"/>
            <a:ext cx="10054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FFFF00"/>
                </a:solidFill>
              </a:rPr>
              <a:t>x = 70°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81086" y="2610750"/>
            <a:ext cx="11047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FFFF00"/>
                </a:solidFill>
              </a:rPr>
              <a:t>r = 179°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18088" y="3289623"/>
            <a:ext cx="1162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FFFF00"/>
                </a:solidFill>
              </a:rPr>
              <a:t>n = 144°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2878" y="3842133"/>
            <a:ext cx="10054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FFFF00"/>
                </a:solidFill>
              </a:rPr>
              <a:t>y = 90°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18088" y="4521006"/>
            <a:ext cx="9476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FFFF00"/>
                </a:solidFill>
              </a:rPr>
              <a:t>t = 65°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51731" y="5062414"/>
            <a:ext cx="11336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FFFF00"/>
                </a:solidFill>
              </a:rPr>
              <a:t>w= 120°</a:t>
            </a:r>
            <a:endParaRPr lang="en-US" sz="2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623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123825"/>
            <a:ext cx="8229600" cy="722313"/>
          </a:xfrm>
        </p:spPr>
        <p:txBody>
          <a:bodyPr/>
          <a:lstStyle/>
          <a:p>
            <a:r>
              <a:rPr lang="en-US" altLang="en-US" sz="3600" b="1" dirty="0" smtClean="0"/>
              <a:t>Protractor Postulate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205" y="1060766"/>
            <a:ext cx="7928571" cy="375813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1536680" y="5221276"/>
            <a:ext cx="6103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71550" indent="-971550"/>
            <a:r>
              <a:rPr lang="en-US" sz="2400" b="1" dirty="0" smtClean="0">
                <a:solidFill>
                  <a:srgbClr val="FFFF00"/>
                </a:solidFill>
              </a:rPr>
              <a:t>Note:  </a:t>
            </a:r>
            <a:r>
              <a:rPr lang="en-US" sz="2400" b="1" dirty="0" err="1" smtClean="0">
                <a:solidFill>
                  <a:srgbClr val="FFFF00"/>
                </a:solidFill>
              </a:rPr>
              <a:t>m</a:t>
            </a:r>
            <a:r>
              <a:rPr lang="en-US" sz="2400" b="1" dirty="0" err="1" smtClean="0">
                <a:solidFill>
                  <a:srgbClr val="FFFF00"/>
                </a:solidFill>
                <a:sym typeface="Symbol"/>
              </a:rPr>
              <a:t>AOB</a:t>
            </a:r>
            <a:r>
              <a:rPr lang="en-US" sz="2400" b="1" dirty="0" smtClean="0">
                <a:solidFill>
                  <a:srgbClr val="FFFF00"/>
                </a:solidFill>
                <a:sym typeface="Symbol"/>
              </a:rPr>
              <a:t> = 140° (an obtuse angle) 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123825"/>
            <a:ext cx="8229600" cy="722313"/>
          </a:xfrm>
        </p:spPr>
        <p:txBody>
          <a:bodyPr/>
          <a:lstStyle/>
          <a:p>
            <a:r>
              <a:rPr lang="en-US" altLang="en-US" sz="3600" b="1" dirty="0" smtClean="0"/>
              <a:t>Angle Addition Postulate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466" y="1170621"/>
            <a:ext cx="7316222" cy="344285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490030" y="5084117"/>
            <a:ext cx="82290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71550" indent="-971550"/>
            <a:r>
              <a:rPr lang="en-US" sz="2400" b="1" dirty="0" smtClean="0">
                <a:solidFill>
                  <a:srgbClr val="FFFF00"/>
                </a:solidFill>
              </a:rPr>
              <a:t>Note:  This is the sum of the parts is equal to the whole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99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10243" name="Object 11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3" name="Equation" r:id="rId3" imgW="538415" imgH="973289" progId="Equation.DSMT4">
                  <p:embed/>
                </p:oleObj>
              </mc:Choice>
              <mc:Fallback>
                <p:oleObj name="Equation" r:id="rId3" imgW="538415" imgH="973289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6" name="Title 13"/>
          <p:cNvSpPr>
            <a:spLocks noGrp="1"/>
          </p:cNvSpPr>
          <p:nvPr>
            <p:ph type="title"/>
          </p:nvPr>
        </p:nvSpPr>
        <p:spPr>
          <a:xfrm>
            <a:off x="457200" y="101600"/>
            <a:ext cx="8229600" cy="812800"/>
          </a:xfrm>
        </p:spPr>
        <p:txBody>
          <a:bodyPr/>
          <a:lstStyle/>
          <a:p>
            <a:r>
              <a:rPr lang="en-US" altLang="en-US" sz="3600" b="1" smtClean="0"/>
              <a:t>Example 1</a:t>
            </a: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6547926" y="2681820"/>
            <a:ext cx="1037463" cy="219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3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None/>
            </a:pP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</a:t>
            </a:r>
            <a:r>
              <a:rPr lang="en-US" altLang="en-US" sz="2400" b="1" i="1" dirty="0" smtClean="0">
                <a:solidFill>
                  <a:srgbClr val="FFFF00"/>
                </a:solidFill>
                <a:sym typeface="Symbol"/>
              </a:rPr>
              <a:t>U</a:t>
            </a:r>
            <a:endParaRPr lang="en-US" altLang="en-US" sz="2400" b="1" i="1" dirty="0">
              <a:solidFill>
                <a:srgbClr val="FFFF00"/>
              </a:solidFill>
              <a:sym typeface="Symbol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None/>
            </a:pP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</a:t>
            </a:r>
            <a:r>
              <a:rPr lang="en-US" altLang="en-US" sz="2400" b="1" i="1" dirty="0" smtClean="0">
                <a:solidFill>
                  <a:srgbClr val="FFFF00"/>
                </a:solidFill>
                <a:sym typeface="Symbol"/>
              </a:rPr>
              <a:t>TUV</a:t>
            </a:r>
            <a:endParaRPr lang="en-US" altLang="en-US" sz="2400" b="1" i="1" dirty="0">
              <a:solidFill>
                <a:srgbClr val="FFFF00"/>
              </a:solidFill>
              <a:sym typeface="Symbol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None/>
            </a:pP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</a:t>
            </a:r>
            <a:r>
              <a:rPr lang="en-US" altLang="en-US" sz="2400" b="1" i="1" dirty="0" smtClean="0">
                <a:solidFill>
                  <a:srgbClr val="FFFF00"/>
                </a:solidFill>
                <a:sym typeface="Symbol"/>
              </a:rPr>
              <a:t>VUT</a:t>
            </a:r>
            <a:endParaRPr lang="en-US" altLang="en-US" sz="2400" b="1" i="1" dirty="0">
              <a:solidFill>
                <a:srgbClr val="FFFF00"/>
              </a:solidFill>
              <a:sym typeface="Symbo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3874" y="1142853"/>
            <a:ext cx="8334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Write three names for the angle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3864" y="2293254"/>
            <a:ext cx="4706303" cy="2974658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11267" name="Object 10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6" name="Equation" r:id="rId3" imgW="538415" imgH="973289" progId="Equation.DSMT4">
                  <p:embed/>
                </p:oleObj>
              </mc:Choice>
              <mc:Fallback>
                <p:oleObj name="Equation" r:id="rId3" imgW="538415" imgH="973289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9" name="Title 13"/>
          <p:cNvSpPr>
            <a:spLocks noGrp="1"/>
          </p:cNvSpPr>
          <p:nvPr>
            <p:ph type="title"/>
          </p:nvPr>
        </p:nvSpPr>
        <p:spPr>
          <a:xfrm>
            <a:off x="457200" y="127000"/>
            <a:ext cx="8229600" cy="762000"/>
          </a:xfrm>
        </p:spPr>
        <p:txBody>
          <a:bodyPr/>
          <a:lstStyle/>
          <a:p>
            <a:r>
              <a:rPr lang="en-US" altLang="en-US" sz="3600" b="1" smtClean="0"/>
              <a:t>Example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42900" y="905193"/>
                <a:ext cx="5230495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Find the measure of each angle.  </a:t>
                </a:r>
              </a:p>
              <a:p>
                <a:r>
                  <a:rPr lang="en-US" sz="2400" b="1" dirty="0"/>
                  <a:t>Then classify each angle.</a:t>
                </a:r>
              </a:p>
              <a:p>
                <a:r>
                  <a:rPr lang="en-US" sz="2400" b="1" dirty="0"/>
                  <a:t> </a:t>
                </a:r>
              </a:p>
              <a:p>
                <a:r>
                  <a:rPr lang="en-US" sz="2400" b="1" dirty="0"/>
                  <a:t>a. 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>
                        <a:latin typeface="Cambria Math"/>
                      </a:rPr>
                      <m:t>𝑹𝑸𝑼</m:t>
                    </m:r>
                  </m:oMath>
                </a14:m>
                <a:endParaRPr lang="en-US" sz="2400" b="1" dirty="0"/>
              </a:p>
              <a:p>
                <a:r>
                  <a:rPr lang="en-US" sz="2400" b="1" dirty="0"/>
                  <a:t> </a:t>
                </a:r>
              </a:p>
              <a:p>
                <a:r>
                  <a:rPr lang="en-US" sz="2400" b="1" dirty="0"/>
                  <a:t> </a:t>
                </a:r>
                <a:endParaRPr lang="en-US" sz="2400" b="1" dirty="0" smtClean="0"/>
              </a:p>
              <a:p>
                <a:endParaRPr lang="en-US" sz="2400" b="1" dirty="0"/>
              </a:p>
              <a:p>
                <a:r>
                  <a:rPr lang="en-US" sz="2400" b="1" dirty="0"/>
                  <a:t>b.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>
                        <a:latin typeface="Cambria Math"/>
                      </a:rPr>
                      <m:t>𝑻𝑸𝑼</m:t>
                    </m:r>
                  </m:oMath>
                </a14:m>
                <a:endParaRPr lang="en-US" sz="2400" b="1" dirty="0"/>
              </a:p>
              <a:p>
                <a:r>
                  <a:rPr lang="en-US" sz="2400" b="1" dirty="0"/>
                  <a:t> </a:t>
                </a:r>
              </a:p>
              <a:p>
                <a:r>
                  <a:rPr lang="en-US" sz="2400" b="1" dirty="0"/>
                  <a:t> </a:t>
                </a:r>
                <a:endParaRPr lang="en-US" sz="2400" b="1" dirty="0" smtClean="0"/>
              </a:p>
              <a:p>
                <a:endParaRPr lang="en-US" sz="2400" b="1" dirty="0"/>
              </a:p>
              <a:p>
                <a:r>
                  <a:rPr lang="en-US" sz="2400" b="1" dirty="0"/>
                  <a:t>c. 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>
                        <a:latin typeface="Cambria Math"/>
                      </a:rPr>
                      <m:t>𝑼𝑸𝑺</m:t>
                    </m:r>
                  </m:oMath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" y="905193"/>
                <a:ext cx="5230495" cy="4524315"/>
              </a:xfrm>
              <a:prstGeom prst="rect">
                <a:avLst/>
              </a:prstGeom>
              <a:blipFill rotWithShape="1">
                <a:blip r:embed="rId5"/>
                <a:stretch>
                  <a:fillRect l="-1748" t="-942" b="-21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3377" y="2496776"/>
            <a:ext cx="2367956" cy="911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err="1" smtClean="0">
                <a:solidFill>
                  <a:srgbClr val="FFFF00"/>
                </a:solidFill>
              </a:rPr>
              <a:t>m</a:t>
            </a:r>
            <a:r>
              <a:rPr lang="en-US" altLang="en-US" sz="2400" b="1" dirty="0" err="1" smtClean="0">
                <a:solidFill>
                  <a:srgbClr val="FFFF00"/>
                </a:solidFill>
                <a:sym typeface="Symbol"/>
              </a:rPr>
              <a:t></a:t>
            </a:r>
            <a:r>
              <a:rPr lang="en-US" altLang="en-US" sz="2400" b="1" i="1" dirty="0" err="1" smtClean="0">
                <a:solidFill>
                  <a:srgbClr val="FFFF00"/>
                </a:solidFill>
                <a:sym typeface="Symbol"/>
              </a:rPr>
              <a:t>RQU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 = 125°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obtuse</a:t>
            </a:r>
            <a:endParaRPr lang="en-US" altLang="en-US" sz="2400" b="1" dirty="0">
              <a:solidFill>
                <a:srgbClr val="FFFF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31437" y="1929437"/>
            <a:ext cx="5084445" cy="2995613"/>
          </a:xfrm>
          <a:prstGeom prst="rect">
            <a:avLst/>
          </a:prstGeom>
        </p:spPr>
      </p:pic>
      <p:sp>
        <p:nvSpPr>
          <p:cNvPr id="10" name="Rectangle 17"/>
          <p:cNvSpPr>
            <a:spLocks noChangeArrowheads="1"/>
          </p:cNvSpPr>
          <p:nvPr/>
        </p:nvSpPr>
        <p:spPr bwMode="auto">
          <a:xfrm>
            <a:off x="763377" y="3929336"/>
            <a:ext cx="2161169" cy="911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err="1" smtClean="0">
                <a:solidFill>
                  <a:srgbClr val="FFFF00"/>
                </a:solidFill>
              </a:rPr>
              <a:t>m</a:t>
            </a:r>
            <a:r>
              <a:rPr lang="en-US" altLang="en-US" sz="2400" b="1" dirty="0" err="1" smtClean="0">
                <a:solidFill>
                  <a:srgbClr val="FFFF00"/>
                </a:solidFill>
                <a:sym typeface="Symbol"/>
              </a:rPr>
              <a:t></a:t>
            </a:r>
            <a:r>
              <a:rPr lang="en-US" altLang="en-US" sz="2400" b="1" i="1" dirty="0" err="1" smtClean="0">
                <a:solidFill>
                  <a:srgbClr val="FFFF00"/>
                </a:solidFill>
                <a:sym typeface="Symbol"/>
              </a:rPr>
              <a:t>TQU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 = 35°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acute</a:t>
            </a:r>
            <a:endParaRPr lang="en-US" altLang="en-US" sz="2400" b="1" dirty="0">
              <a:solidFill>
                <a:srgbClr val="FFFF00"/>
              </a:solidFill>
            </a:endParaRPr>
          </a:p>
        </p:txBody>
      </p:sp>
      <p:sp>
        <p:nvSpPr>
          <p:cNvPr id="12" name="Rectangle 17"/>
          <p:cNvSpPr>
            <a:spLocks noChangeArrowheads="1"/>
          </p:cNvSpPr>
          <p:nvPr/>
        </p:nvSpPr>
        <p:spPr bwMode="auto">
          <a:xfrm>
            <a:off x="866770" y="5510486"/>
            <a:ext cx="2178802" cy="911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err="1" smtClean="0">
                <a:solidFill>
                  <a:srgbClr val="FFFF00"/>
                </a:solidFill>
              </a:rPr>
              <a:t>m</a:t>
            </a:r>
            <a:r>
              <a:rPr lang="en-US" altLang="en-US" sz="2400" b="1" dirty="0" err="1" smtClean="0">
                <a:solidFill>
                  <a:srgbClr val="FFFF00"/>
                </a:solidFill>
                <a:sym typeface="Symbol"/>
              </a:rPr>
              <a:t></a:t>
            </a:r>
            <a:r>
              <a:rPr lang="en-US" altLang="en-US" sz="2400" b="1" i="1" dirty="0" err="1" smtClean="0">
                <a:solidFill>
                  <a:srgbClr val="FFFF00"/>
                </a:solidFill>
                <a:sym typeface="Symbol"/>
              </a:rPr>
              <a:t>UQS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 = 90°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right</a:t>
            </a:r>
            <a:endParaRPr lang="en-US" altLang="en-US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  <p:bldP spid="10" grpId="0" autoUpdateAnimBg="0"/>
      <p:bldP spid="12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2" name="Title 10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714375"/>
          </a:xfrm>
        </p:spPr>
        <p:txBody>
          <a:bodyPr/>
          <a:lstStyle/>
          <a:p>
            <a:r>
              <a:rPr lang="en-US" altLang="en-US" sz="3600" b="1" dirty="0" smtClean="0"/>
              <a:t>Example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12335" y="1142999"/>
                <a:ext cx="7305893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lvl="0" indent="-457200">
                  <a:buFont typeface="+mj-lt"/>
                  <a:buAutoNum type="alphaLcParenR"/>
                </a:pPr>
                <a:r>
                  <a:rPr lang="en-US" sz="2400" b="1" dirty="0" smtClean="0"/>
                  <a:t>Identify the congruent </a:t>
                </a:r>
                <a:r>
                  <a:rPr lang="en-US" sz="2400" b="1" dirty="0"/>
                  <a:t>angles </a:t>
                </a:r>
                <a:r>
                  <a:rPr lang="en-US" sz="2400" b="1" dirty="0" smtClean="0"/>
                  <a:t/>
                </a:r>
                <a:br>
                  <a:rPr lang="en-US" sz="2400" b="1" dirty="0" smtClean="0"/>
                </a:br>
                <a:r>
                  <a:rPr lang="en-US" sz="2400" b="1" dirty="0" smtClean="0"/>
                  <a:t>in </a:t>
                </a:r>
                <a:r>
                  <a:rPr lang="en-US" sz="2400" b="1" dirty="0"/>
                  <a:t>the roof frame</a:t>
                </a:r>
                <a:r>
                  <a:rPr lang="en-US" sz="2400" b="1" dirty="0" smtClean="0"/>
                  <a:t>.</a:t>
                </a:r>
                <a:endParaRPr lang="en-US" sz="2400" b="1" i="1" dirty="0" smtClean="0"/>
              </a:p>
              <a:p>
                <a:pPr marL="457200" lvl="0" indent="-457200">
                  <a:buFont typeface="+mj-lt"/>
                  <a:buAutoNum type="alphaLcParenR"/>
                </a:pPr>
                <a:endParaRPr lang="en-US" sz="2400" b="1" i="1" dirty="0" smtClean="0"/>
              </a:p>
              <a:p>
                <a:pPr marL="457200" lvl="0" indent="-457200">
                  <a:buFont typeface="+mj-lt"/>
                  <a:buAutoNum type="alphaLcParenR"/>
                </a:pPr>
                <a:endParaRPr lang="en-US" sz="2400" b="1" i="1" dirty="0" smtClean="0"/>
              </a:p>
              <a:p>
                <a:pPr marL="457200" lvl="0" indent="-457200">
                  <a:buFont typeface="+mj-lt"/>
                  <a:buAutoNum type="alphaLcParenR"/>
                </a:pPr>
                <a:endParaRPr lang="en-US" sz="2400" b="1" i="1" dirty="0" smtClean="0"/>
              </a:p>
              <a:p>
                <a:pPr marL="457200" lvl="0" indent="-457200">
                  <a:buFont typeface="+mj-lt"/>
                  <a:buAutoNum type="alphaLcParenR"/>
                </a:pPr>
                <a:endParaRPr lang="en-US" sz="2400" b="1" i="1" dirty="0" smtClean="0"/>
              </a:p>
              <a:p>
                <a:pPr marL="457200" lvl="0" indent="-457200">
                  <a:buFont typeface="+mj-lt"/>
                  <a:buAutoNum type="alphaLcParenR"/>
                </a:pPr>
                <a:endParaRPr lang="en-US" sz="2400" b="1" i="1" dirty="0" smtClean="0"/>
              </a:p>
              <a:p>
                <a:pPr marL="457200" lvl="0" indent="-457200">
                  <a:buFont typeface="+mj-lt"/>
                  <a:buAutoNum type="alphaLcParenR"/>
                </a:pPr>
                <a:endParaRPr lang="en-US" sz="2400" b="1" i="1" dirty="0" smtClean="0"/>
              </a:p>
              <a:p>
                <a:pPr marL="457200" lvl="0" indent="-457200">
                  <a:buFont typeface="+mj-lt"/>
                  <a:buAutoNum type="alphaLcParenR"/>
                </a:pPr>
                <a:endParaRPr lang="en-US" sz="2400" b="1" i="1" dirty="0" smtClean="0"/>
              </a:p>
              <a:p>
                <a:pPr marL="457200" lvl="0" indent="-457200">
                  <a:buFont typeface="+mj-lt"/>
                  <a:buAutoNum type="alphaLcParenR"/>
                </a:pPr>
                <a:r>
                  <a:rPr lang="en-US" sz="2400" b="1" dirty="0" smtClean="0"/>
                  <a:t>If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𝒎</m:t>
                    </m:r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>
                        <a:latin typeface="Cambria Math"/>
                      </a:rPr>
                      <m:t>𝑬𝑫𝑮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>
                        <a:latin typeface="Cambria Math"/>
                      </a:rPr>
                      <m:t>𝟒𝟎</m:t>
                    </m:r>
                    <m:r>
                      <a:rPr lang="en-US" sz="2400" b="1" i="1">
                        <a:latin typeface="Cambria Math"/>
                      </a:rPr>
                      <m:t>°</m:t>
                    </m:r>
                  </m:oMath>
                </a14:m>
                <a:r>
                  <a:rPr lang="en-US" sz="2400" b="1" dirty="0"/>
                  <a:t>.  What is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𝒎</m:t>
                    </m:r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>
                        <a:latin typeface="Cambria Math"/>
                      </a:rPr>
                      <m:t>𝑬𝑭𝑮</m:t>
                    </m:r>
                  </m:oMath>
                </a14:m>
                <a:r>
                  <a:rPr lang="en-US" sz="2400" b="1" dirty="0"/>
                  <a:t>?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335" y="1142999"/>
                <a:ext cx="7305893" cy="3785652"/>
              </a:xfrm>
              <a:prstGeom prst="rect">
                <a:avLst/>
              </a:prstGeom>
              <a:blipFill rotWithShape="1">
                <a:blip r:embed="rId3"/>
                <a:stretch>
                  <a:fillRect l="-1084" t="-965" b="-27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tangle 17"/>
          <p:cNvSpPr>
            <a:spLocks noChangeArrowheads="1"/>
          </p:cNvSpPr>
          <p:nvPr/>
        </p:nvSpPr>
        <p:spPr bwMode="auto">
          <a:xfrm>
            <a:off x="512335" y="2095778"/>
            <a:ext cx="3130985" cy="2012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</a:t>
            </a:r>
            <a:r>
              <a:rPr lang="en-US" altLang="en-US" sz="2400" b="1" i="1" dirty="0" smtClean="0">
                <a:solidFill>
                  <a:srgbClr val="FFFF00"/>
                </a:solidFill>
                <a:sym typeface="Symbol"/>
              </a:rPr>
              <a:t>DEG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 </a:t>
            </a:r>
            <a:r>
              <a:rPr lang="en-US" altLang="en-US" sz="2400" b="1" dirty="0">
                <a:solidFill>
                  <a:srgbClr val="FFFF00"/>
                </a:solidFill>
                <a:sym typeface="Symbol"/>
              </a:rPr>
              <a:t> 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</a:t>
            </a:r>
            <a:r>
              <a:rPr lang="en-US" altLang="en-US" sz="2400" b="1" i="1" dirty="0" smtClean="0">
                <a:solidFill>
                  <a:srgbClr val="FFFF00"/>
                </a:solidFill>
                <a:sym typeface="Symbol"/>
              </a:rPr>
              <a:t>FEG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None/>
            </a:pP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</a:t>
            </a:r>
            <a:r>
              <a:rPr lang="en-US" altLang="en-US" sz="2400" b="1" i="1" dirty="0" smtClean="0">
                <a:solidFill>
                  <a:srgbClr val="FFFF00"/>
                </a:solidFill>
                <a:sym typeface="Symbol"/>
              </a:rPr>
              <a:t>EDG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 </a:t>
            </a:r>
            <a:r>
              <a:rPr lang="en-US" altLang="en-US" sz="2400" b="1" dirty="0">
                <a:solidFill>
                  <a:srgbClr val="FFFF00"/>
                </a:solidFill>
                <a:sym typeface="Symbol"/>
              </a:rPr>
              <a:t> 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</a:t>
            </a:r>
            <a:r>
              <a:rPr lang="en-US" altLang="en-US" sz="2400" b="1" i="1" dirty="0" smtClean="0">
                <a:solidFill>
                  <a:srgbClr val="FFFF00"/>
                </a:solidFill>
                <a:sym typeface="Symbol"/>
              </a:rPr>
              <a:t>EFG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None/>
            </a:pPr>
            <a:r>
              <a:rPr lang="en-US" altLang="en-US" sz="2000" b="1" dirty="0" smtClean="0">
                <a:solidFill>
                  <a:srgbClr val="FFC000"/>
                </a:solidFill>
                <a:sym typeface="Symbol"/>
              </a:rPr>
              <a:t>(and </a:t>
            </a:r>
            <a:r>
              <a:rPr lang="en-US" altLang="en-US" sz="2000" b="1" dirty="0">
                <a:solidFill>
                  <a:srgbClr val="FFC000"/>
                </a:solidFill>
                <a:sym typeface="Symbol"/>
              </a:rPr>
              <a:t></a:t>
            </a:r>
            <a:r>
              <a:rPr lang="en-US" altLang="en-US" sz="2000" b="1" i="1" dirty="0" smtClean="0">
                <a:solidFill>
                  <a:srgbClr val="FFC000"/>
                </a:solidFill>
                <a:sym typeface="Symbol"/>
              </a:rPr>
              <a:t>DBE</a:t>
            </a:r>
            <a:r>
              <a:rPr lang="en-US" altLang="en-US" sz="2000" b="1" dirty="0" smtClean="0">
                <a:solidFill>
                  <a:srgbClr val="FFC000"/>
                </a:solidFill>
                <a:sym typeface="Symbol"/>
              </a:rPr>
              <a:t> </a:t>
            </a:r>
            <a:r>
              <a:rPr lang="en-US" altLang="en-US" sz="2000" b="1" dirty="0">
                <a:solidFill>
                  <a:srgbClr val="FFC000"/>
                </a:solidFill>
                <a:sym typeface="Symbol"/>
              </a:rPr>
              <a:t> </a:t>
            </a:r>
            <a:r>
              <a:rPr lang="en-US" altLang="en-US" sz="2000" b="1" i="1" dirty="0" smtClean="0">
                <a:solidFill>
                  <a:srgbClr val="FFC000"/>
                </a:solidFill>
                <a:sym typeface="Symbol"/>
              </a:rPr>
              <a:t>FGE</a:t>
            </a:r>
            <a:r>
              <a:rPr lang="en-US" altLang="en-US" sz="2000" b="1" dirty="0" smtClean="0">
                <a:solidFill>
                  <a:srgbClr val="FFC000"/>
                </a:solidFill>
                <a:sym typeface="Symbol"/>
              </a:rPr>
              <a:t> </a:t>
            </a:r>
            <a:endParaRPr lang="en-US" altLang="en-US" sz="2000" b="1" dirty="0">
              <a:solidFill>
                <a:srgbClr val="FFC000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None/>
            </a:pPr>
            <a:r>
              <a:rPr lang="en-US" altLang="en-US" sz="2000" b="1" dirty="0" smtClean="0">
                <a:solidFill>
                  <a:srgbClr val="FFC000"/>
                </a:solidFill>
                <a:sym typeface="Symbol"/>
              </a:rPr>
              <a:t>By third angle theorem) </a:t>
            </a:r>
            <a:endParaRPr lang="en-US" altLang="en-US" sz="2000" b="1" dirty="0">
              <a:solidFill>
                <a:srgbClr val="FFC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59921" y="1640650"/>
            <a:ext cx="4543806" cy="2584609"/>
          </a:xfrm>
          <a:prstGeom prst="rect">
            <a:avLst/>
          </a:prstGeom>
        </p:spPr>
      </p:pic>
      <p:sp>
        <p:nvSpPr>
          <p:cNvPr id="8" name="Rectangle 17"/>
          <p:cNvSpPr>
            <a:spLocks noChangeArrowheads="1"/>
          </p:cNvSpPr>
          <p:nvPr/>
        </p:nvSpPr>
        <p:spPr bwMode="auto">
          <a:xfrm>
            <a:off x="476167" y="5111531"/>
            <a:ext cx="8191666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None/>
            </a:pP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</a:t>
            </a:r>
            <a:r>
              <a:rPr lang="en-US" altLang="en-US" sz="2400" b="1" i="1" dirty="0" smtClean="0">
                <a:solidFill>
                  <a:srgbClr val="FFFF00"/>
                </a:solidFill>
                <a:sym typeface="Symbol"/>
              </a:rPr>
              <a:t>EDG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 </a:t>
            </a:r>
            <a:r>
              <a:rPr lang="en-US" altLang="en-US" sz="2400" b="1" dirty="0">
                <a:solidFill>
                  <a:srgbClr val="FFFF00"/>
                </a:solidFill>
                <a:sym typeface="Symbol"/>
              </a:rPr>
              <a:t> 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</a:t>
            </a:r>
            <a:r>
              <a:rPr lang="en-US" altLang="en-US" sz="2400" b="1" i="1" dirty="0" smtClean="0">
                <a:solidFill>
                  <a:srgbClr val="FFFF00"/>
                </a:solidFill>
                <a:sym typeface="Symbol"/>
              </a:rPr>
              <a:t>EFG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     so if </a:t>
            </a:r>
            <a:r>
              <a:rPr lang="en-US" altLang="en-US" sz="2400" b="1" dirty="0" err="1" smtClean="0">
                <a:solidFill>
                  <a:srgbClr val="FFFF00"/>
                </a:solidFill>
                <a:sym typeface="Symbol"/>
              </a:rPr>
              <a:t>m</a:t>
            </a:r>
            <a:r>
              <a:rPr lang="en-US" altLang="en-US" sz="2400" b="1" i="1" dirty="0" err="1">
                <a:solidFill>
                  <a:srgbClr val="FFFF00"/>
                </a:solidFill>
                <a:sym typeface="Symbol"/>
              </a:rPr>
              <a:t>EDG</a:t>
            </a:r>
            <a:r>
              <a:rPr lang="en-US" altLang="en-US" sz="2400" b="1" dirty="0">
                <a:solidFill>
                  <a:srgbClr val="FFFF00"/>
                </a:solidFill>
                <a:sym typeface="Symbol"/>
              </a:rPr>
              <a:t> 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= 40°  the </a:t>
            </a:r>
            <a:r>
              <a:rPr lang="en-US" altLang="en-US" sz="2400" b="1" dirty="0" err="1" smtClean="0">
                <a:solidFill>
                  <a:srgbClr val="FFFF00"/>
                </a:solidFill>
                <a:sym typeface="Symbol"/>
              </a:rPr>
              <a:t>m</a:t>
            </a:r>
            <a:r>
              <a:rPr lang="en-US" altLang="en-US" sz="2400" b="1" i="1" dirty="0" err="1">
                <a:solidFill>
                  <a:srgbClr val="FFFF00"/>
                </a:solidFill>
                <a:sym typeface="Symbol"/>
              </a:rPr>
              <a:t>EFG</a:t>
            </a:r>
            <a:r>
              <a:rPr lang="en-US" altLang="en-US" sz="2400" b="1" dirty="0">
                <a:solidFill>
                  <a:srgbClr val="FFFF00"/>
                </a:solidFill>
                <a:sym typeface="Symbol"/>
              </a:rPr>
              <a:t> 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= 40°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utoUpdateAnimBg="0"/>
      <p:bldP spid="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18" name="Title 10"/>
          <p:cNvSpPr>
            <a:spLocks noGrp="1"/>
          </p:cNvSpPr>
          <p:nvPr>
            <p:ph type="title"/>
          </p:nvPr>
        </p:nvSpPr>
        <p:spPr>
          <a:xfrm>
            <a:off x="457200" y="138113"/>
            <a:ext cx="8229600" cy="712787"/>
          </a:xfrm>
        </p:spPr>
        <p:txBody>
          <a:bodyPr/>
          <a:lstStyle/>
          <a:p>
            <a:r>
              <a:rPr lang="en-US" altLang="en-US" sz="3600" b="1" smtClean="0"/>
              <a:t>Example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60045" y="925830"/>
                <a:ext cx="84239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Given that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𝒎</m:t>
                    </m:r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>
                        <a:latin typeface="Cambria Math"/>
                      </a:rPr>
                      <m:t>𝑷𝑸𝑹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>
                        <a:latin typeface="Cambria Math"/>
                      </a:rPr>
                      <m:t>𝟏𝟎𝟐</m:t>
                    </m:r>
                    <m:r>
                      <a:rPr lang="en-US" sz="2400" b="1" i="1">
                        <a:latin typeface="Cambria Math"/>
                      </a:rPr>
                      <m:t>°</m:t>
                    </m:r>
                  </m:oMath>
                </a14:m>
                <a:r>
                  <a:rPr lang="en-US" sz="2400" b="1" dirty="0"/>
                  <a:t>, find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𝒎</m:t>
                    </m:r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>
                        <a:latin typeface="Cambria Math"/>
                      </a:rPr>
                      <m:t>𝑺𝑸𝑹</m:t>
                    </m:r>
                  </m:oMath>
                </a14:m>
                <a:r>
                  <a:rPr lang="en-US" sz="2400" b="1" dirty="0"/>
                  <a:t>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𝒎</m:t>
                    </m:r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>
                        <a:latin typeface="Cambria Math"/>
                      </a:rPr>
                      <m:t>𝑷𝑸𝑺</m:t>
                    </m:r>
                  </m:oMath>
                </a14:m>
                <a:r>
                  <a:rPr lang="en-US" sz="2400" b="1" dirty="0" smtClean="0"/>
                  <a:t>.</a:t>
                </a:r>
                <a:endParaRPr lang="en-US" sz="2400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45" y="925830"/>
                <a:ext cx="8423910" cy="461665"/>
              </a:xfrm>
              <a:prstGeom prst="rect">
                <a:avLst/>
              </a:prstGeom>
              <a:blipFill rotWithShape="1">
                <a:blip r:embed="rId2"/>
                <a:stretch>
                  <a:fillRect l="-1085" t="-9211" b="-30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1145" y="1627656"/>
            <a:ext cx="3095149" cy="2412302"/>
          </a:xfrm>
          <a:prstGeom prst="rect">
            <a:avLst/>
          </a:prstGeom>
        </p:spPr>
      </p:pic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512335" y="2095778"/>
            <a:ext cx="4411400" cy="33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Sum of the parts = whole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err="1" smtClean="0">
                <a:solidFill>
                  <a:srgbClr val="FFFF00"/>
                </a:solidFill>
                <a:sym typeface="Symbol"/>
              </a:rPr>
              <a:t>mPQS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 + </a:t>
            </a:r>
            <a:r>
              <a:rPr lang="en-US" altLang="en-US" sz="2400" b="1" dirty="0" err="1" smtClean="0">
                <a:solidFill>
                  <a:srgbClr val="FFFF00"/>
                </a:solidFill>
                <a:sym typeface="Symbol"/>
              </a:rPr>
              <a:t>mSQR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 =</a:t>
            </a:r>
            <a:r>
              <a:rPr lang="en-US" altLang="en-US" sz="2000" b="1" dirty="0" smtClean="0">
                <a:solidFill>
                  <a:srgbClr val="FFC000"/>
                </a:solidFill>
                <a:sym typeface="Symbol"/>
              </a:rPr>
              <a:t> </a:t>
            </a:r>
            <a:r>
              <a:rPr lang="en-US" altLang="en-US" sz="2400" b="1" dirty="0" err="1">
                <a:solidFill>
                  <a:srgbClr val="FFFF00"/>
                </a:solidFill>
                <a:sym typeface="Symbol"/>
              </a:rPr>
              <a:t>m</a:t>
            </a:r>
            <a:r>
              <a:rPr lang="en-US" altLang="en-US" sz="2400" b="1" dirty="0" err="1" smtClean="0">
                <a:solidFill>
                  <a:srgbClr val="FFFF00"/>
                </a:solidFill>
                <a:sym typeface="Symbol"/>
              </a:rPr>
              <a:t>PQR</a:t>
            </a:r>
            <a:endParaRPr lang="en-US" altLang="en-US" sz="2400" b="1" dirty="0" smtClean="0">
              <a:solidFill>
                <a:srgbClr val="FFFF00"/>
              </a:solidFill>
              <a:sym typeface="Symbol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(7x – 5)° + (9x + 11)° = 102°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99FF"/>
                </a:solidFill>
                <a:sym typeface="Symbol"/>
              </a:rPr>
              <a:t> (CLT !)         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16x + 6 = 102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                            16x = 96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                                x = 6 </a:t>
            </a:r>
            <a:endParaRPr lang="en-US" altLang="en-US" sz="20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18" name="Title 10"/>
          <p:cNvSpPr>
            <a:spLocks noGrp="1"/>
          </p:cNvSpPr>
          <p:nvPr>
            <p:ph type="title"/>
          </p:nvPr>
        </p:nvSpPr>
        <p:spPr>
          <a:xfrm>
            <a:off x="457200" y="138113"/>
            <a:ext cx="8229600" cy="712787"/>
          </a:xfrm>
        </p:spPr>
        <p:txBody>
          <a:bodyPr/>
          <a:lstStyle/>
          <a:p>
            <a:r>
              <a:rPr lang="en-US" altLang="en-US" sz="3600" b="1" dirty="0" smtClean="0"/>
              <a:t>Example 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60045" y="925830"/>
                <a:ext cx="8423910" cy="5064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𝑽𝑩</m:t>
                        </m:r>
                      </m:e>
                    </m:acc>
                  </m:oMath>
                </a14:m>
                <a:r>
                  <a:rPr lang="en-US" sz="2400" b="1" dirty="0"/>
                  <a:t> bisects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>
                        <a:latin typeface="Cambria Math"/>
                      </a:rPr>
                      <m:t>𝑨𝑽𝑪</m:t>
                    </m:r>
                  </m:oMath>
                </a14:m>
                <a:r>
                  <a:rPr lang="en-US" sz="2400" b="1" dirty="0"/>
                  <a:t>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𝒎</m:t>
                    </m:r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>
                        <a:latin typeface="Cambria Math"/>
                      </a:rPr>
                      <m:t>𝑨𝑽𝑪</m:t>
                    </m:r>
                    <m:r>
                      <a:rPr lang="en-US" sz="2400" b="1" i="1">
                        <a:latin typeface="Cambria Math"/>
                      </a:rPr>
                      <m:t>=</m:t>
                    </m:r>
                    <m:r>
                      <a:rPr lang="en-US" sz="2400" b="1" i="1">
                        <a:latin typeface="Cambria Math"/>
                      </a:rPr>
                      <m:t>𝟏𝟓𝟖</m:t>
                    </m:r>
                    <m:r>
                      <a:rPr lang="en-US" sz="2400" b="1" i="1">
                        <a:latin typeface="Cambria Math"/>
                      </a:rPr>
                      <m:t>°</m:t>
                    </m:r>
                  </m:oMath>
                </a14:m>
                <a:r>
                  <a:rPr lang="en-US" sz="2400" b="1" dirty="0"/>
                  <a:t>.  Find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𝒎</m:t>
                    </m:r>
                    <m:r>
                      <a:rPr lang="en-US" sz="2400" b="1" i="1">
                        <a:latin typeface="Cambria Math"/>
                      </a:rPr>
                      <m:t>∠</m:t>
                    </m:r>
                    <m:r>
                      <a:rPr lang="en-US" sz="2400" b="1" i="1">
                        <a:latin typeface="Cambria Math"/>
                      </a:rPr>
                      <m:t>𝑩𝑽𝑪</m:t>
                    </m:r>
                  </m:oMath>
                </a14:m>
                <a:r>
                  <a:rPr lang="en-US" sz="2400" b="1" dirty="0"/>
                  <a:t>.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45" y="925830"/>
                <a:ext cx="8423910" cy="506421"/>
              </a:xfrm>
              <a:prstGeom prst="rect">
                <a:avLst/>
              </a:prstGeom>
              <a:blipFill rotWithShape="1">
                <a:blip r:embed="rId2"/>
                <a:stretch>
                  <a:fillRect b="-277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512335" y="2095778"/>
            <a:ext cx="3989810" cy="219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Bisects – cuts in half !!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err="1" smtClean="0">
                <a:solidFill>
                  <a:srgbClr val="FFFF00"/>
                </a:solidFill>
                <a:sym typeface="Symbol"/>
              </a:rPr>
              <a:t>mBVC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  is half of</a:t>
            </a:r>
            <a:r>
              <a:rPr lang="en-US" altLang="en-US" sz="2000" b="1" dirty="0" smtClean="0">
                <a:solidFill>
                  <a:srgbClr val="FFC000"/>
                </a:solidFill>
                <a:sym typeface="Symbol"/>
              </a:rPr>
              <a:t> </a:t>
            </a:r>
            <a:r>
              <a:rPr lang="en-US" altLang="en-US" sz="2400" b="1" dirty="0" err="1">
                <a:solidFill>
                  <a:srgbClr val="FFFF00"/>
                </a:solidFill>
                <a:sym typeface="Symbol"/>
              </a:rPr>
              <a:t>m</a:t>
            </a:r>
            <a:r>
              <a:rPr lang="en-US" altLang="en-US" sz="2400" b="1" dirty="0" err="1" smtClean="0">
                <a:solidFill>
                  <a:srgbClr val="FFFF00"/>
                </a:solidFill>
                <a:sym typeface="Symbol"/>
              </a:rPr>
              <a:t>AVC</a:t>
            </a:r>
            <a:endParaRPr lang="en-US" altLang="en-US" sz="2400" b="1" dirty="0" smtClean="0">
              <a:solidFill>
                <a:srgbClr val="FFFF00"/>
              </a:solidFill>
              <a:sym typeface="Symbol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err="1">
                <a:solidFill>
                  <a:srgbClr val="FFFF00"/>
                </a:solidFill>
                <a:sym typeface="Symbol"/>
              </a:rPr>
              <a:t>m</a:t>
            </a:r>
            <a:r>
              <a:rPr lang="en-US" altLang="en-US" sz="2400" b="1" dirty="0" err="1" smtClean="0">
                <a:solidFill>
                  <a:srgbClr val="FFFF00"/>
                </a:solidFill>
                <a:sym typeface="Symbol"/>
              </a:rPr>
              <a:t>BVC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 = ½ (158°)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>
                <a:solidFill>
                  <a:srgbClr val="FFFF00"/>
                </a:solidFill>
                <a:sym typeface="Symbol"/>
              </a:rPr>
              <a:t> </a:t>
            </a: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              = 79°</a:t>
            </a:r>
          </a:p>
        </p:txBody>
      </p:sp>
    </p:spTree>
    <p:extLst>
      <p:ext uri="{BB962C8B-B14F-4D97-AF65-F5344CB8AC3E}">
        <p14:creationId xmlns:p14="http://schemas.microsoft.com/office/powerpoint/2010/main" val="3130574439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989" y="1567295"/>
            <a:ext cx="3924300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18" name="Title 10"/>
          <p:cNvSpPr>
            <a:spLocks noGrp="1"/>
          </p:cNvSpPr>
          <p:nvPr>
            <p:ph type="title"/>
          </p:nvPr>
        </p:nvSpPr>
        <p:spPr>
          <a:xfrm>
            <a:off x="457200" y="138113"/>
            <a:ext cx="8229600" cy="712787"/>
          </a:xfrm>
        </p:spPr>
        <p:txBody>
          <a:bodyPr/>
          <a:lstStyle/>
          <a:p>
            <a:r>
              <a:rPr lang="en-US" altLang="en-US" sz="3600" b="1" dirty="0" smtClean="0"/>
              <a:t>Construction 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0045" y="925830"/>
            <a:ext cx="350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Copy the given angle</a:t>
            </a:r>
            <a:endParaRPr lang="en-US" sz="2400" b="1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4752865" y="879663"/>
            <a:ext cx="366158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Copy -&gt; Equal Angles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Don’t trust that UV = UT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775701" y="2132706"/>
            <a:ext cx="436830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Steps: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7C80"/>
                </a:solidFill>
                <a:sym typeface="Symbol"/>
              </a:rPr>
              <a:t>1) Draw an arc centered at the vertex crossing both sides of the angle. Repeat on new angle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sym typeface="Symbol"/>
              </a:rPr>
              <a:t>2) Draw an arc measuring the distance from the lower ray to the upper ray. Repeat on new angle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CC00"/>
                </a:solidFill>
                <a:sym typeface="Symbol"/>
              </a:rPr>
              <a:t>3) Draw line connecting arc intersection and vertex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133" y="4199889"/>
            <a:ext cx="3924181" cy="252133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Arc 1"/>
          <p:cNvSpPr>
            <a:spLocks noChangeAspect="1"/>
          </p:cNvSpPr>
          <p:nvPr/>
        </p:nvSpPr>
        <p:spPr>
          <a:xfrm>
            <a:off x="-659278" y="1974695"/>
            <a:ext cx="3108960" cy="3108960"/>
          </a:xfrm>
          <a:prstGeom prst="arc">
            <a:avLst>
              <a:gd name="adj1" fmla="val 18098913"/>
              <a:gd name="adj2" fmla="val 727665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c 9"/>
          <p:cNvSpPr>
            <a:spLocks noChangeAspect="1"/>
          </p:cNvSpPr>
          <p:nvPr/>
        </p:nvSpPr>
        <p:spPr>
          <a:xfrm>
            <a:off x="-645428" y="4593285"/>
            <a:ext cx="3108960" cy="3108960"/>
          </a:xfrm>
          <a:prstGeom prst="arc">
            <a:avLst>
              <a:gd name="adj1" fmla="val 18098913"/>
              <a:gd name="adj2" fmla="val 727665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rc 3"/>
          <p:cNvSpPr>
            <a:spLocks noChangeAspect="1"/>
          </p:cNvSpPr>
          <p:nvPr/>
        </p:nvSpPr>
        <p:spPr>
          <a:xfrm>
            <a:off x="1465962" y="2598989"/>
            <a:ext cx="1885950" cy="1885950"/>
          </a:xfrm>
          <a:prstGeom prst="arc">
            <a:avLst>
              <a:gd name="adj1" fmla="val 14074976"/>
              <a:gd name="adj2" fmla="val 1758208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/>
          <p:cNvSpPr>
            <a:spLocks noChangeAspect="1"/>
          </p:cNvSpPr>
          <p:nvPr/>
        </p:nvSpPr>
        <p:spPr>
          <a:xfrm>
            <a:off x="1465957" y="5203724"/>
            <a:ext cx="1885950" cy="1885950"/>
          </a:xfrm>
          <a:prstGeom prst="arc">
            <a:avLst>
              <a:gd name="adj1" fmla="val 14074976"/>
              <a:gd name="adj2" fmla="val 1758208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28675" y="4402931"/>
            <a:ext cx="2566988" cy="1724026"/>
          </a:xfrm>
          <a:prstGeom prst="line">
            <a:avLst/>
          </a:prstGeom>
          <a:ln w="38100">
            <a:solidFill>
              <a:srgbClr val="CC9900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0798572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utoUpdateAnimBg="0"/>
      <p:bldP spid="7" grpId="0" autoUpdateAnimBg="0"/>
      <p:bldP spid="2" grpId="0" animBg="1"/>
      <p:bldP spid="10" grpId="0" animBg="1"/>
      <p:bldP spid="4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89" y="1893082"/>
            <a:ext cx="470916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18" name="Title 10"/>
          <p:cNvSpPr>
            <a:spLocks noGrp="1"/>
          </p:cNvSpPr>
          <p:nvPr>
            <p:ph type="title"/>
          </p:nvPr>
        </p:nvSpPr>
        <p:spPr>
          <a:xfrm>
            <a:off x="457200" y="138113"/>
            <a:ext cx="8229600" cy="712787"/>
          </a:xfrm>
        </p:spPr>
        <p:txBody>
          <a:bodyPr/>
          <a:lstStyle/>
          <a:p>
            <a:r>
              <a:rPr lang="en-US" altLang="en-US" sz="3600" b="1" dirty="0" smtClean="0"/>
              <a:t>Construction 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0045" y="925830"/>
            <a:ext cx="3503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Bisect the given angle</a:t>
            </a:r>
            <a:endParaRPr lang="en-US" sz="2400" b="1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5267215" y="742503"/>
            <a:ext cx="366158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Bisects – cuts in half !!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Don’t trust that UV = UT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381445" y="1926368"/>
            <a:ext cx="3762555" cy="4856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FontTx/>
              <a:buNone/>
            </a:pPr>
            <a:r>
              <a:rPr lang="en-US" altLang="en-US" sz="2400" b="1" dirty="0" smtClean="0">
                <a:solidFill>
                  <a:srgbClr val="FFFF00"/>
                </a:solidFill>
                <a:sym typeface="Symbol"/>
              </a:rPr>
              <a:t>Steps: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None/>
            </a:pPr>
            <a:r>
              <a:rPr lang="en-US" altLang="en-US" sz="2400" b="1" dirty="0" smtClean="0">
                <a:solidFill>
                  <a:srgbClr val="FF7C80"/>
                </a:solidFill>
                <a:sym typeface="Symbol"/>
              </a:rPr>
              <a:t>1) Draw </a:t>
            </a:r>
            <a:r>
              <a:rPr lang="en-US" altLang="en-US" sz="2400" b="1" dirty="0">
                <a:solidFill>
                  <a:srgbClr val="FF7C80"/>
                </a:solidFill>
                <a:sym typeface="Symbol"/>
              </a:rPr>
              <a:t>an arc </a:t>
            </a:r>
            <a:r>
              <a:rPr lang="en-US" altLang="en-US" sz="2400" b="1" dirty="0" smtClean="0">
                <a:solidFill>
                  <a:srgbClr val="FF7C80"/>
                </a:solidFill>
                <a:sym typeface="Symbol"/>
              </a:rPr>
              <a:t>centered at the vertex crossing </a:t>
            </a:r>
            <a:r>
              <a:rPr lang="en-US" altLang="en-US" sz="2400" b="1" dirty="0">
                <a:solidFill>
                  <a:srgbClr val="FF7C80"/>
                </a:solidFill>
                <a:sym typeface="Symbol"/>
              </a:rPr>
              <a:t>both sides of the angle. </a:t>
            </a:r>
            <a:endParaRPr lang="en-US" altLang="en-US" sz="2400" b="1" dirty="0" smtClean="0">
              <a:solidFill>
                <a:srgbClr val="FF7C80"/>
              </a:solidFill>
              <a:sym typeface="Symbol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None/>
            </a:pPr>
            <a:r>
              <a:rPr lang="en-US" alt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sym typeface="Symbol"/>
              </a:rPr>
              <a:t>2) Draw same arc centered at each intersection point on angle’s rays</a:t>
            </a:r>
            <a:endParaRPr lang="en-US" altLang="en-US" sz="2400" b="1" dirty="0">
              <a:solidFill>
                <a:srgbClr val="FFFF00"/>
              </a:solidFill>
              <a:sym typeface="Symbol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  <a:buNone/>
            </a:pPr>
            <a:r>
              <a:rPr lang="en-US" altLang="en-US" sz="2400" b="1" dirty="0" smtClean="0">
                <a:solidFill>
                  <a:srgbClr val="FFCC00"/>
                </a:solidFill>
                <a:sym typeface="Symbol"/>
              </a:rPr>
              <a:t>3) Draw line from vertex to intersection of the step 2 arcs in the interior of the angle</a:t>
            </a:r>
          </a:p>
        </p:txBody>
      </p:sp>
      <p:sp>
        <p:nvSpPr>
          <p:cNvPr id="9" name="Arc 8"/>
          <p:cNvSpPr>
            <a:spLocks noChangeAspect="1"/>
          </p:cNvSpPr>
          <p:nvPr/>
        </p:nvSpPr>
        <p:spPr>
          <a:xfrm>
            <a:off x="-659278" y="2750575"/>
            <a:ext cx="3108960" cy="3108960"/>
          </a:xfrm>
          <a:prstGeom prst="arc">
            <a:avLst>
              <a:gd name="adj1" fmla="val 18098913"/>
              <a:gd name="adj2" fmla="val 727665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c 9"/>
          <p:cNvSpPr>
            <a:spLocks noChangeAspect="1"/>
          </p:cNvSpPr>
          <p:nvPr/>
        </p:nvSpPr>
        <p:spPr>
          <a:xfrm>
            <a:off x="823202" y="2709005"/>
            <a:ext cx="3108960" cy="3108960"/>
          </a:xfrm>
          <a:prstGeom prst="arc">
            <a:avLst>
              <a:gd name="adj1" fmla="val 18098913"/>
              <a:gd name="adj2" fmla="val 21017414"/>
            </a:avLst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/>
          <p:cNvSpPr>
            <a:spLocks noChangeAspect="1"/>
          </p:cNvSpPr>
          <p:nvPr/>
        </p:nvSpPr>
        <p:spPr>
          <a:xfrm>
            <a:off x="559952" y="1836135"/>
            <a:ext cx="3108960" cy="3108960"/>
          </a:xfrm>
          <a:prstGeom prst="arc">
            <a:avLst>
              <a:gd name="adj1" fmla="val 19937211"/>
              <a:gd name="adj2" fmla="val 1349869"/>
            </a:avLst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823202" y="3086100"/>
            <a:ext cx="3887343" cy="1177386"/>
          </a:xfrm>
          <a:prstGeom prst="straightConnector1">
            <a:avLst/>
          </a:prstGeom>
          <a:ln w="38100">
            <a:solidFill>
              <a:srgbClr val="CC99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318358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utoUpdateAnimBg="0"/>
      <p:bldP spid="7" grpId="0" autoUpdateAnimBg="0"/>
      <p:bldP spid="9" grpId="0" animBg="1"/>
      <p:bldP spid="10" grpId="0" animBg="1"/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"/>
            <a:ext cx="8229600" cy="906463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6825"/>
            <a:ext cx="8355330" cy="5208588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/>
            <a:r>
              <a:rPr lang="en-US" sz="2400" b="1" dirty="0"/>
              <a:t>Angles named with three letters and the vertex (hinge point) is always the middle letter</a:t>
            </a:r>
          </a:p>
          <a:p>
            <a:pPr lvl="1"/>
            <a:r>
              <a:rPr lang="en-US" sz="2400" b="1" dirty="0"/>
              <a:t>Angles are classified by their measures as acute, right, obtuse or straight</a:t>
            </a:r>
          </a:p>
          <a:p>
            <a:pPr lvl="1"/>
            <a:r>
              <a:rPr lang="en-US" sz="2400" b="1" dirty="0"/>
              <a:t>Congruent angles have equal measure</a:t>
            </a:r>
          </a:p>
          <a:p>
            <a:pPr lvl="1"/>
            <a:r>
              <a:rPr lang="en-US" sz="2400" b="1" dirty="0"/>
              <a:t>Angle bisector cuts an angle into two equal halves</a:t>
            </a:r>
          </a:p>
          <a:p>
            <a:pPr lvl="1" eaLnBrk="1" hangingPunct="1"/>
            <a:endParaRPr lang="en-US" altLang="en-US" sz="2400" b="1" dirty="0" smtClean="0"/>
          </a:p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sz="2800" b="1" dirty="0" smtClean="0"/>
              <a:t>  </a:t>
            </a:r>
          </a:p>
          <a:p>
            <a:pPr lvl="1" eaLnBrk="1" hangingPunct="1"/>
            <a:r>
              <a:rPr lang="en-US" altLang="en-US" sz="2400" b="1" dirty="0" smtClean="0"/>
              <a:t>Angle WS 1 (naming and classifying)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Lesson 1-5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371600"/>
          </a:xfrm>
        </p:spPr>
        <p:txBody>
          <a:bodyPr/>
          <a:lstStyle/>
          <a:p>
            <a:pPr eaLnBrk="1" hangingPunct="1"/>
            <a:r>
              <a:rPr lang="en-US" b="1" dirty="0"/>
              <a:t>Measuring and </a:t>
            </a:r>
            <a:endParaRPr lang="en-US" b="1" dirty="0" smtClean="0"/>
          </a:p>
          <a:p>
            <a:pPr eaLnBrk="1" hangingPunct="1"/>
            <a:r>
              <a:rPr lang="en-US" b="1" dirty="0" smtClean="0"/>
              <a:t>Constructing </a:t>
            </a:r>
            <a:r>
              <a:rPr lang="en-US" b="1" dirty="0"/>
              <a:t>Angles</a:t>
            </a:r>
            <a:endParaRPr lang="el-GR" altLang="en-US" b="1" dirty="0" smtClean="0">
              <a:solidFill>
                <a:srgbClr val="FFFF00"/>
              </a:solidFill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Lesson Outline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6388" y="1341438"/>
            <a:ext cx="8229600" cy="4525962"/>
          </a:xfrm>
        </p:spPr>
        <p:txBody>
          <a:bodyPr/>
          <a:lstStyle/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/>
              <a:t>Five-Minute Check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/>
              <a:t>Objectives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/>
              <a:t>Vocabulary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/>
              <a:t>Core Concepts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Examples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Constructions</a:t>
            </a:r>
            <a:endParaRPr lang="en-US" sz="2400" b="1" dirty="0"/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/>
              <a:t>Summary and Homework</a:t>
            </a:r>
          </a:p>
          <a:p>
            <a:pPr>
              <a:buFont typeface="Wingdings" pitchFamily="2" charset="2"/>
              <a:buChar char="Ø"/>
              <a:defRPr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762000"/>
            <a:ext cx="9220200" cy="6096000"/>
          </a:xfrm>
          <a:prstGeom prst="rect">
            <a:avLst/>
          </a:prstGeom>
          <a:pattFill prst="dotGrid">
            <a:fgClr>
              <a:srgbClr val="CC00CC"/>
            </a:fgClr>
            <a:bgClr>
              <a:srgbClr val="800080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199563" cy="762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6" name="Oval 4"/>
          <p:cNvSpPr>
            <a:spLocks noChangeArrowheads="1"/>
          </p:cNvSpPr>
          <p:nvPr/>
        </p:nvSpPr>
        <p:spPr bwMode="auto">
          <a:xfrm>
            <a:off x="77788" y="19050"/>
            <a:ext cx="396875" cy="415925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7" name="Freeform 5"/>
          <p:cNvSpPr>
            <a:spLocks/>
          </p:cNvSpPr>
          <p:nvPr/>
        </p:nvSpPr>
        <p:spPr bwMode="auto">
          <a:xfrm>
            <a:off x="273050" y="14288"/>
            <a:ext cx="114300" cy="214312"/>
          </a:xfrm>
          <a:custGeom>
            <a:avLst/>
            <a:gdLst>
              <a:gd name="T0" fmla="*/ 0 w 72"/>
              <a:gd name="T1" fmla="*/ 0 h 135"/>
              <a:gd name="T2" fmla="*/ 2147483647 w 72"/>
              <a:gd name="T3" fmla="*/ 2147483647 h 135"/>
              <a:gd name="T4" fmla="*/ 2147483647 w 72"/>
              <a:gd name="T5" fmla="*/ 2147483647 h 135"/>
              <a:gd name="T6" fmla="*/ 0 w 72"/>
              <a:gd name="T7" fmla="*/ 0 h 135"/>
              <a:gd name="T8" fmla="*/ 0 60000 65536"/>
              <a:gd name="T9" fmla="*/ 0 60000 65536"/>
              <a:gd name="T10" fmla="*/ 0 60000 65536"/>
              <a:gd name="T11" fmla="*/ 0 60000 65536"/>
              <a:gd name="T12" fmla="*/ 0 w 72"/>
              <a:gd name="T13" fmla="*/ 0 h 135"/>
              <a:gd name="T14" fmla="*/ 72 w 72"/>
              <a:gd name="T15" fmla="*/ 135 h 1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" h="135">
                <a:moveTo>
                  <a:pt x="0" y="0"/>
                </a:moveTo>
                <a:lnTo>
                  <a:pt x="2" y="135"/>
                </a:lnTo>
                <a:lnTo>
                  <a:pt x="72" y="29"/>
                </a:lnTo>
                <a:cubicBezTo>
                  <a:pt x="72" y="7"/>
                  <a:pt x="0" y="0"/>
                  <a:pt x="0" y="0"/>
                </a:cubicBezTo>
                <a:close/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555625" y="58738"/>
            <a:ext cx="536236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336699"/>
                  </a:outerShdw>
                </a:effectLst>
              </a:rPr>
              <a:t>5-Minute Check on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336699"/>
                  </a:outerShdw>
                </a:effectLst>
              </a:rPr>
              <a:t>Lesson 1-5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336699"/>
                </a:outerShdw>
              </a:effectLst>
            </a:endParaRPr>
          </a:p>
        </p:txBody>
      </p:sp>
      <p:sp>
        <p:nvSpPr>
          <p:cNvPr id="3081" name="Rectangle 11"/>
          <p:cNvSpPr>
            <a:spLocks noChangeArrowheads="1"/>
          </p:cNvSpPr>
          <p:nvPr/>
        </p:nvSpPr>
        <p:spPr bwMode="auto">
          <a:xfrm>
            <a:off x="244043" y="762000"/>
            <a:ext cx="8761412" cy="56499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90513" indent="-290513" eaLnBrk="1" hangingPunct="1">
              <a:buFont typeface="+mj-lt"/>
              <a:buAutoNum type="arabicPeriod"/>
            </a:pPr>
            <a:r>
              <a:rPr lang="en-US" altLang="en-US" sz="2000" b="1" dirty="0" smtClean="0">
                <a:solidFill>
                  <a:srgbClr val="FFFFFF"/>
                </a:solidFill>
                <a:cs typeface="Arial" charset="0"/>
                <a:sym typeface="Symbol" pitchFamily="18" charset="2"/>
              </a:rPr>
              <a:t>Find the perimeter and area of the figure shown.</a:t>
            </a:r>
          </a:p>
          <a:p>
            <a:pPr marL="290513" indent="-290513" eaLnBrk="1" hangingPunct="1">
              <a:buFont typeface="+mj-lt"/>
              <a:buAutoNum type="arabicPeriod"/>
            </a:pPr>
            <a:endParaRPr lang="en-US" altLang="en-US" sz="2000" b="1" dirty="0">
              <a:solidFill>
                <a:srgbClr val="FFFFFF"/>
              </a:solidFill>
              <a:cs typeface="Arial" charset="0"/>
              <a:sym typeface="Symbol" pitchFamily="18" charset="2"/>
            </a:endParaRPr>
          </a:p>
          <a:p>
            <a:pPr marL="290513" indent="-290513" eaLnBrk="1" hangingPunct="1">
              <a:buFont typeface="+mj-lt"/>
              <a:buAutoNum type="arabicPeriod"/>
            </a:pPr>
            <a:endParaRPr lang="en-US" altLang="en-US" sz="2000" b="1" dirty="0" smtClean="0">
              <a:solidFill>
                <a:srgbClr val="FFFFFF"/>
              </a:solidFill>
              <a:cs typeface="Arial" charset="0"/>
              <a:sym typeface="Symbol" pitchFamily="18" charset="2"/>
            </a:endParaRPr>
          </a:p>
          <a:p>
            <a:pPr marL="290513" indent="-290513" eaLnBrk="1" hangingPunct="1">
              <a:buFont typeface="+mj-lt"/>
              <a:buAutoNum type="arabicPeriod"/>
            </a:pPr>
            <a:endParaRPr lang="en-US" altLang="en-US" sz="2000" b="1" dirty="0">
              <a:solidFill>
                <a:srgbClr val="FFFFFF"/>
              </a:solidFill>
              <a:cs typeface="Arial" charset="0"/>
              <a:sym typeface="Symbol" pitchFamily="18" charset="2"/>
            </a:endParaRPr>
          </a:p>
          <a:p>
            <a:pPr marL="290513" indent="-290513" eaLnBrk="1" hangingPunct="1">
              <a:buFont typeface="+mj-lt"/>
              <a:buAutoNum type="arabicPeriod"/>
            </a:pPr>
            <a:endParaRPr lang="en-US" altLang="en-US" sz="2000" b="1" dirty="0" smtClean="0">
              <a:solidFill>
                <a:srgbClr val="FFFFFF"/>
              </a:solidFill>
              <a:cs typeface="Arial" charset="0"/>
              <a:sym typeface="Symbol" pitchFamily="18" charset="2"/>
            </a:endParaRPr>
          </a:p>
          <a:p>
            <a:pPr marL="290513" indent="-290513" eaLnBrk="1" hangingPunct="1">
              <a:buFont typeface="+mj-lt"/>
              <a:buAutoNum type="arabicPeriod"/>
            </a:pPr>
            <a:endParaRPr lang="en-US" altLang="en-US" sz="2000" b="1" dirty="0">
              <a:solidFill>
                <a:srgbClr val="FFFFFF"/>
              </a:solidFill>
              <a:cs typeface="Arial" charset="0"/>
              <a:sym typeface="Symbol" pitchFamily="18" charset="2"/>
            </a:endParaRPr>
          </a:p>
          <a:p>
            <a:pPr marL="290513" indent="-290513" eaLnBrk="1" hangingPunct="1">
              <a:buFont typeface="+mj-lt"/>
              <a:buAutoNum type="arabicPeriod"/>
            </a:pPr>
            <a:endParaRPr lang="en-US" altLang="en-US" sz="2000" b="1" dirty="0" smtClean="0">
              <a:solidFill>
                <a:srgbClr val="FFFFFF"/>
              </a:solidFill>
              <a:cs typeface="Arial" charset="0"/>
              <a:sym typeface="Symbol" pitchFamily="18" charset="2"/>
            </a:endParaRPr>
          </a:p>
          <a:p>
            <a:pPr marL="290513" indent="-290513" eaLnBrk="1" hangingPunct="1">
              <a:buFont typeface="+mj-lt"/>
              <a:buAutoNum type="arabicPeriod"/>
            </a:pPr>
            <a:r>
              <a:rPr lang="en-US" altLang="en-US" sz="2000" b="1" dirty="0" smtClean="0">
                <a:solidFill>
                  <a:srgbClr val="FFFFFF"/>
                </a:solidFill>
                <a:cs typeface="Arial" charset="0"/>
                <a:sym typeface="Symbol" pitchFamily="18" charset="2"/>
              </a:rPr>
              <a:t>Find the area and perimeter of a rectangle with width 10 and length of 15.</a:t>
            </a:r>
          </a:p>
          <a:p>
            <a:pPr marL="290513" indent="-290513" eaLnBrk="1" hangingPunct="1">
              <a:buFont typeface="+mj-lt"/>
              <a:buAutoNum type="arabicPeriod"/>
            </a:pPr>
            <a:endParaRPr lang="en-US" altLang="en-US" sz="2000" b="1" dirty="0" smtClean="0">
              <a:solidFill>
                <a:srgbClr val="FFFFFF"/>
              </a:solidFill>
              <a:cs typeface="Arial" charset="0"/>
              <a:sym typeface="Symbol" pitchFamily="18" charset="2"/>
            </a:endParaRPr>
          </a:p>
          <a:p>
            <a:pPr marL="290513" indent="-290513" eaLnBrk="1" hangingPunct="1">
              <a:buFont typeface="+mj-lt"/>
              <a:buAutoNum type="arabicPeriod"/>
            </a:pPr>
            <a:endParaRPr lang="en-US" altLang="en-US" sz="2000" b="1" dirty="0">
              <a:solidFill>
                <a:srgbClr val="FFFFFF"/>
              </a:solidFill>
              <a:cs typeface="Arial" charset="0"/>
              <a:sym typeface="Symbol" pitchFamily="18" charset="2"/>
            </a:endParaRPr>
          </a:p>
          <a:p>
            <a:pPr marL="290513" indent="-290513" eaLnBrk="1" hangingPunct="1">
              <a:buFont typeface="+mj-lt"/>
              <a:buAutoNum type="arabicPeriod"/>
            </a:pPr>
            <a:r>
              <a:rPr lang="en-US" altLang="en-US" sz="2000" b="1" dirty="0" smtClean="0">
                <a:solidFill>
                  <a:srgbClr val="FFFFFF"/>
                </a:solidFill>
                <a:cs typeface="Arial" charset="0"/>
                <a:sym typeface="Symbol" pitchFamily="18" charset="2"/>
              </a:rPr>
              <a:t>Find the area and perimeter of a square with a side of 6.</a:t>
            </a:r>
          </a:p>
          <a:p>
            <a:pPr marL="290513" indent="-290513" eaLnBrk="1" hangingPunct="1">
              <a:buFont typeface="+mj-lt"/>
              <a:buAutoNum type="arabicPeriod"/>
            </a:pPr>
            <a:endParaRPr lang="en-US" altLang="en-US" sz="2000" b="1" dirty="0">
              <a:solidFill>
                <a:srgbClr val="FFFFFF"/>
              </a:solidFill>
              <a:cs typeface="Arial" charset="0"/>
              <a:sym typeface="Symbol" pitchFamily="18" charset="2"/>
            </a:endParaRPr>
          </a:p>
          <a:p>
            <a:pPr marL="290513" indent="-290513" eaLnBrk="1" hangingPunct="1">
              <a:buFont typeface="+mj-lt"/>
              <a:buAutoNum type="arabicPeriod"/>
            </a:pPr>
            <a:endParaRPr lang="en-US" altLang="en-US" sz="2000" b="1" dirty="0" smtClean="0">
              <a:solidFill>
                <a:srgbClr val="FFFFFF"/>
              </a:solidFill>
              <a:cs typeface="Arial" charset="0"/>
              <a:sym typeface="Symbol" pitchFamily="18" charset="2"/>
            </a:endParaRPr>
          </a:p>
          <a:p>
            <a:pPr marL="290513" indent="-290513" eaLnBrk="1" hangingPunct="1">
              <a:buFont typeface="+mj-lt"/>
              <a:buAutoNum type="arabicPeriod"/>
            </a:pPr>
            <a:r>
              <a:rPr lang="en-US" altLang="en-US" sz="2000" b="1" dirty="0" smtClean="0">
                <a:solidFill>
                  <a:srgbClr val="FFFFFF"/>
                </a:solidFill>
                <a:cs typeface="Arial" charset="0"/>
                <a:sym typeface="Symbol" pitchFamily="18" charset="2"/>
              </a:rPr>
              <a:t>Name and classify the following:</a:t>
            </a:r>
            <a:endParaRPr lang="el-GR" altLang="en-US" sz="2000" b="1" dirty="0">
              <a:solidFill>
                <a:srgbClr val="FFFFF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27278" y="1459447"/>
            <a:ext cx="410894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>
                <a:solidFill>
                  <a:srgbClr val="FFFF00"/>
                </a:solidFill>
              </a:rPr>
              <a:t>P = 2(l + w) = </a:t>
            </a:r>
            <a:r>
              <a:rPr lang="en-US" sz="2000" b="1" i="1" dirty="0" smtClean="0">
                <a:solidFill>
                  <a:srgbClr val="FFFF00"/>
                </a:solidFill>
              </a:rPr>
              <a:t>2(5 </a:t>
            </a:r>
            <a:r>
              <a:rPr lang="en-US" sz="2000" b="1" i="1" dirty="0">
                <a:solidFill>
                  <a:srgbClr val="FFFF00"/>
                </a:solidFill>
              </a:rPr>
              <a:t>+ </a:t>
            </a:r>
            <a:r>
              <a:rPr lang="en-US" sz="2000" b="1" i="1" dirty="0" smtClean="0">
                <a:solidFill>
                  <a:srgbClr val="FFFF00"/>
                </a:solidFill>
              </a:rPr>
              <a:t>3) </a:t>
            </a:r>
            <a:r>
              <a:rPr lang="en-US" sz="2000" b="1" i="1" dirty="0">
                <a:solidFill>
                  <a:srgbClr val="FFFF00"/>
                </a:solidFill>
              </a:rPr>
              <a:t>= </a:t>
            </a:r>
            <a:r>
              <a:rPr lang="en-US" sz="2000" b="1" i="1" dirty="0" smtClean="0">
                <a:solidFill>
                  <a:srgbClr val="FFFF00"/>
                </a:solidFill>
              </a:rPr>
              <a:t>16            </a:t>
            </a:r>
          </a:p>
          <a:p>
            <a:endParaRPr lang="en-US" sz="2000" b="1" i="1" dirty="0">
              <a:solidFill>
                <a:srgbClr val="FFFF00"/>
              </a:solidFill>
            </a:endParaRPr>
          </a:p>
          <a:p>
            <a:r>
              <a:rPr lang="en-US" sz="2000" b="1" i="1" dirty="0" smtClean="0">
                <a:solidFill>
                  <a:srgbClr val="FFFF00"/>
                </a:solidFill>
              </a:rPr>
              <a:t>A </a:t>
            </a:r>
            <a:r>
              <a:rPr lang="en-US" sz="2000" b="1" i="1" dirty="0">
                <a:solidFill>
                  <a:srgbClr val="FFFF00"/>
                </a:solidFill>
              </a:rPr>
              <a:t>= </a:t>
            </a:r>
            <a:r>
              <a:rPr lang="en-US" sz="2000" b="1" i="1" dirty="0" err="1">
                <a:solidFill>
                  <a:srgbClr val="FFFF00"/>
                </a:solidFill>
              </a:rPr>
              <a:t>lw</a:t>
            </a:r>
            <a:r>
              <a:rPr lang="en-US" sz="2000" b="1" i="1" dirty="0">
                <a:solidFill>
                  <a:srgbClr val="FFFF00"/>
                </a:solidFill>
              </a:rPr>
              <a:t> = </a:t>
            </a:r>
            <a:r>
              <a:rPr lang="en-US" sz="2000" b="1" i="1" dirty="0" smtClean="0">
                <a:solidFill>
                  <a:srgbClr val="FFFF00"/>
                </a:solidFill>
              </a:rPr>
              <a:t>5(3) </a:t>
            </a:r>
            <a:r>
              <a:rPr lang="en-US" sz="2000" b="1" i="1" dirty="0">
                <a:solidFill>
                  <a:srgbClr val="FFFF00"/>
                </a:solidFill>
              </a:rPr>
              <a:t>= </a:t>
            </a:r>
            <a:r>
              <a:rPr lang="en-US" sz="2000" b="1" i="1" dirty="0" smtClean="0">
                <a:solidFill>
                  <a:srgbClr val="FFFF00"/>
                </a:solidFill>
              </a:rPr>
              <a:t>15</a:t>
            </a:r>
            <a:endParaRPr lang="en-US" sz="2000" b="1" dirty="0">
              <a:solidFill>
                <a:srgbClr val="FFFF00"/>
              </a:solidFill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150" y="1219567"/>
            <a:ext cx="1552575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Heptagon 2"/>
          <p:cNvSpPr/>
          <p:nvPr/>
        </p:nvSpPr>
        <p:spPr>
          <a:xfrm>
            <a:off x="1138172" y="5417130"/>
            <a:ext cx="914400" cy="914400"/>
          </a:xfrm>
          <a:prstGeom prst="heptagon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L-Shape 3"/>
          <p:cNvSpPr/>
          <p:nvPr/>
        </p:nvSpPr>
        <p:spPr>
          <a:xfrm>
            <a:off x="4833028" y="5375569"/>
            <a:ext cx="914400" cy="914400"/>
          </a:xfrm>
          <a:prstGeom prst="corne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189962" y="3557942"/>
            <a:ext cx="68695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>
                <a:solidFill>
                  <a:srgbClr val="FFFF00"/>
                </a:solidFill>
              </a:rPr>
              <a:t>P = </a:t>
            </a:r>
            <a:r>
              <a:rPr lang="en-US" sz="2000" b="1" i="1" dirty="0" smtClean="0">
                <a:solidFill>
                  <a:srgbClr val="FFFF00"/>
                </a:solidFill>
              </a:rPr>
              <a:t>2(l + w) </a:t>
            </a:r>
            <a:r>
              <a:rPr lang="en-US" sz="2000" b="1" i="1" dirty="0">
                <a:solidFill>
                  <a:srgbClr val="FFFF00"/>
                </a:solidFill>
              </a:rPr>
              <a:t>= </a:t>
            </a:r>
            <a:r>
              <a:rPr lang="en-US" sz="2000" b="1" i="1" dirty="0" smtClean="0">
                <a:solidFill>
                  <a:srgbClr val="FFFF00"/>
                </a:solidFill>
              </a:rPr>
              <a:t>2(15 + 10) </a:t>
            </a:r>
            <a:r>
              <a:rPr lang="en-US" sz="2000" b="1" i="1" dirty="0">
                <a:solidFill>
                  <a:srgbClr val="FFFF00"/>
                </a:solidFill>
              </a:rPr>
              <a:t>= </a:t>
            </a:r>
            <a:r>
              <a:rPr lang="en-US" sz="2000" b="1" i="1" dirty="0" smtClean="0">
                <a:solidFill>
                  <a:srgbClr val="FFFF00"/>
                </a:solidFill>
              </a:rPr>
              <a:t>50            </a:t>
            </a:r>
            <a:r>
              <a:rPr lang="en-US" sz="2000" b="1" i="1" dirty="0">
                <a:solidFill>
                  <a:srgbClr val="FFFF00"/>
                </a:solidFill>
              </a:rPr>
              <a:t>A = </a:t>
            </a:r>
            <a:r>
              <a:rPr lang="en-US" sz="2000" b="1" i="1" dirty="0" err="1" smtClean="0">
                <a:solidFill>
                  <a:srgbClr val="FFFF00"/>
                </a:solidFill>
              </a:rPr>
              <a:t>lw</a:t>
            </a:r>
            <a:r>
              <a:rPr lang="en-US" sz="2000" b="1" i="1" dirty="0" smtClean="0">
                <a:solidFill>
                  <a:srgbClr val="FFFF00"/>
                </a:solidFill>
              </a:rPr>
              <a:t> = 15(10) </a:t>
            </a:r>
            <a:r>
              <a:rPr lang="en-US" sz="2000" b="1" i="1" dirty="0">
                <a:solidFill>
                  <a:srgbClr val="FFFF00"/>
                </a:solidFill>
              </a:rPr>
              <a:t>= </a:t>
            </a:r>
            <a:r>
              <a:rPr lang="en-US" sz="2000" b="1" i="1" dirty="0" smtClean="0">
                <a:solidFill>
                  <a:srgbClr val="FFFF00"/>
                </a:solidFill>
              </a:rPr>
              <a:t>150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38172" y="4489240"/>
            <a:ext cx="48674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FFFF00"/>
                </a:solidFill>
              </a:rPr>
              <a:t>P = 4s = 4(6) = 24            A = s² = 6² = 36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18646" y="5520387"/>
            <a:ext cx="13692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FFFF00"/>
                </a:solidFill>
              </a:rPr>
              <a:t>Heptagon</a:t>
            </a:r>
          </a:p>
          <a:p>
            <a:r>
              <a:rPr lang="en-US" sz="2000" b="1" i="1" dirty="0" smtClean="0">
                <a:solidFill>
                  <a:srgbClr val="FFFF00"/>
                </a:solidFill>
              </a:rPr>
              <a:t>convex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47300" y="5520387"/>
            <a:ext cx="12698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FFFF00"/>
                </a:solidFill>
              </a:rPr>
              <a:t>Hexagon</a:t>
            </a:r>
          </a:p>
          <a:p>
            <a:r>
              <a:rPr lang="en-US" sz="2000" b="1" i="1" dirty="0" smtClean="0">
                <a:solidFill>
                  <a:srgbClr val="FFFF00"/>
                </a:solidFill>
              </a:rPr>
              <a:t>concave</a:t>
            </a:r>
            <a:endParaRPr lang="en-US" sz="2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950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/>
      <p:bldP spid="18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296988"/>
            <a:ext cx="8521700" cy="4829175"/>
          </a:xfrm>
        </p:spPr>
        <p:txBody>
          <a:bodyPr/>
          <a:lstStyle/>
          <a:p>
            <a:r>
              <a:rPr lang="en-US" sz="2800" b="1" dirty="0" smtClean="0"/>
              <a:t>Name </a:t>
            </a:r>
            <a:r>
              <a:rPr lang="en-US" sz="2800" b="1" dirty="0"/>
              <a:t>angles</a:t>
            </a:r>
          </a:p>
          <a:p>
            <a:r>
              <a:rPr lang="en-US" sz="2800" b="1" dirty="0" smtClean="0"/>
              <a:t>Measure </a:t>
            </a:r>
            <a:r>
              <a:rPr lang="en-US" sz="2800" b="1" dirty="0"/>
              <a:t>and classify angles</a:t>
            </a:r>
          </a:p>
          <a:p>
            <a:r>
              <a:rPr lang="en-US" sz="2800" b="1" dirty="0" smtClean="0"/>
              <a:t>Identify </a:t>
            </a:r>
            <a:r>
              <a:rPr lang="en-US" sz="2800" b="1" dirty="0"/>
              <a:t>congruent angles</a:t>
            </a:r>
          </a:p>
          <a:p>
            <a:r>
              <a:rPr lang="en-US" sz="2800" b="1" dirty="0" smtClean="0"/>
              <a:t>Use </a:t>
            </a:r>
            <a:r>
              <a:rPr lang="en-US" sz="2800" b="1" dirty="0"/>
              <a:t>the Angle Addition Postulate to find angle measures</a:t>
            </a:r>
          </a:p>
          <a:p>
            <a:r>
              <a:rPr lang="en-US" sz="2800" b="1" dirty="0" smtClean="0"/>
              <a:t>Bisect </a:t>
            </a:r>
            <a:r>
              <a:rPr lang="en-US" sz="2800" b="1" dirty="0"/>
              <a:t>angles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813"/>
            <a:ext cx="8229600" cy="960437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Vocabulary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57263"/>
            <a:ext cx="8229600" cy="5565775"/>
          </a:xfrm>
        </p:spPr>
        <p:txBody>
          <a:bodyPr/>
          <a:lstStyle/>
          <a:p>
            <a:r>
              <a:rPr lang="en-US" sz="2400" i="1" dirty="0"/>
              <a:t>Angle – set of all points consisting of two different rays that have the same endpoint (vertex)</a:t>
            </a:r>
            <a:endParaRPr lang="en-US" sz="2400" dirty="0"/>
          </a:p>
          <a:p>
            <a:r>
              <a:rPr lang="en-US" sz="2400" i="1" dirty="0"/>
              <a:t>Angle Bisector – a ray that divides an angle into two congruent angles </a:t>
            </a:r>
            <a:endParaRPr lang="en-US" sz="2400" dirty="0"/>
          </a:p>
          <a:p>
            <a:r>
              <a:rPr lang="en-US" sz="2400" i="1" dirty="0"/>
              <a:t>Congruent angles – have the same measure</a:t>
            </a:r>
            <a:endParaRPr lang="en-US" sz="2400" dirty="0"/>
          </a:p>
          <a:p>
            <a:r>
              <a:rPr lang="en-US" sz="2400" i="1" dirty="0"/>
              <a:t>Degree – one three hundred and sixtieth of a circle</a:t>
            </a:r>
            <a:endParaRPr lang="en-US" sz="2400" dirty="0"/>
          </a:p>
          <a:p>
            <a:r>
              <a:rPr lang="en-US" sz="2400" i="1" dirty="0"/>
              <a:t>Exterior – region of all points not between the two rays that form the angle</a:t>
            </a:r>
            <a:endParaRPr lang="en-US" sz="2400" dirty="0"/>
          </a:p>
          <a:p>
            <a:r>
              <a:rPr lang="en-US" sz="2400" i="1" dirty="0"/>
              <a:t>Interior – region of all points between the two rays that form the angle</a:t>
            </a:r>
            <a:endParaRPr lang="en-US" sz="2400" dirty="0"/>
          </a:p>
          <a:p>
            <a:r>
              <a:rPr lang="en-US" sz="2400" i="1" dirty="0"/>
              <a:t>Opposite rays – are collinear rays with the same end point (&amp; form a 180 degree angle</a:t>
            </a:r>
            <a:r>
              <a:rPr lang="en-US" sz="2400" i="1" dirty="0" smtClean="0"/>
              <a:t>)</a:t>
            </a:r>
            <a:endParaRPr lang="en-US" sz="2400" dirty="0"/>
          </a:p>
        </p:txBody>
      </p:sp>
      <p:sp>
        <p:nvSpPr>
          <p:cNvPr id="4" name="5-Point Star 3"/>
          <p:cNvSpPr>
            <a:spLocks noChangeAspect="1"/>
          </p:cNvSpPr>
          <p:nvPr/>
        </p:nvSpPr>
        <p:spPr>
          <a:xfrm>
            <a:off x="381000" y="3019743"/>
            <a:ext cx="457200" cy="457200"/>
          </a:xfrm>
          <a:prstGeom prst="star5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5-Point Star 4"/>
          <p:cNvSpPr>
            <a:spLocks noChangeAspect="1"/>
          </p:cNvSpPr>
          <p:nvPr/>
        </p:nvSpPr>
        <p:spPr>
          <a:xfrm>
            <a:off x="390525" y="2223136"/>
            <a:ext cx="457200" cy="457200"/>
          </a:xfrm>
          <a:prstGeom prst="star5">
            <a:avLst/>
          </a:prstGeom>
          <a:solidFill>
            <a:srgbClr val="FF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257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813"/>
            <a:ext cx="8229600" cy="960437"/>
          </a:xfrm>
        </p:spPr>
        <p:txBody>
          <a:bodyPr/>
          <a:lstStyle/>
          <a:p>
            <a:pPr eaLnBrk="1" hangingPunct="1"/>
            <a:r>
              <a:rPr lang="en-US" altLang="en-US" sz="3600" b="1" dirty="0"/>
              <a:t>Vocabulary (</a:t>
            </a:r>
            <a:r>
              <a:rPr lang="en-US" altLang="en-US" sz="3600" b="1" dirty="0" err="1"/>
              <a:t>cont</a:t>
            </a:r>
            <a:r>
              <a:rPr lang="en-US" altLang="en-US" sz="3600" b="1" dirty="0"/>
              <a:t>)</a:t>
            </a:r>
            <a:endParaRPr lang="en-US" altLang="en-US" sz="36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57263"/>
            <a:ext cx="8229600" cy="5565775"/>
          </a:xfrm>
        </p:spPr>
        <p:txBody>
          <a:bodyPr/>
          <a:lstStyle/>
          <a:p>
            <a:r>
              <a:rPr lang="en-US" sz="2400" b="1" i="1" dirty="0" smtClean="0"/>
              <a:t>Ray </a:t>
            </a:r>
            <a:r>
              <a:rPr lang="en-US" sz="2400" b="1" i="1" dirty="0"/>
              <a:t>– part of a line with one end point</a:t>
            </a:r>
            <a:endParaRPr lang="en-US" sz="2400" b="1" dirty="0"/>
          </a:p>
          <a:p>
            <a:r>
              <a:rPr lang="en-US" sz="2400" b="1" i="1" dirty="0"/>
              <a:t>Sides – composed of rays</a:t>
            </a:r>
            <a:endParaRPr lang="en-US" sz="2400" b="1" dirty="0"/>
          </a:p>
          <a:p>
            <a:r>
              <a:rPr lang="en-US" sz="2400" b="1" i="1" dirty="0"/>
              <a:t>Types of angles:</a:t>
            </a:r>
            <a:endParaRPr lang="en-US" sz="2400" b="1" dirty="0"/>
          </a:p>
          <a:p>
            <a:pPr lvl="1"/>
            <a:r>
              <a:rPr lang="en-US" sz="2400" b="1" i="1" dirty="0" smtClean="0"/>
              <a:t>Right </a:t>
            </a:r>
            <a:r>
              <a:rPr lang="en-US" sz="2400" b="1" i="1" dirty="0"/>
              <a:t>angle – measure of the angle equal 90 degrees</a:t>
            </a:r>
            <a:endParaRPr lang="en-US" sz="2400" b="1" dirty="0"/>
          </a:p>
          <a:p>
            <a:pPr lvl="1"/>
            <a:r>
              <a:rPr lang="en-US" sz="2400" b="1" i="1" dirty="0" smtClean="0"/>
              <a:t>Acute </a:t>
            </a:r>
            <a:r>
              <a:rPr lang="en-US" sz="2400" b="1" i="1" dirty="0"/>
              <a:t>angle – measure of the angle is less than 90 degrees</a:t>
            </a:r>
            <a:endParaRPr lang="en-US" sz="2400" b="1" dirty="0"/>
          </a:p>
          <a:p>
            <a:pPr lvl="1"/>
            <a:r>
              <a:rPr lang="en-US" sz="2400" b="1" i="1" dirty="0" smtClean="0"/>
              <a:t>Obtuse </a:t>
            </a:r>
            <a:r>
              <a:rPr lang="en-US" sz="2400" b="1" i="1" dirty="0"/>
              <a:t>angle – measure of the angle is greater than 90 degrees (but less than 180)</a:t>
            </a:r>
            <a:endParaRPr lang="en-US" sz="2400" b="1" dirty="0"/>
          </a:p>
          <a:p>
            <a:pPr lvl="1"/>
            <a:r>
              <a:rPr lang="en-US" sz="2400" b="1" i="1" dirty="0" smtClean="0"/>
              <a:t>Straight </a:t>
            </a:r>
            <a:r>
              <a:rPr lang="en-US" sz="2400" b="1" i="1" dirty="0"/>
              <a:t>angle – measures 180 degrees (a line)</a:t>
            </a:r>
            <a:endParaRPr lang="en-US" sz="2400" b="1" dirty="0"/>
          </a:p>
          <a:p>
            <a:r>
              <a:rPr lang="en-US" sz="2400" b="1" i="1" dirty="0"/>
              <a:t>Vertex – is the common </a:t>
            </a:r>
            <a:r>
              <a:rPr lang="en-US" sz="2400" b="1" i="1" dirty="0" smtClean="0"/>
              <a:t>endpoint (hinge of an angle)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123825"/>
            <a:ext cx="8229600" cy="722313"/>
          </a:xfrm>
        </p:spPr>
        <p:txBody>
          <a:bodyPr/>
          <a:lstStyle/>
          <a:p>
            <a:r>
              <a:rPr lang="en-US" altLang="en-US" sz="3600" b="1" smtClean="0"/>
              <a:t>Core Concept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900" y="1170613"/>
            <a:ext cx="2785715" cy="345805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4349262" y="1291590"/>
            <a:ext cx="454855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Vertex is always in the middle of a three letter angle name.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Angle Names:</a:t>
            </a:r>
          </a:p>
          <a:p>
            <a:endParaRPr lang="en-US" sz="2400" b="1" dirty="0"/>
          </a:p>
          <a:p>
            <a:endParaRPr lang="en-US" sz="2400" b="1" dirty="0" smtClean="0"/>
          </a:p>
          <a:p>
            <a:endParaRPr lang="en-US" sz="2400" b="1" dirty="0"/>
          </a:p>
          <a:p>
            <a:endParaRPr lang="en-US" sz="2400" b="1" dirty="0" smtClean="0"/>
          </a:p>
          <a:p>
            <a:r>
              <a:rPr lang="en-US" sz="2400" b="1" dirty="0" smtClean="0"/>
              <a:t>Angle Sides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78111" y="2876196"/>
            <a:ext cx="272074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FF00"/>
                </a:solidFill>
                <a:sym typeface="Symbol"/>
              </a:rPr>
              <a:t>1</a:t>
            </a:r>
          </a:p>
          <a:p>
            <a:r>
              <a:rPr lang="en-US" sz="2000" b="1" dirty="0" smtClean="0">
                <a:solidFill>
                  <a:srgbClr val="FFFF00"/>
                </a:solidFill>
                <a:sym typeface="Symbol"/>
              </a:rPr>
              <a:t></a:t>
            </a:r>
            <a:r>
              <a:rPr lang="en-US" sz="2000" b="1" i="1" dirty="0" smtClean="0">
                <a:solidFill>
                  <a:srgbClr val="FFFF00"/>
                </a:solidFill>
                <a:sym typeface="Symbol"/>
              </a:rPr>
              <a:t>A</a:t>
            </a:r>
            <a:r>
              <a:rPr lang="en-US" sz="2000" b="1" dirty="0" smtClean="0">
                <a:solidFill>
                  <a:srgbClr val="FFFF00"/>
                </a:solidFill>
                <a:sym typeface="Symbol"/>
              </a:rPr>
              <a:t> (if not confusing)</a:t>
            </a:r>
            <a:endParaRPr lang="en-US" sz="2000" b="1" dirty="0">
              <a:solidFill>
                <a:srgbClr val="FFFF00"/>
              </a:solidFill>
              <a:sym typeface="Symbol"/>
            </a:endParaRPr>
          </a:p>
          <a:p>
            <a:r>
              <a:rPr lang="en-US" sz="2000" b="1" dirty="0" smtClean="0">
                <a:solidFill>
                  <a:srgbClr val="FFFF00"/>
                </a:solidFill>
                <a:sym typeface="Symbol"/>
              </a:rPr>
              <a:t></a:t>
            </a:r>
            <a:r>
              <a:rPr lang="en-US" sz="2000" b="1" i="1" dirty="0" smtClean="0">
                <a:solidFill>
                  <a:srgbClr val="FFFF00"/>
                </a:solidFill>
                <a:sym typeface="Symbol"/>
              </a:rPr>
              <a:t>CAB</a:t>
            </a:r>
            <a:endParaRPr lang="en-US" sz="2000" b="1" i="1" dirty="0">
              <a:solidFill>
                <a:srgbClr val="FFFF00"/>
              </a:solidFill>
              <a:sym typeface="Symbol"/>
            </a:endParaRPr>
          </a:p>
          <a:p>
            <a:r>
              <a:rPr lang="en-US" sz="2000" b="1" dirty="0" smtClean="0">
                <a:solidFill>
                  <a:srgbClr val="FFFF00"/>
                </a:solidFill>
                <a:sym typeface="Symbol"/>
              </a:rPr>
              <a:t></a:t>
            </a:r>
            <a:r>
              <a:rPr lang="en-US" sz="2000" b="1" i="1" dirty="0" smtClean="0">
                <a:solidFill>
                  <a:srgbClr val="FFFF00"/>
                </a:solidFill>
                <a:sym typeface="Symbol"/>
              </a:rPr>
              <a:t>BAC</a:t>
            </a:r>
            <a:endParaRPr lang="en-US" sz="2000" b="1" i="1" dirty="0">
              <a:solidFill>
                <a:srgbClr val="FFFF00"/>
              </a:solidFill>
              <a:sym typeface="Symbo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078110" y="4880842"/>
                <a:ext cx="2157963" cy="4394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FFFF00"/>
                    </a:solidFill>
                    <a:sym typeface="Symbol"/>
                  </a:rPr>
                  <a:t>Rays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  <a:sym typeface="Symbol"/>
                          </a:rPr>
                        </m:ctrlPr>
                      </m:accPr>
                      <m:e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  <a:sym typeface="Symbol"/>
                          </a:rPr>
                          <m:t>𝑨𝑪</m:t>
                        </m:r>
                      </m:e>
                    </m:acc>
                    <m:r>
                      <a:rPr lang="en-US" sz="2000" b="1" i="1" smtClean="0">
                        <a:solidFill>
                          <a:srgbClr val="FFFF00"/>
                        </a:solidFill>
                        <a:latin typeface="Cambria Math"/>
                        <a:sym typeface="Symbol"/>
                      </a:rPr>
                      <m:t> </m:t>
                    </m:r>
                    <m:r>
                      <a:rPr lang="en-US" sz="2000" b="1" i="1" smtClean="0">
                        <a:solidFill>
                          <a:srgbClr val="FFFF00"/>
                        </a:solidFill>
                        <a:latin typeface="Cambria Math"/>
                        <a:sym typeface="Symbol"/>
                      </a:rPr>
                      <m:t>𝒂𝒏𝒅</m:t>
                    </m:r>
                    <m:r>
                      <a:rPr lang="en-US" sz="2000" b="1" i="1" smtClean="0">
                        <a:solidFill>
                          <a:srgbClr val="FFFF00"/>
                        </a:solidFill>
                        <a:latin typeface="Cambria Math"/>
                        <a:sym typeface="Symbol"/>
                      </a:rPr>
                      <m:t> </m:t>
                    </m:r>
                    <m:acc>
                      <m:accPr>
                        <m:chr m:val="⃗"/>
                        <m:ctrlP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  <a:sym typeface="Symbol"/>
                          </a:rPr>
                        </m:ctrlPr>
                      </m:accPr>
                      <m:e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  <a:sym typeface="Symbol"/>
                          </a:rPr>
                          <m:t>𝑨𝑩</m:t>
                        </m:r>
                      </m:e>
                    </m:acc>
                  </m:oMath>
                </a14:m>
                <a:endParaRPr lang="en-US" sz="2000" b="1" dirty="0">
                  <a:solidFill>
                    <a:srgbClr val="FFFF00"/>
                  </a:solidFill>
                  <a:sym typeface="Symbol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8110" y="4880842"/>
                <a:ext cx="2157963" cy="439479"/>
              </a:xfrm>
              <a:prstGeom prst="rect">
                <a:avLst/>
              </a:prstGeom>
              <a:blipFill rotWithShape="1">
                <a:blip r:embed="rId3"/>
                <a:stretch>
                  <a:fillRect l="-2825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123825"/>
            <a:ext cx="8229600" cy="722313"/>
          </a:xfrm>
        </p:spPr>
        <p:txBody>
          <a:bodyPr/>
          <a:lstStyle/>
          <a:p>
            <a:r>
              <a:rPr lang="en-US" altLang="en-US" sz="3600" b="1" smtClean="0"/>
              <a:t>Core Concept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480" y="894049"/>
            <a:ext cx="7844933" cy="36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466399" y="5084117"/>
            <a:ext cx="82290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71550" indent="-971550"/>
            <a:r>
              <a:rPr lang="en-US" sz="2400" b="1" dirty="0" smtClean="0">
                <a:solidFill>
                  <a:srgbClr val="FFFF00"/>
                </a:solidFill>
              </a:rPr>
              <a:t>Note:  some people view a straight angle as a line and not an angle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06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1267</TotalTime>
  <Words>869</Words>
  <Application>Microsoft Office PowerPoint</Application>
  <PresentationFormat>On-screen Show (4:3)</PresentationFormat>
  <Paragraphs>173</Paragraphs>
  <Slides>19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Default Design</vt:lpstr>
      <vt:lpstr>Equation</vt:lpstr>
      <vt:lpstr>Opening</vt:lpstr>
      <vt:lpstr>Lesson 1-5</vt:lpstr>
      <vt:lpstr>Lesson Outline</vt:lpstr>
      <vt:lpstr>PowerPoint Presentation</vt:lpstr>
      <vt:lpstr>Objectives</vt:lpstr>
      <vt:lpstr>Vocabulary</vt:lpstr>
      <vt:lpstr>Vocabulary (cont)</vt:lpstr>
      <vt:lpstr>Core Concept</vt:lpstr>
      <vt:lpstr>Core Concept</vt:lpstr>
      <vt:lpstr>Protractor Postulate</vt:lpstr>
      <vt:lpstr>Angle Addition Postulate</vt:lpstr>
      <vt:lpstr>Example 1</vt:lpstr>
      <vt:lpstr>Example 2</vt:lpstr>
      <vt:lpstr>Example 3</vt:lpstr>
      <vt:lpstr>Example 4</vt:lpstr>
      <vt:lpstr>Example 5</vt:lpstr>
      <vt:lpstr>Construction 1</vt:lpstr>
      <vt:lpstr>Construction 2</vt:lpstr>
      <vt:lpstr>Summary &amp;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 Contents</dc:title>
  <dc:creator>Chris Headlee</dc:creator>
  <cp:lastModifiedBy>Chris</cp:lastModifiedBy>
  <cp:revision>69</cp:revision>
  <dcterms:created xsi:type="dcterms:W3CDTF">2008-02-18T23:02:07Z</dcterms:created>
  <dcterms:modified xsi:type="dcterms:W3CDTF">2018-07-28T16:24:41Z</dcterms:modified>
</cp:coreProperties>
</file>