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8" r:id="rId2"/>
    <p:sldId id="283" r:id="rId3"/>
    <p:sldId id="281" r:id="rId4"/>
    <p:sldId id="307" r:id="rId5"/>
    <p:sldId id="297" r:id="rId6"/>
    <p:sldId id="282" r:id="rId7"/>
    <p:sldId id="298" r:id="rId8"/>
    <p:sldId id="304" r:id="rId9"/>
    <p:sldId id="287" r:id="rId10"/>
    <p:sldId id="288" r:id="rId11"/>
    <p:sldId id="292" r:id="rId12"/>
    <p:sldId id="300" r:id="rId13"/>
    <p:sldId id="305" r:id="rId14"/>
    <p:sldId id="29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CC"/>
    <a:srgbClr val="FF99FF"/>
    <a:srgbClr val="800080"/>
    <a:srgbClr val="66FF99"/>
    <a:srgbClr val="CCECFF"/>
    <a:srgbClr val="FF6699"/>
    <a:srgbClr val="6699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9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CAFCE92-1D23-42D9-B309-1303ACCDC0A6}" type="datetimeFigureOut">
              <a:rPr lang="en-US"/>
              <a:pPr>
                <a:defRPr/>
              </a:pPr>
              <a:t>7/28/2018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4311037-4A27-4646-A1CF-36FF17188A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09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8FF70EB-137F-42B5-8080-B8D818FA1F5A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DDEDA-736F-4126-B8D3-B9E7089874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7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928EF-2A95-42B4-B72B-9AC0B8280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58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DDBB4-7ECC-4FE9-9ECC-F3C78DA5FB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DFA1F-0A80-41A0-A839-069B0FF10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1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B14B1-B7B3-4792-8D33-608463EF9C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14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292B4-E664-48E4-9356-9483D3A80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86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2D156-4553-486D-BD3D-1BBF46E5C9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34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F2DDF-F196-4CAC-B879-CF090B358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53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A431E-89DA-4CF2-A7FF-775B85B4B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15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4C1A7-0CA7-4110-AAB2-3E5DD0B9A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395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EFA81-63A6-42DC-8C21-6191202E9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32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2073369-69B2-4884-9958-5431C4B7D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Opening</a:t>
            </a:r>
            <a:endParaRPr lang="en-US" altLang="en-US" sz="36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39092"/>
            <a:ext cx="8521700" cy="5087072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Solve</a:t>
            </a:r>
          </a:p>
          <a:p>
            <a:pPr marL="0" indent="0">
              <a:buNone/>
            </a:pPr>
            <a:r>
              <a:rPr lang="en-US" sz="2400" b="1" dirty="0"/>
              <a:t> 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/>
              <a:t>  4</a:t>
            </a:r>
            <a:r>
              <a:rPr lang="en-US" sz="2400" b="1" i="1" dirty="0"/>
              <a:t>x</a:t>
            </a:r>
            <a:r>
              <a:rPr lang="en-US" sz="2400" b="1" dirty="0"/>
              <a:t> – 0 = </a:t>
            </a:r>
            <a:r>
              <a:rPr lang="en-US" sz="2400" b="1" dirty="0" smtClean="0"/>
              <a:t>12</a:t>
            </a:r>
            <a:endParaRPr lang="en-US" sz="2400" b="1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/>
              <a:t>  7 = -11</a:t>
            </a:r>
            <a:r>
              <a:rPr lang="en-US" sz="2400" b="1" i="1" dirty="0"/>
              <a:t>c</a:t>
            </a:r>
            <a:r>
              <a:rPr lang="en-US" sz="2400" b="1" dirty="0"/>
              <a:t> – 4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/>
              <a:t>  11 = -19</a:t>
            </a:r>
            <a:r>
              <a:rPr lang="en-US" sz="2400" b="1" i="1" dirty="0"/>
              <a:t>x</a:t>
            </a:r>
            <a:r>
              <a:rPr lang="en-US" sz="2400" b="1" dirty="0"/>
              <a:t> – </a:t>
            </a:r>
            <a:r>
              <a:rPr lang="en-US" sz="2400" b="1" dirty="0" smtClean="0"/>
              <a:t>8</a:t>
            </a:r>
            <a:endParaRPr lang="en-US" sz="2400" b="1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/>
              <a:t>  7 = 5</a:t>
            </a:r>
            <a:r>
              <a:rPr lang="en-US" sz="2400" b="1" i="1" dirty="0"/>
              <a:t>n </a:t>
            </a:r>
            <a:r>
              <a:rPr lang="en-US" sz="2400" b="1" dirty="0"/>
              <a:t>+ 5 – 4</a:t>
            </a:r>
            <a:r>
              <a:rPr lang="en-US" sz="2400" b="1" i="1" dirty="0"/>
              <a:t>n</a:t>
            </a:r>
            <a:r>
              <a:rPr lang="en-US" sz="2400" b="1" dirty="0"/>
              <a:t>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/>
              <a:t>  3</a:t>
            </a:r>
            <a:r>
              <a:rPr lang="en-US" sz="2400" b="1" i="1" dirty="0"/>
              <a:t>x</a:t>
            </a:r>
            <a:r>
              <a:rPr lang="en-US" sz="2400" b="1" dirty="0"/>
              <a:t> + 2 + 8 = 2</a:t>
            </a:r>
            <a:r>
              <a:rPr lang="en-US" sz="2400" b="1" i="1" dirty="0"/>
              <a:t>x</a:t>
            </a:r>
            <a:r>
              <a:rPr lang="en-US" sz="2400" b="1" dirty="0"/>
              <a:t> – 5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/>
              <a:t>  </a:t>
            </a:r>
            <a:r>
              <a:rPr lang="en-US" sz="2400" b="1" i="1" dirty="0"/>
              <a:t>x</a:t>
            </a:r>
            <a:r>
              <a:rPr lang="en-US" sz="2400" b="1" dirty="0"/>
              <a:t> + 5 + 6</a:t>
            </a:r>
            <a:r>
              <a:rPr lang="en-US" sz="2400" b="1" i="1" dirty="0"/>
              <a:t>x</a:t>
            </a:r>
            <a:r>
              <a:rPr lang="en-US" sz="2400" b="1" dirty="0"/>
              <a:t> + 17 = </a:t>
            </a:r>
            <a:r>
              <a:rPr lang="en-US" sz="2400" b="1" i="1" dirty="0"/>
              <a:t>x</a:t>
            </a:r>
            <a:r>
              <a:rPr lang="en-US" sz="2400" b="1" dirty="0"/>
              <a:t> – 2 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433991" y="2056953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FFFF00"/>
                </a:solidFill>
              </a:rPr>
              <a:t>x = 3 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33694" y="2674194"/>
            <a:ext cx="1064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FFFF00"/>
                </a:solidFill>
              </a:rPr>
              <a:t>c = -1 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33991" y="3291435"/>
            <a:ext cx="1064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FFFF00"/>
                </a:solidFill>
              </a:rPr>
              <a:t>x = -1 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7238" y="3908676"/>
            <a:ext cx="9781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FFFF00"/>
                </a:solidFill>
              </a:rPr>
              <a:t>n = 2 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2971" y="4525917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FFFF00"/>
                </a:solidFill>
              </a:rPr>
              <a:t>x = -15 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40331" y="5143157"/>
            <a:ext cx="1064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FFFF00"/>
                </a:solidFill>
              </a:rPr>
              <a:t>x = -4 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16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11267" name="Object 10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name="Equation" r:id="rId3" imgW="538415" imgH="973289" progId="Equation.DSMT4">
                  <p:embed/>
                </p:oleObj>
              </mc:Choice>
              <mc:Fallback>
                <p:oleObj name="Equation" r:id="rId3" imgW="538415" imgH="973289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itle 13"/>
          <p:cNvSpPr>
            <a:spLocks noGrp="1"/>
          </p:cNvSpPr>
          <p:nvPr>
            <p:ph type="title"/>
          </p:nvPr>
        </p:nvSpPr>
        <p:spPr>
          <a:xfrm>
            <a:off x="457200" y="127000"/>
            <a:ext cx="8229600" cy="762000"/>
          </a:xfrm>
        </p:spPr>
        <p:txBody>
          <a:bodyPr/>
          <a:lstStyle/>
          <a:p>
            <a:r>
              <a:rPr lang="en-US" altLang="en-US" sz="3600" b="1" smtClean="0"/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42900" y="905193"/>
                <a:ext cx="870966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lvl="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2400" b="1" i="0">
                        <a:latin typeface="Cambria Math"/>
                      </a:rPr>
                      <m:t>∠</m:t>
                    </m:r>
                    <m:r>
                      <a:rPr lang="en-US" sz="2400" b="1" i="0">
                        <a:latin typeface="Cambria Math"/>
                      </a:rPr>
                      <m:t>𝟓</m:t>
                    </m:r>
                  </m:oMath>
                </a14:m>
                <a:r>
                  <a:rPr lang="en-US" sz="2400" b="1" dirty="0"/>
                  <a:t> is a </a:t>
                </a:r>
                <a:r>
                  <a:rPr lang="en-US" sz="2400" b="1" dirty="0">
                    <a:solidFill>
                      <a:srgbClr val="CCFFFF"/>
                    </a:solidFill>
                  </a:rPr>
                  <a:t>complement </a:t>
                </a:r>
                <a:r>
                  <a:rPr lang="en-US" sz="2400" b="1" dirty="0"/>
                  <a:t>of </a:t>
                </a:r>
                <a14:m>
                  <m:oMath xmlns:m="http://schemas.openxmlformats.org/officeDocument/2006/math">
                    <m:r>
                      <a:rPr lang="en-US" sz="2400" b="1" i="0">
                        <a:latin typeface="Cambria Math"/>
                      </a:rPr>
                      <m:t>∠</m:t>
                    </m:r>
                    <m:r>
                      <a:rPr lang="en-US" sz="2400" b="1" i="0">
                        <a:latin typeface="Cambria Math"/>
                      </a:rPr>
                      <m:t>𝟑</m:t>
                    </m:r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0">
                        <a:latin typeface="Cambria Math"/>
                      </a:rPr>
                      <m:t>𝐦</m:t>
                    </m:r>
                    <m:r>
                      <a:rPr lang="en-US" sz="2400" b="1" i="0">
                        <a:latin typeface="Cambria Math"/>
                      </a:rPr>
                      <m:t>∠</m:t>
                    </m:r>
                    <m:r>
                      <a:rPr lang="en-US" sz="2400" b="1" i="0">
                        <a:latin typeface="Cambria Math"/>
                      </a:rPr>
                      <m:t>𝟑</m:t>
                    </m:r>
                    <m:r>
                      <a:rPr lang="en-US" sz="2400" b="1" i="0">
                        <a:latin typeface="Cambria Math"/>
                      </a:rPr>
                      <m:t>=</m:t>
                    </m:r>
                    <m:r>
                      <a:rPr lang="en-US" sz="2400" b="1" i="0">
                        <a:latin typeface="Cambria Math"/>
                      </a:rPr>
                      <m:t>𝟓𝟑</m:t>
                    </m:r>
                    <m:r>
                      <a:rPr lang="en-US" sz="2400" b="1" i="0">
                        <a:latin typeface="Cambria Math"/>
                      </a:rPr>
                      <m:t>°</m:t>
                    </m:r>
                  </m:oMath>
                </a14:m>
                <a:r>
                  <a:rPr lang="en-US" sz="2400" b="1" dirty="0"/>
                  <a:t>.  Find </a:t>
                </a:r>
                <a14:m>
                  <m:oMath xmlns:m="http://schemas.openxmlformats.org/officeDocument/2006/math">
                    <m:r>
                      <a:rPr lang="en-US" sz="2400" b="1" i="0">
                        <a:latin typeface="Cambria Math"/>
                      </a:rPr>
                      <m:t>𝐦</m:t>
                    </m:r>
                    <m:r>
                      <a:rPr lang="en-US" sz="2400" b="1" i="0">
                        <a:latin typeface="Cambria Math"/>
                      </a:rPr>
                      <m:t>∠</m:t>
                    </m:r>
                    <m:r>
                      <a:rPr lang="en-US" sz="2400" b="1" i="0">
                        <a:latin typeface="Cambria Math"/>
                      </a:rPr>
                      <m:t>𝟓</m:t>
                    </m:r>
                  </m:oMath>
                </a14:m>
                <a:r>
                  <a:rPr lang="en-US" sz="2400" b="1" dirty="0" smtClean="0"/>
                  <a:t>.</a:t>
                </a:r>
                <a:endParaRPr lang="en-US" sz="2400" b="1" i="0" dirty="0" smtClean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i="0" dirty="0" smtClean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i="0" dirty="0" smtClean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i="0" dirty="0" smtClean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i="0" dirty="0" smtClean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i="0" dirty="0" smtClean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i="0" dirty="0" smtClean="0"/>
              </a:p>
              <a:p>
                <a:pPr marL="457200" lvl="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2400" b="1" i="0">
                        <a:latin typeface="Cambria Math"/>
                      </a:rPr>
                      <m:t>∠</m:t>
                    </m:r>
                    <m:r>
                      <a:rPr lang="en-US" sz="2400" b="1" i="0">
                        <a:latin typeface="Cambria Math"/>
                      </a:rPr>
                      <m:t>𝟒</m:t>
                    </m:r>
                  </m:oMath>
                </a14:m>
                <a:r>
                  <a:rPr lang="en-US" sz="2400" b="1" dirty="0"/>
                  <a:t> is a </a:t>
                </a:r>
                <a:r>
                  <a:rPr lang="en-US" sz="2400" b="1" dirty="0">
                    <a:solidFill>
                      <a:srgbClr val="CCFFFF"/>
                    </a:solidFill>
                  </a:rPr>
                  <a:t>supplement</a:t>
                </a:r>
                <a:r>
                  <a:rPr lang="en-US" sz="2400" b="1" dirty="0"/>
                  <a:t> of </a:t>
                </a:r>
                <a14:m>
                  <m:oMath xmlns:m="http://schemas.openxmlformats.org/officeDocument/2006/math">
                    <m:r>
                      <a:rPr lang="en-US" sz="2400" b="1" i="0">
                        <a:latin typeface="Cambria Math"/>
                      </a:rPr>
                      <m:t>∠</m:t>
                    </m:r>
                    <m:r>
                      <a:rPr lang="en-US" sz="2400" b="1" i="0">
                        <a:latin typeface="Cambria Math"/>
                      </a:rPr>
                      <m:t>𝟐</m:t>
                    </m:r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0">
                        <a:latin typeface="Cambria Math"/>
                      </a:rPr>
                      <m:t>𝐦</m:t>
                    </m:r>
                    <m:r>
                      <a:rPr lang="en-US" sz="2400" b="1" i="0">
                        <a:latin typeface="Cambria Math"/>
                      </a:rPr>
                      <m:t>∠</m:t>
                    </m:r>
                    <m:r>
                      <a:rPr lang="en-US" sz="2400" b="1" i="0">
                        <a:latin typeface="Cambria Math"/>
                      </a:rPr>
                      <m:t>𝟒</m:t>
                    </m:r>
                    <m:r>
                      <a:rPr lang="en-US" sz="2400" b="1" i="0">
                        <a:latin typeface="Cambria Math"/>
                      </a:rPr>
                      <m:t>=</m:t>
                    </m:r>
                    <m:r>
                      <a:rPr lang="en-US" sz="2400" b="1" i="0">
                        <a:latin typeface="Cambria Math"/>
                      </a:rPr>
                      <m:t>𝟐𝟗</m:t>
                    </m:r>
                    <m:r>
                      <a:rPr lang="en-US" sz="2400" b="1" i="0">
                        <a:latin typeface="Cambria Math"/>
                      </a:rPr>
                      <m:t>°</m:t>
                    </m:r>
                  </m:oMath>
                </a14:m>
                <a:r>
                  <a:rPr lang="en-US" sz="2400" b="1" dirty="0"/>
                  <a:t>.  Find </a:t>
                </a:r>
                <a14:m>
                  <m:oMath xmlns:m="http://schemas.openxmlformats.org/officeDocument/2006/math">
                    <m:r>
                      <a:rPr lang="en-US" sz="2400" b="1" i="0">
                        <a:latin typeface="Cambria Math"/>
                      </a:rPr>
                      <m:t>𝐦</m:t>
                    </m:r>
                    <m:r>
                      <a:rPr lang="en-US" sz="2400" b="1" i="0">
                        <a:latin typeface="Cambria Math"/>
                      </a:rPr>
                      <m:t>∠</m:t>
                    </m:r>
                    <m:r>
                      <a:rPr lang="en-US" sz="2400" b="1" i="0">
                        <a:latin typeface="Cambria Math"/>
                      </a:rPr>
                      <m:t>𝟐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905193"/>
                <a:ext cx="8709660" cy="3046988"/>
              </a:xfrm>
              <a:prstGeom prst="rect">
                <a:avLst/>
              </a:prstGeom>
              <a:blipFill rotWithShape="1">
                <a:blip r:embed="rId5"/>
                <a:stretch>
                  <a:fillRect l="-980" t="-1400" b="-38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3456597" y="1625390"/>
            <a:ext cx="2258952" cy="160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5 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+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3 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= 9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0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°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None/>
            </a:pP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5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+ 53° = 90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°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        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5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= 37°</a:t>
            </a:r>
            <a:endParaRPr lang="en-US" altLang="en-US" sz="2400" b="1" dirty="0">
              <a:solidFill>
                <a:srgbClr val="FFFF00"/>
              </a:solidFill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3456597" y="4284746"/>
            <a:ext cx="2430474" cy="160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4 + 2 = 180°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29° + 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2 = 180°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         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2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= 151°</a:t>
            </a:r>
            <a:endParaRPr lang="en-US" alt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utoUpdateAnimBg="0"/>
      <p:bldP spid="1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2" name="Title 10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714375"/>
          </a:xfrm>
        </p:spPr>
        <p:txBody>
          <a:bodyPr/>
          <a:lstStyle/>
          <a:p>
            <a:r>
              <a:rPr lang="en-US" altLang="en-US" sz="3600" b="1" dirty="0" smtClean="0"/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0040" y="1142999"/>
                <a:ext cx="849248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 veins in a leaf form a pair of supplementary angles.  </a:t>
                </a:r>
                <a:r>
                  <a:rPr lang="en-US" sz="2400" b="1" dirty="0" smtClean="0"/>
                  <a:t>Find </a:t>
                </a:r>
                <a:r>
                  <a:rPr lang="en-US" sz="2400" b="1" dirty="0"/>
                  <a:t>the measures of the angles when</a:t>
                </a:r>
                <a:br>
                  <a:rPr lang="en-US" sz="2400" b="1" dirty="0"/>
                </a:b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𝒎</m:t>
                    </m:r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=(</m:t>
                    </m:r>
                    <m:r>
                      <a:rPr lang="en-US" sz="2400" b="1" i="1">
                        <a:latin typeface="Cambria Math"/>
                      </a:rPr>
                      <m:t>𝟕</m:t>
                    </m:r>
                    <m:r>
                      <a:rPr lang="en-US" sz="2400" b="1" i="1">
                        <a:latin typeface="Cambria Math"/>
                      </a:rPr>
                      <m:t>𝒙</m:t>
                    </m:r>
                    <m:r>
                      <a:rPr lang="en-US" sz="2400" b="1" i="1">
                        <a:latin typeface="Cambria Math"/>
                      </a:rPr>
                      <m:t>+</m:t>
                    </m:r>
                    <m:r>
                      <a:rPr lang="en-US" sz="2400" b="1" i="1">
                        <a:latin typeface="Cambria Math"/>
                      </a:rPr>
                      <m:t>𝟏𝟑</m:t>
                    </m:r>
                    <m:r>
                      <a:rPr lang="en-US" sz="2400" b="1" i="1">
                        <a:latin typeface="Cambria Math"/>
                      </a:rPr>
                      <m:t>)°</m:t>
                    </m:r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𝒎</m:t>
                    </m:r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=(</m:t>
                    </m:r>
                    <m:r>
                      <a:rPr lang="en-US" sz="2400" b="1" i="1">
                        <a:latin typeface="Cambria Math"/>
                      </a:rPr>
                      <m:t>𝟐𝟓</m:t>
                    </m:r>
                    <m:r>
                      <a:rPr lang="en-US" sz="2400" b="1" i="1">
                        <a:latin typeface="Cambria Math"/>
                      </a:rPr>
                      <m:t>𝒙</m:t>
                    </m:r>
                    <m:r>
                      <a:rPr lang="en-US" sz="2400" b="1" i="1">
                        <a:latin typeface="Cambria Math"/>
                      </a:rPr>
                      <m:t>+</m:t>
                    </m:r>
                    <m:r>
                      <a:rPr lang="en-US" sz="2400" b="1" i="1">
                        <a:latin typeface="Cambria Math"/>
                      </a:rPr>
                      <m:t>𝟕</m:t>
                    </m:r>
                    <m:r>
                      <a:rPr lang="en-US" sz="2400" b="1" i="1">
                        <a:latin typeface="Cambria Math"/>
                      </a:rPr>
                      <m:t>)°</m:t>
                    </m:r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" y="1142999"/>
                <a:ext cx="8492489" cy="1200329"/>
              </a:xfrm>
              <a:prstGeom prst="rect">
                <a:avLst/>
              </a:prstGeom>
              <a:blipFill rotWithShape="1">
                <a:blip r:embed="rId3"/>
                <a:stretch>
                  <a:fillRect l="-1149" t="-3046" b="-111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17"/>
          <p:cNvSpPr>
            <a:spLocks noChangeArrowheads="1"/>
          </p:cNvSpPr>
          <p:nvPr/>
        </p:nvSpPr>
        <p:spPr bwMode="auto">
          <a:xfrm>
            <a:off x="114088" y="2648394"/>
            <a:ext cx="5470985" cy="278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</a:rPr>
              <a:t>m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1 + </a:t>
            </a:r>
            <a:r>
              <a:rPr lang="en-US" altLang="en-US" sz="2400" b="1" dirty="0">
                <a:solidFill>
                  <a:srgbClr val="FFFF00"/>
                </a:solidFill>
              </a:rPr>
              <a:t>m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2 = 180°  (supplementary)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(7</a:t>
            </a:r>
            <a:r>
              <a:rPr lang="en-US" altLang="en-US" sz="2400" b="1" i="1" dirty="0" smtClean="0">
                <a:solidFill>
                  <a:srgbClr val="FFFF00"/>
                </a:solidFill>
                <a:sym typeface="Symbol"/>
              </a:rPr>
              <a:t>x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+ 13) + (25</a:t>
            </a:r>
            <a:r>
              <a:rPr lang="en-US" altLang="en-US" sz="2400" b="1" i="1" dirty="0" smtClean="0">
                <a:solidFill>
                  <a:srgbClr val="FFFF00"/>
                </a:solidFill>
                <a:sym typeface="Symbol"/>
              </a:rPr>
              <a:t>x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+ 7) = 180°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                   32</a:t>
            </a:r>
            <a:r>
              <a:rPr lang="en-US" altLang="en-US" sz="2400" b="1" i="1" dirty="0" smtClean="0">
                <a:solidFill>
                  <a:srgbClr val="FFFF00"/>
                </a:solidFill>
                <a:sym typeface="Symbol"/>
              </a:rPr>
              <a:t>x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+ 20 = 180°     (CLT !)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                          32</a:t>
            </a:r>
            <a:r>
              <a:rPr lang="en-US" altLang="en-US" sz="2400" b="1" i="1" dirty="0" smtClean="0">
                <a:solidFill>
                  <a:srgbClr val="FFFF00"/>
                </a:solidFill>
                <a:sym typeface="Symbol"/>
              </a:rPr>
              <a:t>x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= 160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                               </a:t>
            </a:r>
            <a:r>
              <a:rPr lang="en-US" altLang="en-US" sz="2400" b="1" i="1" dirty="0" smtClean="0">
                <a:solidFill>
                  <a:srgbClr val="FFFF00"/>
                </a:solidFill>
                <a:sym typeface="Symbol"/>
              </a:rPr>
              <a:t>x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= 5 </a:t>
            </a:r>
            <a:endParaRPr lang="en-US" altLang="en-US" sz="2400" b="1" dirty="0">
              <a:solidFill>
                <a:srgbClr val="FFFF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1328" y="3029128"/>
            <a:ext cx="3382612" cy="1831798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8" name="Title 10"/>
          <p:cNvSpPr>
            <a:spLocks noGrp="1"/>
          </p:cNvSpPr>
          <p:nvPr>
            <p:ph type="title"/>
          </p:nvPr>
        </p:nvSpPr>
        <p:spPr>
          <a:xfrm>
            <a:off x="457200" y="138113"/>
            <a:ext cx="8229600" cy="712787"/>
          </a:xfrm>
        </p:spPr>
        <p:txBody>
          <a:bodyPr/>
          <a:lstStyle/>
          <a:p>
            <a:r>
              <a:rPr lang="en-US" altLang="en-US" sz="3600" b="1" smtClean="0"/>
              <a:t>Example 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0045" y="925830"/>
            <a:ext cx="842391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Identify all of the linear pairs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and </a:t>
            </a:r>
            <a:r>
              <a:rPr lang="en-US" sz="2400" b="1" dirty="0"/>
              <a:t>all of the vertical angles in the figure.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0045" y="1693157"/>
            <a:ext cx="16979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1 with 2 and 4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2 with 1 and 3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3 with 2 and 4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4 with 1 and 3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9987" y="934849"/>
            <a:ext cx="3921919" cy="151447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874099" y="1710093"/>
            <a:ext cx="16979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5 with 6 and 8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6 with 5 and 7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7 with 6 and 8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8 with 5 and 7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12049" y="4274223"/>
            <a:ext cx="9797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1 and 3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2 and 4</a:t>
            </a:r>
          </a:p>
          <a:p>
            <a:endParaRPr lang="en-US" b="1" dirty="0">
              <a:solidFill>
                <a:srgbClr val="FFFF00"/>
              </a:solidFill>
            </a:endParaRPr>
          </a:p>
          <a:p>
            <a:r>
              <a:rPr lang="en-US" b="1" dirty="0" smtClean="0">
                <a:solidFill>
                  <a:srgbClr val="FFFF00"/>
                </a:solidFill>
              </a:rPr>
              <a:t>5 and 7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6 and 8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8" name="Title 10"/>
          <p:cNvSpPr>
            <a:spLocks noGrp="1"/>
          </p:cNvSpPr>
          <p:nvPr>
            <p:ph type="title"/>
          </p:nvPr>
        </p:nvSpPr>
        <p:spPr>
          <a:xfrm>
            <a:off x="457200" y="138113"/>
            <a:ext cx="8229600" cy="712787"/>
          </a:xfrm>
        </p:spPr>
        <p:txBody>
          <a:bodyPr/>
          <a:lstStyle/>
          <a:p>
            <a:r>
              <a:rPr lang="en-US" altLang="en-US" sz="3600" b="1" dirty="0" smtClean="0"/>
              <a:t>Example 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0045" y="925830"/>
            <a:ext cx="84239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Two angles form a linear pair.  The measure of one angle is eight times the measure of the other angle.  Find the measure of each angle.</a:t>
            </a: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auto">
          <a:xfrm>
            <a:off x="662728" y="2454084"/>
            <a:ext cx="7726795" cy="278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</a:rPr>
              <a:t>m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1 + </a:t>
            </a:r>
            <a:r>
              <a:rPr lang="en-US" altLang="en-US" sz="2400" b="1" dirty="0">
                <a:solidFill>
                  <a:srgbClr val="FFFF00"/>
                </a:solidFill>
              </a:rPr>
              <a:t>m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2 = 180°  (linear pairs are supplementary)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>
                <a:solidFill>
                  <a:srgbClr val="FFFF00"/>
                </a:solidFill>
              </a:rPr>
              <a:t>m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1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= 8 (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m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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2)          let m2 = x, so m1 = 8x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(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8</a:t>
            </a:r>
            <a:r>
              <a:rPr lang="en-US" altLang="en-US" sz="2400" b="1" i="1" dirty="0" smtClean="0">
                <a:solidFill>
                  <a:srgbClr val="FFFF00"/>
                </a:solidFill>
                <a:sym typeface="Symbol"/>
              </a:rPr>
              <a:t>x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) + (</a:t>
            </a:r>
            <a:r>
              <a:rPr lang="en-US" altLang="en-US" sz="2400" b="1" i="1" dirty="0" smtClean="0">
                <a:solidFill>
                  <a:srgbClr val="FFFF00"/>
                </a:solidFill>
                <a:sym typeface="Symbol"/>
              </a:rPr>
              <a:t>x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) = 180°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            9</a:t>
            </a:r>
            <a:r>
              <a:rPr lang="en-US" altLang="en-US" sz="2400" b="1" i="1" dirty="0" smtClean="0">
                <a:solidFill>
                  <a:srgbClr val="FFFF00"/>
                </a:solidFill>
                <a:sym typeface="Symbol"/>
              </a:rPr>
              <a:t>x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= 160°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              </a:t>
            </a:r>
            <a:r>
              <a:rPr lang="en-US" altLang="en-US" sz="2400" b="1" i="1" dirty="0" smtClean="0">
                <a:solidFill>
                  <a:srgbClr val="FFFF00"/>
                </a:solidFill>
                <a:sym typeface="Symbol"/>
              </a:rPr>
              <a:t>x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= 20 </a:t>
            </a:r>
            <a:endParaRPr lang="en-US" alt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56408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6825"/>
            <a:ext cx="8229600" cy="5208588"/>
          </a:xfrm>
        </p:spPr>
        <p:txBody>
          <a:bodyPr/>
          <a:lstStyle/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sz="2400" b="1" dirty="0"/>
              <a:t>There are many special pairs of angles such as </a:t>
            </a:r>
          </a:p>
          <a:p>
            <a:pPr lvl="2"/>
            <a:r>
              <a:rPr lang="en-US" sz="2000" b="1" dirty="0" smtClean="0"/>
              <a:t>complementary </a:t>
            </a:r>
            <a:r>
              <a:rPr lang="en-US" sz="2000" b="1" dirty="0"/>
              <a:t>angles – angles that sum to 90 degrees</a:t>
            </a:r>
          </a:p>
          <a:p>
            <a:pPr lvl="2"/>
            <a:r>
              <a:rPr lang="en-US" sz="2000" b="1" dirty="0" smtClean="0"/>
              <a:t>supplementary angles – angles that sum to 180 degrees</a:t>
            </a:r>
          </a:p>
          <a:p>
            <a:pPr lvl="2"/>
            <a:r>
              <a:rPr lang="en-US" sz="2000" b="1" dirty="0" smtClean="0"/>
              <a:t>adjacent angles – angles that share a side</a:t>
            </a:r>
          </a:p>
          <a:p>
            <a:pPr lvl="2"/>
            <a:r>
              <a:rPr lang="en-US" sz="2000" b="1" dirty="0" smtClean="0"/>
              <a:t>linear </a:t>
            </a:r>
            <a:r>
              <a:rPr lang="en-US" sz="2000" b="1" dirty="0"/>
              <a:t>pairs – adjacent angles that are supplementary (and form a straight line)</a:t>
            </a:r>
          </a:p>
          <a:p>
            <a:pPr lvl="2"/>
            <a:r>
              <a:rPr lang="en-US" sz="2000" b="1" dirty="0" smtClean="0"/>
              <a:t>vertical </a:t>
            </a:r>
            <a:r>
              <a:rPr lang="en-US" sz="2000" b="1" dirty="0"/>
              <a:t>angles – angles that are across an “x” from each other</a:t>
            </a:r>
          </a:p>
          <a:p>
            <a:pPr lvl="1"/>
            <a:r>
              <a:rPr lang="en-US" sz="2400" b="1" dirty="0"/>
              <a:t>Vertical angles are congruent</a:t>
            </a:r>
          </a:p>
          <a:p>
            <a:pPr lvl="1"/>
            <a:r>
              <a:rPr lang="en-US" sz="2400" b="1" dirty="0"/>
              <a:t>Linear Pairs are </a:t>
            </a:r>
            <a:r>
              <a:rPr lang="en-US" sz="2400" b="1" dirty="0" smtClean="0"/>
              <a:t>supplementary</a:t>
            </a:r>
            <a:endParaRPr lang="en-US" altLang="en-US" sz="1800" b="1" dirty="0" smtClean="0"/>
          </a:p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400" b="1" dirty="0" smtClean="0"/>
              <a:t>  </a:t>
            </a:r>
          </a:p>
          <a:p>
            <a:pPr lvl="1" eaLnBrk="1" hangingPunct="1"/>
            <a:r>
              <a:rPr lang="en-US" altLang="en-US" sz="2000" b="1" dirty="0" smtClean="0"/>
              <a:t>Finish Angle WS 1 (vertical angles and linear pairs)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1-6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371600"/>
          </a:xfrm>
        </p:spPr>
        <p:txBody>
          <a:bodyPr/>
          <a:lstStyle/>
          <a:p>
            <a:pPr eaLnBrk="1" hangingPunct="1"/>
            <a:r>
              <a:rPr lang="en-US" b="1" dirty="0"/>
              <a:t>Describing Pairs of Angles </a:t>
            </a:r>
            <a:endParaRPr lang="el-GR" altLang="en-US" b="1" dirty="0" smtClean="0">
              <a:solidFill>
                <a:srgbClr val="FFFF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Lesson 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6388" y="1341438"/>
            <a:ext cx="8229600" cy="4525962"/>
          </a:xfrm>
        </p:spPr>
        <p:txBody>
          <a:bodyPr/>
          <a:lstStyle/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Five-Minute Check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Objectives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Vocabulary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Core Concepts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Examples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/>
              <a:t>Summary and Homework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762000"/>
            <a:ext cx="9220200" cy="6096000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7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5627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336699"/>
                  </a:outerShdw>
                </a:effectLst>
              </a:rPr>
              <a:t>Lesson 1-5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336699"/>
                </a:outerShdw>
              </a:effectLst>
            </a:endParaRPr>
          </a:p>
        </p:txBody>
      </p:sp>
      <p:sp>
        <p:nvSpPr>
          <p:cNvPr id="3081" name="Rectangle 11"/>
          <p:cNvSpPr>
            <a:spLocks noChangeArrowheads="1"/>
          </p:cNvSpPr>
          <p:nvPr/>
        </p:nvSpPr>
        <p:spPr bwMode="auto">
          <a:xfrm>
            <a:off x="244043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/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 pitchFamily="18" charset="2"/>
              </a:rPr>
              <a:t>Find the angle measure and classify the angle</a:t>
            </a: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altLang="en-US" sz="2000" b="1" dirty="0" err="1" smtClean="0">
                <a:solidFill>
                  <a:srgbClr val="FFFFFF"/>
                </a:solidFill>
                <a:cs typeface="Arial" charset="0"/>
                <a:sym typeface="Symbol" pitchFamily="18" charset="2"/>
              </a:rPr>
              <a:t>m</a:t>
            </a:r>
            <a:r>
              <a:rPr lang="en-US" altLang="en-US" sz="2000" b="1" dirty="0" err="1" smtClean="0">
                <a:solidFill>
                  <a:srgbClr val="FFFFFF"/>
                </a:solidFill>
                <a:cs typeface="Arial" charset="0"/>
                <a:sym typeface="Symbol"/>
              </a:rPr>
              <a:t>MXN</a:t>
            </a: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/>
            </a:endParaRP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>
              <a:solidFill>
                <a:srgbClr val="FFFFFF"/>
              </a:solidFill>
              <a:cs typeface="Arial" charset="0"/>
              <a:sym typeface="Symbol"/>
            </a:endParaRPr>
          </a:p>
          <a:p>
            <a:pPr marL="290513" indent="-290513" eaLnBrk="1" hangingPunct="1">
              <a:buFont typeface="+mj-lt"/>
              <a:buAutoNum type="arabicPeriod"/>
            </a:pPr>
            <a:r>
              <a:rPr lang="en-US" altLang="en-US" sz="2000" b="1" dirty="0">
                <a:solidFill>
                  <a:srgbClr val="FFFFFF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altLang="en-US" sz="2000" b="1" dirty="0" err="1">
                <a:solidFill>
                  <a:srgbClr val="FFFFFF"/>
                </a:solidFill>
                <a:cs typeface="Arial" charset="0"/>
                <a:sym typeface="Symbol" pitchFamily="18" charset="2"/>
              </a:rPr>
              <a:t>m</a:t>
            </a:r>
            <a:r>
              <a:rPr lang="en-US" altLang="en-US" sz="2000" b="1" dirty="0" err="1" smtClean="0">
                <a:solidFill>
                  <a:srgbClr val="FFFFFF"/>
                </a:solidFill>
                <a:cs typeface="Arial" charset="0"/>
                <a:sym typeface="Symbol"/>
              </a:rPr>
              <a:t>NXP</a:t>
            </a:r>
            <a:endParaRPr lang="en-US" altLang="en-US" sz="2000" b="1" dirty="0">
              <a:solidFill>
                <a:srgbClr val="FFFFFF"/>
              </a:solidFill>
              <a:cs typeface="Arial" charset="0"/>
              <a:sym typeface="Symbol"/>
            </a:endParaRP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r>
              <a:rPr lang="en-US" altLang="en-US" sz="2000" b="1" dirty="0">
                <a:solidFill>
                  <a:srgbClr val="FFFFFF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altLang="en-US" sz="2000" b="1" dirty="0" err="1">
                <a:solidFill>
                  <a:srgbClr val="FFFFFF"/>
                </a:solidFill>
                <a:cs typeface="Arial" charset="0"/>
                <a:sym typeface="Symbol" pitchFamily="18" charset="2"/>
              </a:rPr>
              <a:t>m</a:t>
            </a:r>
            <a:r>
              <a:rPr lang="en-US" altLang="en-US" sz="2000" b="1" dirty="0" err="1" smtClean="0">
                <a:solidFill>
                  <a:srgbClr val="FFFFFF"/>
                </a:solidFill>
                <a:cs typeface="Arial" charset="0"/>
                <a:sym typeface="Symbol"/>
              </a:rPr>
              <a:t>OXQ</a:t>
            </a: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/>
            </a:endParaRP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>
              <a:solidFill>
                <a:srgbClr val="FFFFFF"/>
              </a:solidFill>
              <a:cs typeface="Arial" charset="0"/>
              <a:sym typeface="Symbol"/>
            </a:endParaRPr>
          </a:p>
          <a:p>
            <a:pPr marL="0" indent="0" eaLnBrk="1" hangingPunct="1"/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/>
              </a:rPr>
              <a:t>Use the diagram and the given angle measures to find the indicated measure.</a:t>
            </a: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>
              <a:solidFill>
                <a:srgbClr val="FFFFFF"/>
              </a:solidFill>
              <a:cs typeface="Arial" charset="0"/>
              <a:sym typeface="Symbol"/>
            </a:endParaRPr>
          </a:p>
          <a:p>
            <a:pPr marL="457200" indent="-457200" eaLnBrk="1" hangingPunct="1">
              <a:buFont typeface="+mj-lt"/>
              <a:buAutoNum type="arabicPeriod" startAt="4"/>
            </a:pPr>
            <a:r>
              <a:rPr lang="en-US" altLang="en-US" sz="2000" b="1" dirty="0" err="1">
                <a:solidFill>
                  <a:srgbClr val="FFFFFF"/>
                </a:solidFill>
                <a:cs typeface="Arial" charset="0"/>
                <a:sym typeface="Symbol" pitchFamily="18" charset="2"/>
              </a:rPr>
              <a:t>m</a:t>
            </a:r>
            <a:r>
              <a:rPr lang="en-US" altLang="en-US" sz="2000" b="1" dirty="0" err="1" smtClean="0">
                <a:solidFill>
                  <a:srgbClr val="FFFFFF"/>
                </a:solidFill>
                <a:cs typeface="Arial" charset="0"/>
                <a:sym typeface="Symbol"/>
              </a:rPr>
              <a:t>PQT</a:t>
            </a:r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/>
              </a:rPr>
              <a:t> = 41.5° and </a:t>
            </a:r>
            <a:r>
              <a:rPr lang="en-US" altLang="en-US" sz="2000" b="1" dirty="0" err="1">
                <a:solidFill>
                  <a:srgbClr val="FFFFFF"/>
                </a:solidFill>
                <a:cs typeface="Arial" charset="0"/>
                <a:sym typeface="Symbol" pitchFamily="18" charset="2"/>
              </a:rPr>
              <a:t>m</a:t>
            </a:r>
            <a:r>
              <a:rPr lang="en-US" altLang="en-US" sz="2000" b="1" dirty="0" err="1" smtClean="0">
                <a:solidFill>
                  <a:srgbClr val="FFFFFF"/>
                </a:solidFill>
                <a:cs typeface="Arial" charset="0"/>
                <a:sym typeface="Symbol"/>
              </a:rPr>
              <a:t>TQR</a:t>
            </a:r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/>
              </a:rPr>
              <a:t> = 48°.  Find </a:t>
            </a:r>
            <a:r>
              <a:rPr lang="en-US" altLang="en-US" sz="2000" b="1" dirty="0" err="1">
                <a:solidFill>
                  <a:srgbClr val="FFFFFF"/>
                </a:solidFill>
                <a:cs typeface="Arial" charset="0"/>
                <a:sym typeface="Symbol" pitchFamily="18" charset="2"/>
              </a:rPr>
              <a:t>m</a:t>
            </a:r>
            <a:r>
              <a:rPr lang="en-US" altLang="en-US" sz="2000" b="1" dirty="0" err="1" smtClean="0">
                <a:solidFill>
                  <a:srgbClr val="FFFFFF"/>
                </a:solidFill>
                <a:cs typeface="Arial" charset="0"/>
                <a:sym typeface="Symbol"/>
              </a:rPr>
              <a:t>PQR</a:t>
            </a:r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/>
              </a:rPr>
              <a:t>.</a:t>
            </a:r>
            <a:endParaRPr lang="en-US" altLang="en-US" sz="2000" b="1" dirty="0">
              <a:solidFill>
                <a:srgbClr val="FFFFFF"/>
              </a:solidFill>
              <a:cs typeface="Arial" charset="0"/>
              <a:sym typeface="Symbol"/>
            </a:endParaRPr>
          </a:p>
          <a:p>
            <a:pPr marL="457200" indent="-457200" eaLnBrk="1" hangingPunct="1">
              <a:buFont typeface="+mj-lt"/>
              <a:buAutoNum type="arabicPeriod" startAt="4"/>
            </a:pPr>
            <a:endParaRPr lang="en-US" altLang="en-US" sz="2000" b="1" dirty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 startAt="4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 startAt="4"/>
            </a:pPr>
            <a:r>
              <a:rPr lang="en-US" altLang="en-US" sz="2000" b="1" dirty="0" err="1">
                <a:solidFill>
                  <a:srgbClr val="FFFFFF"/>
                </a:solidFill>
                <a:cs typeface="Arial" charset="0"/>
                <a:sym typeface="Symbol" pitchFamily="18" charset="2"/>
              </a:rPr>
              <a:t>m</a:t>
            </a:r>
            <a:r>
              <a:rPr lang="en-US" altLang="en-US" sz="2000" b="1" dirty="0" err="1">
                <a:solidFill>
                  <a:srgbClr val="FFFFFF"/>
                </a:solidFill>
                <a:cs typeface="Arial" charset="0"/>
                <a:sym typeface="Symbol"/>
              </a:rPr>
              <a:t></a:t>
            </a:r>
            <a:r>
              <a:rPr lang="en-US" altLang="en-US" sz="2000" b="1" dirty="0" err="1" smtClean="0">
                <a:solidFill>
                  <a:srgbClr val="FFFFFF"/>
                </a:solidFill>
                <a:cs typeface="Arial" charset="0"/>
                <a:sym typeface="Symbol"/>
              </a:rPr>
              <a:t>PQR</a:t>
            </a:r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/>
              </a:rPr>
              <a:t> </a:t>
            </a:r>
            <a:r>
              <a:rPr lang="en-US" altLang="en-US" sz="2000" b="1" dirty="0">
                <a:solidFill>
                  <a:srgbClr val="FFFFFF"/>
                </a:solidFill>
                <a:cs typeface="Arial" charset="0"/>
                <a:sym typeface="Symbol"/>
              </a:rPr>
              <a:t>= </a:t>
            </a:r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/>
              </a:rPr>
              <a:t>89° </a:t>
            </a:r>
            <a:r>
              <a:rPr lang="en-US" altLang="en-US" sz="2000" b="1" dirty="0">
                <a:solidFill>
                  <a:srgbClr val="FFFFFF"/>
                </a:solidFill>
                <a:cs typeface="Arial" charset="0"/>
                <a:sym typeface="Symbol"/>
              </a:rPr>
              <a:t>and </a:t>
            </a:r>
            <a:r>
              <a:rPr lang="en-US" altLang="en-US" sz="2000" b="1" dirty="0" err="1">
                <a:solidFill>
                  <a:srgbClr val="FFFFFF"/>
                </a:solidFill>
                <a:cs typeface="Arial" charset="0"/>
                <a:sym typeface="Symbol" pitchFamily="18" charset="2"/>
              </a:rPr>
              <a:t>m</a:t>
            </a:r>
            <a:r>
              <a:rPr lang="en-US" altLang="en-US" sz="2000" b="1" dirty="0" err="1">
                <a:solidFill>
                  <a:srgbClr val="FFFFFF"/>
                </a:solidFill>
                <a:cs typeface="Arial" charset="0"/>
                <a:sym typeface="Symbol"/>
              </a:rPr>
              <a:t>TQR</a:t>
            </a:r>
            <a:r>
              <a:rPr lang="en-US" altLang="en-US" sz="2000" b="1" dirty="0">
                <a:solidFill>
                  <a:srgbClr val="FFFFFF"/>
                </a:solidFill>
                <a:cs typeface="Arial" charset="0"/>
                <a:sym typeface="Symbol"/>
              </a:rPr>
              <a:t> = </a:t>
            </a:r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/>
              </a:rPr>
              <a:t>(2x + 4)° </a:t>
            </a:r>
            <a:b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/>
              </a:rPr>
            </a:br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/>
              </a:rPr>
              <a:t>and </a:t>
            </a:r>
            <a:r>
              <a:rPr lang="en-US" altLang="en-US" sz="2000" b="1" dirty="0" err="1" smtClean="0">
                <a:solidFill>
                  <a:srgbClr val="FFFFFF"/>
                </a:solidFill>
                <a:cs typeface="Arial" charset="0"/>
                <a:sym typeface="Symbol" pitchFamily="18" charset="2"/>
              </a:rPr>
              <a:t>m</a:t>
            </a:r>
            <a:r>
              <a:rPr lang="en-US" altLang="en-US" sz="2000" b="1" dirty="0" err="1">
                <a:solidFill>
                  <a:srgbClr val="FFFFFF"/>
                </a:solidFill>
                <a:cs typeface="Arial" charset="0"/>
                <a:sym typeface="Symbol"/>
              </a:rPr>
              <a:t></a:t>
            </a:r>
            <a:r>
              <a:rPr lang="en-US" altLang="en-US" sz="2000" b="1" dirty="0" err="1" smtClean="0">
                <a:solidFill>
                  <a:srgbClr val="FFFFFF"/>
                </a:solidFill>
                <a:cs typeface="Arial" charset="0"/>
                <a:sym typeface="Symbol"/>
              </a:rPr>
              <a:t>PQT</a:t>
            </a:r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/>
              </a:rPr>
              <a:t> = (3x + 5).  Find x</a:t>
            </a:r>
            <a:endParaRPr lang="en-US" altLang="en-US" sz="2000" b="1" dirty="0">
              <a:solidFill>
                <a:srgbClr val="FFFFFF"/>
              </a:solidFill>
              <a:cs typeface="Arial" charset="0"/>
              <a:sym typeface="Symbo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09045" y="1391934"/>
            <a:ext cx="2060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FFFF00"/>
                </a:solidFill>
              </a:rPr>
              <a:t>= 30° and acute</a:t>
            </a:r>
            <a:endParaRPr lang="en-US" sz="2000" b="1" dirty="0">
              <a:solidFill>
                <a:srgbClr val="FFFF00"/>
              </a:solidFill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2" r="4165"/>
          <a:stretch/>
        </p:blipFill>
        <p:spPr bwMode="auto">
          <a:xfrm>
            <a:off x="5917990" y="1168760"/>
            <a:ext cx="2926080" cy="1844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962" y="3731780"/>
            <a:ext cx="1757363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809045" y="1963106"/>
            <a:ext cx="2060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FFFF00"/>
                </a:solidFill>
              </a:rPr>
              <a:t>= 70° and acute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36755" y="2515616"/>
            <a:ext cx="23553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FFFF00"/>
                </a:solidFill>
              </a:rPr>
              <a:t>= 110° and obtuse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3287" y="4569329"/>
            <a:ext cx="3318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err="1" smtClean="0">
                <a:solidFill>
                  <a:srgbClr val="FFFF00"/>
                </a:solidFill>
              </a:rPr>
              <a:t>m</a:t>
            </a:r>
            <a:r>
              <a:rPr lang="en-US" sz="2000" b="1" i="1" dirty="0" err="1" smtClean="0">
                <a:solidFill>
                  <a:srgbClr val="FFFF00"/>
                </a:solidFill>
                <a:sym typeface="Symbol"/>
              </a:rPr>
              <a:t></a:t>
            </a:r>
            <a:r>
              <a:rPr lang="en-US" sz="2000" b="1" i="1" dirty="0" err="1" smtClean="0">
                <a:solidFill>
                  <a:srgbClr val="FFFF00"/>
                </a:solidFill>
              </a:rPr>
              <a:t>PQR</a:t>
            </a:r>
            <a:r>
              <a:rPr lang="en-US" sz="2000" b="1" i="1" dirty="0" smtClean="0">
                <a:solidFill>
                  <a:srgbClr val="FFFF00"/>
                </a:solidFill>
              </a:rPr>
              <a:t> = 41.5 + 48 = 89.5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79865" y="5705401"/>
            <a:ext cx="64588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err="1" smtClean="0">
                <a:solidFill>
                  <a:srgbClr val="FFFF00"/>
                </a:solidFill>
              </a:rPr>
              <a:t>m</a:t>
            </a:r>
            <a:r>
              <a:rPr lang="en-US" sz="2000" b="1" i="1" dirty="0" err="1" smtClean="0">
                <a:solidFill>
                  <a:srgbClr val="FFFF00"/>
                </a:solidFill>
                <a:sym typeface="Symbol"/>
              </a:rPr>
              <a:t></a:t>
            </a:r>
            <a:r>
              <a:rPr lang="en-US" sz="2000" b="1" i="1" dirty="0" err="1" smtClean="0">
                <a:solidFill>
                  <a:srgbClr val="FFFF00"/>
                </a:solidFill>
              </a:rPr>
              <a:t>PQR</a:t>
            </a:r>
            <a:r>
              <a:rPr lang="en-US" sz="2000" b="1" i="1" dirty="0" smtClean="0">
                <a:solidFill>
                  <a:srgbClr val="FFFF00"/>
                </a:solidFill>
              </a:rPr>
              <a:t> = 89 = (2x + 4) + (3x + 5) = 5x + 9         x = 16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20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r>
              <a:rPr lang="en-US" sz="2800" b="1" dirty="0" smtClean="0"/>
              <a:t>Identify </a:t>
            </a:r>
            <a:r>
              <a:rPr lang="en-US" sz="2800" b="1" dirty="0"/>
              <a:t>complementary and supplementary angles</a:t>
            </a:r>
          </a:p>
          <a:p>
            <a:endParaRPr lang="en-US" sz="2800" b="1" dirty="0"/>
          </a:p>
          <a:p>
            <a:r>
              <a:rPr lang="en-US" sz="2800" b="1" dirty="0" smtClean="0"/>
              <a:t>Identify </a:t>
            </a:r>
            <a:r>
              <a:rPr lang="en-US" sz="2800" b="1" dirty="0"/>
              <a:t>linear pairs and vertical angles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57263"/>
            <a:ext cx="8229600" cy="5565775"/>
          </a:xfrm>
        </p:spPr>
        <p:txBody>
          <a:bodyPr/>
          <a:lstStyle/>
          <a:p>
            <a:r>
              <a:rPr lang="en-US" sz="2400" b="1" i="1" dirty="0"/>
              <a:t>Adjacent angles – two coplanar angles that have a common vertex, a common side, but no common interior points</a:t>
            </a:r>
            <a:endParaRPr lang="en-US" sz="2400" b="1" dirty="0"/>
          </a:p>
          <a:p>
            <a:r>
              <a:rPr lang="en-US" sz="2400" b="1" i="1" dirty="0"/>
              <a:t>Complementary Angles – two angles whose measures sum to 90 </a:t>
            </a:r>
            <a:endParaRPr lang="en-US" sz="2400" b="1" dirty="0"/>
          </a:p>
          <a:p>
            <a:r>
              <a:rPr lang="en-US" sz="2400" b="1" i="1" dirty="0"/>
              <a:t>Linear pair – a pair of adjacent angles whose </a:t>
            </a:r>
            <a:r>
              <a:rPr lang="en-US" sz="2400" b="1" i="1" dirty="0" err="1"/>
              <a:t>noncommon</a:t>
            </a:r>
            <a:r>
              <a:rPr lang="en-US" sz="2400" b="1" i="1" dirty="0"/>
              <a:t> sides are opposite rays</a:t>
            </a:r>
            <a:endParaRPr lang="en-US" sz="2400" b="1" dirty="0"/>
          </a:p>
          <a:p>
            <a:r>
              <a:rPr lang="en-US" sz="2400" b="1" i="1" dirty="0"/>
              <a:t>Perpendicular – two lines or rays are perpendicular if the angle (s) formed measure 90°</a:t>
            </a:r>
            <a:endParaRPr lang="en-US" sz="2400" b="1" dirty="0"/>
          </a:p>
          <a:p>
            <a:r>
              <a:rPr lang="en-US" sz="2400" b="1" i="1" dirty="0"/>
              <a:t>Supplementary Angles – two angles whose measures sum to 180</a:t>
            </a:r>
            <a:endParaRPr lang="en-US" sz="2400" b="1" dirty="0"/>
          </a:p>
          <a:p>
            <a:r>
              <a:rPr lang="en-US" sz="2400" b="1" i="1" dirty="0"/>
              <a:t>Vertical angles – two non-adjacent angles (opposite) formed by two intersecting lines; vertical angles are congruent (measures are equal)!!</a:t>
            </a:r>
            <a:endParaRPr lang="en-US" sz="2400" b="1" dirty="0"/>
          </a:p>
        </p:txBody>
      </p:sp>
      <p:sp>
        <p:nvSpPr>
          <p:cNvPr id="4" name="5-Point Star 3"/>
          <p:cNvSpPr>
            <a:spLocks noChangeAspect="1"/>
          </p:cNvSpPr>
          <p:nvPr/>
        </p:nvSpPr>
        <p:spPr>
          <a:xfrm>
            <a:off x="371475" y="5340033"/>
            <a:ext cx="457200" cy="457200"/>
          </a:xfrm>
          <a:prstGeom prst="star5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5-Point Star 4"/>
          <p:cNvSpPr>
            <a:spLocks noChangeAspect="1"/>
          </p:cNvSpPr>
          <p:nvPr/>
        </p:nvSpPr>
        <p:spPr>
          <a:xfrm>
            <a:off x="371475" y="2931796"/>
            <a:ext cx="457200" cy="457200"/>
          </a:xfrm>
          <a:prstGeom prst="star5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22313"/>
          </a:xfrm>
        </p:spPr>
        <p:txBody>
          <a:bodyPr/>
          <a:lstStyle/>
          <a:p>
            <a:r>
              <a:rPr lang="en-US" altLang="en-US" sz="3600" b="1" smtClean="0"/>
              <a:t>Core Concept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39" y="859788"/>
            <a:ext cx="5627774" cy="58834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22313"/>
          </a:xfrm>
        </p:spPr>
        <p:txBody>
          <a:bodyPr/>
          <a:lstStyle/>
          <a:p>
            <a:r>
              <a:rPr lang="en-US" altLang="en-US" sz="3600" b="1" dirty="0" smtClean="0"/>
              <a:t>Core Concept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34" y="939771"/>
            <a:ext cx="8580952" cy="524710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5909310" y="386334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KFC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96560" y="4082058"/>
            <a:ext cx="1065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Wendys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20620" y="3378656"/>
            <a:ext cx="1048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80"/>
                </a:solidFill>
              </a:rPr>
              <a:t>Rite Aid</a:t>
            </a:r>
            <a:endParaRPr lang="en-US" b="1" dirty="0">
              <a:solidFill>
                <a:srgbClr val="80008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42423" y="4662626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80"/>
                </a:solidFill>
              </a:rPr>
              <a:t>Food City</a:t>
            </a:r>
            <a:endParaRPr lang="en-US" b="1" dirty="0">
              <a:solidFill>
                <a:srgbClr val="8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10243" name="Object 11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8" name="Equation" r:id="rId3" imgW="538415" imgH="973289" progId="Equation.DSMT4">
                  <p:embed/>
                </p:oleObj>
              </mc:Choice>
              <mc:Fallback>
                <p:oleObj name="Equation" r:id="rId3" imgW="538415" imgH="97328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Title 13"/>
          <p:cNvSpPr>
            <a:spLocks noGrp="1"/>
          </p:cNvSpPr>
          <p:nvPr>
            <p:ph type="title"/>
          </p:nvPr>
        </p:nvSpPr>
        <p:spPr>
          <a:xfrm>
            <a:off x="457200" y="101600"/>
            <a:ext cx="8229600" cy="812800"/>
          </a:xfrm>
        </p:spPr>
        <p:txBody>
          <a:bodyPr/>
          <a:lstStyle/>
          <a:p>
            <a:r>
              <a:rPr lang="en-US" altLang="en-US" sz="3600" b="1" smtClean="0"/>
              <a:t>Example 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3874" y="1142853"/>
            <a:ext cx="833437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 the figure, name a pair of </a:t>
            </a:r>
            <a:r>
              <a:rPr lang="en-US" sz="2400" b="1" dirty="0">
                <a:solidFill>
                  <a:srgbClr val="CCFFFF"/>
                </a:solidFill>
              </a:rPr>
              <a:t>complementary</a:t>
            </a:r>
            <a:r>
              <a:rPr lang="en-US" sz="2400" b="1" dirty="0"/>
              <a:t> angles</a:t>
            </a:r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a pair of </a:t>
            </a:r>
            <a:r>
              <a:rPr lang="en-US" sz="2400" b="1" dirty="0">
                <a:solidFill>
                  <a:srgbClr val="CCFFFF"/>
                </a:solidFill>
              </a:rPr>
              <a:t>supplementary</a:t>
            </a:r>
            <a:r>
              <a:rPr lang="en-US" sz="2400" b="1" dirty="0"/>
              <a:t> angles</a:t>
            </a:r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and a pair of </a:t>
            </a:r>
            <a:r>
              <a:rPr lang="en-US" sz="2400" b="1" dirty="0">
                <a:solidFill>
                  <a:srgbClr val="CCFFFF"/>
                </a:solidFill>
              </a:rPr>
              <a:t>adjacent</a:t>
            </a:r>
            <a:r>
              <a:rPr lang="en-US" sz="2400" b="1" dirty="0"/>
              <a:t> angles.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318689" y="3827201"/>
            <a:ext cx="438934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HJK 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and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DEG add to 180°</a:t>
            </a:r>
            <a:endParaRPr lang="en-US" altLang="en-US" sz="2400" b="1" dirty="0">
              <a:solidFill>
                <a:srgbClr val="FFFF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38305" y="1827142"/>
            <a:ext cx="3049524" cy="3299269"/>
          </a:xfrm>
          <a:prstGeom prst="rect">
            <a:avLst/>
          </a:prstGeom>
        </p:spPr>
      </p:pic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413939" y="5511221"/>
            <a:ext cx="8485015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D</a:t>
            </a:r>
            <a:r>
              <a:rPr lang="en-US" altLang="en-US" sz="2400" b="1" dirty="0">
                <a:solidFill>
                  <a:srgbClr val="FF99FF"/>
                </a:solidFill>
                <a:sym typeface="Symbol"/>
              </a:rPr>
              <a:t>EG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 and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F</a:t>
            </a:r>
            <a:r>
              <a:rPr lang="en-US" altLang="en-US" sz="2400" b="1" dirty="0" smtClean="0">
                <a:solidFill>
                  <a:srgbClr val="FF99FF"/>
                </a:solidFill>
                <a:sym typeface="Symbol"/>
              </a:rPr>
              <a:t>EG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  note:  always has two common letters</a:t>
            </a:r>
            <a:endParaRPr lang="en-US" altLang="en-US" sz="2400" b="1" dirty="0">
              <a:solidFill>
                <a:srgbClr val="FFFF00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523874" y="1840712"/>
            <a:ext cx="4233851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ABC 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and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FEG 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add to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90°</a:t>
            </a:r>
            <a:endParaRPr lang="en-US" alt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  <p:bldP spid="10" grpId="0" autoUpdateAnimBg="0"/>
      <p:bldP spid="14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</TotalTime>
  <Words>719</Words>
  <Application>Microsoft Office PowerPoint</Application>
  <PresentationFormat>On-screen Show (4:3)</PresentationFormat>
  <Paragraphs>133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Equation</vt:lpstr>
      <vt:lpstr>Opening</vt:lpstr>
      <vt:lpstr>Lesson 1-6</vt:lpstr>
      <vt:lpstr>Lesson Outline</vt:lpstr>
      <vt:lpstr>PowerPoint Presentation</vt:lpstr>
      <vt:lpstr>Objectives</vt:lpstr>
      <vt:lpstr>Vocabulary</vt:lpstr>
      <vt:lpstr>Core Concept</vt:lpstr>
      <vt:lpstr>Core Concept</vt:lpstr>
      <vt:lpstr>Example 1</vt:lpstr>
      <vt:lpstr>Example 2</vt:lpstr>
      <vt:lpstr>Example 3</vt:lpstr>
      <vt:lpstr>Example 4</vt:lpstr>
      <vt:lpstr>Example 5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62</cp:revision>
  <dcterms:created xsi:type="dcterms:W3CDTF">2008-02-18T23:02:07Z</dcterms:created>
  <dcterms:modified xsi:type="dcterms:W3CDTF">2018-07-28T16:33:04Z</dcterms:modified>
</cp:coreProperties>
</file>