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83" r:id="rId2"/>
    <p:sldId id="314" r:id="rId3"/>
    <p:sldId id="313" r:id="rId4"/>
    <p:sldId id="281" r:id="rId5"/>
    <p:sldId id="282" r:id="rId6"/>
    <p:sldId id="299" r:id="rId7"/>
    <p:sldId id="300" r:id="rId8"/>
    <p:sldId id="302" r:id="rId9"/>
    <p:sldId id="311" r:id="rId10"/>
    <p:sldId id="303" r:id="rId11"/>
    <p:sldId id="312" r:id="rId12"/>
    <p:sldId id="304" r:id="rId13"/>
    <p:sldId id="298" r:id="rId14"/>
    <p:sldId id="305" r:id="rId15"/>
    <p:sldId id="307" r:id="rId16"/>
    <p:sldId id="308" r:id="rId17"/>
    <p:sldId id="306" r:id="rId18"/>
    <p:sldId id="309" r:id="rId19"/>
    <p:sldId id="310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FF99"/>
    <a:srgbClr val="66FFFF"/>
    <a:srgbClr val="FFFF00"/>
    <a:srgbClr val="66FF99"/>
    <a:srgbClr val="FF6699"/>
    <a:srgbClr val="66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9859380-E123-455A-94A9-304171881879}" type="datetimeFigureOut">
              <a:rPr lang="en-US"/>
              <a:pPr>
                <a:defRPr/>
              </a:pPr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28CE39C-FF0C-45D4-80DA-4499FE8D5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4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C6C81-022F-4B75-9A9B-A517DB22E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76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DA2DC-EE58-4B6B-A922-481AC6AD1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4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F5C91-6D82-44CA-9420-39AC9A867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58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27B1F-AD39-429B-B5D2-953E2B7EB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3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544C4-A40B-4AE7-BB6E-9EC7706A2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1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87252-C277-42E3-B901-A75CB7AB0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3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B6204-9079-4214-BCD2-C9856C5A3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7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B917C-C6BA-400C-8524-1CA3CF3945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85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7E960-FA56-4E99-959C-D4A627B07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9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E719-6A3E-4B54-A8A6-A3D3B1040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2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2D7AB-1FAC-4F5E-8FCB-61E52E0B5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74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E0D7D-1F48-4F27-BF0A-09117DB75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5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F9FC5D9-0981-4E2C-8DAC-A8AD4805B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Lesson 1-R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cs typeface="Times New Roman" pitchFamily="18" charset="0"/>
              </a:rPr>
              <a:t>Chapter Review</a:t>
            </a:r>
            <a:endParaRPr lang="el-GR" altLang="en-US" b="1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660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Angles</a:t>
            </a:r>
          </a:p>
        </p:txBody>
      </p:sp>
      <p:sp>
        <p:nvSpPr>
          <p:cNvPr id="8195" name="Line 189"/>
          <p:cNvSpPr>
            <a:spLocks noChangeShapeType="1"/>
          </p:cNvSpPr>
          <p:nvPr/>
        </p:nvSpPr>
        <p:spPr bwMode="auto">
          <a:xfrm>
            <a:off x="2006600" y="2514600"/>
            <a:ext cx="34417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Line 190"/>
          <p:cNvSpPr>
            <a:spLocks noChangeShapeType="1"/>
          </p:cNvSpPr>
          <p:nvPr/>
        </p:nvSpPr>
        <p:spPr bwMode="auto">
          <a:xfrm flipV="1">
            <a:off x="2006600" y="889000"/>
            <a:ext cx="3175000" cy="162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191"/>
          <p:cNvSpPr txBox="1">
            <a:spLocks noChangeArrowheads="1"/>
          </p:cNvSpPr>
          <p:nvPr/>
        </p:nvSpPr>
        <p:spPr bwMode="auto">
          <a:xfrm rot="-1554391">
            <a:off x="2959100" y="1287463"/>
            <a:ext cx="984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Ray VA</a:t>
            </a:r>
          </a:p>
        </p:txBody>
      </p:sp>
      <p:sp>
        <p:nvSpPr>
          <p:cNvPr id="8198" name="Text Box 192"/>
          <p:cNvSpPr txBox="1">
            <a:spLocks noChangeArrowheads="1"/>
          </p:cNvSpPr>
          <p:nvPr/>
        </p:nvSpPr>
        <p:spPr bwMode="auto">
          <a:xfrm>
            <a:off x="3311525" y="2538413"/>
            <a:ext cx="984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Ray VB</a:t>
            </a:r>
          </a:p>
        </p:txBody>
      </p:sp>
      <p:sp>
        <p:nvSpPr>
          <p:cNvPr id="8199" name="Text Box 193"/>
          <p:cNvSpPr txBox="1">
            <a:spLocks noChangeArrowheads="1"/>
          </p:cNvSpPr>
          <p:nvPr/>
        </p:nvSpPr>
        <p:spPr bwMode="auto">
          <a:xfrm>
            <a:off x="412750" y="2286000"/>
            <a:ext cx="11858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Vertex </a:t>
            </a:r>
            <a:br>
              <a:rPr lang="en-US" altLang="en-US" b="1"/>
            </a:br>
            <a:r>
              <a:rPr lang="en-US" altLang="en-US" b="1"/>
              <a:t>(point V) </a:t>
            </a:r>
          </a:p>
        </p:txBody>
      </p:sp>
      <p:sp>
        <p:nvSpPr>
          <p:cNvPr id="8200" name="Text Box 194"/>
          <p:cNvSpPr txBox="1">
            <a:spLocks noChangeArrowheads="1"/>
          </p:cNvSpPr>
          <p:nvPr/>
        </p:nvSpPr>
        <p:spPr bwMode="auto">
          <a:xfrm>
            <a:off x="3422650" y="1827213"/>
            <a:ext cx="1993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/>
              <a:t>Interior of angle </a:t>
            </a:r>
            <a:br>
              <a:rPr lang="en-US" altLang="en-US" b="1"/>
            </a:br>
            <a:r>
              <a:rPr lang="en-US" altLang="en-US" b="1">
                <a:sym typeface="Symbol" pitchFamily="18" charset="2"/>
              </a:rPr>
              <a:t></a:t>
            </a:r>
            <a:r>
              <a:rPr lang="en-US" altLang="en-US" b="1"/>
              <a:t>AVB or </a:t>
            </a:r>
            <a:r>
              <a:rPr lang="en-US" altLang="en-US" b="1">
                <a:sym typeface="Symbol" pitchFamily="18" charset="2"/>
              </a:rPr>
              <a:t>V</a:t>
            </a:r>
            <a:endParaRPr lang="en-US" altLang="en-US" b="1"/>
          </a:p>
        </p:txBody>
      </p:sp>
      <p:sp>
        <p:nvSpPr>
          <p:cNvPr id="8201" name="Text Box 195"/>
          <p:cNvSpPr txBox="1">
            <a:spLocks noChangeArrowheads="1"/>
          </p:cNvSpPr>
          <p:nvPr/>
        </p:nvSpPr>
        <p:spPr bwMode="auto">
          <a:xfrm>
            <a:off x="619125" y="1001713"/>
            <a:ext cx="2005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Exterior of angle</a:t>
            </a:r>
          </a:p>
        </p:txBody>
      </p:sp>
      <p:sp>
        <p:nvSpPr>
          <p:cNvPr id="8202" name="Oval 196"/>
          <p:cNvSpPr>
            <a:spLocks noChangeArrowheads="1"/>
          </p:cNvSpPr>
          <p:nvPr/>
        </p:nvSpPr>
        <p:spPr bwMode="auto">
          <a:xfrm>
            <a:off x="6908800" y="9398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/>
              <a:t>Circle</a:t>
            </a:r>
          </a:p>
        </p:txBody>
      </p:sp>
      <p:sp>
        <p:nvSpPr>
          <p:cNvPr id="8203" name="Freeform 197"/>
          <p:cNvSpPr>
            <a:spLocks/>
          </p:cNvSpPr>
          <p:nvPr/>
        </p:nvSpPr>
        <p:spPr bwMode="auto">
          <a:xfrm>
            <a:off x="6630988" y="622300"/>
            <a:ext cx="1916112" cy="1928813"/>
          </a:xfrm>
          <a:custGeom>
            <a:avLst/>
            <a:gdLst>
              <a:gd name="T0" fmla="*/ 2147483647 w 1207"/>
              <a:gd name="T1" fmla="*/ 2147483647 h 1215"/>
              <a:gd name="T2" fmla="*/ 2147483647 w 1207"/>
              <a:gd name="T3" fmla="*/ 2147483647 h 1215"/>
              <a:gd name="T4" fmla="*/ 2147483647 w 1207"/>
              <a:gd name="T5" fmla="*/ 2147483647 h 1215"/>
              <a:gd name="T6" fmla="*/ 2147483647 w 1207"/>
              <a:gd name="T7" fmla="*/ 2147483647 h 1215"/>
              <a:gd name="T8" fmla="*/ 2147483647 w 1207"/>
              <a:gd name="T9" fmla="*/ 2147483647 h 1215"/>
              <a:gd name="T10" fmla="*/ 2147483647 w 1207"/>
              <a:gd name="T11" fmla="*/ 2147483647 h 1215"/>
              <a:gd name="T12" fmla="*/ 2147483647 w 1207"/>
              <a:gd name="T13" fmla="*/ 2147483647 h 1215"/>
              <a:gd name="T14" fmla="*/ 2147483647 w 1207"/>
              <a:gd name="T15" fmla="*/ 2147483647 h 1215"/>
              <a:gd name="T16" fmla="*/ 2147483647 w 1207"/>
              <a:gd name="T17" fmla="*/ 2147483647 h 1215"/>
              <a:gd name="T18" fmla="*/ 2147483647 w 1207"/>
              <a:gd name="T19" fmla="*/ 0 h 121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207"/>
              <a:gd name="T31" fmla="*/ 0 h 1215"/>
              <a:gd name="T32" fmla="*/ 1207 w 1207"/>
              <a:gd name="T33" fmla="*/ 1215 h 121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207" h="1215">
                <a:moveTo>
                  <a:pt x="583" y="8"/>
                </a:moveTo>
                <a:cubicBezTo>
                  <a:pt x="506" y="49"/>
                  <a:pt x="211" y="121"/>
                  <a:pt x="119" y="256"/>
                </a:cubicBezTo>
                <a:cubicBezTo>
                  <a:pt x="27" y="391"/>
                  <a:pt x="0" y="667"/>
                  <a:pt x="31" y="816"/>
                </a:cubicBezTo>
                <a:cubicBezTo>
                  <a:pt x="62" y="965"/>
                  <a:pt x="198" y="1089"/>
                  <a:pt x="303" y="1152"/>
                </a:cubicBezTo>
                <a:cubicBezTo>
                  <a:pt x="408" y="1215"/>
                  <a:pt x="559" y="1201"/>
                  <a:pt x="663" y="1192"/>
                </a:cubicBezTo>
                <a:cubicBezTo>
                  <a:pt x="767" y="1183"/>
                  <a:pt x="843" y="1163"/>
                  <a:pt x="927" y="1096"/>
                </a:cubicBezTo>
                <a:cubicBezTo>
                  <a:pt x="1011" y="1029"/>
                  <a:pt x="1127" y="912"/>
                  <a:pt x="1167" y="792"/>
                </a:cubicBezTo>
                <a:cubicBezTo>
                  <a:pt x="1207" y="672"/>
                  <a:pt x="1199" y="488"/>
                  <a:pt x="1167" y="376"/>
                </a:cubicBezTo>
                <a:cubicBezTo>
                  <a:pt x="1135" y="264"/>
                  <a:pt x="1062" y="183"/>
                  <a:pt x="975" y="120"/>
                </a:cubicBezTo>
                <a:cubicBezTo>
                  <a:pt x="888" y="57"/>
                  <a:pt x="769" y="14"/>
                  <a:pt x="64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Text Box 198"/>
          <p:cNvSpPr txBox="1">
            <a:spLocks noChangeArrowheads="1"/>
          </p:cNvSpPr>
          <p:nvPr/>
        </p:nvSpPr>
        <p:spPr bwMode="auto">
          <a:xfrm>
            <a:off x="7312025" y="633413"/>
            <a:ext cx="649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360</a:t>
            </a:r>
            <a:r>
              <a:rPr lang="en-US" altLang="en-US">
                <a:cs typeface="Arial" charset="0"/>
              </a:rPr>
              <a:t>º</a:t>
            </a:r>
          </a:p>
        </p:txBody>
      </p:sp>
      <p:sp>
        <p:nvSpPr>
          <p:cNvPr id="8205" name="Text Box 200"/>
          <p:cNvSpPr txBox="1">
            <a:spLocks noChangeArrowheads="1"/>
          </p:cNvSpPr>
          <p:nvPr/>
        </p:nvSpPr>
        <p:spPr bwMode="auto">
          <a:xfrm>
            <a:off x="5330825" y="2868613"/>
            <a:ext cx="3663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Angles measured in degrees</a:t>
            </a:r>
          </a:p>
          <a:p>
            <a:pPr eaLnBrk="1" hangingPunct="1"/>
            <a:r>
              <a:rPr lang="en-US" altLang="en-US"/>
              <a:t>A degree is 1/360</a:t>
            </a:r>
            <a:r>
              <a:rPr lang="en-US" altLang="en-US" baseline="30000"/>
              <a:t>th</a:t>
            </a:r>
            <a:r>
              <a:rPr lang="en-US" altLang="en-US"/>
              <a:t> around a circle</a:t>
            </a:r>
          </a:p>
        </p:txBody>
      </p:sp>
      <p:grpSp>
        <p:nvGrpSpPr>
          <p:cNvPr id="8206" name="Group 207"/>
          <p:cNvGrpSpPr>
            <a:grpSpLocks/>
          </p:cNvGrpSpPr>
          <p:nvPr/>
        </p:nvGrpSpPr>
        <p:grpSpPr bwMode="auto">
          <a:xfrm>
            <a:off x="1117600" y="4276725"/>
            <a:ext cx="1663700" cy="838200"/>
            <a:chOff x="704" y="3080"/>
            <a:chExt cx="1048" cy="528"/>
          </a:xfrm>
        </p:grpSpPr>
        <p:sp>
          <p:nvSpPr>
            <p:cNvPr id="8229" name="Line 201"/>
            <p:cNvSpPr>
              <a:spLocks noChangeShapeType="1"/>
            </p:cNvSpPr>
            <p:nvPr/>
          </p:nvSpPr>
          <p:spPr bwMode="auto">
            <a:xfrm>
              <a:off x="704" y="3608"/>
              <a:ext cx="10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Line 202"/>
            <p:cNvSpPr>
              <a:spLocks noChangeShapeType="1"/>
            </p:cNvSpPr>
            <p:nvPr/>
          </p:nvSpPr>
          <p:spPr bwMode="auto">
            <a:xfrm flipV="1">
              <a:off x="704" y="3080"/>
              <a:ext cx="1048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7" name="Group 208"/>
          <p:cNvGrpSpPr>
            <a:grpSpLocks/>
          </p:cNvGrpSpPr>
          <p:nvPr/>
        </p:nvGrpSpPr>
        <p:grpSpPr bwMode="auto">
          <a:xfrm>
            <a:off x="4140200" y="4137025"/>
            <a:ext cx="1054100" cy="914400"/>
            <a:chOff x="2608" y="2992"/>
            <a:chExt cx="664" cy="576"/>
          </a:xfrm>
        </p:grpSpPr>
        <p:sp>
          <p:nvSpPr>
            <p:cNvPr id="8227" name="Line 203"/>
            <p:cNvSpPr>
              <a:spLocks noChangeShapeType="1"/>
            </p:cNvSpPr>
            <p:nvPr/>
          </p:nvSpPr>
          <p:spPr bwMode="auto">
            <a:xfrm>
              <a:off x="2608" y="3568"/>
              <a:ext cx="6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Line 204"/>
            <p:cNvSpPr>
              <a:spLocks noChangeShapeType="1"/>
            </p:cNvSpPr>
            <p:nvPr/>
          </p:nvSpPr>
          <p:spPr bwMode="auto">
            <a:xfrm flipV="1">
              <a:off x="2608" y="2992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8" name="Group 209"/>
          <p:cNvGrpSpPr>
            <a:grpSpLocks/>
          </p:cNvGrpSpPr>
          <p:nvPr/>
        </p:nvGrpSpPr>
        <p:grpSpPr bwMode="auto">
          <a:xfrm>
            <a:off x="6413500" y="4060825"/>
            <a:ext cx="2222500" cy="952500"/>
            <a:chOff x="4040" y="2944"/>
            <a:chExt cx="1400" cy="600"/>
          </a:xfrm>
        </p:grpSpPr>
        <p:sp>
          <p:nvSpPr>
            <p:cNvPr id="8225" name="Line 205"/>
            <p:cNvSpPr>
              <a:spLocks noChangeShapeType="1"/>
            </p:cNvSpPr>
            <p:nvPr/>
          </p:nvSpPr>
          <p:spPr bwMode="auto">
            <a:xfrm>
              <a:off x="4408" y="3544"/>
              <a:ext cx="10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Line 206"/>
            <p:cNvSpPr>
              <a:spLocks noChangeShapeType="1"/>
            </p:cNvSpPr>
            <p:nvPr/>
          </p:nvSpPr>
          <p:spPr bwMode="auto">
            <a:xfrm flipH="1" flipV="1">
              <a:off x="4040" y="2944"/>
              <a:ext cx="368" cy="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9" name="Rectangle 210"/>
          <p:cNvSpPr>
            <a:spLocks noChangeArrowheads="1"/>
          </p:cNvSpPr>
          <p:nvPr/>
        </p:nvSpPr>
        <p:spPr bwMode="auto">
          <a:xfrm>
            <a:off x="4140200" y="4848225"/>
            <a:ext cx="203200" cy="190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10" name="Text Box 211"/>
          <p:cNvSpPr txBox="1">
            <a:spLocks noChangeArrowheads="1"/>
          </p:cNvSpPr>
          <p:nvPr/>
        </p:nvSpPr>
        <p:spPr bwMode="auto">
          <a:xfrm>
            <a:off x="1406525" y="3678238"/>
            <a:ext cx="825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Acute</a:t>
            </a:r>
          </a:p>
        </p:txBody>
      </p:sp>
      <p:sp>
        <p:nvSpPr>
          <p:cNvPr id="8211" name="Text Box 212"/>
          <p:cNvSpPr txBox="1">
            <a:spLocks noChangeArrowheads="1"/>
          </p:cNvSpPr>
          <p:nvPr/>
        </p:nvSpPr>
        <p:spPr bwMode="auto">
          <a:xfrm>
            <a:off x="4175125" y="3678238"/>
            <a:ext cx="774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Right</a:t>
            </a:r>
          </a:p>
        </p:txBody>
      </p:sp>
      <p:sp>
        <p:nvSpPr>
          <p:cNvPr id="8212" name="Text Box 213"/>
          <p:cNvSpPr txBox="1">
            <a:spLocks noChangeArrowheads="1"/>
          </p:cNvSpPr>
          <p:nvPr/>
        </p:nvSpPr>
        <p:spPr bwMode="auto">
          <a:xfrm>
            <a:off x="7185025" y="3678238"/>
            <a:ext cx="9794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Obtuse</a:t>
            </a:r>
          </a:p>
        </p:txBody>
      </p:sp>
      <p:sp>
        <p:nvSpPr>
          <p:cNvPr id="8213" name="Rectangle 214"/>
          <p:cNvSpPr>
            <a:spLocks noChangeArrowheads="1"/>
          </p:cNvSpPr>
          <p:nvPr/>
        </p:nvSpPr>
        <p:spPr bwMode="auto">
          <a:xfrm>
            <a:off x="1338263" y="5389563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ym typeface="Symbol" pitchFamily="18" charset="2"/>
              </a:rPr>
              <a:t>mA &lt; 90</a:t>
            </a:r>
            <a:r>
              <a:rPr lang="en-US" altLang="en-US" b="1">
                <a:cs typeface="Arial" charset="0"/>
                <a:sym typeface="Symbol" pitchFamily="18" charset="2"/>
              </a:rPr>
              <a:t>º</a:t>
            </a:r>
          </a:p>
        </p:txBody>
      </p:sp>
      <p:sp>
        <p:nvSpPr>
          <p:cNvPr id="8214" name="Oval 215"/>
          <p:cNvSpPr>
            <a:spLocks noChangeArrowheads="1"/>
          </p:cNvSpPr>
          <p:nvPr/>
        </p:nvSpPr>
        <p:spPr bwMode="auto">
          <a:xfrm>
            <a:off x="4648200" y="1066800"/>
            <a:ext cx="114300" cy="127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15" name="Oval 216"/>
          <p:cNvSpPr>
            <a:spLocks noChangeArrowheads="1"/>
          </p:cNvSpPr>
          <p:nvPr/>
        </p:nvSpPr>
        <p:spPr bwMode="auto">
          <a:xfrm>
            <a:off x="4914900" y="2451100"/>
            <a:ext cx="114300" cy="127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16" name="Text Box 217"/>
          <p:cNvSpPr txBox="1">
            <a:spLocks noChangeArrowheads="1"/>
          </p:cNvSpPr>
          <p:nvPr/>
        </p:nvSpPr>
        <p:spPr bwMode="auto">
          <a:xfrm>
            <a:off x="4416425" y="7858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</a:t>
            </a:r>
          </a:p>
        </p:txBody>
      </p:sp>
      <p:sp>
        <p:nvSpPr>
          <p:cNvPr id="8217" name="Text Box 218"/>
          <p:cNvSpPr txBox="1">
            <a:spLocks noChangeArrowheads="1"/>
          </p:cNvSpPr>
          <p:nvPr/>
        </p:nvSpPr>
        <p:spPr bwMode="auto">
          <a:xfrm>
            <a:off x="4911725" y="25130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B</a:t>
            </a:r>
          </a:p>
        </p:txBody>
      </p:sp>
      <p:sp>
        <p:nvSpPr>
          <p:cNvPr id="8218" name="Rectangle 219"/>
          <p:cNvSpPr>
            <a:spLocks noChangeArrowheads="1"/>
          </p:cNvSpPr>
          <p:nvPr/>
        </p:nvSpPr>
        <p:spPr bwMode="auto">
          <a:xfrm>
            <a:off x="3840163" y="5389563"/>
            <a:ext cx="1327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ym typeface="Symbol" pitchFamily="18" charset="2"/>
              </a:rPr>
              <a:t>mA = 90</a:t>
            </a:r>
            <a:r>
              <a:rPr lang="en-US" altLang="en-US" b="1">
                <a:cs typeface="Arial" charset="0"/>
                <a:sym typeface="Symbol" pitchFamily="18" charset="2"/>
              </a:rPr>
              <a:t>º</a:t>
            </a:r>
          </a:p>
        </p:txBody>
      </p:sp>
      <p:sp>
        <p:nvSpPr>
          <p:cNvPr id="8219" name="Rectangle 220"/>
          <p:cNvSpPr>
            <a:spLocks noChangeArrowheads="1"/>
          </p:cNvSpPr>
          <p:nvPr/>
        </p:nvSpPr>
        <p:spPr bwMode="auto">
          <a:xfrm>
            <a:off x="6494463" y="5389563"/>
            <a:ext cx="21161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ym typeface="Symbol" pitchFamily="18" charset="2"/>
              </a:rPr>
              <a:t> 90</a:t>
            </a:r>
            <a:r>
              <a:rPr lang="en-US" altLang="en-US" b="1">
                <a:cs typeface="Arial" charset="0"/>
                <a:sym typeface="Symbol" pitchFamily="18" charset="2"/>
              </a:rPr>
              <a:t>º &lt; </a:t>
            </a:r>
            <a:r>
              <a:rPr lang="en-US" altLang="en-US" b="1">
                <a:sym typeface="Symbol" pitchFamily="18" charset="2"/>
              </a:rPr>
              <a:t>mA &lt; 180</a:t>
            </a:r>
            <a:r>
              <a:rPr lang="en-US" altLang="en-US" b="1">
                <a:cs typeface="Arial" charset="0"/>
                <a:sym typeface="Symbol" pitchFamily="18" charset="2"/>
              </a:rPr>
              <a:t>º</a:t>
            </a:r>
          </a:p>
        </p:txBody>
      </p:sp>
      <p:sp>
        <p:nvSpPr>
          <p:cNvPr id="8220" name="Text Box 221"/>
          <p:cNvSpPr txBox="1">
            <a:spLocks noChangeArrowheads="1"/>
          </p:cNvSpPr>
          <p:nvPr/>
        </p:nvSpPr>
        <p:spPr bwMode="auto">
          <a:xfrm>
            <a:off x="746125" y="489743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</a:t>
            </a:r>
          </a:p>
        </p:txBody>
      </p:sp>
      <p:sp>
        <p:nvSpPr>
          <p:cNvPr id="8221" name="Text Box 222"/>
          <p:cNvSpPr txBox="1">
            <a:spLocks noChangeArrowheads="1"/>
          </p:cNvSpPr>
          <p:nvPr/>
        </p:nvSpPr>
        <p:spPr bwMode="auto">
          <a:xfrm>
            <a:off x="3781425" y="498633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</a:t>
            </a:r>
          </a:p>
        </p:txBody>
      </p:sp>
      <p:sp>
        <p:nvSpPr>
          <p:cNvPr id="8222" name="Text Box 223"/>
          <p:cNvSpPr txBox="1">
            <a:spLocks noChangeArrowheads="1"/>
          </p:cNvSpPr>
          <p:nvPr/>
        </p:nvSpPr>
        <p:spPr bwMode="auto">
          <a:xfrm>
            <a:off x="6613525" y="496093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</a:t>
            </a:r>
          </a:p>
        </p:txBody>
      </p:sp>
      <p:sp>
        <p:nvSpPr>
          <p:cNvPr id="8223" name="Text Box 217"/>
          <p:cNvSpPr txBox="1">
            <a:spLocks noChangeArrowheads="1"/>
          </p:cNvSpPr>
          <p:nvPr/>
        </p:nvSpPr>
        <p:spPr bwMode="auto">
          <a:xfrm>
            <a:off x="1633538" y="232727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V</a:t>
            </a:r>
          </a:p>
        </p:txBody>
      </p:sp>
      <p:sp>
        <p:nvSpPr>
          <p:cNvPr id="8224" name="Text Box 194"/>
          <p:cNvSpPr txBox="1">
            <a:spLocks noChangeArrowheads="1"/>
          </p:cNvSpPr>
          <p:nvPr/>
        </p:nvSpPr>
        <p:spPr bwMode="auto">
          <a:xfrm>
            <a:off x="0" y="5883275"/>
            <a:ext cx="914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00"/>
                </a:solidFill>
              </a:rPr>
              <a:t>Names of angles:  Angles have 3 letter names (letter on one side, letter of the vertex, letter on the other side) like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</a:t>
            </a:r>
            <a:r>
              <a:rPr lang="en-US" altLang="en-US" b="1">
                <a:solidFill>
                  <a:srgbClr val="FFFF00"/>
                </a:solidFill>
              </a:rPr>
              <a:t>AVB or if there is no confusion, like in most triangles, then an angle can be called by its vertex,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V</a:t>
            </a:r>
            <a:endParaRPr lang="en-US" altLang="en-US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34938"/>
            <a:ext cx="8229600" cy="74453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Angle Vocabulary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31470" y="937260"/>
            <a:ext cx="8812531" cy="580644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i="1" kern="0" dirty="0">
                <a:solidFill>
                  <a:srgbClr val="FFFF00"/>
                </a:solidFill>
                <a:latin typeface="+mn-lt"/>
              </a:rPr>
              <a:t>Linear pair</a:t>
            </a:r>
            <a:r>
              <a:rPr lang="en-US" sz="2400" b="1" i="1" kern="0" dirty="0">
                <a:latin typeface="+mn-lt"/>
              </a:rPr>
              <a:t> – a pair of adjacent angles whose </a:t>
            </a:r>
            <a:r>
              <a:rPr lang="en-US" sz="2400" b="1" i="1" kern="0" dirty="0" err="1">
                <a:latin typeface="+mn-lt"/>
              </a:rPr>
              <a:t>noncommon</a:t>
            </a:r>
            <a:r>
              <a:rPr lang="en-US" sz="2400" b="1" i="1" kern="0" dirty="0">
                <a:latin typeface="+mn-lt"/>
              </a:rPr>
              <a:t> sides are opposite rays (always supplementary)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105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i="1" kern="0" dirty="0">
                <a:solidFill>
                  <a:srgbClr val="FFFF00"/>
                </a:solidFill>
                <a:latin typeface="+mn-lt"/>
              </a:rPr>
              <a:t>Vertical angles</a:t>
            </a:r>
            <a:r>
              <a:rPr lang="en-US" sz="2400" b="1" i="1" kern="0" dirty="0">
                <a:latin typeface="+mn-lt"/>
              </a:rPr>
              <a:t> – two non adjacent angles formed by two intersecting </a:t>
            </a:r>
            <a:r>
              <a:rPr lang="en-US" sz="2400" b="1" i="1" kern="0" dirty="0" smtClean="0">
                <a:latin typeface="+mn-lt"/>
              </a:rPr>
              <a:t>lines.  Vertical </a:t>
            </a:r>
            <a:r>
              <a:rPr lang="en-US" sz="2400" b="1" i="1" kern="0" dirty="0">
                <a:latin typeface="+mn-lt"/>
              </a:rPr>
              <a:t>angles are congruent (measures are equal)!!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105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i="1" kern="0" dirty="0">
                <a:solidFill>
                  <a:srgbClr val="FFFF00"/>
                </a:solidFill>
                <a:latin typeface="+mn-lt"/>
              </a:rPr>
              <a:t>Complementary Angles</a:t>
            </a:r>
            <a:r>
              <a:rPr lang="en-US" sz="2400" b="1" i="1" kern="0" dirty="0">
                <a:latin typeface="+mn-lt"/>
              </a:rPr>
              <a:t> – two angles whose measures sum to 90</a:t>
            </a: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°</a:t>
            </a:r>
            <a:endParaRPr lang="en-US" sz="240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105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i="1" kern="0" dirty="0">
                <a:solidFill>
                  <a:srgbClr val="FFFF00"/>
                </a:solidFill>
                <a:latin typeface="+mn-lt"/>
              </a:rPr>
              <a:t>Supplementary Angles</a:t>
            </a:r>
            <a:r>
              <a:rPr lang="en-US" sz="2400" b="1" i="1" kern="0" dirty="0">
                <a:latin typeface="+mn-lt"/>
              </a:rPr>
              <a:t> – two angles whose measures sum to 180</a:t>
            </a: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°</a:t>
            </a:r>
            <a:endParaRPr lang="en-US" sz="240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105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i="1" kern="0" dirty="0">
                <a:solidFill>
                  <a:srgbClr val="FFFF00"/>
                </a:solidFill>
                <a:latin typeface="+mn-lt"/>
              </a:rPr>
              <a:t>Perpendicular </a:t>
            </a:r>
            <a:r>
              <a:rPr lang="en-US" sz="2400" b="1" i="1" kern="0" dirty="0">
                <a:latin typeface="+mn-lt"/>
              </a:rPr>
              <a:t>– two </a:t>
            </a:r>
            <a:r>
              <a:rPr lang="en-US" sz="2400" b="1" i="1" u="sng" kern="0" dirty="0">
                <a:latin typeface="+mn-lt"/>
              </a:rPr>
              <a:t>lines</a:t>
            </a:r>
            <a:r>
              <a:rPr lang="en-US" sz="2400" b="1" i="1" kern="0" dirty="0">
                <a:latin typeface="+mn-lt"/>
              </a:rPr>
              <a:t> or </a:t>
            </a:r>
            <a:r>
              <a:rPr lang="en-US" sz="2400" b="1" i="1" u="sng" kern="0" dirty="0">
                <a:latin typeface="+mn-lt"/>
              </a:rPr>
              <a:t>rays</a:t>
            </a:r>
            <a:r>
              <a:rPr lang="en-US" sz="2400" b="1" i="1" kern="0" dirty="0">
                <a:latin typeface="+mn-lt"/>
              </a:rPr>
              <a:t> are perpendicular if the angle (s) formed measure 90°</a:t>
            </a:r>
          </a:p>
        </p:txBody>
      </p:sp>
    </p:spTree>
    <p:extLst>
      <p:ext uri="{BB962C8B-B14F-4D97-AF65-F5344CB8AC3E}">
        <p14:creationId xmlns:p14="http://schemas.microsoft.com/office/powerpoint/2010/main" val="2579128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34938"/>
            <a:ext cx="8229600" cy="74453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Figures Vocabulary</a:t>
            </a:r>
          </a:p>
        </p:txBody>
      </p:sp>
      <p:graphicFrame>
        <p:nvGraphicFramePr>
          <p:cNvPr id="61544" name="Group 104"/>
          <p:cNvGraphicFramePr>
            <a:graphicFrameLocks noGrp="1"/>
          </p:cNvGraphicFramePr>
          <p:nvPr/>
        </p:nvGraphicFramePr>
        <p:xfrm>
          <a:off x="373063" y="1003300"/>
          <a:ext cx="3649662" cy="5394850"/>
        </p:xfrm>
        <a:graphic>
          <a:graphicData uri="http://schemas.openxmlformats.org/drawingml/2006/table">
            <a:tbl>
              <a:tblPr/>
              <a:tblGrid>
                <a:gridCol w="1503418"/>
                <a:gridCol w="2146244"/>
              </a:tblGrid>
              <a:tr h="822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Number </a:t>
                      </a:r>
                      <a:b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of Sides</a:t>
                      </a:r>
                    </a:p>
                  </a:txBody>
                  <a:tcPr marL="91424" marR="91424" marT="45715" marB="4571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Polygon Name</a:t>
                      </a:r>
                    </a:p>
                  </a:txBody>
                  <a:tcPr marL="91424" marR="91424" marT="45715" marB="457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7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1424" marR="91424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Triangle</a:t>
                      </a:r>
                    </a:p>
                  </a:txBody>
                  <a:tcPr marL="91424" marR="91424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L="91424" marR="91424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Quadrilateral</a:t>
                      </a:r>
                    </a:p>
                  </a:txBody>
                  <a:tcPr marL="91424" marR="91424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marL="91424" marR="91424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Pentagon</a:t>
                      </a:r>
                    </a:p>
                  </a:txBody>
                  <a:tcPr marL="91424" marR="91424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marL="91424" marR="91424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Hexagon</a:t>
                      </a:r>
                    </a:p>
                  </a:txBody>
                  <a:tcPr marL="91424" marR="91424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L="91424" marR="91424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Heptagon</a:t>
                      </a:r>
                    </a:p>
                  </a:txBody>
                  <a:tcPr marL="91424" marR="91424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marL="91424" marR="91424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Octagon</a:t>
                      </a:r>
                    </a:p>
                  </a:txBody>
                  <a:tcPr marL="91424" marR="91424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marL="91424" marR="91424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Nonagon</a:t>
                      </a:r>
                    </a:p>
                  </a:txBody>
                  <a:tcPr marL="91424" marR="91424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marL="91424" marR="91424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Decagon</a:t>
                      </a:r>
                    </a:p>
                  </a:txBody>
                  <a:tcPr marL="91424" marR="91424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marL="91424" marR="91424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Dodecagon</a:t>
                      </a:r>
                    </a:p>
                  </a:txBody>
                  <a:tcPr marL="91424" marR="91424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L="91424" marR="91424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N-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gon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24" marR="91424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183063" y="1071563"/>
            <a:ext cx="4960937" cy="523875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i="1" kern="0" dirty="0" smtClean="0">
                <a:solidFill>
                  <a:srgbClr val="FFFF00"/>
                </a:solidFill>
                <a:latin typeface="+mn-lt"/>
              </a:rPr>
              <a:t>Concave </a:t>
            </a:r>
            <a:r>
              <a:rPr lang="en-US" sz="2000" b="1" i="1" kern="0" dirty="0" smtClean="0">
                <a:latin typeface="+mn-lt"/>
              </a:rPr>
              <a:t>– figure has an interior angle greater than 180</a:t>
            </a:r>
            <a:endParaRPr lang="en-US" sz="200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100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i="1" kern="0" dirty="0" smtClean="0">
                <a:solidFill>
                  <a:srgbClr val="FFFF00"/>
                </a:solidFill>
                <a:latin typeface="+mn-lt"/>
              </a:rPr>
              <a:t>Convex </a:t>
            </a:r>
            <a:r>
              <a:rPr lang="en-US" sz="2000" b="1" i="1" kern="0" dirty="0" smtClean="0">
                <a:latin typeface="+mn-lt"/>
              </a:rPr>
              <a:t>– no sides “extended” pass through the interior of the figure</a:t>
            </a:r>
            <a:endParaRPr lang="en-US" sz="200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100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i="1" kern="0" dirty="0" smtClean="0">
                <a:solidFill>
                  <a:srgbClr val="FFFF00"/>
                </a:solidFill>
                <a:latin typeface="+mn-lt"/>
              </a:rPr>
              <a:t>Regular </a:t>
            </a:r>
            <a:r>
              <a:rPr lang="en-US" sz="2000" b="1" i="1" kern="0" dirty="0" smtClean="0">
                <a:latin typeface="+mn-lt"/>
              </a:rPr>
              <a:t>– all sides equal and all angles equal in a figure</a:t>
            </a:r>
            <a:endParaRPr lang="en-US" sz="200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100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i="1" kern="0" dirty="0" smtClean="0">
                <a:solidFill>
                  <a:srgbClr val="FFFF00"/>
                </a:solidFill>
                <a:latin typeface="+mn-lt"/>
              </a:rPr>
              <a:t>Irregular </a:t>
            </a:r>
            <a:r>
              <a:rPr lang="en-US" sz="2000" b="1" i="1" kern="0" dirty="0" smtClean="0">
                <a:latin typeface="+mn-lt"/>
              </a:rPr>
              <a:t>– sides or angles are different measures in a figure</a:t>
            </a:r>
            <a:endParaRPr lang="en-US" sz="200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1000" b="1" i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i="1" kern="0" dirty="0" smtClean="0">
                <a:solidFill>
                  <a:srgbClr val="FFFF00"/>
                </a:solidFill>
                <a:latin typeface="+mn-lt"/>
              </a:rPr>
              <a:t>Perimeter </a:t>
            </a:r>
            <a:r>
              <a:rPr lang="en-US" sz="2000" b="1" i="1" kern="0" dirty="0">
                <a:latin typeface="+mn-lt"/>
              </a:rPr>
              <a:t>– </a:t>
            </a:r>
            <a:r>
              <a:rPr lang="en-US" sz="2000" b="1" i="1" kern="0" dirty="0" smtClean="0">
                <a:latin typeface="+mn-lt"/>
              </a:rPr>
              <a:t>all sides of a figure added up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000" b="1" i="1" kern="0" dirty="0" smtClean="0">
                <a:solidFill>
                  <a:srgbClr val="FFFF00"/>
                </a:solidFill>
                <a:latin typeface="+mn-lt"/>
              </a:rPr>
              <a:t>Area</a:t>
            </a:r>
            <a:r>
              <a:rPr lang="en-US" sz="2000" b="1" i="1" kern="0" dirty="0" smtClean="0">
                <a:latin typeface="+mn-lt"/>
              </a:rPr>
              <a:t> – the “square units” of a figure’s interior</a:t>
            </a:r>
            <a:endParaRPr lang="en-US" sz="2000" b="1" i="1" kern="0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8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9600" cy="4989513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Vocabulary is very important</a:t>
            </a:r>
          </a:p>
          <a:p>
            <a:pPr lvl="1" eaLnBrk="1" hangingPunct="1"/>
            <a:r>
              <a:rPr lang="en-US" altLang="en-US" sz="2400" b="1" dirty="0" smtClean="0"/>
              <a:t>SOL topics:</a:t>
            </a:r>
          </a:p>
          <a:p>
            <a:pPr lvl="2" eaLnBrk="1" hangingPunct="1"/>
            <a:r>
              <a:rPr lang="en-US" altLang="en-US" sz="2000" b="1" dirty="0" smtClean="0"/>
              <a:t>Distance formula</a:t>
            </a:r>
          </a:p>
          <a:p>
            <a:pPr lvl="2" eaLnBrk="1" hangingPunct="1"/>
            <a:r>
              <a:rPr lang="en-US" altLang="en-US" sz="2000" b="1" dirty="0" smtClean="0"/>
              <a:t>Midpoints (regular and travel problems)</a:t>
            </a:r>
          </a:p>
          <a:p>
            <a:pPr lvl="2" eaLnBrk="1" hangingPunct="1"/>
            <a:r>
              <a:rPr lang="en-US" altLang="en-US" sz="2000" b="1" dirty="0" smtClean="0"/>
              <a:t>Special angle pairs</a:t>
            </a:r>
          </a:p>
          <a:p>
            <a:pPr lvl="2" eaLnBrk="1" hangingPunct="1"/>
            <a:r>
              <a:rPr lang="en-US" altLang="en-US" sz="2000" b="1" dirty="0" smtClean="0"/>
              <a:t>Complementary and supplementary</a:t>
            </a: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study for the quiz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65100"/>
            <a:ext cx="8229600" cy="666750"/>
          </a:xfrm>
        </p:spPr>
        <p:txBody>
          <a:bodyPr/>
          <a:lstStyle/>
          <a:p>
            <a:r>
              <a:rPr lang="en-US" altLang="en-US" sz="3600" b="1" smtClean="0"/>
              <a:t>Vocabulary Important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119188"/>
            <a:ext cx="8229600" cy="5295900"/>
          </a:xfrm>
        </p:spPr>
        <p:txBody>
          <a:bodyPr/>
          <a:lstStyle/>
          <a:p>
            <a:r>
              <a:rPr lang="en-US" altLang="en-US" sz="2800" b="1" smtClean="0"/>
              <a:t>Complementary versus Supplementary</a:t>
            </a:r>
          </a:p>
          <a:p>
            <a:r>
              <a:rPr lang="en-US" altLang="en-US" sz="2800" b="1" smtClean="0"/>
              <a:t>Perpendicular</a:t>
            </a:r>
          </a:p>
          <a:p>
            <a:r>
              <a:rPr lang="en-US" altLang="en-US" sz="2800" b="1" smtClean="0"/>
              <a:t>Collinear versus Coplanar</a:t>
            </a:r>
          </a:p>
          <a:p>
            <a:r>
              <a:rPr lang="en-US" altLang="en-US" sz="2800" b="1" smtClean="0"/>
              <a:t>Perimeter</a:t>
            </a:r>
          </a:p>
          <a:p>
            <a:r>
              <a:rPr lang="en-US" altLang="en-US" sz="2800" b="1" smtClean="0"/>
              <a:t>Adjacent angles</a:t>
            </a:r>
          </a:p>
          <a:p>
            <a:r>
              <a:rPr lang="en-US" altLang="en-US" sz="2800" b="1" smtClean="0"/>
              <a:t>Vertical angles versus Linear Pairs</a:t>
            </a:r>
          </a:p>
          <a:p>
            <a:r>
              <a:rPr lang="en-US" altLang="en-US" sz="2800" b="1" smtClean="0"/>
              <a:t>Congruent Segments and Angles</a:t>
            </a:r>
          </a:p>
          <a:p>
            <a:r>
              <a:rPr lang="en-US" altLang="en-US" sz="2800" b="1" smtClean="0"/>
              <a:t>Concave versus Convex</a:t>
            </a:r>
          </a:p>
          <a:p>
            <a:r>
              <a:rPr lang="en-US" altLang="en-US" sz="2800" b="1" smtClean="0"/>
              <a:t>Regular versus Irregular</a:t>
            </a:r>
          </a:p>
          <a:p>
            <a:r>
              <a:rPr lang="en-US" altLang="en-US" sz="2800" b="1" smtClean="0"/>
              <a:t>Bisector (angle or segment)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65100"/>
            <a:ext cx="8229600" cy="666750"/>
          </a:xfrm>
        </p:spPr>
        <p:txBody>
          <a:bodyPr/>
          <a:lstStyle/>
          <a:p>
            <a:r>
              <a:rPr lang="en-US" altLang="en-US" sz="3600" b="1" smtClean="0"/>
              <a:t>Symbols are like Vocabulary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119188"/>
            <a:ext cx="8229600" cy="5199062"/>
          </a:xfrm>
        </p:spPr>
        <p:txBody>
          <a:bodyPr/>
          <a:lstStyle/>
          <a:p>
            <a:r>
              <a:rPr lang="en-US" altLang="en-US" sz="2800" b="1" smtClean="0"/>
              <a:t>What do the following symbols mean?</a:t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sz="2800" b="1" smtClean="0"/>
              <a:t/>
            </a:r>
            <a:br>
              <a:rPr lang="en-US" altLang="en-US" sz="2800" b="1" smtClean="0"/>
            </a:br>
            <a:r>
              <a:rPr lang="en-US" altLang="en-US" b="1" smtClean="0">
                <a:sym typeface="Symbol" pitchFamily="18" charset="2"/>
              </a:rPr>
              <a:t>                                                  </a:t>
            </a:r>
            <a:r>
              <a:rPr lang="en-US" altLang="en-US" sz="2800" b="1" smtClean="0"/>
              <a:t/>
            </a:r>
            <a:br>
              <a:rPr lang="en-US" altLang="en-US" sz="2800" b="1" smtClean="0"/>
            </a:br>
            <a:endParaRPr lang="en-US" altLang="en-US" sz="2800" b="1" smtClean="0"/>
          </a:p>
        </p:txBody>
      </p:sp>
      <p:grpSp>
        <p:nvGrpSpPr>
          <p:cNvPr id="12292" name="Group 22"/>
          <p:cNvGrpSpPr>
            <a:grpSpLocks/>
          </p:cNvGrpSpPr>
          <p:nvPr/>
        </p:nvGrpSpPr>
        <p:grpSpPr bwMode="auto">
          <a:xfrm>
            <a:off x="1119188" y="1965325"/>
            <a:ext cx="6430962" cy="493713"/>
            <a:chOff x="1119116" y="1965276"/>
            <a:chExt cx="6430371" cy="493593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19116" y="2196995"/>
              <a:ext cx="2838189" cy="1428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4711298" y="2212866"/>
              <a:ext cx="2838189" cy="1428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6141504" y="1965276"/>
              <a:ext cx="0" cy="477722"/>
            </a:xfrm>
            <a:prstGeom prst="line">
              <a:avLst/>
            </a:prstGeom>
            <a:ln w="57150">
              <a:solidFill>
                <a:srgbClr val="66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473129" y="1981147"/>
              <a:ext cx="0" cy="477722"/>
            </a:xfrm>
            <a:prstGeom prst="line">
              <a:avLst/>
            </a:prstGeom>
            <a:ln w="57150">
              <a:solidFill>
                <a:srgbClr val="66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93" name="Group 28"/>
          <p:cNvGrpSpPr>
            <a:grpSpLocks/>
          </p:cNvGrpSpPr>
          <p:nvPr/>
        </p:nvGrpSpPr>
        <p:grpSpPr bwMode="auto">
          <a:xfrm>
            <a:off x="5381625" y="2979738"/>
            <a:ext cx="914400" cy="733425"/>
            <a:chOff x="5013278" y="3170827"/>
            <a:chExt cx="914400" cy="733793"/>
          </a:xfrm>
        </p:grpSpPr>
        <p:sp>
          <p:nvSpPr>
            <p:cNvPr id="28" name="Rectangle 27"/>
            <p:cNvSpPr/>
            <p:nvPr/>
          </p:nvSpPr>
          <p:spPr>
            <a:xfrm>
              <a:off x="5022803" y="3180357"/>
              <a:ext cx="300038" cy="300188"/>
            </a:xfrm>
            <a:prstGeom prst="rect">
              <a:avLst/>
            </a:prstGeom>
            <a:noFill/>
            <a:ln>
              <a:solidFill>
                <a:srgbClr val="66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5013278" y="3170827"/>
              <a:ext cx="914400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029153" y="3172415"/>
              <a:ext cx="0" cy="73220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Arrow Connector 30"/>
          <p:cNvCxnSpPr/>
          <p:nvPr/>
        </p:nvCxnSpPr>
        <p:spPr>
          <a:xfrm flipV="1">
            <a:off x="1104900" y="4722813"/>
            <a:ext cx="1828800" cy="0"/>
          </a:xfrm>
          <a:prstGeom prst="straightConnector1">
            <a:avLst/>
          </a:prstGeom>
          <a:ln w="38100">
            <a:solidFill>
              <a:srgbClr val="FFFF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905250" y="4751388"/>
            <a:ext cx="1828800" cy="0"/>
          </a:xfrm>
          <a:prstGeom prst="straightConnector1">
            <a:avLst/>
          </a:prstGeom>
          <a:ln w="38100">
            <a:solidFill>
              <a:srgbClr val="FFFF00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6759575" y="4754563"/>
            <a:ext cx="1828800" cy="0"/>
          </a:xfrm>
          <a:prstGeom prst="straightConnector1">
            <a:avLst/>
          </a:prstGeom>
          <a:ln w="38100">
            <a:solidFill>
              <a:srgbClr val="FFFF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97" name="Group 38"/>
          <p:cNvGrpSpPr>
            <a:grpSpLocks/>
          </p:cNvGrpSpPr>
          <p:nvPr/>
        </p:nvGrpSpPr>
        <p:grpSpPr bwMode="auto">
          <a:xfrm>
            <a:off x="1955800" y="2949575"/>
            <a:ext cx="1550988" cy="966788"/>
            <a:chOff x="1956185" y="2950187"/>
            <a:chExt cx="1551295" cy="966716"/>
          </a:xfrm>
        </p:grpSpPr>
        <p:grpSp>
          <p:nvGrpSpPr>
            <p:cNvPr id="12309" name="Group 21"/>
            <p:cNvGrpSpPr>
              <a:grpSpLocks/>
            </p:cNvGrpSpPr>
            <p:nvPr/>
          </p:nvGrpSpPr>
          <p:grpSpPr bwMode="auto">
            <a:xfrm>
              <a:off x="1956185" y="2950187"/>
              <a:ext cx="1551295" cy="966716"/>
              <a:chOff x="1055427" y="3236794"/>
              <a:chExt cx="1551295" cy="966716"/>
            </a:xfrm>
          </p:grpSpPr>
          <p:cxnSp>
            <p:nvCxnSpPr>
              <p:cNvPr id="14" name="Straight Connector 13"/>
              <p:cNvCxnSpPr/>
              <p:nvPr/>
            </p:nvCxnSpPr>
            <p:spPr>
              <a:xfrm>
                <a:off x="1055427" y="3238382"/>
                <a:ext cx="1551295" cy="2381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1064954" y="3247906"/>
                <a:ext cx="573201" cy="955604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Freeform 20"/>
              <p:cNvSpPr/>
              <p:nvPr/>
            </p:nvSpPr>
            <p:spPr>
              <a:xfrm>
                <a:off x="1323768" y="3247906"/>
                <a:ext cx="341380" cy="477801"/>
              </a:xfrm>
              <a:custGeom>
                <a:avLst/>
                <a:gdLst>
                  <a:gd name="connsiteX0" fmla="*/ 0 w 341194"/>
                  <a:gd name="connsiteY0" fmla="*/ 477672 h 477672"/>
                  <a:gd name="connsiteX1" fmla="*/ 286603 w 341194"/>
                  <a:gd name="connsiteY1" fmla="*/ 300251 h 477672"/>
                  <a:gd name="connsiteX2" fmla="*/ 327546 w 341194"/>
                  <a:gd name="connsiteY2" fmla="*/ 0 h 477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1194" h="477672">
                    <a:moveTo>
                      <a:pt x="0" y="477672"/>
                    </a:moveTo>
                    <a:cubicBezTo>
                      <a:pt x="116006" y="428767"/>
                      <a:pt x="232012" y="379863"/>
                      <a:pt x="286603" y="300251"/>
                    </a:cubicBezTo>
                    <a:cubicBezTo>
                      <a:pt x="341194" y="220639"/>
                      <a:pt x="334370" y="110319"/>
                      <a:pt x="327546" y="0"/>
                    </a:cubicBezTo>
                  </a:path>
                </a:pathLst>
              </a:custGeom>
              <a:ln w="38100">
                <a:solidFill>
                  <a:srgbClr val="66FF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9" name="Straight Connector 18"/>
              <p:cNvCxnSpPr/>
              <p:nvPr/>
            </p:nvCxnSpPr>
            <p:spPr>
              <a:xfrm>
                <a:off x="1066542" y="3236794"/>
                <a:ext cx="1171807" cy="639715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" name="Straight Connector 33"/>
            <p:cNvCxnSpPr/>
            <p:nvPr/>
          </p:nvCxnSpPr>
          <p:spPr>
            <a:xfrm>
              <a:off x="2343612" y="3286712"/>
              <a:ext cx="133376" cy="109530"/>
            </a:xfrm>
            <a:prstGeom prst="line">
              <a:avLst/>
            </a:prstGeom>
            <a:ln w="57150">
              <a:solidFill>
                <a:srgbClr val="66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2491279" y="3081940"/>
              <a:ext cx="161957" cy="82544"/>
            </a:xfrm>
            <a:prstGeom prst="line">
              <a:avLst/>
            </a:prstGeom>
            <a:ln w="57150">
              <a:solidFill>
                <a:srgbClr val="66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974975" y="1677988"/>
            <a:ext cx="2779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Congruent Segments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90500" y="2936875"/>
            <a:ext cx="15541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Congruent </a:t>
            </a: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  Angles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673475" y="3048000"/>
            <a:ext cx="12112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Angle</a:t>
            </a: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Bisector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842125" y="2954338"/>
            <a:ext cx="16144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Right Angle</a:t>
            </a: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m</a:t>
            </a:r>
            <a:r>
              <a:rPr lang="en-US" altLang="en-US" sz="2000" b="1">
                <a:solidFill>
                  <a:srgbClr val="66FFFF"/>
                </a:solidFill>
                <a:sym typeface="Symbol" pitchFamily="18" charset="2"/>
              </a:rPr>
              <a:t> = 90</a:t>
            </a:r>
            <a:endParaRPr lang="en-US" altLang="en-US" sz="2000" b="1">
              <a:solidFill>
                <a:srgbClr val="66FFFF"/>
              </a:solidFill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603375" y="4257675"/>
            <a:ext cx="6556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Ray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3884613" y="4257675"/>
            <a:ext cx="186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Line Segment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421563" y="4257675"/>
            <a:ext cx="712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Line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46063" y="6089650"/>
            <a:ext cx="1893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Perpendicular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076450" y="5203825"/>
            <a:ext cx="1482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Congruent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4657725" y="6080125"/>
            <a:ext cx="8842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Equal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6994525" y="5181600"/>
            <a:ext cx="898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66FFFF"/>
                </a:solidFill>
              </a:rPr>
              <a:t>Angle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165100"/>
            <a:ext cx="8229600" cy="666750"/>
          </a:xfrm>
        </p:spPr>
        <p:txBody>
          <a:bodyPr/>
          <a:lstStyle/>
          <a:p>
            <a:r>
              <a:rPr lang="en-US" altLang="en-US" sz="3600" b="1" smtClean="0"/>
              <a:t>Finding Angles Information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19188"/>
            <a:ext cx="8229600" cy="2251075"/>
          </a:xfrm>
        </p:spPr>
        <p:txBody>
          <a:bodyPr/>
          <a:lstStyle/>
          <a:p>
            <a:r>
              <a:rPr lang="en-US" altLang="en-US" sz="2800" b="1" smtClean="0"/>
              <a:t>Once around a point is 360</a:t>
            </a:r>
            <a:r>
              <a:rPr lang="en-US" altLang="en-US" sz="2800" b="1" smtClean="0">
                <a:sym typeface="Symbol" pitchFamily="18" charset="2"/>
              </a:rPr>
              <a:t></a:t>
            </a:r>
            <a:endParaRPr lang="en-US" altLang="en-US" sz="2800" b="1" smtClean="0"/>
          </a:p>
          <a:p>
            <a:r>
              <a:rPr lang="en-US" altLang="en-US" sz="2800" b="1" smtClean="0"/>
              <a:t>Linear Pairs are supplementary</a:t>
            </a:r>
          </a:p>
          <a:p>
            <a:r>
              <a:rPr lang="en-US" altLang="en-US" sz="2800" b="1" smtClean="0"/>
              <a:t>Sum of triangle’s angles is 180</a:t>
            </a:r>
            <a:r>
              <a:rPr lang="en-US" altLang="en-US" sz="2800" b="1" smtClean="0">
                <a:sym typeface="Symbol" pitchFamily="18" charset="2"/>
              </a:rPr>
              <a:t></a:t>
            </a:r>
            <a:endParaRPr lang="en-US" altLang="en-US" sz="2800" b="1" smtClean="0"/>
          </a:p>
          <a:p>
            <a:r>
              <a:rPr lang="en-US" altLang="en-US" sz="2800" b="1" smtClean="0"/>
              <a:t>Vertical angles are congruent</a:t>
            </a:r>
          </a:p>
        </p:txBody>
      </p:sp>
      <p:grpSp>
        <p:nvGrpSpPr>
          <p:cNvPr id="13316" name="Group 30"/>
          <p:cNvGrpSpPr>
            <a:grpSpLocks/>
          </p:cNvGrpSpPr>
          <p:nvPr/>
        </p:nvGrpSpPr>
        <p:grpSpPr bwMode="auto">
          <a:xfrm>
            <a:off x="887413" y="3275013"/>
            <a:ext cx="6454775" cy="2593975"/>
            <a:chOff x="1405719" y="3411942"/>
            <a:chExt cx="6455391" cy="259307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1747064" y="3411942"/>
              <a:ext cx="3726219" cy="2593073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3439500" y="3630941"/>
              <a:ext cx="4339052" cy="1759925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1405719" y="4586284"/>
              <a:ext cx="6455391" cy="887103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22" name="TextBox 14"/>
            <p:cNvSpPr txBox="1">
              <a:spLocks noChangeArrowheads="1"/>
            </p:cNvSpPr>
            <p:nvPr/>
          </p:nvSpPr>
          <p:spPr bwMode="auto">
            <a:xfrm>
              <a:off x="4353636" y="355524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1</a:t>
              </a:r>
            </a:p>
          </p:txBody>
        </p:sp>
        <p:sp>
          <p:nvSpPr>
            <p:cNvPr id="13323" name="TextBox 15"/>
            <p:cNvSpPr txBox="1">
              <a:spLocks noChangeArrowheads="1"/>
            </p:cNvSpPr>
            <p:nvPr/>
          </p:nvSpPr>
          <p:spPr bwMode="auto">
            <a:xfrm>
              <a:off x="3796353" y="3926007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2</a:t>
              </a:r>
            </a:p>
          </p:txBody>
        </p:sp>
        <p:sp>
          <p:nvSpPr>
            <p:cNvPr id="13324" name="TextBox 16"/>
            <p:cNvSpPr txBox="1">
              <a:spLocks noChangeArrowheads="1"/>
            </p:cNvSpPr>
            <p:nvPr/>
          </p:nvSpPr>
          <p:spPr bwMode="auto">
            <a:xfrm>
              <a:off x="2515738" y="4801739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3</a:t>
              </a:r>
            </a:p>
          </p:txBody>
        </p:sp>
        <p:sp>
          <p:nvSpPr>
            <p:cNvPr id="13325" name="TextBox 17"/>
            <p:cNvSpPr txBox="1">
              <a:spLocks noChangeArrowheads="1"/>
            </p:cNvSpPr>
            <p:nvPr/>
          </p:nvSpPr>
          <p:spPr bwMode="auto">
            <a:xfrm>
              <a:off x="1835625" y="5377220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4</a:t>
              </a:r>
            </a:p>
          </p:txBody>
        </p:sp>
        <p:sp>
          <p:nvSpPr>
            <p:cNvPr id="13326" name="TextBox 18"/>
            <p:cNvSpPr txBox="1">
              <a:spLocks noChangeArrowheads="1"/>
            </p:cNvSpPr>
            <p:nvPr/>
          </p:nvSpPr>
          <p:spPr bwMode="auto">
            <a:xfrm>
              <a:off x="2656766" y="539314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5</a:t>
              </a:r>
            </a:p>
          </p:txBody>
        </p:sp>
        <p:sp>
          <p:nvSpPr>
            <p:cNvPr id="13327" name="TextBox 19"/>
            <p:cNvSpPr txBox="1">
              <a:spLocks noChangeArrowheads="1"/>
            </p:cNvSpPr>
            <p:nvPr/>
          </p:nvSpPr>
          <p:spPr bwMode="auto">
            <a:xfrm>
              <a:off x="3436963" y="4767619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6</a:t>
              </a:r>
            </a:p>
          </p:txBody>
        </p:sp>
        <p:sp>
          <p:nvSpPr>
            <p:cNvPr id="13328" name="TextBox 20"/>
            <p:cNvSpPr txBox="1">
              <a:spLocks noChangeArrowheads="1"/>
            </p:cNvSpPr>
            <p:nvPr/>
          </p:nvSpPr>
          <p:spPr bwMode="auto">
            <a:xfrm>
              <a:off x="4380933" y="416939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7</a:t>
              </a:r>
            </a:p>
          </p:txBody>
        </p:sp>
        <p:sp>
          <p:nvSpPr>
            <p:cNvPr id="13329" name="TextBox 21"/>
            <p:cNvSpPr txBox="1">
              <a:spLocks noChangeArrowheads="1"/>
            </p:cNvSpPr>
            <p:nvPr/>
          </p:nvSpPr>
          <p:spPr bwMode="auto">
            <a:xfrm>
              <a:off x="4970061" y="3803177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8</a:t>
              </a:r>
            </a:p>
          </p:txBody>
        </p:sp>
        <p:sp>
          <p:nvSpPr>
            <p:cNvPr id="13330" name="TextBox 22"/>
            <p:cNvSpPr txBox="1">
              <a:spLocks noChangeArrowheads="1"/>
            </p:cNvSpPr>
            <p:nvPr/>
          </p:nvSpPr>
          <p:spPr bwMode="auto">
            <a:xfrm>
              <a:off x="5354473" y="4487840"/>
              <a:ext cx="441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10</a:t>
              </a:r>
            </a:p>
          </p:txBody>
        </p:sp>
        <p:sp>
          <p:nvSpPr>
            <p:cNvPr id="13331" name="TextBox 23"/>
            <p:cNvSpPr txBox="1">
              <a:spLocks noChangeArrowheads="1"/>
            </p:cNvSpPr>
            <p:nvPr/>
          </p:nvSpPr>
          <p:spPr bwMode="auto">
            <a:xfrm>
              <a:off x="6121022" y="4940490"/>
              <a:ext cx="4283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11</a:t>
              </a:r>
            </a:p>
          </p:txBody>
        </p:sp>
        <p:sp>
          <p:nvSpPr>
            <p:cNvPr id="13332" name="TextBox 24"/>
            <p:cNvSpPr txBox="1">
              <a:spLocks noChangeArrowheads="1"/>
            </p:cNvSpPr>
            <p:nvPr/>
          </p:nvSpPr>
          <p:spPr bwMode="auto">
            <a:xfrm>
              <a:off x="6205183" y="4314968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9</a:t>
              </a:r>
            </a:p>
          </p:txBody>
        </p:sp>
        <p:sp>
          <p:nvSpPr>
            <p:cNvPr id="13333" name="TextBox 25"/>
            <p:cNvSpPr txBox="1">
              <a:spLocks noChangeArrowheads="1"/>
            </p:cNvSpPr>
            <p:nvPr/>
          </p:nvSpPr>
          <p:spPr bwMode="auto">
            <a:xfrm>
              <a:off x="7012676" y="4726676"/>
              <a:ext cx="4411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12</a:t>
              </a:r>
            </a:p>
          </p:txBody>
        </p:sp>
      </p:grpSp>
      <p:sp>
        <p:nvSpPr>
          <p:cNvPr id="13317" name="TextBox 26"/>
          <p:cNvSpPr txBox="1">
            <a:spLocks noChangeArrowheads="1"/>
          </p:cNvSpPr>
          <p:nvPr/>
        </p:nvSpPr>
        <p:spPr bwMode="auto">
          <a:xfrm>
            <a:off x="627063" y="6059488"/>
            <a:ext cx="695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/>
              <a:t>If </a:t>
            </a:r>
            <a:r>
              <a:rPr lang="en-US" altLang="en-US" sz="2800" b="1">
                <a:sym typeface="Symbol" pitchFamily="18" charset="2"/>
              </a:rPr>
              <a:t>3 = 151 and 12 = 42, find the rest</a:t>
            </a:r>
            <a:endParaRPr lang="en-US" altLang="en-US" sz="2800" b="1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724775" y="2484438"/>
            <a:ext cx="1371600" cy="375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ym typeface="Symbol" pitchFamily="18" charset="2"/>
              </a:rPr>
              <a:t>3 = 151</a:t>
            </a: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  <a:sym typeface="Symbol" pitchFamily="18" charset="2"/>
              </a:rPr>
              <a:t>5 = 151</a:t>
            </a:r>
            <a:endParaRPr lang="en-US" altLang="en-US" sz="2000" b="1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  <a:sym typeface="Symbol" pitchFamily="18" charset="2"/>
              </a:rPr>
              <a:t>4 = 29</a:t>
            </a:r>
            <a:endParaRPr lang="en-US" altLang="en-US" sz="2000" b="1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  <a:sym typeface="Symbol" pitchFamily="18" charset="2"/>
              </a:rPr>
              <a:t>6 = 29</a:t>
            </a:r>
            <a:endParaRPr lang="en-US" altLang="en-US" sz="2000" b="1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sz="2000" b="1">
                <a:sym typeface="Symbol" pitchFamily="18" charset="2"/>
              </a:rPr>
              <a:t>12 = 42</a:t>
            </a:r>
            <a:endParaRPr lang="en-US" altLang="en-US" sz="2000" b="1"/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  <a:sym typeface="Symbol" pitchFamily="18" charset="2"/>
              </a:rPr>
              <a:t>10 = 42</a:t>
            </a:r>
            <a:endParaRPr lang="en-US" altLang="en-US" sz="2000" b="1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  <a:sym typeface="Symbol" pitchFamily="18" charset="2"/>
              </a:rPr>
              <a:t>11 = 138</a:t>
            </a:r>
            <a:endParaRPr lang="en-US" altLang="en-US" sz="2000" b="1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  <a:sym typeface="Symbol" pitchFamily="18" charset="2"/>
              </a:rPr>
              <a:t>9 = 138</a:t>
            </a:r>
            <a:endParaRPr lang="en-US" altLang="en-US" sz="2000" b="1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  <a:sym typeface="Symbol" pitchFamily="18" charset="2"/>
              </a:rPr>
              <a:t>7 = 109</a:t>
            </a:r>
            <a:endParaRPr lang="en-US" altLang="en-US" sz="2000" b="1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  <a:sym typeface="Symbol" pitchFamily="18" charset="2"/>
              </a:rPr>
              <a:t>1 = 109</a:t>
            </a:r>
            <a:endParaRPr lang="en-US" altLang="en-US" sz="2000" b="1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  <a:sym typeface="Symbol" pitchFamily="18" charset="2"/>
              </a:rPr>
              <a:t>2 = 71</a:t>
            </a:r>
            <a:endParaRPr lang="en-US" altLang="en-US" sz="2000" b="1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sz="2000" b="1">
                <a:solidFill>
                  <a:srgbClr val="66FFFF"/>
                </a:solidFill>
                <a:sym typeface="Symbol" pitchFamily="18" charset="2"/>
              </a:rPr>
              <a:t>8 = 71</a:t>
            </a:r>
            <a:endParaRPr lang="en-US" altLang="en-US" sz="2000" b="1">
              <a:solidFill>
                <a:srgbClr val="66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165100"/>
            <a:ext cx="8229600" cy="666750"/>
          </a:xfrm>
        </p:spPr>
        <p:txBody>
          <a:bodyPr/>
          <a:lstStyle/>
          <a:p>
            <a:r>
              <a:rPr lang="en-US" altLang="en-US" sz="3600" b="1" smtClean="0"/>
              <a:t>Finding Distance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119188"/>
            <a:ext cx="8229600" cy="2251075"/>
          </a:xfrm>
        </p:spPr>
        <p:txBody>
          <a:bodyPr/>
          <a:lstStyle/>
          <a:p>
            <a:r>
              <a:rPr lang="en-US" altLang="en-US" sz="2800" b="1" smtClean="0"/>
              <a:t>Distance formula and Pythagorean theorem are very similar</a:t>
            </a:r>
          </a:p>
          <a:p>
            <a:r>
              <a:rPr lang="en-US" altLang="en-US" sz="2800" b="1" smtClean="0"/>
              <a:t>Either can be used; formula must be memorized, but theorem is on formula sheet</a:t>
            </a:r>
          </a:p>
        </p:txBody>
      </p:sp>
      <p:sp>
        <p:nvSpPr>
          <p:cNvPr id="14340" name="TextBox 31"/>
          <p:cNvSpPr txBox="1">
            <a:spLocks noChangeArrowheads="1"/>
          </p:cNvSpPr>
          <p:nvPr/>
        </p:nvSpPr>
        <p:spPr bwMode="auto">
          <a:xfrm>
            <a:off x="804863" y="3343275"/>
            <a:ext cx="34782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Given:  A (2, 4) and B (5, 8),</a:t>
            </a:r>
          </a:p>
          <a:p>
            <a:pPr eaLnBrk="1" hangingPunct="1"/>
            <a:r>
              <a:rPr lang="en-US" altLang="en-US" sz="2000" b="1"/>
              <a:t>find the length of AB</a:t>
            </a:r>
          </a:p>
        </p:txBody>
      </p:sp>
      <p:grpSp>
        <p:nvGrpSpPr>
          <p:cNvPr id="14341" name="Group 544"/>
          <p:cNvGrpSpPr>
            <a:grpSpLocks/>
          </p:cNvGrpSpPr>
          <p:nvPr/>
        </p:nvGrpSpPr>
        <p:grpSpPr bwMode="auto">
          <a:xfrm>
            <a:off x="5605463" y="3552825"/>
            <a:ext cx="2446337" cy="2517775"/>
            <a:chOff x="428" y="1453"/>
            <a:chExt cx="1541" cy="1586"/>
          </a:xfrm>
        </p:grpSpPr>
        <p:grpSp>
          <p:nvGrpSpPr>
            <p:cNvPr id="14345" name="Group 545"/>
            <p:cNvGrpSpPr>
              <a:grpSpLocks/>
            </p:cNvGrpSpPr>
            <p:nvPr/>
          </p:nvGrpSpPr>
          <p:grpSpPr bwMode="auto">
            <a:xfrm>
              <a:off x="432" y="1533"/>
              <a:ext cx="1485" cy="1506"/>
              <a:chOff x="2016" y="1521"/>
              <a:chExt cx="1383" cy="1506"/>
            </a:xfrm>
          </p:grpSpPr>
          <p:sp>
            <p:nvSpPr>
              <p:cNvPr id="14372" name="Line 546"/>
              <p:cNvSpPr>
                <a:spLocks noChangeShapeType="1"/>
              </p:cNvSpPr>
              <p:nvPr/>
            </p:nvSpPr>
            <p:spPr bwMode="auto">
              <a:xfrm rot="-5400000">
                <a:off x="2708" y="225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3" name="Line 547"/>
              <p:cNvSpPr>
                <a:spLocks noChangeShapeType="1"/>
              </p:cNvSpPr>
              <p:nvPr/>
            </p:nvSpPr>
            <p:spPr bwMode="auto">
              <a:xfrm rot="-5400000">
                <a:off x="2708" y="195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4" name="Line 548"/>
              <p:cNvSpPr>
                <a:spLocks noChangeShapeType="1"/>
              </p:cNvSpPr>
              <p:nvPr/>
            </p:nvSpPr>
            <p:spPr bwMode="auto">
              <a:xfrm rot="-5400000">
                <a:off x="2708" y="165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5" name="Line 549"/>
              <p:cNvSpPr>
                <a:spLocks noChangeShapeType="1"/>
              </p:cNvSpPr>
              <p:nvPr/>
            </p:nvSpPr>
            <p:spPr bwMode="auto">
              <a:xfrm rot="-5400000">
                <a:off x="2708" y="135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6" name="Line 550"/>
              <p:cNvSpPr>
                <a:spLocks noChangeShapeType="1"/>
              </p:cNvSpPr>
              <p:nvPr/>
            </p:nvSpPr>
            <p:spPr bwMode="auto">
              <a:xfrm rot="-5400000">
                <a:off x="2708" y="105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7" name="Line 551"/>
              <p:cNvSpPr>
                <a:spLocks noChangeShapeType="1"/>
              </p:cNvSpPr>
              <p:nvPr/>
            </p:nvSpPr>
            <p:spPr bwMode="auto">
              <a:xfrm rot="-5400000">
                <a:off x="2708" y="82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8" name="Line 552"/>
              <p:cNvSpPr>
                <a:spLocks noChangeShapeType="1"/>
              </p:cNvSpPr>
              <p:nvPr/>
            </p:nvSpPr>
            <p:spPr bwMode="auto">
              <a:xfrm rot="-5400000">
                <a:off x="2708" y="210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9" name="Line 553"/>
              <p:cNvSpPr>
                <a:spLocks noChangeShapeType="1"/>
              </p:cNvSpPr>
              <p:nvPr/>
            </p:nvSpPr>
            <p:spPr bwMode="auto">
              <a:xfrm rot="-5400000">
                <a:off x="2708" y="180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0" name="Line 554"/>
              <p:cNvSpPr>
                <a:spLocks noChangeShapeType="1"/>
              </p:cNvSpPr>
              <p:nvPr/>
            </p:nvSpPr>
            <p:spPr bwMode="auto">
              <a:xfrm rot="-5400000">
                <a:off x="2708" y="150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1" name="Line 555"/>
              <p:cNvSpPr>
                <a:spLocks noChangeShapeType="1"/>
              </p:cNvSpPr>
              <p:nvPr/>
            </p:nvSpPr>
            <p:spPr bwMode="auto">
              <a:xfrm rot="-5400000">
                <a:off x="2708" y="120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2" name="Line 556"/>
              <p:cNvSpPr>
                <a:spLocks noChangeShapeType="1"/>
              </p:cNvSpPr>
              <p:nvPr/>
            </p:nvSpPr>
            <p:spPr bwMode="auto">
              <a:xfrm rot="-5400000">
                <a:off x="2708" y="90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3" name="Line 557"/>
              <p:cNvSpPr>
                <a:spLocks noChangeShapeType="1"/>
              </p:cNvSpPr>
              <p:nvPr/>
            </p:nvSpPr>
            <p:spPr bwMode="auto">
              <a:xfrm rot="-5400000">
                <a:off x="2708" y="203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4" name="Line 558"/>
              <p:cNvSpPr>
                <a:spLocks noChangeShapeType="1"/>
              </p:cNvSpPr>
              <p:nvPr/>
            </p:nvSpPr>
            <p:spPr bwMode="auto">
              <a:xfrm rot="-5400000">
                <a:off x="2708" y="173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5" name="Line 559"/>
              <p:cNvSpPr>
                <a:spLocks noChangeShapeType="1"/>
              </p:cNvSpPr>
              <p:nvPr/>
            </p:nvSpPr>
            <p:spPr bwMode="auto">
              <a:xfrm rot="-5400000">
                <a:off x="2708" y="143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6" name="Line 560"/>
              <p:cNvSpPr>
                <a:spLocks noChangeShapeType="1"/>
              </p:cNvSpPr>
              <p:nvPr/>
            </p:nvSpPr>
            <p:spPr bwMode="auto">
              <a:xfrm rot="-5400000">
                <a:off x="2708" y="113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7" name="Line 561"/>
              <p:cNvSpPr>
                <a:spLocks noChangeShapeType="1"/>
              </p:cNvSpPr>
              <p:nvPr/>
            </p:nvSpPr>
            <p:spPr bwMode="auto">
              <a:xfrm rot="-5400000">
                <a:off x="2708" y="218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8" name="Line 562"/>
              <p:cNvSpPr>
                <a:spLocks noChangeShapeType="1"/>
              </p:cNvSpPr>
              <p:nvPr/>
            </p:nvSpPr>
            <p:spPr bwMode="auto">
              <a:xfrm rot="-5400000">
                <a:off x="2708" y="188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9" name="Line 563"/>
              <p:cNvSpPr>
                <a:spLocks noChangeShapeType="1"/>
              </p:cNvSpPr>
              <p:nvPr/>
            </p:nvSpPr>
            <p:spPr bwMode="auto">
              <a:xfrm rot="-5400000">
                <a:off x="2708" y="158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0" name="Line 564"/>
              <p:cNvSpPr>
                <a:spLocks noChangeShapeType="1"/>
              </p:cNvSpPr>
              <p:nvPr/>
            </p:nvSpPr>
            <p:spPr bwMode="auto">
              <a:xfrm rot="-5400000">
                <a:off x="2708" y="128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1" name="Line 565"/>
              <p:cNvSpPr>
                <a:spLocks noChangeShapeType="1"/>
              </p:cNvSpPr>
              <p:nvPr/>
            </p:nvSpPr>
            <p:spPr bwMode="auto">
              <a:xfrm rot="-5400000">
                <a:off x="2708" y="97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2" name="Line 566"/>
              <p:cNvSpPr>
                <a:spLocks noChangeShapeType="1"/>
              </p:cNvSpPr>
              <p:nvPr/>
            </p:nvSpPr>
            <p:spPr bwMode="auto">
              <a:xfrm rot="-5400000">
                <a:off x="2708" y="233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6" name="Line 567"/>
            <p:cNvSpPr>
              <a:spLocks noChangeShapeType="1"/>
            </p:cNvSpPr>
            <p:nvPr/>
          </p:nvSpPr>
          <p:spPr bwMode="auto">
            <a:xfrm flipV="1">
              <a:off x="1176" y="1526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Text Box 568"/>
            <p:cNvSpPr txBox="1">
              <a:spLocks noChangeArrowheads="1"/>
            </p:cNvSpPr>
            <p:nvPr/>
          </p:nvSpPr>
          <p:spPr bwMode="auto">
            <a:xfrm>
              <a:off x="1196" y="1453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y</a:t>
              </a:r>
            </a:p>
          </p:txBody>
        </p:sp>
        <p:sp>
          <p:nvSpPr>
            <p:cNvPr id="14348" name="Text Box 569"/>
            <p:cNvSpPr txBox="1">
              <a:spLocks noChangeArrowheads="1"/>
            </p:cNvSpPr>
            <p:nvPr/>
          </p:nvSpPr>
          <p:spPr bwMode="auto">
            <a:xfrm>
              <a:off x="1789" y="2052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x</a:t>
              </a:r>
            </a:p>
          </p:txBody>
        </p:sp>
        <p:sp>
          <p:nvSpPr>
            <p:cNvPr id="14349" name="Line 570"/>
            <p:cNvSpPr>
              <a:spLocks noChangeShapeType="1"/>
            </p:cNvSpPr>
            <p:nvPr/>
          </p:nvSpPr>
          <p:spPr bwMode="auto">
            <a:xfrm>
              <a:off x="428" y="2282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0" name="Group 571"/>
            <p:cNvGrpSpPr>
              <a:grpSpLocks/>
            </p:cNvGrpSpPr>
            <p:nvPr/>
          </p:nvGrpSpPr>
          <p:grpSpPr bwMode="auto">
            <a:xfrm>
              <a:off x="432" y="1530"/>
              <a:ext cx="1488" cy="1508"/>
              <a:chOff x="96" y="288"/>
              <a:chExt cx="1488" cy="1409"/>
            </a:xfrm>
          </p:grpSpPr>
          <p:sp>
            <p:nvSpPr>
              <p:cNvPr id="14351" name="Line 572"/>
              <p:cNvSpPr>
                <a:spLocks noChangeShapeType="1"/>
              </p:cNvSpPr>
              <p:nvPr/>
            </p:nvSpPr>
            <p:spPr bwMode="auto">
              <a:xfrm>
                <a:off x="158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2" name="Line 573"/>
              <p:cNvSpPr>
                <a:spLocks noChangeShapeType="1"/>
              </p:cNvSpPr>
              <p:nvPr/>
            </p:nvSpPr>
            <p:spPr bwMode="auto">
              <a:xfrm>
                <a:off x="17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3" name="Line 574"/>
              <p:cNvSpPr>
                <a:spLocks noChangeShapeType="1"/>
              </p:cNvSpPr>
              <p:nvPr/>
            </p:nvSpPr>
            <p:spPr bwMode="auto">
              <a:xfrm>
                <a:off x="1137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4" name="Line 575"/>
              <p:cNvSpPr>
                <a:spLocks noChangeShapeType="1"/>
              </p:cNvSpPr>
              <p:nvPr/>
            </p:nvSpPr>
            <p:spPr bwMode="auto">
              <a:xfrm>
                <a:off x="143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5" name="Line 576"/>
              <p:cNvSpPr>
                <a:spLocks noChangeShapeType="1"/>
              </p:cNvSpPr>
              <p:nvPr/>
            </p:nvSpPr>
            <p:spPr bwMode="auto">
              <a:xfrm>
                <a:off x="691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6" name="Line 577"/>
              <p:cNvSpPr>
                <a:spLocks noChangeShapeType="1"/>
              </p:cNvSpPr>
              <p:nvPr/>
            </p:nvSpPr>
            <p:spPr bwMode="auto">
              <a:xfrm>
                <a:off x="98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7" name="Line 578"/>
              <p:cNvSpPr>
                <a:spLocks noChangeShapeType="1"/>
              </p:cNvSpPr>
              <p:nvPr/>
            </p:nvSpPr>
            <p:spPr bwMode="auto">
              <a:xfrm>
                <a:off x="128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8" name="Line 579"/>
              <p:cNvSpPr>
                <a:spLocks noChangeShapeType="1"/>
              </p:cNvSpPr>
              <p:nvPr/>
            </p:nvSpPr>
            <p:spPr bwMode="auto">
              <a:xfrm>
                <a:off x="24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9" name="Line 580"/>
              <p:cNvSpPr>
                <a:spLocks noChangeShapeType="1"/>
              </p:cNvSpPr>
              <p:nvPr/>
            </p:nvSpPr>
            <p:spPr bwMode="auto">
              <a:xfrm>
                <a:off x="39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0" name="Line 581"/>
              <p:cNvSpPr>
                <a:spLocks noChangeShapeType="1"/>
              </p:cNvSpPr>
              <p:nvPr/>
            </p:nvSpPr>
            <p:spPr bwMode="auto">
              <a:xfrm>
                <a:off x="54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1" name="Line 582"/>
              <p:cNvSpPr>
                <a:spLocks noChangeShapeType="1"/>
              </p:cNvSpPr>
              <p:nvPr/>
            </p:nvSpPr>
            <p:spPr bwMode="auto">
              <a:xfrm>
                <a:off x="84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2" name="Line 583"/>
              <p:cNvSpPr>
                <a:spLocks noChangeShapeType="1"/>
              </p:cNvSpPr>
              <p:nvPr/>
            </p:nvSpPr>
            <p:spPr bwMode="auto">
              <a:xfrm>
                <a:off x="121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3" name="Line 584"/>
              <p:cNvSpPr>
                <a:spLocks noChangeShapeType="1"/>
              </p:cNvSpPr>
              <p:nvPr/>
            </p:nvSpPr>
            <p:spPr bwMode="auto">
              <a:xfrm>
                <a:off x="150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4" name="Line 585"/>
              <p:cNvSpPr>
                <a:spLocks noChangeShapeType="1"/>
              </p:cNvSpPr>
              <p:nvPr/>
            </p:nvSpPr>
            <p:spPr bwMode="auto">
              <a:xfrm>
                <a:off x="76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5" name="Line 586"/>
              <p:cNvSpPr>
                <a:spLocks noChangeShapeType="1"/>
              </p:cNvSpPr>
              <p:nvPr/>
            </p:nvSpPr>
            <p:spPr bwMode="auto">
              <a:xfrm>
                <a:off x="106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6" name="Line 587"/>
              <p:cNvSpPr>
                <a:spLocks noChangeShapeType="1"/>
              </p:cNvSpPr>
              <p:nvPr/>
            </p:nvSpPr>
            <p:spPr bwMode="auto">
              <a:xfrm>
                <a:off x="136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7" name="Line 588"/>
              <p:cNvSpPr>
                <a:spLocks noChangeShapeType="1"/>
              </p:cNvSpPr>
              <p:nvPr/>
            </p:nvSpPr>
            <p:spPr bwMode="auto">
              <a:xfrm>
                <a:off x="31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8" name="Line 589"/>
              <p:cNvSpPr>
                <a:spLocks noChangeShapeType="1"/>
              </p:cNvSpPr>
              <p:nvPr/>
            </p:nvSpPr>
            <p:spPr bwMode="auto">
              <a:xfrm>
                <a:off x="46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9" name="Line 590"/>
              <p:cNvSpPr>
                <a:spLocks noChangeShapeType="1"/>
              </p:cNvSpPr>
              <p:nvPr/>
            </p:nvSpPr>
            <p:spPr bwMode="auto">
              <a:xfrm>
                <a:off x="61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0" name="Line 591"/>
              <p:cNvSpPr>
                <a:spLocks noChangeShapeType="1"/>
              </p:cNvSpPr>
              <p:nvPr/>
            </p:nvSpPr>
            <p:spPr bwMode="auto">
              <a:xfrm>
                <a:off x="91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1" name="Line 592"/>
              <p:cNvSpPr>
                <a:spLocks noChangeShapeType="1"/>
              </p:cNvSpPr>
              <p:nvPr/>
            </p:nvSpPr>
            <p:spPr bwMode="auto">
              <a:xfrm>
                <a:off x="9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42" name="TextBox 81"/>
          <p:cNvSpPr txBox="1">
            <a:spLocks noChangeArrowheads="1"/>
          </p:cNvSpPr>
          <p:nvPr/>
        </p:nvSpPr>
        <p:spPr bwMode="auto">
          <a:xfrm>
            <a:off x="779463" y="4914900"/>
            <a:ext cx="38369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Given:  C (-1, -4) and D (-5, -4),</a:t>
            </a:r>
          </a:p>
          <a:p>
            <a:pPr eaLnBrk="1" hangingPunct="1"/>
            <a:r>
              <a:rPr lang="en-US" altLang="en-US" sz="2000" b="1"/>
              <a:t>find the length of CD</a:t>
            </a: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928688" y="5676900"/>
            <a:ext cx="32353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66FFFF"/>
                </a:solidFill>
              </a:rPr>
              <a:t>d = </a:t>
            </a:r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(-1 – (-5))</a:t>
            </a:r>
            <a:r>
              <a:rPr lang="en-US" altLang="en-US" b="1" baseline="30000">
                <a:solidFill>
                  <a:srgbClr val="66FFFF"/>
                </a:solidFill>
                <a:sym typeface="Symbol" pitchFamily="18" charset="2"/>
              </a:rPr>
              <a:t>2</a:t>
            </a:r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 + (-4 – (-4))</a:t>
            </a:r>
            <a:r>
              <a:rPr lang="en-US" altLang="en-US" b="1" baseline="30000">
                <a:solidFill>
                  <a:srgbClr val="66FFFF"/>
                </a:solidFill>
                <a:sym typeface="Symbol" pitchFamily="18" charset="2"/>
              </a:rPr>
              <a:t>2</a:t>
            </a:r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 </a:t>
            </a:r>
          </a:p>
          <a:p>
            <a:pPr eaLnBrk="1" hangingPunct="1"/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d = (4)</a:t>
            </a:r>
            <a:r>
              <a:rPr lang="en-US" altLang="en-US" b="1" baseline="30000">
                <a:solidFill>
                  <a:srgbClr val="66FFFF"/>
                </a:solidFill>
                <a:sym typeface="Symbol" pitchFamily="18" charset="2"/>
              </a:rPr>
              <a:t>2</a:t>
            </a:r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 + (0)</a:t>
            </a:r>
            <a:r>
              <a:rPr lang="en-US" altLang="en-US" b="1" baseline="30000">
                <a:solidFill>
                  <a:srgbClr val="66FFFF"/>
                </a:solidFill>
                <a:sym typeface="Symbol" pitchFamily="18" charset="2"/>
              </a:rPr>
              <a:t>2</a:t>
            </a:r>
          </a:p>
          <a:p>
            <a:pPr eaLnBrk="1" hangingPunct="1"/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d = (16) = 4 </a:t>
            </a:r>
            <a:endParaRPr lang="en-US" altLang="en-US" b="1">
              <a:solidFill>
                <a:srgbClr val="66FFFF"/>
              </a:solidFill>
            </a:endParaRP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889000" y="4000500"/>
            <a:ext cx="41179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66FFFF"/>
                </a:solidFill>
              </a:rPr>
              <a:t>a = 5 – 2 = 3    b = 8 – 4 = 4</a:t>
            </a:r>
            <a:endParaRPr lang="en-US" altLang="en-US" b="1">
              <a:solidFill>
                <a:srgbClr val="66FFFF"/>
              </a:solidFill>
              <a:sym typeface="Symbol" pitchFamily="18" charset="2"/>
            </a:endParaRPr>
          </a:p>
          <a:p>
            <a:pPr eaLnBrk="1" hangingPunct="1"/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d = (a)</a:t>
            </a:r>
            <a:r>
              <a:rPr lang="en-US" altLang="en-US" b="1" baseline="30000">
                <a:solidFill>
                  <a:srgbClr val="66FFFF"/>
                </a:solidFill>
                <a:sym typeface="Symbol" pitchFamily="18" charset="2"/>
              </a:rPr>
              <a:t>2</a:t>
            </a:r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 + (b)</a:t>
            </a:r>
            <a:r>
              <a:rPr lang="en-US" altLang="en-US" b="1" baseline="30000">
                <a:solidFill>
                  <a:srgbClr val="66FFFF"/>
                </a:solidFill>
                <a:sym typeface="Symbol" pitchFamily="18" charset="2"/>
              </a:rPr>
              <a:t>2</a:t>
            </a:r>
          </a:p>
          <a:p>
            <a:pPr eaLnBrk="1" hangingPunct="1"/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d = (3)</a:t>
            </a:r>
            <a:r>
              <a:rPr lang="en-US" altLang="en-US" b="1" baseline="30000">
                <a:solidFill>
                  <a:srgbClr val="66FFFF"/>
                </a:solidFill>
                <a:sym typeface="Symbol" pitchFamily="18" charset="2"/>
              </a:rPr>
              <a:t>2</a:t>
            </a:r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 + (4)</a:t>
            </a:r>
            <a:r>
              <a:rPr lang="en-US" altLang="en-US" b="1" baseline="30000">
                <a:solidFill>
                  <a:srgbClr val="66FFFF"/>
                </a:solidFill>
                <a:sym typeface="Symbol" pitchFamily="18" charset="2"/>
              </a:rPr>
              <a:t>2 </a:t>
            </a:r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= (9) + (16)</a:t>
            </a:r>
            <a:r>
              <a:rPr lang="en-US" altLang="en-US" b="1" baseline="30000">
                <a:solidFill>
                  <a:srgbClr val="66FFFF"/>
                </a:solidFill>
                <a:sym typeface="Symbol" pitchFamily="18" charset="2"/>
              </a:rPr>
              <a:t> </a:t>
            </a:r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=  25 = 5</a:t>
            </a:r>
            <a:endParaRPr lang="en-US" altLang="en-US" b="1">
              <a:solidFill>
                <a:srgbClr val="66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65100"/>
            <a:ext cx="8229600" cy="666750"/>
          </a:xfrm>
        </p:spPr>
        <p:txBody>
          <a:bodyPr/>
          <a:lstStyle/>
          <a:p>
            <a:r>
              <a:rPr lang="en-US" altLang="en-US" sz="3600" b="1" smtClean="0"/>
              <a:t>Finding Midpoints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73050" y="1119188"/>
            <a:ext cx="8693150" cy="2251075"/>
          </a:xfrm>
        </p:spPr>
        <p:txBody>
          <a:bodyPr/>
          <a:lstStyle/>
          <a:p>
            <a:r>
              <a:rPr lang="en-US" altLang="en-US" sz="2800" b="1" smtClean="0"/>
              <a:t>Midpoint formula must be memorized</a:t>
            </a:r>
          </a:p>
          <a:p>
            <a:r>
              <a:rPr lang="en-US" altLang="en-US" sz="2800" b="1" smtClean="0"/>
              <a:t>Two problem types</a:t>
            </a:r>
          </a:p>
          <a:p>
            <a:pPr lvl="1"/>
            <a:r>
              <a:rPr lang="en-US" altLang="en-US" sz="2400" b="1" smtClean="0"/>
              <a:t>Given two endpoints, find the midpoint</a:t>
            </a:r>
          </a:p>
          <a:p>
            <a:pPr lvl="1"/>
            <a:r>
              <a:rPr lang="en-US" altLang="en-US" sz="2400" b="1" smtClean="0"/>
              <a:t>Given endpoint and midpoint, find the other endpoint</a:t>
            </a: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804863" y="3343275"/>
            <a:ext cx="34782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Given:  A (2, 4) and B (5, 8),</a:t>
            </a:r>
          </a:p>
          <a:p>
            <a:pPr eaLnBrk="1" hangingPunct="1"/>
            <a:r>
              <a:rPr lang="en-US" altLang="en-US" sz="2000" b="1"/>
              <a:t>find the midpoint of AB</a:t>
            </a: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5187950" y="3343275"/>
            <a:ext cx="3683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Given:  A (-3, -5) and the midpoint of AB is (1, -1),</a:t>
            </a:r>
          </a:p>
          <a:p>
            <a:pPr eaLnBrk="1" hangingPunct="1"/>
            <a:r>
              <a:rPr lang="en-US" altLang="en-US" sz="2000" b="1"/>
              <a:t>find B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17613" y="4314825"/>
            <a:ext cx="2422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66FFFF"/>
                </a:solidFill>
              </a:rPr>
              <a:t>x:  (2+</a:t>
            </a:r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5)/2 = 7/2 = 3.5</a:t>
            </a:r>
          </a:p>
          <a:p>
            <a:pPr eaLnBrk="1" hangingPunct="1"/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y:  (4+8)/2 = 12/2 = 6</a:t>
            </a:r>
          </a:p>
          <a:p>
            <a:pPr eaLnBrk="1" hangingPunct="1"/>
            <a:endParaRPr lang="en-US" altLang="en-US" b="1">
              <a:solidFill>
                <a:srgbClr val="66FFFF"/>
              </a:solidFill>
              <a:sym typeface="Symbol" pitchFamily="18" charset="2"/>
            </a:endParaRPr>
          </a:p>
          <a:p>
            <a:pPr eaLnBrk="1" hangingPunct="1"/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Midpoint (3.5, 6)</a:t>
            </a:r>
            <a:endParaRPr lang="en-US" altLang="en-US" b="1">
              <a:solidFill>
                <a:srgbClr val="66FFFF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654675" y="4440238"/>
            <a:ext cx="242245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66FFFF"/>
                </a:solidFill>
              </a:rPr>
              <a:t>      </a:t>
            </a:r>
            <a:r>
              <a:rPr lang="en-US" altLang="en-US" b="1" dirty="0">
                <a:solidFill>
                  <a:srgbClr val="66FFFF"/>
                </a:solidFill>
              </a:rPr>
              <a:t>MP (1, -1)</a:t>
            </a:r>
          </a:p>
          <a:p>
            <a:pPr eaLnBrk="1" hangingPunct="1"/>
            <a:r>
              <a:rPr lang="en-US" altLang="en-US" b="1" dirty="0" smtClean="0">
                <a:solidFill>
                  <a:srgbClr val="66FFFF"/>
                </a:solidFill>
              </a:rPr>
              <a:t>  -   EP </a:t>
            </a:r>
            <a:r>
              <a:rPr lang="en-US" altLang="en-US" b="1" dirty="0">
                <a:solidFill>
                  <a:srgbClr val="66FFFF"/>
                </a:solidFill>
              </a:rPr>
              <a:t>(-3, -5)</a:t>
            </a:r>
          </a:p>
          <a:p>
            <a:pPr eaLnBrk="1" hangingPunct="1"/>
            <a:r>
              <a:rPr lang="en-US" altLang="en-US" b="1" dirty="0" smtClean="0">
                <a:solidFill>
                  <a:srgbClr val="66FFFF"/>
                </a:solidFill>
              </a:rPr>
              <a:t>Travel </a:t>
            </a:r>
            <a:r>
              <a:rPr lang="en-US" altLang="en-US" b="1" dirty="0">
                <a:solidFill>
                  <a:srgbClr val="66FFFF"/>
                </a:solidFill>
              </a:rPr>
              <a:t>(+4, +4</a:t>
            </a:r>
            <a:r>
              <a:rPr lang="en-US" altLang="en-US" b="1" dirty="0" smtClean="0">
                <a:solidFill>
                  <a:srgbClr val="66FFFF"/>
                </a:solidFill>
              </a:rPr>
              <a:t>)  </a:t>
            </a:r>
          </a:p>
          <a:p>
            <a:pPr eaLnBrk="1" hangingPunct="1"/>
            <a:r>
              <a:rPr lang="en-US" altLang="en-US" b="1" dirty="0">
                <a:solidFill>
                  <a:srgbClr val="66FFFF"/>
                </a:solidFill>
              </a:rPr>
              <a:t>+</a:t>
            </a:r>
            <a:r>
              <a:rPr lang="en-US" altLang="en-US" b="1" dirty="0" smtClean="0">
                <a:solidFill>
                  <a:srgbClr val="66FFFF"/>
                </a:solidFill>
              </a:rPr>
              <a:t>   </a:t>
            </a:r>
            <a:r>
              <a:rPr lang="en-US" altLang="en-US" b="1" dirty="0" smtClean="0">
                <a:solidFill>
                  <a:srgbClr val="66FFFF"/>
                </a:solidFill>
              </a:rPr>
              <a:t>MP </a:t>
            </a:r>
            <a:r>
              <a:rPr lang="en-US" altLang="en-US" b="1" dirty="0">
                <a:solidFill>
                  <a:srgbClr val="66FFFF"/>
                </a:solidFill>
              </a:rPr>
              <a:t>(1, </a:t>
            </a:r>
            <a:r>
              <a:rPr lang="en-US" altLang="en-US" b="1" dirty="0" smtClean="0">
                <a:solidFill>
                  <a:srgbClr val="66FFFF"/>
                </a:solidFill>
              </a:rPr>
              <a:t>   -</a:t>
            </a:r>
            <a:r>
              <a:rPr lang="en-US" altLang="en-US" b="1" dirty="0">
                <a:solidFill>
                  <a:srgbClr val="66FFFF"/>
                </a:solidFill>
              </a:rPr>
              <a:t>1)</a:t>
            </a:r>
          </a:p>
          <a:p>
            <a:pPr eaLnBrk="1" hangingPunct="1"/>
            <a:r>
              <a:rPr lang="en-US" altLang="en-US" b="1" dirty="0" smtClean="0">
                <a:solidFill>
                  <a:srgbClr val="66FFFF"/>
                </a:solidFill>
              </a:rPr>
              <a:t>  OEP </a:t>
            </a:r>
            <a:r>
              <a:rPr lang="en-US" altLang="en-US" b="1" dirty="0">
                <a:solidFill>
                  <a:srgbClr val="66FFFF"/>
                </a:solidFill>
              </a:rPr>
              <a:t>(5</a:t>
            </a:r>
            <a:r>
              <a:rPr lang="en-US" altLang="en-US" b="1" dirty="0" smtClean="0">
                <a:solidFill>
                  <a:srgbClr val="66FFFF"/>
                </a:solidFill>
              </a:rPr>
              <a:t>,      </a:t>
            </a:r>
            <a:r>
              <a:rPr lang="en-US" altLang="en-US" b="1" dirty="0">
                <a:solidFill>
                  <a:srgbClr val="66FFFF"/>
                </a:solidFill>
              </a:rPr>
              <a:t>3)</a:t>
            </a:r>
          </a:p>
          <a:p>
            <a:pPr eaLnBrk="1" hangingPunct="1"/>
            <a:endParaRPr lang="en-US" altLang="en-US" b="1" dirty="0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b="1" dirty="0">
                <a:solidFill>
                  <a:srgbClr val="66FFFF"/>
                </a:solidFill>
              </a:rPr>
              <a:t>Travel  -3 to 1 is + 4</a:t>
            </a:r>
          </a:p>
          <a:p>
            <a:pPr eaLnBrk="1" hangingPunct="1"/>
            <a:r>
              <a:rPr lang="en-US" altLang="en-US" b="1" dirty="0">
                <a:solidFill>
                  <a:srgbClr val="66FFFF"/>
                </a:solidFill>
              </a:rPr>
              <a:t>             -5 to -1 is + </a:t>
            </a:r>
            <a:r>
              <a:rPr lang="en-US" altLang="en-US" b="1" dirty="0" smtClean="0">
                <a:solidFill>
                  <a:srgbClr val="66FFFF"/>
                </a:solidFill>
              </a:rPr>
              <a:t>4</a:t>
            </a:r>
            <a:endParaRPr lang="en-US" altLang="en-US" b="1" dirty="0">
              <a:solidFill>
                <a:srgbClr val="66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65100"/>
            <a:ext cx="8229600" cy="666750"/>
          </a:xfrm>
        </p:spPr>
        <p:txBody>
          <a:bodyPr/>
          <a:lstStyle/>
          <a:p>
            <a:r>
              <a:rPr lang="en-US" altLang="en-US" sz="3600" b="1" smtClean="0"/>
              <a:t>Miscellaneous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119188"/>
            <a:ext cx="8229600" cy="2428875"/>
          </a:xfrm>
        </p:spPr>
        <p:txBody>
          <a:bodyPr/>
          <a:lstStyle/>
          <a:p>
            <a:r>
              <a:rPr lang="en-US" altLang="en-US" sz="2800" b="1" smtClean="0"/>
              <a:t>Perimeter is once around the figure; add up the sides</a:t>
            </a:r>
          </a:p>
          <a:p>
            <a:r>
              <a:rPr lang="en-US" altLang="en-US" sz="2800" b="1" smtClean="0"/>
              <a:t>Equations are the language of Math</a:t>
            </a:r>
          </a:p>
          <a:p>
            <a:r>
              <a:rPr lang="en-US" altLang="en-US" sz="2800" b="1" smtClean="0"/>
              <a:t>Any geometry problem can be turned into an algebra problem</a:t>
            </a:r>
          </a:p>
        </p:txBody>
      </p:sp>
      <p:sp>
        <p:nvSpPr>
          <p:cNvPr id="4" name="Rectangle 3"/>
          <p:cNvSpPr/>
          <p:nvPr/>
        </p:nvSpPr>
        <p:spPr>
          <a:xfrm>
            <a:off x="1597025" y="3876675"/>
            <a:ext cx="2006600" cy="1022350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389" name="TextBox 9"/>
          <p:cNvSpPr txBox="1">
            <a:spLocks noChangeArrowheads="1"/>
          </p:cNvSpPr>
          <p:nvPr/>
        </p:nvSpPr>
        <p:spPr bwMode="auto">
          <a:xfrm>
            <a:off x="5349875" y="3357563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</a:t>
            </a: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6254750" y="3689350"/>
            <a:ext cx="352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C</a:t>
            </a:r>
          </a:p>
        </p:txBody>
      </p:sp>
      <p:sp>
        <p:nvSpPr>
          <p:cNvPr id="16391" name="TextBox 12"/>
          <p:cNvSpPr txBox="1">
            <a:spLocks noChangeArrowheads="1"/>
          </p:cNvSpPr>
          <p:nvPr/>
        </p:nvSpPr>
        <p:spPr bwMode="auto">
          <a:xfrm>
            <a:off x="6107113" y="3282950"/>
            <a:ext cx="3524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D</a:t>
            </a:r>
          </a:p>
        </p:txBody>
      </p:sp>
      <p:sp>
        <p:nvSpPr>
          <p:cNvPr id="16392" name="TextBox 13"/>
          <p:cNvSpPr txBox="1">
            <a:spLocks noChangeArrowheads="1"/>
          </p:cNvSpPr>
          <p:nvPr/>
        </p:nvSpPr>
        <p:spPr bwMode="auto">
          <a:xfrm>
            <a:off x="5522913" y="3979863"/>
            <a:ext cx="3508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B</a:t>
            </a:r>
          </a:p>
        </p:txBody>
      </p:sp>
      <p:grpSp>
        <p:nvGrpSpPr>
          <p:cNvPr id="16393" name="Group 21"/>
          <p:cNvGrpSpPr>
            <a:grpSpLocks/>
          </p:cNvGrpSpPr>
          <p:nvPr/>
        </p:nvGrpSpPr>
        <p:grpSpPr bwMode="auto">
          <a:xfrm>
            <a:off x="5627688" y="3640138"/>
            <a:ext cx="1550987" cy="966787"/>
            <a:chOff x="1055427" y="3236794"/>
            <a:chExt cx="1551295" cy="966716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1055427" y="3238381"/>
              <a:ext cx="1551295" cy="23811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64954" y="3247905"/>
              <a:ext cx="573201" cy="95560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reeform 20"/>
            <p:cNvSpPr/>
            <p:nvPr/>
          </p:nvSpPr>
          <p:spPr>
            <a:xfrm>
              <a:off x="1323767" y="3247905"/>
              <a:ext cx="341381" cy="477803"/>
            </a:xfrm>
            <a:custGeom>
              <a:avLst/>
              <a:gdLst>
                <a:gd name="connsiteX0" fmla="*/ 0 w 341194"/>
                <a:gd name="connsiteY0" fmla="*/ 477672 h 477672"/>
                <a:gd name="connsiteX1" fmla="*/ 286603 w 341194"/>
                <a:gd name="connsiteY1" fmla="*/ 300251 h 477672"/>
                <a:gd name="connsiteX2" fmla="*/ 327546 w 341194"/>
                <a:gd name="connsiteY2" fmla="*/ 0 h 477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41194" h="477672">
                  <a:moveTo>
                    <a:pt x="0" y="477672"/>
                  </a:moveTo>
                  <a:cubicBezTo>
                    <a:pt x="116006" y="428767"/>
                    <a:pt x="232012" y="379863"/>
                    <a:pt x="286603" y="300251"/>
                  </a:cubicBezTo>
                  <a:cubicBezTo>
                    <a:pt x="341194" y="220639"/>
                    <a:pt x="334370" y="110319"/>
                    <a:pt x="327546" y="0"/>
                  </a:cubicBezTo>
                </a:path>
              </a:pathLst>
            </a:custGeom>
            <a:ln w="38100">
              <a:solidFill>
                <a:srgbClr val="66FF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066541" y="3236794"/>
              <a:ext cx="1171808" cy="639715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6015038" y="3976688"/>
            <a:ext cx="133350" cy="109537"/>
          </a:xfrm>
          <a:prstGeom prst="line">
            <a:avLst/>
          </a:prstGeom>
          <a:ln w="57150">
            <a:solidFill>
              <a:srgbClr val="66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62675" y="3771900"/>
            <a:ext cx="161925" cy="82550"/>
          </a:xfrm>
          <a:prstGeom prst="line">
            <a:avLst/>
          </a:prstGeom>
          <a:ln w="57150">
            <a:solidFill>
              <a:srgbClr val="66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6" name="TextBox 22"/>
          <p:cNvSpPr txBox="1">
            <a:spLocks noChangeArrowheads="1"/>
          </p:cNvSpPr>
          <p:nvPr/>
        </p:nvSpPr>
        <p:spPr bwMode="auto">
          <a:xfrm>
            <a:off x="1217613" y="3619500"/>
            <a:ext cx="350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A</a:t>
            </a:r>
          </a:p>
        </p:txBody>
      </p:sp>
      <p:sp>
        <p:nvSpPr>
          <p:cNvPr id="16397" name="TextBox 23"/>
          <p:cNvSpPr txBox="1">
            <a:spLocks noChangeArrowheads="1"/>
          </p:cNvSpPr>
          <p:nvPr/>
        </p:nvSpPr>
        <p:spPr bwMode="auto">
          <a:xfrm>
            <a:off x="1212850" y="4787900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B</a:t>
            </a:r>
          </a:p>
        </p:txBody>
      </p:sp>
      <p:sp>
        <p:nvSpPr>
          <p:cNvPr id="16398" name="TextBox 24"/>
          <p:cNvSpPr txBox="1">
            <a:spLocks noChangeArrowheads="1"/>
          </p:cNvSpPr>
          <p:nvPr/>
        </p:nvSpPr>
        <p:spPr bwMode="auto">
          <a:xfrm>
            <a:off x="3663950" y="4783138"/>
            <a:ext cx="352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C</a:t>
            </a:r>
          </a:p>
        </p:txBody>
      </p:sp>
      <p:sp>
        <p:nvSpPr>
          <p:cNvPr id="16399" name="TextBox 25"/>
          <p:cNvSpPr txBox="1">
            <a:spLocks noChangeArrowheads="1"/>
          </p:cNvSpPr>
          <p:nvPr/>
        </p:nvSpPr>
        <p:spPr bwMode="auto">
          <a:xfrm>
            <a:off x="3667125" y="3625850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D</a:t>
            </a:r>
          </a:p>
        </p:txBody>
      </p:sp>
      <p:sp>
        <p:nvSpPr>
          <p:cNvPr id="16400" name="TextBox 26"/>
          <p:cNvSpPr txBox="1">
            <a:spLocks noChangeArrowheads="1"/>
          </p:cNvSpPr>
          <p:nvPr/>
        </p:nvSpPr>
        <p:spPr bwMode="auto">
          <a:xfrm>
            <a:off x="641350" y="5240338"/>
            <a:ext cx="4159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AB = 2x, AD = 2x + 8, BC = 3x – 2</a:t>
            </a:r>
          </a:p>
          <a:p>
            <a:pPr eaLnBrk="1" hangingPunct="1"/>
            <a:r>
              <a:rPr lang="en-US" altLang="en-US" sz="2000" b="1"/>
              <a:t>Find x and perimeter </a:t>
            </a:r>
          </a:p>
        </p:txBody>
      </p:sp>
      <p:sp>
        <p:nvSpPr>
          <p:cNvPr id="16401" name="TextBox 27"/>
          <p:cNvSpPr txBox="1">
            <a:spLocks noChangeArrowheads="1"/>
          </p:cNvSpPr>
          <p:nvPr/>
        </p:nvSpPr>
        <p:spPr bwMode="auto">
          <a:xfrm>
            <a:off x="5103813" y="4819650"/>
            <a:ext cx="38449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ym typeface="Symbol" pitchFamily="18" charset="2"/>
              </a:rPr>
              <a:t></a:t>
            </a:r>
            <a:r>
              <a:rPr lang="en-US" altLang="en-US" sz="2000" b="1"/>
              <a:t>CAB = 2x – 6 , </a:t>
            </a:r>
            <a:r>
              <a:rPr lang="en-US" altLang="en-US" sz="2000" b="1">
                <a:sym typeface="Symbol" pitchFamily="18" charset="2"/>
              </a:rPr>
              <a:t></a:t>
            </a:r>
            <a:r>
              <a:rPr lang="en-US" altLang="en-US" sz="2000" b="1"/>
              <a:t>CAD = x + 8,</a:t>
            </a:r>
          </a:p>
          <a:p>
            <a:pPr eaLnBrk="1" hangingPunct="1"/>
            <a:r>
              <a:rPr lang="en-US" altLang="en-US" sz="2000" b="1"/>
              <a:t>Find x and </a:t>
            </a:r>
            <a:r>
              <a:rPr lang="en-US" altLang="en-US" sz="2000" b="1">
                <a:sym typeface="Symbol" pitchFamily="18" charset="2"/>
              </a:rPr>
              <a:t></a:t>
            </a:r>
            <a:r>
              <a:rPr lang="en-US" altLang="en-US" sz="2000" b="1"/>
              <a:t>BAD 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514725" y="4367213"/>
            <a:ext cx="177800" cy="1587"/>
          </a:xfrm>
          <a:prstGeom prst="line">
            <a:avLst/>
          </a:prstGeom>
          <a:ln w="57150">
            <a:solidFill>
              <a:srgbClr val="66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504950" y="4357688"/>
            <a:ext cx="177800" cy="1587"/>
          </a:xfrm>
          <a:prstGeom prst="line">
            <a:avLst/>
          </a:prstGeom>
          <a:ln w="57150">
            <a:solidFill>
              <a:srgbClr val="66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495550" y="3790950"/>
            <a:ext cx="4763" cy="180975"/>
          </a:xfrm>
          <a:prstGeom prst="line">
            <a:avLst/>
          </a:prstGeom>
          <a:ln w="57150">
            <a:solidFill>
              <a:srgbClr val="66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600325" y="3790950"/>
            <a:ext cx="4763" cy="180975"/>
          </a:xfrm>
          <a:prstGeom prst="line">
            <a:avLst/>
          </a:prstGeom>
          <a:ln w="57150">
            <a:solidFill>
              <a:srgbClr val="66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509838" y="4791075"/>
            <a:ext cx="4762" cy="180975"/>
          </a:xfrm>
          <a:prstGeom prst="line">
            <a:avLst/>
          </a:prstGeom>
          <a:ln w="57150">
            <a:solidFill>
              <a:srgbClr val="66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614613" y="4791075"/>
            <a:ext cx="4762" cy="180975"/>
          </a:xfrm>
          <a:prstGeom prst="line">
            <a:avLst/>
          </a:prstGeom>
          <a:ln w="57150">
            <a:solidFill>
              <a:srgbClr val="66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61938" y="5848350"/>
            <a:ext cx="46180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66FFFF"/>
                </a:solidFill>
              </a:rPr>
              <a:t>P = 2x + 2x + 8 + 2x + 3x – 2 = 9x + 6 = 96</a:t>
            </a:r>
          </a:p>
          <a:p>
            <a:pPr eaLnBrk="1" hangingPunct="1"/>
            <a:endParaRPr lang="en-US" altLang="en-US" b="1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b="1">
                <a:solidFill>
                  <a:srgbClr val="66FFFF"/>
                </a:solidFill>
              </a:rPr>
              <a:t>2x + 8 = 3x – 2   so x = 10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245100" y="5510213"/>
            <a:ext cx="36560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66FFFF"/>
                </a:solidFill>
              </a:rPr>
              <a:t>2x – 6 = x + 8   so x = 14</a:t>
            </a:r>
          </a:p>
          <a:p>
            <a:pPr eaLnBrk="1" hangingPunct="1"/>
            <a:endParaRPr lang="en-US" altLang="en-US" b="1">
              <a:solidFill>
                <a:srgbClr val="66FFFF"/>
              </a:solidFill>
            </a:endParaRPr>
          </a:p>
          <a:p>
            <a:pPr eaLnBrk="1" hangingPunct="1"/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BAD = CAB + CAD = 3x + 2</a:t>
            </a:r>
          </a:p>
          <a:p>
            <a:pPr eaLnBrk="1" hangingPunct="1"/>
            <a:r>
              <a:rPr lang="en-US" altLang="en-US" b="1">
                <a:solidFill>
                  <a:srgbClr val="66FFFF"/>
                </a:solidFill>
                <a:sym typeface="Symbol" pitchFamily="18" charset="2"/>
              </a:rPr>
              <a:t>            = 3(14) + 2 = 44</a:t>
            </a:r>
            <a:endParaRPr lang="en-US" altLang="en-US" b="1">
              <a:solidFill>
                <a:srgbClr val="66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Five-Minute Check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Core Concepts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600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623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</a:t>
            </a:r>
            <a:r>
              <a:rPr lang="en-US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336699"/>
                  </a:outerShdw>
                </a:effectLst>
              </a:rPr>
              <a:t>Lesson 1-6</a:t>
            </a:r>
            <a:endParaRPr 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336699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81" name="Rectangle 11"/>
              <p:cNvSpPr>
                <a:spLocks noChangeArrowheads="1"/>
              </p:cNvSpPr>
              <p:nvPr/>
            </p:nvSpPr>
            <p:spPr bwMode="auto">
              <a:xfrm>
                <a:off x="244043" y="762000"/>
                <a:ext cx="8761412" cy="564991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marL="342900" indent="-3429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eaLnBrk="1" hangingPunct="1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altLang="en-US" sz="2000" b="1" i="1" dirty="0" smtClean="0">
                            <a:solidFill>
                              <a:srgbClr val="FFFFFF"/>
                            </a:solidFill>
                            <a:latin typeface="Cambria Math"/>
                            <a:cs typeface="Arial" charset="0"/>
                            <a:sym typeface="Symbol" pitchFamily="18" charset="2"/>
                          </a:rPr>
                        </m:ctrlPr>
                      </m:accPr>
                      <m:e>
                        <m:r>
                          <a:rPr lang="en-US" altLang="en-US" sz="2000" b="1" i="1" dirty="0" smtClean="0">
                            <a:solidFill>
                              <a:srgbClr val="FFFFFF"/>
                            </a:solidFill>
                            <a:latin typeface="Cambria Math"/>
                            <a:cs typeface="Arial" charset="0"/>
                            <a:sym typeface="Symbol" pitchFamily="18" charset="2"/>
                          </a:rPr>
                          <m:t>𝑩𝑫</m:t>
                        </m:r>
                      </m:e>
                    </m:acc>
                  </m:oMath>
                </a14:m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 pitchFamily="18" charset="2"/>
                  </a:rPr>
                  <a:t> bisects 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</a:t>
                </a:r>
                <a:r>
                  <a:rPr lang="en-US" altLang="en-US" sz="2000" b="1" i="1" dirty="0" smtClean="0">
                    <a:solidFill>
                      <a:srgbClr val="FFFFFF"/>
                    </a:solidFill>
                    <a:cs typeface="Arial" charset="0"/>
                    <a:sym typeface="Symbol" pitchFamily="18" charset="2"/>
                  </a:rPr>
                  <a:t>ABC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 pitchFamily="18" charset="2"/>
                  </a:rPr>
                  <a:t>. Use the diagram and the given angles to answer.</a:t>
                </a: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sz="1000" b="1" dirty="0">
                  <a:solidFill>
                    <a:srgbClr val="FFFFFF"/>
                  </a:solidFill>
                  <a:cs typeface="Arial" charset="0"/>
                  <a:sym typeface="Symbol" pitchFamily="18" charset="2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 pitchFamily="18" charset="2"/>
                  </a:rPr>
                  <a:t> </a:t>
                </a:r>
                <a:r>
                  <a:rPr lang="en-US" altLang="en-US" sz="2000" b="1" dirty="0" err="1" smtClean="0">
                    <a:solidFill>
                      <a:srgbClr val="FFFFFF"/>
                    </a:solidFill>
                    <a:cs typeface="Arial" charset="0"/>
                    <a:sym typeface="Symbol" pitchFamily="18" charset="2"/>
                  </a:rPr>
                  <a:t>m</a:t>
                </a:r>
                <a:r>
                  <a:rPr lang="en-US" altLang="en-US" sz="2000" b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</a:t>
                </a:r>
                <a:r>
                  <a:rPr lang="en-US" altLang="en-US" sz="2000" b="1" i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ABD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 = 57°.  Find 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 pitchFamily="18" charset="2"/>
                  </a:rPr>
                  <a:t>m</a:t>
                </a:r>
                <a:r>
                  <a:rPr lang="en-US" altLang="en-US" sz="2000" b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</a:t>
                </a:r>
                <a:r>
                  <a:rPr lang="en-US" altLang="en-US" sz="2000" b="1" i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DBC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 and 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 pitchFamily="18" charset="2"/>
                  </a:rPr>
                  <a:t>m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</a:t>
                </a:r>
                <a:r>
                  <a:rPr lang="en-US" altLang="en-US" sz="2000" b="1" i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ABC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.</a:t>
                </a: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b="1" dirty="0" smtClean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b="1" dirty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 pitchFamily="18" charset="2"/>
                  </a:rPr>
                  <a:t> 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 pitchFamily="18" charset="2"/>
                  </a:rPr>
                  <a:t>m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</a:t>
                </a:r>
                <a:r>
                  <a:rPr lang="en-US" altLang="en-US" sz="2000" b="1" i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ABC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 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= 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110°.  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Find 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 pitchFamily="18" charset="2"/>
                  </a:rPr>
                  <a:t>m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</a:t>
                </a:r>
                <a:r>
                  <a:rPr lang="en-US" altLang="en-US" sz="2000" b="1" i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DBC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 and 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 pitchFamily="18" charset="2"/>
                  </a:rPr>
                  <a:t>m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</a:t>
                </a:r>
                <a:r>
                  <a:rPr lang="en-US" altLang="en-US" sz="2000" b="1" i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ABD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.</a:t>
                </a:r>
                <a:endParaRPr lang="en-US" altLang="en-US" sz="2000" b="1" dirty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b="1" dirty="0" smtClean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b="1" dirty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B is supplement of A 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and </a:t>
                </a:r>
                <a:r>
                  <a:rPr lang="en-US" altLang="en-US" sz="2000" b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mA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 = 65°. Find </a:t>
                </a:r>
                <a:r>
                  <a:rPr lang="en-US" altLang="en-US" sz="2000" b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m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B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 </a:t>
                </a:r>
                <a:endParaRPr lang="en-US" altLang="en-US" sz="2000" b="1" dirty="0" smtClean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b="1" dirty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b="1" dirty="0" smtClean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C 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is 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complement 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of A and 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mA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 = 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60°. 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Find 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m</a:t>
                </a:r>
                <a:r>
                  <a:rPr lang="en-US" altLang="en-US" sz="2000" b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C</a:t>
                </a:r>
                <a:endParaRPr lang="en-US" altLang="en-US" sz="2000" b="1" dirty="0" smtClean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b="1" dirty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b="1" dirty="0" smtClean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D 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is 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a linear pair with 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A and 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mA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 = 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55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°. Find 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m</a:t>
                </a:r>
                <a:r>
                  <a:rPr lang="en-US" altLang="en-US" sz="2000" b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D</a:t>
                </a:r>
                <a:endParaRPr lang="en-US" altLang="en-US" sz="2000" b="1" dirty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b="1" dirty="0" smtClean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b="1" dirty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E 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is 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vertical with 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A and 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mA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 = </a:t>
                </a:r>
                <a:r>
                  <a:rPr lang="en-US" altLang="en-US" sz="2000" b="1" dirty="0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45</a:t>
                </a:r>
                <a:r>
                  <a:rPr lang="en-US" altLang="en-US" sz="2000" b="1" dirty="0">
                    <a:solidFill>
                      <a:srgbClr val="FFFFFF"/>
                    </a:solidFill>
                    <a:cs typeface="Arial" charset="0"/>
                    <a:sym typeface="Symbol"/>
                  </a:rPr>
                  <a:t>°. Find </a:t>
                </a:r>
                <a:r>
                  <a:rPr lang="en-US" altLang="en-US" sz="2000" b="1" dirty="0" err="1">
                    <a:solidFill>
                      <a:srgbClr val="FFFFFF"/>
                    </a:solidFill>
                    <a:cs typeface="Arial" charset="0"/>
                    <a:sym typeface="Symbol"/>
                  </a:rPr>
                  <a:t>m</a:t>
                </a:r>
                <a:r>
                  <a:rPr lang="en-US" altLang="en-US" sz="2000" b="1" dirty="0" err="1" smtClean="0">
                    <a:solidFill>
                      <a:srgbClr val="FFFFFF"/>
                    </a:solidFill>
                    <a:cs typeface="Arial" charset="0"/>
                    <a:sym typeface="Symbol"/>
                  </a:rPr>
                  <a:t>E</a:t>
                </a:r>
                <a:endParaRPr lang="en-US" altLang="en-US" sz="2000" b="1" dirty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  <a:p>
                <a:pPr marL="290513" indent="-290513" eaLnBrk="1" hangingPunct="1">
                  <a:buFont typeface="+mj-lt"/>
                  <a:buAutoNum type="arabicPeriod"/>
                </a:pPr>
                <a:endParaRPr lang="en-US" altLang="en-US" sz="2000" b="1" dirty="0">
                  <a:solidFill>
                    <a:srgbClr val="FFFFFF"/>
                  </a:solidFill>
                  <a:cs typeface="Arial" charset="0"/>
                  <a:sym typeface="Symbol"/>
                </a:endParaRPr>
              </a:p>
            </p:txBody>
          </p:sp>
        </mc:Choice>
        <mc:Fallback xmlns="">
          <p:sp>
            <p:nvSpPr>
              <p:cNvPr id="3081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4043" y="762000"/>
                <a:ext cx="8761412" cy="5649913"/>
              </a:xfrm>
              <a:prstGeom prst="rect">
                <a:avLst/>
              </a:prstGeom>
              <a:blipFill rotWithShape="1">
                <a:blip r:embed="rId2"/>
                <a:stretch>
                  <a:fillRect l="-486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865788" y="1682787"/>
            <a:ext cx="42981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DBC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z="2000" b="1" i="1" dirty="0" smtClean="0">
                <a:solidFill>
                  <a:srgbClr val="FFFF00"/>
                </a:solidFill>
              </a:rPr>
              <a:t>= 57° and </a:t>
            </a:r>
            <a:r>
              <a:rPr lang="en-US" sz="2000" b="1" i="1" dirty="0" err="1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ABC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z="2000" b="1" i="1" dirty="0">
                <a:solidFill>
                  <a:srgbClr val="FFFF00"/>
                </a:solidFill>
              </a:rPr>
              <a:t>= </a:t>
            </a:r>
            <a:r>
              <a:rPr lang="en-US" sz="2000" b="1" i="1" dirty="0" smtClean="0">
                <a:solidFill>
                  <a:srgbClr val="FFFF00"/>
                </a:solidFill>
              </a:rPr>
              <a:t>114° </a:t>
            </a:r>
            <a:endParaRPr lang="en-US" sz="2000" b="1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304" y="1226104"/>
            <a:ext cx="2043113" cy="175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865788" y="2583357"/>
            <a:ext cx="41745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DBC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z="2000" b="1" i="1" dirty="0" smtClean="0">
                <a:solidFill>
                  <a:srgbClr val="FFFF00"/>
                </a:solidFill>
              </a:rPr>
              <a:t>= 55° and </a:t>
            </a:r>
            <a:r>
              <a:rPr lang="en-US" sz="2000" b="1" i="1" dirty="0" err="1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ABD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z="2000" b="1" i="1" dirty="0">
                <a:solidFill>
                  <a:srgbClr val="FFFF00"/>
                </a:solidFill>
              </a:rPr>
              <a:t>= </a:t>
            </a:r>
            <a:r>
              <a:rPr lang="en-US" sz="2000" b="1" i="1" dirty="0" smtClean="0">
                <a:solidFill>
                  <a:srgbClr val="FFFF00"/>
                </a:solidFill>
              </a:rPr>
              <a:t>55° 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65788" y="3443685"/>
            <a:ext cx="5912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B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+ </a:t>
            </a:r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A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z="2000" b="1" i="1" dirty="0">
                <a:solidFill>
                  <a:srgbClr val="FFFF00"/>
                </a:solidFill>
              </a:rPr>
              <a:t>= </a:t>
            </a:r>
            <a:r>
              <a:rPr lang="en-US" sz="2000" b="1" i="1" dirty="0" smtClean="0">
                <a:solidFill>
                  <a:srgbClr val="FFFF00"/>
                </a:solidFill>
              </a:rPr>
              <a:t>180°         180 – 65 = 115° = </a:t>
            </a:r>
            <a:r>
              <a:rPr lang="en-US" sz="2000" b="1" i="1" dirty="0" err="1">
                <a:solidFill>
                  <a:srgbClr val="FFFF00"/>
                </a:solidFill>
              </a:rPr>
              <a:t>m</a:t>
            </a:r>
            <a:r>
              <a:rPr lang="en-US" sz="2000" b="1" i="1" dirty="0" err="1">
                <a:solidFill>
                  <a:srgbClr val="FFFF00"/>
                </a:solidFill>
                <a:sym typeface="Symbol"/>
              </a:rPr>
              <a:t>B</a:t>
            </a:r>
            <a:r>
              <a:rPr lang="en-US" sz="2000" b="1" i="1" dirty="0" smtClean="0">
                <a:solidFill>
                  <a:srgbClr val="FFFF00"/>
                </a:solidFill>
              </a:rPr>
              <a:t> 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5788" y="4219533"/>
            <a:ext cx="5503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B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+ </a:t>
            </a:r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A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z="2000" b="1" i="1" dirty="0">
                <a:solidFill>
                  <a:srgbClr val="FFFF00"/>
                </a:solidFill>
              </a:rPr>
              <a:t>= 9</a:t>
            </a:r>
            <a:r>
              <a:rPr lang="en-US" sz="2000" b="1" i="1" dirty="0" smtClean="0">
                <a:solidFill>
                  <a:srgbClr val="FFFF00"/>
                </a:solidFill>
              </a:rPr>
              <a:t>0°         90 – 60 = 30° = </a:t>
            </a:r>
            <a:r>
              <a:rPr lang="en-US" sz="2000" b="1" i="1" dirty="0" err="1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C</a:t>
            </a:r>
            <a:r>
              <a:rPr lang="en-US" sz="2000" b="1" i="1" dirty="0" smtClean="0">
                <a:solidFill>
                  <a:srgbClr val="FFFF00"/>
                </a:solidFill>
              </a:rPr>
              <a:t> 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65788" y="5133932"/>
            <a:ext cx="5912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D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+ </a:t>
            </a:r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A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z="2000" b="1" i="1" dirty="0">
                <a:solidFill>
                  <a:srgbClr val="FFFF00"/>
                </a:solidFill>
              </a:rPr>
              <a:t>= </a:t>
            </a:r>
            <a:r>
              <a:rPr lang="en-US" sz="2000" b="1" i="1" dirty="0" smtClean="0">
                <a:solidFill>
                  <a:srgbClr val="FFFF00"/>
                </a:solidFill>
              </a:rPr>
              <a:t>180°         180 – 55 = 125° = </a:t>
            </a:r>
            <a:r>
              <a:rPr lang="en-US" sz="2000" b="1" i="1" dirty="0" err="1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D</a:t>
            </a:r>
            <a:r>
              <a:rPr lang="en-US" sz="2000" b="1" i="1" dirty="0" smtClean="0">
                <a:solidFill>
                  <a:srgbClr val="FFFF00"/>
                </a:solidFill>
              </a:rPr>
              <a:t> 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5788" y="6004027"/>
            <a:ext cx="36344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E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= </a:t>
            </a:r>
            <a:r>
              <a:rPr lang="en-US" sz="2000" b="1" i="1" dirty="0" err="1" smtClean="0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A</a:t>
            </a:r>
            <a:r>
              <a:rPr lang="en-US" sz="2000" b="1" i="1" dirty="0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z="2000" b="1" i="1" dirty="0" smtClean="0">
                <a:solidFill>
                  <a:srgbClr val="FFFF00"/>
                </a:solidFill>
              </a:rPr>
              <a:t>         45 = </a:t>
            </a:r>
            <a:r>
              <a:rPr lang="en-US" sz="2000" b="1" i="1" dirty="0" err="1">
                <a:solidFill>
                  <a:srgbClr val="FFFF00"/>
                </a:solidFill>
              </a:rPr>
              <a:t>m</a:t>
            </a:r>
            <a:r>
              <a:rPr lang="en-US" sz="2000" b="1" i="1" dirty="0" err="1" smtClean="0">
                <a:solidFill>
                  <a:srgbClr val="FFFF00"/>
                </a:solidFill>
                <a:sym typeface="Symbol"/>
              </a:rPr>
              <a:t>E</a:t>
            </a:r>
            <a:r>
              <a:rPr lang="en-US" sz="2000" b="1" i="1" dirty="0" smtClean="0">
                <a:solidFill>
                  <a:srgbClr val="FFFF00"/>
                </a:solidFill>
              </a:rPr>
              <a:t> 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77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pPr eaLnBrk="1" hangingPunct="1"/>
            <a:r>
              <a:rPr lang="en-US" altLang="en-US" sz="2800" b="1" dirty="0" smtClean="0"/>
              <a:t>Review chapter one material and vocabulary</a:t>
            </a:r>
            <a:endParaRPr lang="el-GR" alt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2038"/>
            <a:ext cx="8229600" cy="54848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i="1" dirty="0" smtClean="0">
                <a:solidFill>
                  <a:srgbClr val="FFFF00"/>
                </a:solidFill>
              </a:rPr>
              <a:t>none new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b="1" i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b="1" i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b="1" i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dirty="0" smtClean="0">
                <a:solidFill>
                  <a:srgbClr val="FFFF00"/>
                </a:solidFill>
              </a:rPr>
              <a:t>Must know the terms from chapter 1 !!!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i="1" dirty="0" smtClean="0">
                <a:solidFill>
                  <a:srgbClr val="FFFF00"/>
                </a:solidFill>
              </a:rPr>
              <a:t>Complementary versus supplementary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i="1" dirty="0" smtClean="0">
                <a:solidFill>
                  <a:srgbClr val="FFFF00"/>
                </a:solidFill>
              </a:rPr>
              <a:t>Linear pairs versus vertical angles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i="1" dirty="0" smtClean="0">
                <a:solidFill>
                  <a:srgbClr val="FFFF00"/>
                </a:solidFill>
              </a:rPr>
              <a:t>Concave versus convex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b="1" i="1" dirty="0" smtClean="0">
                <a:solidFill>
                  <a:srgbClr val="FFFF00"/>
                </a:solidFill>
              </a:rPr>
              <a:t>Regular versus irregular</a:t>
            </a:r>
            <a:endParaRPr lang="en-US" altLang="en-US" sz="2800" b="1" i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b="1" i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b="1" i="1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dirty="0" err="1" smtClean="0">
                <a:solidFill>
                  <a:srgbClr val="FFFF00"/>
                </a:solidFill>
              </a:rPr>
              <a:t>Schwarzwaldekirchekȕchen</a:t>
            </a:r>
            <a:r>
              <a:rPr lang="en-US" altLang="en-US" sz="2800" b="1" i="1" dirty="0" smtClean="0">
                <a:solidFill>
                  <a:srgbClr val="FFFF00"/>
                </a:solidFill>
              </a:rPr>
              <a:t> means what?</a:t>
            </a:r>
            <a:endParaRPr lang="en-US" altLang="en-US" sz="2800" b="1" i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"/>
          <p:cNvGrpSpPr>
            <a:grpSpLocks/>
          </p:cNvGrpSpPr>
          <p:nvPr/>
        </p:nvGrpSpPr>
        <p:grpSpPr bwMode="auto">
          <a:xfrm>
            <a:off x="3430588" y="1177925"/>
            <a:ext cx="5459412" cy="5208588"/>
            <a:chOff x="2016" y="1521"/>
            <a:chExt cx="1383" cy="1506"/>
          </a:xfrm>
        </p:grpSpPr>
        <p:sp>
          <p:nvSpPr>
            <p:cNvPr id="5176" name="Line 7"/>
            <p:cNvSpPr>
              <a:spLocks noChangeShapeType="1"/>
            </p:cNvSpPr>
            <p:nvPr/>
          </p:nvSpPr>
          <p:spPr bwMode="auto">
            <a:xfrm rot="-5400000">
              <a:off x="2708" y="2259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Line 8"/>
            <p:cNvSpPr>
              <a:spLocks noChangeShapeType="1"/>
            </p:cNvSpPr>
            <p:nvPr/>
          </p:nvSpPr>
          <p:spPr bwMode="auto">
            <a:xfrm rot="-5400000">
              <a:off x="2708" y="1958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Line 9"/>
            <p:cNvSpPr>
              <a:spLocks noChangeShapeType="1"/>
            </p:cNvSpPr>
            <p:nvPr/>
          </p:nvSpPr>
          <p:spPr bwMode="auto">
            <a:xfrm rot="-5400000">
              <a:off x="2708" y="1657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Line 10"/>
            <p:cNvSpPr>
              <a:spLocks noChangeShapeType="1"/>
            </p:cNvSpPr>
            <p:nvPr/>
          </p:nvSpPr>
          <p:spPr bwMode="auto">
            <a:xfrm rot="-5400000">
              <a:off x="2708" y="1356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Line 11"/>
            <p:cNvSpPr>
              <a:spLocks noChangeShapeType="1"/>
            </p:cNvSpPr>
            <p:nvPr/>
          </p:nvSpPr>
          <p:spPr bwMode="auto">
            <a:xfrm rot="-5400000">
              <a:off x="2708" y="1054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Line 12"/>
            <p:cNvSpPr>
              <a:spLocks noChangeShapeType="1"/>
            </p:cNvSpPr>
            <p:nvPr/>
          </p:nvSpPr>
          <p:spPr bwMode="auto">
            <a:xfrm rot="-5400000">
              <a:off x="2708" y="829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Line 13"/>
            <p:cNvSpPr>
              <a:spLocks noChangeShapeType="1"/>
            </p:cNvSpPr>
            <p:nvPr/>
          </p:nvSpPr>
          <p:spPr bwMode="auto">
            <a:xfrm rot="-5400000">
              <a:off x="2708" y="2109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Line 14"/>
            <p:cNvSpPr>
              <a:spLocks noChangeShapeType="1"/>
            </p:cNvSpPr>
            <p:nvPr/>
          </p:nvSpPr>
          <p:spPr bwMode="auto">
            <a:xfrm rot="-5400000">
              <a:off x="2708" y="1807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Line 15"/>
            <p:cNvSpPr>
              <a:spLocks noChangeShapeType="1"/>
            </p:cNvSpPr>
            <p:nvPr/>
          </p:nvSpPr>
          <p:spPr bwMode="auto">
            <a:xfrm rot="-5400000">
              <a:off x="2708" y="1506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Line 16"/>
            <p:cNvSpPr>
              <a:spLocks noChangeShapeType="1"/>
            </p:cNvSpPr>
            <p:nvPr/>
          </p:nvSpPr>
          <p:spPr bwMode="auto">
            <a:xfrm rot="-5400000">
              <a:off x="2708" y="1205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Line 17"/>
            <p:cNvSpPr>
              <a:spLocks noChangeShapeType="1"/>
            </p:cNvSpPr>
            <p:nvPr/>
          </p:nvSpPr>
          <p:spPr bwMode="auto">
            <a:xfrm rot="-5400000">
              <a:off x="2708" y="904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Line 18"/>
            <p:cNvSpPr>
              <a:spLocks noChangeShapeType="1"/>
            </p:cNvSpPr>
            <p:nvPr/>
          </p:nvSpPr>
          <p:spPr bwMode="auto">
            <a:xfrm rot="-5400000">
              <a:off x="2708" y="2033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Line 19"/>
            <p:cNvSpPr>
              <a:spLocks noChangeShapeType="1"/>
            </p:cNvSpPr>
            <p:nvPr/>
          </p:nvSpPr>
          <p:spPr bwMode="auto">
            <a:xfrm rot="-5400000">
              <a:off x="2708" y="1732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Line 20"/>
            <p:cNvSpPr>
              <a:spLocks noChangeShapeType="1"/>
            </p:cNvSpPr>
            <p:nvPr/>
          </p:nvSpPr>
          <p:spPr bwMode="auto">
            <a:xfrm rot="-5400000">
              <a:off x="2708" y="1431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Line 21"/>
            <p:cNvSpPr>
              <a:spLocks noChangeShapeType="1"/>
            </p:cNvSpPr>
            <p:nvPr/>
          </p:nvSpPr>
          <p:spPr bwMode="auto">
            <a:xfrm rot="-5400000">
              <a:off x="2708" y="1130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Line 22"/>
            <p:cNvSpPr>
              <a:spLocks noChangeShapeType="1"/>
            </p:cNvSpPr>
            <p:nvPr/>
          </p:nvSpPr>
          <p:spPr bwMode="auto">
            <a:xfrm rot="-5400000">
              <a:off x="2708" y="2184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Line 23"/>
            <p:cNvSpPr>
              <a:spLocks noChangeShapeType="1"/>
            </p:cNvSpPr>
            <p:nvPr/>
          </p:nvSpPr>
          <p:spPr bwMode="auto">
            <a:xfrm rot="-5400000">
              <a:off x="2708" y="1883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Line 24"/>
            <p:cNvSpPr>
              <a:spLocks noChangeShapeType="1"/>
            </p:cNvSpPr>
            <p:nvPr/>
          </p:nvSpPr>
          <p:spPr bwMode="auto">
            <a:xfrm rot="-5400000">
              <a:off x="2708" y="1582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Line 25"/>
            <p:cNvSpPr>
              <a:spLocks noChangeShapeType="1"/>
            </p:cNvSpPr>
            <p:nvPr/>
          </p:nvSpPr>
          <p:spPr bwMode="auto">
            <a:xfrm rot="-5400000">
              <a:off x="2708" y="1280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Line 26"/>
            <p:cNvSpPr>
              <a:spLocks noChangeShapeType="1"/>
            </p:cNvSpPr>
            <p:nvPr/>
          </p:nvSpPr>
          <p:spPr bwMode="auto">
            <a:xfrm rot="-5400000">
              <a:off x="2708" y="979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Line 27"/>
            <p:cNvSpPr>
              <a:spLocks noChangeShapeType="1"/>
            </p:cNvSpPr>
            <p:nvPr/>
          </p:nvSpPr>
          <p:spPr bwMode="auto">
            <a:xfrm rot="-5400000">
              <a:off x="2708" y="2335"/>
              <a:ext cx="0" cy="1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3" name="Line 28"/>
          <p:cNvSpPr>
            <a:spLocks noChangeShapeType="1"/>
          </p:cNvSpPr>
          <p:nvPr/>
        </p:nvSpPr>
        <p:spPr bwMode="auto">
          <a:xfrm flipV="1">
            <a:off x="6165850" y="1154113"/>
            <a:ext cx="3175" cy="523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Text Box 29"/>
          <p:cNvSpPr txBox="1">
            <a:spLocks noChangeArrowheads="1"/>
          </p:cNvSpPr>
          <p:nvPr/>
        </p:nvSpPr>
        <p:spPr bwMode="auto">
          <a:xfrm>
            <a:off x="6162675" y="1138238"/>
            <a:ext cx="28733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>
                <a:latin typeface="Times New Roman" pitchFamily="18" charset="0"/>
              </a:rPr>
              <a:t>y</a:t>
            </a:r>
          </a:p>
        </p:txBody>
      </p:sp>
      <p:sp>
        <p:nvSpPr>
          <p:cNvPr id="5125" name="Text Box 30"/>
          <p:cNvSpPr txBox="1">
            <a:spLocks noChangeArrowheads="1"/>
          </p:cNvSpPr>
          <p:nvPr/>
        </p:nvSpPr>
        <p:spPr bwMode="auto">
          <a:xfrm>
            <a:off x="8613775" y="3454400"/>
            <a:ext cx="285750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 b="1">
                <a:latin typeface="Times New Roman" pitchFamily="18" charset="0"/>
              </a:rPr>
              <a:t>x</a:t>
            </a:r>
          </a:p>
        </p:txBody>
      </p:sp>
      <p:sp>
        <p:nvSpPr>
          <p:cNvPr id="5126" name="Line 31"/>
          <p:cNvSpPr>
            <a:spLocks noChangeShapeType="1"/>
          </p:cNvSpPr>
          <p:nvPr/>
        </p:nvSpPr>
        <p:spPr bwMode="auto">
          <a:xfrm>
            <a:off x="3416300" y="3768725"/>
            <a:ext cx="5470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27" name="Group 32"/>
          <p:cNvGrpSpPr>
            <a:grpSpLocks/>
          </p:cNvGrpSpPr>
          <p:nvPr/>
        </p:nvGrpSpPr>
        <p:grpSpPr bwMode="auto">
          <a:xfrm>
            <a:off x="3430588" y="1168400"/>
            <a:ext cx="5470525" cy="5214938"/>
            <a:chOff x="96" y="288"/>
            <a:chExt cx="1488" cy="1409"/>
          </a:xfrm>
        </p:grpSpPr>
        <p:sp>
          <p:nvSpPr>
            <p:cNvPr id="5155" name="Line 33"/>
            <p:cNvSpPr>
              <a:spLocks noChangeShapeType="1"/>
            </p:cNvSpPr>
            <p:nvPr/>
          </p:nvSpPr>
          <p:spPr bwMode="auto">
            <a:xfrm>
              <a:off x="1584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34"/>
            <p:cNvSpPr>
              <a:spLocks noChangeShapeType="1"/>
            </p:cNvSpPr>
            <p:nvPr/>
          </p:nvSpPr>
          <p:spPr bwMode="auto">
            <a:xfrm>
              <a:off x="170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35"/>
            <p:cNvSpPr>
              <a:spLocks noChangeShapeType="1"/>
            </p:cNvSpPr>
            <p:nvPr/>
          </p:nvSpPr>
          <p:spPr bwMode="auto">
            <a:xfrm>
              <a:off x="1137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36"/>
            <p:cNvSpPr>
              <a:spLocks noChangeShapeType="1"/>
            </p:cNvSpPr>
            <p:nvPr/>
          </p:nvSpPr>
          <p:spPr bwMode="auto">
            <a:xfrm>
              <a:off x="1435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Line 37"/>
            <p:cNvSpPr>
              <a:spLocks noChangeShapeType="1"/>
            </p:cNvSpPr>
            <p:nvPr/>
          </p:nvSpPr>
          <p:spPr bwMode="auto">
            <a:xfrm>
              <a:off x="691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38"/>
            <p:cNvSpPr>
              <a:spLocks noChangeShapeType="1"/>
            </p:cNvSpPr>
            <p:nvPr/>
          </p:nvSpPr>
          <p:spPr bwMode="auto">
            <a:xfrm>
              <a:off x="988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Line 39"/>
            <p:cNvSpPr>
              <a:spLocks noChangeShapeType="1"/>
            </p:cNvSpPr>
            <p:nvPr/>
          </p:nvSpPr>
          <p:spPr bwMode="auto">
            <a:xfrm>
              <a:off x="1286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40"/>
            <p:cNvSpPr>
              <a:spLocks noChangeShapeType="1"/>
            </p:cNvSpPr>
            <p:nvPr/>
          </p:nvSpPr>
          <p:spPr bwMode="auto">
            <a:xfrm>
              <a:off x="244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Line 41"/>
            <p:cNvSpPr>
              <a:spLocks noChangeShapeType="1"/>
            </p:cNvSpPr>
            <p:nvPr/>
          </p:nvSpPr>
          <p:spPr bwMode="auto">
            <a:xfrm>
              <a:off x="393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Line 42"/>
            <p:cNvSpPr>
              <a:spLocks noChangeShapeType="1"/>
            </p:cNvSpPr>
            <p:nvPr/>
          </p:nvSpPr>
          <p:spPr bwMode="auto">
            <a:xfrm>
              <a:off x="542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Line 43"/>
            <p:cNvSpPr>
              <a:spLocks noChangeShapeType="1"/>
            </p:cNvSpPr>
            <p:nvPr/>
          </p:nvSpPr>
          <p:spPr bwMode="auto">
            <a:xfrm>
              <a:off x="840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Line 44"/>
            <p:cNvSpPr>
              <a:spLocks noChangeShapeType="1"/>
            </p:cNvSpPr>
            <p:nvPr/>
          </p:nvSpPr>
          <p:spPr bwMode="auto">
            <a:xfrm>
              <a:off x="1212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Line 45"/>
            <p:cNvSpPr>
              <a:spLocks noChangeShapeType="1"/>
            </p:cNvSpPr>
            <p:nvPr/>
          </p:nvSpPr>
          <p:spPr bwMode="auto">
            <a:xfrm>
              <a:off x="1509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Line 46"/>
            <p:cNvSpPr>
              <a:spLocks noChangeShapeType="1"/>
            </p:cNvSpPr>
            <p:nvPr/>
          </p:nvSpPr>
          <p:spPr bwMode="auto">
            <a:xfrm>
              <a:off x="765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Line 47"/>
            <p:cNvSpPr>
              <a:spLocks noChangeShapeType="1"/>
            </p:cNvSpPr>
            <p:nvPr/>
          </p:nvSpPr>
          <p:spPr bwMode="auto">
            <a:xfrm>
              <a:off x="1063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Line 48"/>
            <p:cNvSpPr>
              <a:spLocks noChangeShapeType="1"/>
            </p:cNvSpPr>
            <p:nvPr/>
          </p:nvSpPr>
          <p:spPr bwMode="auto">
            <a:xfrm>
              <a:off x="1360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Line 49"/>
            <p:cNvSpPr>
              <a:spLocks noChangeShapeType="1"/>
            </p:cNvSpPr>
            <p:nvPr/>
          </p:nvSpPr>
          <p:spPr bwMode="auto">
            <a:xfrm>
              <a:off x="319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Line 50"/>
            <p:cNvSpPr>
              <a:spLocks noChangeShapeType="1"/>
            </p:cNvSpPr>
            <p:nvPr/>
          </p:nvSpPr>
          <p:spPr bwMode="auto">
            <a:xfrm>
              <a:off x="468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Line 51"/>
            <p:cNvSpPr>
              <a:spLocks noChangeShapeType="1"/>
            </p:cNvSpPr>
            <p:nvPr/>
          </p:nvSpPr>
          <p:spPr bwMode="auto">
            <a:xfrm>
              <a:off x="616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Line 52"/>
            <p:cNvSpPr>
              <a:spLocks noChangeShapeType="1"/>
            </p:cNvSpPr>
            <p:nvPr/>
          </p:nvSpPr>
          <p:spPr bwMode="auto">
            <a:xfrm>
              <a:off x="914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Line 53"/>
            <p:cNvSpPr>
              <a:spLocks noChangeShapeType="1"/>
            </p:cNvSpPr>
            <p:nvPr/>
          </p:nvSpPr>
          <p:spPr bwMode="auto">
            <a:xfrm>
              <a:off x="96" y="288"/>
              <a:ext cx="0" cy="1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Text Box 54"/>
          <p:cNvSpPr txBox="1">
            <a:spLocks noChangeArrowheads="1"/>
          </p:cNvSpPr>
          <p:nvPr/>
        </p:nvSpPr>
        <p:spPr bwMode="auto">
          <a:xfrm>
            <a:off x="8535988" y="1874838"/>
            <a:ext cx="177800" cy="427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FF00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5129" name="Text Box 55"/>
          <p:cNvSpPr txBox="1">
            <a:spLocks noChangeArrowheads="1"/>
          </p:cNvSpPr>
          <p:nvPr/>
        </p:nvSpPr>
        <p:spPr bwMode="auto">
          <a:xfrm>
            <a:off x="6057900" y="3644900"/>
            <a:ext cx="18415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5130" name="Text Box 56"/>
          <p:cNvSpPr txBox="1">
            <a:spLocks noChangeArrowheads="1"/>
          </p:cNvSpPr>
          <p:nvPr/>
        </p:nvSpPr>
        <p:spPr bwMode="auto">
          <a:xfrm>
            <a:off x="5646738" y="3155950"/>
            <a:ext cx="43815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Times New Roman" pitchFamily="18" charset="0"/>
              </a:rPr>
              <a:t>(0,1)</a:t>
            </a:r>
          </a:p>
        </p:txBody>
      </p:sp>
      <p:sp>
        <p:nvSpPr>
          <p:cNvPr id="5131" name="Text Box 57"/>
          <p:cNvSpPr txBox="1">
            <a:spLocks noChangeArrowheads="1"/>
          </p:cNvSpPr>
          <p:nvPr/>
        </p:nvSpPr>
        <p:spPr bwMode="auto">
          <a:xfrm>
            <a:off x="3852863" y="3987800"/>
            <a:ext cx="59055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Times New Roman" pitchFamily="18" charset="0"/>
              </a:rPr>
              <a:t>(-6,-2)</a:t>
            </a:r>
          </a:p>
        </p:txBody>
      </p:sp>
      <p:sp>
        <p:nvSpPr>
          <p:cNvPr id="5132" name="Text Box 58"/>
          <p:cNvSpPr txBox="1">
            <a:spLocks noChangeArrowheads="1"/>
          </p:cNvSpPr>
          <p:nvPr/>
        </p:nvSpPr>
        <p:spPr bwMode="auto">
          <a:xfrm>
            <a:off x="4510088" y="4403725"/>
            <a:ext cx="169862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5133" name="Text Box 59"/>
          <p:cNvSpPr txBox="1">
            <a:spLocks noChangeArrowheads="1"/>
          </p:cNvSpPr>
          <p:nvPr/>
        </p:nvSpPr>
        <p:spPr bwMode="auto">
          <a:xfrm>
            <a:off x="7302500" y="2416175"/>
            <a:ext cx="43815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Times New Roman" pitchFamily="18" charset="0"/>
              </a:rPr>
              <a:t>(6,4)</a:t>
            </a:r>
          </a:p>
        </p:txBody>
      </p:sp>
      <p:sp>
        <p:nvSpPr>
          <p:cNvPr id="5134" name="Text Box 60"/>
          <p:cNvSpPr txBox="1">
            <a:spLocks noChangeArrowheads="1"/>
          </p:cNvSpPr>
          <p:nvPr/>
        </p:nvSpPr>
        <p:spPr bwMode="auto">
          <a:xfrm>
            <a:off x="7716838" y="2822575"/>
            <a:ext cx="18415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5135" name="Line 61"/>
          <p:cNvSpPr>
            <a:spLocks noChangeShapeType="1"/>
          </p:cNvSpPr>
          <p:nvPr/>
        </p:nvSpPr>
        <p:spPr bwMode="auto">
          <a:xfrm flipV="1">
            <a:off x="3573463" y="2233613"/>
            <a:ext cx="5291137" cy="2509837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Oval 62"/>
          <p:cNvSpPr>
            <a:spLocks noChangeAspect="1" noChangeArrowheads="1"/>
          </p:cNvSpPr>
          <p:nvPr/>
        </p:nvSpPr>
        <p:spPr bwMode="auto">
          <a:xfrm>
            <a:off x="6121400" y="3457575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65"/>
          <p:cNvSpPr>
            <a:spLocks noChangeAspect="1" noChangeArrowheads="1"/>
          </p:cNvSpPr>
          <p:nvPr/>
        </p:nvSpPr>
        <p:spPr bwMode="auto">
          <a:xfrm>
            <a:off x="7751763" y="2687638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66"/>
          <p:cNvSpPr>
            <a:spLocks noChangeAspect="1" noChangeArrowheads="1"/>
          </p:cNvSpPr>
          <p:nvPr/>
        </p:nvSpPr>
        <p:spPr bwMode="auto">
          <a:xfrm>
            <a:off x="4471988" y="4259263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9" name="Rectangle 68"/>
          <p:cNvSpPr>
            <a:spLocks noGrp="1" noChangeArrowheads="1"/>
          </p:cNvSpPr>
          <p:nvPr>
            <p:ph type="title"/>
          </p:nvPr>
        </p:nvSpPr>
        <p:spPr>
          <a:xfrm>
            <a:off x="457200" y="104775"/>
            <a:ext cx="8229600" cy="81597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Visual Definitions</a:t>
            </a:r>
          </a:p>
        </p:txBody>
      </p:sp>
      <p:sp>
        <p:nvSpPr>
          <p:cNvPr id="5140" name="Text Box 69"/>
          <p:cNvSpPr txBox="1">
            <a:spLocks noChangeArrowheads="1"/>
          </p:cNvSpPr>
          <p:nvPr/>
        </p:nvSpPr>
        <p:spPr bwMode="auto">
          <a:xfrm>
            <a:off x="130175" y="882650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Points</a:t>
            </a:r>
          </a:p>
        </p:txBody>
      </p:sp>
      <p:sp>
        <p:nvSpPr>
          <p:cNvPr id="5141" name="Text Box 70"/>
          <p:cNvSpPr txBox="1">
            <a:spLocks noChangeArrowheads="1"/>
          </p:cNvSpPr>
          <p:nvPr/>
        </p:nvSpPr>
        <p:spPr bwMode="auto">
          <a:xfrm>
            <a:off x="130175" y="1890713"/>
            <a:ext cx="809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Line</a:t>
            </a:r>
          </a:p>
        </p:txBody>
      </p:sp>
      <p:sp>
        <p:nvSpPr>
          <p:cNvPr id="5142" name="Text Box 71"/>
          <p:cNvSpPr txBox="1">
            <a:spLocks noChangeArrowheads="1"/>
          </p:cNvSpPr>
          <p:nvPr/>
        </p:nvSpPr>
        <p:spPr bwMode="auto">
          <a:xfrm>
            <a:off x="130175" y="3908425"/>
            <a:ext cx="235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Line Segments</a:t>
            </a:r>
          </a:p>
        </p:txBody>
      </p:sp>
      <p:sp>
        <p:nvSpPr>
          <p:cNvPr id="5143" name="Text Box 72"/>
          <p:cNvSpPr txBox="1">
            <a:spLocks noChangeArrowheads="1"/>
          </p:cNvSpPr>
          <p:nvPr/>
        </p:nvSpPr>
        <p:spPr bwMode="auto">
          <a:xfrm>
            <a:off x="130175" y="4918075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Plane</a:t>
            </a:r>
          </a:p>
        </p:txBody>
      </p:sp>
      <p:sp>
        <p:nvSpPr>
          <p:cNvPr id="5144" name="Text Box 73"/>
          <p:cNvSpPr txBox="1">
            <a:spLocks noChangeArrowheads="1"/>
          </p:cNvSpPr>
          <p:nvPr/>
        </p:nvSpPr>
        <p:spPr bwMode="auto">
          <a:xfrm>
            <a:off x="985838" y="1401763"/>
            <a:ext cx="1506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A, B, C, D</a:t>
            </a:r>
          </a:p>
        </p:txBody>
      </p:sp>
      <p:sp>
        <p:nvSpPr>
          <p:cNvPr id="5145" name="Text Box 74"/>
          <p:cNvSpPr txBox="1">
            <a:spLocks noChangeArrowheads="1"/>
          </p:cNvSpPr>
          <p:nvPr/>
        </p:nvSpPr>
        <p:spPr bwMode="auto">
          <a:xfrm>
            <a:off x="1570038" y="22526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pitchFamily="18" charset="0"/>
              </a:rPr>
              <a:t>k</a:t>
            </a:r>
          </a:p>
        </p:txBody>
      </p:sp>
      <p:sp>
        <p:nvSpPr>
          <p:cNvPr id="5146" name="Text Box 75"/>
          <p:cNvSpPr txBox="1">
            <a:spLocks noChangeArrowheads="1"/>
          </p:cNvSpPr>
          <p:nvPr/>
        </p:nvSpPr>
        <p:spPr bwMode="auto">
          <a:xfrm>
            <a:off x="849313" y="4448175"/>
            <a:ext cx="177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BA, BC, AC</a:t>
            </a:r>
          </a:p>
        </p:txBody>
      </p:sp>
      <p:sp>
        <p:nvSpPr>
          <p:cNvPr id="5147" name="Text Box 76"/>
          <p:cNvSpPr txBox="1">
            <a:spLocks noChangeArrowheads="1"/>
          </p:cNvSpPr>
          <p:nvPr/>
        </p:nvSpPr>
        <p:spPr bwMode="auto">
          <a:xfrm>
            <a:off x="771525" y="5376863"/>
            <a:ext cx="1935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pitchFamily="18" charset="0"/>
              </a:rPr>
              <a:t>xy</a:t>
            </a:r>
            <a:r>
              <a:rPr lang="en-US" altLang="en-US" sz="2400" b="1">
                <a:latin typeface="Times New Roman" pitchFamily="18" charset="0"/>
              </a:rPr>
              <a:t> coordinate</a:t>
            </a:r>
          </a:p>
        </p:txBody>
      </p:sp>
      <p:sp>
        <p:nvSpPr>
          <p:cNvPr id="5148" name="Text Box 77"/>
          <p:cNvSpPr txBox="1">
            <a:spLocks noChangeArrowheads="1"/>
          </p:cNvSpPr>
          <p:nvPr/>
        </p:nvSpPr>
        <p:spPr bwMode="auto">
          <a:xfrm>
            <a:off x="4692650" y="2613025"/>
            <a:ext cx="18415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5149" name="Oval 78"/>
          <p:cNvSpPr>
            <a:spLocks noChangeAspect="1" noChangeArrowheads="1"/>
          </p:cNvSpPr>
          <p:nvPr/>
        </p:nvSpPr>
        <p:spPr bwMode="auto">
          <a:xfrm>
            <a:off x="4756150" y="2425700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50" name="Text Box 79"/>
          <p:cNvSpPr txBox="1">
            <a:spLocks noChangeArrowheads="1"/>
          </p:cNvSpPr>
          <p:nvPr/>
        </p:nvSpPr>
        <p:spPr bwMode="auto">
          <a:xfrm>
            <a:off x="4513263" y="2076450"/>
            <a:ext cx="514350" cy="274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  <a:latin typeface="Times New Roman" pitchFamily="18" charset="0"/>
              </a:rPr>
              <a:t>(-5,5)</a:t>
            </a:r>
          </a:p>
        </p:txBody>
      </p:sp>
      <p:sp>
        <p:nvSpPr>
          <p:cNvPr id="5151" name="Text Box 80"/>
          <p:cNvSpPr txBox="1">
            <a:spLocks noChangeArrowheads="1"/>
          </p:cNvSpPr>
          <p:nvPr/>
        </p:nvSpPr>
        <p:spPr bwMode="auto">
          <a:xfrm>
            <a:off x="130175" y="2900363"/>
            <a:ext cx="1487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Collinear</a:t>
            </a:r>
          </a:p>
        </p:txBody>
      </p:sp>
      <p:sp>
        <p:nvSpPr>
          <p:cNvPr id="5152" name="Text Box 81"/>
          <p:cNvSpPr txBox="1">
            <a:spLocks noChangeArrowheads="1"/>
          </p:cNvSpPr>
          <p:nvPr/>
        </p:nvSpPr>
        <p:spPr bwMode="auto">
          <a:xfrm>
            <a:off x="130175" y="5927725"/>
            <a:ext cx="1504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Coplanar</a:t>
            </a:r>
          </a:p>
        </p:txBody>
      </p:sp>
      <p:sp>
        <p:nvSpPr>
          <p:cNvPr id="5153" name="Text Box 82"/>
          <p:cNvSpPr txBox="1">
            <a:spLocks noChangeArrowheads="1"/>
          </p:cNvSpPr>
          <p:nvPr/>
        </p:nvSpPr>
        <p:spPr bwMode="auto">
          <a:xfrm>
            <a:off x="985838" y="6367463"/>
            <a:ext cx="1506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A, B, C, D</a:t>
            </a:r>
          </a:p>
        </p:txBody>
      </p:sp>
      <p:sp>
        <p:nvSpPr>
          <p:cNvPr id="5154" name="Text Box 83"/>
          <p:cNvSpPr txBox="1">
            <a:spLocks noChangeArrowheads="1"/>
          </p:cNvSpPr>
          <p:nvPr/>
        </p:nvSpPr>
        <p:spPr bwMode="auto">
          <a:xfrm>
            <a:off x="1171575" y="3395663"/>
            <a:ext cx="1133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A, B,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457200" y="63500"/>
            <a:ext cx="8229600" cy="8985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Whole = Sum of its Parts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idx="1"/>
          </p:nvPr>
        </p:nvSpPr>
        <p:spPr>
          <a:xfrm>
            <a:off x="457200" y="1247775"/>
            <a:ext cx="8229600" cy="16129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2800" b="1" dirty="0" smtClean="0"/>
              <a:t>Any distance (or angle) can be broken into pieces and the sum of those pieces is equal to the whole distance (or measure of an angle)</a:t>
            </a:r>
          </a:p>
        </p:txBody>
      </p:sp>
      <p:grpSp>
        <p:nvGrpSpPr>
          <p:cNvPr id="6148" name="Group 12"/>
          <p:cNvGrpSpPr>
            <a:grpSpLocks/>
          </p:cNvGrpSpPr>
          <p:nvPr/>
        </p:nvGrpSpPr>
        <p:grpSpPr bwMode="auto">
          <a:xfrm>
            <a:off x="1066800" y="3211513"/>
            <a:ext cx="7227888" cy="506412"/>
            <a:chOff x="1066801" y="3411414"/>
            <a:chExt cx="7228614" cy="505619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1254145" y="3411414"/>
              <a:ext cx="6858689" cy="0"/>
            </a:xfrm>
            <a:prstGeom prst="line">
              <a:avLst/>
            </a:prstGeom>
            <a:ln w="57150">
              <a:solidFill>
                <a:srgbClr val="FFFF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1254145" y="3411414"/>
              <a:ext cx="2743476" cy="0"/>
            </a:xfrm>
            <a:prstGeom prst="line">
              <a:avLst/>
            </a:prstGeom>
            <a:ln w="57150">
              <a:solidFill>
                <a:srgbClr val="FFFF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6917327" y="3411414"/>
              <a:ext cx="1187569" cy="0"/>
            </a:xfrm>
            <a:prstGeom prst="line">
              <a:avLst/>
            </a:prstGeom>
            <a:ln w="57150">
              <a:solidFill>
                <a:srgbClr val="FFFF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58" name="TextBox 8"/>
            <p:cNvSpPr txBox="1">
              <a:spLocks noChangeArrowheads="1"/>
            </p:cNvSpPr>
            <p:nvPr/>
          </p:nvSpPr>
          <p:spPr bwMode="auto">
            <a:xfrm>
              <a:off x="1066801" y="3516923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 b="1"/>
                <a:t>A</a:t>
              </a:r>
            </a:p>
          </p:txBody>
        </p:sp>
        <p:sp>
          <p:nvSpPr>
            <p:cNvPr id="6159" name="TextBox 9"/>
            <p:cNvSpPr txBox="1">
              <a:spLocks noChangeArrowheads="1"/>
            </p:cNvSpPr>
            <p:nvPr/>
          </p:nvSpPr>
          <p:spPr bwMode="auto">
            <a:xfrm>
              <a:off x="3798278" y="3516923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 b="1"/>
                <a:t>B</a:t>
              </a:r>
            </a:p>
          </p:txBody>
        </p:sp>
        <p:sp>
          <p:nvSpPr>
            <p:cNvPr id="6160" name="TextBox 10"/>
            <p:cNvSpPr txBox="1">
              <a:spLocks noChangeArrowheads="1"/>
            </p:cNvSpPr>
            <p:nvPr/>
          </p:nvSpPr>
          <p:spPr bwMode="auto">
            <a:xfrm>
              <a:off x="6717324" y="3516923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 b="1"/>
                <a:t>C</a:t>
              </a:r>
            </a:p>
          </p:txBody>
        </p:sp>
        <p:sp>
          <p:nvSpPr>
            <p:cNvPr id="6161" name="TextBox 11"/>
            <p:cNvSpPr txBox="1">
              <a:spLocks noChangeArrowheads="1"/>
            </p:cNvSpPr>
            <p:nvPr/>
          </p:nvSpPr>
          <p:spPr bwMode="auto">
            <a:xfrm>
              <a:off x="7924801" y="3516923"/>
              <a:ext cx="3706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 b="1"/>
                <a:t>D</a:t>
              </a:r>
            </a:p>
          </p:txBody>
        </p:sp>
      </p:grp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457200" y="4530725"/>
            <a:ext cx="82296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</a:rPr>
              <a:t>The whole length, AD, is equal to the sum of its parts, AB + BC + CD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b="1" kern="0" dirty="0">
                <a:latin typeface="+mn-lt"/>
              </a:rPr>
              <a:t>AD = AB + BC + CD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b="1" kern="0" dirty="0" smtClean="0">
                <a:latin typeface="+mn-lt"/>
              </a:rPr>
              <a:t>31 </a:t>
            </a:r>
            <a:r>
              <a:rPr lang="en-US" sz="2800" b="1" kern="0" dirty="0">
                <a:latin typeface="+mn-lt"/>
              </a:rPr>
              <a:t>= 11 + 14 + 6</a:t>
            </a:r>
          </a:p>
        </p:txBody>
      </p:sp>
      <p:sp>
        <p:nvSpPr>
          <p:cNvPr id="6150" name="TextBox 14"/>
          <p:cNvSpPr txBox="1">
            <a:spLocks noChangeArrowheads="1"/>
          </p:cNvSpPr>
          <p:nvPr/>
        </p:nvSpPr>
        <p:spPr bwMode="auto">
          <a:xfrm>
            <a:off x="2403475" y="2813050"/>
            <a:ext cx="455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11</a:t>
            </a:r>
          </a:p>
        </p:txBody>
      </p:sp>
      <p:sp>
        <p:nvSpPr>
          <p:cNvPr id="6151" name="TextBox 15"/>
          <p:cNvSpPr txBox="1">
            <a:spLocks noChangeArrowheads="1"/>
          </p:cNvSpPr>
          <p:nvPr/>
        </p:nvSpPr>
        <p:spPr bwMode="auto">
          <a:xfrm>
            <a:off x="5251450" y="2790825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14</a:t>
            </a:r>
          </a:p>
        </p:txBody>
      </p:sp>
      <p:sp>
        <p:nvSpPr>
          <p:cNvPr id="6152" name="TextBox 16"/>
          <p:cNvSpPr txBox="1">
            <a:spLocks noChangeArrowheads="1"/>
          </p:cNvSpPr>
          <p:nvPr/>
        </p:nvSpPr>
        <p:spPr bwMode="auto">
          <a:xfrm>
            <a:off x="7315200" y="2801938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/>
              <a:t>6</a:t>
            </a:r>
          </a:p>
        </p:txBody>
      </p:sp>
      <p:sp>
        <p:nvSpPr>
          <p:cNvPr id="18" name="Freeform 17"/>
          <p:cNvSpPr/>
          <p:nvPr/>
        </p:nvSpPr>
        <p:spPr>
          <a:xfrm>
            <a:off x="1230313" y="3727450"/>
            <a:ext cx="6858000" cy="434975"/>
          </a:xfrm>
          <a:custGeom>
            <a:avLst/>
            <a:gdLst>
              <a:gd name="connsiteX0" fmla="*/ 0 w 6858000"/>
              <a:gd name="connsiteY0" fmla="*/ 82061 h 433754"/>
              <a:gd name="connsiteX1" fmla="*/ 11723 w 6858000"/>
              <a:gd name="connsiteY1" fmla="*/ 422030 h 433754"/>
              <a:gd name="connsiteX2" fmla="*/ 6858000 w 6858000"/>
              <a:gd name="connsiteY2" fmla="*/ 433754 h 433754"/>
              <a:gd name="connsiteX3" fmla="*/ 6846277 w 6858000"/>
              <a:gd name="connsiteY3" fmla="*/ 0 h 433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433754">
                <a:moveTo>
                  <a:pt x="0" y="82061"/>
                </a:moveTo>
                <a:lnTo>
                  <a:pt x="11723" y="422030"/>
                </a:lnTo>
                <a:lnTo>
                  <a:pt x="6858000" y="433754"/>
                </a:lnTo>
                <a:lnTo>
                  <a:pt x="6846277" y="0"/>
                </a:lnTo>
              </a:path>
            </a:pathLst>
          </a:custGeom>
          <a:ln>
            <a:solidFill>
              <a:schemeClr val="tx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54" name="TextBox 18"/>
          <p:cNvSpPr txBox="1">
            <a:spLocks noChangeArrowheads="1"/>
          </p:cNvSpPr>
          <p:nvPr/>
        </p:nvSpPr>
        <p:spPr bwMode="auto">
          <a:xfrm>
            <a:off x="4267200" y="3798888"/>
            <a:ext cx="469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 dirty="0" smtClean="0"/>
              <a:t>31</a:t>
            </a:r>
            <a:endParaRPr lang="en-US" altLang="en-US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3988"/>
            <a:ext cx="8229600" cy="6604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Distance Review</a:t>
            </a:r>
          </a:p>
        </p:txBody>
      </p:sp>
      <p:graphicFrame>
        <p:nvGraphicFramePr>
          <p:cNvPr id="6041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181693426"/>
              </p:ext>
            </p:extLst>
          </p:nvPr>
        </p:nvGraphicFramePr>
        <p:xfrm>
          <a:off x="134938" y="836613"/>
          <a:ext cx="8759825" cy="1811241"/>
        </p:xfrm>
        <a:graphic>
          <a:graphicData uri="http://schemas.openxmlformats.org/drawingml/2006/table">
            <a:tbl>
              <a:tblPr/>
              <a:tblGrid>
                <a:gridCol w="2006600"/>
                <a:gridCol w="3376612"/>
                <a:gridCol w="3376613"/>
              </a:tblGrid>
              <a:tr h="476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Concept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Formula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Examples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84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Distance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line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Coord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Plane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 = | a – b |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 = | 2 – 8| = 6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 =      (x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-x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+ (y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-y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 =   (7-1)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+ (4-2)</a:t>
                      </a:r>
                      <a:r>
                        <a:rPr kumimoji="0" 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=   40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7195" name="Group 41"/>
          <p:cNvGrpSpPr>
            <a:grpSpLocks/>
          </p:cNvGrpSpPr>
          <p:nvPr/>
        </p:nvGrpSpPr>
        <p:grpSpPr bwMode="auto">
          <a:xfrm>
            <a:off x="3021013" y="2144713"/>
            <a:ext cx="2227262" cy="415925"/>
            <a:chOff x="2275" y="3207"/>
            <a:chExt cx="1850" cy="310"/>
          </a:xfrm>
        </p:grpSpPr>
        <p:sp>
          <p:nvSpPr>
            <p:cNvPr id="7261" name="Line 42"/>
            <p:cNvSpPr>
              <a:spLocks noChangeShapeType="1"/>
            </p:cNvSpPr>
            <p:nvPr/>
          </p:nvSpPr>
          <p:spPr bwMode="auto">
            <a:xfrm>
              <a:off x="2275" y="3368"/>
              <a:ext cx="108" cy="1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2" name="Line 43"/>
            <p:cNvSpPr>
              <a:spLocks noChangeShapeType="1"/>
            </p:cNvSpPr>
            <p:nvPr/>
          </p:nvSpPr>
          <p:spPr bwMode="auto">
            <a:xfrm flipV="1">
              <a:off x="2379" y="3207"/>
              <a:ext cx="52" cy="3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3" name="Line 44"/>
            <p:cNvSpPr>
              <a:spLocks noChangeShapeType="1"/>
            </p:cNvSpPr>
            <p:nvPr/>
          </p:nvSpPr>
          <p:spPr bwMode="auto">
            <a:xfrm>
              <a:off x="2424" y="3212"/>
              <a:ext cx="170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0" name="Group 91"/>
          <p:cNvGrpSpPr>
            <a:grpSpLocks/>
          </p:cNvGrpSpPr>
          <p:nvPr/>
        </p:nvGrpSpPr>
        <p:grpSpPr bwMode="auto">
          <a:xfrm>
            <a:off x="6294438" y="2209800"/>
            <a:ext cx="1538287" cy="276225"/>
            <a:chOff x="2275" y="3207"/>
            <a:chExt cx="1850" cy="310"/>
          </a:xfrm>
        </p:grpSpPr>
        <p:sp>
          <p:nvSpPr>
            <p:cNvPr id="7248" name="Line 92"/>
            <p:cNvSpPr>
              <a:spLocks noChangeShapeType="1"/>
            </p:cNvSpPr>
            <p:nvPr/>
          </p:nvSpPr>
          <p:spPr bwMode="auto">
            <a:xfrm>
              <a:off x="2275" y="3368"/>
              <a:ext cx="108" cy="1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9" name="Line 93"/>
            <p:cNvSpPr>
              <a:spLocks noChangeShapeType="1"/>
            </p:cNvSpPr>
            <p:nvPr/>
          </p:nvSpPr>
          <p:spPr bwMode="auto">
            <a:xfrm flipV="1">
              <a:off x="2379" y="3207"/>
              <a:ext cx="52" cy="30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0" name="Line 94"/>
            <p:cNvSpPr>
              <a:spLocks noChangeShapeType="1"/>
            </p:cNvSpPr>
            <p:nvPr/>
          </p:nvSpPr>
          <p:spPr bwMode="auto">
            <a:xfrm>
              <a:off x="2424" y="3212"/>
              <a:ext cx="170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1" name="Group 95"/>
          <p:cNvGrpSpPr>
            <a:grpSpLocks/>
          </p:cNvGrpSpPr>
          <p:nvPr/>
        </p:nvGrpSpPr>
        <p:grpSpPr bwMode="auto">
          <a:xfrm>
            <a:off x="8126413" y="2212975"/>
            <a:ext cx="506412" cy="276225"/>
            <a:chOff x="2733" y="2970"/>
            <a:chExt cx="319" cy="174"/>
          </a:xfrm>
        </p:grpSpPr>
        <p:sp>
          <p:nvSpPr>
            <p:cNvPr id="7245" name="Line 96"/>
            <p:cNvSpPr>
              <a:spLocks noChangeShapeType="1"/>
            </p:cNvSpPr>
            <p:nvPr/>
          </p:nvSpPr>
          <p:spPr bwMode="auto">
            <a:xfrm>
              <a:off x="2733" y="3060"/>
              <a:ext cx="57" cy="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6" name="Line 97"/>
            <p:cNvSpPr>
              <a:spLocks noChangeShapeType="1"/>
            </p:cNvSpPr>
            <p:nvPr/>
          </p:nvSpPr>
          <p:spPr bwMode="auto">
            <a:xfrm flipV="1">
              <a:off x="2787" y="2970"/>
              <a:ext cx="28" cy="1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7" name="Line 98"/>
            <p:cNvSpPr>
              <a:spLocks noChangeShapeType="1"/>
            </p:cNvSpPr>
            <p:nvPr/>
          </p:nvSpPr>
          <p:spPr bwMode="auto">
            <a:xfrm>
              <a:off x="2811" y="2973"/>
              <a:ext cx="2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12749" y="3469947"/>
            <a:ext cx="4538663" cy="876300"/>
            <a:chOff x="171450" y="5189538"/>
            <a:chExt cx="4538663" cy="876300"/>
          </a:xfrm>
        </p:grpSpPr>
        <p:grpSp>
          <p:nvGrpSpPr>
            <p:cNvPr id="7197" name="Group 46"/>
            <p:cNvGrpSpPr>
              <a:grpSpLocks/>
            </p:cNvGrpSpPr>
            <p:nvPr/>
          </p:nvGrpSpPr>
          <p:grpSpPr bwMode="auto">
            <a:xfrm>
              <a:off x="171450" y="5529263"/>
              <a:ext cx="4538663" cy="236537"/>
              <a:chOff x="108" y="3483"/>
              <a:chExt cx="2859" cy="149"/>
            </a:xfrm>
          </p:grpSpPr>
          <p:sp>
            <p:nvSpPr>
              <p:cNvPr id="7251" name="Line 47"/>
              <p:cNvSpPr>
                <a:spLocks noChangeShapeType="1"/>
              </p:cNvSpPr>
              <p:nvPr/>
            </p:nvSpPr>
            <p:spPr bwMode="auto">
              <a:xfrm>
                <a:off x="108" y="3555"/>
                <a:ext cx="2859" cy="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2" name="Line 48"/>
              <p:cNvSpPr>
                <a:spLocks noChangeShapeType="1"/>
              </p:cNvSpPr>
              <p:nvPr/>
            </p:nvSpPr>
            <p:spPr bwMode="auto">
              <a:xfrm>
                <a:off x="257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3" name="Line 49"/>
              <p:cNvSpPr>
                <a:spLocks noChangeShapeType="1"/>
              </p:cNvSpPr>
              <p:nvPr/>
            </p:nvSpPr>
            <p:spPr bwMode="auto">
              <a:xfrm>
                <a:off x="538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4" name="Line 50"/>
              <p:cNvSpPr>
                <a:spLocks noChangeShapeType="1"/>
              </p:cNvSpPr>
              <p:nvPr/>
            </p:nvSpPr>
            <p:spPr bwMode="auto">
              <a:xfrm>
                <a:off x="819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5" name="Line 51"/>
              <p:cNvSpPr>
                <a:spLocks noChangeShapeType="1"/>
              </p:cNvSpPr>
              <p:nvPr/>
            </p:nvSpPr>
            <p:spPr bwMode="auto">
              <a:xfrm>
                <a:off x="1100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6" name="Line 52"/>
              <p:cNvSpPr>
                <a:spLocks noChangeShapeType="1"/>
              </p:cNvSpPr>
              <p:nvPr/>
            </p:nvSpPr>
            <p:spPr bwMode="auto">
              <a:xfrm>
                <a:off x="1381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7" name="Line 53"/>
              <p:cNvSpPr>
                <a:spLocks noChangeShapeType="1"/>
              </p:cNvSpPr>
              <p:nvPr/>
            </p:nvSpPr>
            <p:spPr bwMode="auto">
              <a:xfrm>
                <a:off x="1943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8" name="Line 54"/>
              <p:cNvSpPr>
                <a:spLocks noChangeShapeType="1"/>
              </p:cNvSpPr>
              <p:nvPr/>
            </p:nvSpPr>
            <p:spPr bwMode="auto">
              <a:xfrm>
                <a:off x="2224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9" name="Line 55"/>
              <p:cNvSpPr>
                <a:spLocks noChangeShapeType="1"/>
              </p:cNvSpPr>
              <p:nvPr/>
            </p:nvSpPr>
            <p:spPr bwMode="auto">
              <a:xfrm>
                <a:off x="2505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0" name="Line 56"/>
              <p:cNvSpPr>
                <a:spLocks noChangeShapeType="1"/>
              </p:cNvSpPr>
              <p:nvPr/>
            </p:nvSpPr>
            <p:spPr bwMode="auto">
              <a:xfrm>
                <a:off x="2786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8" name="Text Box 57"/>
            <p:cNvSpPr txBox="1">
              <a:spLocks noChangeArrowheads="1"/>
            </p:cNvSpPr>
            <p:nvPr/>
          </p:nvSpPr>
          <p:spPr bwMode="auto">
            <a:xfrm>
              <a:off x="692150" y="51895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a</a:t>
              </a:r>
            </a:p>
          </p:txBody>
        </p:sp>
        <p:sp>
          <p:nvSpPr>
            <p:cNvPr id="7199" name="Text Box 58"/>
            <p:cNvSpPr txBox="1">
              <a:spLocks noChangeArrowheads="1"/>
            </p:cNvSpPr>
            <p:nvPr/>
          </p:nvSpPr>
          <p:spPr bwMode="auto">
            <a:xfrm>
              <a:off x="3376613" y="5191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b</a:t>
              </a:r>
            </a:p>
          </p:txBody>
        </p:sp>
        <p:sp>
          <p:nvSpPr>
            <p:cNvPr id="7200" name="Line 59"/>
            <p:cNvSpPr>
              <a:spLocks noChangeShapeType="1"/>
            </p:cNvSpPr>
            <p:nvPr/>
          </p:nvSpPr>
          <p:spPr bwMode="auto">
            <a:xfrm>
              <a:off x="2638425" y="5529263"/>
              <a:ext cx="0" cy="2365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Text Box 60"/>
            <p:cNvSpPr txBox="1">
              <a:spLocks noChangeArrowheads="1"/>
            </p:cNvSpPr>
            <p:nvPr/>
          </p:nvSpPr>
          <p:spPr bwMode="auto">
            <a:xfrm>
              <a:off x="693738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2</a:t>
              </a:r>
            </a:p>
          </p:txBody>
        </p:sp>
        <p:sp>
          <p:nvSpPr>
            <p:cNvPr id="7202" name="Text Box 61"/>
            <p:cNvSpPr txBox="1">
              <a:spLocks noChangeArrowheads="1"/>
            </p:cNvSpPr>
            <p:nvPr/>
          </p:nvSpPr>
          <p:spPr bwMode="auto">
            <a:xfrm>
              <a:off x="1141413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3</a:t>
              </a:r>
            </a:p>
          </p:txBody>
        </p:sp>
        <p:sp>
          <p:nvSpPr>
            <p:cNvPr id="7203" name="Text Box 62"/>
            <p:cNvSpPr txBox="1">
              <a:spLocks noChangeArrowheads="1"/>
            </p:cNvSpPr>
            <p:nvPr/>
          </p:nvSpPr>
          <p:spPr bwMode="auto">
            <a:xfrm>
              <a:off x="1589088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4</a:t>
              </a:r>
            </a:p>
          </p:txBody>
        </p:sp>
        <p:sp>
          <p:nvSpPr>
            <p:cNvPr id="7204" name="Text Box 63"/>
            <p:cNvSpPr txBox="1">
              <a:spLocks noChangeArrowheads="1"/>
            </p:cNvSpPr>
            <p:nvPr/>
          </p:nvSpPr>
          <p:spPr bwMode="auto">
            <a:xfrm>
              <a:off x="2036763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5</a:t>
              </a:r>
            </a:p>
          </p:txBody>
        </p:sp>
        <p:sp>
          <p:nvSpPr>
            <p:cNvPr id="7205" name="Text Box 64"/>
            <p:cNvSpPr txBox="1">
              <a:spLocks noChangeArrowheads="1"/>
            </p:cNvSpPr>
            <p:nvPr/>
          </p:nvSpPr>
          <p:spPr bwMode="auto">
            <a:xfrm>
              <a:off x="2484438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6</a:t>
              </a:r>
            </a:p>
          </p:txBody>
        </p:sp>
        <p:sp>
          <p:nvSpPr>
            <p:cNvPr id="7206" name="Text Box 65"/>
            <p:cNvSpPr txBox="1">
              <a:spLocks noChangeArrowheads="1"/>
            </p:cNvSpPr>
            <p:nvPr/>
          </p:nvSpPr>
          <p:spPr bwMode="auto">
            <a:xfrm>
              <a:off x="2932113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7</a:t>
              </a:r>
            </a:p>
          </p:txBody>
        </p:sp>
        <p:sp>
          <p:nvSpPr>
            <p:cNvPr id="7207" name="Text Box 66"/>
            <p:cNvSpPr txBox="1">
              <a:spLocks noChangeArrowheads="1"/>
            </p:cNvSpPr>
            <p:nvPr/>
          </p:nvSpPr>
          <p:spPr bwMode="auto">
            <a:xfrm>
              <a:off x="3379788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8</a:t>
              </a:r>
            </a:p>
          </p:txBody>
        </p:sp>
        <p:sp>
          <p:nvSpPr>
            <p:cNvPr id="7208" name="Text Box 67"/>
            <p:cNvSpPr txBox="1">
              <a:spLocks noChangeArrowheads="1"/>
            </p:cNvSpPr>
            <p:nvPr/>
          </p:nvSpPr>
          <p:spPr bwMode="auto">
            <a:xfrm>
              <a:off x="3824288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9</a:t>
              </a:r>
            </a:p>
          </p:txBody>
        </p:sp>
        <p:sp>
          <p:nvSpPr>
            <p:cNvPr id="7212" name="Rectangle 101"/>
            <p:cNvSpPr>
              <a:spLocks noChangeArrowheads="1"/>
            </p:cNvSpPr>
            <p:nvPr/>
          </p:nvSpPr>
          <p:spPr bwMode="auto">
            <a:xfrm>
              <a:off x="254000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1</a:t>
              </a:r>
            </a:p>
          </p:txBody>
        </p:sp>
      </p:grpSp>
      <p:grpSp>
        <p:nvGrpSpPr>
          <p:cNvPr id="7215" name="Group 110"/>
          <p:cNvGrpSpPr>
            <a:grpSpLocks/>
          </p:cNvGrpSpPr>
          <p:nvPr/>
        </p:nvGrpSpPr>
        <p:grpSpPr bwMode="auto">
          <a:xfrm>
            <a:off x="6062663" y="4297363"/>
            <a:ext cx="3081337" cy="2441575"/>
            <a:chOff x="6062668" y="4016375"/>
            <a:chExt cx="3081332" cy="2440598"/>
          </a:xfrm>
        </p:grpSpPr>
        <p:grpSp>
          <p:nvGrpSpPr>
            <p:cNvPr id="7216" name="Group 68"/>
            <p:cNvGrpSpPr>
              <a:grpSpLocks/>
            </p:cNvGrpSpPr>
            <p:nvPr/>
          </p:nvGrpSpPr>
          <p:grpSpPr bwMode="auto">
            <a:xfrm>
              <a:off x="6062668" y="4078898"/>
              <a:ext cx="2835275" cy="2378075"/>
              <a:chOff x="3819" y="2160"/>
              <a:chExt cx="1786" cy="1498"/>
            </a:xfrm>
          </p:grpSpPr>
          <p:sp>
            <p:nvSpPr>
              <p:cNvPr id="7229" name="Line 69"/>
              <p:cNvSpPr>
                <a:spLocks noChangeShapeType="1"/>
              </p:cNvSpPr>
              <p:nvPr/>
            </p:nvSpPr>
            <p:spPr bwMode="auto">
              <a:xfrm flipH="1">
                <a:off x="4317" y="2160"/>
                <a:ext cx="0" cy="14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0" name="Line 70"/>
              <p:cNvSpPr>
                <a:spLocks noChangeShapeType="1"/>
              </p:cNvSpPr>
              <p:nvPr/>
            </p:nvSpPr>
            <p:spPr bwMode="auto">
              <a:xfrm>
                <a:off x="3819" y="3307"/>
                <a:ext cx="17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1" name="Line 71"/>
              <p:cNvSpPr>
                <a:spLocks noChangeShapeType="1"/>
              </p:cNvSpPr>
              <p:nvPr/>
            </p:nvSpPr>
            <p:spPr bwMode="auto">
              <a:xfrm>
                <a:off x="4461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2" name="Line 72"/>
              <p:cNvSpPr>
                <a:spLocks noChangeShapeType="1"/>
              </p:cNvSpPr>
              <p:nvPr/>
            </p:nvSpPr>
            <p:spPr bwMode="auto">
              <a:xfrm>
                <a:off x="4624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3" name="Line 73"/>
              <p:cNvSpPr>
                <a:spLocks noChangeShapeType="1"/>
              </p:cNvSpPr>
              <p:nvPr/>
            </p:nvSpPr>
            <p:spPr bwMode="auto">
              <a:xfrm>
                <a:off x="4788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4" name="Line 74"/>
              <p:cNvSpPr>
                <a:spLocks noChangeShapeType="1"/>
              </p:cNvSpPr>
              <p:nvPr/>
            </p:nvSpPr>
            <p:spPr bwMode="auto">
              <a:xfrm>
                <a:off x="4952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5" name="Line 75"/>
              <p:cNvSpPr>
                <a:spLocks noChangeShapeType="1"/>
              </p:cNvSpPr>
              <p:nvPr/>
            </p:nvSpPr>
            <p:spPr bwMode="auto">
              <a:xfrm>
                <a:off x="5115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6" name="Line 76"/>
              <p:cNvSpPr>
                <a:spLocks noChangeShapeType="1"/>
              </p:cNvSpPr>
              <p:nvPr/>
            </p:nvSpPr>
            <p:spPr bwMode="auto">
              <a:xfrm>
                <a:off x="5279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7" name="Line 77"/>
              <p:cNvSpPr>
                <a:spLocks noChangeShapeType="1"/>
              </p:cNvSpPr>
              <p:nvPr/>
            </p:nvSpPr>
            <p:spPr bwMode="auto">
              <a:xfrm>
                <a:off x="5443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8" name="Line 78"/>
              <p:cNvSpPr>
                <a:spLocks noChangeShapeType="1"/>
              </p:cNvSpPr>
              <p:nvPr/>
            </p:nvSpPr>
            <p:spPr bwMode="auto">
              <a:xfrm rot="16200000" flipH="1">
                <a:off x="4328" y="309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9" name="Line 79"/>
              <p:cNvSpPr>
                <a:spLocks noChangeShapeType="1"/>
              </p:cNvSpPr>
              <p:nvPr/>
            </p:nvSpPr>
            <p:spPr bwMode="auto">
              <a:xfrm rot="16200000" flipH="1">
                <a:off x="4328" y="2956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0" name="Line 80"/>
              <p:cNvSpPr>
                <a:spLocks noChangeShapeType="1"/>
              </p:cNvSpPr>
              <p:nvPr/>
            </p:nvSpPr>
            <p:spPr bwMode="auto">
              <a:xfrm rot="16200000" flipH="1">
                <a:off x="4328" y="2815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1" name="Line 81"/>
              <p:cNvSpPr>
                <a:spLocks noChangeShapeType="1"/>
              </p:cNvSpPr>
              <p:nvPr/>
            </p:nvSpPr>
            <p:spPr bwMode="auto">
              <a:xfrm rot="16200000" flipH="1">
                <a:off x="4328" y="2673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2" name="Line 82"/>
              <p:cNvSpPr>
                <a:spLocks noChangeShapeType="1"/>
              </p:cNvSpPr>
              <p:nvPr/>
            </p:nvSpPr>
            <p:spPr bwMode="auto">
              <a:xfrm rot="16200000" flipH="1">
                <a:off x="4328" y="253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3" name="Line 83"/>
              <p:cNvSpPr>
                <a:spLocks noChangeShapeType="1"/>
              </p:cNvSpPr>
              <p:nvPr/>
            </p:nvSpPr>
            <p:spPr bwMode="auto">
              <a:xfrm rot="16200000" flipH="1">
                <a:off x="4328" y="2390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4" name="Line 84"/>
              <p:cNvSpPr>
                <a:spLocks noChangeShapeType="1"/>
              </p:cNvSpPr>
              <p:nvPr/>
            </p:nvSpPr>
            <p:spPr bwMode="auto">
              <a:xfrm rot="16200000" flipH="1">
                <a:off x="4328" y="2249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17" name="Oval 85"/>
            <p:cNvSpPr>
              <a:spLocks noChangeArrowheads="1"/>
            </p:cNvSpPr>
            <p:nvPr/>
          </p:nvSpPr>
          <p:spPr bwMode="auto">
            <a:xfrm>
              <a:off x="7023100" y="5389563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8" name="Oval 86"/>
            <p:cNvSpPr>
              <a:spLocks noChangeArrowheads="1"/>
            </p:cNvSpPr>
            <p:nvPr/>
          </p:nvSpPr>
          <p:spPr bwMode="auto">
            <a:xfrm>
              <a:off x="8585200" y="4929188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9" name="Text Box 87"/>
            <p:cNvSpPr txBox="1">
              <a:spLocks noChangeArrowheads="1"/>
            </p:cNvSpPr>
            <p:nvPr/>
          </p:nvSpPr>
          <p:spPr bwMode="auto">
            <a:xfrm>
              <a:off x="6997700" y="5468938"/>
              <a:ext cx="6032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(1,2)</a:t>
              </a:r>
            </a:p>
          </p:txBody>
        </p:sp>
        <p:sp>
          <p:nvSpPr>
            <p:cNvPr id="7220" name="Text Box 88"/>
            <p:cNvSpPr txBox="1">
              <a:spLocks noChangeArrowheads="1"/>
            </p:cNvSpPr>
            <p:nvPr/>
          </p:nvSpPr>
          <p:spPr bwMode="auto">
            <a:xfrm>
              <a:off x="8408988" y="4611688"/>
              <a:ext cx="6032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(7,4)</a:t>
              </a:r>
            </a:p>
          </p:txBody>
        </p:sp>
        <p:sp>
          <p:nvSpPr>
            <p:cNvPr id="7221" name="Line 89"/>
            <p:cNvSpPr>
              <a:spLocks noChangeShapeType="1"/>
            </p:cNvSpPr>
            <p:nvPr/>
          </p:nvSpPr>
          <p:spPr bwMode="auto">
            <a:xfrm flipV="1">
              <a:off x="7078663" y="4981575"/>
              <a:ext cx="1549400" cy="450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Text Box 99"/>
            <p:cNvSpPr txBox="1">
              <a:spLocks noChangeArrowheads="1"/>
            </p:cNvSpPr>
            <p:nvPr/>
          </p:nvSpPr>
          <p:spPr bwMode="auto">
            <a:xfrm>
              <a:off x="6899275" y="4016375"/>
              <a:ext cx="3032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Y</a:t>
              </a:r>
            </a:p>
          </p:txBody>
        </p:sp>
        <p:sp>
          <p:nvSpPr>
            <p:cNvPr id="7223" name="Text Box 100"/>
            <p:cNvSpPr txBox="1">
              <a:spLocks noChangeArrowheads="1"/>
            </p:cNvSpPr>
            <p:nvPr/>
          </p:nvSpPr>
          <p:spPr bwMode="auto">
            <a:xfrm>
              <a:off x="8840788" y="5743575"/>
              <a:ext cx="303212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X</a:t>
              </a:r>
            </a:p>
          </p:txBody>
        </p:sp>
        <p:sp>
          <p:nvSpPr>
            <p:cNvPr id="7224" name="Line 104"/>
            <p:cNvSpPr>
              <a:spLocks noChangeShapeType="1"/>
            </p:cNvSpPr>
            <p:nvPr/>
          </p:nvSpPr>
          <p:spPr bwMode="auto">
            <a:xfrm>
              <a:off x="7073900" y="5435600"/>
              <a:ext cx="157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Line 105"/>
            <p:cNvSpPr>
              <a:spLocks noChangeShapeType="1"/>
            </p:cNvSpPr>
            <p:nvPr/>
          </p:nvSpPr>
          <p:spPr bwMode="auto">
            <a:xfrm flipV="1">
              <a:off x="8636000" y="4940300"/>
              <a:ext cx="0" cy="495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6" name="Text Box 106"/>
            <p:cNvSpPr txBox="1">
              <a:spLocks noChangeArrowheads="1"/>
            </p:cNvSpPr>
            <p:nvPr/>
          </p:nvSpPr>
          <p:spPr bwMode="auto">
            <a:xfrm>
              <a:off x="7794625" y="5370513"/>
              <a:ext cx="438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>
                  <a:cs typeface="Arial" charset="0"/>
                </a:rPr>
                <a:t>∆</a:t>
              </a:r>
              <a:r>
                <a:rPr lang="en-US" altLang="en-US"/>
                <a:t>x</a:t>
              </a:r>
            </a:p>
          </p:txBody>
        </p:sp>
        <p:sp>
          <p:nvSpPr>
            <p:cNvPr id="7227" name="Text Box 107"/>
            <p:cNvSpPr txBox="1">
              <a:spLocks noChangeArrowheads="1"/>
            </p:cNvSpPr>
            <p:nvPr/>
          </p:nvSpPr>
          <p:spPr bwMode="auto">
            <a:xfrm>
              <a:off x="8616950" y="5056188"/>
              <a:ext cx="438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>
                  <a:cs typeface="Arial" charset="0"/>
                </a:rPr>
                <a:t>∆</a:t>
              </a:r>
              <a:r>
                <a:rPr lang="en-US" altLang="en-US"/>
                <a:t>y</a:t>
              </a:r>
            </a:p>
          </p:txBody>
        </p:sp>
        <p:sp>
          <p:nvSpPr>
            <p:cNvPr id="7228" name="Text Box 108"/>
            <p:cNvSpPr txBox="1">
              <a:spLocks noChangeArrowheads="1"/>
            </p:cNvSpPr>
            <p:nvPr/>
          </p:nvSpPr>
          <p:spPr bwMode="auto">
            <a:xfrm>
              <a:off x="7642225" y="4900613"/>
              <a:ext cx="3492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D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64431" y="4945062"/>
            <a:ext cx="5173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Pythagorean Theorem on the formula sheet !!</a:t>
            </a:r>
            <a:endParaRPr lang="en-US" b="1" dirty="0">
              <a:solidFill>
                <a:srgbClr val="66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3988"/>
            <a:ext cx="8229600" cy="6604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Mid-points Review</a:t>
            </a:r>
          </a:p>
        </p:txBody>
      </p:sp>
      <p:graphicFrame>
        <p:nvGraphicFramePr>
          <p:cNvPr id="60419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2628953"/>
              </p:ext>
            </p:extLst>
          </p:nvPr>
        </p:nvGraphicFramePr>
        <p:xfrm>
          <a:off x="134938" y="836613"/>
          <a:ext cx="8759825" cy="1994121"/>
        </p:xfrm>
        <a:graphic>
          <a:graphicData uri="http://schemas.openxmlformats.org/drawingml/2006/table">
            <a:tbl>
              <a:tblPr/>
              <a:tblGrid>
                <a:gridCol w="2006600"/>
                <a:gridCol w="3376612"/>
                <a:gridCol w="3376613"/>
              </a:tblGrid>
              <a:tr h="4762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Concept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Formula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Examples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Mid point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Nr line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Coord Plane</a:t>
                      </a:r>
                    </a:p>
                  </a:txBody>
                  <a:tcPr marT="45717" marB="4571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(a + b)</a:t>
                      </a:r>
                      <a:br>
                        <a:rPr kumimoji="0" 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(2 + 8)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b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77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[x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+x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r>
                        <a:rPr kumimoji="0" 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]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,  </a:t>
                      </a:r>
                      <a:r>
                        <a:rPr kumimoji="0" 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[y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+y</a:t>
                      </a:r>
                      <a:r>
                        <a:rPr kumimoji="0" lang="en-US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r>
                        <a:rPr kumimoji="0" 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]</a:t>
                      </a:r>
                      <a:br>
                        <a:rPr kumimoji="0" lang="en-US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2              2</a:t>
                      </a:r>
                      <a:endParaRPr kumimoji="0" lang="en-US" sz="1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 + 1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, </a:t>
                      </a:r>
                      <a:r>
                        <a:rPr kumimoji="0" lang="en-US" sz="1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+ 2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2         2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6" name="AutoShape 45"/>
          <p:cNvSpPr>
            <a:spLocks noChangeArrowheads="1"/>
          </p:cNvSpPr>
          <p:nvPr/>
        </p:nvSpPr>
        <p:spPr bwMode="auto">
          <a:xfrm>
            <a:off x="2755900" y="2108200"/>
            <a:ext cx="2173288" cy="514350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09" name="AutoShape 90"/>
          <p:cNvSpPr>
            <a:spLocks noChangeArrowheads="1"/>
          </p:cNvSpPr>
          <p:nvPr/>
        </p:nvSpPr>
        <p:spPr bwMode="auto">
          <a:xfrm>
            <a:off x="6513513" y="2120900"/>
            <a:ext cx="1387475" cy="514350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215106" y="2958082"/>
            <a:ext cx="4538663" cy="876300"/>
            <a:chOff x="171450" y="5189538"/>
            <a:chExt cx="4538663" cy="876300"/>
          </a:xfrm>
        </p:grpSpPr>
        <p:grpSp>
          <p:nvGrpSpPr>
            <p:cNvPr id="7197" name="Group 46"/>
            <p:cNvGrpSpPr>
              <a:grpSpLocks/>
            </p:cNvGrpSpPr>
            <p:nvPr/>
          </p:nvGrpSpPr>
          <p:grpSpPr bwMode="auto">
            <a:xfrm>
              <a:off x="171450" y="5529263"/>
              <a:ext cx="4538663" cy="236537"/>
              <a:chOff x="108" y="3483"/>
              <a:chExt cx="2859" cy="149"/>
            </a:xfrm>
          </p:grpSpPr>
          <p:sp>
            <p:nvSpPr>
              <p:cNvPr id="7251" name="Line 47"/>
              <p:cNvSpPr>
                <a:spLocks noChangeShapeType="1"/>
              </p:cNvSpPr>
              <p:nvPr/>
            </p:nvSpPr>
            <p:spPr bwMode="auto">
              <a:xfrm>
                <a:off x="108" y="3555"/>
                <a:ext cx="2859" cy="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2" name="Line 48"/>
              <p:cNvSpPr>
                <a:spLocks noChangeShapeType="1"/>
              </p:cNvSpPr>
              <p:nvPr/>
            </p:nvSpPr>
            <p:spPr bwMode="auto">
              <a:xfrm>
                <a:off x="257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3" name="Line 49"/>
              <p:cNvSpPr>
                <a:spLocks noChangeShapeType="1"/>
              </p:cNvSpPr>
              <p:nvPr/>
            </p:nvSpPr>
            <p:spPr bwMode="auto">
              <a:xfrm>
                <a:off x="538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4" name="Line 50"/>
              <p:cNvSpPr>
                <a:spLocks noChangeShapeType="1"/>
              </p:cNvSpPr>
              <p:nvPr/>
            </p:nvSpPr>
            <p:spPr bwMode="auto">
              <a:xfrm>
                <a:off x="819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5" name="Line 51"/>
              <p:cNvSpPr>
                <a:spLocks noChangeShapeType="1"/>
              </p:cNvSpPr>
              <p:nvPr/>
            </p:nvSpPr>
            <p:spPr bwMode="auto">
              <a:xfrm>
                <a:off x="1100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6" name="Line 52"/>
              <p:cNvSpPr>
                <a:spLocks noChangeShapeType="1"/>
              </p:cNvSpPr>
              <p:nvPr/>
            </p:nvSpPr>
            <p:spPr bwMode="auto">
              <a:xfrm>
                <a:off x="1381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7" name="Line 53"/>
              <p:cNvSpPr>
                <a:spLocks noChangeShapeType="1"/>
              </p:cNvSpPr>
              <p:nvPr/>
            </p:nvSpPr>
            <p:spPr bwMode="auto">
              <a:xfrm>
                <a:off x="1943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8" name="Line 54"/>
              <p:cNvSpPr>
                <a:spLocks noChangeShapeType="1"/>
              </p:cNvSpPr>
              <p:nvPr/>
            </p:nvSpPr>
            <p:spPr bwMode="auto">
              <a:xfrm>
                <a:off x="2224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9" name="Line 55"/>
              <p:cNvSpPr>
                <a:spLocks noChangeShapeType="1"/>
              </p:cNvSpPr>
              <p:nvPr/>
            </p:nvSpPr>
            <p:spPr bwMode="auto">
              <a:xfrm>
                <a:off x="2505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0" name="Line 56"/>
              <p:cNvSpPr>
                <a:spLocks noChangeShapeType="1"/>
              </p:cNvSpPr>
              <p:nvPr/>
            </p:nvSpPr>
            <p:spPr bwMode="auto">
              <a:xfrm>
                <a:off x="2786" y="3483"/>
                <a:ext cx="0" cy="14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98" name="Text Box 57"/>
            <p:cNvSpPr txBox="1">
              <a:spLocks noChangeArrowheads="1"/>
            </p:cNvSpPr>
            <p:nvPr/>
          </p:nvSpPr>
          <p:spPr bwMode="auto">
            <a:xfrm>
              <a:off x="692150" y="5189538"/>
              <a:ext cx="3111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a</a:t>
              </a:r>
            </a:p>
          </p:txBody>
        </p:sp>
        <p:sp>
          <p:nvSpPr>
            <p:cNvPr id="7199" name="Text Box 58"/>
            <p:cNvSpPr txBox="1">
              <a:spLocks noChangeArrowheads="1"/>
            </p:cNvSpPr>
            <p:nvPr/>
          </p:nvSpPr>
          <p:spPr bwMode="auto">
            <a:xfrm>
              <a:off x="3376613" y="5191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b</a:t>
              </a:r>
            </a:p>
          </p:txBody>
        </p:sp>
        <p:sp>
          <p:nvSpPr>
            <p:cNvPr id="7200" name="Line 59"/>
            <p:cNvSpPr>
              <a:spLocks noChangeShapeType="1"/>
            </p:cNvSpPr>
            <p:nvPr/>
          </p:nvSpPr>
          <p:spPr bwMode="auto">
            <a:xfrm>
              <a:off x="2638425" y="5529263"/>
              <a:ext cx="0" cy="2365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Text Box 60"/>
            <p:cNvSpPr txBox="1">
              <a:spLocks noChangeArrowheads="1"/>
            </p:cNvSpPr>
            <p:nvPr/>
          </p:nvSpPr>
          <p:spPr bwMode="auto">
            <a:xfrm>
              <a:off x="693738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2</a:t>
              </a:r>
            </a:p>
          </p:txBody>
        </p:sp>
        <p:sp>
          <p:nvSpPr>
            <p:cNvPr id="7202" name="Text Box 61"/>
            <p:cNvSpPr txBox="1">
              <a:spLocks noChangeArrowheads="1"/>
            </p:cNvSpPr>
            <p:nvPr/>
          </p:nvSpPr>
          <p:spPr bwMode="auto">
            <a:xfrm>
              <a:off x="1141413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3</a:t>
              </a:r>
            </a:p>
          </p:txBody>
        </p:sp>
        <p:sp>
          <p:nvSpPr>
            <p:cNvPr id="7203" name="Text Box 62"/>
            <p:cNvSpPr txBox="1">
              <a:spLocks noChangeArrowheads="1"/>
            </p:cNvSpPr>
            <p:nvPr/>
          </p:nvSpPr>
          <p:spPr bwMode="auto">
            <a:xfrm>
              <a:off x="1589088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4</a:t>
              </a:r>
            </a:p>
          </p:txBody>
        </p:sp>
        <p:sp>
          <p:nvSpPr>
            <p:cNvPr id="7204" name="Text Box 63"/>
            <p:cNvSpPr txBox="1">
              <a:spLocks noChangeArrowheads="1"/>
            </p:cNvSpPr>
            <p:nvPr/>
          </p:nvSpPr>
          <p:spPr bwMode="auto">
            <a:xfrm>
              <a:off x="2036763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5</a:t>
              </a:r>
            </a:p>
          </p:txBody>
        </p:sp>
        <p:sp>
          <p:nvSpPr>
            <p:cNvPr id="7205" name="Text Box 64"/>
            <p:cNvSpPr txBox="1">
              <a:spLocks noChangeArrowheads="1"/>
            </p:cNvSpPr>
            <p:nvPr/>
          </p:nvSpPr>
          <p:spPr bwMode="auto">
            <a:xfrm>
              <a:off x="2484438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6</a:t>
              </a:r>
            </a:p>
          </p:txBody>
        </p:sp>
        <p:sp>
          <p:nvSpPr>
            <p:cNvPr id="7206" name="Text Box 65"/>
            <p:cNvSpPr txBox="1">
              <a:spLocks noChangeArrowheads="1"/>
            </p:cNvSpPr>
            <p:nvPr/>
          </p:nvSpPr>
          <p:spPr bwMode="auto">
            <a:xfrm>
              <a:off x="2932113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7</a:t>
              </a:r>
            </a:p>
          </p:txBody>
        </p:sp>
        <p:sp>
          <p:nvSpPr>
            <p:cNvPr id="7207" name="Text Box 66"/>
            <p:cNvSpPr txBox="1">
              <a:spLocks noChangeArrowheads="1"/>
            </p:cNvSpPr>
            <p:nvPr/>
          </p:nvSpPr>
          <p:spPr bwMode="auto">
            <a:xfrm>
              <a:off x="3379788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8</a:t>
              </a:r>
            </a:p>
          </p:txBody>
        </p:sp>
        <p:sp>
          <p:nvSpPr>
            <p:cNvPr id="7208" name="Text Box 67"/>
            <p:cNvSpPr txBox="1">
              <a:spLocks noChangeArrowheads="1"/>
            </p:cNvSpPr>
            <p:nvPr/>
          </p:nvSpPr>
          <p:spPr bwMode="auto">
            <a:xfrm>
              <a:off x="3824288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9</a:t>
              </a:r>
            </a:p>
          </p:txBody>
        </p:sp>
        <p:sp>
          <p:nvSpPr>
            <p:cNvPr id="7212" name="Rectangle 101"/>
            <p:cNvSpPr>
              <a:spLocks noChangeArrowheads="1"/>
            </p:cNvSpPr>
            <p:nvPr/>
          </p:nvSpPr>
          <p:spPr bwMode="auto">
            <a:xfrm>
              <a:off x="254000" y="5699125"/>
              <a:ext cx="3111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1</a:t>
              </a:r>
            </a:p>
          </p:txBody>
        </p:sp>
      </p:grpSp>
      <p:sp>
        <p:nvSpPr>
          <p:cNvPr id="7213" name="Text Box 102"/>
          <p:cNvSpPr txBox="1">
            <a:spLocks noChangeArrowheads="1"/>
          </p:cNvSpPr>
          <p:nvPr/>
        </p:nvSpPr>
        <p:spPr bwMode="auto">
          <a:xfrm>
            <a:off x="7942263" y="2179638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= (4, 3)</a:t>
            </a:r>
          </a:p>
        </p:txBody>
      </p:sp>
      <p:sp>
        <p:nvSpPr>
          <p:cNvPr id="7214" name="Text Box 103"/>
          <p:cNvSpPr txBox="1">
            <a:spLocks noChangeArrowheads="1"/>
          </p:cNvSpPr>
          <p:nvPr/>
        </p:nvSpPr>
        <p:spPr bwMode="auto">
          <a:xfrm>
            <a:off x="7696200" y="1428750"/>
            <a:ext cx="50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/>
              <a:t>= 5</a:t>
            </a:r>
          </a:p>
        </p:txBody>
      </p:sp>
      <p:grpSp>
        <p:nvGrpSpPr>
          <p:cNvPr id="7215" name="Group 110"/>
          <p:cNvGrpSpPr>
            <a:grpSpLocks/>
          </p:cNvGrpSpPr>
          <p:nvPr/>
        </p:nvGrpSpPr>
        <p:grpSpPr bwMode="auto">
          <a:xfrm>
            <a:off x="5666581" y="2903622"/>
            <a:ext cx="3081337" cy="2441575"/>
            <a:chOff x="6062668" y="4016375"/>
            <a:chExt cx="3081332" cy="2440598"/>
          </a:xfrm>
        </p:grpSpPr>
        <p:grpSp>
          <p:nvGrpSpPr>
            <p:cNvPr id="7216" name="Group 68"/>
            <p:cNvGrpSpPr>
              <a:grpSpLocks/>
            </p:cNvGrpSpPr>
            <p:nvPr/>
          </p:nvGrpSpPr>
          <p:grpSpPr bwMode="auto">
            <a:xfrm>
              <a:off x="6062668" y="4078898"/>
              <a:ext cx="2835275" cy="2378075"/>
              <a:chOff x="3819" y="2160"/>
              <a:chExt cx="1786" cy="1498"/>
            </a:xfrm>
          </p:grpSpPr>
          <p:sp>
            <p:nvSpPr>
              <p:cNvPr id="7229" name="Line 69"/>
              <p:cNvSpPr>
                <a:spLocks noChangeShapeType="1"/>
              </p:cNvSpPr>
              <p:nvPr/>
            </p:nvSpPr>
            <p:spPr bwMode="auto">
              <a:xfrm flipH="1">
                <a:off x="4317" y="2160"/>
                <a:ext cx="0" cy="149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0" name="Line 70"/>
              <p:cNvSpPr>
                <a:spLocks noChangeShapeType="1"/>
              </p:cNvSpPr>
              <p:nvPr/>
            </p:nvSpPr>
            <p:spPr bwMode="auto">
              <a:xfrm>
                <a:off x="3819" y="3307"/>
                <a:ext cx="178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1" name="Line 71"/>
              <p:cNvSpPr>
                <a:spLocks noChangeShapeType="1"/>
              </p:cNvSpPr>
              <p:nvPr/>
            </p:nvSpPr>
            <p:spPr bwMode="auto">
              <a:xfrm>
                <a:off x="4461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2" name="Line 72"/>
              <p:cNvSpPr>
                <a:spLocks noChangeShapeType="1"/>
              </p:cNvSpPr>
              <p:nvPr/>
            </p:nvSpPr>
            <p:spPr bwMode="auto">
              <a:xfrm>
                <a:off x="4624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3" name="Line 73"/>
              <p:cNvSpPr>
                <a:spLocks noChangeShapeType="1"/>
              </p:cNvSpPr>
              <p:nvPr/>
            </p:nvSpPr>
            <p:spPr bwMode="auto">
              <a:xfrm>
                <a:off x="4788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4" name="Line 74"/>
              <p:cNvSpPr>
                <a:spLocks noChangeShapeType="1"/>
              </p:cNvSpPr>
              <p:nvPr/>
            </p:nvSpPr>
            <p:spPr bwMode="auto">
              <a:xfrm>
                <a:off x="4952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5" name="Line 75"/>
              <p:cNvSpPr>
                <a:spLocks noChangeShapeType="1"/>
              </p:cNvSpPr>
              <p:nvPr/>
            </p:nvSpPr>
            <p:spPr bwMode="auto">
              <a:xfrm>
                <a:off x="5115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6" name="Line 76"/>
              <p:cNvSpPr>
                <a:spLocks noChangeShapeType="1"/>
              </p:cNvSpPr>
              <p:nvPr/>
            </p:nvSpPr>
            <p:spPr bwMode="auto">
              <a:xfrm>
                <a:off x="5279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7" name="Line 77"/>
              <p:cNvSpPr>
                <a:spLocks noChangeShapeType="1"/>
              </p:cNvSpPr>
              <p:nvPr/>
            </p:nvSpPr>
            <p:spPr bwMode="auto">
              <a:xfrm>
                <a:off x="5443" y="325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8" name="Line 78"/>
              <p:cNvSpPr>
                <a:spLocks noChangeShapeType="1"/>
              </p:cNvSpPr>
              <p:nvPr/>
            </p:nvSpPr>
            <p:spPr bwMode="auto">
              <a:xfrm rot="16200000" flipH="1">
                <a:off x="4328" y="3098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9" name="Line 79"/>
              <p:cNvSpPr>
                <a:spLocks noChangeShapeType="1"/>
              </p:cNvSpPr>
              <p:nvPr/>
            </p:nvSpPr>
            <p:spPr bwMode="auto">
              <a:xfrm rot="16200000" flipH="1">
                <a:off x="4328" y="2956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0" name="Line 80"/>
              <p:cNvSpPr>
                <a:spLocks noChangeShapeType="1"/>
              </p:cNvSpPr>
              <p:nvPr/>
            </p:nvSpPr>
            <p:spPr bwMode="auto">
              <a:xfrm rot="16200000" flipH="1">
                <a:off x="4328" y="2815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1" name="Line 81"/>
              <p:cNvSpPr>
                <a:spLocks noChangeShapeType="1"/>
              </p:cNvSpPr>
              <p:nvPr/>
            </p:nvSpPr>
            <p:spPr bwMode="auto">
              <a:xfrm rot="16200000" flipH="1">
                <a:off x="4328" y="2673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2" name="Line 82"/>
              <p:cNvSpPr>
                <a:spLocks noChangeShapeType="1"/>
              </p:cNvSpPr>
              <p:nvPr/>
            </p:nvSpPr>
            <p:spPr bwMode="auto">
              <a:xfrm rot="16200000" flipH="1">
                <a:off x="4328" y="2532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3" name="Line 83"/>
              <p:cNvSpPr>
                <a:spLocks noChangeShapeType="1"/>
              </p:cNvSpPr>
              <p:nvPr/>
            </p:nvSpPr>
            <p:spPr bwMode="auto">
              <a:xfrm rot="16200000" flipH="1">
                <a:off x="4328" y="2390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4" name="Line 84"/>
              <p:cNvSpPr>
                <a:spLocks noChangeShapeType="1"/>
              </p:cNvSpPr>
              <p:nvPr/>
            </p:nvSpPr>
            <p:spPr bwMode="auto">
              <a:xfrm rot="16200000" flipH="1">
                <a:off x="4328" y="2249"/>
                <a:ext cx="0" cy="1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17" name="Oval 85"/>
            <p:cNvSpPr>
              <a:spLocks noChangeArrowheads="1"/>
            </p:cNvSpPr>
            <p:nvPr/>
          </p:nvSpPr>
          <p:spPr bwMode="auto">
            <a:xfrm>
              <a:off x="7023100" y="5389563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8" name="Oval 86"/>
            <p:cNvSpPr>
              <a:spLocks noChangeArrowheads="1"/>
            </p:cNvSpPr>
            <p:nvPr/>
          </p:nvSpPr>
          <p:spPr bwMode="auto">
            <a:xfrm>
              <a:off x="8585200" y="4929188"/>
              <a:ext cx="88900" cy="889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9" name="Text Box 87"/>
            <p:cNvSpPr txBox="1">
              <a:spLocks noChangeArrowheads="1"/>
            </p:cNvSpPr>
            <p:nvPr/>
          </p:nvSpPr>
          <p:spPr bwMode="auto">
            <a:xfrm>
              <a:off x="6997700" y="5468938"/>
              <a:ext cx="6032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(1,2)</a:t>
              </a:r>
            </a:p>
          </p:txBody>
        </p:sp>
        <p:sp>
          <p:nvSpPr>
            <p:cNvPr id="7220" name="Text Box 88"/>
            <p:cNvSpPr txBox="1">
              <a:spLocks noChangeArrowheads="1"/>
            </p:cNvSpPr>
            <p:nvPr/>
          </p:nvSpPr>
          <p:spPr bwMode="auto">
            <a:xfrm>
              <a:off x="8408988" y="4611688"/>
              <a:ext cx="603250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/>
                <a:t>(7,4)</a:t>
              </a:r>
            </a:p>
          </p:txBody>
        </p:sp>
        <p:sp>
          <p:nvSpPr>
            <p:cNvPr id="7221" name="Line 89"/>
            <p:cNvSpPr>
              <a:spLocks noChangeShapeType="1"/>
            </p:cNvSpPr>
            <p:nvPr/>
          </p:nvSpPr>
          <p:spPr bwMode="auto">
            <a:xfrm flipV="1">
              <a:off x="7078663" y="4981575"/>
              <a:ext cx="1549400" cy="4508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2" name="Text Box 99"/>
            <p:cNvSpPr txBox="1">
              <a:spLocks noChangeArrowheads="1"/>
            </p:cNvSpPr>
            <p:nvPr/>
          </p:nvSpPr>
          <p:spPr bwMode="auto">
            <a:xfrm>
              <a:off x="6899275" y="4016375"/>
              <a:ext cx="3032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Y</a:t>
              </a:r>
            </a:p>
          </p:txBody>
        </p:sp>
        <p:sp>
          <p:nvSpPr>
            <p:cNvPr id="7223" name="Text Box 100"/>
            <p:cNvSpPr txBox="1">
              <a:spLocks noChangeArrowheads="1"/>
            </p:cNvSpPr>
            <p:nvPr/>
          </p:nvSpPr>
          <p:spPr bwMode="auto">
            <a:xfrm>
              <a:off x="8840788" y="5743575"/>
              <a:ext cx="303212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X</a:t>
              </a:r>
            </a:p>
          </p:txBody>
        </p:sp>
        <p:sp>
          <p:nvSpPr>
            <p:cNvPr id="7224" name="Line 104"/>
            <p:cNvSpPr>
              <a:spLocks noChangeShapeType="1"/>
            </p:cNvSpPr>
            <p:nvPr/>
          </p:nvSpPr>
          <p:spPr bwMode="auto">
            <a:xfrm>
              <a:off x="7073900" y="5435600"/>
              <a:ext cx="157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Line 105"/>
            <p:cNvSpPr>
              <a:spLocks noChangeShapeType="1"/>
            </p:cNvSpPr>
            <p:nvPr/>
          </p:nvSpPr>
          <p:spPr bwMode="auto">
            <a:xfrm flipV="1">
              <a:off x="8636000" y="4940300"/>
              <a:ext cx="0" cy="495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8" name="Text Box 108"/>
            <p:cNvSpPr txBox="1">
              <a:spLocks noChangeArrowheads="1"/>
            </p:cNvSpPr>
            <p:nvPr/>
          </p:nvSpPr>
          <p:spPr bwMode="auto">
            <a:xfrm>
              <a:off x="7672793" y="4652418"/>
              <a:ext cx="377025" cy="369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dirty="0" smtClean="0"/>
                <a:t>M</a:t>
              </a:r>
              <a:endParaRPr lang="en-US" alt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37851" y="4059249"/>
            <a:ext cx="4196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66FFFF"/>
                </a:solidFill>
              </a:rPr>
              <a:t>Given an endpoint and the midpoint is a “travel” problem</a:t>
            </a:r>
            <a:endParaRPr lang="en-US" b="1" dirty="0">
              <a:solidFill>
                <a:srgbClr val="66FFFF"/>
              </a:solidFill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>
          <a:xfrm>
            <a:off x="7442994" y="4056081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36744" y="4460808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Endpoint:  (1, 2)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Midpoint:   (4, 3)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5105" y="5450039"/>
            <a:ext cx="42114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FF99"/>
                </a:solidFill>
              </a:rPr>
              <a:t>By equations:</a:t>
            </a:r>
          </a:p>
          <a:p>
            <a:r>
              <a:rPr lang="en-US" b="1" dirty="0" smtClean="0">
                <a:solidFill>
                  <a:srgbClr val="99FF99"/>
                </a:solidFill>
              </a:rPr>
              <a:t>    Midpoint  (4, 3)         Midpoint (4, 3)</a:t>
            </a:r>
          </a:p>
          <a:p>
            <a:r>
              <a:rPr lang="en-US" b="1" dirty="0" smtClean="0">
                <a:solidFill>
                  <a:srgbClr val="99FF99"/>
                </a:solidFill>
              </a:rPr>
              <a:t>̶    </a:t>
            </a:r>
            <a:r>
              <a:rPr lang="en-US" b="1" u="sng" dirty="0" smtClean="0">
                <a:solidFill>
                  <a:srgbClr val="99FF99"/>
                </a:solidFill>
              </a:rPr>
              <a:t>Endpoint  (1, 2)</a:t>
            </a:r>
            <a:r>
              <a:rPr lang="en-US" b="1" dirty="0" smtClean="0">
                <a:solidFill>
                  <a:srgbClr val="99FF99"/>
                </a:solidFill>
              </a:rPr>
              <a:t>      </a:t>
            </a:r>
            <a:r>
              <a:rPr lang="en-US" b="1" u="sng" dirty="0" smtClean="0">
                <a:solidFill>
                  <a:srgbClr val="99FF99"/>
                </a:solidFill>
              </a:rPr>
              <a:t>+  Travel   (3, 1)</a:t>
            </a:r>
          </a:p>
          <a:p>
            <a:r>
              <a:rPr lang="en-US" b="1" dirty="0" smtClean="0">
                <a:solidFill>
                  <a:srgbClr val="99FF99"/>
                </a:solidFill>
              </a:rPr>
              <a:t>    Travel      (3, 1)     Other End  (7, 4)</a:t>
            </a:r>
            <a:endParaRPr lang="en-US" b="1" dirty="0">
              <a:solidFill>
                <a:srgbClr val="99FF99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929188" y="5588538"/>
            <a:ext cx="41823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9CCFF"/>
                </a:solidFill>
              </a:rPr>
              <a:t>By graphing:  3 right and 1 up to get to the middle.  Have to go same distance to get to the other end.</a:t>
            </a:r>
            <a:endParaRPr lang="en-US" b="1" dirty="0">
              <a:solidFill>
                <a:srgbClr val="99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41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1556</Words>
  <Application>Microsoft Office PowerPoint</Application>
  <PresentationFormat>On-screen Show (4:3)</PresentationFormat>
  <Paragraphs>346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Lesson 1-R</vt:lpstr>
      <vt:lpstr>Lesson Outline</vt:lpstr>
      <vt:lpstr>PowerPoint Presentation</vt:lpstr>
      <vt:lpstr>Objectives</vt:lpstr>
      <vt:lpstr>Vocabulary</vt:lpstr>
      <vt:lpstr>Visual Definitions</vt:lpstr>
      <vt:lpstr>Whole = Sum of its Parts</vt:lpstr>
      <vt:lpstr>Distance Review</vt:lpstr>
      <vt:lpstr>Mid-points Review</vt:lpstr>
      <vt:lpstr>Angles</vt:lpstr>
      <vt:lpstr>Angle Vocabulary</vt:lpstr>
      <vt:lpstr>Figures Vocabulary</vt:lpstr>
      <vt:lpstr>Summary &amp; Homework</vt:lpstr>
      <vt:lpstr>Vocabulary Important</vt:lpstr>
      <vt:lpstr>Symbols are like Vocabulary</vt:lpstr>
      <vt:lpstr>Finding Angles Information</vt:lpstr>
      <vt:lpstr>Finding Distance</vt:lpstr>
      <vt:lpstr>Finding Midpoints</vt:lpstr>
      <vt:lpstr>Miscellaneous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38</cp:revision>
  <dcterms:created xsi:type="dcterms:W3CDTF">2008-02-18T23:02:07Z</dcterms:created>
  <dcterms:modified xsi:type="dcterms:W3CDTF">2018-06-28T13:15:46Z</dcterms:modified>
</cp:coreProperties>
</file>