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0" r:id="rId5"/>
    <p:sldId id="284" r:id="rId6"/>
    <p:sldId id="291" r:id="rId7"/>
    <p:sldId id="292" r:id="rId8"/>
    <p:sldId id="262" r:id="rId9"/>
    <p:sldId id="285" r:id="rId10"/>
    <p:sldId id="286" r:id="rId11"/>
    <p:sldId id="287" r:id="rId12"/>
    <p:sldId id="288" r:id="rId13"/>
    <p:sldId id="28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10-1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Lines and Segments that Intersect Circles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79095" y="1149350"/>
                <a:ext cx="3664527" cy="462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𝑺𝑻</m:t>
                        </m:r>
                      </m:e>
                    </m:acc>
                  </m:oMath>
                </a14:m>
                <a:r>
                  <a:rPr lang="en-US" sz="2400" b="1" dirty="0"/>
                  <a:t> tangent to </a:t>
                </a:r>
                <a14:m>
                  <m:oMath xmlns:m="http://schemas.openxmlformats.org/officeDocument/2006/math">
                    <m:r>
                      <a:rPr lang="en-US" sz="2400" b="1" i="1"/>
                      <m:t>⊙</m:t>
                    </m:r>
                    <m:r>
                      <a:rPr lang="en-US" sz="2400" b="1" i="1"/>
                      <m:t>𝑷</m:t>
                    </m:r>
                  </m:oMath>
                </a14:m>
                <a:r>
                  <a:rPr lang="en-US" sz="2400" b="1" dirty="0"/>
                  <a:t>?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095" y="1149350"/>
                <a:ext cx="3664527" cy="462434"/>
              </a:xfrm>
              <a:prstGeom prst="rect">
                <a:avLst/>
              </a:prstGeom>
              <a:blipFill rotWithShape="1">
                <a:blip r:embed="rId2"/>
                <a:stretch>
                  <a:fillRect l="-2496" t="-9333" b="-3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744845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No.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379094" y="2508887"/>
                <a:ext cx="3498375" cy="1586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𝟒𝟒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𝟐𝟒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𝟓𝟏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𝟏𝟗𝟑𝟔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𝟓𝟕𝟔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𝟐𝟔𝟎𝟏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𝟐𝟓𝟏𝟐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𝟐𝟔𝟎𝟏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094" y="2508887"/>
                <a:ext cx="3498375" cy="1586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622" y="827812"/>
            <a:ext cx="4963218" cy="3296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1149350"/>
                <a:ext cx="3669031" cy="1938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point P is a point of tangency.  Find the radius, r, of </a:t>
                </a:r>
                <a14:m>
                  <m:oMath xmlns:m="http://schemas.openxmlformats.org/officeDocument/2006/math">
                    <m:r>
                      <a:rPr lang="en-US" sz="2400" b="1" i="1"/>
                      <m:t>⊙</m:t>
                    </m:r>
                    <m:r>
                      <a:rPr lang="en-US" sz="2400" b="1" i="1"/>
                      <m:t>𝑶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r>
                  <a:rPr lang="en-US" sz="2400" b="1" dirty="0"/>
                  <a:t> 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1149350"/>
                <a:ext cx="3669031" cy="1938992"/>
              </a:xfrm>
              <a:prstGeom prst="rect">
                <a:avLst/>
              </a:prstGeom>
              <a:blipFill rotWithShape="1">
                <a:blip r:embed="rId2"/>
                <a:stretch>
                  <a:fillRect l="-2662" t="-220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3493571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r = 15.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4517092"/>
                <a:ext cx="4452779" cy="1963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𝟑𝟔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𝟐𝟒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𝟏𝟐𝟗𝟔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𝟓𝟕𝟔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𝟕𝟐𝟎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𝒓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𝒓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4517092"/>
                <a:ext cx="4452779" cy="1963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071" y="934284"/>
            <a:ext cx="4847619" cy="31809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5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20041" y="1149350"/>
                <a:ext cx="4251960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𝑱𝑯</m:t>
                        </m:r>
                      </m:e>
                    </m:acc>
                  </m:oMath>
                </a14:m>
                <a:r>
                  <a:rPr lang="en-US" sz="2400" b="1" dirty="0"/>
                  <a:t> is tangent to </a:t>
                </a:r>
                <a14:m>
                  <m:oMath xmlns:m="http://schemas.openxmlformats.org/officeDocument/2006/math">
                    <m:r>
                      <a:rPr lang="en-US" sz="2400" b="1" i="1"/>
                      <m:t>⊙</m:t>
                    </m:r>
                    <m:r>
                      <a:rPr lang="en-US" sz="2400" b="1" i="1"/>
                      <m:t>𝑳</m:t>
                    </m:r>
                  </m:oMath>
                </a14:m>
                <a:r>
                  <a:rPr lang="en-US" sz="2400" b="1" dirty="0"/>
                  <a:t> at H,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𝑱𝑲</m:t>
                        </m:r>
                      </m:e>
                    </m:acc>
                  </m:oMath>
                </a14:m>
                <a:r>
                  <a:rPr lang="en-US" sz="2400" b="1" dirty="0"/>
                  <a:t> is tangent to </a:t>
                </a:r>
                <a14:m>
                  <m:oMath xmlns:m="http://schemas.openxmlformats.org/officeDocument/2006/math">
                    <m:r>
                      <a:rPr lang="en-US" sz="2400" b="1" i="1"/>
                      <m:t>⊙</m:t>
                    </m:r>
                    <m:r>
                      <a:rPr lang="en-US" sz="2400" b="1" i="1"/>
                      <m:t>𝑳</m:t>
                    </m:r>
                  </m:oMath>
                </a14:m>
                <a:r>
                  <a:rPr lang="en-US" sz="2400" b="1" dirty="0"/>
                  <a:t> at K.  Find the value of x.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1" y="1149350"/>
                <a:ext cx="425196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2296" t="-3571" b="-117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20041" y="4841531"/>
            <a:ext cx="3166110" cy="633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x = 12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696833" y="2891267"/>
                <a:ext cx="3498375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𝟕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𝟔𝟏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𝟕𝐱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𝟖𝟒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833" y="2891267"/>
                <a:ext cx="3498375" cy="12003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160" y="1348739"/>
            <a:ext cx="3982006" cy="2742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63760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A line that is tangent to a circle intersects the circle in exactly one point.</a:t>
            </a:r>
          </a:p>
          <a:p>
            <a:pPr lvl="1"/>
            <a:r>
              <a:rPr lang="en-US" sz="2400" b="1" dirty="0"/>
              <a:t>A tangent is perpendicular to a radius (or diameter) of a </a:t>
            </a:r>
            <a:r>
              <a:rPr lang="en-US" sz="2400" b="1" dirty="0" smtClean="0"/>
              <a:t>circle</a:t>
            </a:r>
          </a:p>
          <a:p>
            <a:pPr lvl="2"/>
            <a:r>
              <a:rPr lang="en-US" sz="2000" b="1" dirty="0" smtClean="0">
                <a:solidFill>
                  <a:srgbClr val="FFC000"/>
                </a:solidFill>
              </a:rPr>
              <a:t>Pythagorean Theorem </a:t>
            </a:r>
            <a:r>
              <a:rPr lang="en-US" sz="2000" b="1" dirty="0" smtClean="0"/>
              <a:t>applies</a:t>
            </a:r>
            <a:endParaRPr lang="en-US" sz="2000" b="1" dirty="0"/>
          </a:p>
          <a:p>
            <a:pPr lvl="1"/>
            <a:r>
              <a:rPr lang="en-US" sz="2400" b="1" dirty="0"/>
              <a:t>Two segments tangent to a circle from the same exterior point are </a:t>
            </a:r>
            <a:r>
              <a:rPr lang="en-US" sz="2400" b="1" dirty="0" smtClean="0"/>
              <a:t>congruent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Circle Items Worksheet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Identify </a:t>
            </a:r>
            <a:r>
              <a:rPr lang="en-US" sz="2800" b="1" dirty="0"/>
              <a:t>special segments and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Draw </a:t>
            </a:r>
            <a:r>
              <a:rPr lang="en-US" sz="2800" b="1" dirty="0"/>
              <a:t>and identify common </a:t>
            </a:r>
            <a:r>
              <a:rPr lang="en-US" sz="2800" b="1" dirty="0" smtClean="0"/>
              <a:t>tangents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properties of tangents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</a:rPr>
              <a:t>Center</a:t>
            </a:r>
            <a:r>
              <a:rPr lang="en-US" sz="2400" b="1" dirty="0"/>
              <a:t> – the central point of a circle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Chord</a:t>
            </a:r>
            <a:r>
              <a:rPr lang="en-US" sz="2400" b="1" dirty="0"/>
              <a:t> – any segment that endpoints are on the circle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Circle</a:t>
            </a:r>
            <a:r>
              <a:rPr lang="en-US" sz="2400" b="1" dirty="0"/>
              <a:t> – the set of all points in a plane equidistant for a given point called the center of the circle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Circumference</a:t>
            </a:r>
            <a:r>
              <a:rPr lang="en-US" sz="2400" b="1" dirty="0"/>
              <a:t> – is the perimeter of the circle (once around the outside) C = 2πr = dπ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Common tangent </a:t>
            </a:r>
            <a:r>
              <a:rPr lang="en-US" sz="2400" b="1" dirty="0"/>
              <a:t>– a line or segment that is tangent to two coplanar circles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Concentric circles </a:t>
            </a:r>
            <a:r>
              <a:rPr lang="en-US" sz="2400" b="1" dirty="0"/>
              <a:t>– coplanar circle that have a common </a:t>
            </a:r>
            <a:r>
              <a:rPr lang="en-US" sz="2400" b="1" dirty="0" smtClean="0"/>
              <a:t>center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Diameter </a:t>
            </a:r>
            <a:r>
              <a:rPr lang="en-US" sz="2400" b="1" dirty="0"/>
              <a:t>– a chord that contains the center of the circle</a:t>
            </a: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Point </a:t>
            </a:r>
            <a:r>
              <a:rPr lang="en-US" sz="2400" b="1" dirty="0">
                <a:solidFill>
                  <a:srgbClr val="FFFF00"/>
                </a:solidFill>
              </a:rPr>
              <a:t>of tangency </a:t>
            </a:r>
            <a:r>
              <a:rPr lang="en-US" sz="2400" b="1" dirty="0"/>
              <a:t>– the point that the circle and tangent intersect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Radius</a:t>
            </a:r>
            <a:r>
              <a:rPr lang="en-US" sz="2400" b="1" dirty="0"/>
              <a:t> – any segment that endpoints are the center and a point on the circle; ½ diameter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Secant</a:t>
            </a:r>
            <a:r>
              <a:rPr lang="en-US" sz="2400" b="1" dirty="0"/>
              <a:t> – a line that intersects a circle in two points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Tangent</a:t>
            </a:r>
            <a:r>
              <a:rPr lang="en-US" sz="2400" b="1" dirty="0"/>
              <a:t> – a line in the plane of a circle that intersects the circle in exactly one point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Tangent circles </a:t>
            </a:r>
            <a:r>
              <a:rPr lang="en-US" sz="2400" b="1" dirty="0"/>
              <a:t>– coplanar circle that intersect in one point</a:t>
            </a:r>
          </a:p>
        </p:txBody>
      </p:sp>
    </p:spTree>
    <p:extLst>
      <p:ext uri="{BB962C8B-B14F-4D97-AF65-F5344CB8AC3E}">
        <p14:creationId xmlns:p14="http://schemas.microsoft.com/office/powerpoint/2010/main" val="218832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Things Intersecting Circles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15900" y="5835920"/>
            <a:ext cx="8805863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Tangents are one point and secants are </a:t>
            </a:r>
            <a:r>
              <a:rPr lang="en-US" altLang="en-US" sz="2400" b="1" dirty="0">
                <a:solidFill>
                  <a:srgbClr val="FFFF00"/>
                </a:solidFill>
                <a:latin typeface="Times New Roman" pitchFamily="18" charset="0"/>
              </a:rPr>
              <a:t>two points 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intersections.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Diameters are the longest chords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42" y="1128530"/>
            <a:ext cx="7787775" cy="4544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Common Tangents to Circles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07390" y="6118360"/>
            <a:ext cx="7647837" cy="625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Common tangents (0, 1, 2) depending on circle’s location.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24" y="1403666"/>
            <a:ext cx="6489813" cy="4547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Tangents to Circles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15900" y="5901190"/>
            <a:ext cx="8805863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Tangents 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  <a:sym typeface="Symbol"/>
              </a:rPr>
              <a:t> to radii or diameters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Tangents congruent in length coming from the same point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08" y="1170621"/>
            <a:ext cx="6369048" cy="4560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31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504824" y="1149350"/>
                <a:ext cx="5335906" cy="4247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/>
                  <a:t>Tell </a:t>
                </a:r>
                <a:r>
                  <a:rPr lang="en-US" sz="2400" b="1" dirty="0"/>
                  <a:t>whether the line, ray, or segment is best described as a radius, chord, diameter, secant or tangent of circle O</a:t>
                </a:r>
                <a:r>
                  <a:rPr lang="en-US" sz="2400" b="1" dirty="0" smtClean="0"/>
                  <a:t>.</a:t>
                </a:r>
              </a:p>
              <a:p>
                <a:endParaRPr lang="en-US" sz="2400" b="1" dirty="0" smtClean="0"/>
              </a:p>
              <a:p>
                <a:endParaRPr lang="en-US" sz="2400" b="1" dirty="0"/>
              </a:p>
              <a:p>
                <a:pPr marL="45720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𝑷𝑹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𝑴𝑵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𝑷𝑸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𝑸𝑶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endParaRPr lang="en-US" sz="2400" b="1" dirty="0"/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1149350"/>
                <a:ext cx="5335906" cy="4247701"/>
              </a:xfrm>
              <a:prstGeom prst="rect">
                <a:avLst/>
              </a:prstGeom>
              <a:blipFill rotWithShape="1">
                <a:blip r:embed="rId2"/>
                <a:stretch>
                  <a:fillRect l="-1829" t="-100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77190" y="2796632"/>
            <a:ext cx="5543550" cy="326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000" b="1" dirty="0" smtClean="0">
              <a:solidFill>
                <a:srgbClr val="FFEB55"/>
              </a:solidFill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1543050" algn="l"/>
              </a:tabLst>
            </a:pPr>
            <a:r>
              <a:rPr lang="en-US" altLang="en-US" sz="2000" b="1" dirty="0" smtClean="0">
                <a:solidFill>
                  <a:srgbClr val="FFEB55"/>
                </a:solidFill>
              </a:rPr>
              <a:t>             </a:t>
            </a: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Diameter (chord as well)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1543050" algn="l"/>
              </a:tabLst>
            </a:pP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	Tangent line (touches at R)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1543050" algn="l"/>
              </a:tabLst>
            </a:pP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Chord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1543050" algn="l"/>
              </a:tabLst>
            </a:pP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	Radius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1543050" algn="l"/>
              </a:tabLst>
            </a:pPr>
            <a:r>
              <a:rPr lang="en-US" altLang="en-US" sz="24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	</a:t>
            </a: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MP is a secant (touches at Q and P)</a:t>
            </a: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868" y="1176020"/>
            <a:ext cx="2523809" cy="28007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794194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Tell how many common tangents the circles have and draw them.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a.                              </a:t>
            </a:r>
            <a:r>
              <a:rPr lang="en-US" sz="2400" b="1" dirty="0"/>
              <a:t>b.           </a:t>
            </a:r>
            <a:r>
              <a:rPr lang="en-US" sz="2400" b="1" dirty="0" smtClean="0"/>
              <a:t>                       </a:t>
            </a:r>
            <a:r>
              <a:rPr lang="en-US" sz="2400" b="1" dirty="0"/>
              <a:t>c.  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40030" y="5268277"/>
            <a:ext cx="7831138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777396" y="4502150"/>
            <a:ext cx="8046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None                                one                           two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3" y="2449847"/>
            <a:ext cx="1497143" cy="15314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125" y="2449843"/>
            <a:ext cx="1108572" cy="1143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2449843"/>
            <a:ext cx="1645715" cy="9485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Straight Connector 2"/>
          <p:cNvCxnSpPr/>
          <p:nvPr/>
        </p:nvCxnSpPr>
        <p:spPr>
          <a:xfrm>
            <a:off x="3394710" y="2924128"/>
            <a:ext cx="1405968" cy="97350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591300" y="2886075"/>
            <a:ext cx="2295525" cy="70692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53225" y="2347913"/>
            <a:ext cx="2338388" cy="67351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543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Lesson 10-1</vt:lpstr>
      <vt:lpstr>Objectives</vt:lpstr>
      <vt:lpstr>Vocabulary</vt:lpstr>
      <vt:lpstr>Vocabulary</vt:lpstr>
      <vt:lpstr>Things Intersecting Circles</vt:lpstr>
      <vt:lpstr>Common Tangents to Circles</vt:lpstr>
      <vt:lpstr>Tangents to Circles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28</cp:revision>
  <dcterms:created xsi:type="dcterms:W3CDTF">2008-01-23T14:30:53Z</dcterms:created>
  <dcterms:modified xsi:type="dcterms:W3CDTF">2018-11-04T18:43:49Z</dcterms:modified>
</cp:coreProperties>
</file>