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4" r:id="rId5"/>
    <p:sldId id="291" r:id="rId6"/>
    <p:sldId id="292" r:id="rId7"/>
    <p:sldId id="293" r:id="rId8"/>
    <p:sldId id="294" r:id="rId9"/>
    <p:sldId id="262" r:id="rId10"/>
    <p:sldId id="285" r:id="rId11"/>
    <p:sldId id="286" r:id="rId12"/>
    <p:sldId id="287" r:id="rId13"/>
    <p:sldId id="295" r:id="rId14"/>
    <p:sldId id="296" r:id="rId15"/>
    <p:sldId id="28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10-2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Finding Arc Measures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504824" y="1149350"/>
                <a:ext cx="5438776" cy="3822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/>
                  <a:t>Find the measure of each arc.</a:t>
                </a:r>
              </a:p>
              <a:p>
                <a:r>
                  <a:rPr lang="en-US" sz="2400" b="1" dirty="0"/>
                  <a:t> </a:t>
                </a:r>
                <a:endParaRPr lang="en-US" sz="2400" b="1" dirty="0" smtClean="0"/>
              </a:p>
              <a:p>
                <a:endParaRPr lang="en-US" sz="2400" b="1" dirty="0"/>
              </a:p>
              <a:p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𝑺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𝑹</m:t>
                        </m:r>
                        <m:r>
                          <a:rPr lang="en-US" sz="2400" b="1" i="1"/>
                          <m:t>𝑸</m:t>
                        </m:r>
                      </m:e>
                    </m:acc>
                  </m:oMath>
                </a14:m>
                <a:r>
                  <a:rPr lang="en-US" sz="2400" b="1" dirty="0"/>
                  <a:t>  </a:t>
                </a:r>
                <a:endParaRPr lang="en-US" sz="2400" b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𝑹𝑷𝑸</m:t>
                        </m:r>
                      </m:e>
                    </m:acc>
                  </m:oMath>
                </a14:m>
                <a:r>
                  <a:rPr lang="en-US" sz="2400" b="1" dirty="0"/>
                  <a:t>  </a:t>
                </a:r>
                <a:endParaRPr lang="en-US" sz="2400" b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𝑷𝑹𝑺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r>
                  <a:rPr lang="en-US" sz="2400" b="1" dirty="0"/>
                  <a:t>  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4" y="1149350"/>
                <a:ext cx="5438776" cy="3822328"/>
              </a:xfrm>
              <a:prstGeom prst="rect">
                <a:avLst/>
              </a:prstGeom>
              <a:blipFill rotWithShape="1">
                <a:blip r:embed="rId2"/>
                <a:stretch>
                  <a:fillRect l="-1794" t="-111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67864" y="1644761"/>
            <a:ext cx="5155646" cy="572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2331876" y="2598849"/>
            <a:ext cx="330311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125° = 35 + 90</a:t>
            </a:r>
          </a:p>
          <a:p>
            <a:pPr/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90°</a:t>
            </a:r>
          </a:p>
          <a:p>
            <a:pPr/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215° = 180 + 35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948" y="1206679"/>
            <a:ext cx="2804551" cy="3047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379095" y="1149350"/>
                <a:ext cx="5313045" cy="53095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/>
                  <a:t>A survey asked people how many minutes they spend brushing their teeth each morning.  The circle graph shows the results.  Find the indicated arc measures.</a:t>
                </a:r>
              </a:p>
              <a:p>
                <a:r>
                  <a:rPr lang="en-US" sz="2400" b="1" dirty="0"/>
                  <a:t> </a:t>
                </a:r>
                <a:endParaRPr lang="en-US" sz="2400" b="1" dirty="0" smtClean="0"/>
              </a:p>
              <a:p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:r>
                  <a:rPr lang="en-US" sz="2400" b="1" dirty="0"/>
                  <a:t>m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𝑨𝑩𝑪</m:t>
                        </m:r>
                      </m:e>
                    </m:acc>
                  </m:oMath>
                </a14:m>
                <a:r>
                  <a:rPr lang="en-US" sz="2400" b="1" dirty="0"/>
                  <a:t> </a:t>
                </a:r>
                <a:endParaRPr lang="en-US" sz="2400" b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US" sz="2400" b="1" dirty="0" smtClean="0"/>
                  <a:t>m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𝑨𝑪𝑩</m:t>
                        </m:r>
                      </m:e>
                    </m:acc>
                  </m:oMath>
                </a14:m>
                <a:endParaRPr lang="en-US" sz="2400" b="1" dirty="0" smtClean="0"/>
              </a:p>
              <a:p>
                <a:pPr marL="45720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:r>
                  <a:rPr lang="en-US" sz="2400" b="1" dirty="0"/>
                  <a:t>m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𝑩𝑫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r>
                  <a:rPr lang="en-US" sz="2400" b="1" dirty="0" smtClean="0"/>
                  <a:t>m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𝑪𝑩𝑫</m:t>
                        </m:r>
                      </m:e>
                    </m:acc>
                  </m:oMath>
                </a14:m>
                <a:r>
                  <a:rPr lang="en-US" sz="2400" b="1" dirty="0"/>
                  <a:t> 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095" y="1149350"/>
                <a:ext cx="5313045" cy="5309530"/>
              </a:xfrm>
              <a:prstGeom prst="rect">
                <a:avLst/>
              </a:prstGeom>
              <a:blipFill rotWithShape="1">
                <a:blip r:embed="rId2"/>
                <a:stretch>
                  <a:fillRect l="-1720" t="-804" r="-803" b="-17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765810" y="2945502"/>
            <a:ext cx="4697730" cy="3695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endParaRPr lang="en-US" altLang="en-US" sz="2400" b="1" dirty="0" smtClean="0">
              <a:solidFill>
                <a:srgbClr val="FFEB55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</a:rPr>
              <a:t>	</a:t>
            </a:r>
            <a:r>
              <a:rPr lang="en-US" altLang="en-US" sz="2400" b="1" dirty="0" smtClean="0">
                <a:solidFill>
                  <a:srgbClr val="CCFFFF"/>
                </a:solidFill>
              </a:rPr>
              <a:t>202° = 120 + 82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endParaRPr lang="en-US" altLang="en-US" sz="2400" b="1" dirty="0" smtClean="0">
              <a:solidFill>
                <a:srgbClr val="CCFFFF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CCFFFF"/>
                </a:solidFill>
              </a:rPr>
              <a:t>	</a:t>
            </a:r>
            <a:r>
              <a:rPr lang="en-US" altLang="en-US" sz="2400" b="1" dirty="0" smtClean="0">
                <a:solidFill>
                  <a:srgbClr val="CCFFFF"/>
                </a:solidFill>
              </a:rPr>
              <a:t>240° = 145 + 13 + 82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endParaRPr lang="en-US" altLang="en-US" sz="2400" b="1" dirty="0" smtClean="0">
              <a:solidFill>
                <a:srgbClr val="CCFFFF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CCFFFF"/>
                </a:solidFill>
              </a:rPr>
              <a:t>	</a:t>
            </a:r>
            <a:r>
              <a:rPr lang="en-US" altLang="en-US" sz="2400" b="1" dirty="0" smtClean="0">
                <a:solidFill>
                  <a:srgbClr val="CCFFFF"/>
                </a:solidFill>
              </a:rPr>
              <a:t>95° </a:t>
            </a:r>
            <a:r>
              <a:rPr lang="en-US" altLang="en-US" sz="2400" b="1" dirty="0" smtClean="0">
                <a:solidFill>
                  <a:srgbClr val="CCFFFF"/>
                </a:solidFill>
              </a:rPr>
              <a:t>= 82 + 13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endParaRPr lang="en-US" altLang="en-US" sz="2400" b="1" dirty="0" smtClean="0">
              <a:solidFill>
                <a:srgbClr val="CCFFFF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CCFFFF"/>
                </a:solidFill>
              </a:rPr>
              <a:t>	</a:t>
            </a:r>
            <a:r>
              <a:rPr lang="en-US" altLang="en-US" sz="2400" b="1" dirty="0" smtClean="0">
                <a:solidFill>
                  <a:srgbClr val="CCFFFF"/>
                </a:solidFill>
              </a:rPr>
              <a:t>347° = 82 + 120 + 145</a:t>
            </a:r>
            <a:endParaRPr lang="en-US" altLang="en-US" sz="2400" dirty="0">
              <a:solidFill>
                <a:srgbClr val="CCFF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438" y="1266508"/>
            <a:ext cx="2873141" cy="2598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4a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366903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Tell whether the red arcs are congruent.  Explain why or why not.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11480" y="3493571"/>
            <a:ext cx="297180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Yes.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20040" y="4517092"/>
            <a:ext cx="81108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The red arcs have the same central angle, so they have the same measure, but not the same length!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311" y="1239806"/>
            <a:ext cx="2628572" cy="2781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4b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366903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Tell whether the red arcs are congruent.  Explain why or why not.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11480" y="3493571"/>
            <a:ext cx="297180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Yes.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20040" y="4517092"/>
            <a:ext cx="8401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If PS is a diameter, then </a:t>
            </a:r>
            <a:r>
              <a:rPr lang="en-US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</a:t>
            </a:r>
            <a:r>
              <a:rPr lang="en-US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sym typeface="Symbol"/>
              </a:rPr>
              <a:t>STR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sym typeface="Symbol"/>
              </a:rPr>
              <a:t> = 65° (180 – 65 – 50) and the measures of the arcs are equal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1149350"/>
            <a:ext cx="2742858" cy="268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252074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4c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366903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Tell whether the red arcs are congruent.  Explain why or why not.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11480" y="3493571"/>
            <a:ext cx="297180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Yes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20040" y="4517092"/>
            <a:ext cx="79667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If LN is a diameter, then both arcs have the same central angle (90°)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436" y="1149350"/>
            <a:ext cx="3200000" cy="1828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857336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/>
              <a:t>Sum of measures of central angles of a circle with no interior points in common is 360°</a:t>
            </a:r>
          </a:p>
          <a:p>
            <a:pPr lvl="1"/>
            <a:r>
              <a:rPr lang="en-US" sz="2400" b="1" dirty="0"/>
              <a:t>Measure of each arc is related to the measure of its central angle</a:t>
            </a:r>
          </a:p>
          <a:p>
            <a:pPr lvl="1"/>
            <a:r>
              <a:rPr lang="en-US" sz="2400" b="1" dirty="0"/>
              <a:t>Length of an arc is proportional to the length of the circumference</a:t>
            </a:r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none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 smtClean="0"/>
              <a:t>Find </a:t>
            </a:r>
            <a:r>
              <a:rPr lang="en-US" sz="2800" b="1" dirty="0"/>
              <a:t>arc </a:t>
            </a:r>
            <a:r>
              <a:rPr lang="en-US" sz="2800" b="1" dirty="0" smtClean="0"/>
              <a:t>measures</a:t>
            </a:r>
          </a:p>
          <a:p>
            <a:endParaRPr lang="en-US" sz="2800" b="1" dirty="0"/>
          </a:p>
          <a:p>
            <a:r>
              <a:rPr lang="en-US" sz="2800" b="1" dirty="0" smtClean="0"/>
              <a:t>Identify </a:t>
            </a:r>
            <a:r>
              <a:rPr lang="en-US" sz="2800" b="1" dirty="0"/>
              <a:t>congruent </a:t>
            </a:r>
            <a:r>
              <a:rPr lang="en-US" sz="2800" b="1" dirty="0" smtClean="0"/>
              <a:t>arcs</a:t>
            </a:r>
          </a:p>
          <a:p>
            <a:endParaRPr lang="en-US" sz="2800" b="1" dirty="0"/>
          </a:p>
          <a:p>
            <a:r>
              <a:rPr lang="en-US" sz="2800" b="1" dirty="0" smtClean="0"/>
              <a:t>Prove </a:t>
            </a:r>
            <a:r>
              <a:rPr lang="en-US" sz="2800" b="1" dirty="0"/>
              <a:t>circles are similar</a:t>
            </a:r>
          </a:p>
          <a:p>
            <a:pPr marL="0" indent="0">
              <a:buNone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r>
              <a:rPr lang="en-US" sz="2200" b="1" dirty="0" smtClean="0">
                <a:solidFill>
                  <a:srgbClr val="FFFF00"/>
                </a:solidFill>
              </a:rPr>
              <a:t>Adjacent </a:t>
            </a:r>
            <a:r>
              <a:rPr lang="en-US" sz="2200" b="1" dirty="0">
                <a:solidFill>
                  <a:srgbClr val="FFFF00"/>
                </a:solidFill>
              </a:rPr>
              <a:t>arcs </a:t>
            </a:r>
            <a:r>
              <a:rPr lang="en-US" sz="2200" b="1" dirty="0"/>
              <a:t>– two arcs of the same circle that intersect at exactly one point</a:t>
            </a:r>
          </a:p>
          <a:p>
            <a:r>
              <a:rPr lang="en-US" sz="2200" b="1" dirty="0">
                <a:solidFill>
                  <a:srgbClr val="FFFF00"/>
                </a:solidFill>
              </a:rPr>
              <a:t>Arc</a:t>
            </a:r>
            <a:r>
              <a:rPr lang="en-US" sz="2200" b="1" dirty="0"/>
              <a:t> – edge of the circle defined by a central angle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Central </a:t>
            </a:r>
            <a:r>
              <a:rPr lang="en-US" sz="2200" b="1" dirty="0">
                <a:solidFill>
                  <a:srgbClr val="FFFF00"/>
                </a:solidFill>
              </a:rPr>
              <a:t>Angle </a:t>
            </a:r>
            <a:r>
              <a:rPr lang="en-US" sz="2200" b="1" dirty="0"/>
              <a:t>– an angle whose vertex is the center of the circle with two radii as sides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Congruent </a:t>
            </a:r>
            <a:r>
              <a:rPr lang="en-US" sz="2200" b="1" dirty="0">
                <a:solidFill>
                  <a:srgbClr val="FFFF00"/>
                </a:solidFill>
              </a:rPr>
              <a:t>arcs </a:t>
            </a:r>
            <a:r>
              <a:rPr lang="en-US" sz="2200" b="1" dirty="0"/>
              <a:t>– arcs that have the same measure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Congruent </a:t>
            </a:r>
            <a:r>
              <a:rPr lang="en-US" sz="2200" b="1" dirty="0">
                <a:solidFill>
                  <a:srgbClr val="FFFF00"/>
                </a:solidFill>
              </a:rPr>
              <a:t>circles </a:t>
            </a:r>
            <a:r>
              <a:rPr lang="en-US" sz="2200" b="1" dirty="0"/>
              <a:t>– </a:t>
            </a:r>
            <a:r>
              <a:rPr lang="en-US" sz="2200" b="1" dirty="0" smtClean="0"/>
              <a:t>circles with equal radii </a:t>
            </a:r>
            <a:endParaRPr lang="en-US" sz="2200" b="1" dirty="0"/>
          </a:p>
          <a:p>
            <a:r>
              <a:rPr lang="en-US" sz="2200" b="1" dirty="0" smtClean="0">
                <a:solidFill>
                  <a:srgbClr val="FFFF00"/>
                </a:solidFill>
              </a:rPr>
              <a:t>Minor </a:t>
            </a:r>
            <a:r>
              <a:rPr lang="en-US" sz="2200" b="1" dirty="0">
                <a:solidFill>
                  <a:srgbClr val="FFFF00"/>
                </a:solidFill>
              </a:rPr>
              <a:t>Arc </a:t>
            </a:r>
            <a:r>
              <a:rPr lang="en-US" sz="2200" b="1" dirty="0"/>
              <a:t>– an arc with the central angle less than 180° in measurement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Major </a:t>
            </a:r>
            <a:r>
              <a:rPr lang="en-US" sz="2200" b="1" dirty="0">
                <a:solidFill>
                  <a:srgbClr val="FFFF00"/>
                </a:solidFill>
              </a:rPr>
              <a:t>Arc </a:t>
            </a:r>
            <a:r>
              <a:rPr lang="en-US" sz="2200" b="1" dirty="0"/>
              <a:t>– an arc with the central angle greater than 180° in measurement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Semicircle</a:t>
            </a:r>
            <a:r>
              <a:rPr lang="en-US" sz="2200" b="1" dirty="0" smtClean="0"/>
              <a:t> </a:t>
            </a:r>
            <a:r>
              <a:rPr lang="en-US" sz="2200" b="1" dirty="0"/>
              <a:t>– an arc with the central angle equal to 180° in measurement</a:t>
            </a:r>
          </a:p>
          <a:p>
            <a:r>
              <a:rPr lang="en-US" sz="2200" b="1" dirty="0" smtClean="0">
                <a:solidFill>
                  <a:srgbClr val="FFFF00"/>
                </a:solidFill>
              </a:rPr>
              <a:t>Similar </a:t>
            </a:r>
            <a:r>
              <a:rPr lang="en-US" sz="2200" b="1" dirty="0">
                <a:solidFill>
                  <a:srgbClr val="FFFF00"/>
                </a:solidFill>
              </a:rPr>
              <a:t>arcs </a:t>
            </a:r>
            <a:r>
              <a:rPr lang="en-US" sz="2200" b="1" dirty="0"/>
              <a:t>– if and only if they have the same measure</a:t>
            </a:r>
          </a:p>
          <a:p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Arcs – measures 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467359" y="4750070"/>
            <a:ext cx="8288021" cy="139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Arcs are the “perimeter” of the circle and measure in degrees</a:t>
            </a:r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Arcs </a:t>
            </a: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have same measure as their central angle</a:t>
            </a:r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Minor Arcs &lt; 180                     Major Arcs &gt; 180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61" y="1252855"/>
            <a:ext cx="7800000" cy="3157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46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Arc Addition Postulate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707389" y="4594860"/>
            <a:ext cx="7647837" cy="122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All arcs in a circle sum to 360.</a:t>
            </a:r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Sum of adjacent arc pieces is equal to the whole arc</a:t>
            </a:r>
            <a:endParaRPr lang="en-US" altLang="en-US" sz="2400" b="1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“Sum of the parts is equal to the whole”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67" y="1435735"/>
            <a:ext cx="7642857" cy="26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Congruent Circles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170431" y="4495300"/>
            <a:ext cx="4996180" cy="95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Equal radii give us congruent circles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2" y="1360170"/>
            <a:ext cx="7816353" cy="2829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31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Congruent Central Angles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276422" y="4861060"/>
            <a:ext cx="6413500" cy="95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Equal Central angles have equal arc measures and vice-versa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16" y="1335087"/>
            <a:ext cx="7873512" cy="3342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910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Similar</a:t>
            </a:r>
            <a:r>
              <a:rPr lang="en-US" altLang="en-US" sz="3600" b="1" dirty="0" smtClean="0"/>
              <a:t> Circles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218247" y="3629930"/>
            <a:ext cx="6668453" cy="16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Scaling factor is the ratio of the radii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Circumference ratios are the same as radii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Area, is a squared relationship, and has the ratio of the radii squared.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315" y="1460817"/>
            <a:ext cx="5828571" cy="1829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070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504824" y="1149350"/>
                <a:ext cx="5335906" cy="45569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/>
                  <a:t>Find the measure of each arc of </a:t>
                </a:r>
                <a14:m>
                  <m:oMath xmlns:m="http://schemas.openxmlformats.org/officeDocument/2006/math">
                    <m:r>
                      <a:rPr lang="en-US" sz="2400" b="1" i="1"/>
                      <m:t>⊙</m:t>
                    </m:r>
                    <m:r>
                      <a:rPr lang="en-US" sz="2400" b="1" i="1"/>
                      <m:t>𝑪</m:t>
                    </m:r>
                  </m:oMath>
                </a14:m>
                <a:r>
                  <a:rPr lang="en-US" sz="2400" b="1" dirty="0"/>
                  <a:t>, where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𝑨𝑩</m:t>
                        </m:r>
                      </m:e>
                    </m:acc>
                  </m:oMath>
                </a14:m>
                <a:r>
                  <a:rPr lang="en-US" sz="2400" b="1" dirty="0"/>
                  <a:t> is a diameter</a:t>
                </a:r>
                <a:r>
                  <a:rPr lang="en-US" sz="2400" b="1" dirty="0" smtClean="0"/>
                  <a:t>.</a:t>
                </a:r>
              </a:p>
              <a:p>
                <a:endParaRPr lang="en-US" sz="2400" b="1" dirty="0"/>
              </a:p>
              <a:p>
                <a:endParaRPr lang="en-US" sz="2400" b="1" dirty="0"/>
              </a:p>
              <a:p>
                <a:r>
                  <a:rPr lang="en-US" sz="2400" b="1" dirty="0"/>
                  <a:t> </a:t>
                </a:r>
              </a:p>
              <a:p>
                <a:pPr marL="457200" lvl="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𝑨𝑫</m:t>
                        </m:r>
                      </m:e>
                    </m:acc>
                  </m:oMath>
                </a14:m>
                <a:r>
                  <a:rPr lang="en-US" sz="2400" b="1" dirty="0"/>
                  <a:t> </a:t>
                </a:r>
                <a:endParaRPr lang="en-US" sz="2400" b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𝑫𝑨𝑩</m:t>
                        </m:r>
                      </m:e>
                    </m:acc>
                  </m:oMath>
                </a14:m>
                <a:endParaRPr lang="en-US" sz="2400" b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 dirty="0" smtClean="0">
                            <a:latin typeface="Cambria Math"/>
                          </a:rPr>
                          <m:t>𝑩𝑫𝑨</m:t>
                        </m:r>
                      </m:e>
                    </m:acc>
                  </m:oMath>
                </a14:m>
                <a:endParaRPr lang="en-US" sz="2400" b="1" dirty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endParaRPr lang="en-US" sz="2400" b="1" dirty="0"/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4" y="1149350"/>
                <a:ext cx="5335906" cy="4556953"/>
              </a:xfrm>
              <a:prstGeom prst="rect">
                <a:avLst/>
              </a:prstGeom>
              <a:blipFill rotWithShape="1">
                <a:blip r:embed="rId2"/>
                <a:stretch>
                  <a:fillRect l="-1829" t="-93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224086" y="2081846"/>
            <a:ext cx="6131243" cy="421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000" b="1" dirty="0" smtClean="0">
                <a:solidFill>
                  <a:srgbClr val="CCFFFF"/>
                </a:solidFill>
              </a:rPr>
              <a:t>65°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000" b="1" dirty="0">
              <a:solidFill>
                <a:srgbClr val="CCFFFF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000" b="1" dirty="0">
                <a:solidFill>
                  <a:srgbClr val="CCFFFF"/>
                </a:solidFill>
              </a:rPr>
              <a:t>65° + 180° = 245</a:t>
            </a:r>
            <a:r>
              <a:rPr lang="en-US" altLang="en-US" sz="2000" b="1" dirty="0" smtClean="0">
                <a:solidFill>
                  <a:srgbClr val="CCFFFF"/>
                </a:solidFill>
              </a:rPr>
              <a:t>°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000" b="1" dirty="0">
              <a:solidFill>
                <a:srgbClr val="CCFFFF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000" b="1" dirty="0" smtClean="0">
                <a:solidFill>
                  <a:srgbClr val="CCFFFF"/>
                </a:solidFill>
              </a:rPr>
              <a:t>180°  (AB as diameter divides circle in half)</a:t>
            </a:r>
            <a:endParaRPr lang="en-US" altLang="en-US" sz="2000" b="1" dirty="0" smtClean="0">
              <a:solidFill>
                <a:srgbClr val="CCFFFF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162" y="1218458"/>
            <a:ext cx="2715004" cy="29714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529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Lesson 10-2</vt:lpstr>
      <vt:lpstr>Objectives</vt:lpstr>
      <vt:lpstr>Vocabulary</vt:lpstr>
      <vt:lpstr>Arcs – measures </vt:lpstr>
      <vt:lpstr>Arc Addition Postulate</vt:lpstr>
      <vt:lpstr>Congruent Circles</vt:lpstr>
      <vt:lpstr>Congruent Central Angles</vt:lpstr>
      <vt:lpstr>Similar Circles</vt:lpstr>
      <vt:lpstr>Example 1</vt:lpstr>
      <vt:lpstr>Example 2</vt:lpstr>
      <vt:lpstr>Example 3</vt:lpstr>
      <vt:lpstr>Example 4a</vt:lpstr>
      <vt:lpstr>Example 4b</vt:lpstr>
      <vt:lpstr>Example 4c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36</cp:revision>
  <dcterms:created xsi:type="dcterms:W3CDTF">2008-01-23T14:30:53Z</dcterms:created>
  <dcterms:modified xsi:type="dcterms:W3CDTF">2018-11-04T20:21:15Z</dcterms:modified>
</cp:coreProperties>
</file>