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97" r:id="rId5"/>
    <p:sldId id="291" r:id="rId6"/>
    <p:sldId id="292" r:id="rId7"/>
    <p:sldId id="262" r:id="rId8"/>
    <p:sldId id="285" r:id="rId9"/>
    <p:sldId id="286" r:id="rId10"/>
    <p:sldId id="287" r:id="rId11"/>
    <p:sldId id="295" r:id="rId12"/>
    <p:sldId id="296" r:id="rId13"/>
    <p:sldId id="28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CCFF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10-3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 smtClean="0"/>
              <a:t>Using Chords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4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320040" y="1149350"/>
                <a:ext cx="4652010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the diagram, </a:t>
                </a:r>
                <a14:m>
                  <m:oMath xmlns:m="http://schemas.openxmlformats.org/officeDocument/2006/math">
                    <m:r>
                      <a:rPr lang="en-US" sz="2400" b="1" i="1"/>
                      <m:t>𝑬𝑷</m:t>
                    </m:r>
                    <m:r>
                      <a:rPr lang="en-US" sz="2400" b="1" i="1"/>
                      <m:t>=</m:t>
                    </m:r>
                    <m:r>
                      <a:rPr lang="en-US" sz="2400" b="1" i="1"/>
                      <m:t>𝑬𝑸</m:t>
                    </m:r>
                    <m:r>
                      <a:rPr lang="en-US" sz="2400" b="1" i="1"/>
                      <m:t>=</m:t>
                    </m:r>
                    <m:r>
                      <a:rPr lang="en-US" sz="2400" b="1" i="1"/>
                      <m:t>𝟏𝟐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/>
                      <m:t>𝑪𝑫</m:t>
                    </m:r>
                    <m:r>
                      <a:rPr lang="en-US" sz="2400" b="1" i="1"/>
                      <m:t>=</m:t>
                    </m:r>
                    <m:r>
                      <a:rPr lang="en-US" sz="2400" b="1" i="1"/>
                      <m:t>𝟓</m:t>
                    </m:r>
                    <m:r>
                      <a:rPr lang="en-US" sz="2400" b="1" i="1"/>
                      <m:t>𝒙</m:t>
                    </m:r>
                    <m:r>
                      <a:rPr lang="en-US" sz="2400" b="1" i="1"/>
                      <m:t>+</m:t>
                    </m:r>
                    <m:r>
                      <a:rPr lang="en-US" sz="2400" b="1" i="1"/>
                      <m:t>𝟕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/>
                      <m:t>𝑨𝑩</m:t>
                    </m:r>
                    <m:r>
                      <a:rPr lang="en-US" sz="2400" b="1" i="1"/>
                      <m:t>=</m:t>
                    </m:r>
                    <m:r>
                      <a:rPr lang="en-US" sz="2400" b="1" i="1"/>
                      <m:t>𝟕</m:t>
                    </m:r>
                    <m:r>
                      <a:rPr lang="en-US" sz="2400" b="1" i="1"/>
                      <m:t>𝒙</m:t>
                    </m:r>
                    <m:r>
                      <a:rPr lang="en-US" sz="2400" b="1" i="1"/>
                      <m:t>−</m:t>
                    </m:r>
                    <m:r>
                      <a:rPr lang="en-US" sz="2400" b="1" i="1"/>
                      <m:t>𝟑</m:t>
                    </m:r>
                  </m:oMath>
                </a14:m>
                <a:r>
                  <a:rPr lang="en-US" sz="2400" b="1" dirty="0"/>
                  <a:t>.  Find the radius of </a:t>
                </a:r>
                <a14:m>
                  <m:oMath xmlns:m="http://schemas.openxmlformats.org/officeDocument/2006/math">
                    <m:r>
                      <a:rPr lang="en-US" sz="2400" b="1" i="1"/>
                      <m:t>⊙</m:t>
                    </m:r>
                    <m:r>
                      <a:rPr lang="en-US" sz="2400" b="1" i="1"/>
                      <m:t>𝑬</m:t>
                    </m:r>
                  </m:oMath>
                </a14:m>
                <a:r>
                  <a:rPr lang="en-US" sz="2400" b="1" dirty="0"/>
                  <a:t>.</a:t>
                </a:r>
              </a:p>
              <a:p>
                <a:r>
                  <a:rPr lang="en-US" sz="2400" b="1" dirty="0"/>
                  <a:t> </a:t>
                </a:r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" y="1149350"/>
                <a:ext cx="4652010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2097" t="-2724" r="-24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11480" y="2615733"/>
            <a:ext cx="297180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r = 34.18 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320040" y="4160957"/>
                <a:ext cx="8418535" cy="24198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BP = CQ (because chords are equidistant from center)!</a:t>
                </a:r>
              </a:p>
              <a:p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5x + 7 = 7x – 3           so x = 5 and BP = 32</a:t>
                </a:r>
              </a:p>
              <a:p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Use Pythagorean </a:t>
                </a:r>
                <a:r>
                  <a:rPr lang="en-US" sz="2400" b="1" dirty="0" err="1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Thrm</a:t>
                </a:r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: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𝟑𝟐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400" b="1" i="1" dirty="0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400" b="1" i="1" dirty="0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400" b="1" i="1" dirty="0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1" i="1" dirty="0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𝟏𝟎𝟐𝟒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+ 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𝟏𝟒𝟒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= 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𝟏𝟏𝟔𝟖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= </m:t>
                      </m:r>
                      <m:sSup>
                        <m:sSupPr>
                          <m:ctrlPr>
                            <a:rPr lang="en-US" sz="2400" b="1" i="1" dirty="0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dirty="0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𝟏𝟏𝟔𝟖</m:t>
                          </m:r>
                        </m:e>
                      </m:ra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𝟑𝟒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𝒓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" y="4160957"/>
                <a:ext cx="8418535" cy="2419893"/>
              </a:xfrm>
              <a:prstGeom prst="rect">
                <a:avLst/>
              </a:prstGeom>
              <a:blipFill rotWithShape="1">
                <a:blip r:embed="rId3"/>
                <a:stretch>
                  <a:fillRect l="-1159" t="-17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346" y="1149350"/>
            <a:ext cx="3565229" cy="298650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Straight Connector 2"/>
          <p:cNvCxnSpPr/>
          <p:nvPr/>
        </p:nvCxnSpPr>
        <p:spPr>
          <a:xfrm flipH="1" flipV="1">
            <a:off x="6412230" y="1783080"/>
            <a:ext cx="754380" cy="935930"/>
          </a:xfrm>
          <a:prstGeom prst="line">
            <a:avLst/>
          </a:prstGeom>
          <a:ln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4b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366903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Tell whether the red arcs are congruent.  Explain why or why not.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11480" y="3493571"/>
            <a:ext cx="297180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Yes.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20040" y="4517092"/>
            <a:ext cx="84010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If PS is a diameter, then </a:t>
            </a:r>
            <a:r>
              <a:rPr lang="en-US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</a:t>
            </a:r>
            <a:r>
              <a:rPr lang="en-US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sym typeface="Symbol"/>
              </a:rPr>
              <a:t>STR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sym typeface="Symbol"/>
              </a:rPr>
              <a:t> = 65° (180 – 65 – 50) and the measures of the arcs are equal</a:t>
            </a: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1149350"/>
            <a:ext cx="2742858" cy="268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252074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4c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366903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Tell whether the red arcs are congruent.  Explain why or why not.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11480" y="3493571"/>
            <a:ext cx="297180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Yes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20040" y="4517092"/>
            <a:ext cx="79667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If LN is a diameter, then both arcs have the same central angle (90°)</a:t>
            </a: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436" y="1149350"/>
            <a:ext cx="3200000" cy="18285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857336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/>
              <a:t>The endpoints of a chord are also the endpoints of an arc</a:t>
            </a:r>
          </a:p>
          <a:p>
            <a:pPr lvl="1"/>
            <a:r>
              <a:rPr lang="en-US" sz="2400" b="1" dirty="0"/>
              <a:t>Diameters and radii that are perpendicular to chords bisect chords and intercepted arcs</a:t>
            </a:r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chords of circles to find lengths and arc measures</a:t>
            </a:r>
          </a:p>
          <a:p>
            <a:pPr marL="0" indent="0">
              <a:buNone/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8690"/>
            <a:ext cx="8229600" cy="557784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Inscribed </a:t>
            </a:r>
            <a:r>
              <a:rPr lang="en-US" sz="2400" b="1" dirty="0">
                <a:solidFill>
                  <a:srgbClr val="FFFF00"/>
                </a:solidFill>
              </a:rPr>
              <a:t>Polygon </a:t>
            </a:r>
            <a:r>
              <a:rPr lang="en-US" sz="2400" b="1" dirty="0"/>
              <a:t>– all vertices lie on the </a:t>
            </a:r>
            <a:r>
              <a:rPr lang="en-US" sz="2400" b="1" dirty="0" smtClean="0"/>
              <a:t>circle</a:t>
            </a:r>
          </a:p>
          <a:p>
            <a:endParaRPr lang="en-US" sz="2400" b="1" dirty="0"/>
          </a:p>
          <a:p>
            <a:r>
              <a:rPr lang="en-US" sz="2400" b="1" dirty="0" smtClean="0">
                <a:solidFill>
                  <a:srgbClr val="FFFF00"/>
                </a:solidFill>
              </a:rPr>
              <a:t>Circumscribed</a:t>
            </a:r>
            <a:r>
              <a:rPr lang="en-US" sz="2400" b="1" dirty="0" smtClean="0"/>
              <a:t> </a:t>
            </a:r>
            <a:r>
              <a:rPr lang="en-US" sz="2400" b="1" dirty="0"/>
              <a:t>– circle contains all vertices of a polygon</a:t>
            </a:r>
          </a:p>
          <a:p>
            <a:pPr marL="0" indent="0">
              <a:buNone/>
            </a:pPr>
            <a:endParaRPr lang="en-US" sz="2400" b="1" dirty="0"/>
          </a:p>
          <a:p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Chords and Arcs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707387" y="5063490"/>
            <a:ext cx="7647837" cy="1223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Chords of equal distance cuts arcs into equal arcs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64496"/>
          <a:stretch/>
        </p:blipFill>
        <p:spPr bwMode="auto">
          <a:xfrm>
            <a:off x="588449" y="1694180"/>
            <a:ext cx="7885715" cy="2901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702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Diameters and Chords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707389" y="5829300"/>
            <a:ext cx="7647837" cy="828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If a diagonal (or radius) is perpendicular to a chord, then it cuts the chord in half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" t="35216" r="-3011" b="1663"/>
          <a:stretch/>
        </p:blipFill>
        <p:spPr bwMode="auto">
          <a:xfrm>
            <a:off x="1013785" y="1040131"/>
            <a:ext cx="7035043" cy="46420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Chords and the Center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651510" y="4495300"/>
            <a:ext cx="7703820" cy="95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Equal length chords are equidistant from the center of the circle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346516"/>
            <a:ext cx="8002116" cy="28714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31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504824" y="1149350"/>
                <a:ext cx="8353426" cy="8526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the diagram, </a:t>
                </a:r>
                <a14:m>
                  <m:oMath xmlns:m="http://schemas.openxmlformats.org/officeDocument/2006/math">
                    <m:r>
                      <a:rPr lang="en-US" sz="2400" b="1" i="1"/>
                      <m:t>⊙</m:t>
                    </m:r>
                    <m:r>
                      <a:rPr lang="en-US" sz="2400" b="1" i="1"/>
                      <m:t>𝑷</m:t>
                    </m:r>
                    <m:r>
                      <a:rPr lang="en-US" sz="2400" b="1" i="1"/>
                      <m:t>≅ ⊙</m:t>
                    </m:r>
                    <m:r>
                      <a:rPr lang="en-US" sz="2400" b="1" i="1"/>
                      <m:t>𝑸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𝑭𝑮</m:t>
                        </m:r>
                      </m:e>
                    </m:acc>
                    <m:r>
                      <a:rPr lang="en-US" sz="2400" b="1" i="1"/>
                      <m:t>≅</m:t>
                    </m:r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𝑱𝑲</m:t>
                        </m:r>
                      </m:e>
                    </m:acc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/>
                      <m:t>𝒎</m:t>
                    </m:r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𝑱𝑲</m:t>
                        </m:r>
                      </m:e>
                    </m:acc>
                    <m:r>
                      <a:rPr lang="en-US" sz="2400" b="1" i="1"/>
                      <m:t>=</m:t>
                    </m:r>
                    <m:r>
                      <a:rPr lang="en-US" sz="2400" b="1" i="1"/>
                      <m:t>𝟏𝟐𝟎</m:t>
                    </m:r>
                    <m:r>
                      <a:rPr lang="en-US" sz="2400" b="1" i="1"/>
                      <m:t>°</m:t>
                    </m:r>
                  </m:oMath>
                </a14:m>
                <a:r>
                  <a:rPr lang="en-US" sz="2400" b="1" dirty="0"/>
                  <a:t>.  Find  </a:t>
                </a:r>
                <a14:m>
                  <m:oMath xmlns:m="http://schemas.openxmlformats.org/officeDocument/2006/math">
                    <m:r>
                      <a:rPr lang="en-US" sz="2400" b="1" i="1"/>
                      <m:t>𝒎</m:t>
                    </m:r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𝑭𝑮</m:t>
                        </m:r>
                      </m:e>
                    </m:acc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4" y="1149350"/>
                <a:ext cx="8353426" cy="852669"/>
              </a:xfrm>
              <a:prstGeom prst="rect">
                <a:avLst/>
              </a:prstGeom>
              <a:blipFill rotWithShape="1">
                <a:blip r:embed="rId2"/>
                <a:stretch>
                  <a:fillRect l="-1168" t="-4317" b="-165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09587" y="2870517"/>
            <a:ext cx="6131243" cy="294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000" b="1" dirty="0" smtClean="0">
                <a:solidFill>
                  <a:srgbClr val="CCFFFF"/>
                </a:solidFill>
              </a:rPr>
              <a:t>120°</a:t>
            </a:r>
            <a:endParaRPr lang="en-US" altLang="en-US" sz="2000" b="1" dirty="0" smtClean="0">
              <a:solidFill>
                <a:srgbClr val="CCFFFF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000" b="1" dirty="0">
              <a:solidFill>
                <a:srgbClr val="CCFFFF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000" b="1" dirty="0" smtClean="0">
                <a:solidFill>
                  <a:srgbClr val="CCFFFF"/>
                </a:solidFill>
              </a:rPr>
              <a:t>GF and JK are equal chords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000" b="1" dirty="0" smtClean="0">
                <a:solidFill>
                  <a:srgbClr val="CCFFFF"/>
                </a:solidFill>
              </a:rPr>
              <a:t>So they cut off equal arcs</a:t>
            </a:r>
            <a:endParaRPr lang="en-US" altLang="en-US" sz="2000" b="1" dirty="0" smtClean="0">
              <a:solidFill>
                <a:srgbClr val="CCFFFF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208" y="1757997"/>
            <a:ext cx="5057143" cy="2333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219074" y="1149349"/>
                <a:ext cx="4090036" cy="3460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457200" lvl="0" indent="-457200">
                  <a:buFont typeface="+mj-lt"/>
                  <a:buAutoNum type="alphaLcParenR"/>
                </a:pPr>
                <a:r>
                  <a:rPr lang="en-US" sz="2400" b="1" dirty="0" smtClean="0"/>
                  <a:t>Find KH</a:t>
                </a:r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:r>
                  <a:rPr lang="en-US" sz="2400" b="1" dirty="0" smtClean="0"/>
                  <a:t>Find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/>
                      </a:rPr>
                      <m:t>𝒎</m:t>
                    </m:r>
                    <m:acc>
                      <m:accPr>
                        <m:chr m:val="̂"/>
                        <m:ctrlPr>
                          <a:rPr lang="en-US" sz="2400" b="1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 dirty="0" smtClean="0">
                            <a:latin typeface="Cambria Math"/>
                          </a:rPr>
                          <m:t>𝑯𝑳𝑲</m:t>
                        </m:r>
                      </m:e>
                    </m:acc>
                  </m:oMath>
                </a14:m>
                <a:r>
                  <a:rPr lang="en-US" sz="2400" b="1" dirty="0"/>
                  <a:t> </a:t>
                </a:r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r>
                  <a:rPr lang="en-US" sz="2400" b="1" dirty="0"/>
                  <a:t>  </a:t>
                </a:r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074" y="1149349"/>
                <a:ext cx="4090036" cy="3460499"/>
              </a:xfrm>
              <a:prstGeom prst="rect">
                <a:avLst/>
              </a:prstGeom>
              <a:blipFill rotWithShape="1">
                <a:blip r:embed="rId2"/>
                <a:stretch>
                  <a:fillRect l="-2086" t="-12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785484" y="4170211"/>
            <a:ext cx="2577823" cy="572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720090" y="1517913"/>
            <a:ext cx="330311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JL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is a diameter and is a bisector of </a:t>
            </a:r>
            <a:r>
              <a:rPr lang="en-US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HK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</a:t>
            </a:r>
          </a:p>
          <a:p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r>
              <a:rPr lang="en-US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KH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= 2 (14) = 28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150" y="863600"/>
            <a:ext cx="4505954" cy="324761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728830" y="3958040"/>
                <a:ext cx="4311800" cy="2677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i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JL</a:t>
                </a:r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is a diameter and is a bisector of arc </a:t>
                </a:r>
                <a:r>
                  <a:rPr lang="en-US" sz="2400" b="1" i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HJK</a:t>
                </a:r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.</a:t>
                </a:r>
              </a:p>
              <a:p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– 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𝟖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= 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𝟏𝟐𝟕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– 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𝟑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𝟏𝟑𝟓</m:t>
                      </m:r>
                    </m:oMath>
                  </m:oMathPara>
                </a14:m>
                <a:endParaRPr 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𝟒𝟓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r>
                  <a:rPr lang="en-US" sz="2400" b="1" i="1" dirty="0" err="1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mHJK</a:t>
                </a:r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= 2(127 – 45) = 164° </a:t>
                </a:r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8830" y="3958040"/>
                <a:ext cx="4311800" cy="2677656"/>
              </a:xfrm>
              <a:prstGeom prst="rect">
                <a:avLst/>
              </a:prstGeom>
              <a:blipFill rotWithShape="1">
                <a:blip r:embed="rId4"/>
                <a:stretch>
                  <a:fillRect l="-2263" t="-1591" b="-431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137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5" y="1149350"/>
            <a:ext cx="82962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A telephone company plans to install a cell tower that is the same distance from the centers of three towns, labeled P, Q, and R.  Where should the cell tower be placed</a:t>
            </a:r>
            <a:r>
              <a:rPr lang="en-US" sz="2400" b="1" dirty="0" smtClean="0"/>
              <a:t>?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6640830" y="2433260"/>
            <a:ext cx="2388869" cy="4150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marL="114300" indent="-114300" eaLnBrk="1" hangingPunct="1"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000" b="1" dirty="0" smtClean="0">
                <a:solidFill>
                  <a:srgbClr val="CCFFFF"/>
                </a:solidFill>
              </a:rPr>
              <a:t>Equidistant from the vertices is the circumcenter</a:t>
            </a:r>
          </a:p>
          <a:p>
            <a:pPr marL="114300" indent="-114300" eaLnBrk="1" hangingPunct="1"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000" b="1" dirty="0" smtClean="0">
                <a:solidFill>
                  <a:srgbClr val="CCFFFF"/>
                </a:solidFill>
              </a:rPr>
              <a:t>Find the perpendicular bisectors</a:t>
            </a:r>
            <a:endParaRPr lang="en-US" altLang="en-US" sz="2000" dirty="0">
              <a:solidFill>
                <a:srgbClr val="CCFFFF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878" y="2719010"/>
            <a:ext cx="4043927" cy="312857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Straight Connector 2"/>
          <p:cNvCxnSpPr/>
          <p:nvPr/>
        </p:nvCxnSpPr>
        <p:spPr>
          <a:xfrm>
            <a:off x="2903220" y="4057650"/>
            <a:ext cx="2491740" cy="1257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68607" y="3348990"/>
            <a:ext cx="826353" cy="1965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 noChangeAspect="1"/>
          </p:cNvCxnSpPr>
          <p:nvPr/>
        </p:nvCxnSpPr>
        <p:spPr>
          <a:xfrm flipH="1">
            <a:off x="4042010" y="3474703"/>
            <a:ext cx="745484" cy="140954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133474" y="4335197"/>
            <a:ext cx="841710" cy="35728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655064" y="3477910"/>
            <a:ext cx="773891" cy="171457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4126230" y="464058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463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Lesson 10-3</vt:lpstr>
      <vt:lpstr>Objectives</vt:lpstr>
      <vt:lpstr>Vocabulary</vt:lpstr>
      <vt:lpstr>Chords and Arcs</vt:lpstr>
      <vt:lpstr>Diameters and Chords</vt:lpstr>
      <vt:lpstr>Chords and the Center</vt:lpstr>
      <vt:lpstr>Example 1</vt:lpstr>
      <vt:lpstr>Example 2</vt:lpstr>
      <vt:lpstr>Example 3</vt:lpstr>
      <vt:lpstr>Example 4</vt:lpstr>
      <vt:lpstr>Example 4b</vt:lpstr>
      <vt:lpstr>Example 4c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43</cp:revision>
  <dcterms:created xsi:type="dcterms:W3CDTF">2008-01-23T14:30:53Z</dcterms:created>
  <dcterms:modified xsi:type="dcterms:W3CDTF">2018-11-04T21:44:40Z</dcterms:modified>
</cp:coreProperties>
</file>