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97" r:id="rId5"/>
    <p:sldId id="291" r:id="rId6"/>
    <p:sldId id="292" r:id="rId7"/>
    <p:sldId id="298" r:id="rId8"/>
    <p:sldId id="299" r:id="rId9"/>
    <p:sldId id="262" r:id="rId10"/>
    <p:sldId id="285" r:id="rId11"/>
    <p:sldId id="286" r:id="rId12"/>
    <p:sldId id="287" r:id="rId13"/>
    <p:sldId id="300" r:id="rId14"/>
    <p:sldId id="28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66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D05D3-6EF1-40C4-8709-EA4FB909FE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548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E658B-C9C0-4F95-BE6C-65369ED14E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12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6B3C0-38EA-48F8-9793-0C674C5BF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993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5D265F-25E3-4D44-A44A-1C0871A59C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146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A1C60-2D72-40B2-8376-BA87304CB3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53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5ABBD-2AC9-458B-8FC7-1A40BED91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96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8BE5D6-A2C8-468C-9961-CD5025B653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1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607C3-1997-4FE4-AECB-F56C12824B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6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B59118-A6E5-45B5-919E-13182DA32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52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A56C2E-8E01-415D-B916-54F95F44C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855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9EC7C-174C-4AFD-AFAC-BAC97B75EE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96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AC79513-AA0F-4CEF-BB56-A9752ED119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Lesson </a:t>
            </a:r>
            <a:r>
              <a:rPr lang="en-US" altLang="en-US" b="1" dirty="0" smtClean="0"/>
              <a:t>10-4</a:t>
            </a:r>
            <a:endParaRPr lang="en-US" altLang="en-US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/>
          <a:p>
            <a:pPr eaLnBrk="1" hangingPunct="1"/>
            <a:r>
              <a:rPr lang="en-US" b="1" dirty="0"/>
              <a:t>Inscribed Angles and Polygons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2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219074" y="1149349"/>
                <a:ext cx="4090036" cy="23181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Find </a:t>
                </a:r>
                <a14:m>
                  <m:oMath xmlns:m="http://schemas.openxmlformats.org/officeDocument/2006/math">
                    <m:r>
                      <a:rPr lang="en-US" sz="2400" b="1" i="1"/>
                      <m:t>𝒎</m:t>
                    </m:r>
                    <m:acc>
                      <m:accPr>
                        <m:chr m:val="̂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𝑯𝑴𝑳</m:t>
                        </m:r>
                      </m:e>
                    </m:acc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/>
                      <m:t>𝒎</m:t>
                    </m:r>
                    <m:acc>
                      <m:accPr>
                        <m:chr m:val="̂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/>
                          <m:t>𝑯𝑱𝑳</m:t>
                        </m:r>
                      </m:e>
                    </m:acc>
                  </m:oMath>
                </a14:m>
                <a:r>
                  <a:rPr lang="en-US" sz="2400" b="1" dirty="0"/>
                  <a:t>.  What do you notice about </a:t>
                </a:r>
                <a14:m>
                  <m:oMath xmlns:m="http://schemas.openxmlformats.org/officeDocument/2006/math">
                    <m:r>
                      <a:rPr lang="en-US" sz="2400" b="1" i="1"/>
                      <m:t>∡</m:t>
                    </m:r>
                    <m:r>
                      <a:rPr lang="en-US" sz="2400" b="1" i="1"/>
                      <m:t>𝑯𝑲𝑳</m:t>
                    </m:r>
                  </m:oMath>
                </a14:m>
                <a:r>
                  <a:rPr lang="en-US" sz="2400" b="1" dirty="0"/>
                  <a:t> and </a:t>
                </a:r>
                <a14:m>
                  <m:oMath xmlns:m="http://schemas.openxmlformats.org/officeDocument/2006/math">
                    <m:r>
                      <a:rPr lang="en-US" sz="2400" b="1" i="1"/>
                      <m:t>∡</m:t>
                    </m:r>
                    <m:r>
                      <a:rPr lang="en-US" sz="2400" b="1" i="1"/>
                      <m:t>𝑳𝑲𝑯</m:t>
                    </m:r>
                  </m:oMath>
                </a14:m>
                <a:r>
                  <a:rPr lang="en-US" sz="2400" b="1" dirty="0"/>
                  <a:t>?</a:t>
                </a:r>
              </a:p>
              <a:p>
                <a:pPr lvl="0"/>
                <a:r>
                  <a:rPr lang="en-US" sz="2400" b="1" dirty="0"/>
                  <a:t> </a:t>
                </a:r>
              </a:p>
              <a:p>
                <a:pPr marL="457200" lvl="0" indent="-457200">
                  <a:buFont typeface="+mj-lt"/>
                  <a:buAutoNum type="alphaLcParenR"/>
                </a:pPr>
                <a:endParaRPr lang="en-US" sz="2400" b="1" dirty="0"/>
              </a:p>
              <a:p>
                <a:r>
                  <a:rPr lang="en-US" sz="2400" b="1" dirty="0"/>
                  <a:t>  </a:t>
                </a:r>
              </a:p>
            </p:txBody>
          </p:sp>
        </mc:Choice>
        <mc:Fallback>
          <p:sp>
            <p:nvSpPr>
              <p:cNvPr id="8203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9074" y="1149349"/>
                <a:ext cx="4090036" cy="2318199"/>
              </a:xfrm>
              <a:prstGeom prst="rect">
                <a:avLst/>
              </a:prstGeom>
              <a:blipFill rotWithShape="1">
                <a:blip r:embed="rId2"/>
                <a:stretch>
                  <a:fillRect l="-2385" t="-1579" r="-119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219074" y="2888647"/>
            <a:ext cx="2577823" cy="572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 Box 11"/>
              <p:cNvSpPr txBox="1">
                <a:spLocks noChangeArrowheads="1"/>
              </p:cNvSpPr>
              <p:nvPr/>
            </p:nvSpPr>
            <p:spPr bwMode="auto">
              <a:xfrm>
                <a:off x="486805" y="3770454"/>
                <a:ext cx="4972290" cy="8507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𝒎</m:t>
                    </m:r>
                    <m:acc>
                      <m:accPr>
                        <m:chr m:val="̂"/>
                        <m:ctrlPr>
                          <a:rPr lang="en-US" sz="2400" b="1" i="1">
                            <a:solidFill>
                              <a:srgbClr val="CCFFFF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solidFill>
                              <a:srgbClr val="CCFFFF"/>
                            </a:solidFill>
                            <a:latin typeface="Cambria Math"/>
                          </a:rPr>
                          <m:t>𝑯𝑴𝑳</m:t>
                        </m:r>
                      </m:e>
                    </m:acc>
                  </m:oMath>
                </a14:m>
                <a:r>
                  <a:rPr lang="en-US" sz="2400" b="1" dirty="0">
                    <a:solidFill>
                      <a:srgbClr val="CCFFFF"/>
                    </a:solidFill>
                  </a:rPr>
                  <a:t> </a:t>
                </a:r>
                <a:r>
                  <a:rPr lang="en-US" sz="2400" b="1" dirty="0" smtClean="0">
                    <a:solidFill>
                      <a:srgbClr val="CCFFFF"/>
                    </a:solidFill>
                  </a:rPr>
                  <a:t>= 2(109) = 218</a:t>
                </a:r>
              </a:p>
              <a:p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CCFFFF"/>
                        </a:solidFill>
                        <a:latin typeface="Cambria Math"/>
                      </a:rPr>
                      <m:t>𝒎</m:t>
                    </m:r>
                    <m:acc>
                      <m:accPr>
                        <m:chr m:val="̂"/>
                        <m:ctrlPr>
                          <a:rPr lang="en-US" sz="2400" b="1" i="1">
                            <a:solidFill>
                              <a:srgbClr val="CCFFFF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solidFill>
                              <a:srgbClr val="CCFFFF"/>
                            </a:solidFill>
                            <a:latin typeface="Cambria Math"/>
                          </a:rPr>
                          <m:t>𝑯𝑱𝑳</m:t>
                        </m:r>
                      </m:e>
                    </m:acc>
                    <m:r>
                      <a:rPr 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𝟑𝟔𝟎</m:t>
                    </m:r>
                    <m:r>
                      <a:rPr 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 −</m:t>
                    </m:r>
                    <m:r>
                      <a:rPr lang="en-US" sz="2400" b="1" i="1">
                        <a:solidFill>
                          <a:srgbClr val="CCFFFF"/>
                        </a:solidFill>
                        <a:latin typeface="Cambria Math"/>
                      </a:rPr>
                      <m:t>𝒎</m:t>
                    </m:r>
                    <m:acc>
                      <m:accPr>
                        <m:chr m:val="̂"/>
                        <m:ctrlPr>
                          <a:rPr lang="en-US" sz="2400" b="1" i="1">
                            <a:solidFill>
                              <a:srgbClr val="CCFFFF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1" i="1">
                            <a:solidFill>
                              <a:srgbClr val="CCFFFF"/>
                            </a:solidFill>
                            <a:latin typeface="Cambria Math"/>
                          </a:rPr>
                          <m:t>𝑯𝑴𝑳</m:t>
                        </m:r>
                      </m:e>
                    </m:acc>
                    <m:r>
                      <a:rPr 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rgbClr val="CCFFFF"/>
                        </a:solidFill>
                        <a:latin typeface="Cambria Math"/>
                      </a:rPr>
                      <m:t>𝟏𝟒𝟐</m:t>
                    </m:r>
                  </m:oMath>
                </a14:m>
                <a:r>
                  <a:rPr lang="en-US" sz="2400" b="1" dirty="0" smtClean="0">
                    <a:solidFill>
                      <a:srgbClr val="CCFFFF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24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6805" y="3770454"/>
                <a:ext cx="4972290" cy="850746"/>
              </a:xfrm>
              <a:prstGeom prst="rect">
                <a:avLst/>
              </a:prstGeom>
              <a:blipFill rotWithShape="1">
                <a:blip r:embed="rId3"/>
                <a:stretch>
                  <a:fillRect t="-4317" b="-791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486804" y="5389200"/>
            <a:ext cx="791424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Same angle, letters reversed</a:t>
            </a:r>
          </a:p>
          <a:p>
            <a:r>
              <a:rPr lang="en-US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Angle HJL and HKL both share the same arc, so they must be equal</a:t>
            </a:r>
            <a:endParaRPr lang="en-US" sz="2400" b="1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4825" y="1071191"/>
            <a:ext cx="3245714" cy="31246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31373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24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3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379095" y="1149350"/>
                <a:ext cx="4421505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/>
                  <a:t>Given </a:t>
                </a:r>
                <a14:m>
                  <m:oMath xmlns:m="http://schemas.openxmlformats.org/officeDocument/2006/math">
                    <m:r>
                      <a:rPr lang="en-US" sz="2400" b="1" i="1"/>
                      <m:t>𝒎</m:t>
                    </m:r>
                    <m:r>
                      <a:rPr lang="en-US" sz="2400" b="1" i="1"/>
                      <m:t>∡</m:t>
                    </m:r>
                    <m:r>
                      <a:rPr lang="en-US" sz="2400" b="1" i="1"/>
                      <m:t>𝑪</m:t>
                    </m:r>
                    <m:r>
                      <a:rPr lang="en-US" sz="2400" b="1" i="1"/>
                      <m:t>=</m:t>
                    </m:r>
                    <m:r>
                      <a:rPr lang="en-US" sz="2400" b="1" i="1"/>
                      <m:t>𝟔𝟖</m:t>
                    </m:r>
                    <m:r>
                      <a:rPr lang="en-US" sz="2400" b="1" i="1"/>
                      <m:t>°</m:t>
                    </m:r>
                  </m:oMath>
                </a14:m>
                <a:r>
                  <a:rPr lang="en-US" sz="2400" b="1" dirty="0"/>
                  <a:t>, find </a:t>
                </a:r>
                <a14:m>
                  <m:oMath xmlns:m="http://schemas.openxmlformats.org/officeDocument/2006/math">
                    <m:r>
                      <a:rPr lang="en-US" sz="2400" b="1" i="1"/>
                      <m:t>𝒎</m:t>
                    </m:r>
                    <m:r>
                      <a:rPr lang="en-US" sz="2400" b="1" i="1"/>
                      <m:t>∡</m:t>
                    </m:r>
                    <m:r>
                      <a:rPr lang="en-US" sz="2400" b="1" i="1"/>
                      <m:t>𝑩</m:t>
                    </m:r>
                  </m:oMath>
                </a14:m>
                <a:r>
                  <a:rPr lang="en-US" sz="2400" b="1" dirty="0"/>
                  <a:t>.</a:t>
                </a:r>
              </a:p>
            </p:txBody>
          </p:sp>
        </mc:Choice>
        <mc:Fallback>
          <p:sp>
            <p:nvSpPr>
              <p:cNvPr id="8203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9095" y="1149350"/>
                <a:ext cx="4421505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2066" t="-9333" b="-32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189" name="Text Box 20"/>
              <p:cNvSpPr txBox="1">
                <a:spLocks noChangeArrowheads="1"/>
              </p:cNvSpPr>
              <p:nvPr/>
            </p:nvSpPr>
            <p:spPr bwMode="auto">
              <a:xfrm>
                <a:off x="560070" y="2204660"/>
                <a:ext cx="4240530" cy="41504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marL="1371600" indent="-1371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tabLst>
                    <a:tab pos="1257300" algn="l"/>
                  </a:tabLs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400" b="1" dirty="0" smtClean="0">
                    <a:solidFill>
                      <a:srgbClr val="FFEB55"/>
                    </a:solidFill>
                  </a:rPr>
                  <a:t>Answer:</a:t>
                </a:r>
              </a:p>
              <a:p>
                <a:pPr marL="114300" indent="-114300"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1" i="1" dirty="0" smtClean="0">
                          <a:solidFill>
                            <a:srgbClr val="CCFFFF"/>
                          </a:solidFill>
                          <a:latin typeface="Cambria Math"/>
                          <a:ea typeface="Cambria Math"/>
                        </a:rPr>
                        <m:t>𝒎</m:t>
                      </m:r>
                      <m:r>
                        <a:rPr lang="en-US" altLang="en-US" sz="2000" b="1" i="1" dirty="0" smtClean="0">
                          <a:solidFill>
                            <a:srgbClr val="CCFFFF"/>
                          </a:solidFill>
                          <a:latin typeface="Cambria Math"/>
                          <a:ea typeface="Cambria Math"/>
                        </a:rPr>
                        <m:t>∡=</m:t>
                      </m:r>
                      <m:r>
                        <a:rPr lang="en-US" altLang="en-US" sz="2000" b="1" i="1" dirty="0" smtClean="0">
                          <a:solidFill>
                            <a:srgbClr val="CCFFFF"/>
                          </a:solidFill>
                          <a:latin typeface="Cambria Math"/>
                          <a:ea typeface="Cambria Math"/>
                        </a:rPr>
                        <m:t>𝟔𝟖</m:t>
                      </m:r>
                      <m:r>
                        <a:rPr lang="en-US" altLang="en-US" sz="2000" b="1" i="1" dirty="0" smtClean="0">
                          <a:solidFill>
                            <a:srgbClr val="CCFFFF"/>
                          </a:solidFill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US" altLang="en-US" sz="2000" b="1" dirty="0">
                  <a:solidFill>
                    <a:srgbClr val="CCFFFF"/>
                  </a:solidFill>
                </a:endParaRPr>
              </a:p>
              <a:p>
                <a:pPr marL="114300" indent="-114300" eaLnBrk="1" hangingPunct="1">
                  <a:spcBef>
                    <a:spcPct val="20000"/>
                  </a:spcBef>
                  <a:spcAft>
                    <a:spcPct val="20000"/>
                  </a:spcAft>
                  <a:buClr>
                    <a:srgbClr val="FFFFFF"/>
                  </a:buClr>
                </a:pPr>
                <a:r>
                  <a:rPr lang="en-US" altLang="en-US" sz="2000" b="1" dirty="0" smtClean="0">
                    <a:solidFill>
                      <a:srgbClr val="CCFFFF"/>
                    </a:solidFill>
                  </a:rPr>
                  <a:t>Both angles share the same arc, AD, so both angles are equal</a:t>
                </a:r>
                <a:endParaRPr lang="en-US" altLang="en-US" sz="2000" dirty="0">
                  <a:solidFill>
                    <a:srgbClr val="CCFFFF"/>
                  </a:solidFill>
                </a:endParaRPr>
              </a:p>
            </p:txBody>
          </p:sp>
        </mc:Choice>
        <mc:Fallback>
          <p:sp>
            <p:nvSpPr>
              <p:cNvPr id="7189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60070" y="2204660"/>
                <a:ext cx="4240530" cy="4150420"/>
              </a:xfrm>
              <a:prstGeom prst="rect">
                <a:avLst/>
              </a:prstGeom>
              <a:blipFill rotWithShape="1">
                <a:blip r:embed="rId3"/>
                <a:stretch>
                  <a:fillRect l="-2299" t="-102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8870" y="1277937"/>
            <a:ext cx="3314286" cy="33295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0904636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4a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40" y="1149350"/>
            <a:ext cx="507492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value of each variable.</a:t>
            </a:r>
          </a:p>
          <a:p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411480" y="2615733"/>
            <a:ext cx="297180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x = 18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320040" y="4160957"/>
            <a:ext cx="841853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Angle x has a semi-circle for an intercepted arc (WY is a diameter).  5</a:t>
            </a:r>
            <a:r>
              <a:rPr lang="en-US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x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= ½(180         5</a:t>
            </a:r>
            <a:r>
              <a:rPr lang="en-US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x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= 90             </a:t>
            </a:r>
            <a:r>
              <a:rPr lang="en-US" sz="2400" b="1" i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x</a:t>
            </a:r>
            <a:r>
              <a:rPr lang="en-US" sz="24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 = 18</a:t>
            </a:r>
            <a:endParaRPr lang="en-US" sz="2400" b="1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4071" y="1148889"/>
            <a:ext cx="2486372" cy="22952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559328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Example </a:t>
            </a:r>
            <a:r>
              <a:rPr lang="en-US" altLang="en-US" sz="3600" b="1" dirty="0" smtClean="0"/>
              <a:t>4b</a:t>
            </a:r>
            <a:endParaRPr lang="en-US" altLang="en-US" sz="3600" b="1" dirty="0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20040" y="1149350"/>
            <a:ext cx="507492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400" b="1" dirty="0"/>
              <a:t>Find the value of each variable.</a:t>
            </a:r>
          </a:p>
          <a:p>
            <a:r>
              <a:rPr lang="en-US" sz="2400" b="1" dirty="0"/>
              <a:t> </a:t>
            </a:r>
          </a:p>
        </p:txBody>
      </p:sp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411480" y="1980347"/>
            <a:ext cx="4560570" cy="62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EB55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EB55"/>
                </a:solidFill>
              </a:rPr>
              <a:t>:  </a:t>
            </a:r>
            <a:r>
              <a:rPr lang="en-US" altLang="en-US" sz="2400" b="1" i="1" dirty="0" smtClean="0">
                <a:solidFill>
                  <a:schemeClr val="tx1">
                    <a:lumMod val="85000"/>
                  </a:schemeClr>
                </a:solidFill>
              </a:rPr>
              <a:t>a = 23, b = 115</a:t>
            </a:r>
            <a:endParaRPr lang="en-US" altLang="en-US" sz="2400" dirty="0">
              <a:solidFill>
                <a:schemeClr val="tx1">
                  <a:lumMod val="85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 Box 11"/>
              <p:cNvSpPr txBox="1">
                <a:spLocks noChangeArrowheads="1"/>
              </p:cNvSpPr>
              <p:nvPr/>
            </p:nvSpPr>
            <p:spPr bwMode="auto">
              <a:xfrm>
                <a:off x="320040" y="4000937"/>
                <a:ext cx="8418535" cy="23083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>
                    <a:solidFill>
                      <a:schemeClr val="bg2">
                        <a:lumMod val="20000"/>
                        <a:lumOff val="80000"/>
                      </a:schemeClr>
                    </a:solidFill>
                  </a:rPr>
                  <a:t>In any inscribed quadrilateral, opposite angles must be supplementary.</a:t>
                </a:r>
              </a:p>
              <a:p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𝟑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𝒂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𝟏𝟏𝟏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𝟏𝟖𝟎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                     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𝟑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𝒂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𝟔𝟗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           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𝒂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𝟐𝟑</m:t>
                      </m:r>
                    </m:oMath>
                  </m:oMathPara>
                </a14:m>
                <a:endParaRPr lang="en-US" sz="2400" b="1" dirty="0" smtClean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𝒃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𝟔𝟓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𝟏𝟖𝟎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                            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𝒃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400" b="1" i="1" smtClean="0">
                          <a:solidFill>
                            <a:schemeClr val="bg2">
                              <a:lumMod val="20000"/>
                              <a:lumOff val="80000"/>
                            </a:schemeClr>
                          </a:solidFill>
                          <a:latin typeface="Cambria Math"/>
                        </a:rPr>
                        <m:t>𝟏𝟏𝟓</m:t>
                      </m:r>
                    </m:oMath>
                  </m:oMathPara>
                </a14:m>
                <a:endParaRPr lang="en-US" sz="2400" b="1" dirty="0">
                  <a:solidFill>
                    <a:schemeClr val="bg2">
                      <a:lumMod val="20000"/>
                      <a:lumOff val="8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9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040" y="4000937"/>
                <a:ext cx="8418535" cy="2308324"/>
              </a:xfrm>
              <a:prstGeom prst="rect">
                <a:avLst/>
              </a:prstGeom>
              <a:blipFill rotWithShape="1">
                <a:blip r:embed="rId2"/>
                <a:stretch>
                  <a:fillRect l="-1159" t="-184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770" y="1149349"/>
            <a:ext cx="2438095" cy="2647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640437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738"/>
            <a:ext cx="8229600" cy="906462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5450" y="1017270"/>
            <a:ext cx="8450263" cy="5692140"/>
          </a:xfrm>
        </p:spPr>
        <p:txBody>
          <a:bodyPr/>
          <a:lstStyle/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Summary:</a:t>
            </a:r>
          </a:p>
          <a:p>
            <a:pPr lvl="1"/>
            <a:r>
              <a:rPr lang="en-US" sz="2400" b="1" dirty="0"/>
              <a:t>The measure of the inscribed angle is half the measure of its intercepted arc</a:t>
            </a:r>
          </a:p>
          <a:p>
            <a:pPr lvl="1"/>
            <a:r>
              <a:rPr lang="en-US" sz="2400" b="1" dirty="0"/>
              <a:t>The angles of inscribed polygons can be found by using arc measures</a:t>
            </a:r>
          </a:p>
          <a:p>
            <a:pPr lvl="1"/>
            <a:r>
              <a:rPr lang="en-US" sz="2400" b="1" dirty="0"/>
              <a:t>Opposite angles in inscribed quadrilaterals are supplementary</a:t>
            </a:r>
          </a:p>
          <a:p>
            <a:pPr lvl="1"/>
            <a:endParaRPr lang="en-US" sz="2400" b="1" dirty="0"/>
          </a:p>
          <a:p>
            <a:pPr eaLnBrk="1" hangingPunct="1"/>
            <a:r>
              <a:rPr lang="en-US" altLang="en-US" sz="2800" b="1" dirty="0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dirty="0" smtClean="0"/>
              <a:t>  </a:t>
            </a:r>
          </a:p>
          <a:p>
            <a:pPr lvl="1" eaLnBrk="1" hangingPunct="1"/>
            <a:r>
              <a:rPr lang="en-US" altLang="en-US" sz="2400" b="1" dirty="0" smtClean="0"/>
              <a:t>none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85248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Objectives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073150"/>
            <a:ext cx="8521700" cy="5053013"/>
          </a:xfrm>
        </p:spPr>
        <p:txBody>
          <a:bodyPr/>
          <a:lstStyle/>
          <a:p>
            <a:r>
              <a:rPr lang="en-US" sz="2800" b="1" dirty="0" smtClean="0"/>
              <a:t>Use </a:t>
            </a:r>
            <a:r>
              <a:rPr lang="en-US" sz="2800" b="1" dirty="0"/>
              <a:t>inscribed </a:t>
            </a:r>
            <a:r>
              <a:rPr lang="en-US" sz="2800" b="1" dirty="0" smtClean="0"/>
              <a:t>angles</a:t>
            </a:r>
          </a:p>
          <a:p>
            <a:endParaRPr lang="en-US" sz="2800" b="1" dirty="0"/>
          </a:p>
          <a:p>
            <a:r>
              <a:rPr lang="en-US" sz="2800" b="1" dirty="0" smtClean="0"/>
              <a:t>Use </a:t>
            </a:r>
            <a:r>
              <a:rPr lang="en-US" sz="2800" b="1" dirty="0"/>
              <a:t>inscribed polygons</a:t>
            </a:r>
          </a:p>
          <a:p>
            <a:pPr marL="0" indent="0">
              <a:buNone/>
            </a:pP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60438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Vocabulary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48690"/>
            <a:ext cx="8229600" cy="557784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FFFF00"/>
                </a:solidFill>
              </a:rPr>
              <a:t>Circumscribed circle </a:t>
            </a:r>
            <a:r>
              <a:rPr lang="en-US" sz="2400" b="1" dirty="0"/>
              <a:t>– the circle that contains the vertices of an inscribed polygon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FFFF00"/>
                </a:solidFill>
              </a:rPr>
              <a:t>Inscribed Angle </a:t>
            </a:r>
            <a:r>
              <a:rPr lang="en-US" sz="2400" b="1" dirty="0"/>
              <a:t>– an angle with its vertex on the circle and whose sides contain chords of the circle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FFFF00"/>
                </a:solidFill>
              </a:rPr>
              <a:t>Inscribed Polygon </a:t>
            </a:r>
            <a:r>
              <a:rPr lang="en-US" sz="2400" b="1" dirty="0"/>
              <a:t>– a polygon whose vertices lie on a circle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FFFF00"/>
                </a:solidFill>
              </a:rPr>
              <a:t>Intercepted arc </a:t>
            </a:r>
            <a:r>
              <a:rPr lang="en-US" sz="2400" b="1" dirty="0"/>
              <a:t>– an arc that lies between two lines, rays or segments </a:t>
            </a:r>
          </a:p>
          <a:p>
            <a:pPr>
              <a:spcAft>
                <a:spcPts val="1200"/>
              </a:spcAft>
            </a:pPr>
            <a:r>
              <a:rPr lang="en-US" sz="2400" b="1" dirty="0">
                <a:solidFill>
                  <a:srgbClr val="FFFF00"/>
                </a:solidFill>
              </a:rPr>
              <a:t>Subtend</a:t>
            </a:r>
            <a:r>
              <a:rPr lang="en-US" sz="2400" b="1" dirty="0"/>
              <a:t> – the sides or arc of an inscribed angle </a:t>
            </a:r>
          </a:p>
          <a:p>
            <a:pPr marL="0" indent="0">
              <a:spcAft>
                <a:spcPts val="1200"/>
              </a:spcAft>
              <a:buNone/>
            </a:pPr>
            <a:endParaRPr lang="en-US" sz="2400" b="1" dirty="0"/>
          </a:p>
          <a:p>
            <a:pPr>
              <a:spcAft>
                <a:spcPts val="1200"/>
              </a:spcAft>
            </a:pPr>
            <a:endParaRPr lang="en-US" sz="2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Chords and Arcs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707387" y="5063490"/>
            <a:ext cx="7647837" cy="1223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Inscribed angle  has chords for sides and its vertex is on the edge of the circle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707" y="1195705"/>
            <a:ext cx="7957143" cy="34151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702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Diameters and Chords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1804669" y="4331970"/>
            <a:ext cx="5247641" cy="828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Inscribed angle is equal to ½ of it’s arc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450" y="1184275"/>
            <a:ext cx="6885714" cy="29150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825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Chords and the Center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651510" y="4495300"/>
            <a:ext cx="7703820" cy="956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Equal length chords are equidistant from the center of the circle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1118" y="1355725"/>
            <a:ext cx="6687483" cy="28428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0315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Chords and the Center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651510" y="4495300"/>
            <a:ext cx="7703820" cy="956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Equal length chords are equidistant from the center of the circle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706" y="1435735"/>
            <a:ext cx="7771428" cy="21285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921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80159"/>
          </a:xfrm>
        </p:spPr>
        <p:txBody>
          <a:bodyPr/>
          <a:lstStyle/>
          <a:p>
            <a:pPr eaLnBrk="1" hangingPunct="1"/>
            <a:r>
              <a:rPr lang="en-US" altLang="en-US" sz="3600" b="1" dirty="0" smtClean="0"/>
              <a:t>Chords and the Center</a:t>
            </a:r>
            <a:endParaRPr lang="en-US" altLang="en-US" sz="3600" b="1" dirty="0" smtClean="0"/>
          </a:p>
        </p:txBody>
      </p:sp>
      <p:sp>
        <p:nvSpPr>
          <p:cNvPr id="6149" name="Text Box 9"/>
          <p:cNvSpPr txBox="1">
            <a:spLocks noChangeArrowheads="1"/>
          </p:cNvSpPr>
          <p:nvPr/>
        </p:nvSpPr>
        <p:spPr bwMode="auto">
          <a:xfrm>
            <a:off x="651510" y="5837121"/>
            <a:ext cx="7703820" cy="956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dirty="0" smtClean="0">
                <a:solidFill>
                  <a:srgbClr val="FFFF00"/>
                </a:solidFill>
                <a:latin typeface="Times New Roman" pitchFamily="18" charset="0"/>
              </a:rPr>
              <a:t>Equal length chords are equidistant from the center of the circle</a:t>
            </a:r>
            <a:endParaRPr lang="en-US" altLang="en-US" sz="2400" b="1" dirty="0">
              <a:solidFill>
                <a:srgbClr val="FFFF00"/>
              </a:solidFill>
              <a:latin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555" y="1092835"/>
            <a:ext cx="6994285" cy="47442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591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7313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Example 1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504824" y="1149350"/>
                <a:ext cx="4695826" cy="26899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sz="2400" b="1" dirty="0" smtClean="0"/>
                  <a:t>Find the indicated measure.</a:t>
                </a:r>
              </a:p>
              <a:p>
                <a:r>
                  <a:rPr lang="en-US" sz="2400" b="1" dirty="0"/>
                  <a:t> </a:t>
                </a:r>
                <a:endParaRPr lang="en-US" sz="2400" b="1" dirty="0" smtClean="0"/>
              </a:p>
              <a:p>
                <a:endParaRPr lang="en-US" sz="2400" b="1" dirty="0"/>
              </a:p>
              <a:p>
                <a:r>
                  <a:rPr lang="en-US" sz="2400" b="1" dirty="0"/>
                  <a:t> </a:t>
                </a:r>
              </a:p>
              <a:p>
                <a:pPr lvl="0"/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b="1" i="1"/>
                        </m:ctrlPr>
                      </m:accPr>
                      <m:e>
                        <m:r>
                          <a:rPr lang="en-US" sz="2400" b="1" i="1" smtClean="0">
                            <a:latin typeface="Cambria Math"/>
                          </a:rPr>
                          <m:t>𝒎</m:t>
                        </m:r>
                        <m:r>
                          <a:rPr lang="en-US" sz="2400" b="1" i="1"/>
                          <m:t>𝑫𝑮</m:t>
                        </m:r>
                      </m:e>
                    </m:acc>
                  </m:oMath>
                </a14:m>
                <a:r>
                  <a:rPr lang="en-US" sz="2400" b="1" dirty="0"/>
                  <a:t> </a:t>
                </a:r>
              </a:p>
              <a:p>
                <a:r>
                  <a:rPr lang="en-US" sz="2400" b="1" dirty="0"/>
                  <a:t> </a:t>
                </a:r>
              </a:p>
              <a:p>
                <a:pPr lvl="0"/>
                <a14:m>
                  <m:oMath xmlns:m="http://schemas.openxmlformats.org/officeDocument/2006/math">
                    <m:r>
                      <a:rPr lang="en-US" sz="2400" b="1" i="1"/>
                      <m:t>𝒎</m:t>
                    </m:r>
                    <m:r>
                      <a:rPr lang="en-US" sz="2400" b="1" i="1"/>
                      <m:t>∡</m:t>
                    </m:r>
                    <m:r>
                      <a:rPr lang="en-US" sz="2400" b="1" i="1"/>
                      <m:t>𝑮</m:t>
                    </m:r>
                  </m:oMath>
                </a14:m>
                <a:r>
                  <a:rPr lang="en-US" sz="2400" b="1" dirty="0"/>
                  <a:t> </a:t>
                </a:r>
              </a:p>
            </p:txBody>
          </p:sp>
        </mc:Choice>
        <mc:Fallback>
          <p:sp>
            <p:nvSpPr>
              <p:cNvPr id="8203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4824" y="1149350"/>
                <a:ext cx="4695826" cy="2689967"/>
              </a:xfrm>
              <a:prstGeom prst="rect">
                <a:avLst/>
              </a:prstGeom>
              <a:blipFill rotWithShape="1">
                <a:blip r:embed="rId2"/>
                <a:stretch>
                  <a:fillRect l="-2078" t="-1587" b="-22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89" name="Text Box 20"/>
          <p:cNvSpPr txBox="1">
            <a:spLocks noChangeArrowheads="1"/>
          </p:cNvSpPr>
          <p:nvPr/>
        </p:nvSpPr>
        <p:spPr bwMode="auto">
          <a:xfrm>
            <a:off x="1613533" y="1715294"/>
            <a:ext cx="3930017" cy="2947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371600" indent="-1371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73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>
                <a:solidFill>
                  <a:srgbClr val="FFFF00"/>
                </a:solidFill>
              </a:rPr>
              <a:t>Answer</a:t>
            </a:r>
            <a:r>
              <a:rPr lang="en-US" altLang="en-US" sz="2400" b="1" dirty="0" smtClean="0">
                <a:solidFill>
                  <a:srgbClr val="FFFF0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rgbClr val="FFEB55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80° = 2(40)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endParaRPr lang="en-US" altLang="en-US" sz="2400" b="1" dirty="0">
              <a:solidFill>
                <a:schemeClr val="tx1">
                  <a:lumMod val="85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rgbClr val="FFFFFF"/>
              </a:buClr>
            </a:pPr>
            <a:r>
              <a:rPr lang="en-US" altLang="en-US" sz="2400" b="1" dirty="0" smtClean="0">
                <a:solidFill>
                  <a:schemeClr val="tx1">
                    <a:lumMod val="85000"/>
                  </a:schemeClr>
                </a:solidFill>
              </a:rPr>
              <a:t>29° = ½ (58)</a:t>
            </a:r>
            <a:endParaRPr lang="en-US" altLang="en-US" sz="2400" b="1" dirty="0">
              <a:solidFill>
                <a:schemeClr val="tx1">
                  <a:lumMod val="85000"/>
                </a:scheme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910" y="1149350"/>
            <a:ext cx="2780952" cy="32076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3" grpId="0"/>
      <p:bldP spid="718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407</Words>
  <Application>Microsoft Office PowerPoint</Application>
  <PresentationFormat>On-screen Show (4:3)</PresentationFormat>
  <Paragraphs>72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Lesson 10-4</vt:lpstr>
      <vt:lpstr>Objectives</vt:lpstr>
      <vt:lpstr>Vocabulary</vt:lpstr>
      <vt:lpstr>Chords and Arcs</vt:lpstr>
      <vt:lpstr>Diameters and Chords</vt:lpstr>
      <vt:lpstr>Chords and the Center</vt:lpstr>
      <vt:lpstr>Chords and the Center</vt:lpstr>
      <vt:lpstr>Chords and the Center</vt:lpstr>
      <vt:lpstr>Example 1</vt:lpstr>
      <vt:lpstr>Example 2</vt:lpstr>
      <vt:lpstr>Example 3</vt:lpstr>
      <vt:lpstr>Example 4a</vt:lpstr>
      <vt:lpstr>Example 4b</vt:lpstr>
      <vt:lpstr>Summary &amp; Homework</vt:lpstr>
    </vt:vector>
  </TitlesOfParts>
  <Company>scsb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chrisheadlee</dc:creator>
  <cp:lastModifiedBy>Chris</cp:lastModifiedBy>
  <cp:revision>48</cp:revision>
  <dcterms:created xsi:type="dcterms:W3CDTF">2008-01-23T14:30:53Z</dcterms:created>
  <dcterms:modified xsi:type="dcterms:W3CDTF">2018-11-04T22:44:32Z</dcterms:modified>
</cp:coreProperties>
</file>