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97" r:id="rId5"/>
    <p:sldId id="291" r:id="rId6"/>
    <p:sldId id="292" r:id="rId7"/>
    <p:sldId id="305" r:id="rId8"/>
    <p:sldId id="298" r:id="rId9"/>
    <p:sldId id="299" r:id="rId10"/>
    <p:sldId id="304" r:id="rId11"/>
    <p:sldId id="262" r:id="rId12"/>
    <p:sldId id="301" r:id="rId13"/>
    <p:sldId id="285" r:id="rId14"/>
    <p:sldId id="302" r:id="rId15"/>
    <p:sldId id="286" r:id="rId16"/>
    <p:sldId id="303" r:id="rId17"/>
    <p:sldId id="287" r:id="rId18"/>
    <p:sldId id="281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66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08" y="-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Lesson 10-5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Angle Relationships in Circles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54075"/>
          </a:xfrm>
        </p:spPr>
        <p:txBody>
          <a:bodyPr/>
          <a:lstStyle/>
          <a:p>
            <a:r>
              <a:rPr lang="en-US" sz="3600" b="1" smtClean="0"/>
              <a:t>Angles and Circles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96863" y="1422400"/>
          <a:ext cx="8500217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480"/>
                <a:gridCol w="1617221"/>
                <a:gridCol w="1140031"/>
                <a:gridCol w="2803444"/>
                <a:gridCol w="17660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Vertex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Formula</a:t>
                      </a:r>
                      <a:r>
                        <a:rPr lang="en-US" baseline="0" dirty="0" smtClean="0"/>
                        <a:t> (arcs)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Picture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Central</a:t>
                      </a:r>
                    </a:p>
                    <a:p>
                      <a:endParaRPr lang="en-US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Center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Radii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 arc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Inscribed</a:t>
                      </a:r>
                    </a:p>
                    <a:p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Edge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Chords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 ½ arc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Interior</a:t>
                      </a:r>
                    </a:p>
                    <a:p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(not</a:t>
                      </a:r>
                      <a:r>
                        <a:rPr lang="en-US" baseline="0" dirty="0" smtClean="0"/>
                        <a:t> at center)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Chords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 ½ (arc1+arc2)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Exterior</a:t>
                      </a:r>
                    </a:p>
                    <a:p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Outside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Secants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Tangents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</a:t>
                      </a:r>
                      <a:r>
                        <a:rPr lang="en-US" baseline="0" dirty="0" smtClean="0"/>
                        <a:t> ½ (Far arc – Near arc)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6" name="Oval 5"/>
          <p:cNvSpPr>
            <a:spLocks noChangeAspect="1"/>
          </p:cNvSpPr>
          <p:nvPr/>
        </p:nvSpPr>
        <p:spPr>
          <a:xfrm>
            <a:off x="7537450" y="1863725"/>
            <a:ext cx="731838" cy="7318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7537450" y="2813050"/>
            <a:ext cx="731838" cy="7302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7537450" y="3724275"/>
            <a:ext cx="731838" cy="7318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7537450" y="4625975"/>
            <a:ext cx="731838" cy="7302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/>
          </a:p>
        </p:txBody>
      </p:sp>
      <p:cxnSp>
        <p:nvCxnSpPr>
          <p:cNvPr id="11" name="Straight Connector 10"/>
          <p:cNvCxnSpPr>
            <a:endCxn id="6" idx="7"/>
          </p:cNvCxnSpPr>
          <p:nvPr/>
        </p:nvCxnSpPr>
        <p:spPr>
          <a:xfrm flipV="1">
            <a:off x="7897813" y="1971675"/>
            <a:ext cx="265112" cy="2603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6" idx="6"/>
          </p:cNvCxnSpPr>
          <p:nvPr/>
        </p:nvCxnSpPr>
        <p:spPr>
          <a:xfrm flipV="1">
            <a:off x="7908925" y="2230438"/>
            <a:ext cx="360363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15" name="TextBox 14"/>
          <p:cNvSpPr txBox="1">
            <a:spLocks noChangeArrowheads="1"/>
          </p:cNvSpPr>
          <p:nvPr/>
        </p:nvSpPr>
        <p:spPr bwMode="auto">
          <a:xfrm>
            <a:off x="8181975" y="1887538"/>
            <a:ext cx="454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arc</a:t>
            </a:r>
          </a:p>
        </p:txBody>
      </p:sp>
      <p:cxnSp>
        <p:nvCxnSpPr>
          <p:cNvPr id="16" name="Straight Connector 15"/>
          <p:cNvCxnSpPr>
            <a:stCxn id="7" idx="3"/>
            <a:endCxn id="7" idx="7"/>
          </p:cNvCxnSpPr>
          <p:nvPr/>
        </p:nvCxnSpPr>
        <p:spPr>
          <a:xfrm flipV="1">
            <a:off x="7645400" y="2919413"/>
            <a:ext cx="517525" cy="5175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3"/>
            <a:endCxn id="7" idx="5"/>
          </p:cNvCxnSpPr>
          <p:nvPr/>
        </p:nvCxnSpPr>
        <p:spPr>
          <a:xfrm>
            <a:off x="7645400" y="3436938"/>
            <a:ext cx="51752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18" name="TextBox 21"/>
          <p:cNvSpPr txBox="1">
            <a:spLocks noChangeArrowheads="1"/>
          </p:cNvSpPr>
          <p:nvPr/>
        </p:nvSpPr>
        <p:spPr bwMode="auto">
          <a:xfrm>
            <a:off x="8262938" y="2954338"/>
            <a:ext cx="454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arc</a:t>
            </a:r>
          </a:p>
        </p:txBody>
      </p:sp>
      <p:cxnSp>
        <p:nvCxnSpPr>
          <p:cNvPr id="23" name="Straight Connector 22"/>
          <p:cNvCxnSpPr>
            <a:stCxn id="8" idx="3"/>
            <a:endCxn id="8" idx="7"/>
          </p:cNvCxnSpPr>
          <p:nvPr/>
        </p:nvCxnSpPr>
        <p:spPr>
          <a:xfrm flipV="1">
            <a:off x="7645400" y="3832225"/>
            <a:ext cx="517525" cy="5175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5"/>
            <a:endCxn id="8" idx="0"/>
          </p:cNvCxnSpPr>
          <p:nvPr/>
        </p:nvCxnSpPr>
        <p:spPr>
          <a:xfrm flipH="1" flipV="1">
            <a:off x="7904163" y="3724275"/>
            <a:ext cx="258762" cy="6254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21" name="TextBox 28"/>
          <p:cNvSpPr txBox="1">
            <a:spLocks noChangeArrowheads="1"/>
          </p:cNvSpPr>
          <p:nvPr/>
        </p:nvSpPr>
        <p:spPr bwMode="auto">
          <a:xfrm>
            <a:off x="7050088" y="3819525"/>
            <a:ext cx="554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arc1</a:t>
            </a:r>
          </a:p>
        </p:txBody>
      </p:sp>
      <p:sp>
        <p:nvSpPr>
          <p:cNvPr id="7222" name="TextBox 29"/>
          <p:cNvSpPr txBox="1">
            <a:spLocks noChangeArrowheads="1"/>
          </p:cNvSpPr>
          <p:nvPr/>
        </p:nvSpPr>
        <p:spPr bwMode="auto">
          <a:xfrm>
            <a:off x="8247063" y="3865563"/>
            <a:ext cx="554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arc2</a:t>
            </a:r>
          </a:p>
        </p:txBody>
      </p:sp>
      <p:cxnSp>
        <p:nvCxnSpPr>
          <p:cNvPr id="31" name="Straight Connector 30"/>
          <p:cNvCxnSpPr>
            <a:stCxn id="9" idx="2"/>
          </p:cNvCxnSpPr>
          <p:nvPr/>
        </p:nvCxnSpPr>
        <p:spPr>
          <a:xfrm flipV="1">
            <a:off x="7537450" y="4630738"/>
            <a:ext cx="1095375" cy="36036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9" idx="4"/>
          </p:cNvCxnSpPr>
          <p:nvPr/>
        </p:nvCxnSpPr>
        <p:spPr>
          <a:xfrm flipV="1">
            <a:off x="7904163" y="4619625"/>
            <a:ext cx="741362" cy="7366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25" name="TextBox 35"/>
          <p:cNvSpPr txBox="1">
            <a:spLocks noChangeArrowheads="1"/>
          </p:cNvSpPr>
          <p:nvPr/>
        </p:nvSpPr>
        <p:spPr bwMode="auto">
          <a:xfrm>
            <a:off x="7273925" y="5087938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FA</a:t>
            </a:r>
          </a:p>
        </p:txBody>
      </p:sp>
      <p:sp>
        <p:nvSpPr>
          <p:cNvPr id="7226" name="TextBox 36"/>
          <p:cNvSpPr txBox="1">
            <a:spLocks noChangeArrowheads="1"/>
          </p:cNvSpPr>
          <p:nvPr/>
        </p:nvSpPr>
        <p:spPr bwMode="auto">
          <a:xfrm>
            <a:off x="7900988" y="4778375"/>
            <a:ext cx="444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3871426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1a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9586" y="1115129"/>
            <a:ext cx="513683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Line </a:t>
            </a:r>
            <a:r>
              <a:rPr lang="en-US" sz="2400" b="1" i="1" dirty="0"/>
              <a:t>m</a:t>
            </a:r>
            <a:r>
              <a:rPr lang="en-US" sz="2400" b="1" dirty="0"/>
              <a:t> is tangent to the circle.  Find the measure of the red angle or arc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641983" y="3153889"/>
            <a:ext cx="3930017" cy="294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120° = ½ (240)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366" y="1160848"/>
            <a:ext cx="3000000" cy="23523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1b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9586" y="1115129"/>
            <a:ext cx="513683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Line </a:t>
            </a:r>
            <a:r>
              <a:rPr lang="en-US" sz="2400" b="1" i="1" dirty="0"/>
              <a:t>m</a:t>
            </a:r>
            <a:r>
              <a:rPr lang="en-US" sz="2400" b="1" dirty="0"/>
              <a:t> is tangent to the circle.  Find the measure of the red angle or arc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1224913" y="2925289"/>
            <a:ext cx="3930017" cy="294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155° = ½ (x)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310° = x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512" y="1139267"/>
            <a:ext cx="2781688" cy="23523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513363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2a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19074" y="1149349"/>
            <a:ext cx="40900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 of x.</a:t>
            </a:r>
          </a:p>
          <a:p>
            <a:pPr lvl="0"/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19074" y="2132707"/>
            <a:ext cx="2577823" cy="572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486805" y="2888647"/>
                <a:ext cx="4972290" cy="29997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rgbClr val="CCFFFF"/>
                    </a:solidFill>
                  </a:rPr>
                  <a:t>94 + 86 = 180 (linear pairs)</a:t>
                </a:r>
              </a:p>
              <a:p>
                <a:endParaRPr lang="en-US" sz="2400" b="1" dirty="0">
                  <a:solidFill>
                    <a:srgbClr val="CCFF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𝟖𝟔</m:t>
                      </m:r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CFF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CCFFFF"/>
                              </a:solidFill>
                              <a:latin typeface="Cambria Math"/>
                            </a:rPr>
                            <m:t>𝟖𝟎</m:t>
                          </m:r>
                          <m:r>
                            <a:rPr lang="en-US" sz="2400" b="1" i="1" smtClean="0">
                              <a:solidFill>
                                <a:srgbClr val="CCFFFF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1" i="1" smtClean="0">
                              <a:solidFill>
                                <a:srgbClr val="CCFFFF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CCFFFF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400" b="1" dirty="0" smtClean="0">
                  <a:solidFill>
                    <a:srgbClr val="CCFFFF"/>
                  </a:solidFill>
                </a:endParaRPr>
              </a:p>
              <a:p>
                <a:endParaRPr lang="en-US" sz="2400" b="1" dirty="0" smtClean="0">
                  <a:solidFill>
                    <a:srgbClr val="CCFF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𝟏𝟕𝟐</m:t>
                      </m:r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𝟖𝟎</m:t>
                      </m:r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400" b="1" dirty="0" smtClean="0">
                  <a:solidFill>
                    <a:srgbClr val="CCFFFF"/>
                  </a:solidFill>
                </a:endParaRPr>
              </a:p>
              <a:p>
                <a:endParaRPr lang="en-US" sz="2400" b="1" dirty="0" smtClean="0">
                  <a:solidFill>
                    <a:srgbClr val="CCFFFF"/>
                  </a:solidFill>
                </a:endParaRPr>
              </a:p>
              <a:p>
                <a:r>
                  <a:rPr lang="en-US" sz="2400" b="1" dirty="0" smtClean="0">
                    <a:solidFill>
                      <a:srgbClr val="CCFFFF"/>
                    </a:solidFill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𝟗𝟐</m:t>
                    </m:r>
                    <m:r>
                      <a:rPr 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 = </m:t>
                    </m:r>
                    <m:r>
                      <a:rPr 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𝒙</m:t>
                    </m:r>
                  </m:oMath>
                </a14:m>
                <a:endParaRPr lang="en-US" sz="2400" b="1" dirty="0" smtClean="0">
                  <a:solidFill>
                    <a:srgbClr val="CCFFFF"/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6805" y="2888647"/>
                <a:ext cx="4972290" cy="2999796"/>
              </a:xfrm>
              <a:prstGeom prst="rect">
                <a:avLst/>
              </a:prstGeom>
              <a:blipFill rotWithShape="1">
                <a:blip r:embed="rId2"/>
                <a:stretch>
                  <a:fillRect l="-1961" t="-142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025" y="1149349"/>
            <a:ext cx="2276793" cy="24952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3137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2b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19074" y="1149349"/>
            <a:ext cx="40900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 of x.</a:t>
            </a:r>
          </a:p>
          <a:p>
            <a:pPr lvl="0"/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19074" y="2132707"/>
            <a:ext cx="2577823" cy="572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310752" y="3197257"/>
                <a:ext cx="4972290" cy="2261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𝟑𝟓</m:t>
                      </m:r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CFF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CCFFFF"/>
                              </a:solidFill>
                              <a:latin typeface="Cambria Math"/>
                            </a:rPr>
                            <m:t>𝟏𝟎𝟎</m:t>
                          </m:r>
                          <m:r>
                            <a:rPr lang="en-US" sz="2400" b="1" i="1" smtClean="0">
                              <a:solidFill>
                                <a:srgbClr val="CCFFFF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 smtClean="0">
                              <a:solidFill>
                                <a:srgbClr val="CCFFFF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CCFFFF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400" b="1" dirty="0" smtClean="0">
                  <a:solidFill>
                    <a:srgbClr val="CCFFFF"/>
                  </a:solidFill>
                </a:endParaRPr>
              </a:p>
              <a:p>
                <a:endParaRPr lang="en-US" sz="2400" b="1" dirty="0" smtClean="0">
                  <a:solidFill>
                    <a:srgbClr val="CCFF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𝟕𝟎</m:t>
                      </m:r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𝟏𝟎𝟎</m:t>
                      </m:r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400" b="1" dirty="0" smtClean="0">
                  <a:solidFill>
                    <a:srgbClr val="CCFFFF"/>
                  </a:solidFill>
                </a:endParaRPr>
              </a:p>
              <a:p>
                <a:endParaRPr lang="en-US" sz="2400" b="1" dirty="0" smtClean="0">
                  <a:solidFill>
                    <a:srgbClr val="CCFFFF"/>
                  </a:solidFill>
                </a:endParaRPr>
              </a:p>
              <a:p>
                <a:r>
                  <a:rPr lang="en-US" sz="2400" b="1" dirty="0" smtClean="0">
                    <a:solidFill>
                      <a:srgbClr val="CCFFFF"/>
                    </a:solidFill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 =</m:t>
                    </m:r>
                    <m:r>
                      <a:rPr 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𝟑𝟎</m:t>
                    </m:r>
                  </m:oMath>
                </a14:m>
                <a:endParaRPr lang="en-US" sz="2400" b="1" dirty="0" smtClean="0">
                  <a:solidFill>
                    <a:srgbClr val="CCFFFF"/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752" y="3197257"/>
                <a:ext cx="4972290" cy="22611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605" y="1156655"/>
            <a:ext cx="3895238" cy="23523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497428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3a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5" y="1149350"/>
            <a:ext cx="4421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 of x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560070" y="1964630"/>
                <a:ext cx="5440680" cy="41504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</a:t>
                </a: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>
                  <a:solidFill>
                    <a:srgbClr val="FFEB55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 + </m:t>
                    </m:r>
                    <m:r>
                      <a:rPr lang="en-US" alt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𝟏𝟐𝟒</m:t>
                    </m:r>
                    <m:r>
                      <a:rPr lang="en-US" alt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 = </m:t>
                    </m:r>
                    <m:r>
                      <a:rPr lang="en-US" alt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𝟏𝟖𝟎</m:t>
                    </m:r>
                  </m:oMath>
                </a14:m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</a:t>
                </a: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𝟓𝟔</m:t>
                    </m:r>
                  </m:oMath>
                </a14:m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</a:t>
                </a: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Or</a:t>
                </a: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(</m:t>
                        </m:r>
                        <m:d>
                          <m:dPr>
                            <m:ctrlPr>
                              <a:rPr lang="en-US" altLang="en-US" sz="2400" b="1" i="1" smtClean="0">
                                <a:solidFill>
                                  <a:srgbClr val="CCFFFF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rgbClr val="CCFFFF"/>
                                </a:solidFill>
                                <a:latin typeface="Cambria Math"/>
                              </a:rPr>
                              <m:t>𝟑𝟔𝟎</m:t>
                            </m:r>
                            <m:r>
                              <a:rPr lang="en-US" altLang="en-US" sz="2400" b="1" i="1" smtClean="0">
                                <a:solidFill>
                                  <a:srgbClr val="CCFFFF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rgbClr val="CCFFFF"/>
                                </a:solidFill>
                                <a:latin typeface="Cambria Math"/>
                              </a:rPr>
                              <m:t>𝟏𝟐𝟒</m:t>
                            </m:r>
                          </m:e>
                        </m:d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𝟏𝟐𝟒</m:t>
                        </m:r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</a:t>
                </a: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𝟏𝟖𝟎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−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𝟏𝟐𝟒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𝟓𝟔</m:t>
                    </m:r>
                  </m:oMath>
                </a14:m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</a:t>
                </a: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 smtClean="0">
                  <a:solidFill>
                    <a:srgbClr val="CCFFFF"/>
                  </a:solidFill>
                </a:endParaRPr>
              </a:p>
            </p:txBody>
          </p:sp>
        </mc:Choice>
        <mc:Fallback xmlns=""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0070" y="1964630"/>
                <a:ext cx="5440680" cy="4150420"/>
              </a:xfrm>
              <a:prstGeom prst="rect">
                <a:avLst/>
              </a:prstGeom>
              <a:blipFill rotWithShape="1">
                <a:blip r:embed="rId2"/>
                <a:stretch>
                  <a:fillRect l="-1794" t="-102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1149350"/>
            <a:ext cx="2962688" cy="27523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3b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5" y="1149350"/>
            <a:ext cx="4421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 of x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468630" y="2284670"/>
                <a:ext cx="5440680" cy="41504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</a:t>
                </a:r>
              </a:p>
              <a:p>
                <a:pPr marL="228600" indent="-228600"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X is a measure of an </a:t>
                </a:r>
                <a:br>
                  <a:rPr lang="en-US" altLang="en-US" sz="2400" b="1" dirty="0" smtClean="0">
                    <a:solidFill>
                      <a:srgbClr val="FFEB55"/>
                    </a:solidFill>
                  </a:rPr>
                </a:b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inscribed angle</a:t>
                </a:r>
                <a:endParaRPr lang="en-US" altLang="en-US" sz="2400" b="1" dirty="0">
                  <a:solidFill>
                    <a:srgbClr val="FFEB55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2400" b="1" i="1" smtClean="0">
                              <a:solidFill>
                                <a:srgbClr val="CCFFFF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n-US" sz="2400" b="1" i="1" smtClean="0">
                              <a:solidFill>
                                <a:srgbClr val="CCFFFF"/>
                              </a:solidFill>
                              <a:latin typeface="Cambria Math"/>
                            </a:rPr>
                            <m:t>𝑨𝑩</m:t>
                          </m:r>
                        </m:e>
                      </m:acc>
                      <m:r>
                        <a:rPr lang="en-US" alt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altLang="en-US" sz="2400" b="1" i="1" smtClean="0">
                          <a:solidFill>
                            <a:srgbClr val="CCFFFF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rgbClr val="CCFFFF"/>
                  </a:solidFill>
                  <a:latin typeface="Cambria Math"/>
                </a:endParaRP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𝟒𝟐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(</m:t>
                        </m:r>
                        <m:d>
                          <m:dPr>
                            <m:ctrlPr>
                              <a:rPr lang="en-US" altLang="en-US" sz="2400" b="1" i="1" smtClean="0">
                                <a:solidFill>
                                  <a:srgbClr val="CCFFFF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sz="2400" b="1" i="1" smtClean="0">
                                <a:solidFill>
                                  <a:srgbClr val="CCFFFF"/>
                                </a:solidFill>
                                <a:latin typeface="Cambria Math"/>
                              </a:rPr>
                              <m:t>𝟑𝟔𝟎</m:t>
                            </m:r>
                            <m:r>
                              <a:rPr lang="en-US" altLang="en-US" sz="2400" b="1" i="1" smtClean="0">
                                <a:solidFill>
                                  <a:srgbClr val="CCFFFF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en-US" sz="2400" b="1" i="1" smtClean="0">
                                <a:solidFill>
                                  <a:srgbClr val="CCFFFF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altLang="en-US" sz="2400" b="1" i="1" smtClean="0">
                                <a:solidFill>
                                  <a:srgbClr val="CCFFFF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</m:d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</a:t>
                </a: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𝟖𝟒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𝟑𝟔𝟎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−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𝟒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</a:t>
                </a: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𝟒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𝟐𝟖𝟎</m:t>
                    </m:r>
                  </m:oMath>
                </a14:m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</a:t>
                </a: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𝟕𝟎</m:t>
                    </m:r>
                  </m:oMath>
                </a14:m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630" y="2284670"/>
                <a:ext cx="5440680" cy="4150420"/>
              </a:xfrm>
              <a:prstGeom prst="rect">
                <a:avLst/>
              </a:prstGeom>
              <a:blipFill rotWithShape="1">
                <a:blip r:embed="rId2"/>
                <a:stretch>
                  <a:fillRect l="-1794" t="-102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149350"/>
            <a:ext cx="3723809" cy="26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663663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320040" y="1149350"/>
                <a:ext cx="5303520" cy="26872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Use the information (radius of Earth is about 4000 miles).  A flash occurs 100 miles above Earth at point C.  Find the measure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𝑩𝑫</m:t>
                        </m:r>
                      </m:e>
                    </m:acc>
                  </m:oMath>
                </a14:m>
                <a:r>
                  <a:rPr lang="en-US" sz="2400" b="1" dirty="0"/>
                  <a:t>, the potion of Earth from which the flash is visible.</a:t>
                </a:r>
              </a:p>
              <a:p>
                <a:r>
                  <a:rPr lang="en-US" sz="2400" b="1" dirty="0"/>
                  <a:t> </a:t>
                </a:r>
              </a:p>
            </p:txBody>
          </p:sp>
        </mc:Choice>
        <mc:Fallback xmlns=""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" y="1149350"/>
                <a:ext cx="5303520" cy="2687274"/>
              </a:xfrm>
              <a:prstGeom prst="rect">
                <a:avLst/>
              </a:prstGeom>
              <a:blipFill rotWithShape="1">
                <a:blip r:embed="rId2"/>
                <a:stretch>
                  <a:fillRect l="-1839" t="-1591" r="-72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20040" y="3655863"/>
            <a:ext cx="442341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x = 154.54°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320040" y="4160957"/>
                <a:ext cx="8418535" cy="13356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∡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𝑪𝑨𝑫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dirty="0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dirty="0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 dirty="0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p>
                      <m:d>
                        <m:dPr>
                          <m:ctrlPr>
                            <a:rPr lang="en-US" sz="2400" b="1" i="1" dirty="0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1" i="1" dirty="0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1" i="1" dirty="0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𝟒𝟎𝟎𝟎</m:t>
                              </m:r>
                            </m:num>
                            <m:den>
                              <m:r>
                                <a:rPr lang="en-US" sz="2400" b="1" i="1" dirty="0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𝟒𝟏𝟎𝟎</m:t>
                              </m:r>
                            </m:den>
                          </m:f>
                        </m:e>
                      </m:d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𝟕𝟕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𝟑𝟐</m:t>
                      </m:r>
                      <m:r>
                        <a:rPr lang="en-US" sz="2400" b="1" i="1" dirty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𝑩𝑫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𝟕𝟕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𝟑𝟐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𝟏𝟓𝟒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𝟔𝟒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" y="4160957"/>
                <a:ext cx="8418535" cy="133568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560" y="1149350"/>
            <a:ext cx="3291840" cy="21666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/>
              <a:t>Central angle is equal to its arc</a:t>
            </a:r>
          </a:p>
          <a:p>
            <a:pPr lvl="1"/>
            <a:r>
              <a:rPr lang="en-US" sz="2400" b="1" dirty="0"/>
              <a:t>Inscribed angle is equal to half of its arc</a:t>
            </a:r>
          </a:p>
          <a:p>
            <a:pPr lvl="1"/>
            <a:r>
              <a:rPr lang="en-US" sz="2400" b="1" dirty="0"/>
              <a:t>Interior angle is equal to the average of the sum of its vertical angle pairs</a:t>
            </a:r>
          </a:p>
          <a:p>
            <a:pPr lvl="1"/>
            <a:r>
              <a:rPr lang="en-US" sz="2400" b="1" dirty="0"/>
              <a:t>Exterior angle is equal to the average of the difference of far and near arcs</a:t>
            </a:r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Circle </a:t>
            </a:r>
            <a:r>
              <a:rPr lang="en-US" altLang="en-US" sz="2400" b="1" smtClean="0"/>
              <a:t>Angles Worksheet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/>
              <a:t>Find angle and arc </a:t>
            </a:r>
            <a:r>
              <a:rPr lang="en-US" sz="2800" b="1" dirty="0" smtClean="0"/>
              <a:t>measures</a:t>
            </a:r>
          </a:p>
          <a:p>
            <a:endParaRPr lang="en-US" sz="2800" b="1" dirty="0"/>
          </a:p>
          <a:p>
            <a:r>
              <a:rPr lang="en-US" sz="2800" b="1" dirty="0" smtClean="0"/>
              <a:t>Use circumscribed </a:t>
            </a:r>
            <a:r>
              <a:rPr lang="en-US" sz="2800" b="1" dirty="0"/>
              <a:t>angles</a:t>
            </a:r>
          </a:p>
          <a:p>
            <a:pPr marL="0" indent="0">
              <a:buNone/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8690"/>
            <a:ext cx="8229600" cy="557784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Tangent</a:t>
            </a:r>
            <a:r>
              <a:rPr lang="en-US" sz="2400" b="1" dirty="0" smtClean="0"/>
              <a:t> </a:t>
            </a:r>
            <a:r>
              <a:rPr lang="en-US" sz="2400" b="1" dirty="0"/>
              <a:t>– a line that intersects a circle in exactly one </a:t>
            </a:r>
            <a:r>
              <a:rPr lang="en-US" sz="2400" b="1" dirty="0" smtClean="0"/>
              <a:t>point</a:t>
            </a:r>
          </a:p>
          <a:p>
            <a:endParaRPr lang="en-US" sz="2400" b="1" dirty="0"/>
          </a:p>
          <a:p>
            <a:r>
              <a:rPr lang="en-US" sz="2400" b="1" dirty="0" smtClean="0">
                <a:solidFill>
                  <a:srgbClr val="FFFF00"/>
                </a:solidFill>
              </a:rPr>
              <a:t>Point </a:t>
            </a:r>
            <a:r>
              <a:rPr lang="en-US" sz="2400" b="1" dirty="0">
                <a:solidFill>
                  <a:srgbClr val="FFFF00"/>
                </a:solidFill>
              </a:rPr>
              <a:t>of tangency </a:t>
            </a:r>
            <a:r>
              <a:rPr lang="en-US" sz="2400" b="1" dirty="0"/>
              <a:t>– point where a tangent intersects a circle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400" b="1" dirty="0"/>
          </a:p>
          <a:p>
            <a:pPr>
              <a:spcAft>
                <a:spcPts val="1200"/>
              </a:spcAft>
            </a:pP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Tangents and Inscribed Angles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1513148" y="4503420"/>
            <a:ext cx="6036313" cy="1223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Angle 1 and 2 are a linear pair (adds to 180°)</a:t>
            </a:r>
          </a:p>
          <a:p>
            <a:pPr eaLnBrk="1" hangingPunct="1"/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The two arcs ACB and AB must add to 360°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48" y="1255076"/>
            <a:ext cx="7985714" cy="29428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702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Intersecting Lines and Circles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1804668" y="4994910"/>
            <a:ext cx="5247641" cy="828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Intersection point can be inside, on the edge or outside the circle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61" y="1191259"/>
            <a:ext cx="7585715" cy="32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Interior and Exterior Angles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673" y="1124902"/>
            <a:ext cx="6630953" cy="550145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149" name="Text Box 9"/>
              <p:cNvSpPr txBox="1">
                <a:spLocks noChangeArrowheads="1"/>
              </p:cNvSpPr>
              <p:nvPr/>
            </p:nvSpPr>
            <p:spPr bwMode="auto">
              <a:xfrm>
                <a:off x="3429776" y="6025532"/>
                <a:ext cx="4526280" cy="5665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𝑬𝒙𝒕</m:t>
                      </m:r>
                      <m:r>
                        <a:rPr lang="en-US" alt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𝒂𝒏𝒈𝒍𝒆</m:t>
                      </m:r>
                      <m:r>
                        <a:rPr lang="en-US" alt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𝒇𝒂𝒓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𝒂𝒓𝒄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−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𝒏𝒆𝒂𝒓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𝒂𝒓𝒄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altLang="en-US" sz="1600" b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614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9776" y="6025532"/>
                <a:ext cx="4526280" cy="56653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3920490" y="1103012"/>
                <a:ext cx="4526280" cy="608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𝑰𝒏𝒕</m:t>
                      </m:r>
                      <m:r>
                        <a:rPr lang="en-US" alt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𝒂𝒏𝒈𝒍𝒆</m:t>
                      </m:r>
                      <m:r>
                        <a:rPr lang="en-US" alt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𝒇𝒓𝒐𝒏𝒕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𝒂𝒓𝒄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𝒃𝒂𝒄𝒌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𝒂𝒓𝒄</m:t>
                          </m:r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alt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altLang="en-US" sz="1600" b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20490" y="1103012"/>
                <a:ext cx="4526280" cy="60844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31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17525"/>
          </a:xfrm>
        </p:spPr>
        <p:txBody>
          <a:bodyPr/>
          <a:lstStyle/>
          <a:p>
            <a:pPr eaLnBrk="1" hangingPunct="1"/>
            <a:r>
              <a:rPr lang="en-US" sz="3600" b="1" smtClean="0"/>
              <a:t>Circles – External Angles</a:t>
            </a:r>
          </a:p>
        </p:txBody>
      </p:sp>
      <p:sp>
        <p:nvSpPr>
          <p:cNvPr id="8195" name="Oval 3"/>
          <p:cNvSpPr>
            <a:spLocks noChangeAspect="1" noChangeArrowheads="1"/>
          </p:cNvSpPr>
          <p:nvPr/>
        </p:nvSpPr>
        <p:spPr bwMode="auto">
          <a:xfrm>
            <a:off x="504825" y="2405063"/>
            <a:ext cx="1828800" cy="18303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Oval 4"/>
          <p:cNvSpPr>
            <a:spLocks noChangeAspect="1" noChangeArrowheads="1"/>
          </p:cNvSpPr>
          <p:nvPr/>
        </p:nvSpPr>
        <p:spPr bwMode="auto">
          <a:xfrm>
            <a:off x="3762375" y="2405063"/>
            <a:ext cx="1828800" cy="18303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Oval 5"/>
          <p:cNvSpPr>
            <a:spLocks noChangeAspect="1" noChangeArrowheads="1"/>
          </p:cNvSpPr>
          <p:nvPr/>
        </p:nvSpPr>
        <p:spPr bwMode="auto">
          <a:xfrm>
            <a:off x="7019925" y="2405063"/>
            <a:ext cx="1828800" cy="18303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1033463" y="1819275"/>
            <a:ext cx="211137" cy="261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1244600" y="1812925"/>
            <a:ext cx="850900" cy="256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1204913" y="1785938"/>
            <a:ext cx="71437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1166813" y="2390775"/>
            <a:ext cx="71437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1404938" y="2371725"/>
            <a:ext cx="71437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1019175" y="4110038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1943100" y="4010025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4568825" y="1633538"/>
            <a:ext cx="731838" cy="269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3481388" y="1638300"/>
            <a:ext cx="1087437" cy="1890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3848100" y="2814638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4733925" y="2362200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5191125" y="4005263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922338" y="16367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J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4146550" y="146526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J</a:t>
            </a:r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4525963" y="1600200"/>
            <a:ext cx="71437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C000"/>
              </a:solidFill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1403350" y="2136775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K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4727575" y="2146300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K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898525" y="2174875"/>
            <a:ext cx="307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L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3575050" y="2622550"/>
            <a:ext cx="307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T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5222875" y="3894138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M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1955800" y="3922713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M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746125" y="4065588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N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7807325" y="1652588"/>
            <a:ext cx="1198563" cy="1525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 flipH="1">
            <a:off x="6719888" y="1657350"/>
            <a:ext cx="1087437" cy="1890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2" name="Oval 30"/>
          <p:cNvSpPr>
            <a:spLocks noChangeArrowheads="1"/>
          </p:cNvSpPr>
          <p:nvPr/>
        </p:nvSpPr>
        <p:spPr bwMode="auto">
          <a:xfrm>
            <a:off x="7086600" y="2833688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3" name="Oval 31"/>
          <p:cNvSpPr>
            <a:spLocks noChangeArrowheads="1"/>
          </p:cNvSpPr>
          <p:nvPr/>
        </p:nvSpPr>
        <p:spPr bwMode="auto">
          <a:xfrm>
            <a:off x="8620125" y="2714625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4" name="Oval 32"/>
          <p:cNvSpPr>
            <a:spLocks noChangeArrowheads="1"/>
          </p:cNvSpPr>
          <p:nvPr/>
        </p:nvSpPr>
        <p:spPr bwMode="auto">
          <a:xfrm>
            <a:off x="7943850" y="4178300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7385050" y="14843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J</a:t>
            </a:r>
          </a:p>
        </p:txBody>
      </p:sp>
      <p:sp>
        <p:nvSpPr>
          <p:cNvPr id="8226" name="Oval 34"/>
          <p:cNvSpPr>
            <a:spLocks noChangeArrowheads="1"/>
          </p:cNvSpPr>
          <p:nvPr/>
        </p:nvSpPr>
        <p:spPr bwMode="auto">
          <a:xfrm>
            <a:off x="7764463" y="1619250"/>
            <a:ext cx="71437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C000"/>
              </a:solidFill>
            </a:endParaRP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8613775" y="2498725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S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6813550" y="2641600"/>
            <a:ext cx="307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T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7823200" y="3841750"/>
            <a:ext cx="354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M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27000" y="5434013"/>
            <a:ext cx="3630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m</a:t>
            </a:r>
            <a:r>
              <a:rPr lang="en-US" b="1">
                <a:sym typeface="Symbol" pitchFamily="18" charset="2"/>
              </a:rPr>
              <a:t>J = ½(m Arc MN – m Arc LK)</a:t>
            </a:r>
          </a:p>
          <a:p>
            <a:r>
              <a:rPr lang="en-US" b="1"/>
              <a:t>m</a:t>
            </a:r>
            <a:r>
              <a:rPr lang="en-US" b="1">
                <a:sym typeface="Symbol" pitchFamily="18" charset="2"/>
              </a:rPr>
              <a:t>J = ½|m Arc MN – m Arc LK|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2755900" y="4481513"/>
            <a:ext cx="3605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m</a:t>
            </a:r>
            <a:r>
              <a:rPr lang="en-US" b="1">
                <a:sym typeface="Symbol" pitchFamily="18" charset="2"/>
              </a:rPr>
              <a:t>J = ½(m Arc TM – m Arc TK)</a:t>
            </a:r>
          </a:p>
          <a:p>
            <a:r>
              <a:rPr lang="en-US" b="1"/>
              <a:t>m</a:t>
            </a:r>
            <a:r>
              <a:rPr lang="en-US" b="1">
                <a:sym typeface="Symbol" pitchFamily="18" charset="2"/>
              </a:rPr>
              <a:t>J = ½|m Arc TM – m Arc TK|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5456238" y="5386388"/>
            <a:ext cx="37449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m</a:t>
            </a:r>
            <a:r>
              <a:rPr lang="en-US" b="1">
                <a:sym typeface="Symbol" pitchFamily="18" charset="2"/>
              </a:rPr>
              <a:t>J = ½(m Arc TMS – m Arc TS)</a:t>
            </a:r>
          </a:p>
          <a:p>
            <a:r>
              <a:rPr lang="en-US" b="1"/>
              <a:t>m</a:t>
            </a:r>
            <a:r>
              <a:rPr lang="en-US" b="1">
                <a:sym typeface="Symbol" pitchFamily="18" charset="2"/>
              </a:rPr>
              <a:t>J = ½|m Arc TMS – m Arc TS|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546100" y="903288"/>
            <a:ext cx="158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</a:rPr>
              <a:t>Two Secants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7013575" y="903288"/>
            <a:ext cx="172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</a:rPr>
              <a:t>Two Tangents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3641725" y="903288"/>
            <a:ext cx="211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</a:rPr>
              <a:t>Secant &amp; Tangent</a:t>
            </a:r>
          </a:p>
        </p:txBody>
      </p:sp>
    </p:spTree>
    <p:extLst>
      <p:ext uri="{BB962C8B-B14F-4D97-AF65-F5344CB8AC3E}">
        <p14:creationId xmlns:p14="http://schemas.microsoft.com/office/powerpoint/2010/main" val="1078063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Circumscribed Angles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1017270" y="5911118"/>
            <a:ext cx="7075170" cy="478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Derived from 360 around the circle and two tangents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093" y="1152206"/>
            <a:ext cx="5559524" cy="20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857" y="3378835"/>
            <a:ext cx="6465996" cy="2238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921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Chords and the Center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651510" y="5837121"/>
            <a:ext cx="7703820" cy="95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Equal length chords are equidistant from the center of the circle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555" y="1092835"/>
            <a:ext cx="6994285" cy="4744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59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600</Words>
  <Application>Microsoft Office PowerPoint</Application>
  <PresentationFormat>On-screen Show (4:3)</PresentationFormat>
  <Paragraphs>142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Lesson 10-5</vt:lpstr>
      <vt:lpstr>Objectives</vt:lpstr>
      <vt:lpstr>Vocabulary</vt:lpstr>
      <vt:lpstr>Tangents and Inscribed Angles</vt:lpstr>
      <vt:lpstr>Intersecting Lines and Circles</vt:lpstr>
      <vt:lpstr>Interior and Exterior Angles </vt:lpstr>
      <vt:lpstr>Circles – External Angles</vt:lpstr>
      <vt:lpstr>Circumscribed Angles</vt:lpstr>
      <vt:lpstr>Chords and the Center</vt:lpstr>
      <vt:lpstr>Angles and Circles</vt:lpstr>
      <vt:lpstr>Example 1a</vt:lpstr>
      <vt:lpstr>Example 1b</vt:lpstr>
      <vt:lpstr>Example 2a</vt:lpstr>
      <vt:lpstr>Example 2b</vt:lpstr>
      <vt:lpstr>Example 3a</vt:lpstr>
      <vt:lpstr>Example 3b</vt:lpstr>
      <vt:lpstr>Example 4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 Headlee</cp:lastModifiedBy>
  <cp:revision>60</cp:revision>
  <dcterms:created xsi:type="dcterms:W3CDTF">2008-01-23T14:30:53Z</dcterms:created>
  <dcterms:modified xsi:type="dcterms:W3CDTF">2018-11-06T17:14:39Z</dcterms:modified>
</cp:coreProperties>
</file>