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9" r:id="rId3"/>
    <p:sldId id="280" r:id="rId4"/>
    <p:sldId id="297" r:id="rId5"/>
    <p:sldId id="291" r:id="rId6"/>
    <p:sldId id="262" r:id="rId7"/>
    <p:sldId id="302" r:id="rId8"/>
    <p:sldId id="301" r:id="rId9"/>
    <p:sldId id="286" r:id="rId10"/>
    <p:sldId id="287" r:id="rId11"/>
    <p:sldId id="303" r:id="rId12"/>
    <p:sldId id="281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CCFFFF"/>
    <a:srgbClr val="CC66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-150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0D05D3-6EF1-40C4-8709-EA4FB909FE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5489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4E658B-C9C0-4F95-BE6C-65369ED14E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15127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A6B3C0-38EA-48F8-9793-0C674C5BFE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4993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5D265F-25E3-4D44-A44A-1C0871A59C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146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CA1C60-2D72-40B2-8376-BA87304CB3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22533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25ABBD-2AC9-458B-8FC7-1A40BED916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9677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8BE5D6-A2C8-468C-9961-CD5025B653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3217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3607C3-1997-4FE4-AECB-F56C12824B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53624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B59118-A6E5-45B5-919E-13182DA324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5209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A56C2E-8E01-415D-B916-54F95F44CD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48556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09EC7C-174C-4AFD-AFAC-BAC97B75EE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39695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FAC79513-AA0F-4CEF-BB56-A9752ED119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958975"/>
            <a:ext cx="7772400" cy="1470025"/>
          </a:xfrm>
        </p:spPr>
        <p:txBody>
          <a:bodyPr/>
          <a:lstStyle/>
          <a:p>
            <a:pPr eaLnBrk="1" hangingPunct="1"/>
            <a:r>
              <a:rPr lang="en-US" altLang="en-US" b="1" dirty="0" smtClean="0"/>
              <a:t>Lesson </a:t>
            </a:r>
            <a:r>
              <a:rPr lang="en-US" altLang="en-US" b="1" dirty="0" smtClean="0"/>
              <a:t>10-7</a:t>
            </a:r>
            <a:endParaRPr lang="en-US" altLang="en-US" b="1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495800"/>
            <a:ext cx="6400800" cy="1752600"/>
          </a:xfrm>
        </p:spPr>
        <p:txBody>
          <a:bodyPr/>
          <a:lstStyle/>
          <a:p>
            <a:pPr eaLnBrk="1" hangingPunct="1"/>
            <a:r>
              <a:rPr lang="en-US" b="1" dirty="0"/>
              <a:t>Circles in the Coordinate Plane</a:t>
            </a:r>
            <a:endParaRPr lang="en-US" altLang="en-US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7313"/>
            <a:ext cx="8229600" cy="838200"/>
          </a:xfrm>
        </p:spPr>
        <p:txBody>
          <a:bodyPr/>
          <a:lstStyle/>
          <a:p>
            <a:pPr eaLnBrk="1" hangingPunct="1"/>
            <a:r>
              <a:rPr lang="en-US" altLang="en-US" sz="3600" b="1" dirty="0" smtClean="0"/>
              <a:t>Example 4</a:t>
            </a:r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203" name="Text Box 11"/>
              <p:cNvSpPr txBox="1">
                <a:spLocks noChangeArrowheads="1"/>
              </p:cNvSpPr>
              <p:nvPr/>
            </p:nvSpPr>
            <p:spPr bwMode="auto">
              <a:xfrm>
                <a:off x="320040" y="1149350"/>
                <a:ext cx="8309610" cy="86555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en-US" sz="2400" b="1" dirty="0"/>
                  <a:t>Prove or disprove that the point </a:t>
                </a:r>
                <a14:m>
                  <m:oMath xmlns:m="http://schemas.openxmlformats.org/officeDocument/2006/math">
                    <m:r>
                      <a:rPr lang="en-US" sz="2400" b="1" i="1"/>
                      <m:t>(</m:t>
                    </m:r>
                    <m:r>
                      <a:rPr lang="en-US" sz="2400" b="1" i="1"/>
                      <m:t>𝟑</m:t>
                    </m:r>
                    <m:r>
                      <a:rPr lang="en-US" sz="2400" b="1" i="1"/>
                      <m:t>,</m:t>
                    </m:r>
                    <m:rad>
                      <m:radPr>
                        <m:degHide m:val="on"/>
                        <m:ctrlPr>
                          <a:rPr lang="en-US" sz="2400" b="1" i="1"/>
                        </m:ctrlPr>
                      </m:radPr>
                      <m:deg/>
                      <m:e>
                        <m:r>
                          <a:rPr lang="en-US" sz="2400" b="1" i="1"/>
                          <m:t>𝟕</m:t>
                        </m:r>
                      </m:e>
                    </m:rad>
                    <m:r>
                      <a:rPr lang="en-US" sz="2400" b="1" i="1"/>
                      <m:t>)</m:t>
                    </m:r>
                  </m:oMath>
                </a14:m>
                <a:r>
                  <a:rPr lang="en-US" sz="2400" b="1" dirty="0"/>
                  <a:t> lies on the circle centered at the origin and containing the point (1, 4).</a:t>
                </a:r>
              </a:p>
            </p:txBody>
          </p:sp>
        </mc:Choice>
        <mc:Fallback>
          <p:sp>
            <p:nvSpPr>
              <p:cNvPr id="8203" name="Text 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20040" y="1149350"/>
                <a:ext cx="8309610" cy="865558"/>
              </a:xfrm>
              <a:prstGeom prst="rect">
                <a:avLst/>
              </a:prstGeom>
              <a:blipFill rotWithShape="1">
                <a:blip r:embed="rId2"/>
                <a:stretch>
                  <a:fillRect l="-1174" t="-1408" r="-1687" b="-15493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 Box 20"/>
              <p:cNvSpPr txBox="1">
                <a:spLocks noChangeArrowheads="1"/>
              </p:cNvSpPr>
              <p:nvPr/>
            </p:nvSpPr>
            <p:spPr bwMode="auto">
              <a:xfrm>
                <a:off x="299082" y="2450941"/>
                <a:ext cx="5754056" cy="430418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marL="1371600" indent="-1371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lnSpc>
                    <a:spcPct val="90000"/>
                  </a:lnSpc>
                  <a:spcBef>
                    <a:spcPct val="20000"/>
                  </a:spcBef>
                  <a:spcAft>
                    <a:spcPct val="20000"/>
                  </a:spcAft>
                  <a:buClr>
                    <a:srgbClr val="FFFFFF"/>
                  </a:buClr>
                </a:pPr>
                <a:r>
                  <a:rPr lang="en-US" altLang="en-US" sz="2400" b="1" dirty="0" smtClean="0">
                    <a:solidFill>
                      <a:srgbClr val="FFFF00"/>
                    </a:solidFill>
                  </a:rPr>
                  <a:t>Answer:</a:t>
                </a:r>
              </a:p>
              <a:p>
                <a:pPr eaLnBrk="1" hangingPunct="1">
                  <a:lnSpc>
                    <a:spcPct val="90000"/>
                  </a:lnSpc>
                  <a:spcBef>
                    <a:spcPct val="20000"/>
                  </a:spcBef>
                  <a:spcAft>
                    <a:spcPct val="20000"/>
                  </a:spcAft>
                  <a:buClr>
                    <a:srgbClr val="FFFFFF"/>
                  </a:buClr>
                </a:pPr>
                <a:r>
                  <a:rPr lang="en-US" altLang="en-US" sz="2400" b="1" dirty="0" smtClean="0">
                    <a:solidFill>
                      <a:schemeClr val="tx1">
                        <a:lumMod val="85000"/>
                      </a:schemeClr>
                    </a:solidFill>
                  </a:rPr>
                  <a:t>Center is </a:t>
                </a:r>
                <a:r>
                  <a:rPr lang="en-US" altLang="en-US" sz="2400" b="1" dirty="0" smtClean="0">
                    <a:solidFill>
                      <a:srgbClr val="FF0000"/>
                    </a:solidFill>
                  </a:rPr>
                  <a:t>(0,0)</a:t>
                </a:r>
              </a:p>
              <a:p>
                <a:pPr eaLnBrk="1" hangingPunct="1">
                  <a:lnSpc>
                    <a:spcPct val="90000"/>
                  </a:lnSpc>
                  <a:spcBef>
                    <a:spcPct val="20000"/>
                  </a:spcBef>
                  <a:spcAft>
                    <a:spcPct val="20000"/>
                  </a:spcAft>
                  <a:buClr>
                    <a:srgbClr val="FFFFFF"/>
                  </a:buClr>
                </a:pPr>
                <a:r>
                  <a:rPr lang="en-US" altLang="en-US" sz="2400" b="1" dirty="0" smtClean="0">
                    <a:solidFill>
                      <a:schemeClr val="tx1">
                        <a:lumMod val="85000"/>
                      </a:schemeClr>
                    </a:solidFill>
                  </a:rPr>
                  <a:t>Radius = unknown</a:t>
                </a:r>
              </a:p>
              <a:p>
                <a:pPr eaLnBrk="1" hangingPunct="1">
                  <a:lnSpc>
                    <a:spcPct val="90000"/>
                  </a:lnSpc>
                  <a:spcBef>
                    <a:spcPct val="20000"/>
                  </a:spcBef>
                  <a:spcAft>
                    <a:spcPct val="20000"/>
                  </a:spcAft>
                  <a:buClr>
                    <a:srgbClr val="FFFFFF"/>
                  </a:buClr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US" altLang="en-US" sz="24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altLang="en-US" sz="2400" b="1" i="1" smtClean="0">
                                <a:solidFill>
                                  <a:schemeClr val="tx1">
                                    <a:lumMod val="85000"/>
                                  </a:schemeClr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altLang="en-US" sz="2400" b="1" i="1" smtClean="0">
                                <a:solidFill>
                                  <a:schemeClr val="tx1">
                                    <a:lumMod val="85000"/>
                                  </a:schemeClr>
                                </a:solidFill>
                                <a:latin typeface="Cambria Math"/>
                              </a:rPr>
                              <m:t>𝒙</m:t>
                            </m:r>
                            <m:r>
                              <a:rPr lang="en-US" altLang="en-US" sz="2400" b="1" i="1" smtClean="0">
                                <a:solidFill>
                                  <a:schemeClr val="tx1">
                                    <a:lumMod val="85000"/>
                                  </a:schemeClr>
                                </a:solidFill>
                                <a:latin typeface="Cambria Math"/>
                              </a:rPr>
                              <m:t>−</m:t>
                            </m:r>
                            <m:r>
                              <a:rPr lang="en-US" altLang="en-US" sz="2400" b="1" i="1" smtClean="0">
                                <a:solidFill>
                                  <a:schemeClr val="tx1">
                                    <a:lumMod val="85000"/>
                                  </a:schemeClr>
                                </a:solidFill>
                                <a:latin typeface="Cambria Math"/>
                              </a:rPr>
                              <m:t>𝒉</m:t>
                            </m:r>
                          </m:e>
                        </m:d>
                      </m:e>
                      <m:sup>
                        <m:r>
                          <a:rPr lang="en-US" altLang="en-US" sz="24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  <m:t>𝟐</m:t>
                        </m:r>
                      </m:sup>
                    </m:sSup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+</m:t>
                    </m:r>
                    <m:sSup>
                      <m:sSupPr>
                        <m:ctrlPr>
                          <a:rPr lang="en-US" altLang="en-US" sz="24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altLang="en-US" sz="2400" b="1" i="1" smtClean="0">
                                <a:solidFill>
                                  <a:schemeClr val="tx1">
                                    <a:lumMod val="85000"/>
                                  </a:schemeClr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altLang="en-US" sz="2400" b="1" i="1" smtClean="0">
                                <a:solidFill>
                                  <a:schemeClr val="tx1">
                                    <a:lumMod val="85000"/>
                                  </a:schemeClr>
                                </a:solidFill>
                                <a:latin typeface="Cambria Math"/>
                              </a:rPr>
                              <m:t>𝒚</m:t>
                            </m:r>
                            <m:r>
                              <a:rPr lang="en-US" altLang="en-US" sz="2400" b="1" i="1" smtClean="0">
                                <a:solidFill>
                                  <a:schemeClr val="tx1">
                                    <a:lumMod val="85000"/>
                                  </a:schemeClr>
                                </a:solidFill>
                                <a:latin typeface="Cambria Math"/>
                              </a:rPr>
                              <m:t>−</m:t>
                            </m:r>
                            <m:r>
                              <a:rPr lang="en-US" altLang="en-US" sz="2400" b="1" i="1" smtClean="0">
                                <a:solidFill>
                                  <a:schemeClr val="tx1">
                                    <a:lumMod val="85000"/>
                                  </a:schemeClr>
                                </a:solidFill>
                                <a:latin typeface="Cambria Math"/>
                              </a:rPr>
                              <m:t>𝒌</m:t>
                            </m:r>
                          </m:e>
                        </m:d>
                      </m:e>
                      <m:sup>
                        <m:r>
                          <a:rPr lang="en-US" altLang="en-US" sz="24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  <m:t>𝟐</m:t>
                        </m:r>
                      </m:sup>
                    </m:sSup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altLang="en-US" sz="24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altLang="en-US" sz="24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  <m:t>𝒓</m:t>
                        </m:r>
                      </m:e>
                      <m:sup>
                        <m:r>
                          <a:rPr lang="en-US" altLang="en-US" sz="24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US" altLang="en-US" sz="2400" b="1" dirty="0" smtClean="0">
                    <a:solidFill>
                      <a:schemeClr val="tx1">
                        <a:lumMod val="85000"/>
                      </a:schemeClr>
                    </a:solidFill>
                  </a:rPr>
                  <a:t> </a:t>
                </a:r>
              </a:p>
              <a:p>
                <a:pPr eaLnBrk="1" hangingPunct="1">
                  <a:lnSpc>
                    <a:spcPct val="90000"/>
                  </a:lnSpc>
                  <a:spcBef>
                    <a:spcPct val="20000"/>
                  </a:spcBef>
                  <a:spcAft>
                    <a:spcPct val="20000"/>
                  </a:spcAft>
                  <a:buClr>
                    <a:srgbClr val="FFFFFF"/>
                  </a:buClr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US" altLang="en-US" sz="2400" b="1" i="1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altLang="en-US" sz="2400" b="1" i="1">
                                <a:solidFill>
                                  <a:schemeClr val="tx1">
                                    <a:lumMod val="85000"/>
                                  </a:schemeClr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altLang="en-US" sz="2400" b="1" i="1" smtClean="0">
                                <a:solidFill>
                                  <a:schemeClr val="tx1">
                                    <a:lumMod val="85000"/>
                                  </a:schemeClr>
                                </a:solidFill>
                                <a:latin typeface="Cambria Math"/>
                              </a:rPr>
                              <m:t>𝟏</m:t>
                            </m:r>
                            <m:r>
                              <a:rPr lang="en-US" altLang="en-US" sz="2400" b="1" i="1" smtClean="0">
                                <a:solidFill>
                                  <a:schemeClr val="tx1">
                                    <a:lumMod val="85000"/>
                                  </a:schemeClr>
                                </a:solidFill>
                                <a:latin typeface="Cambria Math"/>
                              </a:rPr>
                              <m:t>−</m:t>
                            </m:r>
                            <m:r>
                              <a:rPr lang="en-US" altLang="en-US" sz="2400" b="1" i="1" smtClean="0">
                                <a:solidFill>
                                  <a:schemeClr val="tx1">
                                    <a:lumMod val="85000"/>
                                  </a:schemeClr>
                                </a:solidFill>
                                <a:latin typeface="Cambria Math"/>
                              </a:rPr>
                              <m:t>𝟎</m:t>
                            </m:r>
                          </m:e>
                        </m:d>
                      </m:e>
                      <m:sup>
                        <m:r>
                          <a:rPr lang="en-US" altLang="en-US" sz="2400" b="1" i="1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  <m:t>𝟐</m:t>
                        </m:r>
                      </m:sup>
                    </m:sSup>
                    <m:r>
                      <a:rPr lang="en-US" altLang="en-US" sz="2400" b="1" i="1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+</m:t>
                    </m:r>
                    <m:sSup>
                      <m:sSupPr>
                        <m:ctrlPr>
                          <a:rPr lang="en-US" altLang="en-US" sz="2400" b="1" i="1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altLang="en-US" sz="2400" b="1" i="1">
                                <a:solidFill>
                                  <a:schemeClr val="tx1">
                                    <a:lumMod val="85000"/>
                                  </a:schemeClr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altLang="en-US" sz="2400" b="1" i="1" smtClean="0">
                                <a:solidFill>
                                  <a:schemeClr val="tx1">
                                    <a:lumMod val="85000"/>
                                  </a:schemeClr>
                                </a:solidFill>
                                <a:latin typeface="Cambria Math"/>
                              </a:rPr>
                              <m:t>𝟒</m:t>
                            </m:r>
                            <m:r>
                              <a:rPr lang="en-US" altLang="en-US" sz="2400" b="1" i="1" smtClean="0">
                                <a:solidFill>
                                  <a:schemeClr val="tx1">
                                    <a:lumMod val="85000"/>
                                  </a:schemeClr>
                                </a:solidFill>
                                <a:latin typeface="Cambria Math"/>
                              </a:rPr>
                              <m:t>−</m:t>
                            </m:r>
                            <m:r>
                              <a:rPr lang="en-US" altLang="en-US" sz="2400" b="1" i="1" smtClean="0">
                                <a:solidFill>
                                  <a:schemeClr val="tx1">
                                    <a:lumMod val="85000"/>
                                  </a:schemeClr>
                                </a:solidFill>
                                <a:latin typeface="Cambria Math"/>
                              </a:rPr>
                              <m:t>𝟎</m:t>
                            </m:r>
                          </m:e>
                        </m:d>
                      </m:e>
                      <m:sup>
                        <m:r>
                          <a:rPr lang="en-US" altLang="en-US" sz="2400" b="1" i="1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  <m:t>𝟐</m:t>
                        </m:r>
                      </m:sup>
                    </m:sSup>
                    <m:r>
                      <a:rPr lang="en-US" altLang="en-US" sz="2400" b="1" i="1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altLang="en-US" sz="2400" b="1" i="1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altLang="en-US" sz="24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  <m:t>𝒓</m:t>
                        </m:r>
                      </m:e>
                      <m:sup>
                        <m:r>
                          <a:rPr lang="en-US" altLang="en-US" sz="2400" b="1" i="1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  <m:t>𝟐</m:t>
                        </m:r>
                      </m:sup>
                    </m:sSup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=</m:t>
                    </m:r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𝟏𝟕</m:t>
                    </m:r>
                  </m:oMath>
                </a14:m>
                <a:r>
                  <a:rPr lang="en-US" altLang="en-US" sz="2400" b="1" dirty="0" smtClean="0">
                    <a:solidFill>
                      <a:schemeClr val="tx1">
                        <a:lumMod val="85000"/>
                      </a:schemeClr>
                    </a:solidFill>
                  </a:rPr>
                  <a:t> </a:t>
                </a:r>
              </a:p>
              <a:p>
                <a:pPr eaLnBrk="1" hangingPunct="1">
                  <a:lnSpc>
                    <a:spcPct val="90000"/>
                  </a:lnSpc>
                  <a:spcBef>
                    <a:spcPct val="20000"/>
                  </a:spcBef>
                  <a:spcAft>
                    <a:spcPct val="20000"/>
                  </a:spcAft>
                  <a:buClr>
                    <a:srgbClr val="FFFFFF"/>
                  </a:buClr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US" altLang="en-US" sz="2400" b="1" i="1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altLang="en-US" sz="2400" b="1" i="1">
                                <a:solidFill>
                                  <a:schemeClr val="tx1">
                                    <a:lumMod val="85000"/>
                                  </a:schemeClr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altLang="en-US" sz="2400" b="1" i="1" smtClean="0">
                                <a:solidFill>
                                  <a:schemeClr val="tx1">
                                    <a:lumMod val="85000"/>
                                  </a:schemeClr>
                                </a:solidFill>
                                <a:latin typeface="Cambria Math"/>
                              </a:rPr>
                              <m:t>𝟑</m:t>
                            </m:r>
                            <m:r>
                              <a:rPr lang="en-US" altLang="en-US" sz="2400" b="1" i="1">
                                <a:solidFill>
                                  <a:schemeClr val="tx1">
                                    <a:lumMod val="85000"/>
                                  </a:schemeClr>
                                </a:solidFill>
                                <a:latin typeface="Cambria Math"/>
                              </a:rPr>
                              <m:t>−</m:t>
                            </m:r>
                            <m:r>
                              <a:rPr lang="en-US" altLang="en-US" sz="2400" b="1" i="1" smtClean="0">
                                <a:solidFill>
                                  <a:schemeClr val="tx1">
                                    <a:lumMod val="85000"/>
                                  </a:schemeClr>
                                </a:solidFill>
                                <a:latin typeface="Cambria Math"/>
                              </a:rPr>
                              <m:t>𝟎</m:t>
                            </m:r>
                          </m:e>
                        </m:d>
                      </m:e>
                      <m:sup>
                        <m:r>
                          <a:rPr lang="en-US" altLang="en-US" sz="2400" b="1" i="1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  <m:t>𝟐</m:t>
                        </m:r>
                      </m:sup>
                    </m:sSup>
                    <m:r>
                      <a:rPr lang="en-US" altLang="en-US" sz="2400" b="1" i="1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+</m:t>
                    </m:r>
                    <m:sSup>
                      <m:sSupPr>
                        <m:ctrlPr>
                          <a:rPr lang="en-US" altLang="en-US" sz="2400" b="1" i="1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altLang="en-US" sz="2400" b="1" i="1">
                                <a:solidFill>
                                  <a:schemeClr val="tx1">
                                    <a:lumMod val="85000"/>
                                  </a:schemeClr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ad>
                              <m:radPr>
                                <m:degHide m:val="on"/>
                                <m:ctrlPr>
                                  <a:rPr lang="en-US" altLang="en-US" sz="2400" b="1" i="1" smtClean="0">
                                    <a:solidFill>
                                      <a:schemeClr val="tx1">
                                        <a:lumMod val="85000"/>
                                      </a:schemeClr>
                                    </a:solidFill>
                                    <a:latin typeface="Cambria Math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altLang="en-US" sz="2400" b="1" i="1" smtClean="0">
                                    <a:solidFill>
                                      <a:schemeClr val="tx1">
                                        <a:lumMod val="85000"/>
                                      </a:schemeClr>
                                    </a:solidFill>
                                    <a:latin typeface="Cambria Math"/>
                                  </a:rPr>
                                  <m:t>𝟕</m:t>
                                </m:r>
                              </m:e>
                            </m:rad>
                            <m:r>
                              <a:rPr lang="en-US" altLang="en-US" sz="2400" b="1" i="1">
                                <a:solidFill>
                                  <a:schemeClr val="tx1">
                                    <a:lumMod val="85000"/>
                                  </a:schemeClr>
                                </a:solidFill>
                                <a:latin typeface="Cambria Math"/>
                              </a:rPr>
                              <m:t>−</m:t>
                            </m:r>
                            <m:r>
                              <a:rPr lang="en-US" altLang="en-US" sz="2400" b="1" i="1" smtClean="0">
                                <a:solidFill>
                                  <a:schemeClr val="tx1">
                                    <a:lumMod val="85000"/>
                                  </a:schemeClr>
                                </a:solidFill>
                                <a:latin typeface="Cambria Math"/>
                              </a:rPr>
                              <m:t>𝟎</m:t>
                            </m:r>
                          </m:e>
                        </m:d>
                      </m:e>
                      <m:sup>
                        <m:r>
                          <a:rPr lang="en-US" altLang="en-US" sz="2400" b="1" i="1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  <m:t>𝟐</m:t>
                        </m:r>
                      </m:sup>
                    </m:sSup>
                    <m:r>
                      <a:rPr lang="en-US" altLang="en-US" sz="2400" b="1" i="1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=</m:t>
                    </m:r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𝟏𝟕</m:t>
                    </m:r>
                  </m:oMath>
                </a14:m>
                <a:r>
                  <a:rPr lang="en-US" altLang="en-US" sz="2400" b="1" dirty="0" smtClean="0">
                    <a:solidFill>
                      <a:schemeClr val="tx1">
                        <a:lumMod val="85000"/>
                      </a:schemeClr>
                    </a:solidFill>
                  </a:rPr>
                  <a:t> </a:t>
                </a:r>
                <a:endParaRPr lang="en-US" altLang="en-US" sz="2400" b="1" dirty="0">
                  <a:solidFill>
                    <a:schemeClr val="tx1">
                      <a:lumMod val="85000"/>
                    </a:schemeClr>
                  </a:solidFill>
                </a:endParaRPr>
              </a:p>
              <a:p>
                <a:pPr eaLnBrk="1" hangingPunct="1">
                  <a:lnSpc>
                    <a:spcPct val="90000"/>
                  </a:lnSpc>
                  <a:spcBef>
                    <a:spcPct val="20000"/>
                  </a:spcBef>
                  <a:spcAft>
                    <a:spcPct val="20000"/>
                  </a:spcAft>
                  <a:buClr>
                    <a:srgbClr val="FFFFFF"/>
                  </a:buClr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US" altLang="en-US" sz="2400" b="1" i="1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altLang="en-US" sz="2400" b="1" i="1">
                                <a:solidFill>
                                  <a:schemeClr val="tx1">
                                    <a:lumMod val="85000"/>
                                  </a:schemeClr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altLang="en-US" sz="2400" b="1" i="1">
                                <a:solidFill>
                                  <a:schemeClr val="tx1">
                                    <a:lumMod val="85000"/>
                                  </a:schemeClr>
                                </a:solidFill>
                                <a:latin typeface="Cambria Math"/>
                              </a:rPr>
                              <m:t>𝟑</m:t>
                            </m:r>
                          </m:e>
                        </m:d>
                      </m:e>
                      <m:sup>
                        <m:r>
                          <a:rPr lang="en-US" altLang="en-US" sz="2400" b="1" i="1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  <m:t>𝟐</m:t>
                        </m:r>
                      </m:sup>
                    </m:sSup>
                    <m:r>
                      <a:rPr lang="en-US" altLang="en-US" sz="2400" b="1" i="1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+</m:t>
                    </m:r>
                    <m:sSup>
                      <m:sSupPr>
                        <m:ctrlPr>
                          <a:rPr lang="en-US" altLang="en-US" sz="2400" b="1" i="1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altLang="en-US" sz="2400" b="1" i="1">
                                <a:solidFill>
                                  <a:schemeClr val="tx1">
                                    <a:lumMod val="85000"/>
                                  </a:schemeClr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ad>
                              <m:radPr>
                                <m:degHide m:val="on"/>
                                <m:ctrlPr>
                                  <a:rPr lang="en-US" altLang="en-US" sz="2400" b="1" i="1">
                                    <a:solidFill>
                                      <a:schemeClr val="tx1">
                                        <a:lumMod val="85000"/>
                                      </a:schemeClr>
                                    </a:solidFill>
                                    <a:latin typeface="Cambria Math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altLang="en-US" sz="2400" b="1" i="1">
                                    <a:solidFill>
                                      <a:schemeClr val="tx1">
                                        <a:lumMod val="85000"/>
                                      </a:schemeClr>
                                    </a:solidFill>
                                    <a:latin typeface="Cambria Math"/>
                                  </a:rPr>
                                  <m:t>𝟕</m:t>
                                </m:r>
                              </m:e>
                            </m:rad>
                          </m:e>
                        </m:d>
                      </m:e>
                      <m:sup>
                        <m:r>
                          <a:rPr lang="en-US" altLang="en-US" sz="2400" b="1" i="1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  <m:t>𝟐</m:t>
                        </m:r>
                      </m:sup>
                    </m:sSup>
                    <m:r>
                      <a:rPr lang="en-US" altLang="en-US" sz="2400" b="1" i="1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=</m:t>
                    </m:r>
                    <m:r>
                      <a:rPr lang="en-US" altLang="en-US" sz="2400" b="1" i="1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𝟏𝟕</m:t>
                    </m:r>
                  </m:oMath>
                </a14:m>
                <a:r>
                  <a:rPr lang="en-US" altLang="en-US" sz="2400" b="1" dirty="0">
                    <a:solidFill>
                      <a:schemeClr val="tx1">
                        <a:lumMod val="85000"/>
                      </a:schemeClr>
                    </a:solidFill>
                  </a:rPr>
                  <a:t> </a:t>
                </a:r>
                <a:endParaRPr lang="en-US" altLang="en-US" sz="2400" b="1" dirty="0">
                  <a:solidFill>
                    <a:schemeClr val="tx1">
                      <a:lumMod val="85000"/>
                    </a:schemeClr>
                  </a:solidFill>
                </a:endParaRPr>
              </a:p>
              <a:p>
                <a:pPr eaLnBrk="1" hangingPunct="1">
                  <a:lnSpc>
                    <a:spcPct val="90000"/>
                  </a:lnSpc>
                  <a:spcBef>
                    <a:spcPct val="20000"/>
                  </a:spcBef>
                  <a:spcAft>
                    <a:spcPct val="20000"/>
                  </a:spcAft>
                  <a:buClr>
                    <a:srgbClr val="FFFFFF"/>
                  </a:buClr>
                </a:pPr>
                <a14:m>
                  <m:oMath xmlns:m="http://schemas.openxmlformats.org/officeDocument/2006/math"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𝟗</m:t>
                    </m:r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+</m:t>
                    </m:r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𝟕</m:t>
                    </m:r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  <a:ea typeface="Cambria Math"/>
                      </a:rPr>
                      <m:t>≠</m:t>
                    </m:r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  <a:ea typeface="Cambria Math"/>
                      </a:rPr>
                      <m:t>𝟏𝟕</m:t>
                    </m:r>
                  </m:oMath>
                </a14:m>
                <a:r>
                  <a:rPr lang="en-US" altLang="en-US" sz="2400" b="1" dirty="0" smtClean="0">
                    <a:solidFill>
                      <a:schemeClr val="tx1">
                        <a:lumMod val="85000"/>
                      </a:schemeClr>
                    </a:solidFill>
                  </a:rPr>
                  <a:t>   so disproved</a:t>
                </a:r>
                <a:endParaRPr lang="en-US" altLang="en-US" sz="2400" b="1" dirty="0">
                  <a:solidFill>
                    <a:schemeClr val="tx1">
                      <a:lumMod val="8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10" name="Text 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99082" y="2450941"/>
                <a:ext cx="5754056" cy="4304189"/>
              </a:xfrm>
              <a:prstGeom prst="rect">
                <a:avLst/>
              </a:prstGeom>
              <a:blipFill rotWithShape="1">
                <a:blip r:embed="rId3"/>
                <a:stretch>
                  <a:fillRect l="-1589" t="-1841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75593287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3" grpId="0"/>
      <p:bldP spid="1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7313"/>
            <a:ext cx="8229600" cy="838200"/>
          </a:xfrm>
        </p:spPr>
        <p:txBody>
          <a:bodyPr/>
          <a:lstStyle/>
          <a:p>
            <a:pPr eaLnBrk="1" hangingPunct="1"/>
            <a:r>
              <a:rPr lang="en-US" altLang="en-US" sz="3600" b="1" dirty="0" smtClean="0"/>
              <a:t>Example </a:t>
            </a:r>
            <a:r>
              <a:rPr lang="en-US" altLang="en-US" sz="3600" b="1" dirty="0" smtClean="0"/>
              <a:t>5</a:t>
            </a:r>
            <a:endParaRPr lang="en-US" altLang="en-US" sz="3600" b="1" dirty="0" smtClean="0"/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320040" y="1149350"/>
            <a:ext cx="817245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400" b="1" dirty="0"/>
              <a:t>The epicenter of an earthquake is 10 miles away from (-1,-3), 2 miles away from (5,3) and 5 miles away from (2,9).  Find the coordinates of the epicenter</a:t>
            </a:r>
            <a:r>
              <a:rPr lang="en-US" sz="2400" b="1" dirty="0" smtClean="0"/>
              <a:t>.</a:t>
            </a:r>
            <a:r>
              <a:rPr lang="en-US" sz="2400" b="1" dirty="0"/>
              <a:t> </a:t>
            </a:r>
          </a:p>
        </p:txBody>
      </p:sp>
      <p:sp>
        <p:nvSpPr>
          <p:cNvPr id="7189" name="Text Box 20"/>
          <p:cNvSpPr txBox="1">
            <a:spLocks noChangeArrowheads="1"/>
          </p:cNvSpPr>
          <p:nvPr/>
        </p:nvSpPr>
        <p:spPr bwMode="auto">
          <a:xfrm>
            <a:off x="148589" y="2611381"/>
            <a:ext cx="5610253" cy="38451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371600" indent="-1371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altLang="en-US" sz="2400" b="1" dirty="0">
                <a:solidFill>
                  <a:srgbClr val="FFEB55"/>
                </a:solidFill>
              </a:rPr>
              <a:t>Answer</a:t>
            </a:r>
            <a:r>
              <a:rPr lang="en-US" altLang="en-US" sz="2400" b="1" dirty="0" smtClean="0">
                <a:solidFill>
                  <a:srgbClr val="FFEB55"/>
                </a:solidFill>
              </a:rPr>
              <a:t>: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altLang="en-US" sz="2400" b="1" dirty="0" smtClean="0">
                <a:solidFill>
                  <a:schemeClr val="tx1">
                    <a:lumMod val="85000"/>
                  </a:schemeClr>
                </a:solidFill>
              </a:rPr>
              <a:t>Draw a </a:t>
            </a:r>
            <a:r>
              <a:rPr lang="en-US" altLang="en-US" sz="2400" b="1" dirty="0" smtClean="0">
                <a:solidFill>
                  <a:schemeClr val="bg2"/>
                </a:solidFill>
              </a:rPr>
              <a:t>circle</a:t>
            </a:r>
            <a:r>
              <a:rPr lang="en-US" altLang="en-US" sz="2400" b="1" dirty="0" smtClean="0">
                <a:solidFill>
                  <a:schemeClr val="tx1">
                    <a:lumMod val="85000"/>
                  </a:schemeClr>
                </a:solidFill>
              </a:rPr>
              <a:t> centered at (-1,-3) r =10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altLang="en-US" sz="2400" b="1" dirty="0" smtClean="0">
                <a:solidFill>
                  <a:schemeClr val="tx1">
                    <a:lumMod val="85000"/>
                  </a:schemeClr>
                </a:solidFill>
              </a:rPr>
              <a:t>Draw a </a:t>
            </a:r>
            <a:r>
              <a:rPr lang="en-US" altLang="en-US" sz="2400" b="1" dirty="0" smtClean="0">
                <a:solidFill>
                  <a:srgbClr val="FF0000"/>
                </a:solidFill>
              </a:rPr>
              <a:t>circle</a:t>
            </a:r>
            <a:r>
              <a:rPr lang="en-US" altLang="en-US" sz="2400" b="1" dirty="0" smtClean="0">
                <a:solidFill>
                  <a:schemeClr val="tx1">
                    <a:lumMod val="85000"/>
                  </a:schemeClr>
                </a:solidFill>
              </a:rPr>
              <a:t> centered at (5,3) r =2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altLang="en-US" sz="2400" b="1" dirty="0" smtClean="0">
                <a:solidFill>
                  <a:schemeClr val="tx1">
                    <a:lumMod val="85000"/>
                  </a:schemeClr>
                </a:solidFill>
              </a:rPr>
              <a:t>Draw a </a:t>
            </a:r>
            <a:r>
              <a:rPr lang="en-US" altLang="en-US" sz="2400" b="1" dirty="0" smtClean="0">
                <a:solidFill>
                  <a:srgbClr val="FFFF00"/>
                </a:solidFill>
              </a:rPr>
              <a:t>circle</a:t>
            </a:r>
            <a:r>
              <a:rPr lang="en-US" altLang="en-US" sz="2400" b="1" dirty="0" smtClean="0">
                <a:solidFill>
                  <a:schemeClr val="tx1">
                    <a:lumMod val="85000"/>
                  </a:schemeClr>
                </a:solidFill>
              </a:rPr>
              <a:t> centered at (2,9) r =5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</a:pPr>
            <a:endParaRPr lang="en-US" altLang="en-US" sz="2400" b="1" dirty="0">
              <a:solidFill>
                <a:schemeClr val="tx1">
                  <a:lumMod val="85000"/>
                </a:schemeClr>
              </a:solidFill>
            </a:endParaRP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altLang="en-US" sz="2400" b="1" dirty="0" smtClean="0">
                <a:solidFill>
                  <a:schemeClr val="tx1">
                    <a:lumMod val="85000"/>
                  </a:schemeClr>
                </a:solidFill>
              </a:rPr>
              <a:t>Three circles intersect at (5,5)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altLang="en-US" sz="2400" b="1" dirty="0" smtClean="0">
                <a:solidFill>
                  <a:schemeClr val="tx1">
                    <a:lumMod val="85000"/>
                  </a:schemeClr>
                </a:solidFill>
              </a:rPr>
              <a:t>That point should solve all 3 equations</a:t>
            </a:r>
            <a:endParaRPr lang="en-US" altLang="en-US" sz="2400" b="1" dirty="0">
              <a:solidFill>
                <a:schemeClr val="tx1">
                  <a:lumMod val="85000"/>
                </a:schemeClr>
              </a:solidFill>
            </a:endParaRPr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 bwMode="auto">
          <a:xfrm>
            <a:off x="5896097" y="2720814"/>
            <a:ext cx="2946656" cy="3021331"/>
            <a:chOff x="0" y="0"/>
            <a:chExt cx="1547" cy="1586"/>
          </a:xfrm>
        </p:grpSpPr>
        <p:grpSp>
          <p:nvGrpSpPr>
            <p:cNvPr id="8" name="Group 7"/>
            <p:cNvGrpSpPr>
              <a:grpSpLocks/>
            </p:cNvGrpSpPr>
            <p:nvPr/>
          </p:nvGrpSpPr>
          <p:grpSpPr bwMode="auto">
            <a:xfrm>
              <a:off x="4" y="80"/>
              <a:ext cx="1485" cy="1506"/>
              <a:chOff x="4" y="80"/>
              <a:chExt cx="1383" cy="1506"/>
            </a:xfrm>
          </p:grpSpPr>
          <p:cxnSp>
            <p:nvCxnSpPr>
              <p:cNvPr id="36" name="Line 546"/>
              <p:cNvCxnSpPr/>
              <p:nvPr/>
            </p:nvCxnSpPr>
            <p:spPr bwMode="auto">
              <a:xfrm rot="-5400000">
                <a:off x="696" y="818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37" name="Line 547"/>
              <p:cNvCxnSpPr/>
              <p:nvPr/>
            </p:nvCxnSpPr>
            <p:spPr bwMode="auto">
              <a:xfrm rot="-5400000">
                <a:off x="696" y="517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38" name="Line 548"/>
              <p:cNvCxnSpPr/>
              <p:nvPr/>
            </p:nvCxnSpPr>
            <p:spPr bwMode="auto">
              <a:xfrm rot="-5400000">
                <a:off x="696" y="216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39" name="Line 549"/>
              <p:cNvCxnSpPr/>
              <p:nvPr/>
            </p:nvCxnSpPr>
            <p:spPr bwMode="auto">
              <a:xfrm rot="-5400000">
                <a:off x="696" y="-85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40" name="Line 550"/>
              <p:cNvCxnSpPr/>
              <p:nvPr/>
            </p:nvCxnSpPr>
            <p:spPr bwMode="auto">
              <a:xfrm rot="-5400000">
                <a:off x="696" y="-387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41" name="Line 551"/>
              <p:cNvCxnSpPr/>
              <p:nvPr/>
            </p:nvCxnSpPr>
            <p:spPr bwMode="auto">
              <a:xfrm rot="-5400000">
                <a:off x="696" y="-612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42" name="Line 552"/>
              <p:cNvCxnSpPr/>
              <p:nvPr/>
            </p:nvCxnSpPr>
            <p:spPr bwMode="auto">
              <a:xfrm rot="-5400000">
                <a:off x="696" y="668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43" name="Line 553"/>
              <p:cNvCxnSpPr/>
              <p:nvPr/>
            </p:nvCxnSpPr>
            <p:spPr bwMode="auto">
              <a:xfrm rot="-5400000">
                <a:off x="696" y="366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44" name="Line 554"/>
              <p:cNvCxnSpPr/>
              <p:nvPr/>
            </p:nvCxnSpPr>
            <p:spPr bwMode="auto">
              <a:xfrm rot="-5400000">
                <a:off x="696" y="65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45" name="Line 555"/>
              <p:cNvCxnSpPr/>
              <p:nvPr/>
            </p:nvCxnSpPr>
            <p:spPr bwMode="auto">
              <a:xfrm rot="-5400000">
                <a:off x="696" y="-236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46" name="Line 556"/>
              <p:cNvCxnSpPr/>
              <p:nvPr/>
            </p:nvCxnSpPr>
            <p:spPr bwMode="auto">
              <a:xfrm rot="-5400000">
                <a:off x="696" y="-537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47" name="Line 557"/>
              <p:cNvCxnSpPr/>
              <p:nvPr/>
            </p:nvCxnSpPr>
            <p:spPr bwMode="auto">
              <a:xfrm rot="-5400000">
                <a:off x="696" y="592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48" name="Line 558"/>
              <p:cNvCxnSpPr/>
              <p:nvPr/>
            </p:nvCxnSpPr>
            <p:spPr bwMode="auto">
              <a:xfrm rot="-5400000">
                <a:off x="696" y="291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49" name="Line 559"/>
              <p:cNvCxnSpPr/>
              <p:nvPr/>
            </p:nvCxnSpPr>
            <p:spPr bwMode="auto">
              <a:xfrm rot="-5400000">
                <a:off x="696" y="-10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50" name="Line 560"/>
              <p:cNvCxnSpPr/>
              <p:nvPr/>
            </p:nvCxnSpPr>
            <p:spPr bwMode="auto">
              <a:xfrm rot="-5400000">
                <a:off x="696" y="-311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51" name="Line 561"/>
              <p:cNvCxnSpPr/>
              <p:nvPr/>
            </p:nvCxnSpPr>
            <p:spPr bwMode="auto">
              <a:xfrm rot="-5400000">
                <a:off x="696" y="743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52" name="Line 562"/>
              <p:cNvCxnSpPr/>
              <p:nvPr/>
            </p:nvCxnSpPr>
            <p:spPr bwMode="auto">
              <a:xfrm rot="-5400000">
                <a:off x="696" y="442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53" name="Line 563"/>
              <p:cNvCxnSpPr/>
              <p:nvPr/>
            </p:nvCxnSpPr>
            <p:spPr bwMode="auto">
              <a:xfrm rot="-5400000">
                <a:off x="696" y="141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54" name="Line 564"/>
              <p:cNvCxnSpPr/>
              <p:nvPr/>
            </p:nvCxnSpPr>
            <p:spPr bwMode="auto">
              <a:xfrm rot="-5400000">
                <a:off x="696" y="-161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55" name="Line 565"/>
              <p:cNvCxnSpPr/>
              <p:nvPr/>
            </p:nvCxnSpPr>
            <p:spPr bwMode="auto">
              <a:xfrm rot="-5400000">
                <a:off x="696" y="-462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56" name="Line 566"/>
              <p:cNvCxnSpPr/>
              <p:nvPr/>
            </p:nvCxnSpPr>
            <p:spPr bwMode="auto">
              <a:xfrm rot="-5400000">
                <a:off x="696" y="894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cxnSp>
          <p:nvCxnSpPr>
            <p:cNvPr id="10" name="Line 567"/>
            <p:cNvCxnSpPr/>
            <p:nvPr/>
          </p:nvCxnSpPr>
          <p:spPr bwMode="auto">
            <a:xfrm flipV="1">
              <a:off x="748" y="73"/>
              <a:ext cx="1" cy="151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1" name="Text Box 568"/>
            <p:cNvSpPr txBox="1">
              <a:spLocks noChangeArrowheads="1"/>
            </p:cNvSpPr>
            <p:nvPr/>
          </p:nvSpPr>
          <p:spPr bwMode="auto">
            <a:xfrm>
              <a:off x="768" y="0"/>
              <a:ext cx="186" cy="205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/>
            <a:p>
              <a:pPr marL="0" marR="0" algn="just" fontAlgn="base">
                <a:spcBef>
                  <a:spcPts val="0"/>
                </a:spcBef>
                <a:spcAft>
                  <a:spcPts val="0"/>
                </a:spcAft>
              </a:pPr>
              <a:r>
                <a:rPr lang="en-US" sz="1600" b="1" kern="1200">
                  <a:solidFill>
                    <a:srgbClr val="000000"/>
                  </a:solidFill>
                  <a:effectLst/>
                  <a:latin typeface="Arial"/>
                  <a:ea typeface="Times New Roman"/>
                  <a:cs typeface="Times New Roman"/>
                </a:rPr>
                <a:t>y</a:t>
              </a:r>
              <a:endParaRPr lang="en-US" sz="1200">
                <a:effectLst/>
                <a:latin typeface="Arial"/>
                <a:ea typeface="Times New Roman"/>
              </a:endParaRPr>
            </a:p>
          </p:txBody>
        </p:sp>
        <p:sp>
          <p:nvSpPr>
            <p:cNvPr id="12" name="Text Box 569"/>
            <p:cNvSpPr txBox="1">
              <a:spLocks noChangeArrowheads="1"/>
            </p:cNvSpPr>
            <p:nvPr/>
          </p:nvSpPr>
          <p:spPr bwMode="auto">
            <a:xfrm>
              <a:off x="1361" y="599"/>
              <a:ext cx="186" cy="205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/>
            <a:p>
              <a:pPr marL="0" marR="0" algn="just" fontAlgn="base">
                <a:spcBef>
                  <a:spcPts val="0"/>
                </a:spcBef>
                <a:spcAft>
                  <a:spcPts val="0"/>
                </a:spcAft>
              </a:pPr>
              <a:r>
                <a:rPr lang="en-US" sz="1600" b="1" kern="1200">
                  <a:solidFill>
                    <a:srgbClr val="000000"/>
                  </a:solidFill>
                  <a:effectLst/>
                  <a:latin typeface="Arial"/>
                  <a:ea typeface="Times New Roman"/>
                  <a:cs typeface="Times New Roman"/>
                </a:rPr>
                <a:t>x</a:t>
              </a:r>
              <a:endParaRPr lang="en-US" sz="1200">
                <a:effectLst/>
                <a:latin typeface="Arial"/>
                <a:ea typeface="Times New Roman"/>
              </a:endParaRPr>
            </a:p>
          </p:txBody>
        </p:sp>
        <p:cxnSp>
          <p:nvCxnSpPr>
            <p:cNvPr id="13" name="Line 570"/>
            <p:cNvCxnSpPr/>
            <p:nvPr/>
          </p:nvCxnSpPr>
          <p:spPr bwMode="auto">
            <a:xfrm>
              <a:off x="0" y="829"/>
              <a:ext cx="148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grpSp>
          <p:nvGrpSpPr>
            <p:cNvPr id="14" name="Group 13"/>
            <p:cNvGrpSpPr>
              <a:grpSpLocks/>
            </p:cNvGrpSpPr>
            <p:nvPr/>
          </p:nvGrpSpPr>
          <p:grpSpPr bwMode="auto">
            <a:xfrm>
              <a:off x="4" y="77"/>
              <a:ext cx="1488" cy="1508"/>
              <a:chOff x="4" y="77"/>
              <a:chExt cx="1488" cy="1409"/>
            </a:xfrm>
          </p:grpSpPr>
          <p:cxnSp>
            <p:nvCxnSpPr>
              <p:cNvPr id="15" name="Line 572"/>
              <p:cNvCxnSpPr/>
              <p:nvPr/>
            </p:nvCxnSpPr>
            <p:spPr bwMode="auto">
              <a:xfrm>
                <a:off x="1492" y="77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6" name="Line 573"/>
              <p:cNvCxnSpPr/>
              <p:nvPr/>
            </p:nvCxnSpPr>
            <p:spPr bwMode="auto">
              <a:xfrm>
                <a:off x="78" y="77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7" name="Line 574"/>
              <p:cNvCxnSpPr/>
              <p:nvPr/>
            </p:nvCxnSpPr>
            <p:spPr bwMode="auto">
              <a:xfrm>
                <a:off x="1045" y="77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8" name="Line 575"/>
              <p:cNvCxnSpPr/>
              <p:nvPr/>
            </p:nvCxnSpPr>
            <p:spPr bwMode="auto">
              <a:xfrm>
                <a:off x="1343" y="77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9" name="Line 576"/>
              <p:cNvCxnSpPr/>
              <p:nvPr/>
            </p:nvCxnSpPr>
            <p:spPr bwMode="auto">
              <a:xfrm>
                <a:off x="599" y="77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0" name="Line 577"/>
              <p:cNvCxnSpPr/>
              <p:nvPr/>
            </p:nvCxnSpPr>
            <p:spPr bwMode="auto">
              <a:xfrm>
                <a:off x="896" y="77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1" name="Line 578"/>
              <p:cNvCxnSpPr/>
              <p:nvPr/>
            </p:nvCxnSpPr>
            <p:spPr bwMode="auto">
              <a:xfrm>
                <a:off x="1194" y="77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2" name="Line 579"/>
              <p:cNvCxnSpPr/>
              <p:nvPr/>
            </p:nvCxnSpPr>
            <p:spPr bwMode="auto">
              <a:xfrm>
                <a:off x="152" y="77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3" name="Line 580"/>
              <p:cNvCxnSpPr/>
              <p:nvPr/>
            </p:nvCxnSpPr>
            <p:spPr bwMode="auto">
              <a:xfrm>
                <a:off x="301" y="77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4" name="Line 581"/>
              <p:cNvCxnSpPr/>
              <p:nvPr/>
            </p:nvCxnSpPr>
            <p:spPr bwMode="auto">
              <a:xfrm>
                <a:off x="450" y="77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5" name="Line 582"/>
              <p:cNvCxnSpPr/>
              <p:nvPr/>
            </p:nvCxnSpPr>
            <p:spPr bwMode="auto">
              <a:xfrm>
                <a:off x="748" y="77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6" name="Line 583"/>
              <p:cNvCxnSpPr/>
              <p:nvPr/>
            </p:nvCxnSpPr>
            <p:spPr bwMode="auto">
              <a:xfrm>
                <a:off x="1120" y="77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7" name="Line 584"/>
              <p:cNvCxnSpPr/>
              <p:nvPr/>
            </p:nvCxnSpPr>
            <p:spPr bwMode="auto">
              <a:xfrm>
                <a:off x="1417" y="77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8" name="Line 585"/>
              <p:cNvCxnSpPr/>
              <p:nvPr/>
            </p:nvCxnSpPr>
            <p:spPr bwMode="auto">
              <a:xfrm>
                <a:off x="673" y="77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9" name="Line 586"/>
              <p:cNvCxnSpPr/>
              <p:nvPr/>
            </p:nvCxnSpPr>
            <p:spPr bwMode="auto">
              <a:xfrm>
                <a:off x="971" y="77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30" name="Line 587"/>
              <p:cNvCxnSpPr/>
              <p:nvPr/>
            </p:nvCxnSpPr>
            <p:spPr bwMode="auto">
              <a:xfrm>
                <a:off x="1268" y="77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31" name="Line 588"/>
              <p:cNvCxnSpPr/>
              <p:nvPr/>
            </p:nvCxnSpPr>
            <p:spPr bwMode="auto">
              <a:xfrm>
                <a:off x="227" y="77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32" name="Line 589"/>
              <p:cNvCxnSpPr/>
              <p:nvPr/>
            </p:nvCxnSpPr>
            <p:spPr bwMode="auto">
              <a:xfrm>
                <a:off x="376" y="77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33" name="Line 590"/>
              <p:cNvCxnSpPr/>
              <p:nvPr/>
            </p:nvCxnSpPr>
            <p:spPr bwMode="auto">
              <a:xfrm>
                <a:off x="524" y="77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34" name="Line 591"/>
              <p:cNvCxnSpPr/>
              <p:nvPr/>
            </p:nvCxnSpPr>
            <p:spPr bwMode="auto">
              <a:xfrm>
                <a:off x="822" y="77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35" name="Line 592"/>
              <p:cNvCxnSpPr/>
              <p:nvPr/>
            </p:nvCxnSpPr>
            <p:spPr bwMode="auto">
              <a:xfrm>
                <a:off x="4" y="77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</p:grpSp>
      <p:sp>
        <p:nvSpPr>
          <p:cNvPr id="2" name="Oval 1"/>
          <p:cNvSpPr>
            <a:spLocks noChangeAspect="1"/>
          </p:cNvSpPr>
          <p:nvPr/>
        </p:nvSpPr>
        <p:spPr>
          <a:xfrm>
            <a:off x="7132277" y="4689632"/>
            <a:ext cx="91440" cy="914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Oval 56"/>
          <p:cNvSpPr>
            <a:spLocks noChangeAspect="1"/>
          </p:cNvSpPr>
          <p:nvPr/>
        </p:nvSpPr>
        <p:spPr>
          <a:xfrm>
            <a:off x="7983702" y="3830476"/>
            <a:ext cx="91440" cy="9144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Oval 57"/>
          <p:cNvSpPr>
            <a:spLocks noChangeAspect="1"/>
          </p:cNvSpPr>
          <p:nvPr/>
        </p:nvSpPr>
        <p:spPr>
          <a:xfrm>
            <a:off x="7557037" y="2969416"/>
            <a:ext cx="91440" cy="9144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Oval 2"/>
          <p:cNvSpPr>
            <a:spLocks noChangeAspect="1"/>
          </p:cNvSpPr>
          <p:nvPr/>
        </p:nvSpPr>
        <p:spPr>
          <a:xfrm>
            <a:off x="7745616" y="3598855"/>
            <a:ext cx="559231" cy="559231"/>
          </a:xfrm>
          <a:prstGeom prst="ellipse">
            <a:avLst/>
          </a:prstGeom>
          <a:solidFill>
            <a:schemeClr val="accent1">
              <a:alpha val="33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>
            <a:spLocks noChangeAspect="1"/>
          </p:cNvSpPr>
          <p:nvPr/>
        </p:nvSpPr>
        <p:spPr>
          <a:xfrm>
            <a:off x="6903673" y="2314201"/>
            <a:ext cx="1392485" cy="1392485"/>
          </a:xfrm>
          <a:prstGeom prst="ellipse">
            <a:avLst/>
          </a:prstGeom>
          <a:solidFill>
            <a:schemeClr val="accent1">
              <a:alpha val="33000"/>
            </a:scheme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>
            <a:spLocks noChangeAspect="1"/>
          </p:cNvSpPr>
          <p:nvPr/>
        </p:nvSpPr>
        <p:spPr>
          <a:xfrm>
            <a:off x="5758843" y="3318715"/>
            <a:ext cx="2840669" cy="2840669"/>
          </a:xfrm>
          <a:prstGeom prst="ellipse">
            <a:avLst/>
          </a:prstGeom>
          <a:solidFill>
            <a:schemeClr val="accent1">
              <a:alpha val="33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335473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3" grpId="0"/>
      <p:bldP spid="718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8738"/>
            <a:ext cx="8229600" cy="906462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Summary &amp; Homework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5450" y="1017270"/>
            <a:ext cx="8450263" cy="5692140"/>
          </a:xfrm>
        </p:spPr>
        <p:txBody>
          <a:bodyPr/>
          <a:lstStyle/>
          <a:p>
            <a:pPr eaLnBrk="1" hangingPunct="1"/>
            <a:r>
              <a:rPr lang="en-US" altLang="en-US" sz="2800" b="1" dirty="0" smtClean="0">
                <a:solidFill>
                  <a:srgbClr val="FFFF00"/>
                </a:solidFill>
              </a:rPr>
              <a:t>Summary:</a:t>
            </a:r>
          </a:p>
          <a:p>
            <a:pPr lvl="1"/>
            <a:r>
              <a:rPr lang="en-US" b="1" dirty="0"/>
              <a:t>The length of segments inside the circle are found using:</a:t>
            </a:r>
          </a:p>
          <a:p>
            <a:pPr lvl="2"/>
            <a:r>
              <a:rPr lang="en-US" b="1" dirty="0"/>
              <a:t>Part of segment x other part of segment = Part of the second segment x other part of second segment</a:t>
            </a:r>
          </a:p>
          <a:p>
            <a:pPr lvl="1"/>
            <a:r>
              <a:rPr lang="en-US" b="1" dirty="0"/>
              <a:t>The length of segments outside the circle are found using:</a:t>
            </a:r>
          </a:p>
          <a:p>
            <a:pPr lvl="2"/>
            <a:r>
              <a:rPr lang="en-US" b="1" dirty="0"/>
              <a:t>Outside x Whole = Outside x Whole</a:t>
            </a:r>
          </a:p>
          <a:p>
            <a:pPr lvl="1"/>
            <a:endParaRPr lang="en-US" sz="2400" b="1" dirty="0"/>
          </a:p>
          <a:p>
            <a:pPr eaLnBrk="1" hangingPunct="1"/>
            <a:r>
              <a:rPr lang="en-US" altLang="en-US" sz="2800" b="1" dirty="0" smtClean="0">
                <a:solidFill>
                  <a:srgbClr val="FFFF00"/>
                </a:solidFill>
              </a:rPr>
              <a:t>Homework:</a:t>
            </a:r>
            <a:r>
              <a:rPr lang="en-US" altLang="en-US" sz="2800" b="1" dirty="0" smtClean="0"/>
              <a:t>  </a:t>
            </a:r>
          </a:p>
          <a:p>
            <a:pPr lvl="1" eaLnBrk="1" hangingPunct="1"/>
            <a:r>
              <a:rPr lang="en-US" altLang="en-US" sz="2400" b="1" dirty="0" smtClean="0"/>
              <a:t>Circle Angles Worksheet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2550"/>
            <a:ext cx="8229600" cy="852488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Objectives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11150" y="1073150"/>
            <a:ext cx="8521700" cy="5053013"/>
          </a:xfrm>
        </p:spPr>
        <p:txBody>
          <a:bodyPr/>
          <a:lstStyle/>
          <a:p>
            <a:pPr>
              <a:spcBef>
                <a:spcPts val="1800"/>
              </a:spcBef>
              <a:spcAft>
                <a:spcPts val="1200"/>
              </a:spcAft>
            </a:pPr>
            <a:r>
              <a:rPr lang="en-US" sz="2800" b="1" dirty="0" smtClean="0"/>
              <a:t>Write </a:t>
            </a:r>
            <a:r>
              <a:rPr lang="en-US" sz="2800" b="1" dirty="0"/>
              <a:t>and graph equations of circles</a:t>
            </a:r>
          </a:p>
          <a:p>
            <a:pPr>
              <a:spcBef>
                <a:spcPts val="1800"/>
              </a:spcBef>
              <a:spcAft>
                <a:spcPts val="1200"/>
              </a:spcAft>
            </a:pPr>
            <a:r>
              <a:rPr lang="en-US" sz="2800" b="1" dirty="0" smtClean="0"/>
              <a:t>Write </a:t>
            </a:r>
            <a:r>
              <a:rPr lang="en-US" sz="2800" b="1" dirty="0"/>
              <a:t>and coordinate proofs involving circles</a:t>
            </a:r>
          </a:p>
          <a:p>
            <a:pPr>
              <a:spcBef>
                <a:spcPts val="1800"/>
              </a:spcBef>
              <a:spcAft>
                <a:spcPts val="1200"/>
              </a:spcAft>
            </a:pPr>
            <a:r>
              <a:rPr lang="en-US" sz="2800" b="1" dirty="0" smtClean="0"/>
              <a:t>Solve </a:t>
            </a:r>
            <a:r>
              <a:rPr lang="en-US" sz="2800" b="1" dirty="0"/>
              <a:t>real-life problems using graphs of circles</a:t>
            </a:r>
          </a:p>
          <a:p>
            <a:pPr marL="0" indent="0">
              <a:buNone/>
            </a:pPr>
            <a:endParaRPr 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960438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Vocabulary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48690"/>
            <a:ext cx="8229600" cy="5577840"/>
          </a:xfrm>
        </p:spPr>
        <p:txBody>
          <a:bodyPr/>
          <a:lstStyle/>
          <a:p>
            <a:r>
              <a:rPr lang="en-US" sz="2400" b="1" dirty="0" smtClean="0">
                <a:solidFill>
                  <a:srgbClr val="FFFF00"/>
                </a:solidFill>
              </a:rPr>
              <a:t>None new</a:t>
            </a:r>
            <a:endParaRPr lang="en-US" sz="2400" b="1" dirty="0"/>
          </a:p>
          <a:p>
            <a:pPr marL="0" indent="0">
              <a:spcAft>
                <a:spcPts val="1200"/>
              </a:spcAft>
              <a:buNone/>
            </a:pPr>
            <a:endParaRPr lang="en-US" sz="2400" b="1" dirty="0"/>
          </a:p>
          <a:p>
            <a:pPr>
              <a:spcAft>
                <a:spcPts val="1200"/>
              </a:spcAft>
            </a:pPr>
            <a:endParaRPr lang="en-US" sz="2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280159"/>
          </a:xfrm>
        </p:spPr>
        <p:txBody>
          <a:bodyPr/>
          <a:lstStyle/>
          <a:p>
            <a:pPr eaLnBrk="1" hangingPunct="1"/>
            <a:r>
              <a:rPr lang="en-US" altLang="en-US" sz="3600" b="1" dirty="0" smtClean="0"/>
              <a:t>Standard Equation of a Circle</a:t>
            </a:r>
            <a:endParaRPr lang="en-US" altLang="en-US" sz="3600" b="1" dirty="0" smtClean="0"/>
          </a:p>
        </p:txBody>
      </p:sp>
      <p:sp>
        <p:nvSpPr>
          <p:cNvPr id="6149" name="Text Box 9"/>
          <p:cNvSpPr txBox="1">
            <a:spLocks noChangeArrowheads="1"/>
          </p:cNvSpPr>
          <p:nvPr/>
        </p:nvSpPr>
        <p:spPr bwMode="auto">
          <a:xfrm>
            <a:off x="845820" y="5029200"/>
            <a:ext cx="7326630" cy="1223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 b="1" dirty="0" smtClean="0">
                <a:solidFill>
                  <a:srgbClr val="FFFF00"/>
                </a:solidFill>
                <a:latin typeface="Times New Roman" pitchFamily="18" charset="0"/>
              </a:rPr>
              <a:t>Formula is on our SOL formula sheet</a:t>
            </a:r>
          </a:p>
          <a:p>
            <a:pPr eaLnBrk="1" hangingPunct="1"/>
            <a:r>
              <a:rPr lang="en-US" altLang="en-US" sz="2400" b="1" dirty="0" smtClean="0">
                <a:solidFill>
                  <a:srgbClr val="FFFF00"/>
                </a:solidFill>
                <a:latin typeface="Times New Roman" pitchFamily="18" charset="0"/>
              </a:rPr>
              <a:t>It is derived from Pythagorean Theorem</a:t>
            </a:r>
          </a:p>
          <a:p>
            <a:pPr eaLnBrk="1" hangingPunct="1"/>
            <a:r>
              <a:rPr lang="en-US" altLang="en-US" sz="2400" b="1" dirty="0" smtClean="0">
                <a:solidFill>
                  <a:srgbClr val="FFFF00"/>
                </a:solidFill>
                <a:latin typeface="Times New Roman" pitchFamily="18" charset="0"/>
              </a:rPr>
              <a:t>It is the basis of Unit Circle Trigonometry</a:t>
            </a:r>
            <a:endParaRPr lang="en-US" altLang="en-US" sz="2400" b="1" dirty="0">
              <a:solidFill>
                <a:srgbClr val="FFFF00"/>
              </a:solidFill>
              <a:latin typeface="Times New Roman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277" y="1186497"/>
            <a:ext cx="7716327" cy="344285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47027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600" b="1" dirty="0" smtClean="0"/>
              <a:t>Important Parts to Finding the Equation of a Circle</a:t>
            </a:r>
            <a:endParaRPr lang="en-US" altLang="en-US" sz="3600" b="1" dirty="0" smtClean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908810"/>
            <a:ext cx="8229600" cy="4217353"/>
          </a:xfrm>
        </p:spPr>
        <p:txBody>
          <a:bodyPr/>
          <a:lstStyle/>
          <a:p>
            <a:r>
              <a:rPr lang="en-US" sz="2800" b="1" dirty="0" smtClean="0"/>
              <a:t>Any point on the edge of the circle will satisfy the equation of a circle – make the equation a true statement</a:t>
            </a:r>
          </a:p>
          <a:p>
            <a:r>
              <a:rPr lang="en-US" sz="2800" b="1" dirty="0" smtClean="0"/>
              <a:t>The midpoint of the diameter is the center of the circle</a:t>
            </a:r>
          </a:p>
          <a:p>
            <a:r>
              <a:rPr lang="en-US" sz="2800" b="1" dirty="0" smtClean="0"/>
              <a:t>The distance from the center to the edge (or a point on the edge) is the radius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3478259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7313"/>
            <a:ext cx="8229600" cy="838200"/>
          </a:xfrm>
        </p:spPr>
        <p:txBody>
          <a:bodyPr/>
          <a:lstStyle/>
          <a:p>
            <a:pPr eaLnBrk="1" hangingPunct="1"/>
            <a:r>
              <a:rPr lang="en-US" altLang="en-US" sz="3600" b="1" dirty="0" smtClean="0"/>
              <a:t>Example </a:t>
            </a:r>
            <a:r>
              <a:rPr lang="en-US" altLang="en-US" sz="3600" b="1" dirty="0" smtClean="0"/>
              <a:t>1a</a:t>
            </a:r>
            <a:endParaRPr lang="en-US" altLang="en-US" sz="3600" b="1" dirty="0" smtClean="0"/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509586" y="1115129"/>
            <a:ext cx="4348164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400" b="1" dirty="0"/>
              <a:t>Write the standard equation of the circle: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189" name="Text Box 20"/>
              <p:cNvSpPr txBox="1">
                <a:spLocks noChangeArrowheads="1"/>
              </p:cNvSpPr>
              <p:nvPr/>
            </p:nvSpPr>
            <p:spPr bwMode="auto">
              <a:xfrm>
                <a:off x="299082" y="2068038"/>
                <a:ext cx="7073268" cy="408130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marL="1371600" indent="-1371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lnSpc>
                    <a:spcPct val="90000"/>
                  </a:lnSpc>
                  <a:spcBef>
                    <a:spcPct val="20000"/>
                  </a:spcBef>
                  <a:spcAft>
                    <a:spcPct val="20000"/>
                  </a:spcAft>
                  <a:buClr>
                    <a:srgbClr val="FFFFFF"/>
                  </a:buClr>
                </a:pPr>
                <a:r>
                  <a:rPr lang="en-US" altLang="en-US" sz="2400" b="1" dirty="0" smtClean="0">
                    <a:solidFill>
                      <a:srgbClr val="FFFF00"/>
                    </a:solidFill>
                  </a:rPr>
                  <a:t>Answer</a:t>
                </a:r>
                <a:r>
                  <a:rPr lang="en-US" altLang="en-US" sz="2400" b="1" dirty="0" smtClean="0">
                    <a:solidFill>
                      <a:srgbClr val="FFFF00"/>
                    </a:solidFill>
                  </a:rPr>
                  <a:t>:</a:t>
                </a:r>
              </a:p>
              <a:p>
                <a:pPr eaLnBrk="1" hangingPunct="1">
                  <a:lnSpc>
                    <a:spcPct val="90000"/>
                  </a:lnSpc>
                  <a:spcBef>
                    <a:spcPct val="20000"/>
                  </a:spcBef>
                  <a:spcAft>
                    <a:spcPct val="20000"/>
                  </a:spcAft>
                  <a:buClr>
                    <a:srgbClr val="FFFFFF"/>
                  </a:buClr>
                </a:pPr>
                <a:endParaRPr lang="en-US" altLang="en-US" sz="2400" b="1" dirty="0">
                  <a:solidFill>
                    <a:srgbClr val="FFEB55"/>
                  </a:solidFill>
                </a:endParaRPr>
              </a:p>
              <a:p>
                <a:pPr eaLnBrk="1" hangingPunct="1">
                  <a:lnSpc>
                    <a:spcPct val="90000"/>
                  </a:lnSpc>
                  <a:spcBef>
                    <a:spcPct val="20000"/>
                  </a:spcBef>
                  <a:spcAft>
                    <a:spcPct val="20000"/>
                  </a:spcAft>
                  <a:buClr>
                    <a:srgbClr val="FFFFFF"/>
                  </a:buClr>
                </a:pPr>
                <a:r>
                  <a:rPr lang="en-US" altLang="en-US" sz="2400" b="1" dirty="0" smtClean="0">
                    <a:solidFill>
                      <a:schemeClr val="tx1">
                        <a:lumMod val="85000"/>
                      </a:schemeClr>
                    </a:solidFill>
                  </a:rPr>
                  <a:t>Center is (-5, 4)</a:t>
                </a:r>
              </a:p>
              <a:p>
                <a:pPr eaLnBrk="1" hangingPunct="1">
                  <a:lnSpc>
                    <a:spcPct val="90000"/>
                  </a:lnSpc>
                  <a:spcBef>
                    <a:spcPct val="20000"/>
                  </a:spcBef>
                  <a:spcAft>
                    <a:spcPct val="20000"/>
                  </a:spcAft>
                  <a:buClr>
                    <a:srgbClr val="FFFFFF"/>
                  </a:buClr>
                </a:pPr>
                <a:r>
                  <a:rPr lang="en-US" altLang="en-US" sz="2400" b="1" dirty="0" smtClean="0">
                    <a:solidFill>
                      <a:schemeClr val="tx1">
                        <a:lumMod val="85000"/>
                      </a:schemeClr>
                    </a:solidFill>
                  </a:rPr>
                  <a:t>Radius is 4</a:t>
                </a:r>
              </a:p>
              <a:p>
                <a:pPr eaLnBrk="1" hangingPunct="1">
                  <a:lnSpc>
                    <a:spcPct val="90000"/>
                  </a:lnSpc>
                  <a:spcBef>
                    <a:spcPct val="20000"/>
                  </a:spcBef>
                  <a:spcAft>
                    <a:spcPct val="20000"/>
                  </a:spcAft>
                  <a:buClr>
                    <a:srgbClr val="FFFFFF"/>
                  </a:buClr>
                </a:pPr>
                <a:endParaRPr lang="en-US" altLang="en-US" sz="2400" b="1" dirty="0" smtClean="0">
                  <a:solidFill>
                    <a:schemeClr val="tx1">
                      <a:lumMod val="85000"/>
                    </a:schemeClr>
                  </a:solidFill>
                </a:endParaRPr>
              </a:p>
              <a:p>
                <a:pPr eaLnBrk="1" hangingPunct="1">
                  <a:lnSpc>
                    <a:spcPct val="90000"/>
                  </a:lnSpc>
                  <a:spcBef>
                    <a:spcPct val="20000"/>
                  </a:spcBef>
                  <a:spcAft>
                    <a:spcPct val="20000"/>
                  </a:spcAft>
                  <a:buClr>
                    <a:srgbClr val="FFFFFF"/>
                  </a:buClr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US" altLang="en-US" sz="24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altLang="en-US" sz="2400" b="1" i="1" smtClean="0">
                                <a:solidFill>
                                  <a:schemeClr val="tx1">
                                    <a:lumMod val="85000"/>
                                  </a:schemeClr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altLang="en-US" sz="2400" b="1" i="1" smtClean="0">
                                <a:solidFill>
                                  <a:schemeClr val="tx1">
                                    <a:lumMod val="85000"/>
                                  </a:schemeClr>
                                </a:solidFill>
                                <a:latin typeface="Cambria Math"/>
                              </a:rPr>
                              <m:t>𝒙</m:t>
                            </m:r>
                            <m:r>
                              <a:rPr lang="en-US" altLang="en-US" sz="2400" b="1" i="1" smtClean="0">
                                <a:solidFill>
                                  <a:schemeClr val="tx1">
                                    <a:lumMod val="85000"/>
                                  </a:schemeClr>
                                </a:solidFill>
                                <a:latin typeface="Cambria Math"/>
                              </a:rPr>
                              <m:t>−</m:t>
                            </m:r>
                            <m:r>
                              <a:rPr lang="en-US" altLang="en-US" sz="2400" b="1" i="1" smtClean="0">
                                <a:solidFill>
                                  <a:schemeClr val="tx1">
                                    <a:lumMod val="85000"/>
                                  </a:schemeClr>
                                </a:solidFill>
                                <a:latin typeface="Cambria Math"/>
                              </a:rPr>
                              <m:t>𝒉</m:t>
                            </m:r>
                          </m:e>
                        </m:d>
                      </m:e>
                      <m:sup>
                        <m:r>
                          <a:rPr lang="en-US" altLang="en-US" sz="24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  <m:t>𝟐</m:t>
                        </m:r>
                      </m:sup>
                    </m:sSup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+</m:t>
                    </m:r>
                    <m:sSup>
                      <m:sSupPr>
                        <m:ctrlPr>
                          <a:rPr lang="en-US" altLang="en-US" sz="24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altLang="en-US" sz="2400" b="1" i="1" smtClean="0">
                                <a:solidFill>
                                  <a:schemeClr val="tx1">
                                    <a:lumMod val="85000"/>
                                  </a:schemeClr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altLang="en-US" sz="2400" b="1" i="1" smtClean="0">
                                <a:solidFill>
                                  <a:schemeClr val="tx1">
                                    <a:lumMod val="85000"/>
                                  </a:schemeClr>
                                </a:solidFill>
                                <a:latin typeface="Cambria Math"/>
                              </a:rPr>
                              <m:t>𝒚</m:t>
                            </m:r>
                            <m:r>
                              <a:rPr lang="en-US" altLang="en-US" sz="2400" b="1" i="1" smtClean="0">
                                <a:solidFill>
                                  <a:schemeClr val="tx1">
                                    <a:lumMod val="85000"/>
                                  </a:schemeClr>
                                </a:solidFill>
                                <a:latin typeface="Cambria Math"/>
                              </a:rPr>
                              <m:t>−</m:t>
                            </m:r>
                            <m:r>
                              <a:rPr lang="en-US" altLang="en-US" sz="2400" b="1" i="1" smtClean="0">
                                <a:solidFill>
                                  <a:schemeClr val="tx1">
                                    <a:lumMod val="85000"/>
                                  </a:schemeClr>
                                </a:solidFill>
                                <a:latin typeface="Cambria Math"/>
                              </a:rPr>
                              <m:t>𝒌</m:t>
                            </m:r>
                          </m:e>
                        </m:d>
                      </m:e>
                      <m:sup>
                        <m:r>
                          <a:rPr lang="en-US" altLang="en-US" sz="24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  <m:t>𝟐</m:t>
                        </m:r>
                      </m:sup>
                    </m:sSup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altLang="en-US" sz="24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altLang="en-US" sz="24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  <m:t>𝒓</m:t>
                        </m:r>
                      </m:e>
                      <m:sup>
                        <m:r>
                          <a:rPr lang="en-US" altLang="en-US" sz="24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US" altLang="en-US" sz="2400" b="1" dirty="0" smtClean="0">
                    <a:solidFill>
                      <a:schemeClr val="tx1">
                        <a:lumMod val="85000"/>
                      </a:schemeClr>
                    </a:solidFill>
                  </a:rPr>
                  <a:t> </a:t>
                </a:r>
              </a:p>
              <a:p>
                <a:pPr eaLnBrk="1" hangingPunct="1">
                  <a:lnSpc>
                    <a:spcPct val="90000"/>
                  </a:lnSpc>
                  <a:spcBef>
                    <a:spcPct val="20000"/>
                  </a:spcBef>
                  <a:spcAft>
                    <a:spcPct val="20000"/>
                  </a:spcAft>
                  <a:buClr>
                    <a:srgbClr val="FFFFFF"/>
                  </a:buClr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US" altLang="en-US" sz="2400" b="1" i="1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altLang="en-US" sz="2400" b="1" i="1">
                                <a:solidFill>
                                  <a:schemeClr val="tx1">
                                    <a:lumMod val="85000"/>
                                  </a:schemeClr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altLang="en-US" sz="2400" b="1" i="1">
                                <a:solidFill>
                                  <a:schemeClr val="tx1">
                                    <a:lumMod val="85000"/>
                                  </a:schemeClr>
                                </a:solidFill>
                                <a:latin typeface="Cambria Math"/>
                              </a:rPr>
                              <m:t>𝒙</m:t>
                            </m:r>
                            <m:r>
                              <a:rPr lang="en-US" altLang="en-US" sz="2400" b="1" i="1">
                                <a:solidFill>
                                  <a:schemeClr val="tx1">
                                    <a:lumMod val="85000"/>
                                  </a:schemeClr>
                                </a:solidFill>
                                <a:latin typeface="Cambria Math"/>
                              </a:rPr>
                              <m:t>−</m:t>
                            </m:r>
                            <m:d>
                              <m:dPr>
                                <m:ctrlPr>
                                  <a:rPr lang="en-US" altLang="en-US" sz="2400" b="1" i="1" smtClean="0">
                                    <a:solidFill>
                                      <a:schemeClr val="tx1">
                                        <a:lumMod val="85000"/>
                                      </a:schemeClr>
                                    </a:solidFill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en-US" altLang="en-US" sz="2400" b="1" i="1" smtClean="0">
                                    <a:solidFill>
                                      <a:schemeClr val="tx1">
                                        <a:lumMod val="85000"/>
                                      </a:schemeClr>
                                    </a:solidFill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US" altLang="en-US" sz="2400" b="1" i="1" smtClean="0">
                                    <a:solidFill>
                                      <a:schemeClr val="tx1">
                                        <a:lumMod val="85000"/>
                                      </a:schemeClr>
                                    </a:solidFill>
                                    <a:latin typeface="Cambria Math"/>
                                  </a:rPr>
                                  <m:t>𝟓</m:t>
                                </m:r>
                              </m:e>
                            </m:d>
                          </m:e>
                        </m:d>
                      </m:e>
                      <m:sup>
                        <m:r>
                          <a:rPr lang="en-US" altLang="en-US" sz="2400" b="1" i="1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  <m:t>𝟐</m:t>
                        </m:r>
                      </m:sup>
                    </m:sSup>
                    <m:r>
                      <a:rPr lang="en-US" altLang="en-US" sz="2400" b="1" i="1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+</m:t>
                    </m:r>
                    <m:sSup>
                      <m:sSupPr>
                        <m:ctrlPr>
                          <a:rPr lang="en-US" altLang="en-US" sz="2400" b="1" i="1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altLang="en-US" sz="2400" b="1" i="1">
                                <a:solidFill>
                                  <a:schemeClr val="tx1">
                                    <a:lumMod val="85000"/>
                                  </a:schemeClr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altLang="en-US" sz="2400" b="1" i="1">
                                <a:solidFill>
                                  <a:schemeClr val="tx1">
                                    <a:lumMod val="85000"/>
                                  </a:schemeClr>
                                </a:solidFill>
                                <a:latin typeface="Cambria Math"/>
                              </a:rPr>
                              <m:t>𝒚</m:t>
                            </m:r>
                            <m:r>
                              <a:rPr lang="en-US" altLang="en-US" sz="2400" b="1" i="1">
                                <a:solidFill>
                                  <a:schemeClr val="tx1">
                                    <a:lumMod val="85000"/>
                                  </a:schemeClr>
                                </a:solidFill>
                                <a:latin typeface="Cambria Math"/>
                              </a:rPr>
                              <m:t>−</m:t>
                            </m:r>
                            <m:r>
                              <a:rPr lang="en-US" altLang="en-US" sz="2400" b="1" i="1" smtClean="0">
                                <a:solidFill>
                                  <a:schemeClr val="tx1">
                                    <a:lumMod val="85000"/>
                                  </a:schemeClr>
                                </a:solidFill>
                                <a:latin typeface="Cambria Math"/>
                              </a:rPr>
                              <m:t>𝟒</m:t>
                            </m:r>
                          </m:e>
                        </m:d>
                      </m:e>
                      <m:sup>
                        <m:r>
                          <a:rPr lang="en-US" altLang="en-US" sz="2400" b="1" i="1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  <m:t>𝟐</m:t>
                        </m:r>
                      </m:sup>
                    </m:sSup>
                    <m:r>
                      <a:rPr lang="en-US" altLang="en-US" sz="2400" b="1" i="1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altLang="en-US" sz="2400" b="1" i="1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altLang="en-US" sz="24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  <m:t>𝟒</m:t>
                        </m:r>
                      </m:e>
                      <m:sup>
                        <m:r>
                          <a:rPr lang="en-US" altLang="en-US" sz="2400" b="1" i="1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US" altLang="en-US" sz="2400" b="1" dirty="0" smtClean="0">
                    <a:solidFill>
                      <a:schemeClr val="tx1">
                        <a:lumMod val="85000"/>
                      </a:schemeClr>
                    </a:solidFill>
                  </a:rPr>
                  <a:t>   </a:t>
                </a:r>
              </a:p>
              <a:p>
                <a:pPr eaLnBrk="1" hangingPunct="1">
                  <a:lnSpc>
                    <a:spcPct val="90000"/>
                  </a:lnSpc>
                  <a:spcBef>
                    <a:spcPct val="20000"/>
                  </a:spcBef>
                  <a:spcAft>
                    <a:spcPct val="20000"/>
                  </a:spcAft>
                  <a:buClr>
                    <a:srgbClr val="FFFFFF"/>
                  </a:buClr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US" altLang="en-US" sz="2400" b="1" i="1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altLang="en-US" sz="2400" b="1" i="1">
                                <a:solidFill>
                                  <a:schemeClr val="tx1">
                                    <a:lumMod val="85000"/>
                                  </a:schemeClr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altLang="en-US" sz="2400" b="1" i="1">
                                <a:solidFill>
                                  <a:schemeClr val="tx1">
                                    <a:lumMod val="85000"/>
                                  </a:schemeClr>
                                </a:solidFill>
                                <a:latin typeface="Cambria Math"/>
                              </a:rPr>
                              <m:t>𝒙</m:t>
                            </m:r>
                            <m:r>
                              <a:rPr lang="en-US" altLang="en-US" sz="2400" b="1" i="1" smtClean="0">
                                <a:solidFill>
                                  <a:schemeClr val="tx1">
                                    <a:lumMod val="85000"/>
                                  </a:schemeClr>
                                </a:solidFill>
                                <a:latin typeface="Cambria Math"/>
                              </a:rPr>
                              <m:t>+</m:t>
                            </m:r>
                            <m:r>
                              <a:rPr lang="en-US" altLang="en-US" sz="2400" b="1" i="1" smtClean="0">
                                <a:solidFill>
                                  <a:schemeClr val="tx1">
                                    <a:lumMod val="85000"/>
                                  </a:schemeClr>
                                </a:solidFill>
                                <a:latin typeface="Cambria Math"/>
                              </a:rPr>
                              <m:t>𝟓</m:t>
                            </m:r>
                          </m:e>
                        </m:d>
                      </m:e>
                      <m:sup>
                        <m:r>
                          <a:rPr lang="en-US" altLang="en-US" sz="2400" b="1" i="1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  <m:t>𝟐</m:t>
                        </m:r>
                      </m:sup>
                    </m:sSup>
                    <m:r>
                      <a:rPr lang="en-US" altLang="en-US" sz="2400" b="1" i="1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+</m:t>
                    </m:r>
                    <m:sSup>
                      <m:sSupPr>
                        <m:ctrlPr>
                          <a:rPr lang="en-US" altLang="en-US" sz="2400" b="1" i="1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altLang="en-US" sz="2400" b="1" i="1">
                                <a:solidFill>
                                  <a:schemeClr val="tx1">
                                    <a:lumMod val="85000"/>
                                  </a:schemeClr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altLang="en-US" sz="2400" b="1" i="1">
                                <a:solidFill>
                                  <a:schemeClr val="tx1">
                                    <a:lumMod val="85000"/>
                                  </a:schemeClr>
                                </a:solidFill>
                                <a:latin typeface="Cambria Math"/>
                              </a:rPr>
                              <m:t>𝒚</m:t>
                            </m:r>
                            <m:r>
                              <a:rPr lang="en-US" altLang="en-US" sz="2400" b="1" i="1">
                                <a:solidFill>
                                  <a:schemeClr val="tx1">
                                    <a:lumMod val="85000"/>
                                  </a:schemeClr>
                                </a:solidFill>
                                <a:latin typeface="Cambria Math"/>
                              </a:rPr>
                              <m:t>−</m:t>
                            </m:r>
                            <m:r>
                              <a:rPr lang="en-US" altLang="en-US" sz="2400" b="1" i="1" smtClean="0">
                                <a:solidFill>
                                  <a:schemeClr val="tx1">
                                    <a:lumMod val="85000"/>
                                  </a:schemeClr>
                                </a:solidFill>
                                <a:latin typeface="Cambria Math"/>
                              </a:rPr>
                              <m:t>𝟒</m:t>
                            </m:r>
                          </m:e>
                        </m:d>
                      </m:e>
                      <m:sup>
                        <m:r>
                          <a:rPr lang="en-US" altLang="en-US" sz="2400" b="1" i="1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  <m:t>𝟐</m:t>
                        </m:r>
                      </m:sup>
                    </m:sSup>
                    <m:r>
                      <a:rPr lang="en-US" altLang="en-US" sz="2400" b="1" i="1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altLang="en-US" sz="2400" b="1" i="1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altLang="en-US" sz="24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  <m:t>𝟒</m:t>
                        </m:r>
                      </m:e>
                      <m:sup>
                        <m:r>
                          <a:rPr lang="en-US" altLang="en-US" sz="2400" b="1" i="1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US" altLang="en-US" sz="2400" b="1" dirty="0" smtClean="0">
                    <a:solidFill>
                      <a:schemeClr val="tx1">
                        <a:lumMod val="85000"/>
                      </a:schemeClr>
                    </a:solidFill>
                  </a:rPr>
                  <a:t> </a:t>
                </a:r>
                <a:endParaRPr lang="en-US" altLang="en-US" sz="2400" b="1" dirty="0">
                  <a:solidFill>
                    <a:schemeClr val="tx1">
                      <a:lumMod val="8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7189" name="Text 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99082" y="2068038"/>
                <a:ext cx="7073268" cy="4081301"/>
              </a:xfrm>
              <a:prstGeom prst="rect">
                <a:avLst/>
              </a:prstGeom>
              <a:blipFill rotWithShape="1">
                <a:blip r:embed="rId2"/>
                <a:stretch>
                  <a:fillRect l="-1293" t="-1940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3170" y="1115129"/>
            <a:ext cx="3866738" cy="385714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3" grpId="0"/>
      <p:bldP spid="718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7313"/>
            <a:ext cx="8229600" cy="838200"/>
          </a:xfrm>
        </p:spPr>
        <p:txBody>
          <a:bodyPr/>
          <a:lstStyle/>
          <a:p>
            <a:pPr eaLnBrk="1" hangingPunct="1"/>
            <a:r>
              <a:rPr lang="en-US" altLang="en-US" sz="3600" b="1" dirty="0" smtClean="0"/>
              <a:t>Example </a:t>
            </a:r>
            <a:r>
              <a:rPr lang="en-US" altLang="en-US" sz="3600" b="1" dirty="0" smtClean="0"/>
              <a:t>1b</a:t>
            </a:r>
            <a:endParaRPr lang="en-US" altLang="en-US" sz="3600" b="1" dirty="0" smtClean="0"/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509586" y="1115129"/>
            <a:ext cx="8474394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400" b="1" dirty="0"/>
              <a:t>Write the standard equation of the circle</a:t>
            </a:r>
            <a:r>
              <a:rPr lang="en-US" sz="2400" b="1" dirty="0" smtClean="0"/>
              <a:t>:</a:t>
            </a:r>
          </a:p>
          <a:p>
            <a:endParaRPr lang="en-US" sz="2400" b="1" dirty="0"/>
          </a:p>
          <a:p>
            <a:r>
              <a:rPr lang="en-US" sz="2400" b="1" dirty="0" smtClean="0"/>
              <a:t>b) </a:t>
            </a:r>
            <a:r>
              <a:rPr lang="en-US" sz="2400" b="1" dirty="0"/>
              <a:t>A circle with center at the origin and radius 3.5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189" name="Text Box 20"/>
              <p:cNvSpPr txBox="1">
                <a:spLocks noChangeArrowheads="1"/>
              </p:cNvSpPr>
              <p:nvPr/>
            </p:nvSpPr>
            <p:spPr bwMode="auto">
              <a:xfrm>
                <a:off x="299082" y="2776699"/>
                <a:ext cx="7073268" cy="32926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marL="1371600" indent="-1371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lnSpc>
                    <a:spcPct val="90000"/>
                  </a:lnSpc>
                  <a:spcBef>
                    <a:spcPct val="20000"/>
                  </a:spcBef>
                  <a:spcAft>
                    <a:spcPct val="20000"/>
                  </a:spcAft>
                  <a:buClr>
                    <a:srgbClr val="FFFFFF"/>
                  </a:buClr>
                </a:pPr>
                <a:r>
                  <a:rPr lang="en-US" altLang="en-US" sz="2400" b="1" dirty="0" smtClean="0">
                    <a:solidFill>
                      <a:srgbClr val="FFFF00"/>
                    </a:solidFill>
                  </a:rPr>
                  <a:t>Answer</a:t>
                </a:r>
                <a:r>
                  <a:rPr lang="en-US" altLang="en-US" sz="2400" b="1" dirty="0" smtClean="0">
                    <a:solidFill>
                      <a:srgbClr val="FFFF00"/>
                    </a:solidFill>
                  </a:rPr>
                  <a:t>:</a:t>
                </a:r>
              </a:p>
              <a:p>
                <a:pPr eaLnBrk="1" hangingPunct="1">
                  <a:lnSpc>
                    <a:spcPct val="90000"/>
                  </a:lnSpc>
                  <a:spcBef>
                    <a:spcPct val="20000"/>
                  </a:spcBef>
                  <a:spcAft>
                    <a:spcPct val="20000"/>
                  </a:spcAft>
                  <a:buClr>
                    <a:srgbClr val="FFFFFF"/>
                  </a:buClr>
                </a:pPr>
                <a:r>
                  <a:rPr lang="en-US" altLang="en-US" sz="2400" b="1" dirty="0" smtClean="0">
                    <a:solidFill>
                      <a:schemeClr val="tx1">
                        <a:lumMod val="85000"/>
                      </a:schemeClr>
                    </a:solidFill>
                  </a:rPr>
                  <a:t>Center is (0, 0)          Radius = 3.5</a:t>
                </a:r>
              </a:p>
              <a:p>
                <a:pPr eaLnBrk="1" hangingPunct="1">
                  <a:lnSpc>
                    <a:spcPct val="90000"/>
                  </a:lnSpc>
                  <a:spcBef>
                    <a:spcPct val="20000"/>
                  </a:spcBef>
                  <a:spcAft>
                    <a:spcPct val="20000"/>
                  </a:spcAft>
                  <a:buClr>
                    <a:srgbClr val="FFFFFF"/>
                  </a:buClr>
                </a:pPr>
                <a:endParaRPr lang="en-US" altLang="en-US" sz="2400" b="1" dirty="0" smtClean="0">
                  <a:solidFill>
                    <a:schemeClr val="tx1">
                      <a:lumMod val="85000"/>
                    </a:schemeClr>
                  </a:solidFill>
                </a:endParaRPr>
              </a:p>
              <a:p>
                <a:pPr eaLnBrk="1" hangingPunct="1">
                  <a:lnSpc>
                    <a:spcPct val="90000"/>
                  </a:lnSpc>
                  <a:spcBef>
                    <a:spcPct val="20000"/>
                  </a:spcBef>
                  <a:spcAft>
                    <a:spcPct val="20000"/>
                  </a:spcAft>
                  <a:buClr>
                    <a:srgbClr val="FFFFFF"/>
                  </a:buClr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US" altLang="en-US" sz="24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altLang="en-US" sz="2400" b="1" i="1" smtClean="0">
                                <a:solidFill>
                                  <a:schemeClr val="tx1">
                                    <a:lumMod val="85000"/>
                                  </a:schemeClr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altLang="en-US" sz="2400" b="1" i="1" smtClean="0">
                                <a:solidFill>
                                  <a:schemeClr val="tx1">
                                    <a:lumMod val="85000"/>
                                  </a:schemeClr>
                                </a:solidFill>
                                <a:latin typeface="Cambria Math"/>
                              </a:rPr>
                              <m:t>𝒙</m:t>
                            </m:r>
                            <m:r>
                              <a:rPr lang="en-US" altLang="en-US" sz="2400" b="1" i="1" smtClean="0">
                                <a:solidFill>
                                  <a:schemeClr val="tx1">
                                    <a:lumMod val="85000"/>
                                  </a:schemeClr>
                                </a:solidFill>
                                <a:latin typeface="Cambria Math"/>
                              </a:rPr>
                              <m:t>−</m:t>
                            </m:r>
                            <m:r>
                              <a:rPr lang="en-US" altLang="en-US" sz="2400" b="1" i="1" smtClean="0">
                                <a:solidFill>
                                  <a:schemeClr val="tx1">
                                    <a:lumMod val="85000"/>
                                  </a:schemeClr>
                                </a:solidFill>
                                <a:latin typeface="Cambria Math"/>
                              </a:rPr>
                              <m:t>𝒉</m:t>
                            </m:r>
                          </m:e>
                        </m:d>
                      </m:e>
                      <m:sup>
                        <m:r>
                          <a:rPr lang="en-US" altLang="en-US" sz="24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  <m:t>𝟐</m:t>
                        </m:r>
                      </m:sup>
                    </m:sSup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+</m:t>
                    </m:r>
                    <m:sSup>
                      <m:sSupPr>
                        <m:ctrlPr>
                          <a:rPr lang="en-US" altLang="en-US" sz="24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altLang="en-US" sz="2400" b="1" i="1" smtClean="0">
                                <a:solidFill>
                                  <a:schemeClr val="tx1">
                                    <a:lumMod val="85000"/>
                                  </a:schemeClr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altLang="en-US" sz="2400" b="1" i="1" smtClean="0">
                                <a:solidFill>
                                  <a:schemeClr val="tx1">
                                    <a:lumMod val="85000"/>
                                  </a:schemeClr>
                                </a:solidFill>
                                <a:latin typeface="Cambria Math"/>
                              </a:rPr>
                              <m:t>𝒚</m:t>
                            </m:r>
                            <m:r>
                              <a:rPr lang="en-US" altLang="en-US" sz="2400" b="1" i="1" smtClean="0">
                                <a:solidFill>
                                  <a:schemeClr val="tx1">
                                    <a:lumMod val="85000"/>
                                  </a:schemeClr>
                                </a:solidFill>
                                <a:latin typeface="Cambria Math"/>
                              </a:rPr>
                              <m:t>−</m:t>
                            </m:r>
                            <m:r>
                              <a:rPr lang="en-US" altLang="en-US" sz="2400" b="1" i="1" smtClean="0">
                                <a:solidFill>
                                  <a:schemeClr val="tx1">
                                    <a:lumMod val="85000"/>
                                  </a:schemeClr>
                                </a:solidFill>
                                <a:latin typeface="Cambria Math"/>
                              </a:rPr>
                              <m:t>𝒌</m:t>
                            </m:r>
                          </m:e>
                        </m:d>
                      </m:e>
                      <m:sup>
                        <m:r>
                          <a:rPr lang="en-US" altLang="en-US" sz="24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  <m:t>𝟐</m:t>
                        </m:r>
                      </m:sup>
                    </m:sSup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altLang="en-US" sz="24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altLang="en-US" sz="24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  <m:t>𝒓</m:t>
                        </m:r>
                      </m:e>
                      <m:sup>
                        <m:r>
                          <a:rPr lang="en-US" altLang="en-US" sz="24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US" altLang="en-US" sz="2400" b="1" dirty="0" smtClean="0">
                    <a:solidFill>
                      <a:schemeClr val="tx1">
                        <a:lumMod val="85000"/>
                      </a:schemeClr>
                    </a:solidFill>
                  </a:rPr>
                  <a:t> </a:t>
                </a:r>
              </a:p>
              <a:p>
                <a:pPr eaLnBrk="1" hangingPunct="1">
                  <a:lnSpc>
                    <a:spcPct val="90000"/>
                  </a:lnSpc>
                  <a:spcBef>
                    <a:spcPct val="20000"/>
                  </a:spcBef>
                  <a:spcAft>
                    <a:spcPct val="20000"/>
                  </a:spcAft>
                  <a:buClr>
                    <a:srgbClr val="FFFFFF"/>
                  </a:buClr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US" altLang="en-US" sz="2400" b="1" i="1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altLang="en-US" sz="2400" b="1" i="1">
                                <a:solidFill>
                                  <a:schemeClr val="tx1">
                                    <a:lumMod val="85000"/>
                                  </a:schemeClr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altLang="en-US" sz="2400" b="1" i="1">
                                <a:solidFill>
                                  <a:schemeClr val="tx1">
                                    <a:lumMod val="85000"/>
                                  </a:schemeClr>
                                </a:solidFill>
                                <a:latin typeface="Cambria Math"/>
                              </a:rPr>
                              <m:t>𝒙</m:t>
                            </m:r>
                            <m:r>
                              <a:rPr lang="en-US" altLang="en-US" sz="2400" b="1" i="1" smtClean="0">
                                <a:solidFill>
                                  <a:schemeClr val="tx1">
                                    <a:lumMod val="85000"/>
                                  </a:schemeClr>
                                </a:solidFill>
                                <a:latin typeface="Cambria Math"/>
                              </a:rPr>
                              <m:t>−</m:t>
                            </m:r>
                            <m:r>
                              <a:rPr lang="en-US" altLang="en-US" sz="2400" b="1" i="1" smtClean="0">
                                <a:solidFill>
                                  <a:schemeClr val="tx1">
                                    <a:lumMod val="85000"/>
                                  </a:schemeClr>
                                </a:solidFill>
                                <a:latin typeface="Cambria Math"/>
                              </a:rPr>
                              <m:t>𝟎</m:t>
                            </m:r>
                          </m:e>
                        </m:d>
                      </m:e>
                      <m:sup>
                        <m:r>
                          <a:rPr lang="en-US" altLang="en-US" sz="2400" b="1" i="1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  <m:t>𝟐</m:t>
                        </m:r>
                      </m:sup>
                    </m:sSup>
                    <m:r>
                      <a:rPr lang="en-US" altLang="en-US" sz="2400" b="1" i="1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+</m:t>
                    </m:r>
                    <m:sSup>
                      <m:sSupPr>
                        <m:ctrlPr>
                          <a:rPr lang="en-US" altLang="en-US" sz="2400" b="1" i="1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altLang="en-US" sz="2400" b="1" i="1">
                                <a:solidFill>
                                  <a:schemeClr val="tx1">
                                    <a:lumMod val="85000"/>
                                  </a:schemeClr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altLang="en-US" sz="2400" b="1" i="1">
                                <a:solidFill>
                                  <a:schemeClr val="tx1">
                                    <a:lumMod val="85000"/>
                                  </a:schemeClr>
                                </a:solidFill>
                                <a:latin typeface="Cambria Math"/>
                              </a:rPr>
                              <m:t>𝒚</m:t>
                            </m:r>
                            <m:r>
                              <a:rPr lang="en-US" altLang="en-US" sz="2400" b="1" i="1">
                                <a:solidFill>
                                  <a:schemeClr val="tx1">
                                    <a:lumMod val="85000"/>
                                  </a:schemeClr>
                                </a:solidFill>
                                <a:latin typeface="Cambria Math"/>
                              </a:rPr>
                              <m:t>−</m:t>
                            </m:r>
                            <m:r>
                              <a:rPr lang="en-US" altLang="en-US" sz="2400" b="1" i="1" smtClean="0">
                                <a:solidFill>
                                  <a:schemeClr val="tx1">
                                    <a:lumMod val="85000"/>
                                  </a:schemeClr>
                                </a:solidFill>
                                <a:latin typeface="Cambria Math"/>
                              </a:rPr>
                              <m:t>𝟎</m:t>
                            </m:r>
                          </m:e>
                        </m:d>
                      </m:e>
                      <m:sup>
                        <m:r>
                          <a:rPr lang="en-US" altLang="en-US" sz="2400" b="1" i="1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  <m:t>𝟐</m:t>
                        </m:r>
                      </m:sup>
                    </m:sSup>
                    <m:r>
                      <a:rPr lang="en-US" altLang="en-US" sz="2400" b="1" i="1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altLang="en-US" sz="2400" b="1" i="1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altLang="en-US" sz="24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  <m:t>𝟑</m:t>
                        </m:r>
                        <m:r>
                          <a:rPr lang="en-US" altLang="en-US" sz="24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  <m:t>.</m:t>
                        </m:r>
                        <m:r>
                          <a:rPr lang="en-US" altLang="en-US" sz="24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  <m:t>𝟓</m:t>
                        </m:r>
                      </m:e>
                      <m:sup>
                        <m:r>
                          <a:rPr lang="en-US" altLang="en-US" sz="2400" b="1" i="1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US" altLang="en-US" sz="2400" b="1" dirty="0" smtClean="0">
                    <a:solidFill>
                      <a:schemeClr val="tx1">
                        <a:lumMod val="85000"/>
                      </a:schemeClr>
                    </a:solidFill>
                  </a:rPr>
                  <a:t>   </a:t>
                </a:r>
              </a:p>
              <a:p>
                <a:pPr eaLnBrk="1" hangingPunct="1">
                  <a:lnSpc>
                    <a:spcPct val="90000"/>
                  </a:lnSpc>
                  <a:spcBef>
                    <a:spcPct val="20000"/>
                  </a:spcBef>
                  <a:spcAft>
                    <a:spcPct val="20000"/>
                  </a:spcAft>
                  <a:buClr>
                    <a:srgbClr val="FFFFFF"/>
                  </a:buClr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US" altLang="en-US" sz="2400" b="1" i="1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altLang="en-US" sz="24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  <m:t>𝒙</m:t>
                        </m:r>
                      </m:e>
                      <m:sup>
                        <m:r>
                          <a:rPr lang="en-US" altLang="en-US" sz="2400" b="1" i="1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  <m:t>𝟐</m:t>
                        </m:r>
                      </m:sup>
                    </m:sSup>
                    <m:r>
                      <a:rPr lang="en-US" altLang="en-US" sz="2400" b="1" i="1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+</m:t>
                    </m:r>
                    <m:sSup>
                      <m:sSupPr>
                        <m:ctrlPr>
                          <a:rPr lang="en-US" altLang="en-US" sz="2400" b="1" i="1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altLang="en-US" sz="24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  <m:t>𝒚</m:t>
                        </m:r>
                      </m:e>
                      <m:sup>
                        <m:r>
                          <a:rPr lang="en-US" altLang="en-US" sz="2400" b="1" i="1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  <m:t>𝟐</m:t>
                        </m:r>
                      </m:sup>
                    </m:sSup>
                    <m:r>
                      <a:rPr lang="en-US" altLang="en-US" sz="2400" b="1" i="1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=</m:t>
                    </m:r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𝟏𝟐</m:t>
                    </m:r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.</m:t>
                    </m:r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𝟐𝟓</m:t>
                    </m:r>
                  </m:oMath>
                </a14:m>
                <a:r>
                  <a:rPr lang="en-US" altLang="en-US" sz="2400" b="1" dirty="0" smtClean="0">
                    <a:solidFill>
                      <a:schemeClr val="tx1">
                        <a:lumMod val="85000"/>
                      </a:schemeClr>
                    </a:solidFill>
                  </a:rPr>
                  <a:t> </a:t>
                </a:r>
                <a:endParaRPr lang="en-US" altLang="en-US" sz="2400" b="1" dirty="0">
                  <a:solidFill>
                    <a:schemeClr val="tx1">
                      <a:lumMod val="8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7189" name="Text 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99082" y="2776699"/>
                <a:ext cx="7073268" cy="3292631"/>
              </a:xfrm>
              <a:prstGeom prst="rect">
                <a:avLst/>
              </a:prstGeom>
              <a:blipFill rotWithShape="1">
                <a:blip r:embed="rId2"/>
                <a:stretch>
                  <a:fillRect l="-1293" t="-2403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53849412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3" grpId="0"/>
      <p:bldP spid="718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7313"/>
            <a:ext cx="8229600" cy="838200"/>
          </a:xfrm>
        </p:spPr>
        <p:txBody>
          <a:bodyPr/>
          <a:lstStyle/>
          <a:p>
            <a:pPr eaLnBrk="1" hangingPunct="1"/>
            <a:r>
              <a:rPr lang="en-US" altLang="en-US" sz="3600" b="1" dirty="0" smtClean="0"/>
              <a:t>Example </a:t>
            </a:r>
            <a:r>
              <a:rPr lang="en-US" altLang="en-US" sz="3600" b="1" dirty="0" smtClean="0"/>
              <a:t>2</a:t>
            </a:r>
            <a:endParaRPr lang="en-US" altLang="en-US" sz="3600" b="1" dirty="0" smtClean="0"/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431958" y="1087258"/>
            <a:ext cx="8280084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400" b="1" dirty="0"/>
              <a:t>The point (4, 1) is on a circle with center (1, 4).  Write the standard equation of the </a:t>
            </a:r>
            <a:r>
              <a:rPr lang="en-US" sz="2400" b="1" dirty="0" smtClean="0"/>
              <a:t>circle.</a:t>
            </a:r>
            <a:endParaRPr lang="en-US" sz="2400" b="1" dirty="0"/>
          </a:p>
        </p:txBody>
      </p:sp>
      <p:grpSp>
        <p:nvGrpSpPr>
          <p:cNvPr id="9" name="Group 8"/>
          <p:cNvGrpSpPr/>
          <p:nvPr/>
        </p:nvGrpSpPr>
        <p:grpSpPr bwMode="auto">
          <a:xfrm>
            <a:off x="6053138" y="1874043"/>
            <a:ext cx="2455545" cy="2517776"/>
            <a:chOff x="0" y="0"/>
            <a:chExt cx="1547" cy="1586"/>
          </a:xfrm>
        </p:grpSpPr>
        <p:grpSp>
          <p:nvGrpSpPr>
            <p:cNvPr id="10" name="Group 9"/>
            <p:cNvGrpSpPr>
              <a:grpSpLocks/>
            </p:cNvGrpSpPr>
            <p:nvPr/>
          </p:nvGrpSpPr>
          <p:grpSpPr bwMode="auto">
            <a:xfrm>
              <a:off x="4" y="80"/>
              <a:ext cx="1485" cy="1506"/>
              <a:chOff x="4" y="80"/>
              <a:chExt cx="1383" cy="1506"/>
            </a:xfrm>
          </p:grpSpPr>
          <p:cxnSp>
            <p:nvCxnSpPr>
              <p:cNvPr id="37" name="Line 546"/>
              <p:cNvCxnSpPr/>
              <p:nvPr/>
            </p:nvCxnSpPr>
            <p:spPr bwMode="auto">
              <a:xfrm rot="-5400000">
                <a:off x="696" y="818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38" name="Line 547"/>
              <p:cNvCxnSpPr/>
              <p:nvPr/>
            </p:nvCxnSpPr>
            <p:spPr bwMode="auto">
              <a:xfrm rot="-5400000">
                <a:off x="696" y="517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39" name="Line 548"/>
              <p:cNvCxnSpPr/>
              <p:nvPr/>
            </p:nvCxnSpPr>
            <p:spPr bwMode="auto">
              <a:xfrm rot="-5400000">
                <a:off x="696" y="216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40" name="Line 549"/>
              <p:cNvCxnSpPr/>
              <p:nvPr/>
            </p:nvCxnSpPr>
            <p:spPr bwMode="auto">
              <a:xfrm rot="-5400000">
                <a:off x="696" y="-85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41" name="Line 550"/>
              <p:cNvCxnSpPr/>
              <p:nvPr/>
            </p:nvCxnSpPr>
            <p:spPr bwMode="auto">
              <a:xfrm rot="-5400000">
                <a:off x="696" y="-387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42" name="Line 551"/>
              <p:cNvCxnSpPr/>
              <p:nvPr/>
            </p:nvCxnSpPr>
            <p:spPr bwMode="auto">
              <a:xfrm rot="-5400000">
                <a:off x="696" y="-612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43" name="Line 552"/>
              <p:cNvCxnSpPr/>
              <p:nvPr/>
            </p:nvCxnSpPr>
            <p:spPr bwMode="auto">
              <a:xfrm rot="-5400000">
                <a:off x="696" y="668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44" name="Line 553"/>
              <p:cNvCxnSpPr/>
              <p:nvPr/>
            </p:nvCxnSpPr>
            <p:spPr bwMode="auto">
              <a:xfrm rot="-5400000">
                <a:off x="696" y="366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45" name="Line 554"/>
              <p:cNvCxnSpPr/>
              <p:nvPr/>
            </p:nvCxnSpPr>
            <p:spPr bwMode="auto">
              <a:xfrm rot="-5400000">
                <a:off x="696" y="65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46" name="Line 555"/>
              <p:cNvCxnSpPr/>
              <p:nvPr/>
            </p:nvCxnSpPr>
            <p:spPr bwMode="auto">
              <a:xfrm rot="-5400000">
                <a:off x="696" y="-236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47" name="Line 556"/>
              <p:cNvCxnSpPr/>
              <p:nvPr/>
            </p:nvCxnSpPr>
            <p:spPr bwMode="auto">
              <a:xfrm rot="-5400000">
                <a:off x="696" y="-537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48" name="Line 557"/>
              <p:cNvCxnSpPr/>
              <p:nvPr/>
            </p:nvCxnSpPr>
            <p:spPr bwMode="auto">
              <a:xfrm rot="-5400000">
                <a:off x="696" y="592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49" name="Line 558"/>
              <p:cNvCxnSpPr/>
              <p:nvPr/>
            </p:nvCxnSpPr>
            <p:spPr bwMode="auto">
              <a:xfrm rot="-5400000">
                <a:off x="696" y="291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50" name="Line 559"/>
              <p:cNvCxnSpPr/>
              <p:nvPr/>
            </p:nvCxnSpPr>
            <p:spPr bwMode="auto">
              <a:xfrm rot="-5400000">
                <a:off x="696" y="-10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51" name="Line 560"/>
              <p:cNvCxnSpPr/>
              <p:nvPr/>
            </p:nvCxnSpPr>
            <p:spPr bwMode="auto">
              <a:xfrm rot="-5400000">
                <a:off x="696" y="-311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52" name="Line 561"/>
              <p:cNvCxnSpPr/>
              <p:nvPr/>
            </p:nvCxnSpPr>
            <p:spPr bwMode="auto">
              <a:xfrm rot="-5400000">
                <a:off x="696" y="743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53" name="Line 562"/>
              <p:cNvCxnSpPr/>
              <p:nvPr/>
            </p:nvCxnSpPr>
            <p:spPr bwMode="auto">
              <a:xfrm rot="-5400000">
                <a:off x="696" y="442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54" name="Line 563"/>
              <p:cNvCxnSpPr/>
              <p:nvPr/>
            </p:nvCxnSpPr>
            <p:spPr bwMode="auto">
              <a:xfrm rot="-5400000">
                <a:off x="696" y="141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55" name="Line 564"/>
              <p:cNvCxnSpPr/>
              <p:nvPr/>
            </p:nvCxnSpPr>
            <p:spPr bwMode="auto">
              <a:xfrm rot="-5400000">
                <a:off x="696" y="-161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56" name="Line 565"/>
              <p:cNvCxnSpPr/>
              <p:nvPr/>
            </p:nvCxnSpPr>
            <p:spPr bwMode="auto">
              <a:xfrm rot="-5400000">
                <a:off x="696" y="-462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57" name="Line 566"/>
              <p:cNvCxnSpPr/>
              <p:nvPr/>
            </p:nvCxnSpPr>
            <p:spPr bwMode="auto">
              <a:xfrm rot="-5400000">
                <a:off x="696" y="894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cxnSp>
          <p:nvCxnSpPr>
            <p:cNvPr id="11" name="Line 567"/>
            <p:cNvCxnSpPr/>
            <p:nvPr/>
          </p:nvCxnSpPr>
          <p:spPr bwMode="auto">
            <a:xfrm flipV="1">
              <a:off x="748" y="73"/>
              <a:ext cx="1" cy="151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2" name="Text Box 568"/>
            <p:cNvSpPr txBox="1">
              <a:spLocks noChangeArrowheads="1"/>
            </p:cNvSpPr>
            <p:nvPr/>
          </p:nvSpPr>
          <p:spPr bwMode="auto">
            <a:xfrm>
              <a:off x="768" y="0"/>
              <a:ext cx="186" cy="205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/>
            <a:p>
              <a:pPr marL="0" marR="0" algn="just" fontAlgn="base">
                <a:spcBef>
                  <a:spcPts val="0"/>
                </a:spcBef>
                <a:spcAft>
                  <a:spcPts val="0"/>
                </a:spcAft>
              </a:pPr>
              <a:r>
                <a:rPr lang="en-US" sz="1600" b="1" kern="1200">
                  <a:solidFill>
                    <a:srgbClr val="000000"/>
                  </a:solidFill>
                  <a:effectLst/>
                  <a:latin typeface="Arial"/>
                  <a:ea typeface="Times New Roman"/>
                  <a:cs typeface="Times New Roman"/>
                </a:rPr>
                <a:t>y</a:t>
              </a:r>
              <a:endParaRPr lang="en-US" sz="1200">
                <a:effectLst/>
                <a:latin typeface="Arial"/>
                <a:ea typeface="Times New Roman"/>
              </a:endParaRPr>
            </a:p>
          </p:txBody>
        </p:sp>
        <p:sp>
          <p:nvSpPr>
            <p:cNvPr id="13" name="Text Box 569"/>
            <p:cNvSpPr txBox="1">
              <a:spLocks noChangeArrowheads="1"/>
            </p:cNvSpPr>
            <p:nvPr/>
          </p:nvSpPr>
          <p:spPr bwMode="auto">
            <a:xfrm>
              <a:off x="1361" y="599"/>
              <a:ext cx="186" cy="205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/>
            <a:p>
              <a:pPr marL="0" marR="0" algn="just" fontAlgn="base">
                <a:spcBef>
                  <a:spcPts val="0"/>
                </a:spcBef>
                <a:spcAft>
                  <a:spcPts val="0"/>
                </a:spcAft>
              </a:pPr>
              <a:r>
                <a:rPr lang="en-US" sz="1600" b="1" kern="1200">
                  <a:solidFill>
                    <a:srgbClr val="000000"/>
                  </a:solidFill>
                  <a:effectLst/>
                  <a:latin typeface="Arial"/>
                  <a:ea typeface="Times New Roman"/>
                  <a:cs typeface="Times New Roman"/>
                </a:rPr>
                <a:t>x</a:t>
              </a:r>
              <a:endParaRPr lang="en-US" sz="1200">
                <a:effectLst/>
                <a:latin typeface="Arial"/>
                <a:ea typeface="Times New Roman"/>
              </a:endParaRPr>
            </a:p>
          </p:txBody>
        </p:sp>
        <p:cxnSp>
          <p:nvCxnSpPr>
            <p:cNvPr id="14" name="Line 570"/>
            <p:cNvCxnSpPr/>
            <p:nvPr/>
          </p:nvCxnSpPr>
          <p:spPr bwMode="auto">
            <a:xfrm>
              <a:off x="0" y="829"/>
              <a:ext cx="148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grpSp>
          <p:nvGrpSpPr>
            <p:cNvPr id="15" name="Group 14"/>
            <p:cNvGrpSpPr>
              <a:grpSpLocks/>
            </p:cNvGrpSpPr>
            <p:nvPr/>
          </p:nvGrpSpPr>
          <p:grpSpPr bwMode="auto">
            <a:xfrm>
              <a:off x="4" y="77"/>
              <a:ext cx="1488" cy="1508"/>
              <a:chOff x="4" y="77"/>
              <a:chExt cx="1488" cy="1409"/>
            </a:xfrm>
          </p:grpSpPr>
          <p:cxnSp>
            <p:nvCxnSpPr>
              <p:cNvPr id="16" name="Line 572"/>
              <p:cNvCxnSpPr/>
              <p:nvPr/>
            </p:nvCxnSpPr>
            <p:spPr bwMode="auto">
              <a:xfrm>
                <a:off x="1492" y="77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7" name="Line 573"/>
              <p:cNvCxnSpPr/>
              <p:nvPr/>
            </p:nvCxnSpPr>
            <p:spPr bwMode="auto">
              <a:xfrm>
                <a:off x="78" y="77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8" name="Line 574"/>
              <p:cNvCxnSpPr/>
              <p:nvPr/>
            </p:nvCxnSpPr>
            <p:spPr bwMode="auto">
              <a:xfrm>
                <a:off x="1045" y="77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9" name="Line 575"/>
              <p:cNvCxnSpPr/>
              <p:nvPr/>
            </p:nvCxnSpPr>
            <p:spPr bwMode="auto">
              <a:xfrm>
                <a:off x="1343" y="77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0" name="Line 576"/>
              <p:cNvCxnSpPr/>
              <p:nvPr/>
            </p:nvCxnSpPr>
            <p:spPr bwMode="auto">
              <a:xfrm>
                <a:off x="599" y="77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1" name="Line 577"/>
              <p:cNvCxnSpPr/>
              <p:nvPr/>
            </p:nvCxnSpPr>
            <p:spPr bwMode="auto">
              <a:xfrm>
                <a:off x="896" y="77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2" name="Line 578"/>
              <p:cNvCxnSpPr/>
              <p:nvPr/>
            </p:nvCxnSpPr>
            <p:spPr bwMode="auto">
              <a:xfrm>
                <a:off x="1194" y="77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3" name="Line 579"/>
              <p:cNvCxnSpPr/>
              <p:nvPr/>
            </p:nvCxnSpPr>
            <p:spPr bwMode="auto">
              <a:xfrm>
                <a:off x="152" y="77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4" name="Line 580"/>
              <p:cNvCxnSpPr/>
              <p:nvPr/>
            </p:nvCxnSpPr>
            <p:spPr bwMode="auto">
              <a:xfrm>
                <a:off x="301" y="77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5" name="Line 581"/>
              <p:cNvCxnSpPr/>
              <p:nvPr/>
            </p:nvCxnSpPr>
            <p:spPr bwMode="auto">
              <a:xfrm>
                <a:off x="450" y="77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6" name="Line 582"/>
              <p:cNvCxnSpPr/>
              <p:nvPr/>
            </p:nvCxnSpPr>
            <p:spPr bwMode="auto">
              <a:xfrm>
                <a:off x="748" y="77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7" name="Line 583"/>
              <p:cNvCxnSpPr/>
              <p:nvPr/>
            </p:nvCxnSpPr>
            <p:spPr bwMode="auto">
              <a:xfrm>
                <a:off x="1120" y="77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8" name="Line 584"/>
              <p:cNvCxnSpPr/>
              <p:nvPr/>
            </p:nvCxnSpPr>
            <p:spPr bwMode="auto">
              <a:xfrm>
                <a:off x="1417" y="77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9" name="Line 585"/>
              <p:cNvCxnSpPr/>
              <p:nvPr/>
            </p:nvCxnSpPr>
            <p:spPr bwMode="auto">
              <a:xfrm>
                <a:off x="673" y="77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30" name="Line 586"/>
              <p:cNvCxnSpPr/>
              <p:nvPr/>
            </p:nvCxnSpPr>
            <p:spPr bwMode="auto">
              <a:xfrm>
                <a:off x="971" y="77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31" name="Line 587"/>
              <p:cNvCxnSpPr/>
              <p:nvPr/>
            </p:nvCxnSpPr>
            <p:spPr bwMode="auto">
              <a:xfrm>
                <a:off x="1268" y="77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32" name="Line 588"/>
              <p:cNvCxnSpPr/>
              <p:nvPr/>
            </p:nvCxnSpPr>
            <p:spPr bwMode="auto">
              <a:xfrm>
                <a:off x="227" y="77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33" name="Line 589"/>
              <p:cNvCxnSpPr/>
              <p:nvPr/>
            </p:nvCxnSpPr>
            <p:spPr bwMode="auto">
              <a:xfrm>
                <a:off x="376" y="77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34" name="Line 590"/>
              <p:cNvCxnSpPr/>
              <p:nvPr/>
            </p:nvCxnSpPr>
            <p:spPr bwMode="auto">
              <a:xfrm>
                <a:off x="524" y="77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35" name="Line 591"/>
              <p:cNvCxnSpPr/>
              <p:nvPr/>
            </p:nvCxnSpPr>
            <p:spPr bwMode="auto">
              <a:xfrm>
                <a:off x="822" y="77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36" name="Line 592"/>
              <p:cNvCxnSpPr/>
              <p:nvPr/>
            </p:nvCxnSpPr>
            <p:spPr bwMode="auto">
              <a:xfrm>
                <a:off x="4" y="77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58" name="Text Box 20"/>
              <p:cNvSpPr txBox="1">
                <a:spLocks noChangeArrowheads="1"/>
              </p:cNvSpPr>
              <p:nvPr/>
            </p:nvSpPr>
            <p:spPr bwMode="auto">
              <a:xfrm>
                <a:off x="299082" y="2199481"/>
                <a:ext cx="5754056" cy="453278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marL="1371600" indent="-1371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lnSpc>
                    <a:spcPct val="90000"/>
                  </a:lnSpc>
                  <a:spcBef>
                    <a:spcPct val="20000"/>
                  </a:spcBef>
                  <a:spcAft>
                    <a:spcPct val="20000"/>
                  </a:spcAft>
                  <a:buClr>
                    <a:srgbClr val="FFFFFF"/>
                  </a:buClr>
                </a:pPr>
                <a:r>
                  <a:rPr lang="en-US" altLang="en-US" sz="2400" b="1" dirty="0" smtClean="0">
                    <a:solidFill>
                      <a:srgbClr val="FFFF00"/>
                    </a:solidFill>
                  </a:rPr>
                  <a:t>Answer: 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en-US" sz="2400" b="1" i="1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altLang="en-US" sz="2400" b="1" i="1">
                                <a:solidFill>
                                  <a:schemeClr val="tx1">
                                    <a:lumMod val="85000"/>
                                  </a:schemeClr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altLang="en-US" sz="2400" b="1" i="1">
                                <a:solidFill>
                                  <a:schemeClr val="tx1">
                                    <a:lumMod val="85000"/>
                                  </a:schemeClr>
                                </a:solidFill>
                                <a:latin typeface="Cambria Math"/>
                              </a:rPr>
                              <m:t>𝒙</m:t>
                            </m:r>
                            <m:r>
                              <a:rPr lang="en-US" altLang="en-US" sz="2400" b="1" i="1">
                                <a:solidFill>
                                  <a:schemeClr val="tx1">
                                    <a:lumMod val="85000"/>
                                  </a:schemeClr>
                                </a:solidFill>
                                <a:latin typeface="Cambria Math"/>
                              </a:rPr>
                              <m:t>−</m:t>
                            </m:r>
                            <m:r>
                              <a:rPr lang="en-US" altLang="en-US" sz="2400" b="1" i="1" smtClean="0">
                                <a:solidFill>
                                  <a:schemeClr val="tx1">
                                    <a:lumMod val="85000"/>
                                  </a:schemeClr>
                                </a:solidFill>
                                <a:latin typeface="Cambria Math"/>
                              </a:rPr>
                              <m:t>𝟏</m:t>
                            </m:r>
                          </m:e>
                        </m:d>
                      </m:e>
                      <m:sup>
                        <m:r>
                          <a:rPr lang="en-US" altLang="en-US" sz="2400" b="1" i="1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  <m:t>𝟐</m:t>
                        </m:r>
                      </m:sup>
                    </m:sSup>
                    <m:r>
                      <a:rPr lang="en-US" altLang="en-US" sz="2400" b="1" i="1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+</m:t>
                    </m:r>
                    <m:sSup>
                      <m:sSupPr>
                        <m:ctrlPr>
                          <a:rPr lang="en-US" altLang="en-US" sz="2400" b="1" i="1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altLang="en-US" sz="2400" b="1" i="1">
                                <a:solidFill>
                                  <a:schemeClr val="tx1">
                                    <a:lumMod val="85000"/>
                                  </a:schemeClr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altLang="en-US" sz="2400" b="1" i="1">
                                <a:solidFill>
                                  <a:schemeClr val="tx1">
                                    <a:lumMod val="85000"/>
                                  </a:schemeClr>
                                </a:solidFill>
                                <a:latin typeface="Cambria Math"/>
                              </a:rPr>
                              <m:t>𝒚</m:t>
                            </m:r>
                            <m:r>
                              <a:rPr lang="en-US" altLang="en-US" sz="2400" b="1" i="1">
                                <a:solidFill>
                                  <a:schemeClr val="tx1">
                                    <a:lumMod val="85000"/>
                                  </a:schemeClr>
                                </a:solidFill>
                                <a:latin typeface="Cambria Math"/>
                              </a:rPr>
                              <m:t>−</m:t>
                            </m:r>
                            <m:r>
                              <a:rPr lang="en-US" altLang="en-US" sz="2400" b="1" i="1" smtClean="0">
                                <a:solidFill>
                                  <a:schemeClr val="tx1">
                                    <a:lumMod val="85000"/>
                                  </a:schemeClr>
                                </a:solidFill>
                                <a:latin typeface="Cambria Math"/>
                              </a:rPr>
                              <m:t>𝟒</m:t>
                            </m:r>
                          </m:e>
                        </m:d>
                      </m:e>
                      <m:sup>
                        <m:r>
                          <a:rPr lang="en-US" altLang="en-US" sz="2400" b="1" i="1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  <m:t>𝟐</m:t>
                        </m:r>
                      </m:sup>
                    </m:sSup>
                    <m:r>
                      <a:rPr lang="en-US" altLang="en-US" sz="2400" b="1" i="1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=</m:t>
                    </m:r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𝟏𝟖</m:t>
                    </m:r>
                  </m:oMath>
                </a14:m>
                <a:endParaRPr lang="en-US" altLang="en-US" sz="2400" b="1" dirty="0" smtClean="0">
                  <a:solidFill>
                    <a:srgbClr val="FFFF00"/>
                  </a:solidFill>
                </a:endParaRPr>
              </a:p>
              <a:p>
                <a:pPr eaLnBrk="1" hangingPunct="1">
                  <a:lnSpc>
                    <a:spcPct val="90000"/>
                  </a:lnSpc>
                  <a:spcBef>
                    <a:spcPct val="20000"/>
                  </a:spcBef>
                  <a:spcAft>
                    <a:spcPct val="20000"/>
                  </a:spcAft>
                  <a:buClr>
                    <a:srgbClr val="FFFFFF"/>
                  </a:buClr>
                </a:pPr>
                <a:r>
                  <a:rPr lang="en-US" altLang="en-US" sz="2400" b="1" dirty="0" smtClean="0">
                    <a:solidFill>
                      <a:schemeClr val="tx1">
                        <a:lumMod val="85000"/>
                      </a:schemeClr>
                    </a:solidFill>
                  </a:rPr>
                  <a:t>Center is </a:t>
                </a:r>
                <a:r>
                  <a:rPr lang="en-US" altLang="en-US" sz="2400" b="1" dirty="0" smtClean="0">
                    <a:solidFill>
                      <a:srgbClr val="FF0000"/>
                    </a:solidFill>
                  </a:rPr>
                  <a:t>(1, 4)          </a:t>
                </a:r>
              </a:p>
              <a:p>
                <a:pPr eaLnBrk="1" hangingPunct="1">
                  <a:lnSpc>
                    <a:spcPct val="90000"/>
                  </a:lnSpc>
                  <a:spcBef>
                    <a:spcPct val="20000"/>
                  </a:spcBef>
                  <a:spcAft>
                    <a:spcPct val="20000"/>
                  </a:spcAft>
                  <a:buClr>
                    <a:srgbClr val="FFFFFF"/>
                  </a:buClr>
                </a:pPr>
                <a:r>
                  <a:rPr lang="en-US" altLang="en-US" sz="2400" b="1" dirty="0" smtClean="0">
                    <a:solidFill>
                      <a:schemeClr val="tx1">
                        <a:lumMod val="85000"/>
                      </a:schemeClr>
                    </a:solidFill>
                  </a:rPr>
                  <a:t>Radius = unknown</a:t>
                </a:r>
              </a:p>
              <a:p>
                <a:pPr eaLnBrk="1" hangingPunct="1">
                  <a:lnSpc>
                    <a:spcPct val="90000"/>
                  </a:lnSpc>
                  <a:spcBef>
                    <a:spcPct val="20000"/>
                  </a:spcBef>
                  <a:spcAft>
                    <a:spcPct val="20000"/>
                  </a:spcAft>
                  <a:buClr>
                    <a:srgbClr val="FFFFFF"/>
                  </a:buClr>
                </a:pPr>
                <a:endParaRPr lang="en-US" altLang="en-US" sz="2400" b="1" dirty="0" smtClean="0">
                  <a:solidFill>
                    <a:schemeClr val="tx1">
                      <a:lumMod val="85000"/>
                    </a:schemeClr>
                  </a:solidFill>
                </a:endParaRPr>
              </a:p>
              <a:p>
                <a:pPr eaLnBrk="1" hangingPunct="1">
                  <a:lnSpc>
                    <a:spcPct val="90000"/>
                  </a:lnSpc>
                  <a:spcBef>
                    <a:spcPct val="20000"/>
                  </a:spcBef>
                  <a:spcAft>
                    <a:spcPct val="20000"/>
                  </a:spcAft>
                  <a:buClr>
                    <a:srgbClr val="FFFFFF"/>
                  </a:buClr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US" altLang="en-US" sz="24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altLang="en-US" sz="2400" b="1" i="1" smtClean="0">
                                <a:solidFill>
                                  <a:schemeClr val="tx1">
                                    <a:lumMod val="85000"/>
                                  </a:schemeClr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altLang="en-US" sz="2400" b="1" i="1" smtClean="0">
                                <a:solidFill>
                                  <a:schemeClr val="tx1">
                                    <a:lumMod val="85000"/>
                                  </a:schemeClr>
                                </a:solidFill>
                                <a:latin typeface="Cambria Math"/>
                              </a:rPr>
                              <m:t>𝒙</m:t>
                            </m:r>
                            <m:r>
                              <a:rPr lang="en-US" altLang="en-US" sz="2400" b="1" i="1" smtClean="0">
                                <a:solidFill>
                                  <a:schemeClr val="tx1">
                                    <a:lumMod val="85000"/>
                                  </a:schemeClr>
                                </a:solidFill>
                                <a:latin typeface="Cambria Math"/>
                              </a:rPr>
                              <m:t>−</m:t>
                            </m:r>
                            <m:r>
                              <a:rPr lang="en-US" altLang="en-US" sz="2400" b="1" i="1" smtClean="0">
                                <a:solidFill>
                                  <a:schemeClr val="tx1">
                                    <a:lumMod val="85000"/>
                                  </a:schemeClr>
                                </a:solidFill>
                                <a:latin typeface="Cambria Math"/>
                              </a:rPr>
                              <m:t>𝒉</m:t>
                            </m:r>
                          </m:e>
                        </m:d>
                      </m:e>
                      <m:sup>
                        <m:r>
                          <a:rPr lang="en-US" altLang="en-US" sz="24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  <m:t>𝟐</m:t>
                        </m:r>
                      </m:sup>
                    </m:sSup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+</m:t>
                    </m:r>
                    <m:sSup>
                      <m:sSupPr>
                        <m:ctrlPr>
                          <a:rPr lang="en-US" altLang="en-US" sz="24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altLang="en-US" sz="2400" b="1" i="1" smtClean="0">
                                <a:solidFill>
                                  <a:schemeClr val="tx1">
                                    <a:lumMod val="85000"/>
                                  </a:schemeClr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altLang="en-US" sz="2400" b="1" i="1" smtClean="0">
                                <a:solidFill>
                                  <a:schemeClr val="tx1">
                                    <a:lumMod val="85000"/>
                                  </a:schemeClr>
                                </a:solidFill>
                                <a:latin typeface="Cambria Math"/>
                              </a:rPr>
                              <m:t>𝒚</m:t>
                            </m:r>
                            <m:r>
                              <a:rPr lang="en-US" altLang="en-US" sz="2400" b="1" i="1" smtClean="0">
                                <a:solidFill>
                                  <a:schemeClr val="tx1">
                                    <a:lumMod val="85000"/>
                                  </a:schemeClr>
                                </a:solidFill>
                                <a:latin typeface="Cambria Math"/>
                              </a:rPr>
                              <m:t>−</m:t>
                            </m:r>
                            <m:r>
                              <a:rPr lang="en-US" altLang="en-US" sz="2400" b="1" i="1" smtClean="0">
                                <a:solidFill>
                                  <a:schemeClr val="tx1">
                                    <a:lumMod val="85000"/>
                                  </a:schemeClr>
                                </a:solidFill>
                                <a:latin typeface="Cambria Math"/>
                              </a:rPr>
                              <m:t>𝒌</m:t>
                            </m:r>
                          </m:e>
                        </m:d>
                      </m:e>
                      <m:sup>
                        <m:r>
                          <a:rPr lang="en-US" altLang="en-US" sz="24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  <m:t>𝟐</m:t>
                        </m:r>
                      </m:sup>
                    </m:sSup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altLang="en-US" sz="24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altLang="en-US" sz="24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  <m:t>𝒓</m:t>
                        </m:r>
                      </m:e>
                      <m:sup>
                        <m:r>
                          <a:rPr lang="en-US" altLang="en-US" sz="24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US" altLang="en-US" sz="2400" b="1" dirty="0" smtClean="0">
                    <a:solidFill>
                      <a:schemeClr val="tx1">
                        <a:lumMod val="85000"/>
                      </a:schemeClr>
                    </a:solidFill>
                  </a:rPr>
                  <a:t> </a:t>
                </a:r>
              </a:p>
              <a:p>
                <a:pPr eaLnBrk="1" hangingPunct="1">
                  <a:lnSpc>
                    <a:spcPct val="90000"/>
                  </a:lnSpc>
                  <a:spcBef>
                    <a:spcPct val="20000"/>
                  </a:spcBef>
                  <a:spcAft>
                    <a:spcPct val="20000"/>
                  </a:spcAft>
                  <a:buClr>
                    <a:srgbClr val="FFFFFF"/>
                  </a:buClr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US" altLang="en-US" sz="2400" b="1" i="1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altLang="en-US" sz="2400" b="1" i="1">
                                <a:solidFill>
                                  <a:schemeClr val="tx1">
                                    <a:lumMod val="85000"/>
                                  </a:schemeClr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altLang="en-US" sz="2400" b="1" i="1">
                                <a:solidFill>
                                  <a:schemeClr val="tx1">
                                    <a:lumMod val="85000"/>
                                  </a:schemeClr>
                                </a:solidFill>
                                <a:latin typeface="Cambria Math"/>
                              </a:rPr>
                              <m:t>𝒙</m:t>
                            </m:r>
                            <m:r>
                              <a:rPr lang="en-US" altLang="en-US" sz="2400" b="1" i="1" smtClean="0">
                                <a:solidFill>
                                  <a:schemeClr val="tx1">
                                    <a:lumMod val="85000"/>
                                  </a:schemeClr>
                                </a:solidFill>
                                <a:latin typeface="Cambria Math"/>
                              </a:rPr>
                              <m:t>−</m:t>
                            </m:r>
                            <m:r>
                              <a:rPr lang="en-US" altLang="en-US" sz="2400" b="1" i="1" smtClean="0">
                                <a:solidFill>
                                  <a:schemeClr val="tx1">
                                    <a:lumMod val="85000"/>
                                  </a:schemeClr>
                                </a:solidFill>
                                <a:latin typeface="Cambria Math"/>
                              </a:rPr>
                              <m:t>𝟏</m:t>
                            </m:r>
                          </m:e>
                        </m:d>
                      </m:e>
                      <m:sup>
                        <m:r>
                          <a:rPr lang="en-US" altLang="en-US" sz="2400" b="1" i="1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  <m:t>𝟐</m:t>
                        </m:r>
                      </m:sup>
                    </m:sSup>
                    <m:r>
                      <a:rPr lang="en-US" altLang="en-US" sz="2400" b="1" i="1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+</m:t>
                    </m:r>
                    <m:sSup>
                      <m:sSupPr>
                        <m:ctrlPr>
                          <a:rPr lang="en-US" altLang="en-US" sz="2400" b="1" i="1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altLang="en-US" sz="2400" b="1" i="1">
                                <a:solidFill>
                                  <a:schemeClr val="tx1">
                                    <a:lumMod val="85000"/>
                                  </a:schemeClr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altLang="en-US" sz="2400" b="1" i="1">
                                <a:solidFill>
                                  <a:schemeClr val="tx1">
                                    <a:lumMod val="85000"/>
                                  </a:schemeClr>
                                </a:solidFill>
                                <a:latin typeface="Cambria Math"/>
                              </a:rPr>
                              <m:t>𝒚</m:t>
                            </m:r>
                            <m:r>
                              <a:rPr lang="en-US" altLang="en-US" sz="2400" b="1" i="1">
                                <a:solidFill>
                                  <a:schemeClr val="tx1">
                                    <a:lumMod val="85000"/>
                                  </a:schemeClr>
                                </a:solidFill>
                                <a:latin typeface="Cambria Math"/>
                              </a:rPr>
                              <m:t>−</m:t>
                            </m:r>
                            <m:r>
                              <a:rPr lang="en-US" altLang="en-US" sz="2400" b="1" i="1" smtClean="0">
                                <a:solidFill>
                                  <a:schemeClr val="tx1">
                                    <a:lumMod val="85000"/>
                                  </a:schemeClr>
                                </a:solidFill>
                                <a:latin typeface="Cambria Math"/>
                              </a:rPr>
                              <m:t>𝟒</m:t>
                            </m:r>
                          </m:e>
                        </m:d>
                      </m:e>
                      <m:sup>
                        <m:r>
                          <a:rPr lang="en-US" altLang="en-US" sz="2400" b="1" i="1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  <m:t>𝟐</m:t>
                        </m:r>
                      </m:sup>
                    </m:sSup>
                    <m:r>
                      <a:rPr lang="en-US" altLang="en-US" sz="2400" b="1" i="1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altLang="en-US" sz="2400" b="1" i="1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altLang="en-US" sz="24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  <m:t>𝒓</m:t>
                        </m:r>
                      </m:e>
                      <m:sup>
                        <m:r>
                          <a:rPr lang="en-US" altLang="en-US" sz="2400" b="1" i="1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US" altLang="en-US" sz="2400" b="1" dirty="0" smtClean="0">
                    <a:solidFill>
                      <a:schemeClr val="tx1">
                        <a:lumMod val="85000"/>
                      </a:schemeClr>
                    </a:solidFill>
                  </a:rPr>
                  <a:t>   </a:t>
                </a:r>
              </a:p>
              <a:p>
                <a:pPr eaLnBrk="1" hangingPunct="1">
                  <a:lnSpc>
                    <a:spcPct val="90000"/>
                  </a:lnSpc>
                  <a:spcBef>
                    <a:spcPct val="20000"/>
                  </a:spcBef>
                  <a:spcAft>
                    <a:spcPct val="20000"/>
                  </a:spcAft>
                  <a:buClr>
                    <a:srgbClr val="FFFFFF"/>
                  </a:buClr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US" altLang="en-US" sz="2400" b="1" i="1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altLang="en-US" sz="2400" b="1" i="1">
                                <a:solidFill>
                                  <a:schemeClr val="tx1">
                                    <a:lumMod val="85000"/>
                                  </a:schemeClr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altLang="en-US" sz="2400" b="1" i="1" smtClean="0">
                                <a:solidFill>
                                  <a:schemeClr val="tx1">
                                    <a:lumMod val="85000"/>
                                  </a:schemeClr>
                                </a:solidFill>
                                <a:latin typeface="Cambria Math"/>
                              </a:rPr>
                              <m:t>𝟒</m:t>
                            </m:r>
                            <m:r>
                              <a:rPr lang="en-US" altLang="en-US" sz="2400" b="1" i="1">
                                <a:solidFill>
                                  <a:schemeClr val="tx1">
                                    <a:lumMod val="85000"/>
                                  </a:schemeClr>
                                </a:solidFill>
                                <a:latin typeface="Cambria Math"/>
                              </a:rPr>
                              <m:t>−</m:t>
                            </m:r>
                            <m:r>
                              <a:rPr lang="en-US" altLang="en-US" sz="2400" b="1" i="1" smtClean="0">
                                <a:solidFill>
                                  <a:schemeClr val="tx1">
                                    <a:lumMod val="85000"/>
                                  </a:schemeClr>
                                </a:solidFill>
                                <a:latin typeface="Cambria Math"/>
                              </a:rPr>
                              <m:t>𝟏</m:t>
                            </m:r>
                          </m:e>
                        </m:d>
                      </m:e>
                      <m:sup>
                        <m:r>
                          <a:rPr lang="en-US" altLang="en-US" sz="2400" b="1" i="1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  <m:t>𝟐</m:t>
                        </m:r>
                      </m:sup>
                    </m:sSup>
                    <m:r>
                      <a:rPr lang="en-US" altLang="en-US" sz="2400" b="1" i="1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+</m:t>
                    </m:r>
                    <m:sSup>
                      <m:sSupPr>
                        <m:ctrlPr>
                          <a:rPr lang="en-US" altLang="en-US" sz="2400" b="1" i="1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altLang="en-US" sz="2400" b="1" i="1">
                                <a:solidFill>
                                  <a:schemeClr val="tx1">
                                    <a:lumMod val="85000"/>
                                  </a:schemeClr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altLang="en-US" sz="2400" b="1" i="1" smtClean="0">
                                <a:solidFill>
                                  <a:schemeClr val="tx1">
                                    <a:lumMod val="85000"/>
                                  </a:schemeClr>
                                </a:solidFill>
                                <a:latin typeface="Cambria Math"/>
                              </a:rPr>
                              <m:t>𝟏</m:t>
                            </m:r>
                            <m:r>
                              <a:rPr lang="en-US" altLang="en-US" sz="2400" b="1" i="1">
                                <a:solidFill>
                                  <a:schemeClr val="tx1">
                                    <a:lumMod val="85000"/>
                                  </a:schemeClr>
                                </a:solidFill>
                                <a:latin typeface="Cambria Math"/>
                              </a:rPr>
                              <m:t>−</m:t>
                            </m:r>
                            <m:r>
                              <a:rPr lang="en-US" altLang="en-US" sz="2400" b="1" i="1" smtClean="0">
                                <a:solidFill>
                                  <a:schemeClr val="tx1">
                                    <a:lumMod val="85000"/>
                                  </a:schemeClr>
                                </a:solidFill>
                                <a:latin typeface="Cambria Math"/>
                              </a:rPr>
                              <m:t>𝟒</m:t>
                            </m:r>
                          </m:e>
                        </m:d>
                      </m:e>
                      <m:sup>
                        <m:r>
                          <a:rPr lang="en-US" altLang="en-US" sz="2400" b="1" i="1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  <m:t>𝟐</m:t>
                        </m:r>
                      </m:sup>
                    </m:sSup>
                    <m:r>
                      <a:rPr lang="en-US" altLang="en-US" sz="2400" b="1" i="1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altLang="en-US" sz="2400" b="1" i="1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altLang="en-US" sz="2400" b="1" i="1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  <m:t>𝒓</m:t>
                        </m:r>
                      </m:e>
                      <m:sup>
                        <m:r>
                          <a:rPr lang="en-US" altLang="en-US" sz="2400" b="1" i="1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US" altLang="en-US" sz="2400" b="1" dirty="0">
                    <a:solidFill>
                      <a:schemeClr val="tx1">
                        <a:lumMod val="85000"/>
                      </a:schemeClr>
                    </a:solidFill>
                  </a:rPr>
                  <a:t>   </a:t>
                </a:r>
              </a:p>
              <a:p>
                <a:pPr eaLnBrk="1" hangingPunct="1">
                  <a:lnSpc>
                    <a:spcPct val="90000"/>
                  </a:lnSpc>
                  <a:spcBef>
                    <a:spcPct val="20000"/>
                  </a:spcBef>
                  <a:spcAft>
                    <a:spcPct val="20000"/>
                  </a:spcAft>
                  <a:buClr>
                    <a:srgbClr val="FFFFFF"/>
                  </a:buClr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US" altLang="en-US" sz="2400" b="1" i="1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altLang="en-US" sz="2400" b="1" i="1">
                                <a:solidFill>
                                  <a:schemeClr val="tx1">
                                    <a:lumMod val="85000"/>
                                  </a:schemeClr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altLang="en-US" sz="2400" b="1" i="1" smtClean="0">
                                <a:solidFill>
                                  <a:schemeClr val="tx1">
                                    <a:lumMod val="85000"/>
                                  </a:schemeClr>
                                </a:solidFill>
                                <a:latin typeface="Cambria Math"/>
                              </a:rPr>
                              <m:t>𝟑</m:t>
                            </m:r>
                          </m:e>
                        </m:d>
                      </m:e>
                      <m:sup>
                        <m:r>
                          <a:rPr lang="en-US" altLang="en-US" sz="2400" b="1" i="1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  <m:t>𝟐</m:t>
                        </m:r>
                      </m:sup>
                    </m:sSup>
                    <m:r>
                      <a:rPr lang="en-US" altLang="en-US" sz="2400" b="1" i="1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+</m:t>
                    </m:r>
                    <m:sSup>
                      <m:sSupPr>
                        <m:ctrlPr>
                          <a:rPr lang="en-US" altLang="en-US" sz="2400" b="1" i="1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altLang="en-US" sz="2400" b="1" i="1">
                                <a:solidFill>
                                  <a:schemeClr val="tx1">
                                    <a:lumMod val="85000"/>
                                  </a:schemeClr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altLang="en-US" sz="2400" b="1" i="1" smtClean="0">
                                <a:solidFill>
                                  <a:schemeClr val="tx1">
                                    <a:lumMod val="85000"/>
                                  </a:schemeClr>
                                </a:solidFill>
                                <a:latin typeface="Cambria Math"/>
                              </a:rPr>
                              <m:t>−</m:t>
                            </m:r>
                            <m:r>
                              <a:rPr lang="en-US" altLang="en-US" sz="2400" b="1" i="1" smtClean="0">
                                <a:solidFill>
                                  <a:schemeClr val="tx1">
                                    <a:lumMod val="85000"/>
                                  </a:schemeClr>
                                </a:solidFill>
                                <a:latin typeface="Cambria Math"/>
                              </a:rPr>
                              <m:t>𝟑</m:t>
                            </m:r>
                          </m:e>
                        </m:d>
                      </m:e>
                      <m:sup>
                        <m:r>
                          <a:rPr lang="en-US" altLang="en-US" sz="2400" b="1" i="1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  <m:t>𝟐</m:t>
                        </m:r>
                      </m:sup>
                    </m:sSup>
                    <m:r>
                      <a:rPr lang="en-US" altLang="en-US" sz="2400" b="1" i="1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altLang="en-US" sz="2400" b="1" i="1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altLang="en-US" sz="2400" b="1" i="1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  <m:t>𝒓</m:t>
                        </m:r>
                      </m:e>
                      <m:sup>
                        <m:r>
                          <a:rPr lang="en-US" altLang="en-US" sz="2400" b="1" i="1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US" altLang="en-US" sz="2400" b="1" dirty="0">
                    <a:solidFill>
                      <a:schemeClr val="tx1">
                        <a:lumMod val="85000"/>
                      </a:schemeClr>
                    </a:solidFill>
                  </a:rPr>
                  <a:t>  </a:t>
                </a:r>
                <a:r>
                  <a:rPr lang="en-US" altLang="en-US" sz="2400" b="1" dirty="0" smtClean="0">
                    <a:solidFill>
                      <a:schemeClr val="tx1">
                        <a:lumMod val="85000"/>
                      </a:schemeClr>
                    </a:solidFill>
                  </a:rPr>
                  <a:t>     </a:t>
                </a:r>
                <a14:m>
                  <m:oMath xmlns:m="http://schemas.openxmlformats.org/officeDocument/2006/math">
                    <m:r>
                      <a:rPr lang="en-US" altLang="en-US" sz="2400" b="1" i="1" dirty="0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𝟏𝟖</m:t>
                    </m:r>
                    <m:r>
                      <a:rPr lang="en-US" altLang="en-US" sz="2400" b="1" i="1" dirty="0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 =</m:t>
                    </m:r>
                    <m:sSup>
                      <m:sSupPr>
                        <m:ctrlPr>
                          <a:rPr lang="en-US" altLang="en-US" sz="2400" b="1" i="1" dirty="0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altLang="en-US" sz="2400" b="1" i="1" dirty="0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  <m:t>𝒓</m:t>
                        </m:r>
                      </m:e>
                      <m:sup>
                        <m:r>
                          <a:rPr lang="en-US" altLang="en-US" sz="2400" b="1" i="1" dirty="0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  <m:t>𝟐</m:t>
                        </m:r>
                      </m:sup>
                    </m:sSup>
                  </m:oMath>
                </a14:m>
                <a:endParaRPr lang="en-US" altLang="en-US" sz="2400" b="1" dirty="0" smtClean="0">
                  <a:solidFill>
                    <a:schemeClr val="tx1">
                      <a:lumMod val="85000"/>
                    </a:schemeClr>
                  </a:solidFill>
                </a:endParaRPr>
              </a:p>
              <a:p>
                <a:pPr eaLnBrk="1" hangingPunct="1">
                  <a:lnSpc>
                    <a:spcPct val="90000"/>
                  </a:lnSpc>
                  <a:spcBef>
                    <a:spcPct val="20000"/>
                  </a:spcBef>
                  <a:spcAft>
                    <a:spcPct val="20000"/>
                  </a:spcAft>
                  <a:buClr>
                    <a:srgbClr val="FFFFFF"/>
                  </a:buClr>
                </a:pPr>
                <a:r>
                  <a:rPr lang="en-US" altLang="en-US" sz="2400" b="1" dirty="0" smtClean="0">
                    <a:solidFill>
                      <a:schemeClr val="tx1">
                        <a:lumMod val="85000"/>
                      </a:schemeClr>
                    </a:solidFill>
                  </a:rPr>
                  <a:t> 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altLang="en-US" sz="24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en-US" altLang="en-US" sz="24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  <m:t>𝟏𝟖</m:t>
                        </m:r>
                      </m:e>
                    </m:rad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=</m:t>
                    </m:r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𝒓</m:t>
                    </m:r>
                  </m:oMath>
                </a14:m>
                <a:endParaRPr lang="en-US" altLang="en-US" sz="2400" b="1" dirty="0">
                  <a:solidFill>
                    <a:schemeClr val="tx1">
                      <a:lumMod val="85000"/>
                    </a:schemeClr>
                  </a:solidFill>
                </a:endParaRPr>
              </a:p>
              <a:p>
                <a:pPr eaLnBrk="1" hangingPunct="1">
                  <a:lnSpc>
                    <a:spcPct val="90000"/>
                  </a:lnSpc>
                  <a:spcBef>
                    <a:spcPct val="20000"/>
                  </a:spcBef>
                  <a:spcAft>
                    <a:spcPct val="20000"/>
                  </a:spcAft>
                  <a:buClr>
                    <a:srgbClr val="FFFFFF"/>
                  </a:buClr>
                </a:pPr>
                <a:endParaRPr lang="en-US" altLang="en-US" sz="2400" b="1" dirty="0">
                  <a:solidFill>
                    <a:schemeClr val="tx1">
                      <a:lumMod val="8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58" name="Text 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99082" y="2199481"/>
                <a:ext cx="5754056" cy="4532789"/>
              </a:xfrm>
              <a:prstGeom prst="rect">
                <a:avLst/>
              </a:prstGeom>
              <a:blipFill rotWithShape="1">
                <a:blip r:embed="rId2"/>
                <a:stretch>
                  <a:fillRect l="-1589" t="-1615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Oval 1"/>
          <p:cNvSpPr>
            <a:spLocks noChangeAspect="1"/>
          </p:cNvSpPr>
          <p:nvPr/>
        </p:nvSpPr>
        <p:spPr>
          <a:xfrm>
            <a:off x="7669530" y="3040380"/>
            <a:ext cx="91440" cy="914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/>
          <p:cNvSpPr>
            <a:spLocks noChangeAspect="1"/>
          </p:cNvSpPr>
          <p:nvPr/>
        </p:nvSpPr>
        <p:spPr>
          <a:xfrm>
            <a:off x="7319010" y="2689860"/>
            <a:ext cx="91440" cy="9144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5133630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3" grpId="0"/>
      <p:bldP spid="5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7313"/>
            <a:ext cx="8229600" cy="838200"/>
          </a:xfrm>
        </p:spPr>
        <p:txBody>
          <a:bodyPr/>
          <a:lstStyle/>
          <a:p>
            <a:pPr eaLnBrk="1" hangingPunct="1"/>
            <a:r>
              <a:rPr lang="en-US" altLang="en-US" sz="3600" b="1" dirty="0" smtClean="0"/>
              <a:t>Example </a:t>
            </a:r>
            <a:r>
              <a:rPr lang="en-US" altLang="en-US" sz="3600" b="1" dirty="0" smtClean="0"/>
              <a:t>3</a:t>
            </a:r>
            <a:endParaRPr lang="en-US" altLang="en-US" sz="3600" b="1" dirty="0" smtClean="0"/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203" name="Text Box 11"/>
              <p:cNvSpPr txBox="1">
                <a:spLocks noChangeArrowheads="1"/>
              </p:cNvSpPr>
              <p:nvPr/>
            </p:nvSpPr>
            <p:spPr bwMode="auto">
              <a:xfrm>
                <a:off x="379095" y="1149350"/>
                <a:ext cx="8582025" cy="12086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en-US" sz="2400" b="1" dirty="0"/>
                  <a:t>The equation of a circle is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b="1" i="1"/>
                        </m:ctrlPr>
                      </m:sSupPr>
                      <m:e>
                        <m:r>
                          <a:rPr lang="en-US" sz="2400" b="1" i="1"/>
                          <m:t>𝒙</m:t>
                        </m:r>
                      </m:e>
                      <m:sup>
                        <m:r>
                          <a:rPr lang="en-US" sz="2400" b="1" i="1"/>
                          <m:t>𝟐</m:t>
                        </m:r>
                      </m:sup>
                    </m:sSup>
                    <m:r>
                      <a:rPr lang="en-US" sz="2400" b="1" i="1"/>
                      <m:t>+</m:t>
                    </m:r>
                    <m:sSup>
                      <m:sSupPr>
                        <m:ctrlPr>
                          <a:rPr lang="en-US" sz="2400" b="1" i="1"/>
                        </m:ctrlPr>
                      </m:sSupPr>
                      <m:e>
                        <m:r>
                          <a:rPr lang="en-US" sz="2400" b="1" i="1"/>
                          <m:t>𝒚</m:t>
                        </m:r>
                      </m:e>
                      <m:sup>
                        <m:r>
                          <a:rPr lang="en-US" sz="2400" b="1" i="1"/>
                          <m:t>𝟐</m:t>
                        </m:r>
                      </m:sup>
                    </m:sSup>
                    <m:r>
                      <a:rPr lang="en-US" sz="2400" b="1" i="1"/>
                      <m:t>−</m:t>
                    </m:r>
                    <m:r>
                      <a:rPr lang="en-US" sz="2400" b="1" i="1"/>
                      <m:t>𝟐</m:t>
                    </m:r>
                    <m:r>
                      <a:rPr lang="en-US" sz="2400" b="1" i="1"/>
                      <m:t>𝒙</m:t>
                    </m:r>
                    <m:r>
                      <a:rPr lang="en-US" sz="2400" b="1" i="1"/>
                      <m:t>+</m:t>
                    </m:r>
                    <m:r>
                      <a:rPr lang="en-US" sz="2400" b="1" i="1"/>
                      <m:t>𝟔</m:t>
                    </m:r>
                    <m:r>
                      <a:rPr lang="en-US" sz="2400" b="1" i="1"/>
                      <m:t>𝒚</m:t>
                    </m:r>
                    <m:r>
                      <a:rPr lang="en-US" sz="2400" b="1" i="1"/>
                      <m:t>−</m:t>
                    </m:r>
                    <m:r>
                      <a:rPr lang="en-US" sz="2400" b="1" i="1"/>
                      <m:t>𝟔</m:t>
                    </m:r>
                    <m:r>
                      <a:rPr lang="en-US" sz="2400" b="1" i="1"/>
                      <m:t>=</m:t>
                    </m:r>
                    <m:r>
                      <a:rPr lang="en-US" sz="2400" b="1" i="1"/>
                      <m:t>𝟎</m:t>
                    </m:r>
                  </m:oMath>
                </a14:m>
                <a:r>
                  <a:rPr lang="en-US" sz="2400" b="1" dirty="0"/>
                  <a:t>.  Find the center and the radius of the circle. Then graph the circle.</a:t>
                </a:r>
              </a:p>
            </p:txBody>
          </p:sp>
        </mc:Choice>
        <mc:Fallback>
          <p:sp>
            <p:nvSpPr>
              <p:cNvPr id="8203" name="Text 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79095" y="1149350"/>
                <a:ext cx="8582025" cy="1208664"/>
              </a:xfrm>
              <a:prstGeom prst="rect">
                <a:avLst/>
              </a:prstGeom>
              <a:blipFill rotWithShape="1">
                <a:blip r:embed="rId2"/>
                <a:stretch>
                  <a:fillRect l="-1065" t="-3030" r="-923" b="-11111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8" name="Group 7"/>
          <p:cNvGrpSpPr>
            <a:grpSpLocks noChangeAspect="1"/>
          </p:cNvGrpSpPr>
          <p:nvPr/>
        </p:nvGrpSpPr>
        <p:grpSpPr bwMode="auto">
          <a:xfrm>
            <a:off x="6091226" y="2007392"/>
            <a:ext cx="2946656" cy="3021331"/>
            <a:chOff x="0" y="0"/>
            <a:chExt cx="1547" cy="1586"/>
          </a:xfrm>
        </p:grpSpPr>
        <p:grpSp>
          <p:nvGrpSpPr>
            <p:cNvPr id="9" name="Group 8"/>
            <p:cNvGrpSpPr>
              <a:grpSpLocks/>
            </p:cNvGrpSpPr>
            <p:nvPr/>
          </p:nvGrpSpPr>
          <p:grpSpPr bwMode="auto">
            <a:xfrm>
              <a:off x="4" y="80"/>
              <a:ext cx="1485" cy="1506"/>
              <a:chOff x="4" y="80"/>
              <a:chExt cx="1383" cy="1506"/>
            </a:xfrm>
          </p:grpSpPr>
          <p:cxnSp>
            <p:nvCxnSpPr>
              <p:cNvPr id="37" name="Line 546"/>
              <p:cNvCxnSpPr/>
              <p:nvPr/>
            </p:nvCxnSpPr>
            <p:spPr bwMode="auto">
              <a:xfrm rot="-5400000">
                <a:off x="696" y="818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38" name="Line 547"/>
              <p:cNvCxnSpPr/>
              <p:nvPr/>
            </p:nvCxnSpPr>
            <p:spPr bwMode="auto">
              <a:xfrm rot="-5400000">
                <a:off x="696" y="517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39" name="Line 548"/>
              <p:cNvCxnSpPr/>
              <p:nvPr/>
            </p:nvCxnSpPr>
            <p:spPr bwMode="auto">
              <a:xfrm rot="-5400000">
                <a:off x="696" y="216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40" name="Line 549"/>
              <p:cNvCxnSpPr/>
              <p:nvPr/>
            </p:nvCxnSpPr>
            <p:spPr bwMode="auto">
              <a:xfrm rot="-5400000">
                <a:off x="696" y="-85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41" name="Line 550"/>
              <p:cNvCxnSpPr/>
              <p:nvPr/>
            </p:nvCxnSpPr>
            <p:spPr bwMode="auto">
              <a:xfrm rot="-5400000">
                <a:off x="696" y="-387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42" name="Line 551"/>
              <p:cNvCxnSpPr/>
              <p:nvPr/>
            </p:nvCxnSpPr>
            <p:spPr bwMode="auto">
              <a:xfrm rot="-5400000">
                <a:off x="696" y="-612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43" name="Line 552"/>
              <p:cNvCxnSpPr/>
              <p:nvPr/>
            </p:nvCxnSpPr>
            <p:spPr bwMode="auto">
              <a:xfrm rot="-5400000">
                <a:off x="696" y="668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44" name="Line 553"/>
              <p:cNvCxnSpPr/>
              <p:nvPr/>
            </p:nvCxnSpPr>
            <p:spPr bwMode="auto">
              <a:xfrm rot="-5400000">
                <a:off x="696" y="366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45" name="Line 554"/>
              <p:cNvCxnSpPr/>
              <p:nvPr/>
            </p:nvCxnSpPr>
            <p:spPr bwMode="auto">
              <a:xfrm rot="-5400000">
                <a:off x="696" y="65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46" name="Line 555"/>
              <p:cNvCxnSpPr/>
              <p:nvPr/>
            </p:nvCxnSpPr>
            <p:spPr bwMode="auto">
              <a:xfrm rot="-5400000">
                <a:off x="696" y="-236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47" name="Line 556"/>
              <p:cNvCxnSpPr/>
              <p:nvPr/>
            </p:nvCxnSpPr>
            <p:spPr bwMode="auto">
              <a:xfrm rot="-5400000">
                <a:off x="696" y="-537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48" name="Line 557"/>
              <p:cNvCxnSpPr/>
              <p:nvPr/>
            </p:nvCxnSpPr>
            <p:spPr bwMode="auto">
              <a:xfrm rot="-5400000">
                <a:off x="696" y="592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49" name="Line 558"/>
              <p:cNvCxnSpPr/>
              <p:nvPr/>
            </p:nvCxnSpPr>
            <p:spPr bwMode="auto">
              <a:xfrm rot="-5400000">
                <a:off x="696" y="291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50" name="Line 559"/>
              <p:cNvCxnSpPr/>
              <p:nvPr/>
            </p:nvCxnSpPr>
            <p:spPr bwMode="auto">
              <a:xfrm rot="-5400000">
                <a:off x="696" y="-10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51" name="Line 560"/>
              <p:cNvCxnSpPr/>
              <p:nvPr/>
            </p:nvCxnSpPr>
            <p:spPr bwMode="auto">
              <a:xfrm rot="-5400000">
                <a:off x="696" y="-311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52" name="Line 561"/>
              <p:cNvCxnSpPr/>
              <p:nvPr/>
            </p:nvCxnSpPr>
            <p:spPr bwMode="auto">
              <a:xfrm rot="-5400000">
                <a:off x="696" y="743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53" name="Line 562"/>
              <p:cNvCxnSpPr/>
              <p:nvPr/>
            </p:nvCxnSpPr>
            <p:spPr bwMode="auto">
              <a:xfrm rot="-5400000">
                <a:off x="696" y="442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54" name="Line 563"/>
              <p:cNvCxnSpPr/>
              <p:nvPr/>
            </p:nvCxnSpPr>
            <p:spPr bwMode="auto">
              <a:xfrm rot="-5400000">
                <a:off x="696" y="141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55" name="Line 564"/>
              <p:cNvCxnSpPr/>
              <p:nvPr/>
            </p:nvCxnSpPr>
            <p:spPr bwMode="auto">
              <a:xfrm rot="-5400000">
                <a:off x="696" y="-161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56" name="Line 565"/>
              <p:cNvCxnSpPr/>
              <p:nvPr/>
            </p:nvCxnSpPr>
            <p:spPr bwMode="auto">
              <a:xfrm rot="-5400000">
                <a:off x="696" y="-462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57" name="Line 566"/>
              <p:cNvCxnSpPr/>
              <p:nvPr/>
            </p:nvCxnSpPr>
            <p:spPr bwMode="auto">
              <a:xfrm rot="-5400000">
                <a:off x="696" y="894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cxnSp>
          <p:nvCxnSpPr>
            <p:cNvPr id="10" name="Line 567"/>
            <p:cNvCxnSpPr/>
            <p:nvPr/>
          </p:nvCxnSpPr>
          <p:spPr bwMode="auto">
            <a:xfrm flipV="1">
              <a:off x="748" y="73"/>
              <a:ext cx="1" cy="151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1" name="Text Box 568"/>
            <p:cNvSpPr txBox="1">
              <a:spLocks noChangeArrowheads="1"/>
            </p:cNvSpPr>
            <p:nvPr/>
          </p:nvSpPr>
          <p:spPr bwMode="auto">
            <a:xfrm>
              <a:off x="768" y="0"/>
              <a:ext cx="186" cy="205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/>
            <a:p>
              <a:pPr marL="0" marR="0" algn="just" fontAlgn="base">
                <a:spcBef>
                  <a:spcPts val="0"/>
                </a:spcBef>
                <a:spcAft>
                  <a:spcPts val="0"/>
                </a:spcAft>
              </a:pPr>
              <a:r>
                <a:rPr lang="en-US" sz="1600" b="1" kern="1200">
                  <a:solidFill>
                    <a:srgbClr val="000000"/>
                  </a:solidFill>
                  <a:effectLst/>
                  <a:latin typeface="Arial"/>
                  <a:ea typeface="Times New Roman"/>
                  <a:cs typeface="Times New Roman"/>
                </a:rPr>
                <a:t>y</a:t>
              </a:r>
              <a:endParaRPr lang="en-US" sz="1200">
                <a:effectLst/>
                <a:latin typeface="Arial"/>
                <a:ea typeface="Times New Roman"/>
              </a:endParaRPr>
            </a:p>
          </p:txBody>
        </p:sp>
        <p:sp>
          <p:nvSpPr>
            <p:cNvPr id="12" name="Text Box 569"/>
            <p:cNvSpPr txBox="1">
              <a:spLocks noChangeArrowheads="1"/>
            </p:cNvSpPr>
            <p:nvPr/>
          </p:nvSpPr>
          <p:spPr bwMode="auto">
            <a:xfrm>
              <a:off x="1361" y="599"/>
              <a:ext cx="186" cy="205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/>
            <a:p>
              <a:pPr marL="0" marR="0" algn="just" fontAlgn="base">
                <a:spcBef>
                  <a:spcPts val="0"/>
                </a:spcBef>
                <a:spcAft>
                  <a:spcPts val="0"/>
                </a:spcAft>
              </a:pPr>
              <a:r>
                <a:rPr lang="en-US" sz="1600" b="1" kern="1200">
                  <a:solidFill>
                    <a:srgbClr val="000000"/>
                  </a:solidFill>
                  <a:effectLst/>
                  <a:latin typeface="Arial"/>
                  <a:ea typeface="Times New Roman"/>
                  <a:cs typeface="Times New Roman"/>
                </a:rPr>
                <a:t>x</a:t>
              </a:r>
              <a:endParaRPr lang="en-US" sz="1200">
                <a:effectLst/>
                <a:latin typeface="Arial"/>
                <a:ea typeface="Times New Roman"/>
              </a:endParaRPr>
            </a:p>
          </p:txBody>
        </p:sp>
        <p:cxnSp>
          <p:nvCxnSpPr>
            <p:cNvPr id="13" name="Line 570"/>
            <p:cNvCxnSpPr/>
            <p:nvPr/>
          </p:nvCxnSpPr>
          <p:spPr bwMode="auto">
            <a:xfrm>
              <a:off x="0" y="829"/>
              <a:ext cx="148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grpSp>
          <p:nvGrpSpPr>
            <p:cNvPr id="14" name="Group 13"/>
            <p:cNvGrpSpPr>
              <a:grpSpLocks/>
            </p:cNvGrpSpPr>
            <p:nvPr/>
          </p:nvGrpSpPr>
          <p:grpSpPr bwMode="auto">
            <a:xfrm>
              <a:off x="4" y="77"/>
              <a:ext cx="1488" cy="1508"/>
              <a:chOff x="4" y="77"/>
              <a:chExt cx="1488" cy="1409"/>
            </a:xfrm>
          </p:grpSpPr>
          <p:cxnSp>
            <p:nvCxnSpPr>
              <p:cNvPr id="15" name="Line 572"/>
              <p:cNvCxnSpPr/>
              <p:nvPr/>
            </p:nvCxnSpPr>
            <p:spPr bwMode="auto">
              <a:xfrm>
                <a:off x="1492" y="77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6" name="Line 573"/>
              <p:cNvCxnSpPr/>
              <p:nvPr/>
            </p:nvCxnSpPr>
            <p:spPr bwMode="auto">
              <a:xfrm>
                <a:off x="78" y="77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7" name="Line 574"/>
              <p:cNvCxnSpPr/>
              <p:nvPr/>
            </p:nvCxnSpPr>
            <p:spPr bwMode="auto">
              <a:xfrm>
                <a:off x="1045" y="77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8" name="Line 575"/>
              <p:cNvCxnSpPr/>
              <p:nvPr/>
            </p:nvCxnSpPr>
            <p:spPr bwMode="auto">
              <a:xfrm>
                <a:off x="1343" y="77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9" name="Line 576"/>
              <p:cNvCxnSpPr/>
              <p:nvPr/>
            </p:nvCxnSpPr>
            <p:spPr bwMode="auto">
              <a:xfrm>
                <a:off x="599" y="77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0" name="Line 577"/>
              <p:cNvCxnSpPr/>
              <p:nvPr/>
            </p:nvCxnSpPr>
            <p:spPr bwMode="auto">
              <a:xfrm>
                <a:off x="896" y="77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1" name="Line 578"/>
              <p:cNvCxnSpPr/>
              <p:nvPr/>
            </p:nvCxnSpPr>
            <p:spPr bwMode="auto">
              <a:xfrm>
                <a:off x="1194" y="77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2" name="Line 579"/>
              <p:cNvCxnSpPr/>
              <p:nvPr/>
            </p:nvCxnSpPr>
            <p:spPr bwMode="auto">
              <a:xfrm>
                <a:off x="152" y="77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3" name="Line 580"/>
              <p:cNvCxnSpPr/>
              <p:nvPr/>
            </p:nvCxnSpPr>
            <p:spPr bwMode="auto">
              <a:xfrm>
                <a:off x="301" y="77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4" name="Line 581"/>
              <p:cNvCxnSpPr/>
              <p:nvPr/>
            </p:nvCxnSpPr>
            <p:spPr bwMode="auto">
              <a:xfrm>
                <a:off x="450" y="77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5" name="Line 582"/>
              <p:cNvCxnSpPr/>
              <p:nvPr/>
            </p:nvCxnSpPr>
            <p:spPr bwMode="auto">
              <a:xfrm>
                <a:off x="748" y="77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6" name="Line 583"/>
              <p:cNvCxnSpPr/>
              <p:nvPr/>
            </p:nvCxnSpPr>
            <p:spPr bwMode="auto">
              <a:xfrm>
                <a:off x="1120" y="77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7" name="Line 584"/>
              <p:cNvCxnSpPr/>
              <p:nvPr/>
            </p:nvCxnSpPr>
            <p:spPr bwMode="auto">
              <a:xfrm>
                <a:off x="1417" y="77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9" name="Line 585"/>
              <p:cNvCxnSpPr/>
              <p:nvPr/>
            </p:nvCxnSpPr>
            <p:spPr bwMode="auto">
              <a:xfrm>
                <a:off x="673" y="77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30" name="Line 586"/>
              <p:cNvCxnSpPr/>
              <p:nvPr/>
            </p:nvCxnSpPr>
            <p:spPr bwMode="auto">
              <a:xfrm>
                <a:off x="971" y="77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31" name="Line 587"/>
              <p:cNvCxnSpPr/>
              <p:nvPr/>
            </p:nvCxnSpPr>
            <p:spPr bwMode="auto">
              <a:xfrm>
                <a:off x="1268" y="77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32" name="Line 588"/>
              <p:cNvCxnSpPr/>
              <p:nvPr/>
            </p:nvCxnSpPr>
            <p:spPr bwMode="auto">
              <a:xfrm>
                <a:off x="227" y="77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33" name="Line 589"/>
              <p:cNvCxnSpPr/>
              <p:nvPr/>
            </p:nvCxnSpPr>
            <p:spPr bwMode="auto">
              <a:xfrm>
                <a:off x="376" y="77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34" name="Line 590"/>
              <p:cNvCxnSpPr/>
              <p:nvPr/>
            </p:nvCxnSpPr>
            <p:spPr bwMode="auto">
              <a:xfrm>
                <a:off x="524" y="77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35" name="Line 591"/>
              <p:cNvCxnSpPr/>
              <p:nvPr/>
            </p:nvCxnSpPr>
            <p:spPr bwMode="auto">
              <a:xfrm>
                <a:off x="822" y="77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36" name="Line 592"/>
              <p:cNvCxnSpPr/>
              <p:nvPr/>
            </p:nvCxnSpPr>
            <p:spPr bwMode="auto">
              <a:xfrm>
                <a:off x="4" y="77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58" name="Text Box 20"/>
              <p:cNvSpPr txBox="1">
                <a:spLocks noChangeArrowheads="1"/>
              </p:cNvSpPr>
              <p:nvPr/>
            </p:nvSpPr>
            <p:spPr bwMode="auto">
              <a:xfrm>
                <a:off x="299082" y="2450941"/>
                <a:ext cx="5754056" cy="35955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marL="1371600" indent="-1371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lnSpc>
                    <a:spcPct val="90000"/>
                  </a:lnSpc>
                  <a:spcBef>
                    <a:spcPct val="20000"/>
                  </a:spcBef>
                  <a:spcAft>
                    <a:spcPct val="20000"/>
                  </a:spcAft>
                  <a:buClr>
                    <a:srgbClr val="FFFFFF"/>
                  </a:buClr>
                </a:pPr>
                <a:r>
                  <a:rPr lang="en-US" altLang="en-US" sz="2400" b="1" dirty="0" smtClean="0">
                    <a:solidFill>
                      <a:srgbClr val="FFFF00"/>
                    </a:solidFill>
                  </a:rPr>
                  <a:t>Answer:</a:t>
                </a:r>
              </a:p>
              <a:p>
                <a:pPr eaLnBrk="1" hangingPunct="1">
                  <a:lnSpc>
                    <a:spcPct val="90000"/>
                  </a:lnSpc>
                  <a:spcBef>
                    <a:spcPct val="20000"/>
                  </a:spcBef>
                  <a:spcAft>
                    <a:spcPct val="20000"/>
                  </a:spcAft>
                  <a:buClr>
                    <a:srgbClr val="FFFFFF"/>
                  </a:buClr>
                </a:pPr>
                <a:r>
                  <a:rPr lang="en-US" altLang="en-US" sz="2400" b="1" dirty="0" smtClean="0">
                    <a:solidFill>
                      <a:schemeClr val="tx1">
                        <a:lumMod val="85000"/>
                      </a:schemeClr>
                    </a:solidFill>
                  </a:rPr>
                  <a:t>Center is </a:t>
                </a:r>
                <a:r>
                  <a:rPr lang="en-US" altLang="en-US" sz="2400" b="1" dirty="0" smtClean="0">
                    <a:solidFill>
                      <a:srgbClr val="FF0000"/>
                    </a:solidFill>
                  </a:rPr>
                  <a:t>unknown</a:t>
                </a:r>
              </a:p>
              <a:p>
                <a:pPr eaLnBrk="1" hangingPunct="1">
                  <a:lnSpc>
                    <a:spcPct val="90000"/>
                  </a:lnSpc>
                  <a:spcBef>
                    <a:spcPct val="20000"/>
                  </a:spcBef>
                  <a:spcAft>
                    <a:spcPct val="20000"/>
                  </a:spcAft>
                  <a:buClr>
                    <a:srgbClr val="FFFFFF"/>
                  </a:buClr>
                </a:pPr>
                <a:r>
                  <a:rPr lang="en-US" altLang="en-US" sz="2400" b="1" dirty="0" smtClean="0">
                    <a:solidFill>
                      <a:schemeClr val="tx1">
                        <a:lumMod val="85000"/>
                      </a:schemeClr>
                    </a:solidFill>
                  </a:rPr>
                  <a:t>Radius = unknown</a:t>
                </a:r>
              </a:p>
              <a:p>
                <a:pPr eaLnBrk="1" hangingPunct="1">
                  <a:lnSpc>
                    <a:spcPct val="90000"/>
                  </a:lnSpc>
                  <a:spcBef>
                    <a:spcPct val="20000"/>
                  </a:spcBef>
                  <a:spcAft>
                    <a:spcPct val="20000"/>
                  </a:spcAft>
                  <a:buClr>
                    <a:srgbClr val="FFFFFF"/>
                  </a:buClr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US" altLang="en-US" sz="24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altLang="en-US" sz="2400" b="1" i="1" smtClean="0">
                                <a:solidFill>
                                  <a:schemeClr val="tx1">
                                    <a:lumMod val="85000"/>
                                  </a:schemeClr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altLang="en-US" sz="2400" b="1" i="1" smtClean="0">
                                <a:solidFill>
                                  <a:schemeClr val="tx1">
                                    <a:lumMod val="85000"/>
                                  </a:schemeClr>
                                </a:solidFill>
                                <a:latin typeface="Cambria Math"/>
                              </a:rPr>
                              <m:t>𝒙</m:t>
                            </m:r>
                            <m:r>
                              <a:rPr lang="en-US" altLang="en-US" sz="2400" b="1" i="1" smtClean="0">
                                <a:solidFill>
                                  <a:schemeClr val="tx1">
                                    <a:lumMod val="85000"/>
                                  </a:schemeClr>
                                </a:solidFill>
                                <a:latin typeface="Cambria Math"/>
                              </a:rPr>
                              <m:t>−</m:t>
                            </m:r>
                            <m:r>
                              <a:rPr lang="en-US" altLang="en-US" sz="2400" b="1" i="1" smtClean="0">
                                <a:solidFill>
                                  <a:schemeClr val="tx1">
                                    <a:lumMod val="85000"/>
                                  </a:schemeClr>
                                </a:solidFill>
                                <a:latin typeface="Cambria Math"/>
                              </a:rPr>
                              <m:t>𝒉</m:t>
                            </m:r>
                          </m:e>
                        </m:d>
                      </m:e>
                      <m:sup>
                        <m:r>
                          <a:rPr lang="en-US" altLang="en-US" sz="24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  <m:t>𝟐</m:t>
                        </m:r>
                      </m:sup>
                    </m:sSup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+</m:t>
                    </m:r>
                    <m:sSup>
                      <m:sSupPr>
                        <m:ctrlPr>
                          <a:rPr lang="en-US" altLang="en-US" sz="24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altLang="en-US" sz="2400" b="1" i="1" smtClean="0">
                                <a:solidFill>
                                  <a:schemeClr val="tx1">
                                    <a:lumMod val="85000"/>
                                  </a:schemeClr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altLang="en-US" sz="2400" b="1" i="1" smtClean="0">
                                <a:solidFill>
                                  <a:schemeClr val="tx1">
                                    <a:lumMod val="85000"/>
                                  </a:schemeClr>
                                </a:solidFill>
                                <a:latin typeface="Cambria Math"/>
                              </a:rPr>
                              <m:t>𝒚</m:t>
                            </m:r>
                            <m:r>
                              <a:rPr lang="en-US" altLang="en-US" sz="2400" b="1" i="1" smtClean="0">
                                <a:solidFill>
                                  <a:schemeClr val="tx1">
                                    <a:lumMod val="85000"/>
                                  </a:schemeClr>
                                </a:solidFill>
                                <a:latin typeface="Cambria Math"/>
                              </a:rPr>
                              <m:t>−</m:t>
                            </m:r>
                            <m:r>
                              <a:rPr lang="en-US" altLang="en-US" sz="2400" b="1" i="1" smtClean="0">
                                <a:solidFill>
                                  <a:schemeClr val="tx1">
                                    <a:lumMod val="85000"/>
                                  </a:schemeClr>
                                </a:solidFill>
                                <a:latin typeface="Cambria Math"/>
                              </a:rPr>
                              <m:t>𝒌</m:t>
                            </m:r>
                          </m:e>
                        </m:d>
                      </m:e>
                      <m:sup>
                        <m:r>
                          <a:rPr lang="en-US" altLang="en-US" sz="24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  <m:t>𝟐</m:t>
                        </m:r>
                      </m:sup>
                    </m:sSup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altLang="en-US" sz="24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altLang="en-US" sz="24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  <m:t>𝒓</m:t>
                        </m:r>
                      </m:e>
                      <m:sup>
                        <m:r>
                          <a:rPr lang="en-US" altLang="en-US" sz="24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US" altLang="en-US" sz="2400" b="1" dirty="0" smtClean="0">
                    <a:solidFill>
                      <a:schemeClr val="tx1">
                        <a:lumMod val="85000"/>
                      </a:schemeClr>
                    </a:solidFill>
                  </a:rPr>
                  <a:t> </a:t>
                </a:r>
              </a:p>
              <a:p>
                <a:pPr eaLnBrk="1" hangingPunct="1">
                  <a:lnSpc>
                    <a:spcPct val="90000"/>
                  </a:lnSpc>
                  <a:spcBef>
                    <a:spcPct val="20000"/>
                  </a:spcBef>
                  <a:spcAft>
                    <a:spcPct val="20000"/>
                  </a:spcAft>
                  <a:buClr>
                    <a:srgbClr val="FFFFFF"/>
                  </a:buClr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US" altLang="en-US" sz="24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altLang="en-US" sz="24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  <m:t>𝒙</m:t>
                        </m:r>
                      </m:e>
                      <m:sup>
                        <m:r>
                          <a:rPr lang="en-US" altLang="en-US" sz="24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  <m:t>𝟐</m:t>
                        </m:r>
                      </m:sup>
                    </m:sSup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−</m:t>
                    </m:r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𝟐</m:t>
                    </m:r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𝒙</m:t>
                    </m:r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+     +  </m:t>
                    </m:r>
                    <m:sSup>
                      <m:sSupPr>
                        <m:ctrlPr>
                          <a:rPr lang="en-US" altLang="en-US" sz="24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altLang="en-US" sz="24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  <m:t>𝒚</m:t>
                        </m:r>
                      </m:e>
                      <m:sup>
                        <m:r>
                          <a:rPr lang="en-US" altLang="en-US" sz="24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  <m:t>𝟐</m:t>
                        </m:r>
                      </m:sup>
                    </m:sSup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+</m:t>
                    </m:r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𝟔</m:t>
                    </m:r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𝒚</m:t>
                    </m:r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+         =</m:t>
                    </m:r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𝟔</m:t>
                    </m:r>
                  </m:oMath>
                </a14:m>
                <a:r>
                  <a:rPr lang="en-US" altLang="en-US" sz="2400" b="1" dirty="0" smtClean="0">
                    <a:solidFill>
                      <a:schemeClr val="tx1">
                        <a:lumMod val="85000"/>
                      </a:schemeClr>
                    </a:solidFill>
                  </a:rPr>
                  <a:t> </a:t>
                </a:r>
              </a:p>
              <a:p>
                <a:pPr eaLnBrk="1" hangingPunct="1">
                  <a:lnSpc>
                    <a:spcPct val="90000"/>
                  </a:lnSpc>
                  <a:spcBef>
                    <a:spcPct val="20000"/>
                  </a:spcBef>
                  <a:spcAft>
                    <a:spcPct val="20000"/>
                  </a:spcAft>
                  <a:buClr>
                    <a:srgbClr val="FFFFFF"/>
                  </a:buClr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US" altLang="en-US" sz="2400" b="1" i="1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altLang="en-US" sz="2400" b="1" i="1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  <m:t>𝒙</m:t>
                        </m:r>
                      </m:e>
                      <m:sup>
                        <m:r>
                          <a:rPr lang="en-US" altLang="en-US" sz="2400" b="1" i="1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  <m:t>𝟐</m:t>
                        </m:r>
                      </m:sup>
                    </m:sSup>
                    <m:r>
                      <a:rPr lang="en-US" altLang="en-US" sz="2400" b="1" i="1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−</m:t>
                    </m:r>
                    <m:r>
                      <a:rPr lang="en-US" altLang="en-US" sz="2400" b="1" i="1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𝟐</m:t>
                    </m:r>
                    <m:r>
                      <a:rPr lang="en-US" altLang="en-US" sz="2400" b="1" i="1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𝒙</m:t>
                    </m:r>
                    <m:r>
                      <a:rPr lang="en-US" altLang="en-US" sz="2400" b="1" i="1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+</m:t>
                    </m:r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𝟏</m:t>
                    </m:r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+</m:t>
                    </m:r>
                    <m:sSup>
                      <m:sSupPr>
                        <m:ctrlPr>
                          <a:rPr lang="en-US" altLang="en-US" sz="2400" b="1" i="1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altLang="en-US" sz="2400" b="1" i="1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  <m:t>𝒚</m:t>
                        </m:r>
                      </m:e>
                      <m:sup>
                        <m:r>
                          <a:rPr lang="en-US" altLang="en-US" sz="2400" b="1" i="1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  <m:t>𝟐</m:t>
                        </m:r>
                      </m:sup>
                    </m:sSup>
                    <m:r>
                      <a:rPr lang="en-US" altLang="en-US" sz="2400" b="1" i="1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+</m:t>
                    </m:r>
                    <m:r>
                      <a:rPr lang="en-US" altLang="en-US" sz="2400" b="1" i="1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𝟔</m:t>
                    </m:r>
                    <m:r>
                      <a:rPr lang="en-US" altLang="en-US" sz="2400" b="1" i="1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𝒚</m:t>
                    </m:r>
                    <m:r>
                      <a:rPr lang="en-US" altLang="en-US" sz="2400" b="1" i="1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+</m:t>
                    </m:r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𝟗</m:t>
                    </m:r>
                    <m:r>
                      <a:rPr lang="en-US" altLang="en-US" sz="2400" b="1" i="1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=</m:t>
                    </m:r>
                    <m:r>
                      <a:rPr lang="en-US" altLang="en-US" sz="2400" b="1" i="1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𝟔</m:t>
                    </m:r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+</m:t>
                    </m:r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𝟏</m:t>
                    </m:r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+</m:t>
                    </m:r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𝟗</m:t>
                    </m:r>
                  </m:oMath>
                </a14:m>
                <a:r>
                  <a:rPr lang="en-US" altLang="en-US" sz="2400" b="1" dirty="0">
                    <a:solidFill>
                      <a:schemeClr val="tx1">
                        <a:lumMod val="85000"/>
                      </a:schemeClr>
                    </a:solidFill>
                  </a:rPr>
                  <a:t> </a:t>
                </a:r>
              </a:p>
              <a:p>
                <a:pPr eaLnBrk="1" hangingPunct="1">
                  <a:lnSpc>
                    <a:spcPct val="90000"/>
                  </a:lnSpc>
                  <a:spcBef>
                    <a:spcPct val="20000"/>
                  </a:spcBef>
                  <a:spcAft>
                    <a:spcPct val="20000"/>
                  </a:spcAft>
                  <a:buClr>
                    <a:srgbClr val="FFFFFF"/>
                  </a:buClr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US" altLang="en-US" sz="2400" b="1" i="1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altLang="en-US" sz="2400" b="1" i="1">
                                <a:solidFill>
                                  <a:schemeClr val="tx1">
                                    <a:lumMod val="85000"/>
                                  </a:schemeClr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altLang="en-US" sz="2400" b="1" i="1" smtClean="0">
                                <a:solidFill>
                                  <a:schemeClr val="tx1">
                                    <a:lumMod val="85000"/>
                                  </a:schemeClr>
                                </a:solidFill>
                                <a:latin typeface="Cambria Math"/>
                              </a:rPr>
                              <m:t>𝒙</m:t>
                            </m:r>
                            <m:r>
                              <a:rPr lang="en-US" altLang="en-US" sz="2400" b="1" i="1" smtClean="0">
                                <a:solidFill>
                                  <a:schemeClr val="tx1">
                                    <a:lumMod val="85000"/>
                                  </a:schemeClr>
                                </a:solidFill>
                                <a:latin typeface="Cambria Math"/>
                              </a:rPr>
                              <m:t>−</m:t>
                            </m:r>
                            <m:r>
                              <a:rPr lang="en-US" altLang="en-US" sz="2400" b="1" i="1" smtClean="0">
                                <a:solidFill>
                                  <a:schemeClr val="tx1">
                                    <a:lumMod val="85000"/>
                                  </a:schemeClr>
                                </a:solidFill>
                                <a:latin typeface="Cambria Math"/>
                              </a:rPr>
                              <m:t>𝟏</m:t>
                            </m:r>
                          </m:e>
                        </m:d>
                      </m:e>
                      <m:sup>
                        <m:r>
                          <a:rPr lang="en-US" altLang="en-US" sz="2400" b="1" i="1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  <m:t>𝟐</m:t>
                        </m:r>
                      </m:sup>
                    </m:sSup>
                    <m:r>
                      <a:rPr lang="en-US" altLang="en-US" sz="2400" b="1" i="1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+</m:t>
                    </m:r>
                    <m:sSup>
                      <m:sSupPr>
                        <m:ctrlPr>
                          <a:rPr lang="en-US" altLang="en-US" sz="2400" b="1" i="1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altLang="en-US" sz="2400" b="1" i="1">
                                <a:solidFill>
                                  <a:schemeClr val="tx1">
                                    <a:lumMod val="85000"/>
                                  </a:schemeClr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altLang="en-US" sz="2400" b="1" i="1" smtClean="0">
                                <a:solidFill>
                                  <a:schemeClr val="tx1">
                                    <a:lumMod val="85000"/>
                                  </a:schemeClr>
                                </a:solidFill>
                                <a:latin typeface="Cambria Math"/>
                              </a:rPr>
                              <m:t>𝒚</m:t>
                            </m:r>
                            <m:r>
                              <a:rPr lang="en-US" altLang="en-US" sz="2400" b="1" i="1" smtClean="0">
                                <a:solidFill>
                                  <a:schemeClr val="tx1">
                                    <a:lumMod val="85000"/>
                                  </a:schemeClr>
                                </a:solidFill>
                                <a:latin typeface="Cambria Math"/>
                              </a:rPr>
                              <m:t>−(−</m:t>
                            </m:r>
                            <m:r>
                              <a:rPr lang="en-US" altLang="en-US" sz="2400" b="1" i="1" smtClean="0">
                                <a:solidFill>
                                  <a:schemeClr val="tx1">
                                    <a:lumMod val="85000"/>
                                  </a:schemeClr>
                                </a:solidFill>
                                <a:latin typeface="Cambria Math"/>
                              </a:rPr>
                              <m:t>𝟑</m:t>
                            </m:r>
                            <m:r>
                              <a:rPr lang="en-US" altLang="en-US" sz="2400" b="1" i="1" smtClean="0">
                                <a:solidFill>
                                  <a:schemeClr val="tx1">
                                    <a:lumMod val="85000"/>
                                  </a:schemeClr>
                                </a:solidFill>
                                <a:latin typeface="Cambria Math"/>
                              </a:rPr>
                              <m:t>)</m:t>
                            </m:r>
                          </m:e>
                        </m:d>
                      </m:e>
                      <m:sup>
                        <m:r>
                          <a:rPr lang="en-US" altLang="en-US" sz="2400" b="1" i="1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  <m:t>𝟐</m:t>
                        </m:r>
                      </m:sup>
                    </m:sSup>
                    <m:r>
                      <a:rPr lang="en-US" altLang="en-US" sz="2400" b="1" i="1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altLang="en-US" sz="2400" b="1" i="1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altLang="en-US" sz="24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  <m:t>𝟒</m:t>
                        </m:r>
                      </m:e>
                      <m:sup>
                        <m:r>
                          <a:rPr lang="en-US" altLang="en-US" sz="2400" b="1" i="1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US" altLang="en-US" sz="2400" b="1" dirty="0" smtClean="0">
                    <a:solidFill>
                      <a:schemeClr val="tx1">
                        <a:lumMod val="85000"/>
                      </a:schemeClr>
                    </a:solidFill>
                  </a:rPr>
                  <a:t> </a:t>
                </a:r>
                <a:endParaRPr lang="en-US" altLang="en-US" sz="2400" b="1" dirty="0">
                  <a:solidFill>
                    <a:schemeClr val="tx1">
                      <a:lumMod val="8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58" name="Text 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99082" y="2450941"/>
                <a:ext cx="5754056" cy="3595529"/>
              </a:xfrm>
              <a:prstGeom prst="rect">
                <a:avLst/>
              </a:prstGeom>
              <a:blipFill rotWithShape="1">
                <a:blip r:embed="rId3"/>
                <a:stretch>
                  <a:fillRect l="-1589" t="-2203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Box 1"/>
          <p:cNvSpPr txBox="1"/>
          <p:nvPr/>
        </p:nvSpPr>
        <p:spPr>
          <a:xfrm>
            <a:off x="3804164" y="2806539"/>
            <a:ext cx="865943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b="1" dirty="0" smtClean="0"/>
              <a:t>(1, -3)</a:t>
            </a:r>
          </a:p>
          <a:p>
            <a:pPr>
              <a:lnSpc>
                <a:spcPct val="150000"/>
              </a:lnSpc>
            </a:pPr>
            <a:r>
              <a:rPr lang="en-US" sz="2000" b="1" dirty="0" smtClean="0"/>
              <a:t>r = 4</a:t>
            </a:r>
            <a:endParaRPr lang="en-US" sz="2000" b="1" dirty="0"/>
          </a:p>
        </p:txBody>
      </p:sp>
      <p:sp>
        <p:nvSpPr>
          <p:cNvPr id="60" name="Oval 59"/>
          <p:cNvSpPr>
            <a:spLocks noChangeAspect="1"/>
          </p:cNvSpPr>
          <p:nvPr/>
        </p:nvSpPr>
        <p:spPr>
          <a:xfrm>
            <a:off x="7616190" y="3981450"/>
            <a:ext cx="91440" cy="9144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Oval 2"/>
          <p:cNvSpPr>
            <a:spLocks noChangeAspect="1"/>
          </p:cNvSpPr>
          <p:nvPr/>
        </p:nvSpPr>
        <p:spPr>
          <a:xfrm>
            <a:off x="7108951" y="3488531"/>
            <a:ext cx="1097280" cy="1097280"/>
          </a:xfrm>
          <a:prstGeom prst="ellipse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9046367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3" grpId="0"/>
      <p:bldP spid="58" grpId="0"/>
      <p:bldP spid="2" grpId="0"/>
      <p:bldP spid="60" grpId="0" animBg="1"/>
      <p:bldP spid="3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9">
      <a:dk1>
        <a:srgbClr val="336699"/>
      </a:dk1>
      <a:lt1>
        <a:srgbClr val="FFFFFF"/>
      </a:lt1>
      <a:dk2>
        <a:srgbClr val="000000"/>
      </a:dk2>
      <a:lt2>
        <a:srgbClr val="E3EBF1"/>
      </a:lt2>
      <a:accent1>
        <a:srgbClr val="003399"/>
      </a:accent1>
      <a:accent2>
        <a:srgbClr val="468A4B"/>
      </a:accent2>
      <a:accent3>
        <a:srgbClr val="AAAAAA"/>
      </a:accent3>
      <a:accent4>
        <a:srgbClr val="DADADA"/>
      </a:accent4>
      <a:accent5>
        <a:srgbClr val="AAADCA"/>
      </a:accent5>
      <a:accent6>
        <a:srgbClr val="3F7D43"/>
      </a:accent6>
      <a:hlink>
        <a:srgbClr val="66CCFF"/>
      </a:hlink>
      <a:folHlink>
        <a:srgbClr val="F0E5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705</TotalTime>
  <Words>801</Words>
  <Application>Microsoft Office PowerPoint</Application>
  <PresentationFormat>On-screen Show (4:3)</PresentationFormat>
  <Paragraphs>92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Default Design</vt:lpstr>
      <vt:lpstr>Lesson 10-7</vt:lpstr>
      <vt:lpstr>Objectives</vt:lpstr>
      <vt:lpstr>Vocabulary</vt:lpstr>
      <vt:lpstr>Standard Equation of a Circle</vt:lpstr>
      <vt:lpstr>Important Parts to Finding the Equation of a Circle</vt:lpstr>
      <vt:lpstr>Example 1a</vt:lpstr>
      <vt:lpstr>Example 1b</vt:lpstr>
      <vt:lpstr>Example 2</vt:lpstr>
      <vt:lpstr>Example 3</vt:lpstr>
      <vt:lpstr>Example 4</vt:lpstr>
      <vt:lpstr>Example 5</vt:lpstr>
      <vt:lpstr>Summary &amp; Homework</vt:lpstr>
    </vt:vector>
  </TitlesOfParts>
  <Company>scsb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chrisheadlee</dc:creator>
  <cp:lastModifiedBy>Chris</cp:lastModifiedBy>
  <cp:revision>68</cp:revision>
  <dcterms:created xsi:type="dcterms:W3CDTF">2008-01-23T14:30:53Z</dcterms:created>
  <dcterms:modified xsi:type="dcterms:W3CDTF">2018-11-05T02:59:09Z</dcterms:modified>
</cp:coreProperties>
</file>