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2" r:id="rId2"/>
    <p:sldId id="284" r:id="rId3"/>
    <p:sldId id="289" r:id="rId4"/>
    <p:sldId id="286" r:id="rId5"/>
    <p:sldId id="285" r:id="rId6"/>
    <p:sldId id="287" r:id="rId7"/>
    <p:sldId id="288" r:id="rId8"/>
    <p:sldId id="290" r:id="rId9"/>
    <p:sldId id="28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ECFF"/>
    <a:srgbClr val="FFCC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5F62C1B-A055-468F-93F6-C0B0B44925A7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9AA1C4-528C-4277-92F3-9ED8A54B2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2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1CEFE3-ED07-4C5E-9A49-670BA065D721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BB53C9-0B1A-430A-9501-C0A980227FDE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4B4AA-C50B-41B0-B2E5-2FAEEF903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4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0506F-7605-46C0-85F6-E4276B21B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87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80E3D-D5DE-45FA-AC3C-D27B4C3D2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5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5DF70-23CA-4800-9F53-6FCDCA8B6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7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3A0AF-8F76-4980-9EEE-89CE7C07B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9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9D20B-0C25-4843-BD54-5B4FCEDF9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7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FEE17-E86F-4362-BB33-3C4482246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6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04A05-6AA6-4CD3-AFC2-795CA47E5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1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6D2B5-72CF-4535-ADA6-EA9ADB04E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5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D2FD6-0AB5-4984-812D-FD7F581F7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5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A9AE3-A23C-4F8E-818B-E8C9BF8DD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4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E6008C2-4368-43F9-9FB8-05407FBB6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Lesson 10-R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 eaLnBrk="1" hangingPunct="1"/>
            <a:r>
              <a:rPr lang="en-US" altLang="en-US" b="1" smtClean="0">
                <a:cs typeface="Times New Roman" pitchFamily="18" charset="0"/>
              </a:rPr>
              <a:t>Chapter 10 Review</a:t>
            </a:r>
            <a:endParaRPr lang="el-GR" altLang="en-US" b="1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 eaLnBrk="1" hangingPunct="1"/>
            <a:r>
              <a:rPr lang="en-US" altLang="en-US" sz="2800" b="1" smtClean="0"/>
              <a:t>Review Chapter 10 material</a:t>
            </a:r>
            <a:endParaRPr lang="el-G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42962"/>
          </a:xfrm>
        </p:spPr>
        <p:txBody>
          <a:bodyPr/>
          <a:lstStyle/>
          <a:p>
            <a:r>
              <a:rPr lang="en-US" altLang="en-US" sz="3600" b="1" smtClean="0"/>
              <a:t>Parts of Circles</a:t>
            </a:r>
          </a:p>
        </p:txBody>
      </p:sp>
      <p:sp>
        <p:nvSpPr>
          <p:cNvPr id="4099" name="Content Placeholder 4"/>
          <p:cNvSpPr>
            <a:spLocks noGrp="1"/>
          </p:cNvSpPr>
          <p:nvPr>
            <p:ph idx="1"/>
          </p:nvPr>
        </p:nvSpPr>
        <p:spPr>
          <a:xfrm>
            <a:off x="134938" y="1049338"/>
            <a:ext cx="8863012" cy="5689600"/>
          </a:xfrm>
        </p:spPr>
        <p:txBody>
          <a:bodyPr/>
          <a:lstStyle/>
          <a:p>
            <a:r>
              <a:rPr lang="en-US" altLang="en-US" sz="2400" b="1" smtClean="0"/>
              <a:t>Circumference (Perimeter)</a:t>
            </a:r>
          </a:p>
          <a:p>
            <a:pPr lvl="1"/>
            <a:r>
              <a:rPr lang="en-US" altLang="en-US" sz="2000" b="1" smtClean="0"/>
              <a:t>once around the outside of the circle;    Formulas:  C = 2</a:t>
            </a:r>
            <a:r>
              <a:rPr lang="el-GR" altLang="en-US" sz="2000" b="1" smtClean="0"/>
              <a:t>π</a:t>
            </a:r>
            <a:r>
              <a:rPr lang="en-US" altLang="en-US" sz="2000" b="1" smtClean="0"/>
              <a:t>r = d</a:t>
            </a:r>
            <a:r>
              <a:rPr lang="el-GR" altLang="en-US" sz="2000" b="1" smtClean="0"/>
              <a:t>π</a:t>
            </a:r>
            <a:endParaRPr lang="en-US" altLang="en-US" sz="2000" b="1" smtClean="0"/>
          </a:p>
          <a:p>
            <a:r>
              <a:rPr lang="en-US" altLang="en-US" sz="2400" b="1" smtClean="0"/>
              <a:t>Chord</a:t>
            </a:r>
          </a:p>
          <a:p>
            <a:pPr lvl="1"/>
            <a:r>
              <a:rPr lang="en-US" altLang="en-US" sz="2000" b="1" smtClean="0"/>
              <a:t>segment with endpoints of the edge of the circle</a:t>
            </a:r>
          </a:p>
          <a:p>
            <a:r>
              <a:rPr lang="en-US" altLang="en-US" sz="2400" b="1" smtClean="0"/>
              <a:t>Radius</a:t>
            </a:r>
          </a:p>
          <a:p>
            <a:pPr lvl="1"/>
            <a:r>
              <a:rPr lang="en-US" altLang="en-US" sz="2000" b="1" smtClean="0"/>
              <a:t>segment with one endpoint at the center and one at the edge</a:t>
            </a:r>
          </a:p>
          <a:p>
            <a:r>
              <a:rPr lang="en-US" altLang="en-US" sz="2400" b="1" smtClean="0"/>
              <a:t>Diameter</a:t>
            </a:r>
          </a:p>
          <a:p>
            <a:pPr lvl="1"/>
            <a:r>
              <a:rPr lang="en-US" altLang="en-US" sz="2000" b="1" smtClean="0"/>
              <a:t>segment with endpoints on the edge and passes thru the center</a:t>
            </a:r>
          </a:p>
          <a:p>
            <a:pPr lvl="1"/>
            <a:r>
              <a:rPr lang="en-US" altLang="en-US" sz="2000" b="1" smtClean="0"/>
              <a:t>longest chord in a circle</a:t>
            </a:r>
          </a:p>
          <a:p>
            <a:pPr lvl="1"/>
            <a:r>
              <a:rPr lang="en-US" altLang="en-US" sz="2000" b="1" smtClean="0"/>
              <a:t>is twice the length of a radius</a:t>
            </a:r>
          </a:p>
          <a:p>
            <a:r>
              <a:rPr lang="en-US" altLang="en-US" sz="2400" b="1" smtClean="0"/>
              <a:t>Other parts</a:t>
            </a:r>
          </a:p>
          <a:p>
            <a:pPr lvl="1"/>
            <a:r>
              <a:rPr lang="en-US" altLang="en-US" sz="2000" b="1" smtClean="0"/>
              <a:t>Center:  is also the name of the circle </a:t>
            </a:r>
          </a:p>
          <a:p>
            <a:pPr lvl="1"/>
            <a:r>
              <a:rPr lang="en-US" altLang="en-US" sz="2000" b="1" smtClean="0"/>
              <a:t>Secant:  chord that extends beyond the edges of the circle</a:t>
            </a:r>
          </a:p>
          <a:p>
            <a:pPr lvl="1"/>
            <a:r>
              <a:rPr lang="en-US" altLang="en-US" sz="2000" b="1" smtClean="0"/>
              <a:t>Tangent: a line (segment) that touches the circle at only one point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42962"/>
          </a:xfrm>
        </p:spPr>
        <p:txBody>
          <a:bodyPr/>
          <a:lstStyle/>
          <a:p>
            <a:r>
              <a:rPr lang="en-US" altLang="en-US" sz="3600" b="1" smtClean="0"/>
              <a:t>Arcs in Circles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>
          <a:xfrm>
            <a:off x="225425" y="881063"/>
            <a:ext cx="8682038" cy="5722937"/>
          </a:xfrm>
        </p:spPr>
        <p:txBody>
          <a:bodyPr/>
          <a:lstStyle/>
          <a:p>
            <a:r>
              <a:rPr lang="en-US" altLang="en-US" sz="2000" b="1" smtClean="0"/>
              <a:t>Arc is the edge of the circle between two points </a:t>
            </a:r>
          </a:p>
          <a:p>
            <a:r>
              <a:rPr lang="en-US" altLang="en-US" sz="2000" b="1" smtClean="0"/>
              <a:t>An arc’s measure = measure of its central angle</a:t>
            </a:r>
          </a:p>
          <a:p>
            <a:r>
              <a:rPr lang="en-US" altLang="en-US" sz="2000" b="1" smtClean="0"/>
              <a:t>All arcs (and central angles) have to sum to 360°</a:t>
            </a:r>
          </a:p>
          <a:p>
            <a:r>
              <a:rPr lang="en-US" altLang="en-US" sz="2000" b="1" smtClean="0"/>
              <a:t>If two arcs have the same measure then the chords that form those arcs have the same measure</a:t>
            </a:r>
          </a:p>
          <a:p>
            <a:r>
              <a:rPr lang="en-US" altLang="en-US" sz="2000" b="1" smtClean="0"/>
              <a:t>If a radius is perpendicular to a chord then it bisects the chord and the arc formed by the chord </a:t>
            </a:r>
            <a:r>
              <a:rPr lang="en-US" altLang="en-US" sz="1800" b="1" smtClean="0">
                <a:solidFill>
                  <a:srgbClr val="FFFF00"/>
                </a:solidFill>
              </a:rPr>
              <a:t>(example arc AED below)</a:t>
            </a:r>
            <a:endParaRPr lang="en-US" altLang="en-US" sz="2000" b="1" smtClean="0">
              <a:solidFill>
                <a:srgbClr val="FFFF00"/>
              </a:solidFill>
            </a:endParaRPr>
          </a:p>
          <a:p>
            <a:r>
              <a:rPr lang="en-US" altLang="en-US" sz="2000" b="1" smtClean="0"/>
              <a:t>Major Arc   </a:t>
            </a:r>
            <a:r>
              <a:rPr lang="en-US" altLang="en-US" sz="1800" b="1" smtClean="0">
                <a:solidFill>
                  <a:srgbClr val="FFFF00"/>
                </a:solidFill>
              </a:rPr>
              <a:t>(example:  arc DAB)</a:t>
            </a:r>
            <a:endParaRPr lang="en-US" altLang="en-US" sz="2000" b="1" smtClean="0">
              <a:solidFill>
                <a:srgbClr val="FFFF00"/>
              </a:solidFill>
            </a:endParaRPr>
          </a:p>
          <a:p>
            <a:pPr lvl="1"/>
            <a:r>
              <a:rPr lang="en-US" altLang="en-US" sz="1800" b="1" smtClean="0"/>
              <a:t>measures more than 180°</a:t>
            </a:r>
          </a:p>
          <a:p>
            <a:pPr lvl="1"/>
            <a:r>
              <a:rPr lang="en-US" altLang="en-US" sz="1800" b="1" smtClean="0"/>
              <a:t>more than ½ way around the circle</a:t>
            </a:r>
          </a:p>
          <a:p>
            <a:r>
              <a:rPr lang="en-US" altLang="en-US" sz="2000" b="1" smtClean="0"/>
              <a:t>Minor Arc   </a:t>
            </a:r>
            <a:r>
              <a:rPr lang="en-US" altLang="en-US" sz="1800" b="1" smtClean="0">
                <a:solidFill>
                  <a:srgbClr val="FFFF00"/>
                </a:solidFill>
              </a:rPr>
              <a:t>(example:  arc AED)</a:t>
            </a:r>
            <a:endParaRPr lang="en-US" altLang="en-US" sz="2000" b="1" smtClean="0"/>
          </a:p>
          <a:p>
            <a:pPr lvl="1"/>
            <a:r>
              <a:rPr lang="en-US" altLang="en-US" sz="1800" b="1" smtClean="0"/>
              <a:t>measures less than 180°</a:t>
            </a:r>
          </a:p>
          <a:p>
            <a:pPr lvl="1"/>
            <a:r>
              <a:rPr lang="en-US" altLang="en-US" sz="1800" b="1" smtClean="0"/>
              <a:t>less than ½ way around the circle</a:t>
            </a:r>
          </a:p>
          <a:p>
            <a:r>
              <a:rPr lang="en-US" altLang="en-US" sz="2000" b="1" smtClean="0"/>
              <a:t>Semi-circle  </a:t>
            </a:r>
            <a:r>
              <a:rPr lang="en-US" altLang="en-US" sz="1800" b="1" smtClean="0">
                <a:solidFill>
                  <a:srgbClr val="FFFF00"/>
                </a:solidFill>
              </a:rPr>
              <a:t>(example:  arc EAB)</a:t>
            </a:r>
            <a:endParaRPr lang="en-US" altLang="en-US" sz="2000" b="1" smtClean="0"/>
          </a:p>
          <a:p>
            <a:pPr lvl="1"/>
            <a:r>
              <a:rPr lang="en-US" altLang="en-US" sz="1800" b="1" smtClean="0"/>
              <a:t>measures 180°</a:t>
            </a:r>
          </a:p>
          <a:p>
            <a:pPr lvl="1"/>
            <a:r>
              <a:rPr lang="en-US" altLang="en-US" sz="1800" b="1" smtClean="0"/>
              <a:t>defined by a diameter</a:t>
            </a:r>
            <a:endParaRPr lang="en-US" altLang="en-US" sz="2000" b="1" smtClean="0"/>
          </a:p>
        </p:txBody>
      </p:sp>
      <p:sp>
        <p:nvSpPr>
          <p:cNvPr id="5124" name="Oval 93"/>
          <p:cNvSpPr>
            <a:spLocks noChangeAspect="1" noChangeArrowheads="1"/>
          </p:cNvSpPr>
          <p:nvPr/>
        </p:nvSpPr>
        <p:spPr bwMode="auto">
          <a:xfrm>
            <a:off x="6477000" y="4479925"/>
            <a:ext cx="1828800" cy="18303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Line 190"/>
          <p:cNvSpPr>
            <a:spLocks noChangeShapeType="1"/>
          </p:cNvSpPr>
          <p:nvPr/>
        </p:nvSpPr>
        <p:spPr bwMode="auto">
          <a:xfrm>
            <a:off x="6496050" y="5173663"/>
            <a:ext cx="1123950" cy="1108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191"/>
          <p:cNvSpPr>
            <a:spLocks noChangeShapeType="1"/>
          </p:cNvSpPr>
          <p:nvPr/>
        </p:nvSpPr>
        <p:spPr bwMode="auto">
          <a:xfrm flipV="1">
            <a:off x="6496050" y="4745038"/>
            <a:ext cx="1539875" cy="427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Oval 194"/>
          <p:cNvSpPr>
            <a:spLocks noChangeArrowheads="1"/>
          </p:cNvSpPr>
          <p:nvPr/>
        </p:nvSpPr>
        <p:spPr bwMode="auto">
          <a:xfrm>
            <a:off x="6457950" y="5137150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Text Box 203"/>
          <p:cNvSpPr txBox="1">
            <a:spLocks noChangeArrowheads="1"/>
          </p:cNvSpPr>
          <p:nvPr/>
        </p:nvSpPr>
        <p:spPr bwMode="auto">
          <a:xfrm>
            <a:off x="6156325" y="4926013"/>
            <a:ext cx="3317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A</a:t>
            </a:r>
          </a:p>
        </p:txBody>
      </p:sp>
      <p:sp>
        <p:nvSpPr>
          <p:cNvPr id="5129" name="Text Box 207"/>
          <p:cNvSpPr txBox="1">
            <a:spLocks noChangeArrowheads="1"/>
          </p:cNvSpPr>
          <p:nvPr/>
        </p:nvSpPr>
        <p:spPr bwMode="auto">
          <a:xfrm>
            <a:off x="7608888" y="6245225"/>
            <a:ext cx="3317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D</a:t>
            </a:r>
          </a:p>
        </p:txBody>
      </p:sp>
      <p:sp>
        <p:nvSpPr>
          <p:cNvPr id="5130" name="Oval 192"/>
          <p:cNvSpPr>
            <a:spLocks noChangeArrowheads="1"/>
          </p:cNvSpPr>
          <p:nvPr/>
        </p:nvSpPr>
        <p:spPr bwMode="auto">
          <a:xfrm>
            <a:off x="7319963" y="5375275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Text Box 205"/>
          <p:cNvSpPr txBox="1">
            <a:spLocks noChangeArrowheads="1"/>
          </p:cNvSpPr>
          <p:nvPr/>
        </p:nvSpPr>
        <p:spPr bwMode="auto">
          <a:xfrm>
            <a:off x="7013575" y="5168900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C</a:t>
            </a:r>
          </a:p>
        </p:txBody>
      </p:sp>
      <p:sp>
        <p:nvSpPr>
          <p:cNvPr id="5132" name="Oval 195"/>
          <p:cNvSpPr>
            <a:spLocks noChangeArrowheads="1"/>
          </p:cNvSpPr>
          <p:nvPr/>
        </p:nvSpPr>
        <p:spPr bwMode="auto">
          <a:xfrm>
            <a:off x="7581900" y="6246813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TextBox 21"/>
          <p:cNvSpPr txBox="1">
            <a:spLocks noChangeArrowheads="1"/>
          </p:cNvSpPr>
          <p:nvPr/>
        </p:nvSpPr>
        <p:spPr bwMode="auto">
          <a:xfrm>
            <a:off x="8291513" y="5283200"/>
            <a:ext cx="5016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1"/>
              <a:t>120°</a:t>
            </a:r>
          </a:p>
        </p:txBody>
      </p:sp>
      <p:sp>
        <p:nvSpPr>
          <p:cNvPr id="5134" name="TextBox 22"/>
          <p:cNvSpPr txBox="1">
            <a:spLocks noChangeArrowheads="1"/>
          </p:cNvSpPr>
          <p:nvPr/>
        </p:nvSpPr>
        <p:spPr bwMode="auto">
          <a:xfrm>
            <a:off x="6753225" y="3840163"/>
            <a:ext cx="1381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200" b="1"/>
              <a:t>BE is a diameter</a:t>
            </a:r>
          </a:p>
          <a:p>
            <a:pPr algn="ctr" eaLnBrk="1" hangingPunct="1"/>
            <a:r>
              <a:rPr lang="en-US" altLang="en-US" sz="1200" b="1"/>
              <a:t>and AB = AD</a:t>
            </a:r>
          </a:p>
        </p:txBody>
      </p:sp>
      <p:sp>
        <p:nvSpPr>
          <p:cNvPr id="5135" name="Line 191"/>
          <p:cNvSpPr>
            <a:spLocks noChangeShapeType="1"/>
          </p:cNvSpPr>
          <p:nvPr/>
        </p:nvSpPr>
        <p:spPr bwMode="auto">
          <a:xfrm flipV="1">
            <a:off x="6716713" y="4743450"/>
            <a:ext cx="1319212" cy="128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Oval 192"/>
          <p:cNvSpPr>
            <a:spLocks noChangeArrowheads="1"/>
          </p:cNvSpPr>
          <p:nvPr/>
        </p:nvSpPr>
        <p:spPr bwMode="auto">
          <a:xfrm>
            <a:off x="6677025" y="5989638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Text Box 210"/>
          <p:cNvSpPr txBox="1">
            <a:spLocks noChangeArrowheads="1"/>
          </p:cNvSpPr>
          <p:nvPr/>
        </p:nvSpPr>
        <p:spPr bwMode="auto">
          <a:xfrm>
            <a:off x="8051800" y="4516438"/>
            <a:ext cx="3317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B</a:t>
            </a:r>
          </a:p>
        </p:txBody>
      </p:sp>
      <p:sp>
        <p:nvSpPr>
          <p:cNvPr id="5138" name="Oval 196"/>
          <p:cNvSpPr>
            <a:spLocks noChangeArrowheads="1"/>
          </p:cNvSpPr>
          <p:nvPr/>
        </p:nvSpPr>
        <p:spPr bwMode="auto">
          <a:xfrm>
            <a:off x="7996238" y="4708525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Text Box 210"/>
          <p:cNvSpPr txBox="1">
            <a:spLocks noChangeArrowheads="1"/>
          </p:cNvSpPr>
          <p:nvPr/>
        </p:nvSpPr>
        <p:spPr bwMode="auto">
          <a:xfrm>
            <a:off x="6394450" y="5997575"/>
            <a:ext cx="3317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E</a:t>
            </a:r>
          </a:p>
        </p:txBody>
      </p:sp>
      <p:sp>
        <p:nvSpPr>
          <p:cNvPr id="5140" name="TextBox 26"/>
          <p:cNvSpPr txBox="1">
            <a:spLocks noChangeArrowheads="1"/>
          </p:cNvSpPr>
          <p:nvPr/>
        </p:nvSpPr>
        <p:spPr bwMode="auto">
          <a:xfrm>
            <a:off x="6896100" y="4278313"/>
            <a:ext cx="5016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1"/>
              <a:t>120°</a:t>
            </a:r>
          </a:p>
        </p:txBody>
      </p:sp>
      <p:sp>
        <p:nvSpPr>
          <p:cNvPr id="5141" name="TextBox 27"/>
          <p:cNvSpPr txBox="1">
            <a:spLocks noChangeArrowheads="1"/>
          </p:cNvSpPr>
          <p:nvPr/>
        </p:nvSpPr>
        <p:spPr bwMode="auto">
          <a:xfrm>
            <a:off x="6115050" y="5535613"/>
            <a:ext cx="4159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1"/>
              <a:t>60°</a:t>
            </a:r>
          </a:p>
        </p:txBody>
      </p:sp>
      <p:sp>
        <p:nvSpPr>
          <p:cNvPr id="5142" name="TextBox 28"/>
          <p:cNvSpPr txBox="1">
            <a:spLocks noChangeArrowheads="1"/>
          </p:cNvSpPr>
          <p:nvPr/>
        </p:nvSpPr>
        <p:spPr bwMode="auto">
          <a:xfrm>
            <a:off x="7034213" y="6307138"/>
            <a:ext cx="4159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1"/>
              <a:t>60°</a:t>
            </a:r>
          </a:p>
        </p:txBody>
      </p:sp>
      <p:sp>
        <p:nvSpPr>
          <p:cNvPr id="34" name="Rectangle 33"/>
          <p:cNvSpPr/>
          <p:nvPr/>
        </p:nvSpPr>
        <p:spPr>
          <a:xfrm rot="2640000">
            <a:off x="6981825" y="5751513"/>
            <a:ext cx="133350" cy="1190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42962"/>
          </a:xfrm>
        </p:spPr>
        <p:txBody>
          <a:bodyPr/>
          <a:lstStyle/>
          <a:p>
            <a:r>
              <a:rPr lang="en-US" altLang="en-US" sz="3600" b="1" smtClean="0"/>
              <a:t>Angles Associated with Circles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1600" y="957263"/>
          <a:ext cx="8910638" cy="2454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299"/>
                <a:gridCol w="1311509"/>
                <a:gridCol w="1308842"/>
                <a:gridCol w="3389412"/>
                <a:gridCol w="1638576"/>
              </a:tblGrid>
              <a:tr h="70122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Name</a:t>
                      </a:r>
                      <a:endParaRPr lang="en-US" sz="2000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Vertex 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Location</a:t>
                      </a:r>
                      <a:endParaRPr lang="en-US" sz="2000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Sides</a:t>
                      </a:r>
                      <a:endParaRPr lang="en-US" sz="2000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Formula</a:t>
                      </a:r>
                      <a:endParaRPr lang="en-US" sz="2000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Example</a:t>
                      </a:r>
                      <a:endParaRPr lang="en-US" sz="2000" dirty="0"/>
                    </a:p>
                  </a:txBody>
                  <a:tcPr marL="91434" marR="91434" marT="45732" marB="45732" anchor="ctr" anchorCtr="1"/>
                </a:tc>
              </a:tr>
              <a:tr h="37093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Central</a:t>
                      </a:r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Center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radii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= measure</a:t>
                      </a:r>
                      <a:r>
                        <a:rPr lang="en-US" sz="1800" b="1" baseline="0" dirty="0" smtClean="0"/>
                        <a:t> of the arc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ym typeface="Symbol"/>
                        </a:rPr>
                        <a:t>BCD = 110°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</a:tr>
              <a:tr h="37093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Inscribed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Edge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chords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= ½ measure</a:t>
                      </a:r>
                      <a:r>
                        <a:rPr lang="en-US" sz="1800" b="1" baseline="0" dirty="0" smtClean="0"/>
                        <a:t> of the arc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ym typeface="Symbol"/>
                        </a:rPr>
                        <a:t>BAD = 55°</a:t>
                      </a:r>
                      <a:endParaRPr lang="en-US" sz="1800" b="1" dirty="0" smtClean="0"/>
                    </a:p>
                  </a:txBody>
                  <a:tcPr marL="91434" marR="91434" marT="45732" marB="45732" anchor="ctr" anchorCtr="1"/>
                </a:tc>
              </a:tr>
              <a:tr h="37093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Interior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Inside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chords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= average of the vertical arcs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ym typeface="Symbol"/>
                        </a:rPr>
                        <a:t>EVH = 73°</a:t>
                      </a:r>
                      <a:endParaRPr lang="en-US" sz="1800" b="1" dirty="0" smtClean="0"/>
                    </a:p>
                  </a:txBody>
                  <a:tcPr marL="91434" marR="91434" marT="45732" marB="45732" anchor="ctr" anchorCtr="1"/>
                </a:tc>
              </a:tr>
              <a:tr h="64024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Exterior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Outside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Secants /</a:t>
                      </a:r>
                      <a:br>
                        <a:rPr lang="en-US" sz="1800" b="1" dirty="0" smtClean="0"/>
                      </a:br>
                      <a:r>
                        <a:rPr lang="en-US" sz="1800" b="1" dirty="0" smtClean="0"/>
                        <a:t> Tangents</a:t>
                      </a:r>
                      <a:endParaRPr lang="en-US" sz="1800" b="1" dirty="0"/>
                    </a:p>
                  </a:txBody>
                  <a:tcPr marL="91434" marR="91434" marT="45732" marB="45732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= ½ (Big Arc – Little Arc)</a:t>
                      </a:r>
                    </a:p>
                    <a:p>
                      <a:pPr algn="ctr"/>
                      <a:r>
                        <a:rPr lang="en-US" sz="1800" b="1" dirty="0" smtClean="0"/>
                        <a:t>= ½ (Far Arc – Near Arc)</a:t>
                      </a:r>
                      <a:endParaRPr lang="en-US" sz="1800" b="1" dirty="0"/>
                    </a:p>
                  </a:txBody>
                  <a:tcPr marL="91434" marR="91434" marT="45732" marB="4573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ym typeface="Symbol"/>
                        </a:rPr>
                        <a:t>NVM = 30°</a:t>
                      </a:r>
                      <a:endParaRPr lang="en-US" sz="1800" b="1" dirty="0" smtClean="0"/>
                    </a:p>
                  </a:txBody>
                  <a:tcPr marL="91434" marR="91434" marT="45732" marB="45732"/>
                </a:tc>
              </a:tr>
            </a:tbl>
          </a:graphicData>
        </a:graphic>
      </p:graphicFrame>
      <p:grpSp>
        <p:nvGrpSpPr>
          <p:cNvPr id="6185" name="Group 4"/>
          <p:cNvGrpSpPr>
            <a:grpSpLocks/>
          </p:cNvGrpSpPr>
          <p:nvPr/>
        </p:nvGrpSpPr>
        <p:grpSpPr bwMode="auto">
          <a:xfrm>
            <a:off x="6883400" y="3948113"/>
            <a:ext cx="1828800" cy="2795587"/>
            <a:chOff x="504825" y="2641434"/>
            <a:chExt cx="1828800" cy="2795587"/>
          </a:xfrm>
        </p:grpSpPr>
        <p:sp>
          <p:nvSpPr>
            <p:cNvPr id="6226" name="Oval 93"/>
            <p:cNvSpPr>
              <a:spLocks noChangeAspect="1" noChangeArrowheads="1"/>
            </p:cNvSpPr>
            <p:nvPr/>
          </p:nvSpPr>
          <p:spPr bwMode="auto">
            <a:xfrm>
              <a:off x="504825" y="3409784"/>
              <a:ext cx="1828800" cy="1830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27" name="Line 190"/>
            <p:cNvSpPr>
              <a:spLocks noChangeShapeType="1"/>
            </p:cNvSpPr>
            <p:nvPr/>
          </p:nvSpPr>
          <p:spPr bwMode="auto">
            <a:xfrm flipH="1">
              <a:off x="1033463" y="2823996"/>
              <a:ext cx="211137" cy="26130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Line 191"/>
            <p:cNvSpPr>
              <a:spLocks noChangeShapeType="1"/>
            </p:cNvSpPr>
            <p:nvPr/>
          </p:nvSpPr>
          <p:spPr bwMode="auto">
            <a:xfrm>
              <a:off x="1244600" y="2817646"/>
              <a:ext cx="850900" cy="256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Oval 192"/>
            <p:cNvSpPr>
              <a:spLocks noChangeArrowheads="1"/>
            </p:cNvSpPr>
            <p:nvPr/>
          </p:nvSpPr>
          <p:spPr bwMode="auto">
            <a:xfrm>
              <a:off x="1204913" y="2790659"/>
              <a:ext cx="714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0" name="Oval 193"/>
            <p:cNvSpPr>
              <a:spLocks noChangeArrowheads="1"/>
            </p:cNvSpPr>
            <p:nvPr/>
          </p:nvSpPr>
          <p:spPr bwMode="auto">
            <a:xfrm>
              <a:off x="1166813" y="3395496"/>
              <a:ext cx="714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1" name="Oval 194"/>
            <p:cNvSpPr>
              <a:spLocks noChangeArrowheads="1"/>
            </p:cNvSpPr>
            <p:nvPr/>
          </p:nvSpPr>
          <p:spPr bwMode="auto">
            <a:xfrm>
              <a:off x="1404938" y="3376446"/>
              <a:ext cx="714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2" name="Oval 195"/>
            <p:cNvSpPr>
              <a:spLocks noChangeArrowheads="1"/>
            </p:cNvSpPr>
            <p:nvPr/>
          </p:nvSpPr>
          <p:spPr bwMode="auto">
            <a:xfrm>
              <a:off x="1019175" y="5114759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3" name="Oval 196"/>
            <p:cNvSpPr>
              <a:spLocks noChangeArrowheads="1"/>
            </p:cNvSpPr>
            <p:nvPr/>
          </p:nvSpPr>
          <p:spPr bwMode="auto">
            <a:xfrm>
              <a:off x="1943100" y="5014746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34" name="Text Box 203"/>
            <p:cNvSpPr txBox="1">
              <a:spLocks noChangeArrowheads="1"/>
            </p:cNvSpPr>
            <p:nvPr/>
          </p:nvSpPr>
          <p:spPr bwMode="auto">
            <a:xfrm>
              <a:off x="922338" y="2641434"/>
              <a:ext cx="3209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V</a:t>
              </a:r>
            </a:p>
          </p:txBody>
        </p:sp>
        <p:sp>
          <p:nvSpPr>
            <p:cNvPr id="6235" name="Text Box 205"/>
            <p:cNvSpPr txBox="1">
              <a:spLocks noChangeArrowheads="1"/>
            </p:cNvSpPr>
            <p:nvPr/>
          </p:nvSpPr>
          <p:spPr bwMode="auto">
            <a:xfrm>
              <a:off x="1403350" y="3141496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K</a:t>
              </a:r>
            </a:p>
          </p:txBody>
        </p:sp>
        <p:sp>
          <p:nvSpPr>
            <p:cNvPr id="6236" name="Text Box 207"/>
            <p:cNvSpPr txBox="1">
              <a:spLocks noChangeArrowheads="1"/>
            </p:cNvSpPr>
            <p:nvPr/>
          </p:nvSpPr>
          <p:spPr bwMode="auto">
            <a:xfrm>
              <a:off x="898525" y="3179596"/>
              <a:ext cx="3079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L</a:t>
              </a:r>
            </a:p>
          </p:txBody>
        </p:sp>
        <p:sp>
          <p:nvSpPr>
            <p:cNvPr id="6237" name="Text Box 210"/>
            <p:cNvSpPr txBox="1">
              <a:spLocks noChangeArrowheads="1"/>
            </p:cNvSpPr>
            <p:nvPr/>
          </p:nvSpPr>
          <p:spPr bwMode="auto">
            <a:xfrm>
              <a:off x="1955800" y="4927434"/>
              <a:ext cx="3540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M</a:t>
              </a:r>
            </a:p>
          </p:txBody>
        </p:sp>
        <p:sp>
          <p:nvSpPr>
            <p:cNvPr id="6238" name="Text Box 211"/>
            <p:cNvSpPr txBox="1">
              <a:spLocks noChangeArrowheads="1"/>
            </p:cNvSpPr>
            <p:nvPr/>
          </p:nvSpPr>
          <p:spPr bwMode="auto">
            <a:xfrm>
              <a:off x="746125" y="5070309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N</a:t>
              </a:r>
            </a:p>
          </p:txBody>
        </p:sp>
      </p:grpSp>
      <p:grpSp>
        <p:nvGrpSpPr>
          <p:cNvPr id="6186" name="Group 70"/>
          <p:cNvGrpSpPr>
            <a:grpSpLocks/>
          </p:cNvGrpSpPr>
          <p:nvPr/>
        </p:nvGrpSpPr>
        <p:grpSpPr bwMode="auto">
          <a:xfrm>
            <a:off x="330200" y="4200525"/>
            <a:ext cx="2628900" cy="2457450"/>
            <a:chOff x="330906" y="3952876"/>
            <a:chExt cx="2628064" cy="2457349"/>
          </a:xfrm>
        </p:grpSpPr>
        <p:sp>
          <p:nvSpPr>
            <p:cNvPr id="6211" name="Oval 93"/>
            <p:cNvSpPr>
              <a:spLocks noChangeAspect="1" noChangeArrowheads="1"/>
            </p:cNvSpPr>
            <p:nvPr/>
          </p:nvSpPr>
          <p:spPr bwMode="auto">
            <a:xfrm>
              <a:off x="651581" y="4434959"/>
              <a:ext cx="1828800" cy="1830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12" name="Line 190"/>
            <p:cNvSpPr>
              <a:spLocks noChangeShapeType="1"/>
            </p:cNvSpPr>
            <p:nvPr/>
          </p:nvSpPr>
          <p:spPr bwMode="auto">
            <a:xfrm>
              <a:off x="671513" y="5129212"/>
              <a:ext cx="1443036" cy="957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Line 191"/>
            <p:cNvSpPr>
              <a:spLocks noChangeShapeType="1"/>
            </p:cNvSpPr>
            <p:nvPr/>
          </p:nvSpPr>
          <p:spPr bwMode="auto">
            <a:xfrm flipV="1">
              <a:off x="671332" y="4699322"/>
              <a:ext cx="1539433" cy="428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Oval 194"/>
            <p:cNvSpPr>
              <a:spLocks noChangeArrowheads="1"/>
            </p:cNvSpPr>
            <p:nvPr/>
          </p:nvSpPr>
          <p:spPr bwMode="auto">
            <a:xfrm>
              <a:off x="632532" y="5092183"/>
              <a:ext cx="714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15" name="Text Box 203"/>
            <p:cNvSpPr txBox="1">
              <a:spLocks noChangeArrowheads="1"/>
            </p:cNvSpPr>
            <p:nvPr/>
          </p:nvSpPr>
          <p:spPr bwMode="auto">
            <a:xfrm>
              <a:off x="330906" y="4881046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A</a:t>
              </a:r>
            </a:p>
          </p:txBody>
        </p:sp>
        <p:sp>
          <p:nvSpPr>
            <p:cNvPr id="6216" name="Text Box 207"/>
            <p:cNvSpPr txBox="1">
              <a:spLocks noChangeArrowheads="1"/>
            </p:cNvSpPr>
            <p:nvPr/>
          </p:nvSpPr>
          <p:spPr bwMode="auto">
            <a:xfrm>
              <a:off x="2131131" y="6071671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D</a:t>
              </a:r>
            </a:p>
          </p:txBody>
        </p:sp>
        <p:sp>
          <p:nvSpPr>
            <p:cNvPr id="6217" name="Text Box 210"/>
            <p:cNvSpPr txBox="1">
              <a:spLocks noChangeArrowheads="1"/>
            </p:cNvSpPr>
            <p:nvPr/>
          </p:nvSpPr>
          <p:spPr bwMode="auto">
            <a:xfrm>
              <a:off x="2226381" y="4471472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B</a:t>
              </a:r>
            </a:p>
          </p:txBody>
        </p:sp>
        <p:sp>
          <p:nvSpPr>
            <p:cNvPr id="6218" name="Line 191"/>
            <p:cNvSpPr>
              <a:spLocks noChangeShapeType="1"/>
            </p:cNvSpPr>
            <p:nvPr/>
          </p:nvSpPr>
          <p:spPr bwMode="auto">
            <a:xfrm flipV="1">
              <a:off x="1528763" y="4695824"/>
              <a:ext cx="681038" cy="671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191"/>
            <p:cNvSpPr>
              <a:spLocks noChangeShapeType="1"/>
            </p:cNvSpPr>
            <p:nvPr/>
          </p:nvSpPr>
          <p:spPr bwMode="auto">
            <a:xfrm>
              <a:off x="1528763" y="5367338"/>
              <a:ext cx="585787" cy="719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Oval 192"/>
            <p:cNvSpPr>
              <a:spLocks noChangeArrowheads="1"/>
            </p:cNvSpPr>
            <p:nvPr/>
          </p:nvSpPr>
          <p:spPr bwMode="auto">
            <a:xfrm>
              <a:off x="1494544" y="5330309"/>
              <a:ext cx="714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21" name="Text Box 205"/>
            <p:cNvSpPr txBox="1">
              <a:spLocks noChangeArrowheads="1"/>
            </p:cNvSpPr>
            <p:nvPr/>
          </p:nvSpPr>
          <p:spPr bwMode="auto">
            <a:xfrm>
              <a:off x="1188156" y="5123934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C</a:t>
              </a:r>
            </a:p>
          </p:txBody>
        </p:sp>
        <p:sp>
          <p:nvSpPr>
            <p:cNvPr id="6222" name="Oval 195"/>
            <p:cNvSpPr>
              <a:spLocks noChangeArrowheads="1"/>
            </p:cNvSpPr>
            <p:nvPr/>
          </p:nvSpPr>
          <p:spPr bwMode="auto">
            <a:xfrm>
              <a:off x="2080331" y="6049446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23" name="Oval 196"/>
            <p:cNvSpPr>
              <a:spLocks noChangeArrowheads="1"/>
            </p:cNvSpPr>
            <p:nvPr/>
          </p:nvSpPr>
          <p:spPr bwMode="auto">
            <a:xfrm>
              <a:off x="2170818" y="4663559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24" name="TextBox 48"/>
            <p:cNvSpPr txBox="1">
              <a:spLocks noChangeArrowheads="1"/>
            </p:cNvSpPr>
            <p:nvPr/>
          </p:nvSpPr>
          <p:spPr bwMode="auto">
            <a:xfrm>
              <a:off x="2466976" y="5238751"/>
              <a:ext cx="4919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/>
                <a:t>110°</a:t>
              </a:r>
            </a:p>
          </p:txBody>
        </p:sp>
        <p:sp>
          <p:nvSpPr>
            <p:cNvPr id="6225" name="TextBox 49"/>
            <p:cNvSpPr txBox="1">
              <a:spLocks noChangeArrowheads="1"/>
            </p:cNvSpPr>
            <p:nvPr/>
          </p:nvSpPr>
          <p:spPr bwMode="auto">
            <a:xfrm>
              <a:off x="642938" y="3952876"/>
              <a:ext cx="16333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FFFF00"/>
                  </a:solidFill>
                </a:rPr>
                <a:t>minor arc BD = 110°</a:t>
              </a:r>
            </a:p>
          </p:txBody>
        </p:sp>
      </p:grpSp>
      <p:grpSp>
        <p:nvGrpSpPr>
          <p:cNvPr id="6187" name="Group 71"/>
          <p:cNvGrpSpPr>
            <a:grpSpLocks/>
          </p:cNvGrpSpPr>
          <p:nvPr/>
        </p:nvGrpSpPr>
        <p:grpSpPr bwMode="auto">
          <a:xfrm>
            <a:off x="3217863" y="3938588"/>
            <a:ext cx="2668587" cy="2728912"/>
            <a:chOff x="3071816" y="3690938"/>
            <a:chExt cx="2668454" cy="2728812"/>
          </a:xfrm>
        </p:grpSpPr>
        <p:sp>
          <p:nvSpPr>
            <p:cNvPr id="6193" name="Oval 93"/>
            <p:cNvSpPr>
              <a:spLocks noChangeAspect="1" noChangeArrowheads="1"/>
            </p:cNvSpPr>
            <p:nvPr/>
          </p:nvSpPr>
          <p:spPr bwMode="auto">
            <a:xfrm>
              <a:off x="3432881" y="4454009"/>
              <a:ext cx="1828800" cy="1830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4" name="Line 190"/>
            <p:cNvSpPr>
              <a:spLocks noChangeShapeType="1"/>
            </p:cNvSpPr>
            <p:nvPr/>
          </p:nvSpPr>
          <p:spPr bwMode="auto">
            <a:xfrm>
              <a:off x="3552825" y="4914900"/>
              <a:ext cx="1343023" cy="1190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Line 191"/>
            <p:cNvSpPr>
              <a:spLocks noChangeShapeType="1"/>
            </p:cNvSpPr>
            <p:nvPr/>
          </p:nvSpPr>
          <p:spPr bwMode="auto">
            <a:xfrm flipV="1">
              <a:off x="3438526" y="4718371"/>
              <a:ext cx="1553540" cy="748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Oval 194"/>
            <p:cNvSpPr>
              <a:spLocks noChangeArrowheads="1"/>
            </p:cNvSpPr>
            <p:nvPr/>
          </p:nvSpPr>
          <p:spPr bwMode="auto">
            <a:xfrm>
              <a:off x="3518607" y="4873108"/>
              <a:ext cx="714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7" name="Text Box 203"/>
            <p:cNvSpPr txBox="1">
              <a:spLocks noChangeArrowheads="1"/>
            </p:cNvSpPr>
            <p:nvPr/>
          </p:nvSpPr>
          <p:spPr bwMode="auto">
            <a:xfrm>
              <a:off x="3278893" y="4633396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E</a:t>
              </a:r>
            </a:p>
          </p:txBody>
        </p:sp>
        <p:sp>
          <p:nvSpPr>
            <p:cNvPr id="6198" name="Text Box 207"/>
            <p:cNvSpPr txBox="1">
              <a:spLocks noChangeArrowheads="1"/>
            </p:cNvSpPr>
            <p:nvPr/>
          </p:nvSpPr>
          <p:spPr bwMode="auto">
            <a:xfrm>
              <a:off x="4874331" y="6081196"/>
              <a:ext cx="34496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G</a:t>
              </a:r>
            </a:p>
          </p:txBody>
        </p:sp>
        <p:sp>
          <p:nvSpPr>
            <p:cNvPr id="6199" name="Text Box 210"/>
            <p:cNvSpPr txBox="1">
              <a:spLocks noChangeArrowheads="1"/>
            </p:cNvSpPr>
            <p:nvPr/>
          </p:nvSpPr>
          <p:spPr bwMode="auto">
            <a:xfrm>
              <a:off x="5007681" y="4490522"/>
              <a:ext cx="3097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F</a:t>
              </a:r>
            </a:p>
          </p:txBody>
        </p:sp>
        <p:sp>
          <p:nvSpPr>
            <p:cNvPr id="6200" name="Oval 192"/>
            <p:cNvSpPr>
              <a:spLocks noChangeArrowheads="1"/>
            </p:cNvSpPr>
            <p:nvPr/>
          </p:nvSpPr>
          <p:spPr bwMode="auto">
            <a:xfrm>
              <a:off x="4275844" y="5349359"/>
              <a:ext cx="714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1" name="Text Box 205"/>
            <p:cNvSpPr txBox="1">
              <a:spLocks noChangeArrowheads="1"/>
            </p:cNvSpPr>
            <p:nvPr/>
          </p:nvSpPr>
          <p:spPr bwMode="auto">
            <a:xfrm>
              <a:off x="4312356" y="5209659"/>
              <a:ext cx="33020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C</a:t>
              </a:r>
            </a:p>
          </p:txBody>
        </p:sp>
        <p:sp>
          <p:nvSpPr>
            <p:cNvPr id="6202" name="Oval 195"/>
            <p:cNvSpPr>
              <a:spLocks noChangeArrowheads="1"/>
            </p:cNvSpPr>
            <p:nvPr/>
          </p:nvSpPr>
          <p:spPr bwMode="auto">
            <a:xfrm>
              <a:off x="4861631" y="6068496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3" name="Oval 196"/>
            <p:cNvSpPr>
              <a:spLocks noChangeArrowheads="1"/>
            </p:cNvSpPr>
            <p:nvPr/>
          </p:nvSpPr>
          <p:spPr bwMode="auto">
            <a:xfrm>
              <a:off x="4952118" y="4682609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4" name="TextBox 63"/>
            <p:cNvSpPr txBox="1">
              <a:spLocks noChangeArrowheads="1"/>
            </p:cNvSpPr>
            <p:nvPr/>
          </p:nvSpPr>
          <p:spPr bwMode="auto">
            <a:xfrm>
              <a:off x="5248276" y="5257801"/>
              <a:ext cx="49199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/>
                <a:t>110°</a:t>
              </a:r>
            </a:p>
          </p:txBody>
        </p:sp>
        <p:sp>
          <p:nvSpPr>
            <p:cNvPr id="6205" name="Oval 195"/>
            <p:cNvSpPr>
              <a:spLocks noChangeArrowheads="1"/>
            </p:cNvSpPr>
            <p:nvPr/>
          </p:nvSpPr>
          <p:spPr bwMode="auto">
            <a:xfrm>
              <a:off x="3399544" y="5430321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6" name="Text Box 207"/>
            <p:cNvSpPr txBox="1">
              <a:spLocks noChangeArrowheads="1"/>
            </p:cNvSpPr>
            <p:nvPr/>
          </p:nvSpPr>
          <p:spPr bwMode="auto">
            <a:xfrm>
              <a:off x="3102681" y="5338246"/>
              <a:ext cx="34496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H</a:t>
              </a:r>
            </a:p>
          </p:txBody>
        </p:sp>
        <p:sp>
          <p:nvSpPr>
            <p:cNvPr id="6207" name="TextBox 66"/>
            <p:cNvSpPr txBox="1">
              <a:spLocks noChangeArrowheads="1"/>
            </p:cNvSpPr>
            <p:nvPr/>
          </p:nvSpPr>
          <p:spPr bwMode="auto">
            <a:xfrm>
              <a:off x="3071816" y="5000626"/>
              <a:ext cx="41549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/>
                <a:t>36°</a:t>
              </a:r>
            </a:p>
          </p:txBody>
        </p:sp>
        <p:sp>
          <p:nvSpPr>
            <p:cNvPr id="6208" name="Oval 192"/>
            <p:cNvSpPr>
              <a:spLocks noChangeArrowheads="1"/>
            </p:cNvSpPr>
            <p:nvPr/>
          </p:nvSpPr>
          <p:spPr bwMode="auto">
            <a:xfrm>
              <a:off x="3875794" y="5206484"/>
              <a:ext cx="714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209" name="Text Box 207"/>
            <p:cNvSpPr txBox="1">
              <a:spLocks noChangeArrowheads="1"/>
            </p:cNvSpPr>
            <p:nvPr/>
          </p:nvSpPr>
          <p:spPr bwMode="auto">
            <a:xfrm>
              <a:off x="3755144" y="4910855"/>
              <a:ext cx="3209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V</a:t>
              </a:r>
            </a:p>
          </p:txBody>
        </p:sp>
        <p:sp>
          <p:nvSpPr>
            <p:cNvPr id="6210" name="TextBox 69"/>
            <p:cNvSpPr txBox="1">
              <a:spLocks noChangeArrowheads="1"/>
            </p:cNvSpPr>
            <p:nvPr/>
          </p:nvSpPr>
          <p:spPr bwMode="auto">
            <a:xfrm>
              <a:off x="3548063" y="3690938"/>
              <a:ext cx="162692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200" b="1">
                  <a:solidFill>
                    <a:srgbClr val="FFFF00"/>
                  </a:solidFill>
                </a:rPr>
                <a:t>minor arc FG = 110°</a:t>
              </a:r>
            </a:p>
            <a:p>
              <a:pPr eaLnBrk="1" hangingPunct="1"/>
              <a:r>
                <a:rPr lang="en-US" altLang="en-US" sz="1200" b="1">
                  <a:solidFill>
                    <a:srgbClr val="FFFF00"/>
                  </a:solidFill>
                </a:rPr>
                <a:t>minor arc EH = 36°</a:t>
              </a:r>
            </a:p>
          </p:txBody>
        </p:sp>
      </p:grpSp>
      <p:sp>
        <p:nvSpPr>
          <p:cNvPr id="6188" name="TextBox 72"/>
          <p:cNvSpPr txBox="1">
            <a:spLocks noChangeArrowheads="1"/>
          </p:cNvSpPr>
          <p:nvPr/>
        </p:nvSpPr>
        <p:spPr bwMode="auto">
          <a:xfrm>
            <a:off x="6827838" y="3481388"/>
            <a:ext cx="157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FF00"/>
                </a:solidFill>
              </a:rPr>
              <a:t>minor arc LK = 10°</a:t>
            </a:r>
          </a:p>
          <a:p>
            <a:pPr eaLnBrk="1" hangingPunct="1"/>
            <a:r>
              <a:rPr lang="en-US" altLang="en-US" sz="1200" b="1">
                <a:solidFill>
                  <a:srgbClr val="FFFF00"/>
                </a:solidFill>
              </a:rPr>
              <a:t>minor arc NM = 70°</a:t>
            </a:r>
          </a:p>
        </p:txBody>
      </p:sp>
      <p:sp>
        <p:nvSpPr>
          <p:cNvPr id="6189" name="Text Box 205"/>
          <p:cNvSpPr txBox="1">
            <a:spLocks noChangeArrowheads="1"/>
          </p:cNvSpPr>
          <p:nvPr/>
        </p:nvSpPr>
        <p:spPr bwMode="auto">
          <a:xfrm>
            <a:off x="7664450" y="565467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C</a:t>
            </a:r>
          </a:p>
        </p:txBody>
      </p:sp>
      <p:sp>
        <p:nvSpPr>
          <p:cNvPr id="6190" name="Oval 196"/>
          <p:cNvSpPr>
            <a:spLocks noChangeArrowheads="1"/>
          </p:cNvSpPr>
          <p:nvPr/>
        </p:nvSpPr>
        <p:spPr bwMode="auto">
          <a:xfrm>
            <a:off x="7785100" y="5626100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91" name="TextBox 76"/>
          <p:cNvSpPr txBox="1">
            <a:spLocks noChangeArrowheads="1"/>
          </p:cNvSpPr>
          <p:nvPr/>
        </p:nvSpPr>
        <p:spPr bwMode="auto">
          <a:xfrm>
            <a:off x="7680325" y="6581775"/>
            <a:ext cx="4159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1"/>
              <a:t>70°</a:t>
            </a:r>
          </a:p>
        </p:txBody>
      </p:sp>
      <p:sp>
        <p:nvSpPr>
          <p:cNvPr id="6192" name="TextBox 77"/>
          <p:cNvSpPr txBox="1">
            <a:spLocks noChangeArrowheads="1"/>
          </p:cNvSpPr>
          <p:nvPr/>
        </p:nvSpPr>
        <p:spPr bwMode="auto">
          <a:xfrm>
            <a:off x="7505700" y="4752975"/>
            <a:ext cx="4159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200" b="1"/>
              <a:t>10°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42962"/>
          </a:xfrm>
        </p:spPr>
        <p:txBody>
          <a:bodyPr/>
          <a:lstStyle/>
          <a:p>
            <a:r>
              <a:rPr lang="en-US" altLang="en-US" sz="3600" b="1" smtClean="0"/>
              <a:t>Segments Inside/Outside of Circles</a:t>
            </a: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225425" y="947738"/>
            <a:ext cx="8682038" cy="1062037"/>
          </a:xfrm>
        </p:spPr>
        <p:txBody>
          <a:bodyPr/>
          <a:lstStyle/>
          <a:p>
            <a:r>
              <a:rPr lang="en-US" altLang="en-US" sz="2000" b="1" smtClean="0"/>
              <a:t>Segments that intersect inside or outside the circle have the length of their parts defined by:</a:t>
            </a:r>
          </a:p>
        </p:txBody>
      </p:sp>
      <p:sp>
        <p:nvSpPr>
          <p:cNvPr id="7172" name="Oval 93"/>
          <p:cNvSpPr>
            <a:spLocks noChangeAspect="1" noChangeArrowheads="1"/>
          </p:cNvSpPr>
          <p:nvPr/>
        </p:nvSpPr>
        <p:spPr bwMode="auto">
          <a:xfrm>
            <a:off x="504825" y="2924175"/>
            <a:ext cx="1828800" cy="18303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Oval 188"/>
          <p:cNvSpPr>
            <a:spLocks noChangeAspect="1" noChangeArrowheads="1"/>
          </p:cNvSpPr>
          <p:nvPr/>
        </p:nvSpPr>
        <p:spPr bwMode="auto">
          <a:xfrm>
            <a:off x="3762375" y="3240088"/>
            <a:ext cx="1828800" cy="18303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Oval 189"/>
          <p:cNvSpPr>
            <a:spLocks noChangeAspect="1" noChangeArrowheads="1"/>
          </p:cNvSpPr>
          <p:nvPr/>
        </p:nvSpPr>
        <p:spPr bwMode="auto">
          <a:xfrm>
            <a:off x="7019925" y="3240088"/>
            <a:ext cx="1828800" cy="18303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Line 190"/>
          <p:cNvSpPr>
            <a:spLocks noChangeShapeType="1"/>
          </p:cNvSpPr>
          <p:nvPr/>
        </p:nvSpPr>
        <p:spPr bwMode="auto">
          <a:xfrm flipH="1">
            <a:off x="652463" y="2919413"/>
            <a:ext cx="801687" cy="149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191"/>
          <p:cNvSpPr>
            <a:spLocks noChangeShapeType="1"/>
          </p:cNvSpPr>
          <p:nvPr/>
        </p:nvSpPr>
        <p:spPr bwMode="auto">
          <a:xfrm>
            <a:off x="758825" y="3189288"/>
            <a:ext cx="1317625" cy="127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Oval 192"/>
          <p:cNvSpPr>
            <a:spLocks noChangeArrowheads="1"/>
          </p:cNvSpPr>
          <p:nvPr/>
        </p:nvSpPr>
        <p:spPr bwMode="auto">
          <a:xfrm>
            <a:off x="1095375" y="3509963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Oval 193"/>
          <p:cNvSpPr>
            <a:spLocks noChangeArrowheads="1"/>
          </p:cNvSpPr>
          <p:nvPr/>
        </p:nvSpPr>
        <p:spPr bwMode="auto">
          <a:xfrm>
            <a:off x="733425" y="3176588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Oval 194"/>
          <p:cNvSpPr>
            <a:spLocks noChangeArrowheads="1"/>
          </p:cNvSpPr>
          <p:nvPr/>
        </p:nvSpPr>
        <p:spPr bwMode="auto">
          <a:xfrm>
            <a:off x="1404938" y="2890838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Oval 195"/>
          <p:cNvSpPr>
            <a:spLocks noChangeArrowheads="1"/>
          </p:cNvSpPr>
          <p:nvPr/>
        </p:nvSpPr>
        <p:spPr bwMode="auto">
          <a:xfrm>
            <a:off x="628650" y="4362450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Oval 196"/>
          <p:cNvSpPr>
            <a:spLocks noChangeArrowheads="1"/>
          </p:cNvSpPr>
          <p:nvPr/>
        </p:nvSpPr>
        <p:spPr bwMode="auto">
          <a:xfrm>
            <a:off x="2043113" y="4438650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2" name="Line 201"/>
          <p:cNvSpPr>
            <a:spLocks noChangeShapeType="1"/>
          </p:cNvSpPr>
          <p:nvPr/>
        </p:nvSpPr>
        <p:spPr bwMode="auto">
          <a:xfrm>
            <a:off x="4568825" y="2468563"/>
            <a:ext cx="731838" cy="269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202"/>
          <p:cNvSpPr>
            <a:spLocks noChangeShapeType="1"/>
          </p:cNvSpPr>
          <p:nvPr/>
        </p:nvSpPr>
        <p:spPr bwMode="auto">
          <a:xfrm flipH="1">
            <a:off x="3652838" y="2473325"/>
            <a:ext cx="915987" cy="2443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Oval 199"/>
          <p:cNvSpPr>
            <a:spLocks noChangeArrowheads="1"/>
          </p:cNvSpPr>
          <p:nvPr/>
        </p:nvSpPr>
        <p:spPr bwMode="auto">
          <a:xfrm>
            <a:off x="4200525" y="3325813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5" name="Oval 198"/>
          <p:cNvSpPr>
            <a:spLocks noChangeArrowheads="1"/>
          </p:cNvSpPr>
          <p:nvPr/>
        </p:nvSpPr>
        <p:spPr bwMode="auto">
          <a:xfrm>
            <a:off x="4733925" y="3197225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6" name="Oval 200"/>
          <p:cNvSpPr>
            <a:spLocks noChangeArrowheads="1"/>
          </p:cNvSpPr>
          <p:nvPr/>
        </p:nvSpPr>
        <p:spPr bwMode="auto">
          <a:xfrm>
            <a:off x="5191125" y="4840288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7" name="Text Box 203"/>
          <p:cNvSpPr txBox="1">
            <a:spLocks noChangeArrowheads="1"/>
          </p:cNvSpPr>
          <p:nvPr/>
        </p:nvSpPr>
        <p:spPr bwMode="auto">
          <a:xfrm>
            <a:off x="803275" y="3398838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J</a:t>
            </a:r>
          </a:p>
        </p:txBody>
      </p:sp>
      <p:sp>
        <p:nvSpPr>
          <p:cNvPr id="7188" name="Text Box 204"/>
          <p:cNvSpPr txBox="1">
            <a:spLocks noChangeArrowheads="1"/>
          </p:cNvSpPr>
          <p:nvPr/>
        </p:nvSpPr>
        <p:spPr bwMode="auto">
          <a:xfrm>
            <a:off x="4146550" y="2300288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J</a:t>
            </a:r>
          </a:p>
        </p:txBody>
      </p:sp>
      <p:sp>
        <p:nvSpPr>
          <p:cNvPr id="7189" name="Oval 197"/>
          <p:cNvSpPr>
            <a:spLocks noChangeArrowheads="1"/>
          </p:cNvSpPr>
          <p:nvPr/>
        </p:nvSpPr>
        <p:spPr bwMode="auto">
          <a:xfrm>
            <a:off x="4525963" y="2435225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7190" name="Text Box 205"/>
          <p:cNvSpPr txBox="1">
            <a:spLocks noChangeArrowheads="1"/>
          </p:cNvSpPr>
          <p:nvPr/>
        </p:nvSpPr>
        <p:spPr bwMode="auto">
          <a:xfrm>
            <a:off x="1403350" y="2655888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K</a:t>
            </a:r>
          </a:p>
        </p:txBody>
      </p:sp>
      <p:sp>
        <p:nvSpPr>
          <p:cNvPr id="7191" name="Text Box 206"/>
          <p:cNvSpPr txBox="1">
            <a:spLocks noChangeArrowheads="1"/>
          </p:cNvSpPr>
          <p:nvPr/>
        </p:nvSpPr>
        <p:spPr bwMode="auto">
          <a:xfrm>
            <a:off x="4727575" y="298132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K</a:t>
            </a:r>
          </a:p>
        </p:txBody>
      </p:sp>
      <p:sp>
        <p:nvSpPr>
          <p:cNvPr id="7192" name="Text Box 207"/>
          <p:cNvSpPr txBox="1">
            <a:spLocks noChangeArrowheads="1"/>
          </p:cNvSpPr>
          <p:nvPr/>
        </p:nvSpPr>
        <p:spPr bwMode="auto">
          <a:xfrm>
            <a:off x="336550" y="2979738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L</a:t>
            </a:r>
          </a:p>
        </p:txBody>
      </p:sp>
      <p:sp>
        <p:nvSpPr>
          <p:cNvPr id="7193" name="Text Box 209"/>
          <p:cNvSpPr txBox="1">
            <a:spLocks noChangeArrowheads="1"/>
          </p:cNvSpPr>
          <p:nvPr/>
        </p:nvSpPr>
        <p:spPr bwMode="auto">
          <a:xfrm>
            <a:off x="5222875" y="4729163"/>
            <a:ext cx="354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M</a:t>
            </a:r>
          </a:p>
        </p:txBody>
      </p:sp>
      <p:sp>
        <p:nvSpPr>
          <p:cNvPr id="7194" name="Text Box 210"/>
          <p:cNvSpPr txBox="1">
            <a:spLocks noChangeArrowheads="1"/>
          </p:cNvSpPr>
          <p:nvPr/>
        </p:nvSpPr>
        <p:spPr bwMode="auto">
          <a:xfrm>
            <a:off x="1955800" y="4441825"/>
            <a:ext cx="354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M</a:t>
            </a:r>
          </a:p>
        </p:txBody>
      </p:sp>
      <p:sp>
        <p:nvSpPr>
          <p:cNvPr id="7195" name="Text Box 211"/>
          <p:cNvSpPr txBox="1">
            <a:spLocks noChangeArrowheads="1"/>
          </p:cNvSpPr>
          <p:nvPr/>
        </p:nvSpPr>
        <p:spPr bwMode="auto">
          <a:xfrm>
            <a:off x="222250" y="4151313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N</a:t>
            </a:r>
          </a:p>
        </p:txBody>
      </p:sp>
      <p:sp>
        <p:nvSpPr>
          <p:cNvPr id="7196" name="Line 212"/>
          <p:cNvSpPr>
            <a:spLocks noChangeShapeType="1"/>
          </p:cNvSpPr>
          <p:nvPr/>
        </p:nvSpPr>
        <p:spPr bwMode="auto">
          <a:xfrm>
            <a:off x="7807325" y="2487613"/>
            <a:ext cx="1027113" cy="2487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7" name="Line 213"/>
          <p:cNvSpPr>
            <a:spLocks noChangeShapeType="1"/>
          </p:cNvSpPr>
          <p:nvPr/>
        </p:nvSpPr>
        <p:spPr bwMode="auto">
          <a:xfrm flipH="1">
            <a:off x="6719888" y="2492375"/>
            <a:ext cx="1087437" cy="1890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Oval 214"/>
          <p:cNvSpPr>
            <a:spLocks noChangeArrowheads="1"/>
          </p:cNvSpPr>
          <p:nvPr/>
        </p:nvSpPr>
        <p:spPr bwMode="auto">
          <a:xfrm>
            <a:off x="7086600" y="3668713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9" name="Oval 215"/>
          <p:cNvSpPr>
            <a:spLocks noChangeArrowheads="1"/>
          </p:cNvSpPr>
          <p:nvPr/>
        </p:nvSpPr>
        <p:spPr bwMode="auto">
          <a:xfrm>
            <a:off x="8077200" y="3225800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0" name="Oval 216"/>
          <p:cNvSpPr>
            <a:spLocks noChangeArrowheads="1"/>
          </p:cNvSpPr>
          <p:nvPr/>
        </p:nvSpPr>
        <p:spPr bwMode="auto">
          <a:xfrm>
            <a:off x="8667750" y="4622800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1" name="Text Box 217"/>
          <p:cNvSpPr txBox="1">
            <a:spLocks noChangeArrowheads="1"/>
          </p:cNvSpPr>
          <p:nvPr/>
        </p:nvSpPr>
        <p:spPr bwMode="auto">
          <a:xfrm>
            <a:off x="7385050" y="2319338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>
                <a:solidFill>
                  <a:srgbClr val="FFFF00"/>
                </a:solidFill>
              </a:rPr>
              <a:t>J</a:t>
            </a:r>
          </a:p>
        </p:txBody>
      </p:sp>
      <p:sp>
        <p:nvSpPr>
          <p:cNvPr id="7202" name="Oval 218"/>
          <p:cNvSpPr>
            <a:spLocks noChangeArrowheads="1"/>
          </p:cNvSpPr>
          <p:nvPr/>
        </p:nvSpPr>
        <p:spPr bwMode="auto">
          <a:xfrm>
            <a:off x="7764463" y="2454275"/>
            <a:ext cx="71437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7203" name="Text Box 219"/>
          <p:cNvSpPr txBox="1">
            <a:spLocks noChangeArrowheads="1"/>
          </p:cNvSpPr>
          <p:nvPr/>
        </p:nvSpPr>
        <p:spPr bwMode="auto">
          <a:xfrm>
            <a:off x="8108950" y="300037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K</a:t>
            </a:r>
          </a:p>
        </p:txBody>
      </p:sp>
      <p:sp>
        <p:nvSpPr>
          <p:cNvPr id="7204" name="Text Box 220"/>
          <p:cNvSpPr txBox="1">
            <a:spLocks noChangeArrowheads="1"/>
          </p:cNvSpPr>
          <p:nvPr/>
        </p:nvSpPr>
        <p:spPr bwMode="auto">
          <a:xfrm>
            <a:off x="6813550" y="3476625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T</a:t>
            </a:r>
          </a:p>
        </p:txBody>
      </p:sp>
      <p:sp>
        <p:nvSpPr>
          <p:cNvPr id="7205" name="Text Box 221"/>
          <p:cNvSpPr txBox="1">
            <a:spLocks noChangeArrowheads="1"/>
          </p:cNvSpPr>
          <p:nvPr/>
        </p:nvSpPr>
        <p:spPr bwMode="auto">
          <a:xfrm>
            <a:off x="8337550" y="4505325"/>
            <a:ext cx="354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M</a:t>
            </a:r>
          </a:p>
        </p:txBody>
      </p:sp>
      <p:sp>
        <p:nvSpPr>
          <p:cNvPr id="7206" name="Text Box 222"/>
          <p:cNvSpPr txBox="1">
            <a:spLocks noChangeArrowheads="1"/>
          </p:cNvSpPr>
          <p:nvPr/>
        </p:nvSpPr>
        <p:spPr bwMode="auto">
          <a:xfrm>
            <a:off x="431800" y="4892675"/>
            <a:ext cx="20383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LJ </a:t>
            </a:r>
            <a:r>
              <a:rPr lang="en-US" altLang="en-US" b="1">
                <a:cs typeface="Arial" charset="0"/>
              </a:rPr>
              <a:t>· JM = NJ · JK</a:t>
            </a:r>
          </a:p>
          <a:p>
            <a:pPr algn="ctr" eaLnBrk="1" hangingPunct="1"/>
            <a:r>
              <a:rPr lang="en-US" altLang="en-US" sz="1600" b="1">
                <a:solidFill>
                  <a:srgbClr val="FFFF00"/>
                </a:solidFill>
                <a:cs typeface="Arial" charset="0"/>
                <a:sym typeface="Symbol" pitchFamily="18" charset="2"/>
              </a:rPr>
              <a:t>3  8 = 6  4</a:t>
            </a:r>
          </a:p>
        </p:txBody>
      </p:sp>
      <p:sp>
        <p:nvSpPr>
          <p:cNvPr id="7207" name="Text Box 223"/>
          <p:cNvSpPr txBox="1">
            <a:spLocks noChangeArrowheads="1"/>
          </p:cNvSpPr>
          <p:nvPr/>
        </p:nvSpPr>
        <p:spPr bwMode="auto">
          <a:xfrm>
            <a:off x="3681413" y="5218113"/>
            <a:ext cx="20970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JL </a:t>
            </a:r>
            <a:r>
              <a:rPr lang="en-US" altLang="en-US" b="1">
                <a:cs typeface="Arial" charset="0"/>
              </a:rPr>
              <a:t>· </a:t>
            </a:r>
            <a:r>
              <a:rPr lang="en-US" altLang="en-US" b="1"/>
              <a:t>JN = JK </a:t>
            </a:r>
            <a:r>
              <a:rPr lang="en-US" altLang="en-US" b="1">
                <a:cs typeface="Arial" charset="0"/>
              </a:rPr>
              <a:t>· </a:t>
            </a:r>
            <a:r>
              <a:rPr lang="en-US" altLang="en-US" b="1"/>
              <a:t>JM </a:t>
            </a:r>
          </a:p>
          <a:p>
            <a:pPr algn="ctr" eaLnBrk="1" hangingPunct="1"/>
            <a:r>
              <a:rPr lang="en-US" altLang="en-US" sz="1600" b="1">
                <a:solidFill>
                  <a:srgbClr val="FFFF00"/>
                </a:solidFill>
                <a:sym typeface="Symbol" pitchFamily="18" charset="2"/>
              </a:rPr>
              <a:t>5  12 = 4  15</a:t>
            </a:r>
          </a:p>
        </p:txBody>
      </p:sp>
      <p:sp>
        <p:nvSpPr>
          <p:cNvPr id="7208" name="Text Box 224"/>
          <p:cNvSpPr txBox="1">
            <a:spLocks noChangeArrowheads="1"/>
          </p:cNvSpPr>
          <p:nvPr/>
        </p:nvSpPr>
        <p:spPr bwMode="auto">
          <a:xfrm>
            <a:off x="6989763" y="5199063"/>
            <a:ext cx="20113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JT </a:t>
            </a:r>
            <a:r>
              <a:rPr lang="en-US" altLang="en-US" b="1">
                <a:cs typeface="Arial" charset="0"/>
              </a:rPr>
              <a:t>·</a:t>
            </a:r>
            <a:r>
              <a:rPr lang="en-US" altLang="en-US" b="1"/>
              <a:t> JT = JK </a:t>
            </a:r>
            <a:r>
              <a:rPr lang="en-US" altLang="en-US" b="1">
                <a:cs typeface="Arial" charset="0"/>
              </a:rPr>
              <a:t>· </a:t>
            </a:r>
            <a:r>
              <a:rPr lang="en-US" altLang="en-US" b="1"/>
              <a:t>JM</a:t>
            </a:r>
          </a:p>
          <a:p>
            <a:pPr algn="ctr" eaLnBrk="1" hangingPunct="1"/>
            <a:r>
              <a:rPr lang="en-US" altLang="en-US" sz="1600" b="1">
                <a:solidFill>
                  <a:srgbClr val="FFFF00"/>
                </a:solidFill>
                <a:sym typeface="Symbol" pitchFamily="18" charset="2"/>
              </a:rPr>
              <a:t>6  6 = 3  12</a:t>
            </a:r>
          </a:p>
        </p:txBody>
      </p:sp>
      <p:sp>
        <p:nvSpPr>
          <p:cNvPr id="7209" name="Text Box 225"/>
          <p:cNvSpPr txBox="1">
            <a:spLocks noChangeArrowheads="1"/>
          </p:cNvSpPr>
          <p:nvPr/>
        </p:nvSpPr>
        <p:spPr bwMode="auto">
          <a:xfrm>
            <a:off x="546100" y="1728788"/>
            <a:ext cx="173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00"/>
                </a:solidFill>
              </a:rPr>
              <a:t>Two Chords</a:t>
            </a:r>
            <a:br>
              <a:rPr lang="en-US" altLang="en-US" b="1">
                <a:solidFill>
                  <a:srgbClr val="FFFF00"/>
                </a:solidFill>
              </a:rPr>
            </a:br>
            <a:r>
              <a:rPr lang="en-US" altLang="en-US" b="1">
                <a:solidFill>
                  <a:srgbClr val="FFFF00"/>
                </a:solidFill>
              </a:rPr>
              <a:t>Inside a Circle</a:t>
            </a:r>
          </a:p>
        </p:txBody>
      </p:sp>
      <p:sp>
        <p:nvSpPr>
          <p:cNvPr id="7210" name="Text Box 226"/>
          <p:cNvSpPr txBox="1">
            <a:spLocks noChangeArrowheads="1"/>
          </p:cNvSpPr>
          <p:nvPr/>
        </p:nvSpPr>
        <p:spPr bwMode="auto">
          <a:xfrm>
            <a:off x="3413125" y="1728788"/>
            <a:ext cx="230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00"/>
                </a:solidFill>
              </a:rPr>
              <a:t>Two Secants</a:t>
            </a:r>
            <a:br>
              <a:rPr lang="en-US" altLang="en-US" b="1">
                <a:solidFill>
                  <a:srgbClr val="FFFF00"/>
                </a:solidFill>
              </a:rPr>
            </a:br>
            <a:r>
              <a:rPr lang="en-US" altLang="en-US" b="1">
                <a:solidFill>
                  <a:srgbClr val="FFFF00"/>
                </a:solidFill>
              </a:rPr>
              <a:t>From Outside Point</a:t>
            </a:r>
          </a:p>
        </p:txBody>
      </p:sp>
      <p:sp>
        <p:nvSpPr>
          <p:cNvPr id="7211" name="Text Box 227"/>
          <p:cNvSpPr txBox="1">
            <a:spLocks noChangeArrowheads="1"/>
          </p:cNvSpPr>
          <p:nvPr/>
        </p:nvSpPr>
        <p:spPr bwMode="auto">
          <a:xfrm>
            <a:off x="6642100" y="1728788"/>
            <a:ext cx="236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00"/>
                </a:solidFill>
              </a:rPr>
              <a:t>Secant &amp; Tangent</a:t>
            </a:r>
            <a:br>
              <a:rPr lang="en-US" altLang="en-US" b="1">
                <a:solidFill>
                  <a:srgbClr val="FFFF00"/>
                </a:solidFill>
              </a:rPr>
            </a:br>
            <a:r>
              <a:rPr lang="en-US" altLang="en-US" b="1">
                <a:solidFill>
                  <a:srgbClr val="FFFF00"/>
                </a:solidFill>
              </a:rPr>
              <a:t> From Outside Point</a:t>
            </a:r>
          </a:p>
        </p:txBody>
      </p:sp>
      <p:sp>
        <p:nvSpPr>
          <p:cNvPr id="7212" name="Text Box 228"/>
          <p:cNvSpPr txBox="1">
            <a:spLocks noChangeArrowheads="1"/>
          </p:cNvSpPr>
          <p:nvPr/>
        </p:nvSpPr>
        <p:spPr bwMode="auto">
          <a:xfrm>
            <a:off x="3937000" y="3086100"/>
            <a:ext cx="307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L</a:t>
            </a:r>
          </a:p>
        </p:txBody>
      </p:sp>
      <p:sp>
        <p:nvSpPr>
          <p:cNvPr id="7213" name="Text Box 229"/>
          <p:cNvSpPr txBox="1">
            <a:spLocks noChangeArrowheads="1"/>
          </p:cNvSpPr>
          <p:nvPr/>
        </p:nvSpPr>
        <p:spPr bwMode="auto">
          <a:xfrm>
            <a:off x="3470275" y="4276725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/>
              <a:t>N</a:t>
            </a:r>
          </a:p>
        </p:txBody>
      </p:sp>
      <p:sp>
        <p:nvSpPr>
          <p:cNvPr id="7214" name="Oval 230"/>
          <p:cNvSpPr>
            <a:spLocks noChangeArrowheads="1"/>
          </p:cNvSpPr>
          <p:nvPr/>
        </p:nvSpPr>
        <p:spPr bwMode="auto">
          <a:xfrm>
            <a:off x="3781425" y="4430713"/>
            <a:ext cx="71438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15" name="Text Box 231"/>
          <p:cNvSpPr txBox="1">
            <a:spLocks noChangeArrowheads="1"/>
          </p:cNvSpPr>
          <p:nvPr/>
        </p:nvSpPr>
        <p:spPr bwMode="auto">
          <a:xfrm>
            <a:off x="88900" y="5575300"/>
            <a:ext cx="2847975" cy="925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FFFF"/>
                </a:solidFill>
              </a:rPr>
              <a:t>Inside the circle, it’s the </a:t>
            </a:r>
            <a:br>
              <a:rPr lang="en-US" altLang="en-US" b="1">
                <a:solidFill>
                  <a:srgbClr val="66FFFF"/>
                </a:solidFill>
              </a:rPr>
            </a:br>
            <a:r>
              <a:rPr lang="en-US" altLang="en-US" b="1">
                <a:solidFill>
                  <a:srgbClr val="66FFFF"/>
                </a:solidFill>
              </a:rPr>
              <a:t>parts of the chords</a:t>
            </a:r>
            <a:br>
              <a:rPr lang="en-US" altLang="en-US" b="1">
                <a:solidFill>
                  <a:srgbClr val="66FFFF"/>
                </a:solidFill>
              </a:rPr>
            </a:br>
            <a:r>
              <a:rPr lang="en-US" altLang="en-US" b="1">
                <a:solidFill>
                  <a:srgbClr val="66FFFF"/>
                </a:solidFill>
              </a:rPr>
              <a:t>multiplied together</a:t>
            </a:r>
          </a:p>
        </p:txBody>
      </p:sp>
      <p:sp>
        <p:nvSpPr>
          <p:cNvPr id="7216" name="Text Box 232"/>
          <p:cNvSpPr txBox="1">
            <a:spLocks noChangeArrowheads="1"/>
          </p:cNvSpPr>
          <p:nvPr/>
        </p:nvSpPr>
        <p:spPr bwMode="auto">
          <a:xfrm>
            <a:off x="4503738" y="5891213"/>
            <a:ext cx="4335462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FFFF"/>
                </a:solidFill>
              </a:rPr>
              <a:t>Outside the circle, it’s the outside part multiplied by the whole length</a:t>
            </a: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</a:rPr>
              <a:t>                         O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W = </a:t>
            </a:r>
            <a:r>
              <a:rPr lang="en-US" altLang="en-US" b="1">
                <a:solidFill>
                  <a:srgbClr val="66FFFF"/>
                </a:solidFill>
              </a:rPr>
              <a:t>O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W </a:t>
            </a:r>
            <a:endParaRPr lang="en-US" altLang="en-US" b="1">
              <a:solidFill>
                <a:srgbClr val="66FFFF"/>
              </a:solidFill>
            </a:endParaRPr>
          </a:p>
        </p:txBody>
      </p:sp>
      <p:sp>
        <p:nvSpPr>
          <p:cNvPr id="7217" name="TextBox 50"/>
          <p:cNvSpPr txBox="1">
            <a:spLocks noChangeArrowheads="1"/>
          </p:cNvSpPr>
          <p:nvPr/>
        </p:nvSpPr>
        <p:spPr bwMode="auto">
          <a:xfrm>
            <a:off x="1208088" y="3194050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4</a:t>
            </a:r>
          </a:p>
        </p:txBody>
      </p:sp>
      <p:sp>
        <p:nvSpPr>
          <p:cNvPr id="7218" name="TextBox 51"/>
          <p:cNvSpPr txBox="1">
            <a:spLocks noChangeArrowheads="1"/>
          </p:cNvSpPr>
          <p:nvPr/>
        </p:nvSpPr>
        <p:spPr bwMode="auto">
          <a:xfrm>
            <a:off x="808038" y="3903663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6</a:t>
            </a:r>
          </a:p>
        </p:txBody>
      </p:sp>
      <p:sp>
        <p:nvSpPr>
          <p:cNvPr id="7219" name="TextBox 52"/>
          <p:cNvSpPr txBox="1">
            <a:spLocks noChangeArrowheads="1"/>
          </p:cNvSpPr>
          <p:nvPr/>
        </p:nvSpPr>
        <p:spPr bwMode="auto">
          <a:xfrm>
            <a:off x="1560513" y="3803650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8</a:t>
            </a:r>
          </a:p>
        </p:txBody>
      </p:sp>
      <p:sp>
        <p:nvSpPr>
          <p:cNvPr id="7220" name="TextBox 53"/>
          <p:cNvSpPr txBox="1">
            <a:spLocks noChangeArrowheads="1"/>
          </p:cNvSpPr>
          <p:nvPr/>
        </p:nvSpPr>
        <p:spPr bwMode="auto">
          <a:xfrm>
            <a:off x="850900" y="3127375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3</a:t>
            </a:r>
          </a:p>
        </p:txBody>
      </p:sp>
      <p:sp>
        <p:nvSpPr>
          <p:cNvPr id="7221" name="TextBox 54"/>
          <p:cNvSpPr txBox="1">
            <a:spLocks noChangeArrowheads="1"/>
          </p:cNvSpPr>
          <p:nvPr/>
        </p:nvSpPr>
        <p:spPr bwMode="auto">
          <a:xfrm>
            <a:off x="7213600" y="2836863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6</a:t>
            </a:r>
          </a:p>
        </p:txBody>
      </p:sp>
      <p:sp>
        <p:nvSpPr>
          <p:cNvPr id="7222" name="TextBox 55"/>
          <p:cNvSpPr txBox="1">
            <a:spLocks noChangeArrowheads="1"/>
          </p:cNvSpPr>
          <p:nvPr/>
        </p:nvSpPr>
        <p:spPr bwMode="auto">
          <a:xfrm>
            <a:off x="7937500" y="269875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3</a:t>
            </a:r>
          </a:p>
        </p:txBody>
      </p:sp>
      <p:sp>
        <p:nvSpPr>
          <p:cNvPr id="7223" name="TextBox 56"/>
          <p:cNvSpPr txBox="1">
            <a:spLocks noChangeArrowheads="1"/>
          </p:cNvSpPr>
          <p:nvPr/>
        </p:nvSpPr>
        <p:spPr bwMode="auto">
          <a:xfrm>
            <a:off x="8370888" y="3760788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9</a:t>
            </a:r>
          </a:p>
        </p:txBody>
      </p:sp>
      <p:sp>
        <p:nvSpPr>
          <p:cNvPr id="7224" name="TextBox 57"/>
          <p:cNvSpPr txBox="1">
            <a:spLocks noChangeArrowheads="1"/>
          </p:cNvSpPr>
          <p:nvPr/>
        </p:nvSpPr>
        <p:spPr bwMode="auto">
          <a:xfrm>
            <a:off x="4117975" y="2736850"/>
            <a:ext cx="28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5</a:t>
            </a:r>
          </a:p>
        </p:txBody>
      </p:sp>
      <p:sp>
        <p:nvSpPr>
          <p:cNvPr id="7225" name="TextBox 58"/>
          <p:cNvSpPr txBox="1">
            <a:spLocks noChangeArrowheads="1"/>
          </p:cNvSpPr>
          <p:nvPr/>
        </p:nvSpPr>
        <p:spPr bwMode="auto">
          <a:xfrm>
            <a:off x="4676775" y="2674938"/>
            <a:ext cx="28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4</a:t>
            </a:r>
          </a:p>
        </p:txBody>
      </p:sp>
      <p:sp>
        <p:nvSpPr>
          <p:cNvPr id="7226" name="TextBox 59"/>
          <p:cNvSpPr txBox="1">
            <a:spLocks noChangeArrowheads="1"/>
          </p:cNvSpPr>
          <p:nvPr/>
        </p:nvSpPr>
        <p:spPr bwMode="auto">
          <a:xfrm>
            <a:off x="4975225" y="3900488"/>
            <a:ext cx="373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11</a:t>
            </a:r>
          </a:p>
        </p:txBody>
      </p:sp>
      <p:sp>
        <p:nvSpPr>
          <p:cNvPr id="7227" name="TextBox 60"/>
          <p:cNvSpPr txBox="1">
            <a:spLocks noChangeArrowheads="1"/>
          </p:cNvSpPr>
          <p:nvPr/>
        </p:nvSpPr>
        <p:spPr bwMode="auto">
          <a:xfrm>
            <a:off x="3998913" y="3838575"/>
            <a:ext cx="2841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42962"/>
          </a:xfrm>
        </p:spPr>
        <p:txBody>
          <a:bodyPr/>
          <a:lstStyle/>
          <a:p>
            <a:r>
              <a:rPr lang="en-US" altLang="en-US" sz="3600" b="1" smtClean="0"/>
              <a:t>Tangents and Circles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>
          <a:xfrm>
            <a:off x="225425" y="903288"/>
            <a:ext cx="8682038" cy="2212975"/>
          </a:xfrm>
        </p:spPr>
        <p:txBody>
          <a:bodyPr/>
          <a:lstStyle/>
          <a:p>
            <a:r>
              <a:rPr lang="en-US" altLang="en-US" sz="2000" b="1" smtClean="0"/>
              <a:t>Tangents and radii always form a right angle</a:t>
            </a:r>
          </a:p>
          <a:p>
            <a:r>
              <a:rPr lang="en-US" altLang="en-US" sz="2000" b="1" smtClean="0"/>
              <a:t>We can use the converse of the Pythagorean theorem to check if a segment is tangent</a:t>
            </a:r>
          </a:p>
          <a:p>
            <a:r>
              <a:rPr lang="en-US" altLang="en-US" sz="2000" b="1" smtClean="0"/>
              <a:t>The distance from a point outside the circle along its two tangents to the circle is always the same distance</a:t>
            </a:r>
          </a:p>
          <a:p>
            <a:endParaRPr lang="en-US" altLang="en-US" sz="2000" b="1" smtClean="0"/>
          </a:p>
        </p:txBody>
      </p:sp>
      <p:sp>
        <p:nvSpPr>
          <p:cNvPr id="8196" name="Text Box 226"/>
          <p:cNvSpPr txBox="1">
            <a:spLocks noChangeArrowheads="1"/>
          </p:cNvSpPr>
          <p:nvPr/>
        </p:nvSpPr>
        <p:spPr bwMode="auto">
          <a:xfrm>
            <a:off x="285750" y="3403600"/>
            <a:ext cx="278765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Example 1</a:t>
            </a:r>
          </a:p>
          <a:p>
            <a:pPr eaLnBrk="1" hangingPunct="1"/>
            <a:r>
              <a:rPr lang="en-US" altLang="en-US" b="1"/>
              <a:t>Given:</a:t>
            </a:r>
          </a:p>
          <a:p>
            <a:pPr eaLnBrk="1" hangingPunct="1"/>
            <a:r>
              <a:rPr lang="en-US" altLang="en-US" b="1"/>
              <a:t>JT is tangent to circle C</a:t>
            </a:r>
          </a:p>
          <a:p>
            <a:pPr eaLnBrk="1" hangingPunct="1"/>
            <a:r>
              <a:rPr lang="en-US" altLang="en-US" b="1"/>
              <a:t>JC = 25 and JT = 20</a:t>
            </a:r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Find the radius</a:t>
            </a:r>
          </a:p>
        </p:txBody>
      </p:sp>
      <p:grpSp>
        <p:nvGrpSpPr>
          <p:cNvPr id="8197" name="Group 62"/>
          <p:cNvGrpSpPr>
            <a:grpSpLocks/>
          </p:cNvGrpSpPr>
          <p:nvPr/>
        </p:nvGrpSpPr>
        <p:grpSpPr bwMode="auto">
          <a:xfrm>
            <a:off x="3322638" y="3148013"/>
            <a:ext cx="2286000" cy="2751137"/>
            <a:chOff x="3050999" y="3463409"/>
            <a:chExt cx="2286000" cy="2751137"/>
          </a:xfrm>
        </p:grpSpPr>
        <p:sp>
          <p:nvSpPr>
            <p:cNvPr id="8201" name="Oval 189"/>
            <p:cNvSpPr>
              <a:spLocks noChangeAspect="1" noChangeArrowheads="1"/>
            </p:cNvSpPr>
            <p:nvPr/>
          </p:nvSpPr>
          <p:spPr bwMode="auto">
            <a:xfrm>
              <a:off x="3351036" y="4384159"/>
              <a:ext cx="1828800" cy="183038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2" name="Line 212"/>
            <p:cNvSpPr>
              <a:spLocks noChangeShapeType="1"/>
            </p:cNvSpPr>
            <p:nvPr/>
          </p:nvSpPr>
          <p:spPr bwMode="auto">
            <a:xfrm>
              <a:off x="4138436" y="3631684"/>
              <a:ext cx="1198563" cy="1525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Line 213"/>
            <p:cNvSpPr>
              <a:spLocks noChangeShapeType="1"/>
            </p:cNvSpPr>
            <p:nvPr/>
          </p:nvSpPr>
          <p:spPr bwMode="auto">
            <a:xfrm flipH="1">
              <a:off x="3050999" y="3636446"/>
              <a:ext cx="1087437" cy="18907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Text Box 219"/>
            <p:cNvSpPr txBox="1">
              <a:spLocks noChangeArrowheads="1"/>
            </p:cNvSpPr>
            <p:nvPr/>
          </p:nvSpPr>
          <p:spPr bwMode="auto">
            <a:xfrm>
              <a:off x="4944886" y="4477821"/>
              <a:ext cx="319088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S</a:t>
              </a:r>
            </a:p>
          </p:txBody>
        </p:sp>
        <p:sp>
          <p:nvSpPr>
            <p:cNvPr id="8205" name="Text Box 220"/>
            <p:cNvSpPr txBox="1">
              <a:spLocks noChangeArrowheads="1"/>
            </p:cNvSpPr>
            <p:nvPr/>
          </p:nvSpPr>
          <p:spPr bwMode="auto">
            <a:xfrm>
              <a:off x="3144661" y="4620696"/>
              <a:ext cx="307975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T</a:t>
              </a:r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3454224" y="4854059"/>
              <a:ext cx="793750" cy="436562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07" name="Oval 214"/>
            <p:cNvSpPr>
              <a:spLocks noChangeArrowheads="1"/>
            </p:cNvSpPr>
            <p:nvPr/>
          </p:nvSpPr>
          <p:spPr bwMode="auto">
            <a:xfrm>
              <a:off x="3417711" y="4812784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16200000" flipH="1">
              <a:off x="3359768" y="4402415"/>
              <a:ext cx="1657350" cy="128587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4257499" y="4733409"/>
              <a:ext cx="733425" cy="566737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10" name="Oval 215"/>
            <p:cNvSpPr>
              <a:spLocks noChangeArrowheads="1"/>
            </p:cNvSpPr>
            <p:nvPr/>
          </p:nvSpPr>
          <p:spPr bwMode="auto">
            <a:xfrm>
              <a:off x="4951236" y="4693721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1" name="Text Box 217"/>
            <p:cNvSpPr txBox="1">
              <a:spLocks noChangeArrowheads="1"/>
            </p:cNvSpPr>
            <p:nvPr/>
          </p:nvSpPr>
          <p:spPr bwMode="auto">
            <a:xfrm>
              <a:off x="3716161" y="3463409"/>
              <a:ext cx="29686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J</a:t>
              </a:r>
            </a:p>
          </p:txBody>
        </p:sp>
        <p:sp>
          <p:nvSpPr>
            <p:cNvPr id="8212" name="Oval 218"/>
            <p:cNvSpPr>
              <a:spLocks noChangeArrowheads="1"/>
            </p:cNvSpPr>
            <p:nvPr/>
          </p:nvSpPr>
          <p:spPr bwMode="auto">
            <a:xfrm>
              <a:off x="4095574" y="3598346"/>
              <a:ext cx="71437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3" name="Oval 216"/>
            <p:cNvSpPr>
              <a:spLocks noChangeArrowheads="1"/>
            </p:cNvSpPr>
            <p:nvPr/>
          </p:nvSpPr>
          <p:spPr bwMode="auto">
            <a:xfrm>
              <a:off x="4213049" y="5257284"/>
              <a:ext cx="71438" cy="76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4" name="Text Box 221"/>
            <p:cNvSpPr txBox="1">
              <a:spLocks noChangeArrowheads="1"/>
            </p:cNvSpPr>
            <p:nvPr/>
          </p:nvSpPr>
          <p:spPr bwMode="auto">
            <a:xfrm>
              <a:off x="4078817" y="5410740"/>
              <a:ext cx="33214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C</a:t>
              </a:r>
            </a:p>
          </p:txBody>
        </p:sp>
      </p:grpSp>
      <p:sp>
        <p:nvSpPr>
          <p:cNvPr id="8198" name="Text Box 226"/>
          <p:cNvSpPr txBox="1">
            <a:spLocks noChangeArrowheads="1"/>
          </p:cNvSpPr>
          <p:nvPr/>
        </p:nvSpPr>
        <p:spPr bwMode="auto">
          <a:xfrm>
            <a:off x="6016625" y="3403600"/>
            <a:ext cx="30321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Example 2</a:t>
            </a:r>
          </a:p>
          <a:p>
            <a:pPr eaLnBrk="1" hangingPunct="1"/>
            <a:r>
              <a:rPr lang="en-US" altLang="en-US" b="1"/>
              <a:t>Given:</a:t>
            </a:r>
          </a:p>
          <a:p>
            <a:pPr eaLnBrk="1" hangingPunct="1"/>
            <a:r>
              <a:rPr lang="en-US" altLang="en-US" b="1"/>
              <a:t>same radius as example 1</a:t>
            </a:r>
          </a:p>
          <a:p>
            <a:pPr eaLnBrk="1" hangingPunct="1"/>
            <a:r>
              <a:rPr lang="en-US" altLang="en-US" b="1"/>
              <a:t>JC = 25 and JS = 16</a:t>
            </a:r>
          </a:p>
          <a:p>
            <a:pPr eaLnBrk="1" hangingPunct="1"/>
            <a:endParaRPr lang="en-US" altLang="en-US" b="1"/>
          </a:p>
          <a:p>
            <a:pPr eaLnBrk="1" hangingPunct="1"/>
            <a:r>
              <a:rPr lang="en-US" altLang="en-US" b="1"/>
              <a:t>Is JS tangent to circle C?</a:t>
            </a:r>
          </a:p>
        </p:txBody>
      </p:sp>
      <p:sp>
        <p:nvSpPr>
          <p:cNvPr id="8199" name="Text Box 226"/>
          <p:cNvSpPr txBox="1">
            <a:spLocks noChangeArrowheads="1"/>
          </p:cNvSpPr>
          <p:nvPr/>
        </p:nvSpPr>
        <p:spPr bwMode="auto">
          <a:xfrm>
            <a:off x="687388" y="5205413"/>
            <a:ext cx="1814512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JC² = JT² + TC²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25² = 20² + r²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625 = 400 + r²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225 = r²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15 = r</a:t>
            </a:r>
            <a:endParaRPr lang="en-US" altLang="en-US" b="1"/>
          </a:p>
        </p:txBody>
      </p:sp>
      <p:sp>
        <p:nvSpPr>
          <p:cNvPr id="8200" name="Text Box 226"/>
          <p:cNvSpPr txBox="1">
            <a:spLocks noChangeArrowheads="1"/>
          </p:cNvSpPr>
          <p:nvPr/>
        </p:nvSpPr>
        <p:spPr bwMode="auto">
          <a:xfrm>
            <a:off x="6496050" y="5205413"/>
            <a:ext cx="20447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JC² = JS² + SC²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25² = 16² + 15²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625 = 256 + 225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625 ≠ 481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JS is not tangent</a:t>
            </a:r>
            <a:endParaRPr lang="en-US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93663"/>
            <a:ext cx="8229600" cy="842962"/>
          </a:xfrm>
        </p:spPr>
        <p:txBody>
          <a:bodyPr/>
          <a:lstStyle/>
          <a:p>
            <a:r>
              <a:rPr lang="en-US" altLang="en-US" sz="3600" b="1" smtClean="0"/>
              <a:t>Equation of Circles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225425" y="993775"/>
            <a:ext cx="8682038" cy="5272088"/>
          </a:xfrm>
        </p:spPr>
        <p:txBody>
          <a:bodyPr/>
          <a:lstStyle/>
          <a:p>
            <a:r>
              <a:rPr lang="en-US" altLang="en-US" sz="2400" b="1" dirty="0" smtClean="0"/>
              <a:t>A circle’s algebraic equation is defined by: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400" b="1" dirty="0" smtClean="0"/>
              <a:t>                        (x – h)² + (y – k)² = r²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000" b="1" dirty="0" smtClean="0"/>
              <a:t>where 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the point (h, k) is the location of the center of the circle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and r is the radius of the circle</a:t>
            </a:r>
            <a:endParaRPr lang="en-US" altLang="en-US" sz="2400" b="1" dirty="0" smtClean="0"/>
          </a:p>
          <a:p>
            <a:endParaRPr lang="en-US" altLang="en-US" sz="2400" b="1" dirty="0" smtClean="0"/>
          </a:p>
          <a:p>
            <a:r>
              <a:rPr lang="en-US" altLang="en-US" sz="2400" b="1" dirty="0" smtClean="0"/>
              <a:t>Circles are all points that are equidistant (that is the distance of the radius) from a central point (the center</a:t>
            </a:r>
            <a:r>
              <a:rPr lang="en-US" altLang="en-US" sz="2400" b="1" dirty="0" smtClean="0"/>
              <a:t>)</a:t>
            </a:r>
          </a:p>
          <a:p>
            <a:r>
              <a:rPr lang="en-US" altLang="en-US" sz="2400" b="1" dirty="0" smtClean="0"/>
              <a:t>Midpoint of the endpoints of diameter is the center</a:t>
            </a:r>
          </a:p>
          <a:p>
            <a:r>
              <a:rPr lang="en-US" altLang="en-US" sz="2400" b="1" dirty="0" smtClean="0"/>
              <a:t>Distance formula between the center and a point on </a:t>
            </a:r>
            <a:r>
              <a:rPr lang="en-US" altLang="en-US" sz="2400" b="1" smtClean="0"/>
              <a:t>the circle can </a:t>
            </a:r>
            <a:r>
              <a:rPr lang="en-US" altLang="en-US" sz="2400" b="1" dirty="0" smtClean="0"/>
              <a:t>find the radius</a:t>
            </a:r>
            <a:endParaRPr lang="en-US" altLang="en-US" sz="2400" b="1" dirty="0" smtClean="0"/>
          </a:p>
          <a:p>
            <a:endParaRPr lang="en-US" altLang="en-US" sz="24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238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22350"/>
            <a:ext cx="8229600" cy="5472113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Summary:</a:t>
            </a:r>
            <a:endParaRPr lang="en-US" altLang="en-US" b="1" dirty="0" smtClean="0"/>
          </a:p>
          <a:p>
            <a:pPr lvl="1" eaLnBrk="1" hangingPunct="1"/>
            <a:r>
              <a:rPr lang="en-US" altLang="en-US" sz="2400" b="1" dirty="0" smtClean="0"/>
              <a:t>All my life’s a </a:t>
            </a:r>
            <a:r>
              <a:rPr lang="en-US" altLang="en-US" sz="2400" b="1" dirty="0" smtClean="0"/>
              <a:t>circle  -- Harry Chapin </a:t>
            </a:r>
            <a:endParaRPr lang="en-US" altLang="en-US" sz="1400" b="1" dirty="0" smtClean="0"/>
          </a:p>
          <a:p>
            <a:pPr lvl="1" eaLnBrk="1" hangingPunct="1"/>
            <a:endParaRPr lang="en-US" altLang="en-US" sz="1400" b="1" dirty="0" smtClean="0"/>
          </a:p>
          <a:p>
            <a:pPr eaLnBrk="1" hangingPunct="1"/>
            <a:r>
              <a:rPr lang="en-US" altLang="en-US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study for the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697</Words>
  <Application>Microsoft Office PowerPoint</Application>
  <PresentationFormat>On-screen Show (4:3)</PresentationFormat>
  <Paragraphs>181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Symbol</vt:lpstr>
      <vt:lpstr>Default Design</vt:lpstr>
      <vt:lpstr>Lesson 10-R</vt:lpstr>
      <vt:lpstr>Objectives</vt:lpstr>
      <vt:lpstr>Parts of Circles</vt:lpstr>
      <vt:lpstr>Arcs in Circles</vt:lpstr>
      <vt:lpstr>Angles Associated with Circles</vt:lpstr>
      <vt:lpstr>Segments Inside/Outside of Circles</vt:lpstr>
      <vt:lpstr>Tangents and Circles</vt:lpstr>
      <vt:lpstr>Equation of Circles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 Headlee</cp:lastModifiedBy>
  <cp:revision>47</cp:revision>
  <dcterms:created xsi:type="dcterms:W3CDTF">2008-02-18T23:02:07Z</dcterms:created>
  <dcterms:modified xsi:type="dcterms:W3CDTF">2018-11-07T17:20:03Z</dcterms:modified>
</cp:coreProperties>
</file>