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4" r:id="rId5"/>
    <p:sldId id="291" r:id="rId6"/>
    <p:sldId id="292" r:id="rId7"/>
    <p:sldId id="262" r:id="rId8"/>
    <p:sldId id="285" r:id="rId9"/>
    <p:sldId id="293" r:id="rId10"/>
    <p:sldId id="294" r:id="rId11"/>
    <p:sldId id="286" r:id="rId12"/>
    <p:sldId id="287" r:id="rId13"/>
    <p:sldId id="288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11-1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 b="1" dirty="0"/>
              <a:t>Circumference and </a:t>
            </a:r>
            <a:r>
              <a:rPr lang="en-US" b="1"/>
              <a:t>Arc </a:t>
            </a:r>
            <a:r>
              <a:rPr lang="en-US" b="1" smtClean="0"/>
              <a:t>Length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2c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1149350"/>
                <a:ext cx="5587366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Find each indicated measure.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:r>
                  <a:rPr lang="en-US" sz="2400" b="1" dirty="0" smtClean="0"/>
                  <a:t>c)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acc>
                      <m:accPr>
                        <m:chr m:val="̂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𝑱𝑲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lvl="0"/>
                <a:endParaRPr lang="en-US" sz="2400" b="1" dirty="0"/>
              </a:p>
            </p:txBody>
          </p:sp>
        </mc:Choice>
        <mc:Fallback xmlns=""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149350"/>
                <a:ext cx="5587366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747" t="-27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615632" y="3210877"/>
                <a:ext cx="5476558" cy="2504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</a:rPr>
                            <m:t>𝒎</m:t>
                          </m:r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latin typeface="Cambria Math"/>
                                </a:rPr>
                                <m:t>𝑱𝑲</m:t>
                              </m:r>
                            </m:e>
                          </m:acc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𝟑𝟔𝟎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(</m:t>
                      </m:r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𝝅</m:t>
                      </m:r>
                      <m:d>
                        <m:d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𝟏𝟒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𝟑𝟐</m:t>
                          </m:r>
                        </m:e>
                      </m:d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𝟐𝟏</m:t>
                      </m:r>
                    </m:oMath>
                  </m:oMathPara>
                </a14:m>
                <a:endParaRPr lang="en-US" altLang="en-US" sz="2400" b="0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𝑚</m:t>
                      </m:r>
                      <m:acc>
                        <m:accPr>
                          <m:chr m:val="̂"/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𝐽𝐾</m:t>
                          </m:r>
                        </m:e>
                      </m:acc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21(360)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28.64</m:t>
                          </m:r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84</m:t>
                      </m:r>
                    </m:oMath>
                  </m:oMathPara>
                </a14:m>
                <a:endParaRPr lang="en-US" altLang="en-US" sz="2400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32" y="3210877"/>
                <a:ext cx="5476558" cy="2504123"/>
              </a:xfrm>
              <a:prstGeom prst="rect">
                <a:avLst/>
              </a:prstGeom>
              <a:blipFill rotWithShape="1">
                <a:blip r:embed="rId3"/>
                <a:stretch>
                  <a:fillRect l="-1782" t="-31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190" y="1149350"/>
            <a:ext cx="2328863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7361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5" y="1149350"/>
            <a:ext cx="80676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The radius of a wheel on a toy truck is 4 inches.  To the nearest foot, how far does the wheel travel when it makes 7 revolutions?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176 ft.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339056" y="2691767"/>
                <a:ext cx="563308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𝑪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𝑪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𝟖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𝟏𝟕𝟔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𝒇𝒕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9056" y="2691767"/>
                <a:ext cx="5633086" cy="830997"/>
              </a:xfrm>
              <a:prstGeom prst="rect">
                <a:avLst/>
              </a:prstGeom>
              <a:blipFill rotWithShape="1">
                <a:blip r:embed="rId2"/>
                <a:stretch>
                  <a:fillRect b="-110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435483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path is built around four congruent circular fields.  The radius of each field is 100 feet.  How long is the path?  Round to the nearest hundred feet.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646420" y="5495082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P ≈ 1400.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39" y="3728422"/>
                <a:ext cx="4452779" cy="129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𝑷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𝟏𝟎𝟎</m:t>
                              </m:r>
                            </m:e>
                          </m:d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𝟐𝟎𝟎</m:t>
                          </m:r>
                        </m:e>
                      </m:d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𝑷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𝟐𝟎𝟎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𝟖𝟎𝟎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𝟏𝟒𝟐𝟖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𝟑𝟐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39" y="3728422"/>
                <a:ext cx="4452779" cy="12915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160" y="1149350"/>
            <a:ext cx="41529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1149350"/>
                <a:ext cx="6400799" cy="2841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/>
                  <a:t>Convert 30° to </a:t>
                </a:r>
                <a:r>
                  <a:rPr lang="en-US" sz="2400" b="1" dirty="0" smtClean="0"/>
                  <a:t>radians</a:t>
                </a:r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 smtClean="0"/>
                  <a:t>Convert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𝟑</m:t>
                        </m:r>
                        <m:r>
                          <a:rPr lang="en-US" sz="2400" b="1" i="1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400" b="1" dirty="0"/>
                  <a:t> radians to degrees.</a:t>
                </a:r>
              </a:p>
            </p:txBody>
          </p:sp>
        </mc:Choice>
        <mc:Fallback xmlns=""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1149350"/>
                <a:ext cx="6400799" cy="2841932"/>
              </a:xfrm>
              <a:prstGeom prst="rect">
                <a:avLst/>
              </a:prstGeom>
              <a:blipFill rotWithShape="1">
                <a:blip r:embed="rId2"/>
                <a:stretch>
                  <a:fillRect l="-1335" t="-1502" b="-10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269231" y="1149350"/>
            <a:ext cx="3166110" cy="633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279763" y="1793352"/>
                <a:ext cx="5572523" cy="649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𝟑𝟎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        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𝟑𝟎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               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9763" y="1793352"/>
                <a:ext cx="5572523" cy="6491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1"/>
              <p:cNvSpPr txBox="1">
                <a:spLocks noChangeArrowheads="1"/>
              </p:cNvSpPr>
              <p:nvPr/>
            </p:nvSpPr>
            <p:spPr bwMode="auto">
              <a:xfrm>
                <a:off x="1279762" y="4266042"/>
                <a:ext cx="6446918" cy="6329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        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𝟑𝟔𝟎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𝟏𝟔</m:t>
                        </m:r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            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𝟔𝟕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𝟓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9762" y="4266042"/>
                <a:ext cx="6446918" cy="6329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63760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Circumference of a circle (perimeter), C = 2πr = dπ</a:t>
            </a:r>
          </a:p>
          <a:p>
            <a:pPr lvl="1"/>
            <a:r>
              <a:rPr lang="en-US" sz="2400" b="1" dirty="0"/>
              <a:t>Arc length is a proportion of the circumference</a:t>
            </a:r>
          </a:p>
          <a:p>
            <a:pPr lvl="1"/>
            <a:r>
              <a:rPr lang="en-US" sz="2400" b="1" dirty="0"/>
              <a:t>180 degrees is π radians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smtClean="0"/>
              <a:t>none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the formula for circumference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arc length to find measures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Solve </a:t>
            </a:r>
            <a:r>
              <a:rPr lang="en-US" sz="2800" b="1" dirty="0"/>
              <a:t>real-life problems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Measure </a:t>
            </a:r>
            <a:r>
              <a:rPr lang="en-US" sz="2800" b="1" dirty="0"/>
              <a:t>angles in radian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Arc </a:t>
            </a:r>
            <a:r>
              <a:rPr lang="en-US" sz="2400" b="1" dirty="0">
                <a:solidFill>
                  <a:srgbClr val="FFFF00"/>
                </a:solidFill>
              </a:rPr>
              <a:t>length </a:t>
            </a:r>
            <a:r>
              <a:rPr lang="en-US" sz="2400" b="1" dirty="0"/>
              <a:t>– a portion of the circumference of a circle</a:t>
            </a:r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 smtClean="0">
                <a:solidFill>
                  <a:srgbClr val="FFFF00"/>
                </a:solidFill>
              </a:rPr>
              <a:t>Circumference </a:t>
            </a:r>
            <a:r>
              <a:rPr lang="en-US" sz="2400" b="1" dirty="0"/>
              <a:t>– the distance (perimeter) around the circle</a:t>
            </a:r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 smtClean="0">
                <a:solidFill>
                  <a:srgbClr val="FFFF00"/>
                </a:solidFill>
              </a:rPr>
              <a:t>Radian </a:t>
            </a:r>
            <a:r>
              <a:rPr lang="en-US" sz="2400" b="1" dirty="0"/>
              <a:t>– a measure in π units of central angles (180° = 1 radian and 360° = 2 radians)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Circumference (Perimeter)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Text Box 9"/>
              <p:cNvSpPr txBox="1">
                <a:spLocks noChangeArrowheads="1"/>
              </p:cNvSpPr>
              <p:nvPr/>
            </p:nvSpPr>
            <p:spPr bwMode="auto">
              <a:xfrm>
                <a:off x="1244601" y="4007120"/>
                <a:ext cx="6687820" cy="9568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The “perimeter” of a circle is it’s circumference.</a:t>
                </a:r>
              </a:p>
              <a:p>
                <a:pPr eaLnBrk="1" hangingPunct="1"/>
                <a:r>
                  <a:rPr lang="en-US" altLang="en-US" sz="24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Formula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𝑪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𝒓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𝒅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en-US" altLang="en-US" sz="24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 is on the formula sheet</a:t>
                </a:r>
                <a:endParaRPr lang="en-US" altLang="en-US" sz="2400" b="1" dirty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14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44601" y="4007120"/>
                <a:ext cx="6687820" cy="956810"/>
              </a:xfrm>
              <a:prstGeom prst="rect">
                <a:avLst/>
              </a:prstGeom>
              <a:blipFill rotWithShape="1">
                <a:blip r:embed="rId2"/>
                <a:stretch>
                  <a:fillRect l="-1367" t="-5096" b="-6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70" y="1319211"/>
            <a:ext cx="7187616" cy="2329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Arc Length (part of circumference)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074421" y="5143500"/>
            <a:ext cx="6869430" cy="140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The portion of the circumference that corresponds to the arc length is determined by the ratio of the central angle to 360°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00" y="1481455"/>
            <a:ext cx="7187616" cy="331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Degrees and Radians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994410" y="4403860"/>
            <a:ext cx="7187616" cy="1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Converting back and forth between degrees and radians involves 360° = 2</a:t>
            </a:r>
            <a:r>
              <a:rPr lang="el-GR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π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 radians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0" y="1677987"/>
            <a:ext cx="7187616" cy="2471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31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795337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each indicated measure.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a) Circumference </a:t>
            </a:r>
            <a:r>
              <a:rPr lang="en-US" sz="2400" b="1" dirty="0"/>
              <a:t>of a circle with a radius of 11 inches.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b) Radius </a:t>
            </a:r>
            <a:r>
              <a:rPr lang="en-US" sz="2400" b="1" dirty="0"/>
              <a:t>of a circle with a circumference of 4 millimeters.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822960" y="4229100"/>
                <a:ext cx="5543550" cy="1783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 marL="742950" indent="-74295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buAutoNum type="alphaLcParenR"/>
                  <a:tabLst/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𝑪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d>
                      <m:d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𝟏𝟏</m:t>
                        </m:r>
                      </m:e>
                    </m: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742950" indent="-74295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buAutoNum type="alphaLcParenR"/>
                  <a:tabLst/>
                </a:pPr>
                <a:r>
                  <a:rPr lang="en-US" altLang="en-US" sz="2400" b="1" dirty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𝑪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     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𝒓</m:t>
                    </m:r>
                  </m:oMath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960" y="4229100"/>
                <a:ext cx="5543550" cy="1783080"/>
              </a:xfrm>
              <a:prstGeom prst="rect">
                <a:avLst/>
              </a:prstGeom>
              <a:blipFill rotWithShape="1">
                <a:blip r:embed="rId2"/>
                <a:stretch>
                  <a:fillRect l="-1650" t="-44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1149350"/>
                <a:ext cx="7941946" cy="12099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Find each indicated measure.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:r>
                  <a:rPr lang="en-US" sz="2400" b="1" dirty="0" smtClean="0"/>
                  <a:t>a) Arc </a:t>
                </a:r>
                <a:r>
                  <a:rPr lang="en-US" sz="2400" b="1" dirty="0"/>
                  <a:t>length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𝑷𝑹</m:t>
                        </m:r>
                      </m:e>
                    </m:acc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149350"/>
                <a:ext cx="7941946" cy="1209947"/>
              </a:xfrm>
              <a:prstGeom prst="rect">
                <a:avLst/>
              </a:prstGeom>
              <a:blipFill rotWithShape="1">
                <a:blip r:embed="rId2"/>
                <a:stretch>
                  <a:fillRect l="-1228" t="-3535" b="-111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615632" y="3210877"/>
                <a:ext cx="5476558" cy="2504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𝑃𝑅</m:t>
                          </m:r>
                        </m:e>
                      </m:acc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100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360</m:t>
                          </m:r>
                        </m:den>
                      </m:f>
                      <m:d>
                        <m:dPr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en-US" sz="2400" b="0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2400" b="0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altLang="en-US" sz="2400" b="0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𝑃𝑅</m:t>
                          </m:r>
                        </m:e>
                      </m:acc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2400</m:t>
                          </m:r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360</m:t>
                          </m:r>
                        </m:den>
                      </m:f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0" i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6.66</m:t>
                      </m:r>
                      <m:r>
                        <m:rPr>
                          <m:sty m:val="p"/>
                        </m:rPr>
                        <a:rPr lang="el-GR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π</m:t>
                      </m:r>
                    </m:oMath>
                  </m:oMathPara>
                </a14:m>
                <a:endParaRPr lang="en-US" altLang="en-US" sz="2400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32" y="3210877"/>
                <a:ext cx="5476558" cy="2504123"/>
              </a:xfrm>
              <a:prstGeom prst="rect">
                <a:avLst/>
              </a:prstGeom>
              <a:blipFill rotWithShape="1">
                <a:blip r:embed="rId3"/>
                <a:stretch>
                  <a:fillRect l="-1782" t="-31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10" y="1244872"/>
            <a:ext cx="22002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558736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each indicated measure.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 smtClean="0"/>
              <a:t>b) </a:t>
            </a:r>
            <a:r>
              <a:rPr lang="en-US" sz="2400" b="1" dirty="0"/>
              <a:t>Circumference of </a:t>
            </a:r>
            <a:r>
              <a:rPr lang="en-US" sz="2400" b="1" dirty="0">
                <a:sym typeface="Wingdings 2"/>
              </a:rPr>
              <a:t></a:t>
            </a:r>
            <a:r>
              <a:rPr lang="en-US" sz="2400" b="1" i="1" dirty="0"/>
              <a:t>P</a:t>
            </a:r>
            <a:endParaRPr lang="en-US" sz="2400" b="1" dirty="0"/>
          </a:p>
          <a:p>
            <a:pPr lvl="0"/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615632" y="3210877"/>
                <a:ext cx="5476558" cy="2504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𝑄𝑅</m:t>
                          </m:r>
                        </m:e>
                      </m:acc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=6.5=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130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360</m:t>
                          </m:r>
                        </m:den>
                      </m:f>
                      <m:d>
                        <m:dPr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altLang="en-US" sz="2400" b="0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2340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130</m:t>
                          </m:r>
                        </m:den>
                      </m:f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=18=</m:t>
                      </m:r>
                      <m:r>
                        <a:rPr lang="en-US" altLang="en-US" sz="2400" b="0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altLang="en-US" sz="2400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32" y="3210877"/>
                <a:ext cx="5476558" cy="2504123"/>
              </a:xfrm>
              <a:prstGeom prst="rect">
                <a:avLst/>
              </a:prstGeom>
              <a:blipFill rotWithShape="1">
                <a:blip r:embed="rId2"/>
                <a:stretch>
                  <a:fillRect l="-1782" t="-31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715" y="1149350"/>
            <a:ext cx="2671763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77297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484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11-1</vt:lpstr>
      <vt:lpstr>Objectives</vt:lpstr>
      <vt:lpstr>Vocabulary</vt:lpstr>
      <vt:lpstr>Circumference (Perimeter)</vt:lpstr>
      <vt:lpstr>Arc Length (part of circumference)</vt:lpstr>
      <vt:lpstr>Degrees and Radians</vt:lpstr>
      <vt:lpstr>Example 1</vt:lpstr>
      <vt:lpstr>Example 2a</vt:lpstr>
      <vt:lpstr>Example 2b</vt:lpstr>
      <vt:lpstr>Example 2c</vt:lpstr>
      <vt:lpstr>Example 3</vt:lpstr>
      <vt:lpstr>Example 4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41</cp:revision>
  <dcterms:created xsi:type="dcterms:W3CDTF">2008-01-23T14:30:53Z</dcterms:created>
  <dcterms:modified xsi:type="dcterms:W3CDTF">2018-11-11T15:47:00Z</dcterms:modified>
</cp:coreProperties>
</file>