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1" r:id="rId6"/>
    <p:sldId id="262" r:id="rId7"/>
    <p:sldId id="285" r:id="rId8"/>
    <p:sldId id="286" r:id="rId9"/>
    <p:sldId id="287" r:id="rId10"/>
    <p:sldId id="288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11-2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Areas of Circles and Sectors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523494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farmer has a field with the shape shown.  Find the area of the shaded region to the nearest square meter.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26720" y="2736790"/>
            <a:ext cx="3166110" cy="63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1"/>
              <p:cNvSpPr txBox="1">
                <a:spLocks noChangeArrowheads="1"/>
              </p:cNvSpPr>
              <p:nvPr/>
            </p:nvSpPr>
            <p:spPr bwMode="auto">
              <a:xfrm>
                <a:off x="426720" y="3402237"/>
                <a:ext cx="6396990" cy="28600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Area of the field is the area of a </a:t>
                </a:r>
                <a:b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</a:b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square plus two halves of a circle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l-GR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l-GR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𝝅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𝟏𝟔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𝟏𝟏𝟒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𝟐𝟕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6720" y="3402237"/>
                <a:ext cx="6396990" cy="2860014"/>
              </a:xfrm>
              <a:prstGeom prst="rect">
                <a:avLst/>
              </a:prstGeom>
              <a:blipFill rotWithShape="1">
                <a:blip r:embed="rId2"/>
                <a:stretch>
                  <a:fillRect l="-1430" t="-14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405" y="1149350"/>
            <a:ext cx="2901142" cy="266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76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Summary:</a:t>
                </a:r>
              </a:p>
              <a:p>
                <a:pPr lvl="1"/>
                <a:r>
                  <a:rPr lang="en-US" sz="2400" b="1" dirty="0"/>
                  <a:t>Area of a circle is A = πr²</a:t>
                </a:r>
              </a:p>
              <a:p>
                <a:pPr lvl="1"/>
                <a:r>
                  <a:rPr lang="en-US" sz="2400" b="1" dirty="0"/>
                  <a:t>A sector is a portion (like a piece of pie) of a circle</a:t>
                </a:r>
              </a:p>
              <a:p>
                <a:pPr lvl="1"/>
                <a:r>
                  <a:rPr lang="en-US" sz="2400" b="1" dirty="0"/>
                  <a:t>The area of a sector is proportional to its central angle, </a:t>
                </a:r>
                <a14:m>
                  <m:oMath xmlns:m="http://schemas.openxmlformats.org/officeDocument/2006/math">
                    <m:r>
                      <a:rPr lang="en-US" sz="2400" b="1" i="1"/>
                      <m:t>𝑺𝒆𝒄</m:t>
                    </m:r>
                    <m:r>
                      <a:rPr lang="en-US" sz="2400" b="1" i="1"/>
                      <m:t> </m:t>
                    </m:r>
                    <m:r>
                      <a:rPr lang="en-US" sz="2400" b="1" i="1"/>
                      <m:t>𝑨𝒓𝒆𝒂</m:t>
                    </m:r>
                    <m:r>
                      <a:rPr lang="en-US" sz="2400" b="1" i="1"/>
                      <m:t> =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f>
                          <m:fPr>
                            <m:ctrlPr>
                              <a:rPr lang="en-US" sz="2400" b="1" i="1"/>
                            </m:ctrlPr>
                          </m:fPr>
                          <m:num>
                            <m:r>
                              <a:rPr lang="en-US" sz="2400" b="1" i="1"/>
                              <m:t>𝒄𝒆𝒏𝒕𝒓𝒂𝒍</m:t>
                            </m:r>
                            <m:r>
                              <a:rPr lang="en-US" sz="2400" b="1" i="1"/>
                              <m:t> </m:t>
                            </m:r>
                            <m:r>
                              <a:rPr lang="en-US" sz="2400" b="1" i="1"/>
                              <m:t>𝒂𝒏𝒈𝒍𝒆</m:t>
                            </m:r>
                          </m:num>
                          <m:den>
                            <m:r>
                              <a:rPr lang="en-US" sz="2400" b="1" i="1"/>
                              <m:t>𝟑𝟔𝟎</m:t>
                            </m:r>
                          </m:den>
                        </m:f>
                      </m:e>
                    </m:d>
                    <m:r>
                      <a:rPr lang="en-US" sz="2400" b="1" i="1"/>
                      <m:t>𝒄𝒊𝒓𝒄𝒖𝒎𝒇𝒆𝒓𝒆𝒏𝒄𝒆</m:t>
                    </m:r>
                  </m:oMath>
                </a14:m>
                <a:r>
                  <a:rPr lang="en-US" sz="2400" b="1" dirty="0"/>
                  <a:t> </a:t>
                </a:r>
              </a:p>
              <a:p>
                <a:pPr lvl="1"/>
                <a:endParaRPr lang="en-US" sz="2400" b="1" dirty="0"/>
              </a:p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Homework:</a:t>
                </a:r>
                <a:r>
                  <a:rPr lang="en-US" altLang="en-US" sz="2800" b="1" dirty="0" smtClean="0"/>
                  <a:t>  </a:t>
                </a:r>
              </a:p>
              <a:p>
                <a:pPr lvl="1" eaLnBrk="1" hangingPunct="1"/>
                <a:r>
                  <a:rPr lang="en-US" altLang="en-US" sz="2400" b="1" dirty="0" smtClean="0"/>
                  <a:t>none</a:t>
                </a:r>
              </a:p>
            </p:txBody>
          </p:sp>
        </mc:Choice>
        <mc:Fallback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  <a:blipFill rotWithShape="1">
                <a:blip r:embed="rId2"/>
                <a:stretch>
                  <a:fillRect l="-1299" t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formula for the area of a circle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formula population density</a:t>
            </a:r>
          </a:p>
          <a:p>
            <a:r>
              <a:rPr lang="en-US" sz="2800" b="1" dirty="0" smtClean="0"/>
              <a:t>Find </a:t>
            </a:r>
            <a:r>
              <a:rPr lang="en-US" sz="2800" b="1" dirty="0"/>
              <a:t>areas of sectors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areas of sectors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Population </a:t>
            </a:r>
            <a:r>
              <a:rPr lang="en-US" sz="2400" b="1" dirty="0">
                <a:solidFill>
                  <a:srgbClr val="FFFF00"/>
                </a:solidFill>
              </a:rPr>
              <a:t>density </a:t>
            </a:r>
            <a:r>
              <a:rPr lang="en-US" sz="2400" b="1" dirty="0" smtClean="0"/>
              <a:t>– a </a:t>
            </a:r>
            <a:r>
              <a:rPr lang="en-US" sz="2400" b="1" dirty="0"/>
              <a:t>measure of how many people live within a given area 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FF00"/>
                </a:solidFill>
              </a:rPr>
              <a:t>Sector </a:t>
            </a:r>
            <a:r>
              <a:rPr lang="en-US" sz="2400" b="1" dirty="0">
                <a:solidFill>
                  <a:srgbClr val="FFFF00"/>
                </a:solidFill>
              </a:rPr>
              <a:t>of a circle </a:t>
            </a:r>
            <a:r>
              <a:rPr lang="en-US" sz="2400" b="1" dirty="0"/>
              <a:t>– region of area bounded by two radii and their intercepted arc</a:t>
            </a: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Area of a Circle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Text Box 9"/>
              <p:cNvSpPr txBox="1">
                <a:spLocks noChangeArrowheads="1"/>
              </p:cNvSpPr>
              <p:nvPr/>
            </p:nvSpPr>
            <p:spPr bwMode="auto">
              <a:xfrm>
                <a:off x="1734145" y="4007120"/>
                <a:ext cx="5568652" cy="9568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Formula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en-US" sz="2400" b="1" dirty="0" smtClean="0">
                    <a:solidFill>
                      <a:srgbClr val="FFFF00"/>
                    </a:solidFill>
                    <a:latin typeface="Times New Roman" pitchFamily="18" charset="0"/>
                  </a:rPr>
                  <a:t> is on the formula sheet</a:t>
                </a:r>
                <a:endParaRPr lang="en-US" altLang="en-US" sz="2400" b="1" dirty="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14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4145" y="4007120"/>
                <a:ext cx="5568652" cy="956810"/>
              </a:xfrm>
              <a:prstGeom prst="rect">
                <a:avLst/>
              </a:prstGeom>
              <a:blipFill rotWithShape="1">
                <a:blip r:embed="rId2"/>
                <a:stretch>
                  <a:fillRect l="-1641" t="-3822" r="-9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225" y="1397000"/>
            <a:ext cx="5428572" cy="2272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Sector area (part of total area)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074421" y="4777740"/>
            <a:ext cx="6869430" cy="1771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A sector is like a piece of pie, a slice from the whole pie.  It’s area is a proportion of the area of the whole circle, based on the sector’s central angle – or the measure of the sector’s arc.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716" y="1227771"/>
            <a:ext cx="6771429" cy="3285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833056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each indicated measure.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a) Area </a:t>
            </a:r>
            <a:r>
              <a:rPr lang="en-US" sz="2400" b="1" dirty="0"/>
              <a:t>of a circle with a radius of 8.5 inches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 Diameter </a:t>
            </a:r>
            <a:r>
              <a:rPr lang="en-US" sz="2400" b="1" dirty="0"/>
              <a:t>of a circle with an area of 153.94 square feet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1291590" y="2413258"/>
                <a:ext cx="7006590" cy="1107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𝟖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𝟕𝟐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𝟐𝟐𝟔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𝟗𝟖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1590" y="2413258"/>
                <a:ext cx="7006590" cy="1107182"/>
              </a:xfrm>
              <a:prstGeom prst="rect">
                <a:avLst/>
              </a:prstGeom>
              <a:blipFill rotWithShape="1">
                <a:blip r:embed="rId2"/>
                <a:stretch>
                  <a:fillRect l="-1393" t="-71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0"/>
              <p:cNvSpPr txBox="1">
                <a:spLocks noChangeArrowheads="1"/>
              </p:cNvSpPr>
              <p:nvPr/>
            </p:nvSpPr>
            <p:spPr bwMode="auto">
              <a:xfrm>
                <a:off x="1291590" y="4224536"/>
                <a:ext cx="7006590" cy="14447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      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𝟏𝟓𝟑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𝟗𝟒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𝟒𝟗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            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𝟕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𝒓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                       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𝒅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1590" y="4224536"/>
                <a:ext cx="7006590" cy="1444744"/>
              </a:xfrm>
              <a:prstGeom prst="rect">
                <a:avLst/>
              </a:prstGeom>
              <a:blipFill rotWithShape="1">
                <a:blip r:embed="rId3"/>
                <a:stretch>
                  <a:fillRect l="-1393" t="-548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4824" y="1149350"/>
            <a:ext cx="794194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/>
            <a:r>
              <a:rPr lang="en-US" sz="2400" b="1" dirty="0" smtClean="0"/>
              <a:t>a) About </a:t>
            </a:r>
            <a:r>
              <a:rPr lang="en-US" sz="2400" b="1" dirty="0"/>
              <a:t>124,000 people live in a 2-mile radius of a city’s post office.  Find the population density in people per square mile.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 </a:t>
            </a:r>
          </a:p>
          <a:p>
            <a:pPr lvl="0"/>
            <a:r>
              <a:rPr lang="en-US" sz="2400" b="1" dirty="0" smtClean="0"/>
              <a:t>b) A </a:t>
            </a:r>
            <a:r>
              <a:rPr lang="en-US" sz="2400" b="1" dirty="0"/>
              <a:t>region with a 10-mile radius has a population density of about 869 people per square mile.  Find the number of people who live in the region.</a:t>
            </a:r>
          </a:p>
          <a:p>
            <a:pPr lvl="0"/>
            <a:endParaRPr 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716278" y="2565559"/>
                <a:ext cx="7216141" cy="9205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𝐝𝐞𝐧𝐬𝐢𝐭𝐲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𝒑𝒆𝒐𝒑𝒍𝒆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𝒔𝒒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𝒎𝒊𝒍𝒆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𝟏𝟐𝟒𝟎𝟎𝟎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𝟗𝟖𝟔𝟕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𝟔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278" y="2565559"/>
                <a:ext cx="7216141" cy="920592"/>
              </a:xfrm>
              <a:prstGeom prst="rect">
                <a:avLst/>
              </a:prstGeom>
              <a:blipFill rotWithShape="1">
                <a:blip r:embed="rId2"/>
                <a:stretch>
                  <a:fillRect l="-1267" t="-6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0"/>
              <p:cNvSpPr txBox="1">
                <a:spLocks noChangeArrowheads="1"/>
              </p:cNvSpPr>
              <p:nvPr/>
            </p:nvSpPr>
            <p:spPr bwMode="auto">
              <a:xfrm>
                <a:off x="716279" y="5003958"/>
                <a:ext cx="7216141" cy="14768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     </a:t>
                </a:r>
                <a14:m>
                  <m:oMath xmlns:m="http://schemas.openxmlformats.org/officeDocument/2006/math"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𝐝𝐞𝐧𝐬𝐢𝐭𝐲</m:t>
                    </m:r>
                    <m:r>
                      <a:rPr lang="en-US" altLang="en-US" sz="2400" b="1" i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𝒑𝒆𝒐𝒑𝒍𝒆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𝒔𝒒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𝒎𝒊𝒍𝒆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en-US" altLang="en-US" sz="2400" b="1" i="1" smtClean="0">
                                <a:solidFill>
                                  <a:schemeClr val="tx1">
                                    <a:lumMod val="85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𝟖𝟔𝟗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𝟖𝟔𝟗</m:t>
                      </m:r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𝟐𝟕𝟑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𝟎𝟎𝟒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7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279" y="5003958"/>
                <a:ext cx="7216141" cy="1476851"/>
              </a:xfrm>
              <a:prstGeom prst="rect">
                <a:avLst/>
              </a:prstGeom>
              <a:blipFill rotWithShape="1">
                <a:blip r:embed="rId3"/>
                <a:stretch>
                  <a:fillRect l="-1267" t="-4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43643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areas of the sectors formed by </a:t>
            </a:r>
            <a:r>
              <a:rPr lang="en-US" sz="2400" b="1" dirty="0">
                <a:sym typeface="Symbol"/>
              </a:rPr>
              <a:t></a:t>
            </a:r>
            <a:r>
              <a:rPr lang="en-US" sz="2400" b="1" i="1" dirty="0"/>
              <a:t>PSQ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4666" y="1980347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504666" y="2893042"/>
                <a:ext cx="4741704" cy="1539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Red Sector: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  <m:t>𝒂𝒏𝒈𝒍𝒆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n-US" sz="2400" b="1" dirty="0" smtClean="0">
                  <a:solidFill>
                    <a:srgbClr val="FFCCCC"/>
                  </a:solidFill>
                  <a:ea typeface="Cambria Math"/>
                </a:endParaRPr>
              </a:p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CCCC"/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>
                        <a:solidFill>
                          <a:srgbClr val="FFCC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FFCC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  <m:t>𝟏𝟑𝟓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CCCC"/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d>
                      <m:dPr>
                        <m:ctrlPr>
                          <a:rPr lang="en-US" sz="2400" b="1" i="1">
                            <a:solidFill>
                              <a:srgbClr val="FFCCCC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CCCC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  <m:t>𝟏𝟓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FFCCCC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  <a:ea typeface="Cambria Math"/>
                      </a:rPr>
                      <m:t>𝟖𝟒</m:t>
                    </m:r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  <a:ea typeface="Cambria Math"/>
                      </a:rPr>
                      <m:t>𝟑𝟕𝟓</m:t>
                    </m:r>
                    <m:r>
                      <a:rPr lang="en-US" sz="2400" b="1" i="1" smtClean="0">
                        <a:solidFill>
                          <a:srgbClr val="FFCCCC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en-US" sz="2400" b="1" dirty="0" smtClean="0">
                  <a:solidFill>
                    <a:srgbClr val="FFCCCC"/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CCCC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FFCC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CCCC"/>
                          </a:solidFill>
                          <a:latin typeface="Cambria Math"/>
                        </a:rPr>
                        <m:t>𝟐𝟔𝟓</m:t>
                      </m:r>
                      <m:r>
                        <a:rPr lang="en-US" sz="2400" b="1" i="1" smtClean="0">
                          <a:solidFill>
                            <a:srgbClr val="FFCCCC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rgbClr val="FFCCCC"/>
                          </a:solidFill>
                          <a:latin typeface="Cambria Math"/>
                        </a:rPr>
                        <m:t>𝟎𝟕</m:t>
                      </m:r>
                    </m:oMath>
                  </m:oMathPara>
                </a14:m>
                <a:endParaRPr lang="en-US" sz="2400" b="1" dirty="0" smtClean="0">
                  <a:solidFill>
                    <a:srgbClr val="FFCCCC"/>
                  </a:solidFill>
                </a:endParaRPr>
              </a:p>
            </p:txBody>
          </p:sp>
        </mc:Choice>
        <mc:Fallback xmlns=""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666" y="2893042"/>
                <a:ext cx="4741704" cy="1539652"/>
              </a:xfrm>
              <a:prstGeom prst="rect">
                <a:avLst/>
              </a:prstGeom>
              <a:blipFill rotWithShape="1">
                <a:blip r:embed="rId2"/>
                <a:stretch>
                  <a:fillRect l="-20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397" y="1149350"/>
            <a:ext cx="2701636" cy="24106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1"/>
              <p:cNvSpPr txBox="1">
                <a:spLocks noChangeArrowheads="1"/>
              </p:cNvSpPr>
              <p:nvPr/>
            </p:nvSpPr>
            <p:spPr bwMode="auto">
              <a:xfrm>
                <a:off x="504666" y="5022832"/>
                <a:ext cx="4741704" cy="1539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Blue Sector: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𝒂𝒏𝒈𝒍𝒆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n-US" sz="24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r>
                  <a:rPr lang="en-US" sz="2400" b="1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𝟏𝟑𝟓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𝟑𝟔𝟎</m:t>
                        </m:r>
                      </m:den>
                    </m:f>
                    <m:d>
                      <m:dPr>
                        <m:ctrlPr>
                          <a:rPr lang="en-US" sz="2400" b="1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𝟏𝟓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chemeClr val="accent1">
                                    <a:lumMod val="20000"/>
                                    <a:lumOff val="80000"/>
                                  </a:schemeClr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𝟏𝟒𝟎</m:t>
                    </m:r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𝟔𝟐𝟓</m:t>
                    </m:r>
                    <m:r>
                      <a:rPr lang="en-US" sz="2400" b="1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en-US" sz="24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𝟒𝟒𝟏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𝟕𝟗</m:t>
                      </m:r>
                    </m:oMath>
                  </m:oMathPara>
                </a14:m>
                <a:endParaRPr lang="en-US" sz="24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666" y="5022832"/>
                <a:ext cx="4741704" cy="1539652"/>
              </a:xfrm>
              <a:prstGeom prst="rect">
                <a:avLst/>
              </a:prstGeom>
              <a:blipFill rotWithShape="1">
                <a:blip r:embed="rId4"/>
                <a:stretch>
                  <a:fillRect l="-20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3383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area of </a:t>
            </a:r>
            <a:r>
              <a:rPr lang="en-US" sz="2400" b="1" dirty="0">
                <a:sym typeface="Wingdings 2"/>
              </a:rPr>
              <a:t></a:t>
            </a:r>
            <a:r>
              <a:rPr lang="en-US" sz="2400" b="1" i="1" dirty="0"/>
              <a:t>S</a:t>
            </a:r>
            <a:endParaRPr lang="en-US" sz="2400" b="1" dirty="0"/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38" y="1906428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A =128 ft²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38" y="2528093"/>
                <a:ext cx="4452779" cy="31635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Area of the circle is proportional to the area of the sector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𝟏𝟑𝟓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𝟑𝟔𝟎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𝟏𝟑𝟓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𝟏𝟕𝟐𝟖𝟎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𝟏𝟐𝟖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38" y="2528093"/>
                <a:ext cx="4452779" cy="3163558"/>
              </a:xfrm>
              <a:prstGeom prst="rect">
                <a:avLst/>
              </a:prstGeom>
              <a:blipFill rotWithShape="1">
                <a:blip r:embed="rId2"/>
                <a:stretch>
                  <a:fillRect l="-2052" t="-13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258" y="1149349"/>
            <a:ext cx="4081550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489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11-2</vt:lpstr>
      <vt:lpstr>Objectives</vt:lpstr>
      <vt:lpstr>Vocabulary</vt:lpstr>
      <vt:lpstr>Area of a Circle</vt:lpstr>
      <vt:lpstr>Sector area (part of total area)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46</cp:revision>
  <dcterms:created xsi:type="dcterms:W3CDTF">2008-01-23T14:30:53Z</dcterms:created>
  <dcterms:modified xsi:type="dcterms:W3CDTF">2018-11-11T16:39:36Z</dcterms:modified>
</cp:coreProperties>
</file>