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4" r:id="rId5"/>
    <p:sldId id="291" r:id="rId6"/>
    <p:sldId id="262" r:id="rId7"/>
    <p:sldId id="292" r:id="rId8"/>
    <p:sldId id="285" r:id="rId9"/>
    <p:sldId id="286" r:id="rId10"/>
    <p:sldId id="287" r:id="rId11"/>
    <p:sldId id="28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99CC"/>
    <a:srgbClr val="FFFF00"/>
    <a:srgbClr val="CC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11-3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Areas of Polygons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4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510921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A mirror is in the shape of a regular nonagon with 6-inch sides.  What is the area of the mirror?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20040" y="2777509"/>
            <a:ext cx="374904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20041" y="3579653"/>
                <a:ext cx="5509260" cy="26511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𝑷𝒂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𝟗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𝟐𝟕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𝒂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  <a:ea typeface="Cambria Math"/>
                </a:endParaRPr>
              </a:p>
              <a:p>
                <a:pPr/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𝒕𝒂𝒏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𝟐𝟎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°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𝒂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 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𝒕𝒂𝒏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𝟐𝟎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°)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𝟖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  <a:ea typeface="Cambria Math"/>
                        </a:rPr>
                        <m:t>𝟐𝟒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𝟐𝟕</m:t>
                      </m:r>
                      <m:d>
                        <m:dPr>
                          <m:ctrlP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𝟖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400" b="1" i="1" smtClean="0">
                              <a:solidFill>
                                <a:schemeClr val="bg2">
                                  <a:lumMod val="20000"/>
                                  <a:lumOff val="80000"/>
                                </a:schemeClr>
                              </a:solidFill>
                              <a:latin typeface="Cambria Math"/>
                            </a:rPr>
                            <m:t>𝟐𝟒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𝟐𝟐𝟐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𝟓𝟓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1" y="3579653"/>
                <a:ext cx="5509260" cy="265117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222" y="1114929"/>
            <a:ext cx="2626822" cy="2826328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6972300" y="4491990"/>
            <a:ext cx="1108710" cy="1855232"/>
            <a:chOff x="6972300" y="4491990"/>
            <a:chExt cx="1108710" cy="1855232"/>
          </a:xfrm>
        </p:grpSpPr>
        <p:sp>
          <p:nvSpPr>
            <p:cNvPr id="2" name="Right Triangle 1"/>
            <p:cNvSpPr/>
            <p:nvPr/>
          </p:nvSpPr>
          <p:spPr>
            <a:xfrm>
              <a:off x="7284633" y="4491990"/>
              <a:ext cx="796377" cy="1485900"/>
            </a:xfrm>
            <a:prstGeom prst="rt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972300" y="5050274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</a:t>
              </a:r>
              <a:endParaRPr lang="en-US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526368" y="597789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3</a:t>
              </a:r>
              <a:endParaRPr lang="en-US" b="1" dirty="0"/>
            </a:p>
          </p:txBody>
        </p:sp>
        <p:sp>
          <p:nvSpPr>
            <p:cNvPr id="4" name="Rectangle 3"/>
            <p:cNvSpPr/>
            <p:nvPr/>
          </p:nvSpPr>
          <p:spPr>
            <a:xfrm>
              <a:off x="7268061" y="5760720"/>
              <a:ext cx="217170" cy="217170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95310" y="5059918"/>
              <a:ext cx="5341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20°</a:t>
              </a:r>
              <a:endParaRPr lang="en-US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33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425450" y="1017270"/>
                <a:ext cx="8450263" cy="5692140"/>
              </a:xfrm>
            </p:spPr>
            <p:txBody>
              <a:bodyPr/>
              <a:lstStyle/>
              <a:p>
                <a:pPr eaLnBrk="1" hangingPunct="1"/>
                <a:r>
                  <a:rPr lang="en-US" altLang="en-US" sz="2800" b="1" dirty="0" smtClean="0">
                    <a:solidFill>
                      <a:srgbClr val="FFFF00"/>
                    </a:solidFill>
                  </a:rPr>
                  <a:t>Summary:</a:t>
                </a:r>
              </a:p>
              <a:p>
                <a:pPr lvl="1"/>
                <a:r>
                  <a:rPr lang="en-US" sz="2400" b="1" dirty="0"/>
                  <a:t>Area formulas of most figures on the formula sheet</a:t>
                </a:r>
              </a:p>
              <a:p>
                <a:pPr lvl="1"/>
                <a:r>
                  <a:rPr lang="en-US" sz="2400" b="1" dirty="0"/>
                  <a:t>Area of a polygon,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=</m:t>
                    </m:r>
                    <m:f>
                      <m:fPr>
                        <m:type m:val="lin"/>
                        <m:ctrlPr>
                          <a:rPr lang="en-US" sz="2400" b="1" i="1"/>
                        </m:ctrlPr>
                      </m:fPr>
                      <m:num>
                        <m:r>
                          <a:rPr lang="en-US" sz="2400" b="1" i="1"/>
                          <m:t>𝟏</m:t>
                        </m:r>
                      </m:num>
                      <m:den>
                        <m:r>
                          <a:rPr lang="en-US" sz="2400" b="1" i="1"/>
                          <m:t>𝟐</m:t>
                        </m:r>
                        <m:r>
                          <a:rPr lang="en-US" sz="2400" b="1" i="1" smtClean="0">
                            <a:latin typeface="Cambria Math"/>
                          </a:rPr>
                          <m:t>𝑷</m:t>
                        </m:r>
                        <m:r>
                          <a:rPr lang="en-US" sz="2400" b="1" i="1"/>
                          <m:t>𝒂</m:t>
                        </m:r>
                      </m:den>
                    </m:f>
                  </m:oMath>
                </a14:m>
                <a:r>
                  <a:rPr lang="en-US" sz="2400" b="1" dirty="0"/>
                  <a:t>, </a:t>
                </a:r>
                <a:r>
                  <a:rPr lang="en-US" sz="2400" b="1" i="1" dirty="0"/>
                  <a:t>a</a:t>
                </a:r>
                <a:r>
                  <a:rPr lang="en-US" sz="2400" b="1" dirty="0"/>
                  <a:t> = apothem and </a:t>
                </a:r>
                <a:r>
                  <a:rPr lang="en-US" sz="2400" b="1" i="1" dirty="0" smtClean="0"/>
                  <a:t>P</a:t>
                </a:r>
                <a:r>
                  <a:rPr lang="en-US" sz="2400" b="1" dirty="0" smtClean="0"/>
                  <a:t> </a:t>
                </a:r>
                <a:r>
                  <a:rPr lang="en-US" sz="2400" b="1" dirty="0"/>
                  <a:t>= perimeter is not on it</a:t>
                </a:r>
              </a:p>
              <a:p>
                <a:pPr lvl="1"/>
                <a:r>
                  <a:rPr lang="en-US" sz="2400" b="1" dirty="0"/>
                  <a:t>Area of a rhombus, </a:t>
                </a:r>
                <a14:m>
                  <m:oMath xmlns:m="http://schemas.openxmlformats.org/officeDocument/2006/math">
                    <m:r>
                      <a:rPr lang="en-US" sz="2400" b="1" i="1"/>
                      <m:t>𝑨</m:t>
                    </m:r>
                    <m:r>
                      <a:rPr lang="en-US" sz="2400" b="1" i="1"/>
                      <m:t>=</m:t>
                    </m:r>
                    <m:f>
                      <m:fPr>
                        <m:type m:val="lin"/>
                        <m:ctrlPr>
                          <a:rPr lang="en-US" sz="2400" b="1" i="1"/>
                        </m:ctrlPr>
                      </m:fPr>
                      <m:num>
                        <m:r>
                          <a:rPr lang="en-US" sz="2400" b="1" i="1"/>
                          <m:t>𝟏</m:t>
                        </m:r>
                      </m:num>
                      <m:den>
                        <m:r>
                          <a:rPr lang="en-US" sz="2400" b="1" i="1"/>
                          <m:t>𝟐</m:t>
                        </m:r>
                        <m:sSub>
                          <m:sSubPr>
                            <m:ctrlPr>
                              <a:rPr lang="en-US" sz="2400" b="1" i="1"/>
                            </m:ctrlPr>
                          </m:sSubPr>
                          <m:e>
                            <m:r>
                              <a:rPr lang="en-US" sz="2400" b="1" i="1"/>
                              <m:t>𝒅</m:t>
                            </m:r>
                          </m:e>
                          <m:sub>
                            <m:r>
                              <a:rPr lang="en-US" sz="2400" b="1" i="1"/>
                              <m:t>𝟏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1" i="1"/>
                            </m:ctrlPr>
                          </m:sSubPr>
                          <m:e>
                            <m:r>
                              <a:rPr lang="en-US" sz="2400" b="1" i="1"/>
                              <m:t>𝒅</m:t>
                            </m:r>
                          </m:e>
                          <m:sub>
                            <m:r>
                              <a:rPr lang="en-US" sz="2400" b="1" i="1"/>
                              <m:t>𝟏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b="1" dirty="0"/>
                  <a:t>, d is the whole length of diagonal is not on it</a:t>
                </a:r>
              </a:p>
              <a:p>
                <a:pPr lvl="1"/>
                <a:r>
                  <a:rPr lang="en-US" sz="2400" b="1" dirty="0"/>
                  <a:t>Area of composite figures is the area of each of its parts added up</a:t>
                </a:r>
              </a:p>
              <a:p>
                <a:pPr lvl="1"/>
                <a:endParaRPr lang="en-US" sz="2400" b="1" dirty="0"/>
              </a:p>
              <a:p>
                <a:pPr eaLnBrk="1" hangingPunct="1"/>
                <a:r>
                  <a:rPr lang="en-US" altLang="en-US" sz="2800" b="1" dirty="0" smtClean="0">
                    <a:solidFill>
                      <a:srgbClr val="FFFF00"/>
                    </a:solidFill>
                  </a:rPr>
                  <a:t>Homework:</a:t>
                </a:r>
                <a:r>
                  <a:rPr lang="en-US" altLang="en-US" sz="2800" b="1" dirty="0" smtClean="0"/>
                  <a:t>  </a:t>
                </a:r>
              </a:p>
              <a:p>
                <a:pPr lvl="1" eaLnBrk="1" hangingPunct="1"/>
                <a:r>
                  <a:rPr lang="en-US" altLang="en-US" sz="2400" b="1" dirty="0" smtClean="0"/>
                  <a:t>none</a:t>
                </a:r>
              </a:p>
            </p:txBody>
          </p:sp>
        </mc:Choice>
        <mc:Fallback>
          <p:sp>
            <p:nvSpPr>
              <p:cNvPr id="1433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25450" y="1017270"/>
                <a:ext cx="8450263" cy="5692140"/>
              </a:xfrm>
              <a:blipFill rotWithShape="1">
                <a:blip r:embed="rId2"/>
                <a:stretch>
                  <a:fillRect l="-1299" t="-1071" r="-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Find </a:t>
            </a:r>
            <a:r>
              <a:rPr lang="en-US" sz="2800" b="1" dirty="0"/>
              <a:t>areas of rhombuses and kites</a:t>
            </a:r>
          </a:p>
          <a:p>
            <a:r>
              <a:rPr lang="en-US" sz="2800" b="1" dirty="0" smtClean="0"/>
              <a:t>Find </a:t>
            </a:r>
            <a:r>
              <a:rPr lang="en-US" sz="2800" b="1" dirty="0"/>
              <a:t>angle measures in regular polygons</a:t>
            </a:r>
          </a:p>
          <a:p>
            <a:r>
              <a:rPr lang="en-US" sz="2800" b="1" dirty="0" smtClean="0"/>
              <a:t>Find </a:t>
            </a:r>
            <a:r>
              <a:rPr lang="en-US" sz="2800" b="1" dirty="0"/>
              <a:t>areas of regular polygons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1405" y="3271201"/>
            <a:ext cx="4171428" cy="28197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FF00"/>
                </a:solidFill>
              </a:rPr>
              <a:t>Apothem of a regular polygon </a:t>
            </a:r>
            <a:r>
              <a:rPr lang="en-US" sz="2400" b="1" dirty="0"/>
              <a:t>– the distance from the center to any side of the </a:t>
            </a:r>
            <a:r>
              <a:rPr lang="en-US" sz="2400" b="1" dirty="0" smtClean="0"/>
              <a:t>polygon</a:t>
            </a:r>
            <a:endParaRPr lang="en-US" sz="2400" b="1" dirty="0"/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FF00"/>
                </a:solidFill>
              </a:rPr>
              <a:t>Center of a regular polygon </a:t>
            </a:r>
            <a:r>
              <a:rPr lang="en-US" sz="2400" b="1" dirty="0"/>
              <a:t>– the center of the circle circumscribed around the polygon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FF00"/>
                </a:solidFill>
              </a:rPr>
              <a:t>Central angle of a regular polygon </a:t>
            </a:r>
            <a:r>
              <a:rPr lang="en-US" sz="2400" b="1" dirty="0"/>
              <a:t>– the angle formed by two radii drawn to consecutive vertices of the polygon; (also equal to the exterior angle of the polygon!!)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FF00"/>
                </a:solidFill>
              </a:rPr>
              <a:t>Radius of a regular polygon </a:t>
            </a:r>
            <a:r>
              <a:rPr lang="en-US" sz="2400" b="1" dirty="0"/>
              <a:t>– the radius of the circle circumscribed around the polygon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Area of a Rhombus or Kite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280160" y="4670060"/>
            <a:ext cx="6446520" cy="152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Formula is not on the formula sheet; but a rhombus </a:t>
            </a: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is made up of 4 congruent triangles (and that formula is on the sheet)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2756" y="1212939"/>
            <a:ext cx="6671429" cy="328571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463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Regular Polygon</a:t>
            </a:r>
            <a:r>
              <a:rPr lang="en-US" altLang="en-US" sz="3600" b="1" dirty="0" smtClean="0"/>
              <a:t> Area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880110" y="4309110"/>
            <a:ext cx="7063741" cy="138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The apothem, </a:t>
            </a:r>
            <a:r>
              <a:rPr lang="en-US" altLang="en-US" sz="2400" b="1" i="1" dirty="0" smtClean="0">
                <a:solidFill>
                  <a:srgbClr val="FFFF00"/>
                </a:solidFill>
                <a:latin typeface="Times New Roman" pitchFamily="18" charset="0"/>
              </a:rPr>
              <a:t>a</a:t>
            </a:r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,  looks like a radius.  The perimeter, P, is found by taking the side length and multiplying by the number of sides.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" y="1367790"/>
            <a:ext cx="7571429" cy="24577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1a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06717" y="1149350"/>
            <a:ext cx="43138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area of each rhombus or kite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406717" y="3030478"/>
                <a:ext cx="5212080" cy="1107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sSub>
                      <m:sSub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𝒅</m:t>
                        </m:r>
                      </m:e>
                      <m:sub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𝒅</m:t>
                        </m:r>
                      </m:e>
                      <m:sub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𝟓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)(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𝟏𝟏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)=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𝟐𝟕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𝟓</m:t>
                    </m:r>
                  </m:oMath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717" y="3030478"/>
                <a:ext cx="5212080" cy="1107182"/>
              </a:xfrm>
              <a:prstGeom prst="rect">
                <a:avLst/>
              </a:prstGeom>
              <a:blipFill rotWithShape="1">
                <a:blip r:embed="rId2"/>
                <a:stretch>
                  <a:fillRect l="-1871" t="-71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401" y="1149350"/>
            <a:ext cx="1720734" cy="2801390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1b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06717" y="1149350"/>
            <a:ext cx="43138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area of each rhombus or kite</a:t>
            </a:r>
            <a:r>
              <a:rPr lang="en-US" sz="2400" b="1" dirty="0" smtClean="0"/>
              <a:t>.</a:t>
            </a:r>
            <a:endParaRPr lang="en-US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406716" y="3030478"/>
                <a:ext cx="7297103" cy="3370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  </a:t>
                </a:r>
                <a:endParaRPr lang="en-US" alt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𝑨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sSub>
                      <m:sSub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𝒅</m:t>
                        </m:r>
                      </m:e>
                      <m:sub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sub>
                    </m:sSub>
                    <m:sSub>
                      <m:sSub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𝒅</m:t>
                        </m:r>
                      </m:e>
                      <m:sub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sub>
                    </m:sSub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alt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)(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𝟐𝟒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)=</m:t>
                    </m:r>
                    <m:r>
                      <a:rPr lang="en-US" alt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  <a:ea typeface="Cambria Math"/>
                      </a:rPr>
                      <m:t>𝟏𝟐𝟎</m:t>
                    </m:r>
                  </m:oMath>
                </a14:m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  or</a:t>
                </a: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endParaRPr lang="en-US" alt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𝟒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𝑨𝒓𝒆𝒂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𝒐𝒇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 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𝒕𝒓𝒊𝒂𝒏𝒈𝒍𝒆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:  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𝟒</m:t>
                      </m:r>
                      <m:f>
                        <m:fPr>
                          <m:ctrlP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𝒃𝒉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𝟐</m:t>
                      </m:r>
                      <m:d>
                        <m:dPr>
                          <m:ctrlP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𝟏𝟐</m:t>
                          </m:r>
                        </m:e>
                      </m:d>
                      <m:d>
                        <m:dPr>
                          <m:ctrlP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en-US" sz="2400" b="1" i="1" dirty="0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𝟓</m:t>
                          </m:r>
                        </m:e>
                      </m:d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en-US" sz="2400" b="1" i="1" dirty="0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𝟏𝟐𝟎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 marL="0" indent="0"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  <a:tabLst/>
                </a:pPr>
                <a:r>
                  <a:rPr lang="en-US" alt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Base and height are ½ diagonals (since they bisect each other)</a:t>
                </a:r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6716" y="3030478"/>
                <a:ext cx="7297103" cy="3370322"/>
              </a:xfrm>
              <a:prstGeom prst="rect">
                <a:avLst/>
              </a:prstGeom>
              <a:blipFill rotWithShape="1">
                <a:blip r:embed="rId2"/>
                <a:stretch>
                  <a:fillRect l="-1337" t="-2351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2668" y="1295209"/>
            <a:ext cx="3927765" cy="1758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52785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2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504824" y="977900"/>
                <a:ext cx="4341496" cy="501675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In the diagram, polygon </a:t>
                </a:r>
                <a:r>
                  <a:rPr lang="en-US" sz="2400" b="1" i="1" dirty="0"/>
                  <a:t>ABCDEFGHJK</a:t>
                </a:r>
                <a:r>
                  <a:rPr lang="en-US" sz="2400" b="1" dirty="0"/>
                  <a:t> is a regular decagon inscribed in </a:t>
                </a:r>
                <a:r>
                  <a:rPr lang="en-US" sz="2400" b="1" dirty="0">
                    <a:sym typeface="Wingdings 2"/>
                  </a:rPr>
                  <a:t></a:t>
                </a:r>
                <a:r>
                  <a:rPr lang="en-US" sz="2400" b="1" i="1" dirty="0"/>
                  <a:t>P</a:t>
                </a:r>
                <a:r>
                  <a:rPr lang="en-US" sz="2400" b="1" dirty="0"/>
                  <a:t>. </a:t>
                </a:r>
                <a:r>
                  <a:rPr lang="en-US" sz="2400" b="1" dirty="0" smtClean="0"/>
                  <a:t> </a:t>
                </a:r>
                <a:br>
                  <a:rPr lang="en-US" sz="2400" b="1" dirty="0" smtClean="0"/>
                </a:br>
                <a:r>
                  <a:rPr lang="en-US" sz="2400" b="1" dirty="0" smtClean="0"/>
                  <a:t>Find </a:t>
                </a:r>
                <a:r>
                  <a:rPr lang="en-US" sz="2400" b="1" dirty="0"/>
                  <a:t>each angle measure.</a:t>
                </a:r>
              </a:p>
              <a:p>
                <a:r>
                  <a:rPr lang="en-US" sz="2400" b="1" dirty="0"/>
                  <a:t> </a:t>
                </a:r>
              </a:p>
              <a:p>
                <a:pPr lvl="0"/>
                <a:r>
                  <a:rPr lang="en-US" sz="2400" b="1" dirty="0"/>
                  <a:t> 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r>
                      <a:rPr lang="en-US" sz="2400" b="1" i="1"/>
                      <m:t>∠</m:t>
                    </m:r>
                    <m:r>
                      <a:rPr lang="en-US" sz="2400" b="1" i="1"/>
                      <m:t>𝑲𝑷𝑱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/>
                  <a:t> </a:t>
                </a:r>
                <a:endParaRPr lang="en-US" sz="2000" b="1" dirty="0"/>
              </a:p>
              <a:p>
                <a:r>
                  <a:rPr lang="en-US" sz="2000" b="1" dirty="0"/>
                  <a:t>  </a:t>
                </a:r>
              </a:p>
              <a:p>
                <a:r>
                  <a:rPr lang="en-US" sz="2000" b="1" dirty="0"/>
                  <a:t> </a:t>
                </a:r>
              </a:p>
              <a:p>
                <a:pPr lvl="0"/>
                <a:r>
                  <a:rPr lang="en-US" sz="2400" b="1" dirty="0"/>
                  <a:t> 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r>
                      <a:rPr lang="en-US" sz="2400" b="1" i="1"/>
                      <m:t>∠</m:t>
                    </m:r>
                    <m:r>
                      <a:rPr lang="en-US" sz="2400" b="1" i="1"/>
                      <m:t>𝑳𝑷𝑲</m:t>
                    </m:r>
                  </m:oMath>
                </a14:m>
                <a:endParaRPr lang="en-US" sz="2400" b="1" dirty="0"/>
              </a:p>
              <a:p>
                <a:r>
                  <a:rPr lang="en-US" sz="2400" b="1" dirty="0"/>
                  <a:t> </a:t>
                </a:r>
                <a:endParaRPr lang="en-US" sz="2000" b="1" dirty="0"/>
              </a:p>
              <a:p>
                <a:r>
                  <a:rPr lang="en-US" sz="2000" b="1" dirty="0"/>
                  <a:t>  </a:t>
                </a:r>
              </a:p>
              <a:p>
                <a:r>
                  <a:rPr lang="en-US" sz="2000" b="1" dirty="0"/>
                  <a:t> </a:t>
                </a:r>
              </a:p>
              <a:p>
                <a:pPr lvl="0"/>
                <a:r>
                  <a:rPr lang="en-US" sz="2400" b="1" dirty="0"/>
                  <a:t> 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r>
                      <a:rPr lang="en-US" sz="2400" b="1" i="1"/>
                      <m:t>∠</m:t>
                    </m:r>
                    <m:r>
                      <a:rPr lang="en-US" sz="2400" b="1" i="1"/>
                      <m:t>𝑳𝑱𝑷</m:t>
                    </m:r>
                  </m:oMath>
                </a14:m>
                <a:endParaRPr lang="en-US" sz="2400" b="1" dirty="0"/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4" y="977900"/>
                <a:ext cx="4341496" cy="5016758"/>
              </a:xfrm>
              <a:prstGeom prst="rect">
                <a:avLst/>
              </a:prstGeom>
              <a:blipFill rotWithShape="1">
                <a:blip r:embed="rId2"/>
                <a:stretch>
                  <a:fillRect l="-2247" t="-851" b="-48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3345178" y="2519838"/>
            <a:ext cx="2263777" cy="460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rgbClr val="FFEB55"/>
                </a:solidFill>
              </a:rPr>
              <a:t>Answer:</a:t>
            </a:r>
            <a:endParaRPr lang="en-US" altLang="en-US" sz="2400" b="1" dirty="0" smtClean="0">
              <a:solidFill>
                <a:schemeClr val="tx1">
                  <a:lumMod val="85000"/>
                </a:schemeClr>
              </a:solidFill>
              <a:ea typeface="Cambria Math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835" y="977900"/>
            <a:ext cx="2984270" cy="290114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 Box 20"/>
              <p:cNvSpPr txBox="1">
                <a:spLocks noChangeArrowheads="1"/>
              </p:cNvSpPr>
              <p:nvPr/>
            </p:nvSpPr>
            <p:spPr bwMode="auto">
              <a:xfrm>
                <a:off x="1230628" y="3335178"/>
                <a:ext cx="3341372" cy="9053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𝒎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∡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𝑲𝑷𝑱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𝟑𝟔𝟎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𝟏𝟎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𝟑𝟔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10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0628" y="3335178"/>
                <a:ext cx="3341372" cy="90535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 Box 20"/>
              <p:cNvSpPr txBox="1">
                <a:spLocks noChangeArrowheads="1"/>
              </p:cNvSpPr>
              <p:nvPr/>
            </p:nvSpPr>
            <p:spPr bwMode="auto">
              <a:xfrm>
                <a:off x="1230628" y="4640580"/>
                <a:ext cx="3755912" cy="8458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𝒎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∡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𝑳𝑷𝑲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∡</m:t>
                          </m:r>
                          <m:r>
                            <a:rPr lang="en-US" altLang="en-US" sz="2400" b="1" i="1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𝑲𝑷𝑱</m:t>
                          </m:r>
                        </m:num>
                        <m:den>
                          <m:r>
                            <a:rPr lang="en-US" alt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</m:den>
                      </m:f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𝟏𝟖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11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0628" y="4640580"/>
                <a:ext cx="3755912" cy="8458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 Box 20"/>
              <p:cNvSpPr txBox="1">
                <a:spLocks noChangeArrowheads="1"/>
              </p:cNvSpPr>
              <p:nvPr/>
            </p:nvSpPr>
            <p:spPr bwMode="auto">
              <a:xfrm>
                <a:off x="1230628" y="5994658"/>
                <a:ext cx="3755912" cy="63474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𝒎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∡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𝑳𝑱𝑷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𝟗𝟎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𝟏𝟖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alt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𝟕𝟐</m:t>
                      </m:r>
                    </m:oMath>
                  </m:oMathPara>
                </a14:m>
                <a:endParaRPr lang="en-US" altLang="en-US" sz="2400" b="1" dirty="0" smtClean="0">
                  <a:solidFill>
                    <a:schemeClr val="tx1">
                      <a:lumMod val="85000"/>
                    </a:schemeClr>
                  </a:solidFill>
                  <a:ea typeface="Cambria Math"/>
                </a:endParaRPr>
              </a:p>
            </p:txBody>
          </p:sp>
        </mc:Choice>
        <mc:Fallback>
          <p:sp>
            <p:nvSpPr>
              <p:cNvPr id="12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0628" y="5994658"/>
                <a:ext cx="3755912" cy="63474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79096" y="1149350"/>
            <a:ext cx="572008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A regular hexagon is inscribed in a circle with a diameter of 32 units.  Find the area of the hexagon.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504666" y="2427369"/>
            <a:ext cx="1805940" cy="476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504666" y="3172599"/>
                <a:ext cx="5594510" cy="27928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/>
                <a:r>
                  <a:rPr 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Radius is the hypotenuse = 16</a:t>
                </a:r>
              </a:p>
              <a:p>
                <a:pPr/>
                <a:r>
                  <a:rPr 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The triangle is a 30°-60°-90°.</a:t>
                </a:r>
              </a:p>
              <a:p>
                <a:pPr/>
                <a:r>
                  <a:rPr lang="en-US" sz="2400" b="1" dirty="0" smtClean="0">
                    <a:solidFill>
                      <a:schemeClr val="tx1">
                        <a:lumMod val="85000"/>
                      </a:schemeClr>
                    </a:solidFill>
                  </a:rPr>
                  <a:t>The apothem is opposite the 60° angle and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𝒉𝒚𝒑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𝟖</m:t>
                    </m:r>
                    <m:rad>
                      <m:radPr>
                        <m:degHide m:val="on"/>
                        <m:ctrlPr>
                          <a:rPr 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2400" b="1" i="1" smtClean="0">
                            <a:solidFill>
                              <a:schemeClr val="tx1">
                                <a:lumMod val="85000"/>
                              </a:schemeClr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𝟏𝟑</m:t>
                    </m:r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.</m:t>
                    </m:r>
                    <m:r>
                      <a:rPr lang="en-US" sz="2400" b="1" i="1" smtClean="0">
                        <a:solidFill>
                          <a:schemeClr val="tx1">
                            <a:lumMod val="85000"/>
                          </a:schemeClr>
                        </a:solidFill>
                        <a:latin typeface="Cambria Math"/>
                      </a:rPr>
                      <m:t>𝟖𝟔</m:t>
                    </m:r>
                  </m:oMath>
                </a14:m>
                <a:endParaRPr 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/>
                <a:endParaRPr lang="en-US" sz="2400" b="1" dirty="0">
                  <a:solidFill>
                    <a:schemeClr val="tx1">
                      <a:lumMod val="85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𝑨</m:t>
                      </m:r>
                      <m:r>
                        <a:rPr 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𝑷𝒂</m:t>
                      </m:r>
                      <m:r>
                        <a:rPr 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d>
                        <m:dPr>
                          <m:ctrlP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</a:rPr>
                            <m:t>𝟔</m:t>
                          </m:r>
                          <m: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𝟖</m:t>
                          </m:r>
                        </m:e>
                      </m:d>
                      <m:d>
                        <m:dPr>
                          <m:ctrlP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𝟏𝟑</m:t>
                          </m:r>
                          <m: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.</m:t>
                          </m:r>
                          <m:r>
                            <a:rPr lang="en-US" sz="2400" b="1" i="1" smtClean="0">
                              <a:solidFill>
                                <a:schemeClr val="tx1">
                                  <a:lumMod val="85000"/>
                                </a:schemeClr>
                              </a:solidFill>
                              <a:latin typeface="Cambria Math"/>
                              <a:ea typeface="Cambria Math"/>
                            </a:rPr>
                            <m:t>𝟖𝟔</m:t>
                          </m:r>
                        </m:e>
                      </m:d>
                      <m:r>
                        <a:rPr 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𝟑𝟑𝟐</m:t>
                      </m:r>
                      <m:r>
                        <a:rPr 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.</m:t>
                      </m:r>
                      <m:r>
                        <a:rPr lang="en-US" sz="2400" b="1" i="1" smtClean="0">
                          <a:solidFill>
                            <a:schemeClr val="tx1">
                              <a:lumMod val="85000"/>
                            </a:schemeClr>
                          </a:solidFill>
                          <a:latin typeface="Cambria Math"/>
                          <a:ea typeface="Cambria Math"/>
                        </a:rPr>
                        <m:t>𝟓𝟓</m:t>
                      </m:r>
                    </m:oMath>
                  </m:oMathPara>
                </a14:m>
                <a:endParaRPr lang="en-US" sz="2400" b="1" dirty="0" smtClean="0">
                  <a:solidFill>
                    <a:schemeClr val="tx1">
                      <a:lumMod val="8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666" y="3172599"/>
                <a:ext cx="5594510" cy="2792880"/>
              </a:xfrm>
              <a:prstGeom prst="rect">
                <a:avLst/>
              </a:prstGeom>
              <a:blipFill rotWithShape="1">
                <a:blip r:embed="rId2"/>
                <a:stretch>
                  <a:fillRect l="-1743" t="-152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175" y="1149349"/>
            <a:ext cx="2759826" cy="279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580</Words>
  <Application>Microsoft Office PowerPoint</Application>
  <PresentationFormat>On-screen Show (4:3)</PresentationFormat>
  <Paragraphs>71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Lesson 11-3</vt:lpstr>
      <vt:lpstr>Objectives</vt:lpstr>
      <vt:lpstr>Vocabulary</vt:lpstr>
      <vt:lpstr>Area of a Rhombus or Kite</vt:lpstr>
      <vt:lpstr>Regular Polygon Area</vt:lpstr>
      <vt:lpstr>Example 1a</vt:lpstr>
      <vt:lpstr>Example 1b</vt:lpstr>
      <vt:lpstr>Example 2</vt:lpstr>
      <vt:lpstr>Example 3</vt:lpstr>
      <vt:lpstr>Example 4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50</cp:revision>
  <dcterms:created xsi:type="dcterms:W3CDTF">2008-01-23T14:30:53Z</dcterms:created>
  <dcterms:modified xsi:type="dcterms:W3CDTF">2018-11-11T17:25:08Z</dcterms:modified>
</cp:coreProperties>
</file>