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84" r:id="rId5"/>
    <p:sldId id="291" r:id="rId6"/>
    <p:sldId id="293" r:id="rId7"/>
    <p:sldId id="262" r:id="rId8"/>
    <p:sldId id="285" r:id="rId9"/>
    <p:sldId id="286" r:id="rId10"/>
    <p:sldId id="28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99CC"/>
    <a:srgbClr val="FFFF00"/>
    <a:srgbClr val="CC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D05D3-6EF1-40C4-8709-EA4FB909F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48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E658B-C9C0-4F95-BE6C-65369ED14E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1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6B3C0-38EA-48F8-9793-0C674C5BF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9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D265F-25E3-4D44-A44A-1C0871A59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14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A1C60-2D72-40B2-8376-BA87304CB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5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5ABBD-2AC9-458B-8FC7-1A40BED91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67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BE5D6-A2C8-468C-9961-CD5025B65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1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607C3-1997-4FE4-AECB-F56C12824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6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59118-A6E5-45B5-919E-13182DA32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2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56C2E-8E01-415D-B916-54F95F44C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55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9EC7C-174C-4AFD-AFAC-BAC97B75E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6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AC79513-AA0F-4CEF-BB56-A9752ED11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Lesson </a:t>
            </a:r>
            <a:r>
              <a:rPr lang="en-US" altLang="en-US" b="1" dirty="0" smtClean="0"/>
              <a:t>11-4</a:t>
            </a:r>
            <a:endParaRPr lang="en-US" altLang="en-US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pPr eaLnBrk="1" hangingPunct="1"/>
            <a:r>
              <a:rPr lang="en-US" b="1" dirty="0"/>
              <a:t>Three-Dimensional Figures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017270"/>
            <a:ext cx="8450263" cy="5692140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/>
            <a:r>
              <a:rPr lang="en-US" sz="2400" b="1" dirty="0"/>
              <a:t>A revolutionary solid is formed by rotating a 2-d figure around an axis or revolution</a:t>
            </a:r>
          </a:p>
          <a:p>
            <a:pPr lvl="1"/>
            <a:r>
              <a:rPr lang="en-US" sz="2400" b="1" dirty="0"/>
              <a:t>Revolutionary solids are talked about in calculus courses a lot</a:t>
            </a:r>
          </a:p>
          <a:p>
            <a:pPr lvl="1"/>
            <a:r>
              <a:rPr lang="en-US" sz="2400" b="1" dirty="0"/>
              <a:t>Conic sections in Algebra 2 are the cross-sections of the intersections of a plane and a cone</a:t>
            </a:r>
          </a:p>
          <a:p>
            <a:pPr lvl="1"/>
            <a:r>
              <a:rPr lang="en-US" sz="2400" b="1" dirty="0"/>
              <a:t>Faces are sides, vertexes are corner points and edges are line segments connecting sides</a:t>
            </a:r>
          </a:p>
          <a:p>
            <a:pPr lvl="1"/>
            <a:endParaRPr lang="en-US" sz="2400" b="1" dirty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none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/>
              <a:t>Classify </a:t>
            </a:r>
            <a:r>
              <a:rPr lang="en-US" sz="2800" b="1" dirty="0"/>
              <a:t>solids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/>
              <a:t>Describe </a:t>
            </a:r>
            <a:r>
              <a:rPr lang="en-US" sz="2800" b="1" dirty="0"/>
              <a:t>cross sections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/>
              <a:t>Sketch </a:t>
            </a:r>
            <a:r>
              <a:rPr lang="en-US" sz="2800" b="1" dirty="0"/>
              <a:t>and describe solids of revolutions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898" y="3513136"/>
            <a:ext cx="1787525" cy="227774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666" y="4034878"/>
            <a:ext cx="5191850" cy="13908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48690"/>
            <a:ext cx="8229600" cy="5577840"/>
          </a:xfrm>
        </p:spPr>
        <p:txBody>
          <a:bodyPr/>
          <a:lstStyle/>
          <a:p>
            <a:r>
              <a:rPr lang="en-US" sz="2400" b="1" dirty="0">
                <a:solidFill>
                  <a:srgbClr val="FFFF00"/>
                </a:solidFill>
              </a:rPr>
              <a:t>Axis of revolution </a:t>
            </a:r>
            <a:r>
              <a:rPr lang="en-US" sz="2400" b="1" dirty="0"/>
              <a:t>– the line around which a shape is rotated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Cross section </a:t>
            </a:r>
            <a:r>
              <a:rPr lang="en-US" sz="2400" b="1" dirty="0"/>
              <a:t>– the intersection of a plane and a solid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Edge</a:t>
            </a:r>
            <a:r>
              <a:rPr lang="en-US" sz="2400" b="1" dirty="0"/>
              <a:t> – line segment formed by the intersection of two faces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Face</a:t>
            </a:r>
            <a:r>
              <a:rPr lang="en-US" sz="2400" b="1" dirty="0"/>
              <a:t> – the sides of a polyhedron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Polyhedron</a:t>
            </a:r>
            <a:r>
              <a:rPr lang="en-US" sz="2400" b="1" dirty="0"/>
              <a:t> – a solid that is bounded by polygons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Solid of revolution </a:t>
            </a:r>
            <a:r>
              <a:rPr lang="en-US" sz="2400" b="1" dirty="0"/>
              <a:t>– a three dimensional figure that is formed by rotating a two-dimensional shape around an axis 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Vertex</a:t>
            </a:r>
            <a:r>
              <a:rPr lang="en-US" sz="2400" b="1" dirty="0"/>
              <a:t> – a point where three or more edges </a:t>
            </a:r>
            <a:r>
              <a:rPr lang="en-US" sz="2400" b="1" dirty="0" smtClean="0"/>
              <a:t>meet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Common 3d Figures</a:t>
            </a:r>
            <a:endParaRPr lang="en-US" altLang="en-US" sz="3600" b="1" dirty="0" smtClean="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2040255" y="5827793"/>
            <a:ext cx="4926330" cy="675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All formulas on SOL Formula sheet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48" y="1284921"/>
            <a:ext cx="6857144" cy="44285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463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Cross Sections</a:t>
            </a:r>
            <a:endParaRPr lang="en-US" altLang="en-US" sz="3600" b="1" dirty="0" smtClean="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870620" y="4914900"/>
            <a:ext cx="7063741" cy="138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All conic sections, studied in Math Analysis (course after Algebra II) are cross sections of a cone.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225" y="1291590"/>
            <a:ext cx="7328571" cy="31436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825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Figures of Revolutions</a:t>
            </a:r>
            <a:endParaRPr lang="en-US" altLang="en-US" sz="3600" b="1" dirty="0" smtClean="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870620" y="5212080"/>
            <a:ext cx="7063741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Concept used in calculus problems </a:t>
            </a:r>
            <a:b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</a:br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(and in wood-working by routers)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242" y="1129186"/>
            <a:ext cx="7530564" cy="37857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428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1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406717" y="1149350"/>
            <a:ext cx="812006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Tell whether each solid is a polyhedron.  If it is, name the polyhedron</a:t>
            </a:r>
            <a:r>
              <a:rPr lang="en-US" sz="2400" b="1" dirty="0" smtClean="0"/>
              <a:t>.</a:t>
            </a:r>
          </a:p>
          <a:p>
            <a:endParaRPr lang="en-US" sz="2400" b="1" dirty="0"/>
          </a:p>
          <a:p>
            <a:r>
              <a:rPr lang="en-US" sz="2400" b="1" dirty="0" smtClean="0"/>
              <a:t>a)                               b)                           c)</a:t>
            </a:r>
            <a:endParaRPr lang="en-US" sz="2400" b="1" dirty="0"/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406716" y="4391992"/>
            <a:ext cx="1970723" cy="721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EB55"/>
                </a:solidFill>
              </a:rPr>
              <a:t>Answer: </a:t>
            </a:r>
            <a:endParaRPr lang="en-US" altLang="en-US" sz="24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302" y="2328861"/>
            <a:ext cx="1895475" cy="18097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020" y="2328861"/>
            <a:ext cx="1562100" cy="12096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7935" y="2328861"/>
            <a:ext cx="2085975" cy="1809750"/>
          </a:xfrm>
          <a:prstGeom prst="rect">
            <a:avLst/>
          </a:prstGeom>
        </p:spPr>
      </p:pic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406714" y="5132088"/>
            <a:ext cx="2222185" cy="1296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Yes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Pentagonal pyramid</a:t>
            </a:r>
            <a:endParaRPr lang="en-US" altLang="en-US" sz="2400" b="1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3460907" y="4407250"/>
            <a:ext cx="2222185" cy="1296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No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Hemisphere</a:t>
            </a:r>
            <a:endParaRPr lang="en-US" altLang="en-US" sz="2400" b="1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6337935" y="5013528"/>
            <a:ext cx="2222185" cy="1296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Yes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Hexagonal cylinder</a:t>
            </a:r>
            <a:endParaRPr lang="en-US" altLang="en-US" sz="2400" b="1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2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04824" y="977900"/>
            <a:ext cx="7747636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Describe the shape formed by the intersection of the plane and the solid</a:t>
            </a:r>
            <a:r>
              <a:rPr lang="en-US" sz="2400" b="1" dirty="0" smtClean="0"/>
              <a:t>.</a:t>
            </a:r>
          </a:p>
          <a:p>
            <a:endParaRPr lang="en-US" sz="2400" b="1" dirty="0"/>
          </a:p>
          <a:p>
            <a:r>
              <a:rPr lang="en-US" sz="2400" b="1" dirty="0" smtClean="0"/>
              <a:t>a)                                      b)</a:t>
            </a:r>
            <a:endParaRPr lang="en-US" sz="2400" b="1" dirty="0"/>
          </a:p>
          <a:p>
            <a:r>
              <a:rPr lang="en-US" sz="2400" b="1" dirty="0"/>
              <a:t> 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3733798" y="4545190"/>
            <a:ext cx="2263777" cy="460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EB55"/>
                </a:solidFill>
              </a:rPr>
              <a:t>Answer:</a:t>
            </a:r>
            <a:endParaRPr lang="en-US" altLang="en-US" sz="2400" b="1" dirty="0" smtClean="0">
              <a:solidFill>
                <a:schemeClr val="tx1">
                  <a:lumMod val="85000"/>
                </a:schemeClr>
              </a:solidFill>
              <a:ea typeface="Cambria Math"/>
            </a:endParaRPr>
          </a:p>
        </p:txBody>
      </p:sp>
      <p:sp>
        <p:nvSpPr>
          <p:cNvPr id="10" name="Text Box 20"/>
          <p:cNvSpPr txBox="1">
            <a:spLocks noChangeArrowheads="1"/>
          </p:cNvSpPr>
          <p:nvPr/>
        </p:nvSpPr>
        <p:spPr bwMode="auto">
          <a:xfrm>
            <a:off x="773428" y="5580656"/>
            <a:ext cx="3341372" cy="905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  <a:ea typeface="Cambria Math"/>
              </a:rPr>
              <a:t>Half a circle</a:t>
            </a:r>
            <a:endParaRPr lang="en-US" altLang="en-US" sz="2400" b="1" dirty="0" smtClean="0">
              <a:solidFill>
                <a:schemeClr val="tx1">
                  <a:lumMod val="85000"/>
                </a:schemeClr>
              </a:solidFill>
              <a:ea typeface="Cambria Math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1364" y="2184069"/>
            <a:ext cx="2447925" cy="18383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310" y="2184069"/>
            <a:ext cx="1666875" cy="3048000"/>
          </a:xfrm>
          <a:prstGeom prst="rect">
            <a:avLst/>
          </a:prstGeom>
        </p:spPr>
      </p:pic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5337808" y="4772916"/>
            <a:ext cx="3341372" cy="905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  <a:ea typeface="Cambria Math"/>
              </a:rPr>
              <a:t>Pentagon</a:t>
            </a:r>
            <a:endParaRPr lang="en-US" altLang="en-US" sz="2400" b="1" dirty="0" smtClean="0">
              <a:solidFill>
                <a:schemeClr val="tx1">
                  <a:lumMod val="85000"/>
                </a:schemeClr>
              </a:solidFill>
              <a:ea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28131373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10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3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79096" y="1149350"/>
            <a:ext cx="827341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Sketch the solid produced by rotating the figure around the given axis.  Then identify and describe the solid (defining parameters needed for surface area or volume).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1996123" y="2366049"/>
            <a:ext cx="1805940" cy="476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404019" y="5572899"/>
            <a:ext cx="194119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/>
            <a:r>
              <a:rPr lang="en-US" sz="2400" b="1" dirty="0" smtClean="0">
                <a:solidFill>
                  <a:schemeClr val="tx1">
                    <a:lumMod val="85000"/>
                  </a:schemeClr>
                </a:solidFill>
              </a:rPr>
              <a:t>Cone:</a:t>
            </a:r>
          </a:p>
          <a:p>
            <a:pPr/>
            <a:r>
              <a:rPr lang="en-US" sz="2400" b="1" dirty="0" err="1" smtClean="0">
                <a:solidFill>
                  <a:schemeClr val="tx1">
                    <a:lumMod val="85000"/>
                  </a:schemeClr>
                </a:solidFill>
              </a:rPr>
              <a:t>Ht</a:t>
            </a:r>
            <a:r>
              <a:rPr lang="en-US" sz="2400" b="1" dirty="0" smtClean="0">
                <a:solidFill>
                  <a:schemeClr val="tx1">
                    <a:lumMod val="85000"/>
                  </a:schemeClr>
                </a:solidFill>
              </a:rPr>
              <a:t> = 6 r =4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8913" y="3021665"/>
            <a:ext cx="1042988" cy="21145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110" y="3021665"/>
            <a:ext cx="1243013" cy="2214563"/>
          </a:xfrm>
          <a:prstGeom prst="rect">
            <a:avLst/>
          </a:prstGeom>
        </p:spPr>
      </p:pic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5871369" y="5572899"/>
            <a:ext cx="194119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/>
            <a:r>
              <a:rPr lang="en-US" sz="2400" b="1" dirty="0" smtClean="0">
                <a:solidFill>
                  <a:schemeClr val="tx1">
                    <a:lumMod val="85000"/>
                  </a:schemeClr>
                </a:solidFill>
              </a:rPr>
              <a:t>Sphere:</a:t>
            </a:r>
          </a:p>
          <a:p>
            <a:pPr/>
            <a:r>
              <a:rPr lang="en-US" sz="2400" b="1" dirty="0" smtClean="0">
                <a:solidFill>
                  <a:schemeClr val="tx1">
                    <a:lumMod val="85000"/>
                  </a:schemeClr>
                </a:solidFill>
              </a:rPr>
              <a:t>r =5</a:t>
            </a:r>
          </a:p>
        </p:txBody>
      </p:sp>
    </p:spTree>
    <p:extLst>
      <p:ext uri="{BB962C8B-B14F-4D97-AF65-F5344CB8AC3E}">
        <p14:creationId xmlns:p14="http://schemas.microsoft.com/office/powerpoint/2010/main" val="150904636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24" grpId="0"/>
      <p:bldP spid="1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307</Words>
  <Application>Microsoft Office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Lesson 11-4</vt:lpstr>
      <vt:lpstr>Objectives</vt:lpstr>
      <vt:lpstr>Vocabulary</vt:lpstr>
      <vt:lpstr>Common 3d Figures</vt:lpstr>
      <vt:lpstr>Cross Sections</vt:lpstr>
      <vt:lpstr>Figures of Revolutions</vt:lpstr>
      <vt:lpstr>Example 1</vt:lpstr>
      <vt:lpstr>Example 2</vt:lpstr>
      <vt:lpstr>Example 3</vt:lpstr>
      <vt:lpstr>Summary &amp; Homework</vt:lpstr>
    </vt:vector>
  </TitlesOfParts>
  <Company>scsb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chrisheadlee</dc:creator>
  <cp:lastModifiedBy>Chris</cp:lastModifiedBy>
  <cp:revision>56</cp:revision>
  <dcterms:created xsi:type="dcterms:W3CDTF">2008-01-23T14:30:53Z</dcterms:created>
  <dcterms:modified xsi:type="dcterms:W3CDTF">2018-11-11T18:28:08Z</dcterms:modified>
</cp:coreProperties>
</file>