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0" r:id="rId4"/>
    <p:sldId id="293" r:id="rId5"/>
    <p:sldId id="284" r:id="rId6"/>
    <p:sldId id="291" r:id="rId7"/>
    <p:sldId id="294" r:id="rId8"/>
    <p:sldId id="262" r:id="rId9"/>
    <p:sldId id="285" r:id="rId10"/>
    <p:sldId id="286" r:id="rId11"/>
    <p:sldId id="287" r:id="rId12"/>
    <p:sldId id="295" r:id="rId13"/>
    <p:sldId id="296" r:id="rId14"/>
    <p:sldId id="281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99CC"/>
    <a:srgbClr val="FFFF00"/>
    <a:srgbClr val="CC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D05D3-6EF1-40C4-8709-EA4FB909FE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48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E658B-C9C0-4F95-BE6C-65369ED14E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512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6B3C0-38EA-48F8-9793-0C674C5BFE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99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D265F-25E3-4D44-A44A-1C0871A59C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14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A1C60-2D72-40B2-8376-BA87304CB3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253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5ABBD-2AC9-458B-8FC7-1A40BED91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967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BE5D6-A2C8-468C-9961-CD5025B653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217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607C3-1997-4FE4-AECB-F56C12824B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362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59118-A6E5-45B5-919E-13182DA324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520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56C2E-8E01-415D-B916-54F95F44CD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855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9EC7C-174C-4AFD-AFAC-BAC97B75EE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69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AC79513-AA0F-4CEF-BB56-A9752ED119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Lesson </a:t>
            </a:r>
            <a:r>
              <a:rPr lang="en-US" altLang="en-US" b="1" dirty="0" smtClean="0"/>
              <a:t>11-5</a:t>
            </a:r>
            <a:endParaRPr lang="en-US" altLang="en-US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/>
          <a:p>
            <a:pPr eaLnBrk="1" hangingPunct="1"/>
            <a:r>
              <a:rPr lang="en-US" b="1" dirty="0"/>
              <a:t>Surface Areas of Prisms and Cylinders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3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79096" y="1149350"/>
            <a:ext cx="572008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You are covering the lateral area of a wastebasket with paper.  Find the minimum amount of paper you need.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504666" y="2427369"/>
            <a:ext cx="1805940" cy="476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 Box 11"/>
              <p:cNvSpPr txBox="1">
                <a:spLocks noChangeArrowheads="1"/>
              </p:cNvSpPr>
              <p:nvPr/>
            </p:nvSpPr>
            <p:spPr bwMode="auto">
              <a:xfrm>
                <a:off x="504666" y="3613182"/>
                <a:ext cx="8113554" cy="8224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𝑳𝒂𝒕𝒆𝒓𝒂𝒍</m:t>
                      </m:r>
                      <m:r>
                        <a:rPr 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𝒂𝒓𝒆𝒂</m:t>
                      </m:r>
                      <m:r>
                        <a:rPr 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 =</m:t>
                      </m:r>
                      <m:r>
                        <a:rPr lang="en-US" sz="2400" b="1" i="0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𝟐</m:t>
                      </m:r>
                      <m:r>
                        <a:rPr 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𝛑</m:t>
                      </m:r>
                      <m:r>
                        <a:rPr 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𝒓𝒉</m:t>
                      </m:r>
                      <m:r>
                        <a:rPr 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d>
                        <m:dPr>
                          <m:ctrlPr>
                            <a:rPr lang="en-US" sz="2400" b="1" i="1" dirty="0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1" i="1" dirty="0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𝟓</m:t>
                          </m:r>
                        </m:e>
                      </m:d>
                      <m:d>
                        <m:dPr>
                          <m:ctrlPr>
                            <a:rPr lang="en-US" sz="2400" b="1" i="1" dirty="0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1" i="1" dirty="0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𝟏𝟏</m:t>
                          </m:r>
                        </m:e>
                      </m:d>
                      <m:r>
                        <a:rPr 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𝟏𝟏𝟎</m:t>
                      </m:r>
                      <m:r>
                        <a:rPr 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r>
                        <a:rPr 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𝟑𝟒𝟓</m:t>
                      </m:r>
                      <m:r>
                        <a:rPr 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𝟓𝟖</m:t>
                      </m:r>
                      <m:r>
                        <a:rPr 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𝒔𝒒</m:t>
                      </m:r>
                      <m:r>
                        <a:rPr 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𝒊𝒏</m:t>
                      </m:r>
                    </m:oMath>
                  </m:oMathPara>
                </a14:m>
                <a:endParaRPr lang="en-US" sz="24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4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4666" y="3613182"/>
                <a:ext cx="8113554" cy="822469"/>
              </a:xfrm>
              <a:prstGeom prst="rect">
                <a:avLst/>
              </a:prstGeom>
              <a:blipFill rotWithShape="1">
                <a:blip r:embed="rId2"/>
                <a:stretch>
                  <a:fillRect b="-66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0860" y="1149350"/>
            <a:ext cx="1737360" cy="2161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04636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4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20039" y="1149350"/>
            <a:ext cx="550926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Find the lateral area and the surface area of the composite figure.</a:t>
            </a:r>
          </a:p>
          <a:p>
            <a:r>
              <a:rPr lang="en-US" sz="2400" b="1" dirty="0"/>
              <a:t> 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640080" y="1959113"/>
            <a:ext cx="3749040" cy="62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 Box 11"/>
              <p:cNvSpPr txBox="1">
                <a:spLocks noChangeArrowheads="1"/>
              </p:cNvSpPr>
              <p:nvPr/>
            </p:nvSpPr>
            <p:spPr bwMode="auto">
              <a:xfrm>
                <a:off x="148590" y="2580778"/>
                <a:ext cx="8823960" cy="37939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/>
                <a:r>
                  <a:rPr lang="en-US" sz="2400" b="1" dirty="0" smtClean="0">
                    <a:solidFill>
                      <a:srgbClr val="FFCCCC"/>
                    </a:solidFill>
                  </a:rPr>
                  <a:t>Lateral area = Lateral area of the cylinder </a:t>
                </a:r>
              </a:p>
              <a:p>
                <a:pPr/>
                <a:r>
                  <a:rPr lang="en-US" sz="2400" b="1" dirty="0" smtClean="0">
                    <a:solidFill>
                      <a:srgbClr val="FFCCCC"/>
                    </a:solidFill>
                  </a:rPr>
                  <a:t>+ Lateral area of the prism (since it opens </a:t>
                </a:r>
              </a:p>
              <a:p>
                <a:pPr/>
                <a:r>
                  <a:rPr lang="en-US" sz="2400" b="1" dirty="0" smtClean="0">
                    <a:solidFill>
                      <a:srgbClr val="FFCCCC"/>
                    </a:solidFill>
                  </a:rPr>
                  <a:t>up new area inside the cylinder)</a:t>
                </a:r>
              </a:p>
              <a:p>
                <a:pPr/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𝑳𝑨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𝟐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𝒓𝒉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𝒘𝒉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𝒍𝒉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d>
                        <m:d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𝟏𝟎</m:t>
                          </m:r>
                        </m:e>
                      </m:d>
                      <m:d>
                        <m:d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𝟏𝟐</m:t>
                          </m:r>
                        </m:e>
                      </m:d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𝟐</m:t>
                      </m:r>
                      <m:d>
                        <m:d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</m:e>
                      </m:d>
                      <m:d>
                        <m:d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𝟏𝟐</m:t>
                          </m:r>
                        </m:e>
                      </m:d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𝟐</m:t>
                      </m:r>
                      <m:d>
                        <m:d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𝟒</m:t>
                          </m:r>
                        </m:e>
                      </m:d>
                      <m:d>
                        <m:d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𝟏𝟐</m:t>
                          </m:r>
                        </m:e>
                      </m:d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𝑳𝑨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𝟐𝟒𝟎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𝟏𝟔𝟖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𝟗𝟐𝟏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𝟐𝟖</m:t>
                      </m:r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:r>
                  <a:rPr lang="en-US" sz="2400" b="1" dirty="0" smtClean="0">
                    <a:solidFill>
                      <a:srgbClr val="FFCCCC"/>
                    </a:solidFill>
                  </a:rPr>
                  <a:t>Base Area = Base of cylinder – base of prism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𝑩𝒂𝒔𝒆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𝒓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𝒍𝒘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𝟏𝟎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𝟑</m:t>
                      </m:r>
                      <m:d>
                        <m:d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𝟒</m:t>
                          </m:r>
                        </m:e>
                      </m:d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𝟏𝟎𝟎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𝟏𝟐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𝟑𝟎𝟐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𝟏𝟔</m:t>
                      </m:r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  <a:ea typeface="Cambria Math"/>
                </a:endParaRPr>
              </a:p>
              <a:p>
                <a:pPr/>
                <a:r>
                  <a:rPr lang="en-US" sz="2400" b="1" dirty="0" smtClean="0">
                    <a:solidFill>
                      <a:srgbClr val="FFCCCC"/>
                    </a:solidFill>
                  </a:rPr>
                  <a:t>Surface area = 2Base area + lateral area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𝑺𝑨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𝟐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𝑩𝑨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𝑳𝑨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𝟐</m:t>
                      </m:r>
                      <m:d>
                        <m:d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𝟑𝟎𝟐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.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𝟏𝟔</m:t>
                          </m:r>
                        </m:e>
                      </m:d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𝟗𝟐𝟏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.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𝟐𝟖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𝟏𝟓𝟐𝟓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.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𝟔𝟎</m:t>
                      </m:r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9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8590" y="2580778"/>
                <a:ext cx="8823960" cy="3793987"/>
              </a:xfrm>
              <a:prstGeom prst="rect">
                <a:avLst/>
              </a:prstGeom>
              <a:blipFill rotWithShape="1">
                <a:blip r:embed="rId2"/>
                <a:stretch>
                  <a:fillRect l="-1036" t="-112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7990" y="1149350"/>
            <a:ext cx="2103120" cy="222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59328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</a:t>
            </a:r>
            <a:r>
              <a:rPr lang="en-US" altLang="en-US" sz="3600" b="1" dirty="0" smtClean="0"/>
              <a:t>5</a:t>
            </a:r>
            <a:endParaRPr lang="en-US" altLang="en-US" sz="3600" b="1" dirty="0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20040" y="1149350"/>
            <a:ext cx="622935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Describe how quadrupling all the linear dimensions of the cylinder affects the surface area of the right cylinder.</a:t>
            </a:r>
          </a:p>
          <a:p>
            <a:r>
              <a:rPr lang="en-US" sz="2400" b="1" dirty="0"/>
              <a:t> 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320040" y="2777509"/>
            <a:ext cx="3749040" cy="62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 Box 11"/>
              <p:cNvSpPr txBox="1">
                <a:spLocks noChangeArrowheads="1"/>
              </p:cNvSpPr>
              <p:nvPr/>
            </p:nvSpPr>
            <p:spPr bwMode="auto">
              <a:xfrm>
                <a:off x="320040" y="3579653"/>
                <a:ext cx="6400799" cy="12319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/>
                <a:r>
                  <a:rPr lang="en-US" sz="2400" b="1" dirty="0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Quadrupling is a scale factor of 4.</a:t>
                </a:r>
              </a:p>
              <a:p>
                <a:pPr/>
                <a:endParaRPr lang="en-US" sz="2400" b="1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:r>
                  <a:rPr lang="en-US" sz="2400" b="1" dirty="0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So SA </a:t>
                </a:r>
                <a:r>
                  <a:rPr lang="en-US" sz="2400" b="1" dirty="0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is increased by a factor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𝟒</m:t>
                        </m:r>
                      </m:e>
                      <m:sup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𝟏𝟔</m:t>
                    </m:r>
                  </m:oMath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9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0040" y="3579653"/>
                <a:ext cx="6400799" cy="1231940"/>
              </a:xfrm>
              <a:prstGeom prst="rect">
                <a:avLst/>
              </a:prstGeom>
              <a:blipFill rotWithShape="1">
                <a:blip r:embed="rId2"/>
                <a:stretch>
                  <a:fillRect l="-1525" t="-3465" b="-891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6435" y="1149349"/>
            <a:ext cx="1571106" cy="2701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539600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</a:t>
            </a:r>
            <a:r>
              <a:rPr lang="en-US" altLang="en-US" sz="3600" b="1" dirty="0" smtClean="0"/>
              <a:t>6</a:t>
            </a:r>
            <a:endParaRPr lang="en-US" altLang="en-US" sz="3600" b="1" dirty="0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20040" y="1149350"/>
            <a:ext cx="870966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Prism A and Prism B are similar.  Find the surface area of the Prism B</a:t>
            </a:r>
            <a:r>
              <a:rPr lang="en-US" sz="2400" b="1" dirty="0" smtClean="0"/>
              <a:t>.</a:t>
            </a:r>
            <a:r>
              <a:rPr lang="en-US" sz="2400" b="1" dirty="0"/>
              <a:t> 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411481" y="2983249"/>
            <a:ext cx="2274569" cy="62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 Box 11"/>
              <p:cNvSpPr txBox="1">
                <a:spLocks noChangeArrowheads="1"/>
              </p:cNvSpPr>
              <p:nvPr/>
            </p:nvSpPr>
            <p:spPr bwMode="auto">
              <a:xfrm>
                <a:off x="320039" y="4265453"/>
                <a:ext cx="8079963" cy="19997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/>
                <a:r>
                  <a:rPr lang="en-US" sz="2400" b="1" dirty="0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Scaling factor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𝟔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𝟖</m:t>
                        </m:r>
                      </m:den>
                    </m:f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.  So the surface area of Prism A is multiplied by scaling factor squared  to get the surface area of Prism B</a:t>
                </a:r>
              </a:p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𝑺𝑨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𝑩</m:t>
                        </m:r>
                      </m:sub>
                    </m:sSub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b="1" i="1" smtClean="0">
                                <a:solidFill>
                                  <a:schemeClr val="bg2">
                                    <a:lumMod val="20000"/>
                                    <a:lumOff val="80000"/>
                                  </a:schemeClr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b="1" i="1" smtClean="0">
                                    <a:solidFill>
                                      <a:schemeClr val="bg2">
                                        <a:lumMod val="20000"/>
                                        <a:lumOff val="80000"/>
                                      </a:schemeClr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400" b="1" i="1" smtClean="0">
                                    <a:solidFill>
                                      <a:schemeClr val="bg2">
                                        <a:lumMod val="20000"/>
                                        <a:lumOff val="80000"/>
                                      </a:schemeClr>
                                    </a:solidFill>
                                    <a:latin typeface="Cambria Math"/>
                                  </a:rPr>
                                  <m:t>𝟑</m:t>
                                </m:r>
                              </m:num>
                              <m:den>
                                <m:r>
                                  <a:rPr lang="en-US" sz="2400" b="1" i="1" smtClean="0">
                                    <a:solidFill>
                                      <a:schemeClr val="bg2">
                                        <a:lumMod val="20000"/>
                                        <a:lumOff val="80000"/>
                                      </a:schemeClr>
                                    </a:solidFill>
                                    <a:latin typeface="Cambria Math"/>
                                  </a:rPr>
                                  <m:t>𝟒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sSub>
                      <m:sSubPr>
                        <m:ctrlP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𝑺𝑨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𝑨</m:t>
                        </m:r>
                      </m:sub>
                    </m:sSub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𝟗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𝟏𝟔</m:t>
                        </m:r>
                      </m:den>
                    </m:f>
                    <m:d>
                      <m:dPr>
                        <m:ctrlP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𝟑𝟓𝟐</m:t>
                        </m:r>
                      </m:e>
                    </m:d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𝟏𝟗𝟖</m:t>
                    </m:r>
                  </m:oMath>
                </a14:m>
                <a:r>
                  <a:rPr lang="en-US" sz="2400" b="1" dirty="0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 in²</a:t>
                </a:r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9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0039" y="4265453"/>
                <a:ext cx="8079963" cy="1999715"/>
              </a:xfrm>
              <a:prstGeom prst="rect">
                <a:avLst/>
              </a:prstGeom>
              <a:blipFill rotWithShape="1">
                <a:blip r:embed="rId2"/>
                <a:stretch>
                  <a:fillRect l="-1131" r="-452" b="-152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5259" y="1942587"/>
            <a:ext cx="2523952" cy="182568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7932" y="1942587"/>
            <a:ext cx="2022071" cy="1258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25817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8738"/>
            <a:ext cx="8229600" cy="906462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450" y="1017270"/>
            <a:ext cx="8450263" cy="5692140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/>
            <a:r>
              <a:rPr lang="en-US" sz="2400" b="1" dirty="0"/>
              <a:t>Lateral (means sides) area can be found, when it exists, on the formula sheet</a:t>
            </a:r>
          </a:p>
          <a:p>
            <a:pPr lvl="1"/>
            <a:r>
              <a:rPr lang="en-US" sz="2400" b="1" dirty="0"/>
              <a:t>Surface areas of cylinders, rectangular and triangular prism are on the formula sheet</a:t>
            </a:r>
          </a:p>
          <a:p>
            <a:pPr lvl="1"/>
            <a:r>
              <a:rPr lang="en-US" sz="2400" b="1" dirty="0"/>
              <a:t>Rectangular prisms have 6 surfaces (top/bottom, front/back, right/left sides)</a:t>
            </a:r>
          </a:p>
          <a:p>
            <a:pPr lvl="1"/>
            <a:r>
              <a:rPr lang="en-US" sz="2400" b="1" dirty="0" smtClean="0"/>
              <a:t>Formulas on SOL formula sheet</a:t>
            </a:r>
          </a:p>
          <a:p>
            <a:pPr lvl="1"/>
            <a:endParaRPr lang="en-US" sz="2400" b="1" dirty="0"/>
          </a:p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altLang="en-US" sz="2800" b="1" dirty="0" smtClean="0"/>
              <a:t>  </a:t>
            </a:r>
          </a:p>
          <a:p>
            <a:pPr lvl="1" eaLnBrk="1" hangingPunct="1"/>
            <a:r>
              <a:rPr lang="en-US" altLang="en-US" sz="2400" b="1" dirty="0" smtClean="0"/>
              <a:t>none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073150"/>
            <a:ext cx="8521700" cy="5053013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b="1" dirty="0"/>
              <a:t>Find lateral area and surface areas of right prisms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b="1" dirty="0"/>
              <a:t>Find lateral area and surface areas of right cylinders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b="1" dirty="0"/>
              <a:t>Use surface areas of right prisms and right cylinders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b="1" dirty="0"/>
              <a:t>Find surface area of similar solids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48690"/>
            <a:ext cx="8229600" cy="5577840"/>
          </a:xfrm>
        </p:spPr>
        <p:txBody>
          <a:bodyPr/>
          <a:lstStyle/>
          <a:p>
            <a:r>
              <a:rPr lang="en-US" sz="2400" b="1" dirty="0">
                <a:solidFill>
                  <a:srgbClr val="FFFF00"/>
                </a:solidFill>
              </a:rPr>
              <a:t>Lateral area </a:t>
            </a:r>
            <a:r>
              <a:rPr lang="en-US" sz="2400" b="1" dirty="0"/>
              <a:t>– the sum of the area of a figure’s lateral faces</a:t>
            </a:r>
          </a:p>
          <a:p>
            <a:r>
              <a:rPr lang="en-US" sz="2400" b="1" dirty="0">
                <a:solidFill>
                  <a:srgbClr val="FFFF00"/>
                </a:solidFill>
              </a:rPr>
              <a:t>Lateral edges </a:t>
            </a:r>
            <a:r>
              <a:rPr lang="en-US" sz="2400" b="1" dirty="0"/>
              <a:t>– segments connecting the bases</a:t>
            </a:r>
          </a:p>
          <a:p>
            <a:r>
              <a:rPr lang="en-US" sz="2400" b="1" dirty="0">
                <a:solidFill>
                  <a:srgbClr val="FFFF00"/>
                </a:solidFill>
              </a:rPr>
              <a:t>Lateral faces </a:t>
            </a:r>
            <a:r>
              <a:rPr lang="en-US" sz="2400" b="1" dirty="0"/>
              <a:t>– faces of a polyhedron other than the bases</a:t>
            </a:r>
          </a:p>
          <a:p>
            <a:r>
              <a:rPr lang="en-US" sz="2400" b="1" dirty="0">
                <a:solidFill>
                  <a:srgbClr val="FFFF00"/>
                </a:solidFill>
              </a:rPr>
              <a:t>Net</a:t>
            </a:r>
            <a:r>
              <a:rPr lang="en-US" sz="2400" b="1" dirty="0"/>
              <a:t> – a two-dimensional representation of the faces</a:t>
            </a:r>
          </a:p>
          <a:p>
            <a:r>
              <a:rPr lang="en-US" sz="2400" b="1" dirty="0">
                <a:solidFill>
                  <a:srgbClr val="FFFF00"/>
                </a:solidFill>
              </a:rPr>
              <a:t>Oblique cylinder </a:t>
            </a:r>
            <a:r>
              <a:rPr lang="en-US" sz="2400" b="1" dirty="0"/>
              <a:t>– segment joining the centers of the bases is </a:t>
            </a:r>
            <a:r>
              <a:rPr lang="en-US" sz="2400" b="1" i="1" u="sng" dirty="0"/>
              <a:t>not</a:t>
            </a:r>
            <a:r>
              <a:rPr lang="en-US" sz="2400" b="1" dirty="0"/>
              <a:t> perpendicular to the bases</a:t>
            </a:r>
          </a:p>
          <a:p>
            <a:r>
              <a:rPr lang="en-US" sz="2400" b="1" dirty="0">
                <a:solidFill>
                  <a:srgbClr val="FFFF00"/>
                </a:solidFill>
              </a:rPr>
              <a:t>Oblique prism </a:t>
            </a:r>
            <a:r>
              <a:rPr lang="en-US" sz="2400" b="1" dirty="0"/>
              <a:t>– each lateral edge is </a:t>
            </a:r>
            <a:r>
              <a:rPr lang="en-US" sz="2400" b="1" i="1" u="sng" dirty="0"/>
              <a:t>not</a:t>
            </a:r>
            <a:r>
              <a:rPr lang="en-US" sz="2400" b="1" dirty="0"/>
              <a:t> perpendicular to both </a:t>
            </a:r>
            <a:r>
              <a:rPr lang="en-US" sz="2400" b="1" dirty="0" smtClean="0"/>
              <a:t>bases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48690"/>
            <a:ext cx="8229600" cy="5577840"/>
          </a:xfrm>
        </p:spPr>
        <p:txBody>
          <a:bodyPr/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Right </a:t>
            </a:r>
            <a:r>
              <a:rPr lang="en-US" sz="2400" b="1" dirty="0">
                <a:solidFill>
                  <a:srgbClr val="FFFF00"/>
                </a:solidFill>
              </a:rPr>
              <a:t>cylinder </a:t>
            </a:r>
            <a:r>
              <a:rPr lang="en-US" sz="2400" b="1" dirty="0"/>
              <a:t>– segment joining the centers of the bases is perpendicular to the bases</a:t>
            </a:r>
          </a:p>
          <a:p>
            <a:r>
              <a:rPr lang="en-US" sz="2400" b="1" dirty="0">
                <a:solidFill>
                  <a:srgbClr val="FFFF00"/>
                </a:solidFill>
              </a:rPr>
              <a:t>Right prism </a:t>
            </a:r>
            <a:r>
              <a:rPr lang="en-US" sz="2400" b="1" dirty="0"/>
              <a:t>– each lateral edge is perpendicular to both bases</a:t>
            </a:r>
          </a:p>
          <a:p>
            <a:r>
              <a:rPr lang="en-US" sz="2400" b="1" dirty="0">
                <a:solidFill>
                  <a:srgbClr val="FFFF00"/>
                </a:solidFill>
              </a:rPr>
              <a:t>Similar solids </a:t>
            </a:r>
            <a:r>
              <a:rPr lang="en-US" sz="2400" b="1" dirty="0"/>
              <a:t>– two solids of the same type with equal ratios of corresponding linear measures (heights, radii, </a:t>
            </a:r>
            <a:r>
              <a:rPr lang="en-US" sz="2400" b="1" dirty="0" err="1"/>
              <a:t>etc</a:t>
            </a:r>
            <a:r>
              <a:rPr lang="en-US" sz="2400" b="1" dirty="0"/>
              <a:t>)</a:t>
            </a:r>
          </a:p>
          <a:p>
            <a:r>
              <a:rPr lang="en-US" sz="2400" b="1" dirty="0">
                <a:solidFill>
                  <a:srgbClr val="FFFF00"/>
                </a:solidFill>
              </a:rPr>
              <a:t>Surface area </a:t>
            </a:r>
            <a:r>
              <a:rPr lang="en-US" sz="2400" b="1" dirty="0"/>
              <a:t>– the sum of the area of a figure’s faces (lateral and base)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39967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80159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Similar Solids</a:t>
            </a:r>
            <a:endParaRPr lang="en-US" altLang="en-US" sz="3600" b="1" dirty="0" smtClean="0"/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925830" y="4190000"/>
            <a:ext cx="7269480" cy="152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Area is a squared (two parts multiplied) relationship.  Ratio of areas is the scaling factor squared.</a:t>
            </a:r>
            <a:endParaRPr lang="en-US" altLang="en-US" sz="24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719" y="1404781"/>
            <a:ext cx="7900001" cy="22291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463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80159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Surface Area of Right Prism</a:t>
            </a:r>
            <a:endParaRPr lang="en-US" altLang="en-US" sz="3600" b="1" dirty="0" smtClean="0"/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880110" y="4754880"/>
            <a:ext cx="7394456" cy="1645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Prisms have two bases, which use the 2-d formula of the base figure, and then the lateral (or sides) area which is always the perimeter times the height of the prism.</a:t>
            </a:r>
            <a:endParaRPr lang="en-US" altLang="en-US" sz="24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566" y="1273492"/>
            <a:ext cx="7400000" cy="32008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825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80159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Surface Area of Right Cylinder</a:t>
            </a:r>
            <a:endParaRPr lang="en-US" altLang="en-US" sz="3600" b="1" dirty="0" smtClean="0"/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1108710" y="5120639"/>
            <a:ext cx="7394456" cy="1497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Cylinders have two bases, which use the circle formula, and then the lateral (or sides) area which is always the circumference times the height of the cylinder.</a:t>
            </a:r>
            <a:endParaRPr lang="en-US" altLang="en-US" sz="24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260" y="1399540"/>
            <a:ext cx="7900001" cy="35723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6063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</a:t>
            </a:r>
            <a:r>
              <a:rPr lang="en-US" altLang="en-US" sz="3600" b="1" dirty="0" smtClean="0"/>
              <a:t>1</a:t>
            </a:r>
            <a:endParaRPr lang="en-US" altLang="en-US" sz="3600" b="1" dirty="0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406717" y="1149350"/>
            <a:ext cx="464534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Find the lateral area and the surface area of the triangular prism.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189" name="Text Box 20"/>
              <p:cNvSpPr txBox="1">
                <a:spLocks noChangeArrowheads="1"/>
              </p:cNvSpPr>
              <p:nvPr/>
            </p:nvSpPr>
            <p:spPr bwMode="auto">
              <a:xfrm>
                <a:off x="406716" y="3030478"/>
                <a:ext cx="7251383" cy="34389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rgbClr val="FFEB55"/>
                    </a:solidFill>
                  </a:rPr>
                  <a:t>Answer:  </a:t>
                </a:r>
                <a:endParaRPr lang="en-US" altLang="en-US" sz="2400" b="1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𝑳𝑨</m:t>
                      </m:r>
                      <m:r>
                        <a:rPr lang="en-US" alt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 =</m:t>
                      </m:r>
                      <m:r>
                        <a:rPr lang="en-US" alt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𝒏</m:t>
                      </m:r>
                      <m:sSup>
                        <m:sSupPr>
                          <m:ctrlPr>
                            <a:rPr lang="en-US" altLang="en-US" sz="2400" b="1" i="1" dirty="0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en-US" sz="2400" b="1" i="1" dirty="0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𝒔</m:t>
                          </m:r>
                        </m:e>
                        <m:sup>
                          <m:r>
                            <a:rPr lang="en-US" altLang="en-US" sz="2400" b="1" i="1" dirty="0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alt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𝟑</m:t>
                      </m:r>
                      <m:sSup>
                        <m:sSupPr>
                          <m:ctrlPr>
                            <a:rPr lang="en-US" altLang="en-US" sz="2400" b="1" i="1" dirty="0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en-US" sz="2400" b="1" i="1" dirty="0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altLang="en-US" sz="2400" b="1" i="1" dirty="0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𝟔</m:t>
                          </m:r>
                          <m:r>
                            <a:rPr lang="en-US" altLang="en-US" sz="2400" b="1" i="1" dirty="0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altLang="en-US" sz="2400" b="1" i="1" dirty="0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alt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𝟏𝟎𝟖</m:t>
                      </m:r>
                      <m:r>
                        <a:rPr lang="en-US" alt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𝒔𝒒</m:t>
                      </m:r>
                      <m:r>
                        <a:rPr lang="en-US" alt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𝒄𝒎</m:t>
                      </m:r>
                    </m:oMath>
                  </m:oMathPara>
                </a14:m>
                <a:endParaRPr lang="en-US" altLang="en-US" sz="24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:endParaRPr lang="en-US" altLang="en-US" sz="2400" b="1" dirty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𝑩𝑨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𝒃𝒉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d>
                        <m:dPr>
                          <m:ctrlP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𝟔</m:t>
                          </m:r>
                        </m:e>
                      </m:d>
                      <m:d>
                        <m:dPr>
                          <m:ctrlP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𝟑</m:t>
                          </m:r>
                          <m:rad>
                            <m:radPr>
                              <m:degHide m:val="on"/>
                              <m:ctrlPr>
                                <a:rPr lang="en-US" altLang="en-US" sz="2400" b="1" i="1" smtClean="0">
                                  <a:solidFill>
                                    <a:schemeClr val="tx1">
                                      <a:lumMod val="8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en-US" sz="2400" b="1" i="1" smtClean="0">
                                  <a:solidFill>
                                    <a:schemeClr val="tx1">
                                      <a:lumMod val="85000"/>
                                    </a:schemeClr>
                                  </a:solidFill>
                                  <a:latin typeface="Cambria Math"/>
                                </a:rPr>
                                <m:t>𝟑</m:t>
                              </m:r>
                            </m:e>
                          </m:rad>
                        </m:e>
                      </m:d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𝟏𝟓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.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𝟓𝟗</m:t>
                      </m:r>
                    </m:oMath>
                  </m:oMathPara>
                </a14:m>
                <a:endParaRPr lang="en-US" altLang="en-US" sz="24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:endParaRPr lang="en-US" altLang="en-US" sz="24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𝑺𝑨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𝟐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𝑩𝑨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+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𝑳𝑨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𝟐</m:t>
                      </m:r>
                      <m:d>
                        <m:dPr>
                          <m:ctrlP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𝟏𝟓</m:t>
                          </m:r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.</m:t>
                          </m:r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𝟓𝟗</m:t>
                          </m:r>
                        </m:e>
                      </m:d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+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𝟏𝟎𝟖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𝟏𝟑𝟗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.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𝟏𝟖</m:t>
                      </m:r>
                    </m:oMath>
                  </m:oMathPara>
                </a14:m>
                <a:endParaRPr lang="en-US" altLang="en-US" sz="24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7189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6716" y="3030478"/>
                <a:ext cx="7251383" cy="3438902"/>
              </a:xfrm>
              <a:prstGeom prst="rect">
                <a:avLst/>
              </a:prstGeom>
              <a:blipFill rotWithShape="1">
                <a:blip r:embed="rId2"/>
                <a:stretch>
                  <a:fillRect l="-1346" t="-230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2160" y="1149350"/>
            <a:ext cx="2917768" cy="2302626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2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04824" y="977900"/>
            <a:ext cx="812482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Find the lateral area and the surface area of a right cylinder with a radius of 2 inches and a height of 6 inches</a:t>
            </a:r>
            <a:r>
              <a:rPr lang="en-US" sz="2400" b="1" dirty="0" smtClean="0"/>
              <a:t>.</a:t>
            </a:r>
            <a:endParaRPr lang="en-US" sz="2400" b="1" dirty="0"/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637537" y="2394108"/>
            <a:ext cx="2263777" cy="460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EB55"/>
                </a:solidFill>
              </a:rPr>
              <a:t>Answer:</a:t>
            </a:r>
            <a:endParaRPr lang="en-US" altLang="en-US" sz="2400" b="1" dirty="0" smtClean="0">
              <a:solidFill>
                <a:schemeClr val="tx1">
                  <a:lumMod val="85000"/>
                </a:schemeClr>
              </a:solidFill>
              <a:ea typeface="Cambria Math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 Box 20"/>
              <p:cNvSpPr txBox="1">
                <a:spLocks noChangeArrowheads="1"/>
              </p:cNvSpPr>
              <p:nvPr/>
            </p:nvSpPr>
            <p:spPr bwMode="auto">
              <a:xfrm>
                <a:off x="944878" y="3186588"/>
                <a:ext cx="7581902" cy="22198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𝑺𝑨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𝟐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𝝅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𝒓𝒉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+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𝟐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𝝅</m:t>
                    </m:r>
                    <m:sSup>
                      <m:sSup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𝒓</m:t>
                        </m:r>
                      </m:e>
                      <m:sup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  <a:ea typeface="Cambria Math"/>
                  </a:rPr>
                  <a:t>from formula sheet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endParaRPr lang="en-US" altLang="en-US" sz="2400" b="1" dirty="0">
                  <a:solidFill>
                    <a:schemeClr val="tx1">
                      <a:lumMod val="85000"/>
                    </a:schemeClr>
                  </a:solidFill>
                  <a:ea typeface="Cambria Math"/>
                </a:endParaRPr>
              </a:p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𝑺𝑨</m:t>
                      </m:r>
                      <m:r>
                        <a:rPr lang="en-US" altLang="en-US" sz="2400" b="1" i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en-US" altLang="en-US" sz="2400" b="1" i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d>
                        <m:dPr>
                          <m:ctrlP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e>
                      </m:d>
                      <m:d>
                        <m:dPr>
                          <m:ctrlP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𝟔</m:t>
                          </m:r>
                        </m:e>
                      </m:d>
                      <m:r>
                        <a:rPr lang="en-US" altLang="en-US" sz="2400" b="1" i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altLang="en-US" sz="2400" b="1" i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en-US" altLang="en-US" sz="2400" b="1" i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sSup>
                        <m:sSupPr>
                          <m:ctrlPr>
                            <a:rPr lang="en-US" altLang="en-US" sz="2400" b="1" i="1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en-US" sz="2400" b="1" i="1" smtClean="0">
                                  <a:solidFill>
                                    <a:schemeClr val="tx1">
                                      <a:lumMod val="8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altLang="en-US" sz="2400" b="1" i="1" smtClean="0">
                                  <a:solidFill>
                                    <a:schemeClr val="tx1">
                                      <a:lumMod val="8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e>
                          </m:d>
                        </m:e>
                        <m:sup>
                          <m:r>
                            <a:rPr lang="en-US" altLang="en-US" sz="2400" b="1" i="1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𝟑𝟐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𝒔𝒒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𝒊𝒏</m:t>
                      </m:r>
                    </m:oMath>
                  </m:oMathPara>
                </a14:m>
                <a:endParaRPr lang="en-US" altLang="en-US" sz="2400" b="1" dirty="0" smtClean="0">
                  <a:solidFill>
                    <a:schemeClr val="tx1">
                      <a:lumMod val="85000"/>
                    </a:schemeClr>
                  </a:solidFill>
                  <a:ea typeface="Cambria Math"/>
                </a:endParaRPr>
              </a:p>
            </p:txBody>
          </p:sp>
        </mc:Choice>
        <mc:Fallback>
          <p:sp>
            <p:nvSpPr>
              <p:cNvPr id="10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44878" y="3186588"/>
                <a:ext cx="7581902" cy="2219802"/>
              </a:xfrm>
              <a:prstGeom prst="rect">
                <a:avLst/>
              </a:prstGeom>
              <a:blipFill rotWithShape="1">
                <a:blip r:embed="rId2"/>
                <a:stretch>
                  <a:fillRect l="-161" t="-329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313731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10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</TotalTime>
  <Words>775</Words>
  <Application>Microsoft Office PowerPoint</Application>
  <PresentationFormat>On-screen Show (4:3)</PresentationFormat>
  <Paragraphs>78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Default Design</vt:lpstr>
      <vt:lpstr>Lesson 11-5</vt:lpstr>
      <vt:lpstr>Objectives</vt:lpstr>
      <vt:lpstr>Vocabulary</vt:lpstr>
      <vt:lpstr>Vocabulary</vt:lpstr>
      <vt:lpstr>Similar Solids</vt:lpstr>
      <vt:lpstr>Surface Area of Right Prism</vt:lpstr>
      <vt:lpstr>Surface Area of Right Cylinder</vt:lpstr>
      <vt:lpstr>Example 1</vt:lpstr>
      <vt:lpstr>Example 2</vt:lpstr>
      <vt:lpstr>Example 3</vt:lpstr>
      <vt:lpstr>Example 4</vt:lpstr>
      <vt:lpstr>Example 5</vt:lpstr>
      <vt:lpstr>Example 6</vt:lpstr>
      <vt:lpstr>Summary &amp; Homework</vt:lpstr>
    </vt:vector>
  </TitlesOfParts>
  <Company>scsb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chrisheadlee</dc:creator>
  <cp:lastModifiedBy>Chris</cp:lastModifiedBy>
  <cp:revision>61</cp:revision>
  <dcterms:created xsi:type="dcterms:W3CDTF">2008-01-23T14:30:53Z</dcterms:created>
  <dcterms:modified xsi:type="dcterms:W3CDTF">2018-11-11T20:03:44Z</dcterms:modified>
</cp:coreProperties>
</file>