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97" r:id="rId5"/>
    <p:sldId id="284" r:id="rId6"/>
    <p:sldId id="291" r:id="rId7"/>
    <p:sldId id="294" r:id="rId8"/>
    <p:sldId id="262" r:id="rId9"/>
    <p:sldId id="285" r:id="rId10"/>
    <p:sldId id="286" r:id="rId11"/>
    <p:sldId id="287" r:id="rId12"/>
    <p:sldId id="295" r:id="rId13"/>
    <p:sldId id="296" r:id="rId14"/>
    <p:sldId id="28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CC"/>
    <a:srgbClr val="FFFF00"/>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0D05D3-6EF1-40C4-8709-EA4FB909FE9F}" type="slidenum">
              <a:rPr lang="en-US"/>
              <a:pPr>
                <a:defRPr/>
              </a:pPr>
              <a:t>‹#›</a:t>
            </a:fld>
            <a:endParaRPr lang="en-US"/>
          </a:p>
        </p:txBody>
      </p:sp>
    </p:spTree>
    <p:extLst>
      <p:ext uri="{BB962C8B-B14F-4D97-AF65-F5344CB8AC3E}">
        <p14:creationId xmlns:p14="http://schemas.microsoft.com/office/powerpoint/2010/main" val="3818548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4E658B-C9C0-4F95-BE6C-65369ED14E88}" type="slidenum">
              <a:rPr lang="en-US"/>
              <a:pPr>
                <a:defRPr/>
              </a:pPr>
              <a:t>‹#›</a:t>
            </a:fld>
            <a:endParaRPr lang="en-US"/>
          </a:p>
        </p:txBody>
      </p:sp>
    </p:spTree>
    <p:extLst>
      <p:ext uri="{BB962C8B-B14F-4D97-AF65-F5344CB8AC3E}">
        <p14:creationId xmlns:p14="http://schemas.microsoft.com/office/powerpoint/2010/main" val="80151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A6B3C0-38EA-48F8-9793-0C674C5BFEE9}" type="slidenum">
              <a:rPr lang="en-US"/>
              <a:pPr>
                <a:defRPr/>
              </a:pPr>
              <a:t>‹#›</a:t>
            </a:fld>
            <a:endParaRPr lang="en-US"/>
          </a:p>
        </p:txBody>
      </p:sp>
    </p:spTree>
    <p:extLst>
      <p:ext uri="{BB962C8B-B14F-4D97-AF65-F5344CB8AC3E}">
        <p14:creationId xmlns:p14="http://schemas.microsoft.com/office/powerpoint/2010/main" val="3456499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5D265F-25E3-4D44-A44A-1C0871A59C02}" type="slidenum">
              <a:rPr lang="en-US"/>
              <a:pPr>
                <a:defRPr/>
              </a:pPr>
              <a:t>‹#›</a:t>
            </a:fld>
            <a:endParaRPr lang="en-US"/>
          </a:p>
        </p:txBody>
      </p:sp>
    </p:spTree>
    <p:extLst>
      <p:ext uri="{BB962C8B-B14F-4D97-AF65-F5344CB8AC3E}">
        <p14:creationId xmlns:p14="http://schemas.microsoft.com/office/powerpoint/2010/main" val="242914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CA1C60-2D72-40B2-8376-BA87304CB3EF}" type="slidenum">
              <a:rPr lang="en-US"/>
              <a:pPr>
                <a:defRPr/>
              </a:pPr>
              <a:t>‹#›</a:t>
            </a:fld>
            <a:endParaRPr lang="en-US"/>
          </a:p>
        </p:txBody>
      </p:sp>
    </p:spTree>
    <p:extLst>
      <p:ext uri="{BB962C8B-B14F-4D97-AF65-F5344CB8AC3E}">
        <p14:creationId xmlns:p14="http://schemas.microsoft.com/office/powerpoint/2010/main" val="106225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25ABBD-2AC9-458B-8FC7-1A40BED9168B}" type="slidenum">
              <a:rPr lang="en-US"/>
              <a:pPr>
                <a:defRPr/>
              </a:pPr>
              <a:t>‹#›</a:t>
            </a:fld>
            <a:endParaRPr lang="en-US"/>
          </a:p>
        </p:txBody>
      </p:sp>
    </p:spTree>
    <p:extLst>
      <p:ext uri="{BB962C8B-B14F-4D97-AF65-F5344CB8AC3E}">
        <p14:creationId xmlns:p14="http://schemas.microsoft.com/office/powerpoint/2010/main" val="2167967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78BE5D6-A2C8-468C-9961-CD5025B65312}" type="slidenum">
              <a:rPr lang="en-US"/>
              <a:pPr>
                <a:defRPr/>
              </a:pPr>
              <a:t>‹#›</a:t>
            </a:fld>
            <a:endParaRPr lang="en-US"/>
          </a:p>
        </p:txBody>
      </p:sp>
    </p:spTree>
    <p:extLst>
      <p:ext uri="{BB962C8B-B14F-4D97-AF65-F5344CB8AC3E}">
        <p14:creationId xmlns:p14="http://schemas.microsoft.com/office/powerpoint/2010/main" val="3033217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C3607C3-1997-4FE4-AECB-F56C12824B82}" type="slidenum">
              <a:rPr lang="en-US"/>
              <a:pPr>
                <a:defRPr/>
              </a:pPr>
              <a:t>‹#›</a:t>
            </a:fld>
            <a:endParaRPr lang="en-US"/>
          </a:p>
        </p:txBody>
      </p:sp>
    </p:spTree>
    <p:extLst>
      <p:ext uri="{BB962C8B-B14F-4D97-AF65-F5344CB8AC3E}">
        <p14:creationId xmlns:p14="http://schemas.microsoft.com/office/powerpoint/2010/main" val="555362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B59118-A6E5-45B5-919E-13182DA3246F}" type="slidenum">
              <a:rPr lang="en-US"/>
              <a:pPr>
                <a:defRPr/>
              </a:pPr>
              <a:t>‹#›</a:t>
            </a:fld>
            <a:endParaRPr lang="en-US"/>
          </a:p>
        </p:txBody>
      </p:sp>
    </p:spTree>
    <p:extLst>
      <p:ext uri="{BB962C8B-B14F-4D97-AF65-F5344CB8AC3E}">
        <p14:creationId xmlns:p14="http://schemas.microsoft.com/office/powerpoint/2010/main" val="4285520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A56C2E-8E01-415D-B916-54F95F44CD8F}" type="slidenum">
              <a:rPr lang="en-US"/>
              <a:pPr>
                <a:defRPr/>
              </a:pPr>
              <a:t>‹#›</a:t>
            </a:fld>
            <a:endParaRPr lang="en-US"/>
          </a:p>
        </p:txBody>
      </p:sp>
    </p:spTree>
    <p:extLst>
      <p:ext uri="{BB962C8B-B14F-4D97-AF65-F5344CB8AC3E}">
        <p14:creationId xmlns:p14="http://schemas.microsoft.com/office/powerpoint/2010/main" val="255485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09EC7C-174C-4AFD-AFAC-BAC97B75EE82}" type="slidenum">
              <a:rPr lang="en-US"/>
              <a:pPr>
                <a:defRPr/>
              </a:pPr>
              <a:t>‹#›</a:t>
            </a:fld>
            <a:endParaRPr lang="en-US"/>
          </a:p>
        </p:txBody>
      </p:sp>
    </p:spTree>
    <p:extLst>
      <p:ext uri="{BB962C8B-B14F-4D97-AF65-F5344CB8AC3E}">
        <p14:creationId xmlns:p14="http://schemas.microsoft.com/office/powerpoint/2010/main" val="260396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AC79513-AA0F-4CEF-BB56-A9752ED119D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958975"/>
            <a:ext cx="7772400" cy="1470025"/>
          </a:xfrm>
        </p:spPr>
        <p:txBody>
          <a:bodyPr/>
          <a:lstStyle/>
          <a:p>
            <a:pPr eaLnBrk="1" hangingPunct="1"/>
            <a:r>
              <a:rPr lang="en-US" altLang="en-US" b="1" dirty="0" smtClean="0"/>
              <a:t>Lesson 11-6</a:t>
            </a:r>
          </a:p>
        </p:txBody>
      </p:sp>
      <p:sp>
        <p:nvSpPr>
          <p:cNvPr id="3075" name="Rectangle 3"/>
          <p:cNvSpPr>
            <a:spLocks noGrp="1" noChangeArrowheads="1"/>
          </p:cNvSpPr>
          <p:nvPr>
            <p:ph type="subTitle" idx="1"/>
          </p:nvPr>
        </p:nvSpPr>
        <p:spPr>
          <a:xfrm>
            <a:off x="1371600" y="4495800"/>
            <a:ext cx="6400800" cy="1752600"/>
          </a:xfrm>
        </p:spPr>
        <p:txBody>
          <a:bodyPr/>
          <a:lstStyle/>
          <a:p>
            <a:pPr eaLnBrk="1" hangingPunct="1"/>
            <a:r>
              <a:rPr lang="en-US" b="1" dirty="0"/>
              <a:t>Surface Areas of Pyramids and Cones</a:t>
            </a:r>
            <a:endParaRPr lang="en-US" altLang="en-US"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dirty="0" smtClean="0"/>
              <a:t>Example 3</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Text Box 11"/>
          <p:cNvSpPr txBox="1">
            <a:spLocks noChangeArrowheads="1"/>
          </p:cNvSpPr>
          <p:nvPr/>
        </p:nvSpPr>
        <p:spPr bwMode="auto">
          <a:xfrm>
            <a:off x="379096" y="1149350"/>
            <a:ext cx="572008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a:t>The Great Pyramid of Giza is a regular square pyramid. It is estimated that when the pyramid was first built, each base edge was 230.4 meters long and the slant height was 186.4 meters long.  Find the lateral area of a square pyramid with those dimensions.</a:t>
            </a:r>
          </a:p>
        </p:txBody>
      </p:sp>
      <p:sp>
        <p:nvSpPr>
          <p:cNvPr id="7189" name="Text Box 20"/>
          <p:cNvSpPr txBox="1">
            <a:spLocks noChangeArrowheads="1"/>
          </p:cNvSpPr>
          <p:nvPr/>
        </p:nvSpPr>
        <p:spPr bwMode="auto">
          <a:xfrm>
            <a:off x="379096" y="4027569"/>
            <a:ext cx="1805940" cy="476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endParaRPr lang="en-US" altLang="en-US" sz="2400" dirty="0">
              <a:solidFill>
                <a:schemeClr val="tx1">
                  <a:lumMod val="85000"/>
                </a:schemeClr>
              </a:solidFill>
            </a:endParaRPr>
          </a:p>
        </p:txBody>
      </p:sp>
      <mc:AlternateContent xmlns:mc="http://schemas.openxmlformats.org/markup-compatibility/2006" xmlns:a14="http://schemas.microsoft.com/office/drawing/2010/main">
        <mc:Choice Requires="a14">
          <p:sp>
            <p:nvSpPr>
              <p:cNvPr id="24" name="Text Box 11"/>
              <p:cNvSpPr txBox="1">
                <a:spLocks noChangeArrowheads="1"/>
              </p:cNvSpPr>
              <p:nvPr/>
            </p:nvSpPr>
            <p:spPr bwMode="auto">
              <a:xfrm>
                <a:off x="274318" y="4767612"/>
                <a:ext cx="8568197" cy="1153136"/>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14:m>
                  <m:oMathPara xmlns:m="http://schemas.openxmlformats.org/officeDocument/2006/math">
                    <m:oMathParaPr>
                      <m:jc m:val="centerGroup"/>
                    </m:oMathParaPr>
                    <m:oMath xmlns:m="http://schemas.openxmlformats.org/officeDocument/2006/math">
                      <m:r>
                        <a:rPr lang="en-US" sz="2400" b="1" i="1" dirty="0" smtClean="0">
                          <a:solidFill>
                            <a:schemeClr val="tx1">
                              <a:lumMod val="85000"/>
                            </a:schemeClr>
                          </a:solidFill>
                          <a:latin typeface="Cambria Math"/>
                        </a:rPr>
                        <m:t>𝑳𝒂𝒕𝒆𝒓𝒂𝒍</m:t>
                      </m:r>
                      <m:r>
                        <a:rPr lang="en-US" sz="2400" b="1" i="1" dirty="0" smtClean="0">
                          <a:solidFill>
                            <a:schemeClr val="tx1">
                              <a:lumMod val="85000"/>
                            </a:schemeClr>
                          </a:solidFill>
                          <a:latin typeface="Cambria Math"/>
                        </a:rPr>
                        <m:t> </m:t>
                      </m:r>
                      <m:r>
                        <a:rPr lang="en-US" sz="2400" b="1" i="1" dirty="0" smtClean="0">
                          <a:solidFill>
                            <a:schemeClr val="tx1">
                              <a:lumMod val="85000"/>
                            </a:schemeClr>
                          </a:solidFill>
                          <a:latin typeface="Cambria Math"/>
                        </a:rPr>
                        <m:t>𝒂𝒓𝒆𝒂</m:t>
                      </m:r>
                      <m:r>
                        <a:rPr lang="en-US" sz="2400" b="1" i="1" dirty="0" smtClean="0">
                          <a:solidFill>
                            <a:schemeClr val="tx1">
                              <a:lumMod val="85000"/>
                            </a:schemeClr>
                          </a:solidFill>
                          <a:latin typeface="Cambria Math"/>
                        </a:rPr>
                        <m:t> =</m:t>
                      </m:r>
                      <m:r>
                        <a:rPr lang="en-US" sz="2400" b="1" i="1" dirty="0" smtClean="0">
                          <a:solidFill>
                            <a:schemeClr val="tx1">
                              <a:lumMod val="85000"/>
                            </a:schemeClr>
                          </a:solidFill>
                          <a:latin typeface="Cambria Math"/>
                        </a:rPr>
                        <m:t>𝟒</m:t>
                      </m:r>
                      <m:f>
                        <m:fPr>
                          <m:ctrlPr>
                            <a:rPr lang="en-US" sz="2400" b="1" i="1" dirty="0" smtClean="0">
                              <a:solidFill>
                                <a:schemeClr val="tx1">
                                  <a:lumMod val="85000"/>
                                </a:schemeClr>
                              </a:solidFill>
                              <a:latin typeface="Cambria Math"/>
                            </a:rPr>
                          </m:ctrlPr>
                        </m:fPr>
                        <m:num>
                          <m:r>
                            <a:rPr lang="en-US" sz="2400" b="1" i="1" dirty="0" smtClean="0">
                              <a:solidFill>
                                <a:schemeClr val="tx1">
                                  <a:lumMod val="85000"/>
                                </a:schemeClr>
                              </a:solidFill>
                              <a:latin typeface="Cambria Math"/>
                            </a:rPr>
                            <m:t>𝟏</m:t>
                          </m:r>
                        </m:num>
                        <m:den>
                          <m:r>
                            <a:rPr lang="en-US" sz="2400" b="1" i="1" dirty="0" smtClean="0">
                              <a:solidFill>
                                <a:schemeClr val="tx1">
                                  <a:lumMod val="85000"/>
                                </a:schemeClr>
                              </a:solidFill>
                              <a:latin typeface="Cambria Math"/>
                            </a:rPr>
                            <m:t>𝟐</m:t>
                          </m:r>
                        </m:den>
                      </m:f>
                      <m:r>
                        <a:rPr lang="en-US" sz="2400" b="1" i="1" dirty="0" smtClean="0">
                          <a:solidFill>
                            <a:schemeClr val="tx1">
                              <a:lumMod val="85000"/>
                            </a:schemeClr>
                          </a:solidFill>
                          <a:latin typeface="Cambria Math"/>
                        </a:rPr>
                        <m:t>𝒃𝒉</m:t>
                      </m:r>
                      <m:r>
                        <a:rPr lang="en-US" sz="2400" b="1" i="1" dirty="0" smtClean="0">
                          <a:solidFill>
                            <a:schemeClr val="tx1">
                              <a:lumMod val="85000"/>
                            </a:schemeClr>
                          </a:solidFill>
                          <a:latin typeface="Cambria Math"/>
                          <a:ea typeface="Cambria Math"/>
                        </a:rPr>
                        <m:t>=</m:t>
                      </m:r>
                      <m:r>
                        <a:rPr lang="en-US" sz="2400" b="1" i="1" dirty="0" smtClean="0">
                          <a:solidFill>
                            <a:schemeClr val="tx1">
                              <a:lumMod val="85000"/>
                            </a:schemeClr>
                          </a:solidFill>
                          <a:latin typeface="Cambria Math"/>
                          <a:ea typeface="Cambria Math"/>
                        </a:rPr>
                        <m:t>𝟐</m:t>
                      </m:r>
                      <m:d>
                        <m:dPr>
                          <m:ctrlPr>
                            <a:rPr lang="en-US" sz="2400" b="1" i="1" dirty="0" smtClean="0">
                              <a:solidFill>
                                <a:schemeClr val="tx1">
                                  <a:lumMod val="85000"/>
                                </a:schemeClr>
                              </a:solidFill>
                              <a:latin typeface="Cambria Math"/>
                              <a:ea typeface="Cambria Math"/>
                            </a:rPr>
                          </m:ctrlPr>
                        </m:dPr>
                        <m:e>
                          <m:r>
                            <a:rPr lang="en-US" sz="2400" b="1" i="1" dirty="0" smtClean="0">
                              <a:solidFill>
                                <a:schemeClr val="tx1">
                                  <a:lumMod val="85000"/>
                                </a:schemeClr>
                              </a:solidFill>
                              <a:latin typeface="Cambria Math"/>
                              <a:ea typeface="Cambria Math"/>
                            </a:rPr>
                            <m:t>𝟏𝟖𝟔</m:t>
                          </m:r>
                          <m:r>
                            <a:rPr lang="en-US" sz="2400" b="1" i="1" dirty="0" smtClean="0">
                              <a:solidFill>
                                <a:schemeClr val="tx1">
                                  <a:lumMod val="85000"/>
                                </a:schemeClr>
                              </a:solidFill>
                              <a:latin typeface="Cambria Math"/>
                              <a:ea typeface="Cambria Math"/>
                            </a:rPr>
                            <m:t>.</m:t>
                          </m:r>
                          <m:r>
                            <a:rPr lang="en-US" sz="2400" b="1" i="1" dirty="0" smtClean="0">
                              <a:solidFill>
                                <a:schemeClr val="tx1">
                                  <a:lumMod val="85000"/>
                                </a:schemeClr>
                              </a:solidFill>
                              <a:latin typeface="Cambria Math"/>
                              <a:ea typeface="Cambria Math"/>
                            </a:rPr>
                            <m:t>𝟒</m:t>
                          </m:r>
                        </m:e>
                      </m:d>
                      <m:d>
                        <m:dPr>
                          <m:ctrlPr>
                            <a:rPr lang="en-US" sz="2400" b="1" i="1" dirty="0" smtClean="0">
                              <a:solidFill>
                                <a:schemeClr val="tx1">
                                  <a:lumMod val="85000"/>
                                </a:schemeClr>
                              </a:solidFill>
                              <a:latin typeface="Cambria Math"/>
                              <a:ea typeface="Cambria Math"/>
                            </a:rPr>
                          </m:ctrlPr>
                        </m:dPr>
                        <m:e>
                          <m:r>
                            <a:rPr lang="en-US" sz="2400" b="1" i="1" dirty="0" smtClean="0">
                              <a:solidFill>
                                <a:schemeClr val="tx1">
                                  <a:lumMod val="85000"/>
                                </a:schemeClr>
                              </a:solidFill>
                              <a:latin typeface="Cambria Math"/>
                              <a:ea typeface="Cambria Math"/>
                            </a:rPr>
                            <m:t>𝟐𝟑𝟎</m:t>
                          </m:r>
                          <m:r>
                            <a:rPr lang="en-US" sz="2400" b="1" i="1" dirty="0" smtClean="0">
                              <a:solidFill>
                                <a:schemeClr val="tx1">
                                  <a:lumMod val="85000"/>
                                </a:schemeClr>
                              </a:solidFill>
                              <a:latin typeface="Cambria Math"/>
                              <a:ea typeface="Cambria Math"/>
                            </a:rPr>
                            <m:t>.</m:t>
                          </m:r>
                          <m:r>
                            <a:rPr lang="en-US" sz="2400" b="1" i="1" dirty="0" smtClean="0">
                              <a:solidFill>
                                <a:schemeClr val="tx1">
                                  <a:lumMod val="85000"/>
                                </a:schemeClr>
                              </a:solidFill>
                              <a:latin typeface="Cambria Math"/>
                              <a:ea typeface="Cambria Math"/>
                            </a:rPr>
                            <m:t>𝟒</m:t>
                          </m:r>
                        </m:e>
                      </m:d>
                      <m:r>
                        <a:rPr lang="en-US" sz="2400" b="1" i="1" dirty="0" smtClean="0">
                          <a:solidFill>
                            <a:schemeClr val="tx1">
                              <a:lumMod val="85000"/>
                            </a:schemeClr>
                          </a:solidFill>
                          <a:latin typeface="Cambria Math"/>
                          <a:ea typeface="Cambria Math"/>
                        </a:rPr>
                        <m:t>=</m:t>
                      </m:r>
                      <m:r>
                        <a:rPr lang="en-US" sz="2400" b="1" i="1" dirty="0" smtClean="0">
                          <a:solidFill>
                            <a:schemeClr val="tx1">
                              <a:lumMod val="85000"/>
                            </a:schemeClr>
                          </a:solidFill>
                          <a:latin typeface="Cambria Math"/>
                          <a:ea typeface="Cambria Math"/>
                        </a:rPr>
                        <m:t>𝟖𝟔𝟖𝟗𝟑</m:t>
                      </m:r>
                      <m:r>
                        <a:rPr lang="en-US" sz="2400" b="1" i="1" dirty="0" smtClean="0">
                          <a:solidFill>
                            <a:schemeClr val="tx1">
                              <a:lumMod val="85000"/>
                            </a:schemeClr>
                          </a:solidFill>
                          <a:latin typeface="Cambria Math"/>
                          <a:ea typeface="Cambria Math"/>
                        </a:rPr>
                        <m:t>.</m:t>
                      </m:r>
                      <m:r>
                        <a:rPr lang="en-US" sz="2400" b="1" i="1" dirty="0" smtClean="0">
                          <a:solidFill>
                            <a:schemeClr val="tx1">
                              <a:lumMod val="85000"/>
                            </a:schemeClr>
                          </a:solidFill>
                          <a:latin typeface="Cambria Math"/>
                          <a:ea typeface="Cambria Math"/>
                        </a:rPr>
                        <m:t>𝟏𝟐</m:t>
                      </m:r>
                      <m:r>
                        <a:rPr lang="en-US" sz="2400" b="1" i="1" dirty="0" smtClean="0">
                          <a:solidFill>
                            <a:schemeClr val="tx1">
                              <a:lumMod val="85000"/>
                            </a:schemeClr>
                          </a:solidFill>
                          <a:latin typeface="Cambria Math"/>
                          <a:ea typeface="Cambria Math"/>
                        </a:rPr>
                        <m:t> </m:t>
                      </m:r>
                      <m:r>
                        <a:rPr lang="en-US" sz="2400" b="1" i="1" dirty="0" smtClean="0">
                          <a:solidFill>
                            <a:schemeClr val="tx1">
                              <a:lumMod val="85000"/>
                            </a:schemeClr>
                          </a:solidFill>
                          <a:latin typeface="Cambria Math"/>
                          <a:ea typeface="Cambria Math"/>
                        </a:rPr>
                        <m:t>𝒔𝒒</m:t>
                      </m:r>
                      <m:r>
                        <a:rPr lang="en-US" sz="2400" b="1" i="1" dirty="0" smtClean="0">
                          <a:solidFill>
                            <a:schemeClr val="tx1">
                              <a:lumMod val="85000"/>
                            </a:schemeClr>
                          </a:solidFill>
                          <a:latin typeface="Cambria Math"/>
                          <a:ea typeface="Cambria Math"/>
                        </a:rPr>
                        <m:t> </m:t>
                      </m:r>
                      <m:r>
                        <a:rPr lang="en-US" sz="2400" b="1" i="1" dirty="0" smtClean="0">
                          <a:solidFill>
                            <a:schemeClr val="tx1">
                              <a:lumMod val="85000"/>
                            </a:schemeClr>
                          </a:solidFill>
                          <a:latin typeface="Cambria Math"/>
                          <a:ea typeface="Cambria Math"/>
                        </a:rPr>
                        <m:t>𝒎</m:t>
                      </m:r>
                    </m:oMath>
                  </m:oMathPara>
                </a14:m>
                <a:endParaRPr lang="en-US" sz="2400" b="1" dirty="0" smtClean="0">
                  <a:solidFill>
                    <a:schemeClr val="tx1">
                      <a:lumMod val="85000"/>
                    </a:schemeClr>
                  </a:solidFill>
                </a:endParaRPr>
              </a:p>
            </p:txBody>
          </p:sp>
        </mc:Choice>
        <mc:Fallback xmlns="">
          <p:sp>
            <p:nvSpPr>
              <p:cNvPr id="24" name="Text Box 11"/>
              <p:cNvSpPr txBox="1">
                <a:spLocks noRot="1" noChangeAspect="1" noMove="1" noResize="1" noEditPoints="1" noAdjustHandles="1" noChangeArrowheads="1" noChangeShapeType="1" noTextEdit="1"/>
              </p:cNvSpPr>
              <p:nvPr/>
            </p:nvSpPr>
            <p:spPr bwMode="auto">
              <a:xfrm>
                <a:off x="274318" y="4767612"/>
                <a:ext cx="8568197" cy="1153136"/>
              </a:xfrm>
              <a:prstGeom prst="rect">
                <a:avLst/>
              </a:prstGeom>
              <a:blipFill rotWithShape="1">
                <a:blip r:embed="rId2"/>
                <a:stretch>
                  <a:fillRect b="-476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9994" y="1149350"/>
            <a:ext cx="2512523" cy="1670858"/>
          </a:xfrm>
          <a:prstGeom prst="rect">
            <a:avLst/>
          </a:prstGeom>
        </p:spPr>
      </p:pic>
    </p:spTree>
    <p:extLst>
      <p:ext uri="{BB962C8B-B14F-4D97-AF65-F5344CB8AC3E}">
        <p14:creationId xmlns:p14="http://schemas.microsoft.com/office/powerpoint/2010/main" val="150904636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left)">
                                      <p:cBhvr>
                                        <p:cTn id="7" dur="5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 calcmode="lin" valueType="num">
                                      <p:cBhvr additive="base">
                                        <p:cTn id="12" dur="500" fill="hold"/>
                                        <p:tgtEl>
                                          <p:spTgt spid="7189"/>
                                        </p:tgtEl>
                                        <p:attrNameLst>
                                          <p:attrName>ppt_x</p:attrName>
                                        </p:attrNameLst>
                                      </p:cBhvr>
                                      <p:tavLst>
                                        <p:tav tm="0">
                                          <p:val>
                                            <p:strVal val="#ppt_x"/>
                                          </p:val>
                                        </p:tav>
                                        <p:tav tm="100000">
                                          <p:val>
                                            <p:strVal val="#ppt_x"/>
                                          </p:val>
                                        </p:tav>
                                      </p:tavLst>
                                    </p:anim>
                                    <p:anim calcmode="lin" valueType="num">
                                      <p:cBhvr additive="base">
                                        <p:cTn id="13" dur="500" fill="hold"/>
                                        <p:tgtEl>
                                          <p:spTgt spid="718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7189"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dirty="0" smtClean="0"/>
              <a:t>Example 4</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Text Box 11"/>
          <p:cNvSpPr txBox="1">
            <a:spLocks noChangeArrowheads="1"/>
          </p:cNvSpPr>
          <p:nvPr/>
        </p:nvSpPr>
        <p:spPr bwMode="auto">
          <a:xfrm>
            <a:off x="320039" y="1149350"/>
            <a:ext cx="550926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a:t>Find the lateral area and the surface area of the composite figure.</a:t>
            </a:r>
          </a:p>
          <a:p>
            <a:r>
              <a:rPr lang="en-US" sz="2400" b="1" dirty="0"/>
              <a:t> </a:t>
            </a:r>
          </a:p>
        </p:txBody>
      </p:sp>
      <p:sp>
        <p:nvSpPr>
          <p:cNvPr id="7189" name="Text Box 20"/>
          <p:cNvSpPr txBox="1">
            <a:spLocks noChangeArrowheads="1"/>
          </p:cNvSpPr>
          <p:nvPr/>
        </p:nvSpPr>
        <p:spPr bwMode="auto">
          <a:xfrm>
            <a:off x="640080" y="1959113"/>
            <a:ext cx="3749040" cy="62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endParaRPr lang="en-US" altLang="en-US" sz="2400" dirty="0">
              <a:solidFill>
                <a:schemeClr val="tx1">
                  <a:lumMod val="85000"/>
                </a:schemeClr>
              </a:solidFill>
            </a:endParaRPr>
          </a:p>
        </p:txBody>
      </p:sp>
      <mc:AlternateContent xmlns:mc="http://schemas.openxmlformats.org/markup-compatibility/2006" xmlns:a14="http://schemas.microsoft.com/office/drawing/2010/main">
        <mc:Choice Requires="a14">
          <p:sp>
            <p:nvSpPr>
              <p:cNvPr id="9" name="Text Box 11"/>
              <p:cNvSpPr txBox="1">
                <a:spLocks noChangeArrowheads="1"/>
              </p:cNvSpPr>
              <p:nvPr/>
            </p:nvSpPr>
            <p:spPr bwMode="auto">
              <a:xfrm>
                <a:off x="148590" y="2580778"/>
                <a:ext cx="8823960" cy="3874843"/>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FFCCCC"/>
                    </a:solidFill>
                  </a:rPr>
                  <a:t>Lateral area = Lateral area of the cylinder </a:t>
                </a:r>
              </a:p>
              <a:p>
                <a:r>
                  <a:rPr lang="en-US" sz="2400" b="1" dirty="0" smtClean="0">
                    <a:solidFill>
                      <a:srgbClr val="FFCCCC"/>
                    </a:solidFill>
                  </a:rPr>
                  <a:t>+ Lateral area of the cone</a:t>
                </a:r>
              </a:p>
              <a:p>
                <a:endParaRPr lang="en-US" sz="2400" b="1" dirty="0" smtClean="0">
                  <a:solidFill>
                    <a:schemeClr val="bg2">
                      <a:lumMod val="20000"/>
                      <a:lumOff val="80000"/>
                    </a:schemeClr>
                  </a:solidFill>
                </a:endParaRPr>
              </a:p>
              <a:p>
                <a:pPr/>
                <a14:m>
                  <m:oMathPara xmlns:m="http://schemas.openxmlformats.org/officeDocument/2006/math">
                    <m:oMathParaPr>
                      <m:jc m:val="centerGroup"/>
                    </m:oMathParaPr>
                    <m:oMath xmlns:m="http://schemas.openxmlformats.org/officeDocument/2006/math">
                      <m:r>
                        <a:rPr lang="en-US" sz="2400" b="1" i="1" smtClean="0">
                          <a:solidFill>
                            <a:schemeClr val="bg2">
                              <a:lumMod val="20000"/>
                              <a:lumOff val="80000"/>
                            </a:schemeClr>
                          </a:solidFill>
                          <a:latin typeface="Cambria Math"/>
                        </a:rPr>
                        <m:t>𝑳𝑨</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𝟐</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𝒓𝒉</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𝒓𝒍</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𝟐</m:t>
                      </m:r>
                      <m:r>
                        <a:rPr lang="en-US" sz="2400" b="1" i="1" smtClean="0">
                          <a:solidFill>
                            <a:schemeClr val="bg2">
                              <a:lumMod val="20000"/>
                              <a:lumOff val="80000"/>
                            </a:schemeClr>
                          </a:solidFill>
                          <a:latin typeface="Cambria Math"/>
                          <a:ea typeface="Cambria Math"/>
                        </a:rPr>
                        <m:t>𝝅</m:t>
                      </m:r>
                      <m:d>
                        <m:dPr>
                          <m:ctrlPr>
                            <a:rPr lang="en-US" sz="2400" b="1" i="1" smtClean="0">
                              <a:solidFill>
                                <a:schemeClr val="bg2">
                                  <a:lumMod val="20000"/>
                                  <a:lumOff val="80000"/>
                                </a:schemeClr>
                              </a:solidFill>
                              <a:latin typeface="Cambria Math"/>
                              <a:ea typeface="Cambria Math"/>
                            </a:rPr>
                          </m:ctrlPr>
                        </m:dPr>
                        <m:e>
                          <m:r>
                            <a:rPr lang="en-US" sz="2400" b="1" i="1" smtClean="0">
                              <a:solidFill>
                                <a:schemeClr val="bg2">
                                  <a:lumMod val="20000"/>
                                  <a:lumOff val="80000"/>
                                </a:schemeClr>
                              </a:solidFill>
                              <a:latin typeface="Cambria Math"/>
                              <a:ea typeface="Cambria Math"/>
                            </a:rPr>
                            <m:t>𝟏𝟓</m:t>
                          </m:r>
                        </m:e>
                      </m:d>
                      <m:d>
                        <m:dPr>
                          <m:ctrlPr>
                            <a:rPr lang="en-US" sz="2400" b="1" i="1" smtClean="0">
                              <a:solidFill>
                                <a:schemeClr val="bg2">
                                  <a:lumMod val="20000"/>
                                  <a:lumOff val="80000"/>
                                </a:schemeClr>
                              </a:solidFill>
                              <a:latin typeface="Cambria Math"/>
                              <a:ea typeface="Cambria Math"/>
                            </a:rPr>
                          </m:ctrlPr>
                        </m:dPr>
                        <m:e>
                          <m:r>
                            <a:rPr lang="en-US" sz="2400" b="1" i="1" smtClean="0">
                              <a:solidFill>
                                <a:schemeClr val="bg2">
                                  <a:lumMod val="20000"/>
                                  <a:lumOff val="80000"/>
                                </a:schemeClr>
                              </a:solidFill>
                              <a:latin typeface="Cambria Math"/>
                              <a:ea typeface="Cambria Math"/>
                            </a:rPr>
                            <m:t>𝟐𝟎</m:t>
                          </m:r>
                        </m:e>
                      </m:d>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𝝅</m:t>
                      </m:r>
                      <m:d>
                        <m:dPr>
                          <m:ctrlPr>
                            <a:rPr lang="en-US" sz="2400" b="1" i="1" smtClean="0">
                              <a:solidFill>
                                <a:schemeClr val="bg2">
                                  <a:lumMod val="20000"/>
                                  <a:lumOff val="80000"/>
                                </a:schemeClr>
                              </a:solidFill>
                              <a:latin typeface="Cambria Math"/>
                              <a:ea typeface="Cambria Math"/>
                            </a:rPr>
                          </m:ctrlPr>
                        </m:dPr>
                        <m:e>
                          <m:r>
                            <a:rPr lang="en-US" sz="2400" b="1" i="1" smtClean="0">
                              <a:solidFill>
                                <a:schemeClr val="bg2">
                                  <a:lumMod val="20000"/>
                                  <a:lumOff val="80000"/>
                                </a:schemeClr>
                              </a:solidFill>
                              <a:latin typeface="Cambria Math"/>
                              <a:ea typeface="Cambria Math"/>
                            </a:rPr>
                            <m:t>𝟏𝟓</m:t>
                          </m:r>
                        </m:e>
                      </m:d>
                      <m:d>
                        <m:dPr>
                          <m:ctrlPr>
                            <a:rPr lang="en-US" sz="2400" b="1" i="1" smtClean="0">
                              <a:solidFill>
                                <a:schemeClr val="bg2">
                                  <a:lumMod val="20000"/>
                                  <a:lumOff val="80000"/>
                                </a:schemeClr>
                              </a:solidFill>
                              <a:latin typeface="Cambria Math"/>
                              <a:ea typeface="Cambria Math"/>
                            </a:rPr>
                          </m:ctrlPr>
                        </m:dPr>
                        <m:e>
                          <m:r>
                            <a:rPr lang="en-US" sz="2400" b="1" i="1" smtClean="0">
                              <a:solidFill>
                                <a:schemeClr val="bg2">
                                  <a:lumMod val="20000"/>
                                  <a:lumOff val="80000"/>
                                </a:schemeClr>
                              </a:solidFill>
                              <a:latin typeface="Cambria Math"/>
                              <a:ea typeface="Cambria Math"/>
                            </a:rPr>
                            <m:t>𝟏𝟕</m:t>
                          </m:r>
                        </m:e>
                      </m:d>
                    </m:oMath>
                  </m:oMathPara>
                </a14:m>
                <a:endParaRPr lang="en-US" sz="2400" b="1" dirty="0" smtClean="0">
                  <a:solidFill>
                    <a:schemeClr val="bg2">
                      <a:lumMod val="20000"/>
                      <a:lumOff val="80000"/>
                    </a:schemeClr>
                  </a:solidFill>
                  <a:ea typeface="Cambria Math"/>
                </a:endParaRPr>
              </a:p>
              <a:p>
                <a:pPr/>
                <a14:m>
                  <m:oMathPara xmlns:m="http://schemas.openxmlformats.org/officeDocument/2006/math">
                    <m:oMathParaPr>
                      <m:jc m:val="centerGroup"/>
                    </m:oMathParaPr>
                    <m:oMath xmlns:m="http://schemas.openxmlformats.org/officeDocument/2006/math">
                      <m:r>
                        <a:rPr lang="en-US" sz="2400" b="1" i="1" smtClean="0">
                          <a:solidFill>
                            <a:schemeClr val="bg2">
                              <a:lumMod val="20000"/>
                              <a:lumOff val="80000"/>
                            </a:schemeClr>
                          </a:solidFill>
                          <a:latin typeface="Cambria Math"/>
                        </a:rPr>
                        <m:t>𝑳𝑨</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𝟔𝟎𝟎</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𝟐𝟓𝟓</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𝟖𝟓𝟓</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𝟐𝟔𝟖𝟔</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𝟎</m:t>
                      </m:r>
                      <m:r>
                        <a:rPr lang="en-US" sz="2400" b="1" i="0" smtClean="0">
                          <a:solidFill>
                            <a:schemeClr val="bg2">
                              <a:lumMod val="20000"/>
                              <a:lumOff val="80000"/>
                            </a:schemeClr>
                          </a:solidFill>
                          <a:latin typeface="Cambria Math"/>
                          <a:ea typeface="Cambria Math"/>
                        </a:rPr>
                        <m:t>𝟔</m:t>
                      </m:r>
                    </m:oMath>
                  </m:oMathPara>
                </a14:m>
                <a:endParaRPr lang="en-US" sz="2400" b="1" dirty="0" smtClean="0">
                  <a:solidFill>
                    <a:schemeClr val="bg2">
                      <a:lumMod val="20000"/>
                      <a:lumOff val="80000"/>
                    </a:schemeClr>
                  </a:solidFill>
                </a:endParaRPr>
              </a:p>
              <a:p>
                <a:r>
                  <a:rPr lang="en-US" sz="2400" b="1" dirty="0" smtClean="0">
                    <a:solidFill>
                      <a:srgbClr val="FFCCCC"/>
                    </a:solidFill>
                  </a:rPr>
                  <a:t>Base Area = Base of cylinder </a:t>
                </a:r>
                <a:r>
                  <a:rPr lang="en-US" sz="2400" b="1" dirty="0">
                    <a:solidFill>
                      <a:srgbClr val="FFCCCC"/>
                    </a:solidFill>
                  </a:rPr>
                  <a:t> </a:t>
                </a:r>
                <a:r>
                  <a:rPr lang="en-US" sz="2400" b="1" dirty="0" smtClean="0">
                    <a:solidFill>
                      <a:srgbClr val="FFCCCC"/>
                    </a:solidFill>
                  </a:rPr>
                  <a:t>(top of cylinder and bottom of cone are hidden inside of composite figure)</a:t>
                </a:r>
              </a:p>
              <a:p>
                <a:pPr/>
                <a14:m>
                  <m:oMathPara xmlns:m="http://schemas.openxmlformats.org/officeDocument/2006/math">
                    <m:oMathParaPr>
                      <m:jc m:val="centerGroup"/>
                    </m:oMathParaPr>
                    <m:oMath xmlns:m="http://schemas.openxmlformats.org/officeDocument/2006/math">
                      <m:r>
                        <a:rPr lang="en-US" sz="2400" b="1" i="1" smtClean="0">
                          <a:solidFill>
                            <a:schemeClr val="bg2">
                              <a:lumMod val="20000"/>
                              <a:lumOff val="80000"/>
                            </a:schemeClr>
                          </a:solidFill>
                          <a:latin typeface="Cambria Math"/>
                        </a:rPr>
                        <m:t>𝑩𝒂𝒔𝒆</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ea typeface="Cambria Math"/>
                        </a:rPr>
                        <m:t>𝝅</m:t>
                      </m:r>
                      <m:sSup>
                        <m:sSupPr>
                          <m:ctrlPr>
                            <a:rPr lang="en-US" sz="2400" b="1" i="1" smtClean="0">
                              <a:solidFill>
                                <a:schemeClr val="bg2">
                                  <a:lumMod val="20000"/>
                                  <a:lumOff val="80000"/>
                                </a:schemeClr>
                              </a:solidFill>
                              <a:latin typeface="Cambria Math"/>
                              <a:ea typeface="Cambria Math"/>
                            </a:rPr>
                          </m:ctrlPr>
                        </m:sSupPr>
                        <m:e>
                          <m:r>
                            <a:rPr lang="en-US" sz="2400" b="1" i="1" smtClean="0">
                              <a:solidFill>
                                <a:schemeClr val="bg2">
                                  <a:lumMod val="20000"/>
                                  <a:lumOff val="80000"/>
                                </a:schemeClr>
                              </a:solidFill>
                              <a:latin typeface="Cambria Math"/>
                              <a:ea typeface="Cambria Math"/>
                            </a:rPr>
                            <m:t>𝒓</m:t>
                          </m:r>
                        </m:e>
                        <m:sup>
                          <m:r>
                            <a:rPr lang="en-US" sz="2400" b="1" i="1" smtClean="0">
                              <a:solidFill>
                                <a:schemeClr val="bg2">
                                  <a:lumMod val="20000"/>
                                  <a:lumOff val="80000"/>
                                </a:schemeClr>
                              </a:solidFill>
                              <a:latin typeface="Cambria Math"/>
                              <a:ea typeface="Cambria Math"/>
                            </a:rPr>
                            <m:t>𝟐</m:t>
                          </m:r>
                        </m:sup>
                      </m:sSup>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𝝅</m:t>
                      </m:r>
                      <m:sSup>
                        <m:sSupPr>
                          <m:ctrlPr>
                            <a:rPr lang="en-US" sz="2400" b="1" i="1" smtClean="0">
                              <a:solidFill>
                                <a:schemeClr val="bg2">
                                  <a:lumMod val="20000"/>
                                  <a:lumOff val="80000"/>
                                </a:schemeClr>
                              </a:solidFill>
                              <a:latin typeface="Cambria Math"/>
                              <a:ea typeface="Cambria Math"/>
                            </a:rPr>
                          </m:ctrlPr>
                        </m:sSupPr>
                        <m:e>
                          <m:r>
                            <a:rPr lang="en-US" sz="2400" b="1" i="1" smtClean="0">
                              <a:solidFill>
                                <a:schemeClr val="bg2">
                                  <a:lumMod val="20000"/>
                                  <a:lumOff val="80000"/>
                                </a:schemeClr>
                              </a:solidFill>
                              <a:latin typeface="Cambria Math"/>
                              <a:ea typeface="Cambria Math"/>
                            </a:rPr>
                            <m:t>𝟏𝟓</m:t>
                          </m:r>
                        </m:e>
                        <m:sup>
                          <m:r>
                            <a:rPr lang="en-US" sz="2400" b="1" i="1" smtClean="0">
                              <a:solidFill>
                                <a:schemeClr val="bg2">
                                  <a:lumMod val="20000"/>
                                  <a:lumOff val="80000"/>
                                </a:schemeClr>
                              </a:solidFill>
                              <a:latin typeface="Cambria Math"/>
                              <a:ea typeface="Cambria Math"/>
                            </a:rPr>
                            <m:t>𝟐</m:t>
                          </m:r>
                        </m:sup>
                      </m:sSup>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𝟐𝟐𝟓</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𝟕𝟎𝟔</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𝟖𝟔</m:t>
                      </m:r>
                    </m:oMath>
                  </m:oMathPara>
                </a14:m>
                <a:endParaRPr lang="en-US" sz="2400" b="1" dirty="0" smtClean="0">
                  <a:solidFill>
                    <a:schemeClr val="bg2">
                      <a:lumMod val="20000"/>
                      <a:lumOff val="80000"/>
                    </a:schemeClr>
                  </a:solidFill>
                  <a:ea typeface="Cambria Math"/>
                </a:endParaRPr>
              </a:p>
              <a:p>
                <a:r>
                  <a:rPr lang="en-US" sz="2400" b="1" dirty="0" smtClean="0">
                    <a:solidFill>
                      <a:srgbClr val="FFCCCC"/>
                    </a:solidFill>
                  </a:rPr>
                  <a:t>Surface area = Base area + lateral area</a:t>
                </a:r>
              </a:p>
              <a:p>
                <a:pPr/>
                <a14:m>
                  <m:oMathPara xmlns:m="http://schemas.openxmlformats.org/officeDocument/2006/math">
                    <m:oMathParaPr>
                      <m:jc m:val="centerGroup"/>
                    </m:oMathParaPr>
                    <m:oMath xmlns:m="http://schemas.openxmlformats.org/officeDocument/2006/math">
                      <m:r>
                        <a:rPr lang="en-US" sz="2400" b="1" i="1" smtClean="0">
                          <a:solidFill>
                            <a:schemeClr val="bg2">
                              <a:lumMod val="20000"/>
                              <a:lumOff val="80000"/>
                            </a:schemeClr>
                          </a:solidFill>
                          <a:latin typeface="Cambria Math"/>
                        </a:rPr>
                        <m:t>𝑺𝑨</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𝑩𝑨</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𝑳𝑨</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𝟐𝟐𝟓</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𝟖𝟓𝟓</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ea typeface="Cambria Math"/>
                        </a:rPr>
                        <m:t>=</m:t>
                      </m:r>
                      <m:r>
                        <a:rPr lang="en-US" sz="2400" b="1" i="1" smtClean="0">
                          <a:solidFill>
                            <a:schemeClr val="bg2">
                              <a:lumMod val="20000"/>
                              <a:lumOff val="80000"/>
                            </a:schemeClr>
                          </a:solidFill>
                          <a:latin typeface="Cambria Math"/>
                          <a:ea typeface="Cambria Math"/>
                        </a:rPr>
                        <m:t>𝟏𝟎𝟖𝟎</m:t>
                      </m:r>
                      <m:r>
                        <a:rPr lang="en-US" sz="2400" b="1" i="1" smtClean="0">
                          <a:solidFill>
                            <a:schemeClr val="bg2">
                              <a:lumMod val="20000"/>
                              <a:lumOff val="80000"/>
                            </a:schemeClr>
                          </a:solidFill>
                          <a:latin typeface="Cambria Math"/>
                          <a:ea typeface="Cambria Math"/>
                        </a:rPr>
                        <m:t>𝝅</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𝟑𝟑𝟗𝟐</m:t>
                      </m:r>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𝟗𝟐</m:t>
                      </m:r>
                    </m:oMath>
                  </m:oMathPara>
                </a14:m>
                <a:endParaRPr lang="en-US" sz="2400" b="1" dirty="0" smtClean="0">
                  <a:solidFill>
                    <a:schemeClr val="bg2">
                      <a:lumMod val="20000"/>
                      <a:lumOff val="80000"/>
                    </a:schemeClr>
                  </a:solidFill>
                </a:endParaRPr>
              </a:p>
            </p:txBody>
          </p:sp>
        </mc:Choice>
        <mc:Fallback xmlns="">
          <p:sp>
            <p:nvSpPr>
              <p:cNvPr id="9" name="Text Box 11"/>
              <p:cNvSpPr txBox="1">
                <a:spLocks noRot="1" noChangeAspect="1" noMove="1" noResize="1" noEditPoints="1" noAdjustHandles="1" noChangeArrowheads="1" noChangeShapeType="1" noTextEdit="1"/>
              </p:cNvSpPr>
              <p:nvPr/>
            </p:nvSpPr>
            <p:spPr bwMode="auto">
              <a:xfrm>
                <a:off x="148590" y="2580778"/>
                <a:ext cx="8823960" cy="3874843"/>
              </a:xfrm>
              <a:prstGeom prst="rect">
                <a:avLst/>
              </a:prstGeom>
              <a:blipFill rotWithShape="1">
                <a:blip r:embed="rId2"/>
                <a:stretch>
                  <a:fillRect l="-1036" t="-110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86500" y="1149350"/>
            <a:ext cx="2720340" cy="2298469"/>
          </a:xfrm>
          <a:prstGeom prst="rect">
            <a:avLst/>
          </a:prstGeom>
        </p:spPr>
      </p:pic>
    </p:spTree>
    <p:extLst>
      <p:ext uri="{BB962C8B-B14F-4D97-AF65-F5344CB8AC3E}">
        <p14:creationId xmlns:p14="http://schemas.microsoft.com/office/powerpoint/2010/main" val="287559328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left)">
                                      <p:cBhvr>
                                        <p:cTn id="7" dur="5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 calcmode="lin" valueType="num">
                                      <p:cBhvr additive="base">
                                        <p:cTn id="12" dur="500" fill="hold"/>
                                        <p:tgtEl>
                                          <p:spTgt spid="7189"/>
                                        </p:tgtEl>
                                        <p:attrNameLst>
                                          <p:attrName>ppt_x</p:attrName>
                                        </p:attrNameLst>
                                      </p:cBhvr>
                                      <p:tavLst>
                                        <p:tav tm="0">
                                          <p:val>
                                            <p:strVal val="#ppt_x"/>
                                          </p:val>
                                        </p:tav>
                                        <p:tav tm="100000">
                                          <p:val>
                                            <p:strVal val="#ppt_x"/>
                                          </p:val>
                                        </p:tav>
                                      </p:tavLst>
                                    </p:anim>
                                    <p:anim calcmode="lin" valueType="num">
                                      <p:cBhvr additive="base">
                                        <p:cTn id="13" dur="500" fill="hold"/>
                                        <p:tgtEl>
                                          <p:spTgt spid="718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7189"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dirty="0" smtClean="0"/>
              <a:t>Example 5</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Text Box 11"/>
          <p:cNvSpPr txBox="1">
            <a:spLocks noChangeArrowheads="1"/>
          </p:cNvSpPr>
          <p:nvPr/>
        </p:nvSpPr>
        <p:spPr bwMode="auto">
          <a:xfrm>
            <a:off x="320040" y="1149350"/>
            <a:ext cx="6229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a:t>Describe how doubling all the linear dimensions of the right cone affects the surface area of the solid</a:t>
            </a:r>
            <a:r>
              <a:rPr lang="en-US" sz="2400" b="1" dirty="0" smtClean="0"/>
              <a:t>.</a:t>
            </a:r>
            <a:endParaRPr lang="en-US" sz="2400" b="1" dirty="0"/>
          </a:p>
        </p:txBody>
      </p:sp>
      <p:sp>
        <p:nvSpPr>
          <p:cNvPr id="7189" name="Text Box 20"/>
          <p:cNvSpPr txBox="1">
            <a:spLocks noChangeArrowheads="1"/>
          </p:cNvSpPr>
          <p:nvPr/>
        </p:nvSpPr>
        <p:spPr bwMode="auto">
          <a:xfrm>
            <a:off x="320040" y="2777509"/>
            <a:ext cx="3749040" cy="62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endParaRPr lang="en-US" altLang="en-US" sz="2400" dirty="0">
              <a:solidFill>
                <a:schemeClr val="tx1">
                  <a:lumMod val="85000"/>
                </a:schemeClr>
              </a:solidFill>
            </a:endParaRPr>
          </a:p>
        </p:txBody>
      </p:sp>
      <mc:AlternateContent xmlns:mc="http://schemas.openxmlformats.org/markup-compatibility/2006" xmlns:a14="http://schemas.microsoft.com/office/drawing/2010/main">
        <mc:Choice Requires="a14">
          <p:sp>
            <p:nvSpPr>
              <p:cNvPr id="9" name="Text Box 11"/>
              <p:cNvSpPr txBox="1">
                <a:spLocks noChangeArrowheads="1"/>
              </p:cNvSpPr>
              <p:nvPr/>
            </p:nvSpPr>
            <p:spPr bwMode="auto">
              <a:xfrm>
                <a:off x="320040" y="3579653"/>
                <a:ext cx="6400799" cy="1231940"/>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chemeClr val="bg2">
                        <a:lumMod val="20000"/>
                        <a:lumOff val="80000"/>
                      </a:schemeClr>
                    </a:solidFill>
                  </a:rPr>
                  <a:t>Doubling is a scale factor of 2.</a:t>
                </a:r>
              </a:p>
              <a:p>
                <a:endParaRPr lang="en-US" sz="2400" b="1" dirty="0">
                  <a:solidFill>
                    <a:schemeClr val="bg2">
                      <a:lumMod val="20000"/>
                      <a:lumOff val="80000"/>
                    </a:schemeClr>
                  </a:solidFill>
                </a:endParaRPr>
              </a:p>
              <a:p>
                <a:r>
                  <a:rPr lang="en-US" sz="2400" b="1" dirty="0" smtClean="0">
                    <a:solidFill>
                      <a:schemeClr val="bg2">
                        <a:lumMod val="20000"/>
                        <a:lumOff val="80000"/>
                      </a:schemeClr>
                    </a:solidFill>
                  </a:rPr>
                  <a:t>So SA is increased by a factor of </a:t>
                </a:r>
                <a14:m>
                  <m:oMath xmlns:m="http://schemas.openxmlformats.org/officeDocument/2006/math">
                    <m:sSup>
                      <m:sSupPr>
                        <m:ctrlPr>
                          <a:rPr lang="en-US" sz="2400" b="1" i="1" smtClean="0">
                            <a:solidFill>
                              <a:schemeClr val="bg2">
                                <a:lumMod val="20000"/>
                                <a:lumOff val="80000"/>
                              </a:schemeClr>
                            </a:solidFill>
                            <a:latin typeface="Cambria Math"/>
                          </a:rPr>
                        </m:ctrlPr>
                      </m:sSupPr>
                      <m:e>
                        <m:r>
                          <a:rPr lang="en-US" sz="2400" b="1" i="1" smtClean="0">
                            <a:solidFill>
                              <a:schemeClr val="bg2">
                                <a:lumMod val="20000"/>
                                <a:lumOff val="80000"/>
                              </a:schemeClr>
                            </a:solidFill>
                            <a:latin typeface="Cambria Math"/>
                          </a:rPr>
                          <m:t>𝟐</m:t>
                        </m:r>
                      </m:e>
                      <m:sup>
                        <m:r>
                          <a:rPr lang="en-US" sz="2400" b="1" i="1" smtClean="0">
                            <a:solidFill>
                              <a:schemeClr val="bg2">
                                <a:lumMod val="20000"/>
                                <a:lumOff val="80000"/>
                              </a:schemeClr>
                            </a:solidFill>
                            <a:latin typeface="Cambria Math"/>
                          </a:rPr>
                          <m:t>𝟐</m:t>
                        </m:r>
                      </m:sup>
                    </m:sSup>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𝟒</m:t>
                    </m:r>
                  </m:oMath>
                </a14:m>
                <a:endParaRPr lang="en-US" sz="2400" b="1" dirty="0" smtClean="0">
                  <a:solidFill>
                    <a:schemeClr val="bg2">
                      <a:lumMod val="20000"/>
                      <a:lumOff val="80000"/>
                    </a:schemeClr>
                  </a:solidFill>
                </a:endParaRPr>
              </a:p>
            </p:txBody>
          </p:sp>
        </mc:Choice>
        <mc:Fallback xmlns="">
          <p:sp>
            <p:nvSpPr>
              <p:cNvPr id="9" name="Text Box 11"/>
              <p:cNvSpPr txBox="1">
                <a:spLocks noRot="1" noChangeAspect="1" noMove="1" noResize="1" noEditPoints="1" noAdjustHandles="1" noChangeArrowheads="1" noChangeShapeType="1" noTextEdit="1"/>
              </p:cNvSpPr>
              <p:nvPr/>
            </p:nvSpPr>
            <p:spPr bwMode="auto">
              <a:xfrm>
                <a:off x="320040" y="3579653"/>
                <a:ext cx="6400799" cy="1231940"/>
              </a:xfrm>
              <a:prstGeom prst="rect">
                <a:avLst/>
              </a:prstGeom>
              <a:blipFill rotWithShape="1">
                <a:blip r:embed="rId2"/>
                <a:stretch>
                  <a:fillRect l="-1525" t="-3465" b="-891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6994" y="1149350"/>
            <a:ext cx="2316956" cy="2867025"/>
          </a:xfrm>
          <a:prstGeom prst="rect">
            <a:avLst/>
          </a:prstGeom>
        </p:spPr>
      </p:pic>
    </p:spTree>
    <p:extLst>
      <p:ext uri="{BB962C8B-B14F-4D97-AF65-F5344CB8AC3E}">
        <p14:creationId xmlns:p14="http://schemas.microsoft.com/office/powerpoint/2010/main" val="237853960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left)">
                                      <p:cBhvr>
                                        <p:cTn id="7" dur="5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 calcmode="lin" valueType="num">
                                      <p:cBhvr additive="base">
                                        <p:cTn id="12" dur="500" fill="hold"/>
                                        <p:tgtEl>
                                          <p:spTgt spid="7189"/>
                                        </p:tgtEl>
                                        <p:attrNameLst>
                                          <p:attrName>ppt_x</p:attrName>
                                        </p:attrNameLst>
                                      </p:cBhvr>
                                      <p:tavLst>
                                        <p:tav tm="0">
                                          <p:val>
                                            <p:strVal val="#ppt_x"/>
                                          </p:val>
                                        </p:tav>
                                        <p:tav tm="100000">
                                          <p:val>
                                            <p:strVal val="#ppt_x"/>
                                          </p:val>
                                        </p:tav>
                                      </p:tavLst>
                                    </p:anim>
                                    <p:anim calcmode="lin" valueType="num">
                                      <p:cBhvr additive="base">
                                        <p:cTn id="13" dur="500" fill="hold"/>
                                        <p:tgtEl>
                                          <p:spTgt spid="718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7189"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dirty="0" smtClean="0"/>
              <a:t>Example 6</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Text Box 11"/>
          <p:cNvSpPr txBox="1">
            <a:spLocks noChangeArrowheads="1"/>
          </p:cNvSpPr>
          <p:nvPr/>
        </p:nvSpPr>
        <p:spPr bwMode="auto">
          <a:xfrm>
            <a:off x="320040" y="1149350"/>
            <a:ext cx="870966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a:t>Pyramids A and B are similar regular pyramids.  Find the surface area of pyramid </a:t>
            </a:r>
            <a:r>
              <a:rPr lang="en-US" sz="2400" b="1" dirty="0" smtClean="0"/>
              <a:t>B.</a:t>
            </a:r>
            <a:endParaRPr lang="en-US" sz="2400" b="1" dirty="0"/>
          </a:p>
        </p:txBody>
      </p:sp>
      <p:sp>
        <p:nvSpPr>
          <p:cNvPr id="7189" name="Text Box 20"/>
          <p:cNvSpPr txBox="1">
            <a:spLocks noChangeArrowheads="1"/>
          </p:cNvSpPr>
          <p:nvPr/>
        </p:nvSpPr>
        <p:spPr bwMode="auto">
          <a:xfrm>
            <a:off x="411481" y="2983249"/>
            <a:ext cx="2274569" cy="62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endParaRPr lang="en-US" altLang="en-US" sz="2400" dirty="0">
              <a:solidFill>
                <a:schemeClr val="tx1">
                  <a:lumMod val="85000"/>
                </a:schemeClr>
              </a:solidFill>
            </a:endParaRPr>
          </a:p>
        </p:txBody>
      </p:sp>
      <mc:AlternateContent xmlns:mc="http://schemas.openxmlformats.org/markup-compatibility/2006" xmlns:a14="http://schemas.microsoft.com/office/drawing/2010/main">
        <mc:Choice Requires="a14">
          <p:sp>
            <p:nvSpPr>
              <p:cNvPr id="9" name="Text Box 11"/>
              <p:cNvSpPr txBox="1">
                <a:spLocks noChangeArrowheads="1"/>
              </p:cNvSpPr>
              <p:nvPr/>
            </p:nvSpPr>
            <p:spPr bwMode="auto">
              <a:xfrm>
                <a:off x="320039" y="4265453"/>
                <a:ext cx="8079963" cy="1999715"/>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chemeClr val="bg2">
                        <a:lumMod val="20000"/>
                        <a:lumOff val="80000"/>
                      </a:schemeClr>
                    </a:solidFill>
                  </a:rPr>
                  <a:t>Scaling factor is </a:t>
                </a:r>
                <a14:m>
                  <m:oMath xmlns:m="http://schemas.openxmlformats.org/officeDocument/2006/math">
                    <m:f>
                      <m:fPr>
                        <m:ctrlPr>
                          <a:rPr lang="en-US" sz="2400" b="1" i="1" smtClean="0">
                            <a:solidFill>
                              <a:schemeClr val="bg2">
                                <a:lumMod val="20000"/>
                                <a:lumOff val="80000"/>
                              </a:schemeClr>
                            </a:solidFill>
                            <a:latin typeface="Cambria Math"/>
                          </a:rPr>
                        </m:ctrlPr>
                      </m:fPr>
                      <m:num>
                        <m:r>
                          <a:rPr lang="en-US" sz="2400" b="1" i="1" smtClean="0">
                            <a:solidFill>
                              <a:schemeClr val="bg2">
                                <a:lumMod val="20000"/>
                                <a:lumOff val="80000"/>
                              </a:schemeClr>
                            </a:solidFill>
                            <a:latin typeface="Cambria Math"/>
                          </a:rPr>
                          <m:t>𝟏𝟔</m:t>
                        </m:r>
                      </m:num>
                      <m:den>
                        <m:r>
                          <a:rPr lang="en-US" sz="2400" b="1" i="1" smtClean="0">
                            <a:solidFill>
                              <a:schemeClr val="bg2">
                                <a:lumMod val="20000"/>
                                <a:lumOff val="80000"/>
                              </a:schemeClr>
                            </a:solidFill>
                            <a:latin typeface="Cambria Math"/>
                          </a:rPr>
                          <m:t>𝟐𝟒</m:t>
                        </m:r>
                      </m:den>
                    </m:f>
                    <m:r>
                      <a:rPr lang="en-US" sz="2400" b="1" i="1" smtClean="0">
                        <a:solidFill>
                          <a:schemeClr val="bg2">
                            <a:lumMod val="20000"/>
                            <a:lumOff val="80000"/>
                          </a:schemeClr>
                        </a:solidFill>
                        <a:latin typeface="Cambria Math"/>
                      </a:rPr>
                      <m:t>=</m:t>
                    </m:r>
                    <m:f>
                      <m:fPr>
                        <m:ctrlPr>
                          <a:rPr lang="en-US" sz="2400" b="1" i="1" smtClean="0">
                            <a:solidFill>
                              <a:schemeClr val="bg2">
                                <a:lumMod val="20000"/>
                                <a:lumOff val="80000"/>
                              </a:schemeClr>
                            </a:solidFill>
                            <a:latin typeface="Cambria Math"/>
                          </a:rPr>
                        </m:ctrlPr>
                      </m:fPr>
                      <m:num>
                        <m:r>
                          <a:rPr lang="en-US" sz="2400" b="1" i="1" smtClean="0">
                            <a:solidFill>
                              <a:schemeClr val="bg2">
                                <a:lumMod val="20000"/>
                                <a:lumOff val="80000"/>
                              </a:schemeClr>
                            </a:solidFill>
                            <a:latin typeface="Cambria Math"/>
                          </a:rPr>
                          <m:t>𝟐</m:t>
                        </m:r>
                      </m:num>
                      <m:den>
                        <m:r>
                          <a:rPr lang="en-US" sz="2400" b="1" i="1" smtClean="0">
                            <a:solidFill>
                              <a:schemeClr val="bg2">
                                <a:lumMod val="20000"/>
                                <a:lumOff val="80000"/>
                              </a:schemeClr>
                            </a:solidFill>
                            <a:latin typeface="Cambria Math"/>
                          </a:rPr>
                          <m:t>𝟑</m:t>
                        </m:r>
                      </m:den>
                    </m:f>
                  </m:oMath>
                </a14:m>
                <a:r>
                  <a:rPr lang="en-US" sz="2400" b="1" dirty="0" smtClean="0">
                    <a:solidFill>
                      <a:schemeClr val="bg2">
                        <a:lumMod val="20000"/>
                        <a:lumOff val="80000"/>
                      </a:schemeClr>
                    </a:solidFill>
                  </a:rPr>
                  <a:t>.  So the surface area of Pyramid A is multiplied by scaling factor squared  to get the surface area of Pyramid B</a:t>
                </a:r>
              </a:p>
              <a:p>
                <a14:m>
                  <m:oMath xmlns:m="http://schemas.openxmlformats.org/officeDocument/2006/math">
                    <m:sSub>
                      <m:sSubPr>
                        <m:ctrlPr>
                          <a:rPr lang="en-US" sz="2400" b="1" i="1" smtClean="0">
                            <a:solidFill>
                              <a:schemeClr val="bg2">
                                <a:lumMod val="20000"/>
                                <a:lumOff val="80000"/>
                              </a:schemeClr>
                            </a:solidFill>
                            <a:latin typeface="Cambria Math"/>
                          </a:rPr>
                        </m:ctrlPr>
                      </m:sSubPr>
                      <m:e>
                        <m:r>
                          <a:rPr lang="en-US" sz="2400" b="1" i="1" smtClean="0">
                            <a:solidFill>
                              <a:schemeClr val="bg2">
                                <a:lumMod val="20000"/>
                                <a:lumOff val="80000"/>
                              </a:schemeClr>
                            </a:solidFill>
                            <a:latin typeface="Cambria Math"/>
                          </a:rPr>
                          <m:t>𝑺𝑨</m:t>
                        </m:r>
                      </m:e>
                      <m:sub>
                        <m:r>
                          <a:rPr lang="en-US" sz="2400" b="1" i="1" smtClean="0">
                            <a:solidFill>
                              <a:schemeClr val="bg2">
                                <a:lumMod val="20000"/>
                                <a:lumOff val="80000"/>
                              </a:schemeClr>
                            </a:solidFill>
                            <a:latin typeface="Cambria Math"/>
                          </a:rPr>
                          <m:t>𝑩</m:t>
                        </m:r>
                      </m:sub>
                    </m:sSub>
                    <m:r>
                      <a:rPr lang="en-US" sz="2400" b="1" i="1" smtClean="0">
                        <a:solidFill>
                          <a:schemeClr val="bg2">
                            <a:lumMod val="20000"/>
                            <a:lumOff val="80000"/>
                          </a:schemeClr>
                        </a:solidFill>
                        <a:latin typeface="Cambria Math"/>
                      </a:rPr>
                      <m:t>=</m:t>
                    </m:r>
                    <m:sSup>
                      <m:sSupPr>
                        <m:ctrlPr>
                          <a:rPr lang="en-US" sz="2400" b="1" i="1" smtClean="0">
                            <a:solidFill>
                              <a:schemeClr val="bg2">
                                <a:lumMod val="20000"/>
                                <a:lumOff val="80000"/>
                              </a:schemeClr>
                            </a:solidFill>
                            <a:latin typeface="Cambria Math"/>
                          </a:rPr>
                        </m:ctrlPr>
                      </m:sSupPr>
                      <m:e>
                        <m:d>
                          <m:dPr>
                            <m:ctrlPr>
                              <a:rPr lang="en-US" sz="2400" b="1" i="1" smtClean="0">
                                <a:solidFill>
                                  <a:schemeClr val="bg2">
                                    <a:lumMod val="20000"/>
                                    <a:lumOff val="80000"/>
                                  </a:schemeClr>
                                </a:solidFill>
                                <a:latin typeface="Cambria Math"/>
                              </a:rPr>
                            </m:ctrlPr>
                          </m:dPr>
                          <m:e>
                            <m:f>
                              <m:fPr>
                                <m:ctrlPr>
                                  <a:rPr lang="en-US" sz="2400" b="1" i="1" smtClean="0">
                                    <a:solidFill>
                                      <a:schemeClr val="bg2">
                                        <a:lumMod val="20000"/>
                                        <a:lumOff val="80000"/>
                                      </a:schemeClr>
                                    </a:solidFill>
                                    <a:latin typeface="Cambria Math"/>
                                  </a:rPr>
                                </m:ctrlPr>
                              </m:fPr>
                              <m:num>
                                <m:r>
                                  <a:rPr lang="en-US" sz="2400" b="1" i="1" smtClean="0">
                                    <a:solidFill>
                                      <a:schemeClr val="bg2">
                                        <a:lumMod val="20000"/>
                                        <a:lumOff val="80000"/>
                                      </a:schemeClr>
                                    </a:solidFill>
                                    <a:latin typeface="Cambria Math"/>
                                  </a:rPr>
                                  <m:t>𝟐</m:t>
                                </m:r>
                              </m:num>
                              <m:den>
                                <m:r>
                                  <a:rPr lang="en-US" sz="2400" b="1" i="1" smtClean="0">
                                    <a:solidFill>
                                      <a:schemeClr val="bg2">
                                        <a:lumMod val="20000"/>
                                        <a:lumOff val="80000"/>
                                      </a:schemeClr>
                                    </a:solidFill>
                                    <a:latin typeface="Cambria Math"/>
                                  </a:rPr>
                                  <m:t>𝟑</m:t>
                                </m:r>
                              </m:den>
                            </m:f>
                          </m:e>
                        </m:d>
                      </m:e>
                      <m:sup>
                        <m:r>
                          <a:rPr lang="en-US" sz="2400" b="1" i="1" smtClean="0">
                            <a:solidFill>
                              <a:schemeClr val="bg2">
                                <a:lumMod val="20000"/>
                                <a:lumOff val="80000"/>
                              </a:schemeClr>
                            </a:solidFill>
                            <a:latin typeface="Cambria Math"/>
                          </a:rPr>
                          <m:t>𝟐</m:t>
                        </m:r>
                      </m:sup>
                    </m:sSup>
                    <m:sSub>
                      <m:sSubPr>
                        <m:ctrlPr>
                          <a:rPr lang="en-US" sz="2400" b="1" i="1" smtClean="0">
                            <a:solidFill>
                              <a:schemeClr val="bg2">
                                <a:lumMod val="20000"/>
                                <a:lumOff val="80000"/>
                              </a:schemeClr>
                            </a:solidFill>
                            <a:latin typeface="Cambria Math"/>
                          </a:rPr>
                        </m:ctrlPr>
                      </m:sSubPr>
                      <m:e>
                        <m:r>
                          <a:rPr lang="en-US" sz="2400" b="1" i="1" smtClean="0">
                            <a:solidFill>
                              <a:schemeClr val="bg2">
                                <a:lumMod val="20000"/>
                                <a:lumOff val="80000"/>
                              </a:schemeClr>
                            </a:solidFill>
                            <a:latin typeface="Cambria Math"/>
                          </a:rPr>
                          <m:t>𝑺𝑨</m:t>
                        </m:r>
                      </m:e>
                      <m:sub>
                        <m:r>
                          <a:rPr lang="en-US" sz="2400" b="1" i="1" smtClean="0">
                            <a:solidFill>
                              <a:schemeClr val="bg2">
                                <a:lumMod val="20000"/>
                                <a:lumOff val="80000"/>
                              </a:schemeClr>
                            </a:solidFill>
                            <a:latin typeface="Cambria Math"/>
                          </a:rPr>
                          <m:t>𝑨</m:t>
                        </m:r>
                      </m:sub>
                    </m:sSub>
                    <m:r>
                      <a:rPr lang="en-US" sz="2400" b="1" i="1" smtClean="0">
                        <a:solidFill>
                          <a:schemeClr val="bg2">
                            <a:lumMod val="20000"/>
                            <a:lumOff val="80000"/>
                          </a:schemeClr>
                        </a:solidFill>
                        <a:latin typeface="Cambria Math"/>
                      </a:rPr>
                      <m:t>=</m:t>
                    </m:r>
                    <m:f>
                      <m:fPr>
                        <m:ctrlPr>
                          <a:rPr lang="en-US" sz="2400" b="1" i="1" smtClean="0">
                            <a:solidFill>
                              <a:schemeClr val="bg2">
                                <a:lumMod val="20000"/>
                                <a:lumOff val="80000"/>
                              </a:schemeClr>
                            </a:solidFill>
                            <a:latin typeface="Cambria Math"/>
                          </a:rPr>
                        </m:ctrlPr>
                      </m:fPr>
                      <m:num>
                        <m:r>
                          <a:rPr lang="en-US" sz="2400" b="1" i="1" smtClean="0">
                            <a:solidFill>
                              <a:schemeClr val="bg2">
                                <a:lumMod val="20000"/>
                                <a:lumOff val="80000"/>
                              </a:schemeClr>
                            </a:solidFill>
                            <a:latin typeface="Cambria Math"/>
                          </a:rPr>
                          <m:t>𝟒</m:t>
                        </m:r>
                      </m:num>
                      <m:den>
                        <m:r>
                          <a:rPr lang="en-US" sz="2400" b="1" i="1" smtClean="0">
                            <a:solidFill>
                              <a:schemeClr val="bg2">
                                <a:lumMod val="20000"/>
                                <a:lumOff val="80000"/>
                              </a:schemeClr>
                            </a:solidFill>
                            <a:latin typeface="Cambria Math"/>
                          </a:rPr>
                          <m:t>𝟗</m:t>
                        </m:r>
                      </m:den>
                    </m:f>
                    <m:d>
                      <m:dPr>
                        <m:ctrlPr>
                          <a:rPr lang="en-US" sz="2400" b="1" i="1" smtClean="0">
                            <a:solidFill>
                              <a:schemeClr val="bg2">
                                <a:lumMod val="20000"/>
                                <a:lumOff val="80000"/>
                              </a:schemeClr>
                            </a:solidFill>
                            <a:latin typeface="Cambria Math"/>
                          </a:rPr>
                        </m:ctrlPr>
                      </m:dPr>
                      <m:e>
                        <m:r>
                          <a:rPr lang="en-US" sz="2400" b="1" i="1" smtClean="0">
                            <a:solidFill>
                              <a:schemeClr val="bg2">
                                <a:lumMod val="20000"/>
                                <a:lumOff val="80000"/>
                              </a:schemeClr>
                            </a:solidFill>
                            <a:latin typeface="Cambria Math"/>
                          </a:rPr>
                          <m:t>𝟏𝟔𝟐𝟎</m:t>
                        </m:r>
                      </m:e>
                    </m:d>
                    <m:r>
                      <a:rPr lang="en-US" sz="2400" b="1" i="1" smtClean="0">
                        <a:solidFill>
                          <a:schemeClr val="bg2">
                            <a:lumMod val="20000"/>
                            <a:lumOff val="80000"/>
                          </a:schemeClr>
                        </a:solidFill>
                        <a:latin typeface="Cambria Math"/>
                      </a:rPr>
                      <m:t>=</m:t>
                    </m:r>
                    <m:r>
                      <a:rPr lang="en-US" sz="2400" b="1" i="1" smtClean="0">
                        <a:solidFill>
                          <a:schemeClr val="bg2">
                            <a:lumMod val="20000"/>
                            <a:lumOff val="80000"/>
                          </a:schemeClr>
                        </a:solidFill>
                        <a:latin typeface="Cambria Math"/>
                      </a:rPr>
                      <m:t>𝟕𝟐𝟎</m:t>
                    </m:r>
                  </m:oMath>
                </a14:m>
                <a:r>
                  <a:rPr lang="en-US" sz="2400" b="1" dirty="0" smtClean="0">
                    <a:solidFill>
                      <a:schemeClr val="bg2">
                        <a:lumMod val="20000"/>
                        <a:lumOff val="80000"/>
                      </a:schemeClr>
                    </a:solidFill>
                  </a:rPr>
                  <a:t> ft²</a:t>
                </a:r>
              </a:p>
            </p:txBody>
          </p:sp>
        </mc:Choice>
        <mc:Fallback xmlns="">
          <p:sp>
            <p:nvSpPr>
              <p:cNvPr id="9" name="Text Box 11"/>
              <p:cNvSpPr txBox="1">
                <a:spLocks noRot="1" noChangeAspect="1" noMove="1" noResize="1" noEditPoints="1" noAdjustHandles="1" noChangeArrowheads="1" noChangeShapeType="1" noTextEdit="1"/>
              </p:cNvSpPr>
              <p:nvPr/>
            </p:nvSpPr>
            <p:spPr bwMode="auto">
              <a:xfrm>
                <a:off x="320039" y="4265453"/>
                <a:ext cx="8079963" cy="1999715"/>
              </a:xfrm>
              <a:prstGeom prst="rect">
                <a:avLst/>
              </a:prstGeom>
              <a:blipFill rotWithShape="1">
                <a:blip r:embed="rId2"/>
                <a:stretch>
                  <a:fillRect l="-1131" b="-152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1785620"/>
            <a:ext cx="4240530" cy="1934788"/>
          </a:xfrm>
          <a:prstGeom prst="rect">
            <a:avLst/>
          </a:prstGeom>
        </p:spPr>
      </p:pic>
    </p:spTree>
    <p:extLst>
      <p:ext uri="{BB962C8B-B14F-4D97-AF65-F5344CB8AC3E}">
        <p14:creationId xmlns:p14="http://schemas.microsoft.com/office/powerpoint/2010/main" val="74225817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left)">
                                      <p:cBhvr>
                                        <p:cTn id="7" dur="5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 calcmode="lin" valueType="num">
                                      <p:cBhvr additive="base">
                                        <p:cTn id="12" dur="500" fill="hold"/>
                                        <p:tgtEl>
                                          <p:spTgt spid="7189"/>
                                        </p:tgtEl>
                                        <p:attrNameLst>
                                          <p:attrName>ppt_x</p:attrName>
                                        </p:attrNameLst>
                                      </p:cBhvr>
                                      <p:tavLst>
                                        <p:tav tm="0">
                                          <p:val>
                                            <p:strVal val="#ppt_x"/>
                                          </p:val>
                                        </p:tav>
                                        <p:tav tm="100000">
                                          <p:val>
                                            <p:strVal val="#ppt_x"/>
                                          </p:val>
                                        </p:tav>
                                      </p:tavLst>
                                    </p:anim>
                                    <p:anim calcmode="lin" valueType="num">
                                      <p:cBhvr additive="base">
                                        <p:cTn id="13" dur="500" fill="hold"/>
                                        <p:tgtEl>
                                          <p:spTgt spid="718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7189"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58738"/>
            <a:ext cx="8229600" cy="906462"/>
          </a:xfrm>
        </p:spPr>
        <p:txBody>
          <a:bodyPr/>
          <a:lstStyle/>
          <a:p>
            <a:pPr eaLnBrk="1" hangingPunct="1"/>
            <a:r>
              <a:rPr lang="en-US" altLang="en-US" sz="3600" b="1" smtClean="0"/>
              <a:t>Summary &amp; Homework</a:t>
            </a:r>
          </a:p>
        </p:txBody>
      </p:sp>
      <p:sp>
        <p:nvSpPr>
          <p:cNvPr id="14339" name="Rectangle 3"/>
          <p:cNvSpPr>
            <a:spLocks noGrp="1" noChangeArrowheads="1"/>
          </p:cNvSpPr>
          <p:nvPr>
            <p:ph type="body" idx="1"/>
          </p:nvPr>
        </p:nvSpPr>
        <p:spPr>
          <a:xfrm>
            <a:off x="425450" y="1017270"/>
            <a:ext cx="8450263" cy="5692140"/>
          </a:xfrm>
        </p:spPr>
        <p:txBody>
          <a:bodyPr/>
          <a:lstStyle/>
          <a:p>
            <a:pPr eaLnBrk="1" hangingPunct="1"/>
            <a:r>
              <a:rPr lang="en-US" altLang="en-US" sz="2800" b="1" dirty="0" smtClean="0">
                <a:solidFill>
                  <a:srgbClr val="FFFF00"/>
                </a:solidFill>
              </a:rPr>
              <a:t>Summary:</a:t>
            </a:r>
          </a:p>
          <a:p>
            <a:pPr lvl="1"/>
            <a:r>
              <a:rPr lang="en-US" sz="2400" b="1" dirty="0"/>
              <a:t>Lateral (means sides) area can be found, when it exists, on the formula sheet</a:t>
            </a:r>
          </a:p>
          <a:p>
            <a:pPr lvl="1"/>
            <a:r>
              <a:rPr lang="en-US" sz="2400" b="1" dirty="0"/>
              <a:t>Surface area formulas for pyramids and cones are found on the formula sheet</a:t>
            </a:r>
          </a:p>
          <a:p>
            <a:pPr lvl="1"/>
            <a:r>
              <a:rPr lang="en-US" sz="2400" b="1" dirty="0"/>
              <a:t>Surface area is a squared relationship so with similar figures you need to check the variables carefully to determine changes</a:t>
            </a:r>
          </a:p>
          <a:p>
            <a:pPr lvl="1"/>
            <a:endParaRPr lang="en-US" sz="2400" b="1" dirty="0"/>
          </a:p>
          <a:p>
            <a:pPr eaLnBrk="1" hangingPunct="1"/>
            <a:r>
              <a:rPr lang="en-US" altLang="en-US" sz="2800" b="1" dirty="0" smtClean="0">
                <a:solidFill>
                  <a:srgbClr val="FFFF00"/>
                </a:solidFill>
              </a:rPr>
              <a:t>Homework:</a:t>
            </a:r>
            <a:r>
              <a:rPr lang="en-US" altLang="en-US" sz="2800" b="1" dirty="0" smtClean="0"/>
              <a:t>  </a:t>
            </a:r>
          </a:p>
          <a:p>
            <a:pPr lvl="1" eaLnBrk="1" hangingPunct="1"/>
            <a:r>
              <a:rPr lang="en-US" altLang="en-US" sz="2400" b="1" dirty="0" smtClean="0"/>
              <a:t>none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82550"/>
            <a:ext cx="8229600" cy="852488"/>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311150" y="1371600"/>
            <a:ext cx="8521700" cy="4754563"/>
          </a:xfrm>
        </p:spPr>
        <p:txBody>
          <a:bodyPr/>
          <a:lstStyle/>
          <a:p>
            <a:pPr>
              <a:spcBef>
                <a:spcPts val="1200"/>
              </a:spcBef>
              <a:spcAft>
                <a:spcPts val="600"/>
              </a:spcAft>
            </a:pPr>
            <a:r>
              <a:rPr lang="en-US" sz="2800" b="1" dirty="0"/>
              <a:t>Find lateral areas and surface areas of regular pyramids and right cones</a:t>
            </a:r>
          </a:p>
          <a:p>
            <a:pPr>
              <a:spcBef>
                <a:spcPts val="1200"/>
              </a:spcBef>
              <a:spcAft>
                <a:spcPts val="600"/>
              </a:spcAft>
            </a:pPr>
            <a:r>
              <a:rPr lang="en-US" sz="2800" b="1" dirty="0"/>
              <a:t>Find surface areas of similar pyramids and cones</a:t>
            </a:r>
          </a:p>
          <a:p>
            <a:pPr>
              <a:spcBef>
                <a:spcPts val="1200"/>
              </a:spcBef>
              <a:spcAft>
                <a:spcPts val="600"/>
              </a:spcAft>
            </a:pPr>
            <a:r>
              <a:rPr lang="en-US" sz="2800" b="1" dirty="0"/>
              <a:t>Use surface areas of regular pyramids and right cones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960438"/>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48690"/>
            <a:ext cx="8229600" cy="5577840"/>
          </a:xfrm>
        </p:spPr>
        <p:txBody>
          <a:bodyPr/>
          <a:lstStyle/>
          <a:p>
            <a:pPr>
              <a:spcBef>
                <a:spcPts val="1200"/>
              </a:spcBef>
              <a:spcAft>
                <a:spcPts val="600"/>
              </a:spcAft>
            </a:pPr>
            <a:r>
              <a:rPr lang="en-US" sz="2400" b="1" dirty="0">
                <a:solidFill>
                  <a:srgbClr val="FFFF00"/>
                </a:solidFill>
              </a:rPr>
              <a:t>Lateral surface of a cone </a:t>
            </a:r>
            <a:r>
              <a:rPr lang="en-US" sz="2400" b="1" dirty="0"/>
              <a:t>– consists of all segments that connect the vertex with points on the edge of the base</a:t>
            </a:r>
          </a:p>
          <a:p>
            <a:pPr>
              <a:spcBef>
                <a:spcPts val="1200"/>
              </a:spcBef>
              <a:spcAft>
                <a:spcPts val="600"/>
              </a:spcAft>
            </a:pPr>
            <a:r>
              <a:rPr lang="en-US" sz="2400" b="1" dirty="0">
                <a:solidFill>
                  <a:srgbClr val="FFFF00"/>
                </a:solidFill>
              </a:rPr>
              <a:t>Oblique cone </a:t>
            </a:r>
            <a:r>
              <a:rPr lang="en-US" sz="2400" b="1" dirty="0"/>
              <a:t>– segment joining the vertex and the center of the base is </a:t>
            </a:r>
            <a:r>
              <a:rPr lang="en-US" sz="2400" b="1" i="1" u="sng" dirty="0"/>
              <a:t>not</a:t>
            </a:r>
            <a:r>
              <a:rPr lang="en-US" sz="2400" b="1" dirty="0"/>
              <a:t> perpendicular to the base</a:t>
            </a:r>
          </a:p>
          <a:p>
            <a:pPr>
              <a:spcBef>
                <a:spcPts val="1200"/>
              </a:spcBef>
              <a:spcAft>
                <a:spcPts val="600"/>
              </a:spcAft>
            </a:pPr>
            <a:r>
              <a:rPr lang="en-US" sz="2400" b="1" dirty="0">
                <a:solidFill>
                  <a:srgbClr val="FFFF00"/>
                </a:solidFill>
              </a:rPr>
              <a:t>Regular pyramid </a:t>
            </a:r>
            <a:r>
              <a:rPr lang="en-US" sz="2400" b="1" dirty="0"/>
              <a:t>– has a regular polygon for a base and the segment joining the vertex and the center of the base is perpendicular to the base</a:t>
            </a:r>
          </a:p>
          <a:p>
            <a:pPr>
              <a:spcBef>
                <a:spcPts val="1200"/>
              </a:spcBef>
              <a:spcAft>
                <a:spcPts val="600"/>
              </a:spcAft>
            </a:pPr>
            <a:r>
              <a:rPr lang="en-US" sz="2400" b="1" dirty="0">
                <a:solidFill>
                  <a:srgbClr val="FFFF00"/>
                </a:solidFill>
              </a:rPr>
              <a:t>Right cone </a:t>
            </a:r>
            <a:r>
              <a:rPr lang="en-US" sz="2400" b="1" dirty="0"/>
              <a:t>– segment joining the vertex and the center of the base is perpendicular to the </a:t>
            </a:r>
            <a:r>
              <a:rPr lang="en-US" sz="2400" b="1" dirty="0" smtClean="0"/>
              <a:t>base</a:t>
            </a: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960438"/>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48690"/>
            <a:ext cx="8229600" cy="5577840"/>
          </a:xfrm>
        </p:spPr>
        <p:txBody>
          <a:bodyPr/>
          <a:lstStyle/>
          <a:p>
            <a:pPr>
              <a:spcBef>
                <a:spcPts val="1200"/>
              </a:spcBef>
              <a:spcAft>
                <a:spcPts val="600"/>
              </a:spcAft>
            </a:pPr>
            <a:r>
              <a:rPr lang="en-US" sz="2400" b="1" dirty="0" smtClean="0">
                <a:solidFill>
                  <a:srgbClr val="FFFF00"/>
                </a:solidFill>
              </a:rPr>
              <a:t>Slant </a:t>
            </a:r>
            <a:r>
              <a:rPr lang="en-US" sz="2400" b="1" dirty="0">
                <a:solidFill>
                  <a:srgbClr val="FFFF00"/>
                </a:solidFill>
              </a:rPr>
              <a:t>height of a regular pyramid </a:t>
            </a:r>
            <a:r>
              <a:rPr lang="en-US" sz="2400" b="1" dirty="0"/>
              <a:t>– is the height of a lateral face of the regular pyramid</a:t>
            </a:r>
          </a:p>
          <a:p>
            <a:pPr>
              <a:spcBef>
                <a:spcPts val="1200"/>
              </a:spcBef>
              <a:spcAft>
                <a:spcPts val="600"/>
              </a:spcAft>
            </a:pPr>
            <a:r>
              <a:rPr lang="en-US" sz="2400" b="1" dirty="0">
                <a:solidFill>
                  <a:srgbClr val="FFFF00"/>
                </a:solidFill>
              </a:rPr>
              <a:t>Slant height of a right cone </a:t>
            </a:r>
            <a:r>
              <a:rPr lang="en-US" sz="2400" b="1" dirty="0"/>
              <a:t>– the distance between the vertex and a point on the edge of the base</a:t>
            </a:r>
          </a:p>
          <a:p>
            <a:pPr>
              <a:spcBef>
                <a:spcPts val="1200"/>
              </a:spcBef>
              <a:spcAft>
                <a:spcPts val="600"/>
              </a:spcAft>
            </a:pPr>
            <a:r>
              <a:rPr lang="en-US" sz="2400" b="1" dirty="0">
                <a:solidFill>
                  <a:srgbClr val="FFFF00"/>
                </a:solidFill>
              </a:rPr>
              <a:t>Vertex of a cone </a:t>
            </a:r>
            <a:r>
              <a:rPr lang="en-US" sz="2400" b="1" dirty="0"/>
              <a:t>– is not in the same plane as the base</a:t>
            </a:r>
          </a:p>
          <a:p>
            <a:pPr>
              <a:spcBef>
                <a:spcPts val="1200"/>
              </a:spcBef>
              <a:spcAft>
                <a:spcPts val="600"/>
              </a:spcAft>
            </a:pPr>
            <a:r>
              <a:rPr lang="en-US" sz="2400" b="1" dirty="0">
                <a:solidFill>
                  <a:srgbClr val="FFFF00"/>
                </a:solidFill>
              </a:rPr>
              <a:t>Vertex of a pyramid </a:t>
            </a:r>
            <a:r>
              <a:rPr lang="en-US" sz="2400" b="1" dirty="0"/>
              <a:t>– the common vertex of the triangular faces of a pyramid</a:t>
            </a:r>
          </a:p>
        </p:txBody>
      </p:sp>
    </p:spTree>
    <p:extLst>
      <p:ext uri="{BB962C8B-B14F-4D97-AF65-F5344CB8AC3E}">
        <p14:creationId xmlns:p14="http://schemas.microsoft.com/office/powerpoint/2010/main" val="2211895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280159"/>
          </a:xfrm>
        </p:spPr>
        <p:txBody>
          <a:bodyPr/>
          <a:lstStyle/>
          <a:p>
            <a:pPr eaLnBrk="1" hangingPunct="1"/>
            <a:r>
              <a:rPr lang="en-US" altLang="en-US" sz="3600" b="1" dirty="0" smtClean="0"/>
              <a:t>Visual Vocabulary</a:t>
            </a:r>
          </a:p>
        </p:txBody>
      </p:sp>
      <p:sp>
        <p:nvSpPr>
          <p:cNvPr id="6149" name="Text Box 9"/>
          <p:cNvSpPr txBox="1">
            <a:spLocks noChangeArrowheads="1"/>
          </p:cNvSpPr>
          <p:nvPr/>
        </p:nvSpPr>
        <p:spPr bwMode="auto">
          <a:xfrm>
            <a:off x="925830" y="4537710"/>
            <a:ext cx="7269480" cy="1040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err="1" smtClean="0">
                <a:solidFill>
                  <a:srgbClr val="FFFF00"/>
                </a:solidFill>
                <a:latin typeface="Times New Roman" pitchFamily="18" charset="0"/>
              </a:rPr>
              <a:t>xxxxx</a:t>
            </a:r>
            <a:endParaRPr lang="en-US" altLang="en-US" sz="2400" b="1" dirty="0">
              <a:solidFill>
                <a:srgbClr val="FFFF00"/>
              </a:solidFill>
              <a:latin typeface="Times New Roman"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6870" y="1870073"/>
            <a:ext cx="2798359" cy="2024345"/>
          </a:xfrm>
          <a:prstGeom prst="rect">
            <a:avLst/>
          </a:prstGeom>
          <a:noFill/>
          <a:ln>
            <a:noFill/>
          </a:ln>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3792" y="1847213"/>
            <a:ext cx="2333951" cy="2083334"/>
          </a:xfrm>
          <a:prstGeom prst="rect">
            <a:avLst/>
          </a:prstGeom>
          <a:noFill/>
          <a:ln>
            <a:noFill/>
          </a:ln>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95110" y="1847214"/>
            <a:ext cx="2107143" cy="2130953"/>
          </a:xfrm>
          <a:prstGeom prst="rect">
            <a:avLst/>
          </a:prstGeom>
          <a:noFill/>
          <a:ln>
            <a:noFill/>
          </a:ln>
        </p:spPr>
      </p:pic>
    </p:spTree>
    <p:extLst>
      <p:ext uri="{BB962C8B-B14F-4D97-AF65-F5344CB8AC3E}">
        <p14:creationId xmlns:p14="http://schemas.microsoft.com/office/powerpoint/2010/main" val="83463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280159"/>
          </a:xfrm>
        </p:spPr>
        <p:txBody>
          <a:bodyPr/>
          <a:lstStyle/>
          <a:p>
            <a:pPr eaLnBrk="1" hangingPunct="1"/>
            <a:r>
              <a:rPr lang="en-US" altLang="en-US" sz="3600" b="1" dirty="0" smtClean="0"/>
              <a:t>Surface Area of Right Prism</a:t>
            </a:r>
          </a:p>
        </p:txBody>
      </p:sp>
      <p:sp>
        <p:nvSpPr>
          <p:cNvPr id="6149" name="Text Box 9"/>
          <p:cNvSpPr txBox="1">
            <a:spLocks noChangeArrowheads="1"/>
          </p:cNvSpPr>
          <p:nvPr/>
        </p:nvSpPr>
        <p:spPr bwMode="auto">
          <a:xfrm>
            <a:off x="561990" y="4754880"/>
            <a:ext cx="8030696" cy="1645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smtClean="0">
                <a:solidFill>
                  <a:srgbClr val="FFFF00"/>
                </a:solidFill>
                <a:latin typeface="Times New Roman" pitchFamily="18" charset="0"/>
              </a:rPr>
              <a:t>Lateral area is half of the perimeter times the slant height.</a:t>
            </a:r>
          </a:p>
          <a:p>
            <a:pPr eaLnBrk="1" hangingPunct="1"/>
            <a:endParaRPr lang="en-US" altLang="en-US" sz="2400" b="1" dirty="0" smtClean="0">
              <a:solidFill>
                <a:srgbClr val="FFFF00"/>
              </a:solidFill>
              <a:latin typeface="Times New Roman" pitchFamily="18" charset="0"/>
            </a:endParaRPr>
          </a:p>
          <a:p>
            <a:pPr eaLnBrk="1" hangingPunct="1"/>
            <a:r>
              <a:rPr lang="en-US" altLang="en-US" sz="2400" b="1" dirty="0" smtClean="0">
                <a:solidFill>
                  <a:srgbClr val="FFFF00"/>
                </a:solidFill>
                <a:latin typeface="Times New Roman" pitchFamily="18" charset="0"/>
              </a:rPr>
              <a:t>The slant height is in a Pythagorean relationship with the height and half the side</a:t>
            </a:r>
            <a:endParaRPr lang="en-US" altLang="en-US" sz="2400" b="1" dirty="0">
              <a:solidFill>
                <a:srgbClr val="FFFF00"/>
              </a:solidFill>
              <a:latin typeface="Times New Roman"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1990" y="1385570"/>
            <a:ext cx="8030696" cy="2772162"/>
          </a:xfrm>
          <a:prstGeom prst="rect">
            <a:avLst/>
          </a:prstGeom>
          <a:noFill/>
          <a:ln>
            <a:noFill/>
          </a:ln>
        </p:spPr>
      </p:pic>
    </p:spTree>
    <p:extLst>
      <p:ext uri="{BB962C8B-B14F-4D97-AF65-F5344CB8AC3E}">
        <p14:creationId xmlns:p14="http://schemas.microsoft.com/office/powerpoint/2010/main" val="3478259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280159"/>
          </a:xfrm>
        </p:spPr>
        <p:txBody>
          <a:bodyPr/>
          <a:lstStyle/>
          <a:p>
            <a:pPr eaLnBrk="1" hangingPunct="1"/>
            <a:r>
              <a:rPr lang="en-US" altLang="en-US" sz="3600" b="1" dirty="0" smtClean="0"/>
              <a:t>Surface Area of Right Cylinder</a:t>
            </a:r>
          </a:p>
        </p:txBody>
      </p:sp>
      <p:sp>
        <p:nvSpPr>
          <p:cNvPr id="6149" name="Text Box 9"/>
          <p:cNvSpPr txBox="1">
            <a:spLocks noChangeArrowheads="1"/>
          </p:cNvSpPr>
          <p:nvPr/>
        </p:nvSpPr>
        <p:spPr bwMode="auto">
          <a:xfrm>
            <a:off x="742950" y="4823459"/>
            <a:ext cx="7614285" cy="165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solidFill>
                  <a:srgbClr val="FFFF00"/>
                </a:solidFill>
                <a:latin typeface="Times New Roman" pitchFamily="18" charset="0"/>
              </a:rPr>
              <a:t>Lateral area is </a:t>
            </a:r>
            <a:r>
              <a:rPr lang="el-GR" altLang="en-US" sz="2400" b="1" dirty="0" smtClean="0">
                <a:solidFill>
                  <a:srgbClr val="FFFF00"/>
                </a:solidFill>
                <a:latin typeface="Times New Roman" pitchFamily="18" charset="0"/>
              </a:rPr>
              <a:t>π</a:t>
            </a:r>
            <a:r>
              <a:rPr lang="en-US" altLang="en-US" sz="2400" b="1" dirty="0" smtClean="0">
                <a:solidFill>
                  <a:srgbClr val="FFFF00"/>
                </a:solidFill>
                <a:latin typeface="Times New Roman" pitchFamily="18" charset="0"/>
              </a:rPr>
              <a:t> radius times </a:t>
            </a:r>
            <a:r>
              <a:rPr lang="en-US" altLang="en-US" sz="2400" b="1" dirty="0">
                <a:solidFill>
                  <a:srgbClr val="FFFF00"/>
                </a:solidFill>
                <a:latin typeface="Times New Roman" pitchFamily="18" charset="0"/>
              </a:rPr>
              <a:t>the slant height.</a:t>
            </a:r>
          </a:p>
          <a:p>
            <a:pPr eaLnBrk="1" hangingPunct="1"/>
            <a:endParaRPr lang="en-US" altLang="en-US" sz="2400" b="1" dirty="0">
              <a:solidFill>
                <a:srgbClr val="FFFF00"/>
              </a:solidFill>
              <a:latin typeface="Times New Roman" pitchFamily="18" charset="0"/>
            </a:endParaRPr>
          </a:p>
          <a:p>
            <a:pPr eaLnBrk="1" hangingPunct="1"/>
            <a:r>
              <a:rPr lang="en-US" altLang="en-US" sz="2400" b="1" dirty="0">
                <a:solidFill>
                  <a:srgbClr val="FFFF00"/>
                </a:solidFill>
                <a:latin typeface="Times New Roman" pitchFamily="18" charset="0"/>
              </a:rPr>
              <a:t>The slant height is in a Pythagorean relationship with the height and </a:t>
            </a:r>
            <a:r>
              <a:rPr lang="en-US" altLang="en-US" sz="2400" b="1" dirty="0" smtClean="0">
                <a:solidFill>
                  <a:srgbClr val="FFFF00"/>
                </a:solidFill>
                <a:latin typeface="Times New Roman" pitchFamily="18" charset="0"/>
              </a:rPr>
              <a:t>the radius</a:t>
            </a:r>
            <a:endParaRPr lang="en-US" altLang="en-US" sz="2400" b="1" dirty="0">
              <a:solidFill>
                <a:srgbClr val="FFFF00"/>
              </a:solidFill>
              <a:latin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2950" y="1485900"/>
            <a:ext cx="7614285" cy="2900000"/>
          </a:xfrm>
          <a:prstGeom prst="rect">
            <a:avLst/>
          </a:prstGeom>
          <a:noFill/>
          <a:ln>
            <a:noFill/>
          </a:ln>
        </p:spPr>
      </p:pic>
    </p:spTree>
    <p:extLst>
      <p:ext uri="{BB962C8B-B14F-4D97-AF65-F5344CB8AC3E}">
        <p14:creationId xmlns:p14="http://schemas.microsoft.com/office/powerpoint/2010/main" val="3060639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dirty="0" smtClean="0"/>
              <a:t>Example 1</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Text Box 11"/>
          <p:cNvSpPr txBox="1">
            <a:spLocks noChangeArrowheads="1"/>
          </p:cNvSpPr>
          <p:nvPr/>
        </p:nvSpPr>
        <p:spPr bwMode="auto">
          <a:xfrm>
            <a:off x="406717" y="1149350"/>
            <a:ext cx="590264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a:t>Find the lateral area and the surface area of the regular hexagonal pyramid.</a:t>
            </a:r>
          </a:p>
        </p:txBody>
      </p:sp>
      <mc:AlternateContent xmlns:mc="http://schemas.openxmlformats.org/markup-compatibility/2006" xmlns:a14="http://schemas.microsoft.com/office/drawing/2010/main">
        <mc:Choice Requires="a14">
          <p:sp>
            <p:nvSpPr>
              <p:cNvPr id="7189" name="Text Box 20"/>
              <p:cNvSpPr txBox="1">
                <a:spLocks noChangeArrowheads="1"/>
              </p:cNvSpPr>
              <p:nvPr/>
            </p:nvSpPr>
            <p:spPr bwMode="auto">
              <a:xfrm>
                <a:off x="406716" y="3030478"/>
                <a:ext cx="7251383" cy="34389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endParaRPr lang="en-US" altLang="en-US" sz="2400" b="1" dirty="0">
                  <a:solidFill>
                    <a:schemeClr val="bg2">
                      <a:lumMod val="20000"/>
                      <a:lumOff val="80000"/>
                    </a:schemeClr>
                  </a:solidFill>
                </a:endParaRPr>
              </a:p>
              <a:p>
                <a:pPr marL="0" indent="0" eaLnBrk="1" hangingPunct="1">
                  <a:lnSpc>
                    <a:spcPct val="90000"/>
                  </a:lnSpc>
                  <a:spcBef>
                    <a:spcPct val="20000"/>
                  </a:spcBef>
                  <a:spcAft>
                    <a:spcPct val="20000"/>
                  </a:spcAft>
                  <a:buClr>
                    <a:srgbClr val="FFFFFF"/>
                  </a:buClr>
                  <a:tabLst/>
                </a:pPr>
                <a14:m>
                  <m:oMathPara xmlns:m="http://schemas.openxmlformats.org/officeDocument/2006/math">
                    <m:oMathParaPr>
                      <m:jc m:val="centerGroup"/>
                    </m:oMathParaPr>
                    <m:oMath xmlns:m="http://schemas.openxmlformats.org/officeDocument/2006/math">
                      <m:r>
                        <a:rPr lang="en-US" altLang="en-US" sz="2400" b="1" i="1" dirty="0" smtClean="0">
                          <a:solidFill>
                            <a:schemeClr val="tx1">
                              <a:lumMod val="85000"/>
                            </a:schemeClr>
                          </a:solidFill>
                          <a:latin typeface="Cambria Math"/>
                        </a:rPr>
                        <m:t>𝑳𝑨</m:t>
                      </m:r>
                      <m:r>
                        <a:rPr lang="en-US" altLang="en-US" sz="2400" b="1" i="1" dirty="0" smtClean="0">
                          <a:solidFill>
                            <a:schemeClr val="tx1">
                              <a:lumMod val="85000"/>
                            </a:schemeClr>
                          </a:solidFill>
                          <a:latin typeface="Cambria Math"/>
                        </a:rPr>
                        <m:t> =</m:t>
                      </m:r>
                      <m:r>
                        <a:rPr lang="en-US" altLang="en-US" sz="2400" b="1" i="1" dirty="0" smtClean="0">
                          <a:solidFill>
                            <a:schemeClr val="tx1">
                              <a:lumMod val="85000"/>
                            </a:schemeClr>
                          </a:solidFill>
                          <a:latin typeface="Cambria Math"/>
                        </a:rPr>
                        <m:t>𝒏</m:t>
                      </m:r>
                      <m:f>
                        <m:fPr>
                          <m:ctrlPr>
                            <a:rPr lang="en-US" altLang="en-US" sz="2400" b="1" i="1" dirty="0" smtClean="0">
                              <a:solidFill>
                                <a:schemeClr val="tx1">
                                  <a:lumMod val="85000"/>
                                </a:schemeClr>
                              </a:solidFill>
                              <a:latin typeface="Cambria Math"/>
                            </a:rPr>
                          </m:ctrlPr>
                        </m:fPr>
                        <m:num>
                          <m:r>
                            <a:rPr lang="en-US" altLang="en-US" sz="2400" b="1" i="1" dirty="0" smtClean="0">
                              <a:solidFill>
                                <a:schemeClr val="tx1">
                                  <a:lumMod val="85000"/>
                                </a:schemeClr>
                              </a:solidFill>
                              <a:latin typeface="Cambria Math"/>
                            </a:rPr>
                            <m:t>𝟏</m:t>
                          </m:r>
                        </m:num>
                        <m:den>
                          <m:r>
                            <a:rPr lang="en-US" altLang="en-US" sz="2400" b="1" i="1" dirty="0" smtClean="0">
                              <a:solidFill>
                                <a:schemeClr val="tx1">
                                  <a:lumMod val="85000"/>
                                </a:schemeClr>
                              </a:solidFill>
                              <a:latin typeface="Cambria Math"/>
                            </a:rPr>
                            <m:t>𝟐</m:t>
                          </m:r>
                        </m:den>
                      </m:f>
                      <m:r>
                        <a:rPr lang="en-US" altLang="en-US" sz="2400" b="1" i="1" dirty="0" smtClean="0">
                          <a:solidFill>
                            <a:schemeClr val="tx1">
                              <a:lumMod val="85000"/>
                            </a:schemeClr>
                          </a:solidFill>
                          <a:latin typeface="Cambria Math"/>
                        </a:rPr>
                        <m:t>𝒃𝒉</m:t>
                      </m:r>
                      <m:r>
                        <a:rPr lang="en-US" altLang="en-US" sz="2400" b="1" i="1" dirty="0" smtClean="0">
                          <a:solidFill>
                            <a:schemeClr val="tx1">
                              <a:lumMod val="85000"/>
                            </a:schemeClr>
                          </a:solidFill>
                          <a:latin typeface="Cambria Math"/>
                        </a:rPr>
                        <m:t>=</m:t>
                      </m:r>
                      <m:r>
                        <a:rPr lang="en-US" altLang="en-US" sz="2400" b="1" i="1" dirty="0" smtClean="0">
                          <a:solidFill>
                            <a:schemeClr val="tx1">
                              <a:lumMod val="85000"/>
                            </a:schemeClr>
                          </a:solidFill>
                          <a:latin typeface="Cambria Math"/>
                        </a:rPr>
                        <m:t>𝟑</m:t>
                      </m:r>
                      <m:d>
                        <m:dPr>
                          <m:ctrlPr>
                            <a:rPr lang="en-US" altLang="en-US" sz="2400" b="1" i="1" dirty="0" smtClean="0">
                              <a:solidFill>
                                <a:schemeClr val="tx1">
                                  <a:lumMod val="85000"/>
                                </a:schemeClr>
                              </a:solidFill>
                              <a:latin typeface="Cambria Math"/>
                            </a:rPr>
                          </m:ctrlPr>
                        </m:dPr>
                        <m:e>
                          <m:r>
                            <a:rPr lang="en-US" altLang="en-US" sz="2400" b="1" i="1" dirty="0" smtClean="0">
                              <a:solidFill>
                                <a:schemeClr val="tx1">
                                  <a:lumMod val="85000"/>
                                </a:schemeClr>
                              </a:solidFill>
                              <a:latin typeface="Cambria Math"/>
                            </a:rPr>
                            <m:t>𝟖</m:t>
                          </m:r>
                        </m:e>
                      </m:d>
                      <m:d>
                        <m:dPr>
                          <m:ctrlPr>
                            <a:rPr lang="en-US" altLang="en-US" sz="2400" b="1" i="1" dirty="0" smtClean="0">
                              <a:solidFill>
                                <a:schemeClr val="tx1">
                                  <a:lumMod val="85000"/>
                                </a:schemeClr>
                              </a:solidFill>
                              <a:latin typeface="Cambria Math"/>
                            </a:rPr>
                          </m:ctrlPr>
                        </m:dPr>
                        <m:e>
                          <m:r>
                            <a:rPr lang="en-US" altLang="en-US" sz="2400" b="1" i="1" dirty="0" smtClean="0">
                              <a:solidFill>
                                <a:schemeClr val="tx1">
                                  <a:lumMod val="85000"/>
                                </a:schemeClr>
                              </a:solidFill>
                              <a:latin typeface="Cambria Math"/>
                            </a:rPr>
                            <m:t>𝟐𝟎</m:t>
                          </m:r>
                        </m:e>
                      </m:d>
                      <m:r>
                        <a:rPr lang="en-US" altLang="en-US" sz="2400" b="1" i="1" dirty="0" smtClean="0">
                          <a:solidFill>
                            <a:schemeClr val="tx1">
                              <a:lumMod val="85000"/>
                            </a:schemeClr>
                          </a:solidFill>
                          <a:latin typeface="Cambria Math"/>
                        </a:rPr>
                        <m:t>=</m:t>
                      </m:r>
                      <m:r>
                        <a:rPr lang="en-US" altLang="en-US" sz="2400" b="1" i="1" dirty="0" smtClean="0">
                          <a:solidFill>
                            <a:schemeClr val="tx1">
                              <a:lumMod val="85000"/>
                            </a:schemeClr>
                          </a:solidFill>
                          <a:latin typeface="Cambria Math"/>
                        </a:rPr>
                        <m:t>𝟒𝟖𝟎</m:t>
                      </m:r>
                      <m:r>
                        <a:rPr lang="en-US" altLang="en-US" sz="2400" b="1" i="1" dirty="0" smtClean="0">
                          <a:solidFill>
                            <a:schemeClr val="tx1">
                              <a:lumMod val="85000"/>
                            </a:schemeClr>
                          </a:solidFill>
                          <a:latin typeface="Cambria Math"/>
                        </a:rPr>
                        <m:t> </m:t>
                      </m:r>
                      <m:r>
                        <a:rPr lang="en-US" altLang="en-US" sz="2400" b="1" i="1" dirty="0" smtClean="0">
                          <a:solidFill>
                            <a:schemeClr val="tx1">
                              <a:lumMod val="85000"/>
                            </a:schemeClr>
                          </a:solidFill>
                          <a:latin typeface="Cambria Math"/>
                        </a:rPr>
                        <m:t>𝒔𝒒</m:t>
                      </m:r>
                      <m:r>
                        <a:rPr lang="en-US" altLang="en-US" sz="2400" b="1" i="1" dirty="0" smtClean="0">
                          <a:solidFill>
                            <a:schemeClr val="tx1">
                              <a:lumMod val="85000"/>
                            </a:schemeClr>
                          </a:solidFill>
                          <a:latin typeface="Cambria Math"/>
                        </a:rPr>
                        <m:t> </m:t>
                      </m:r>
                      <m:r>
                        <a:rPr lang="en-US" altLang="en-US" sz="2400" b="1" i="1" dirty="0" smtClean="0">
                          <a:solidFill>
                            <a:schemeClr val="tx1">
                              <a:lumMod val="85000"/>
                            </a:schemeClr>
                          </a:solidFill>
                          <a:latin typeface="Cambria Math"/>
                        </a:rPr>
                        <m:t>𝒇𝒕</m:t>
                      </m:r>
                    </m:oMath>
                  </m:oMathPara>
                </a14:m>
                <a:endParaRPr lang="en-US" altLang="en-US" sz="2400" b="1" dirty="0" smtClean="0">
                  <a:solidFill>
                    <a:schemeClr val="tx1">
                      <a:lumMod val="85000"/>
                    </a:schemeClr>
                  </a:solidFill>
                </a:endParaRPr>
              </a:p>
              <a:p>
                <a:pPr marL="0" indent="0" eaLnBrk="1" hangingPunct="1">
                  <a:lnSpc>
                    <a:spcPct val="90000"/>
                  </a:lnSpc>
                  <a:spcBef>
                    <a:spcPct val="20000"/>
                  </a:spcBef>
                  <a:spcAft>
                    <a:spcPct val="20000"/>
                  </a:spcAft>
                  <a:buClr>
                    <a:srgbClr val="FFFFFF"/>
                  </a:buClr>
                  <a:tabLst/>
                </a:pPr>
                <a:endParaRPr lang="en-US" altLang="en-US" sz="2400" b="1" dirty="0">
                  <a:solidFill>
                    <a:schemeClr val="tx1">
                      <a:lumMod val="85000"/>
                    </a:schemeClr>
                  </a:solidFill>
                </a:endParaRPr>
              </a:p>
              <a:p>
                <a:pPr marL="0" indent="0" eaLnBrk="1" hangingPunct="1">
                  <a:lnSpc>
                    <a:spcPct val="90000"/>
                  </a:lnSpc>
                  <a:spcBef>
                    <a:spcPct val="20000"/>
                  </a:spcBef>
                  <a:spcAft>
                    <a:spcPct val="20000"/>
                  </a:spcAft>
                  <a:buClr>
                    <a:srgbClr val="FFFFFF"/>
                  </a:buClr>
                  <a:tabLst/>
                </a:pPr>
                <a14:m>
                  <m:oMathPara xmlns:m="http://schemas.openxmlformats.org/officeDocument/2006/math">
                    <m:oMathParaPr>
                      <m:jc m:val="centerGroup"/>
                    </m:oMathParaPr>
                    <m:oMath xmlns:m="http://schemas.openxmlformats.org/officeDocument/2006/math">
                      <m:r>
                        <a:rPr lang="en-US" altLang="en-US" sz="2400" b="1" i="1" smtClean="0">
                          <a:solidFill>
                            <a:schemeClr val="tx1">
                              <a:lumMod val="85000"/>
                            </a:schemeClr>
                          </a:solidFill>
                          <a:latin typeface="Cambria Math"/>
                        </a:rPr>
                        <m:t>𝑩𝑨</m:t>
                      </m:r>
                      <m:r>
                        <a:rPr lang="en-US" altLang="en-US" sz="2400" b="1" i="1" smtClean="0">
                          <a:solidFill>
                            <a:schemeClr val="tx1">
                              <a:lumMod val="85000"/>
                            </a:schemeClr>
                          </a:solidFill>
                          <a:latin typeface="Cambria Math"/>
                        </a:rPr>
                        <m:t>= </m:t>
                      </m:r>
                      <m:f>
                        <m:fPr>
                          <m:ctrlPr>
                            <a:rPr lang="en-US" altLang="en-US" sz="2400" b="1" i="1" smtClean="0">
                              <a:solidFill>
                                <a:schemeClr val="tx1">
                                  <a:lumMod val="85000"/>
                                </a:schemeClr>
                              </a:solidFill>
                              <a:latin typeface="Cambria Math"/>
                            </a:rPr>
                          </m:ctrlPr>
                        </m:fPr>
                        <m:num>
                          <m:r>
                            <a:rPr lang="en-US" altLang="en-US" sz="2400" b="1" i="1" smtClean="0">
                              <a:solidFill>
                                <a:schemeClr val="tx1">
                                  <a:lumMod val="85000"/>
                                </a:schemeClr>
                              </a:solidFill>
                              <a:latin typeface="Cambria Math"/>
                            </a:rPr>
                            <m:t>𝟏</m:t>
                          </m:r>
                        </m:num>
                        <m:den>
                          <m:r>
                            <a:rPr lang="en-US" altLang="en-US" sz="2400" b="1" i="1" smtClean="0">
                              <a:solidFill>
                                <a:schemeClr val="tx1">
                                  <a:lumMod val="85000"/>
                                </a:schemeClr>
                              </a:solidFill>
                              <a:latin typeface="Cambria Math"/>
                            </a:rPr>
                            <m:t>𝟐</m:t>
                          </m:r>
                        </m:den>
                      </m:f>
                      <m:r>
                        <a:rPr lang="en-US" altLang="en-US" sz="2400" b="1" i="1" smtClean="0">
                          <a:solidFill>
                            <a:schemeClr val="tx1">
                              <a:lumMod val="85000"/>
                            </a:schemeClr>
                          </a:solidFill>
                          <a:latin typeface="Cambria Math"/>
                        </a:rPr>
                        <m:t>𝑷𝒂</m:t>
                      </m:r>
                      <m:r>
                        <a:rPr lang="en-US" altLang="en-US" sz="2400" b="1" i="1" smtClean="0">
                          <a:solidFill>
                            <a:schemeClr val="tx1">
                              <a:lumMod val="85000"/>
                            </a:schemeClr>
                          </a:solidFill>
                          <a:latin typeface="Cambria Math"/>
                        </a:rPr>
                        <m:t>=</m:t>
                      </m:r>
                      <m:f>
                        <m:fPr>
                          <m:ctrlPr>
                            <a:rPr lang="en-US" altLang="en-US" sz="2400" b="1" i="1" smtClean="0">
                              <a:solidFill>
                                <a:schemeClr val="tx1">
                                  <a:lumMod val="85000"/>
                                </a:schemeClr>
                              </a:solidFill>
                              <a:latin typeface="Cambria Math"/>
                            </a:rPr>
                          </m:ctrlPr>
                        </m:fPr>
                        <m:num>
                          <m:r>
                            <a:rPr lang="en-US" altLang="en-US" sz="2400" b="1" i="1" smtClean="0">
                              <a:solidFill>
                                <a:schemeClr val="tx1">
                                  <a:lumMod val="85000"/>
                                </a:schemeClr>
                              </a:solidFill>
                              <a:latin typeface="Cambria Math"/>
                            </a:rPr>
                            <m:t>𝟏</m:t>
                          </m:r>
                        </m:num>
                        <m:den>
                          <m:r>
                            <a:rPr lang="en-US" altLang="en-US" sz="2400" b="1" i="1" smtClean="0">
                              <a:solidFill>
                                <a:schemeClr val="tx1">
                                  <a:lumMod val="85000"/>
                                </a:schemeClr>
                              </a:solidFill>
                              <a:latin typeface="Cambria Math"/>
                            </a:rPr>
                            <m:t>𝟐</m:t>
                          </m:r>
                        </m:den>
                      </m:f>
                      <m:d>
                        <m:dPr>
                          <m:ctrlPr>
                            <a:rPr lang="en-US" altLang="en-US" sz="2400" b="1" i="1" smtClean="0">
                              <a:solidFill>
                                <a:schemeClr val="tx1">
                                  <a:lumMod val="85000"/>
                                </a:schemeClr>
                              </a:solidFill>
                              <a:latin typeface="Cambria Math"/>
                            </a:rPr>
                          </m:ctrlPr>
                        </m:dPr>
                        <m:e>
                          <m:r>
                            <a:rPr lang="en-US" altLang="en-US" sz="2400" b="1" i="1" smtClean="0">
                              <a:solidFill>
                                <a:schemeClr val="tx1">
                                  <a:lumMod val="85000"/>
                                </a:schemeClr>
                              </a:solidFill>
                              <a:latin typeface="Cambria Math"/>
                            </a:rPr>
                            <m:t>𝟒𝟖</m:t>
                          </m:r>
                        </m:e>
                      </m:d>
                      <m:d>
                        <m:dPr>
                          <m:ctrlPr>
                            <a:rPr lang="en-US" altLang="en-US" sz="2400" b="1" i="1" smtClean="0">
                              <a:solidFill>
                                <a:schemeClr val="tx1">
                                  <a:lumMod val="85000"/>
                                </a:schemeClr>
                              </a:solidFill>
                              <a:latin typeface="Cambria Math"/>
                            </a:rPr>
                          </m:ctrlPr>
                        </m:dPr>
                        <m:e>
                          <m:r>
                            <a:rPr lang="en-US" altLang="en-US" sz="2400" b="1" i="1" smtClean="0">
                              <a:solidFill>
                                <a:schemeClr val="tx1">
                                  <a:lumMod val="85000"/>
                                </a:schemeClr>
                              </a:solidFill>
                              <a:latin typeface="Cambria Math"/>
                            </a:rPr>
                            <m:t>𝟒</m:t>
                          </m:r>
                          <m:rad>
                            <m:radPr>
                              <m:degHide m:val="on"/>
                              <m:ctrlPr>
                                <a:rPr lang="en-US" altLang="en-US" sz="2400" b="1" i="1" smtClean="0">
                                  <a:solidFill>
                                    <a:schemeClr val="tx1">
                                      <a:lumMod val="85000"/>
                                    </a:schemeClr>
                                  </a:solidFill>
                                  <a:latin typeface="Cambria Math"/>
                                </a:rPr>
                              </m:ctrlPr>
                            </m:radPr>
                            <m:deg/>
                            <m:e>
                              <m:r>
                                <a:rPr lang="en-US" altLang="en-US" sz="2400" b="1" i="1" smtClean="0">
                                  <a:solidFill>
                                    <a:schemeClr val="tx1">
                                      <a:lumMod val="85000"/>
                                    </a:schemeClr>
                                  </a:solidFill>
                                  <a:latin typeface="Cambria Math"/>
                                </a:rPr>
                                <m:t>𝟑</m:t>
                              </m:r>
                            </m:e>
                          </m:rad>
                        </m:e>
                      </m:d>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𝟗𝟔</m:t>
                      </m:r>
                      <m:rad>
                        <m:radPr>
                          <m:degHide m:val="on"/>
                          <m:ctrlPr>
                            <a:rPr lang="en-US" altLang="en-US" sz="2400" b="1" i="1" smtClean="0">
                              <a:solidFill>
                                <a:schemeClr val="tx1">
                                  <a:lumMod val="85000"/>
                                </a:schemeClr>
                              </a:solidFill>
                              <a:latin typeface="Cambria Math"/>
                            </a:rPr>
                          </m:ctrlPr>
                        </m:radPr>
                        <m:deg/>
                        <m:e>
                          <m:r>
                            <a:rPr lang="en-US" altLang="en-US" sz="2400" b="1" i="1" smtClean="0">
                              <a:solidFill>
                                <a:schemeClr val="tx1">
                                  <a:lumMod val="85000"/>
                                </a:schemeClr>
                              </a:solidFill>
                              <a:latin typeface="Cambria Math"/>
                            </a:rPr>
                            <m:t>𝟑</m:t>
                          </m:r>
                        </m:e>
                      </m:rad>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𝟏𝟔𝟔</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𝟐𝟖</m:t>
                      </m:r>
                    </m:oMath>
                  </m:oMathPara>
                </a14:m>
                <a:endParaRPr lang="en-US" altLang="en-US" sz="2400" b="1" dirty="0" smtClean="0">
                  <a:solidFill>
                    <a:schemeClr val="tx1">
                      <a:lumMod val="85000"/>
                    </a:schemeClr>
                  </a:solidFill>
                </a:endParaRPr>
              </a:p>
              <a:p>
                <a:pPr marL="0" indent="0" eaLnBrk="1" hangingPunct="1">
                  <a:lnSpc>
                    <a:spcPct val="90000"/>
                  </a:lnSpc>
                  <a:spcBef>
                    <a:spcPct val="20000"/>
                  </a:spcBef>
                  <a:spcAft>
                    <a:spcPct val="20000"/>
                  </a:spcAft>
                  <a:buClr>
                    <a:srgbClr val="FFFFFF"/>
                  </a:buClr>
                  <a:tabLst/>
                </a:pPr>
                <a:endParaRPr lang="en-US" altLang="en-US" sz="2400" b="1" dirty="0" smtClean="0">
                  <a:solidFill>
                    <a:schemeClr val="tx1">
                      <a:lumMod val="85000"/>
                    </a:schemeClr>
                  </a:solidFill>
                </a:endParaRPr>
              </a:p>
              <a:p>
                <a:pPr marL="0" indent="0" eaLnBrk="1" hangingPunct="1">
                  <a:lnSpc>
                    <a:spcPct val="90000"/>
                  </a:lnSpc>
                  <a:spcBef>
                    <a:spcPct val="20000"/>
                  </a:spcBef>
                  <a:spcAft>
                    <a:spcPct val="20000"/>
                  </a:spcAft>
                  <a:buClr>
                    <a:srgbClr val="FFFFFF"/>
                  </a:buClr>
                  <a:tabLst/>
                </a:pPr>
                <a14:m>
                  <m:oMathPara xmlns:m="http://schemas.openxmlformats.org/officeDocument/2006/math">
                    <m:oMathParaPr>
                      <m:jc m:val="centerGroup"/>
                    </m:oMathParaPr>
                    <m:oMath xmlns:m="http://schemas.openxmlformats.org/officeDocument/2006/math">
                      <m:r>
                        <a:rPr lang="en-US" altLang="en-US" sz="2400" b="1" i="1" smtClean="0">
                          <a:solidFill>
                            <a:schemeClr val="tx1">
                              <a:lumMod val="85000"/>
                            </a:schemeClr>
                          </a:solidFill>
                          <a:latin typeface="Cambria Math"/>
                        </a:rPr>
                        <m:t>𝑺𝑨</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𝑳𝑨</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𝑩𝑨</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𝟒𝟖𝟎</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𝟏𝟔𝟔</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𝟐𝟖</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𝟔𝟒𝟔</m:t>
                      </m:r>
                      <m:r>
                        <a:rPr lang="en-US" altLang="en-US" sz="2400" b="1" i="1" smtClean="0">
                          <a:solidFill>
                            <a:schemeClr val="tx1">
                              <a:lumMod val="85000"/>
                            </a:schemeClr>
                          </a:solidFill>
                          <a:latin typeface="Cambria Math"/>
                        </a:rPr>
                        <m:t>.</m:t>
                      </m:r>
                      <m:r>
                        <a:rPr lang="en-US" altLang="en-US" sz="2400" b="1" i="1" smtClean="0">
                          <a:solidFill>
                            <a:schemeClr val="tx1">
                              <a:lumMod val="85000"/>
                            </a:schemeClr>
                          </a:solidFill>
                          <a:latin typeface="Cambria Math"/>
                        </a:rPr>
                        <m:t>𝟐𝟖</m:t>
                      </m:r>
                    </m:oMath>
                  </m:oMathPara>
                </a14:m>
                <a:endParaRPr lang="en-US" altLang="en-US" sz="2400" b="1" dirty="0" smtClean="0">
                  <a:solidFill>
                    <a:schemeClr val="tx1">
                      <a:lumMod val="85000"/>
                    </a:schemeClr>
                  </a:solidFill>
                </a:endParaRPr>
              </a:p>
            </p:txBody>
          </p:sp>
        </mc:Choice>
        <mc:Fallback xmlns="">
          <p:sp>
            <p:nvSpPr>
              <p:cNvPr id="7189" name="Text Box 20"/>
              <p:cNvSpPr txBox="1">
                <a:spLocks noRot="1" noChangeAspect="1" noMove="1" noResize="1" noEditPoints="1" noAdjustHandles="1" noChangeArrowheads="1" noChangeShapeType="1" noTextEdit="1"/>
              </p:cNvSpPr>
              <p:nvPr/>
            </p:nvSpPr>
            <p:spPr bwMode="auto">
              <a:xfrm>
                <a:off x="406716" y="3030478"/>
                <a:ext cx="7251383" cy="3438902"/>
              </a:xfrm>
              <a:prstGeom prst="rect">
                <a:avLst/>
              </a:prstGeom>
              <a:blipFill rotWithShape="1">
                <a:blip r:embed="rId2"/>
                <a:stretch>
                  <a:fillRect l="-1346" t="-230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23412" y="1149350"/>
            <a:ext cx="2269374" cy="2283922"/>
          </a:xfrm>
          <a:prstGeom prst="rect">
            <a:avLst/>
          </a:prstGeo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left)">
                                      <p:cBhvr>
                                        <p:cTn id="7" dur="5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 calcmode="lin" valueType="num">
                                      <p:cBhvr additive="base">
                                        <p:cTn id="12" dur="500" fill="hold"/>
                                        <p:tgtEl>
                                          <p:spTgt spid="7189"/>
                                        </p:tgtEl>
                                        <p:attrNameLst>
                                          <p:attrName>ppt_x</p:attrName>
                                        </p:attrNameLst>
                                      </p:cBhvr>
                                      <p:tavLst>
                                        <p:tav tm="0">
                                          <p:val>
                                            <p:strVal val="#ppt_x"/>
                                          </p:val>
                                        </p:tav>
                                        <p:tav tm="100000">
                                          <p:val>
                                            <p:strVal val="#ppt_x"/>
                                          </p:val>
                                        </p:tav>
                                      </p:tavLst>
                                    </p:anim>
                                    <p:anim calcmode="lin" valueType="num">
                                      <p:cBhvr additive="base">
                                        <p:cTn id="13" dur="500" fill="hold"/>
                                        <p:tgtEl>
                                          <p:spTgt spid="71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718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dirty="0" smtClean="0"/>
              <a:t>Example 2</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Text Box 11"/>
          <p:cNvSpPr txBox="1">
            <a:spLocks noChangeArrowheads="1"/>
          </p:cNvSpPr>
          <p:nvPr/>
        </p:nvSpPr>
        <p:spPr bwMode="auto">
          <a:xfrm>
            <a:off x="504824" y="977900"/>
            <a:ext cx="56788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a:t>Find the lateral area and the surface area of the right cone.</a:t>
            </a:r>
          </a:p>
        </p:txBody>
      </p:sp>
      <p:sp>
        <p:nvSpPr>
          <p:cNvPr id="7189" name="Text Box 20"/>
          <p:cNvSpPr txBox="1">
            <a:spLocks noChangeArrowheads="1"/>
          </p:cNvSpPr>
          <p:nvPr/>
        </p:nvSpPr>
        <p:spPr bwMode="auto">
          <a:xfrm>
            <a:off x="504824" y="2013364"/>
            <a:ext cx="2263777"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a:t>
            </a:r>
            <a:endParaRPr lang="en-US" altLang="en-US" sz="2400" b="1" dirty="0" smtClean="0">
              <a:solidFill>
                <a:schemeClr val="tx1">
                  <a:lumMod val="85000"/>
                </a:schemeClr>
              </a:solidFill>
              <a:ea typeface="Cambria Math"/>
            </a:endParaRPr>
          </a:p>
        </p:txBody>
      </p:sp>
      <mc:AlternateContent xmlns:mc="http://schemas.openxmlformats.org/markup-compatibility/2006" xmlns:a14="http://schemas.microsoft.com/office/drawing/2010/main">
        <mc:Choice Requires="a14">
          <p:sp>
            <p:nvSpPr>
              <p:cNvPr id="10" name="Text Box 20"/>
              <p:cNvSpPr txBox="1">
                <a:spLocks noChangeArrowheads="1"/>
              </p:cNvSpPr>
              <p:nvPr/>
            </p:nvSpPr>
            <p:spPr bwMode="auto">
              <a:xfrm>
                <a:off x="293368" y="3037998"/>
                <a:ext cx="7581902" cy="34885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chemeClr val="tx1">
                        <a:lumMod val="85000"/>
                      </a:schemeClr>
                    </a:solidFill>
                    <a:ea typeface="Cambria Math"/>
                  </a:rPr>
                  <a:t>from formula sheet:</a:t>
                </a:r>
                <a:endParaRPr lang="en-US" altLang="en-US" sz="2400" b="1" dirty="0">
                  <a:solidFill>
                    <a:schemeClr val="tx1">
                      <a:lumMod val="85000"/>
                    </a:schemeClr>
                  </a:solidFill>
                  <a:ea typeface="Cambria Math"/>
                </a:endParaRPr>
              </a:p>
              <a:p>
                <a:pPr eaLnBrk="1" hangingPunct="1">
                  <a:lnSpc>
                    <a:spcPct val="90000"/>
                  </a:lnSpc>
                  <a:spcBef>
                    <a:spcPct val="20000"/>
                  </a:spcBef>
                  <a:spcAft>
                    <a:spcPct val="20000"/>
                  </a:spcAft>
                  <a:buClr>
                    <a:srgbClr val="FFFFFF"/>
                  </a:buClr>
                </a:pPr>
                <a:r>
                  <a:rPr lang="en-US" altLang="en-US" sz="2400" b="1" dirty="0" smtClean="0">
                    <a:solidFill>
                      <a:schemeClr val="tx1">
                        <a:lumMod val="85000"/>
                      </a:schemeClr>
                    </a:solidFill>
                    <a:ea typeface="Cambria Math"/>
                  </a:rPr>
                  <a:t> </a:t>
                </a:r>
                <a14:m>
                  <m:oMath xmlns:m="http://schemas.openxmlformats.org/officeDocument/2006/math">
                    <m:r>
                      <a:rPr lang="en-US" altLang="en-US" sz="2400" b="1" i="1" smtClean="0">
                        <a:solidFill>
                          <a:schemeClr val="tx1">
                            <a:lumMod val="85000"/>
                          </a:schemeClr>
                        </a:solidFill>
                        <a:latin typeface="Cambria Math"/>
                        <a:ea typeface="Cambria Math"/>
                      </a:rPr>
                      <m:t>𝑺𝑨</m:t>
                    </m:r>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𝝅</m:t>
                    </m:r>
                    <m:r>
                      <a:rPr lang="en-US" altLang="en-US" sz="2400" b="1" i="1" smtClean="0">
                        <a:solidFill>
                          <a:schemeClr val="tx1">
                            <a:lumMod val="85000"/>
                          </a:schemeClr>
                        </a:solidFill>
                        <a:latin typeface="Cambria Math"/>
                        <a:ea typeface="Cambria Math"/>
                      </a:rPr>
                      <m:t>𝒓𝒍</m:t>
                    </m:r>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𝝅</m:t>
                    </m:r>
                    <m:sSup>
                      <m:sSupPr>
                        <m:ctrlPr>
                          <a:rPr lang="en-US" altLang="en-US" sz="2400" b="1" i="1" smtClean="0">
                            <a:solidFill>
                              <a:schemeClr val="tx1">
                                <a:lumMod val="85000"/>
                              </a:schemeClr>
                            </a:solidFill>
                            <a:latin typeface="Cambria Math"/>
                            <a:ea typeface="Cambria Math"/>
                          </a:rPr>
                        </m:ctrlPr>
                      </m:sSupPr>
                      <m:e>
                        <m:r>
                          <a:rPr lang="en-US" altLang="en-US" sz="2400" b="1" i="1" smtClean="0">
                            <a:solidFill>
                              <a:schemeClr val="tx1">
                                <a:lumMod val="85000"/>
                              </a:schemeClr>
                            </a:solidFill>
                            <a:latin typeface="Cambria Math"/>
                            <a:ea typeface="Cambria Math"/>
                          </a:rPr>
                          <m:t>𝒓</m:t>
                        </m:r>
                      </m:e>
                      <m:sup>
                        <m:r>
                          <a:rPr lang="en-US" altLang="en-US" sz="2400" b="1" i="1" smtClean="0">
                            <a:solidFill>
                              <a:schemeClr val="tx1">
                                <a:lumMod val="85000"/>
                              </a:schemeClr>
                            </a:solidFill>
                            <a:latin typeface="Cambria Math"/>
                            <a:ea typeface="Cambria Math"/>
                          </a:rPr>
                          <m:t>𝟐</m:t>
                        </m:r>
                      </m:sup>
                    </m:sSup>
                    <m:r>
                      <a:rPr lang="en-US" altLang="en-US" sz="2400" b="1" i="1" smtClean="0">
                        <a:solidFill>
                          <a:schemeClr val="tx1">
                            <a:lumMod val="85000"/>
                          </a:schemeClr>
                        </a:solidFill>
                        <a:latin typeface="Cambria Math"/>
                        <a:ea typeface="Cambria Math"/>
                      </a:rPr>
                      <m:t>                                       </m:t>
                    </m:r>
                    <m:r>
                      <a:rPr lang="en-US" altLang="en-US" sz="2400" b="1" i="1" smtClean="0">
                        <a:solidFill>
                          <a:schemeClr val="tx1">
                            <a:lumMod val="85000"/>
                          </a:schemeClr>
                        </a:solidFill>
                        <a:latin typeface="Cambria Math"/>
                        <a:ea typeface="Cambria Math"/>
                      </a:rPr>
                      <m:t>𝑳𝑨</m:t>
                    </m:r>
                    <m:r>
                      <a:rPr lang="en-US" altLang="en-US" sz="2400" b="1" i="1" smtClean="0">
                        <a:solidFill>
                          <a:schemeClr val="tx1">
                            <a:lumMod val="85000"/>
                          </a:schemeClr>
                        </a:solidFill>
                        <a:latin typeface="Cambria Math"/>
                        <a:ea typeface="Cambria Math"/>
                      </a:rPr>
                      <m:t>= </m:t>
                    </m:r>
                    <m:r>
                      <a:rPr lang="en-US" altLang="en-US" sz="2400" b="1" i="1" smtClean="0">
                        <a:solidFill>
                          <a:schemeClr val="tx1">
                            <a:lumMod val="85000"/>
                          </a:schemeClr>
                        </a:solidFill>
                        <a:latin typeface="Cambria Math"/>
                        <a:ea typeface="Cambria Math"/>
                      </a:rPr>
                      <m:t>𝝅</m:t>
                    </m:r>
                    <m:r>
                      <a:rPr lang="en-US" altLang="en-US" sz="2400" b="1" i="1" smtClean="0">
                        <a:solidFill>
                          <a:schemeClr val="tx1">
                            <a:lumMod val="85000"/>
                          </a:schemeClr>
                        </a:solidFill>
                        <a:latin typeface="Cambria Math"/>
                        <a:ea typeface="Cambria Math"/>
                      </a:rPr>
                      <m:t>𝒓𝒍</m:t>
                    </m:r>
                    <m:r>
                      <a:rPr lang="en-US" altLang="en-US" sz="2400" b="1" i="1" smtClean="0">
                        <a:solidFill>
                          <a:schemeClr val="tx1">
                            <a:lumMod val="85000"/>
                          </a:schemeClr>
                        </a:solidFill>
                        <a:latin typeface="Cambria Math"/>
                        <a:ea typeface="Cambria Math"/>
                      </a:rPr>
                      <m:t> </m:t>
                    </m:r>
                  </m:oMath>
                </a14:m>
                <a:endParaRPr lang="en-US" altLang="en-US" sz="2400" b="1" dirty="0" smtClean="0">
                  <a:solidFill>
                    <a:schemeClr val="tx1">
                      <a:lumMod val="85000"/>
                    </a:schemeClr>
                  </a:solidFill>
                  <a:ea typeface="Cambria Math"/>
                </a:endParaRPr>
              </a:p>
              <a:p>
                <a:pPr eaLnBrk="1" hangingPunct="1">
                  <a:lnSpc>
                    <a:spcPct val="90000"/>
                  </a:lnSpc>
                  <a:spcBef>
                    <a:spcPct val="20000"/>
                  </a:spcBef>
                  <a:spcAft>
                    <a:spcPct val="20000"/>
                  </a:spcAft>
                  <a:buClr>
                    <a:srgbClr val="FFFFFF"/>
                  </a:buClr>
                </a:pPr>
                <a:endParaRPr lang="en-US" altLang="en-US" sz="2400" b="1" dirty="0" smtClean="0">
                  <a:solidFill>
                    <a:schemeClr val="tx1">
                      <a:lumMod val="85000"/>
                    </a:schemeClr>
                  </a:solidFill>
                  <a:ea typeface="Cambria Math"/>
                </a:endParaRPr>
              </a:p>
              <a:p>
                <a:pPr eaLnBrk="1" hangingPunct="1">
                  <a:lnSpc>
                    <a:spcPct val="90000"/>
                  </a:lnSpc>
                  <a:spcBef>
                    <a:spcPct val="20000"/>
                  </a:spcBef>
                  <a:spcAft>
                    <a:spcPct val="20000"/>
                  </a:spcAft>
                  <a:buClr>
                    <a:srgbClr val="FFFFFF"/>
                  </a:buClr>
                </a:pPr>
                <a14:m>
                  <m:oMath xmlns:m="http://schemas.openxmlformats.org/officeDocument/2006/math">
                    <m:r>
                      <a:rPr lang="en-US" altLang="en-US" sz="2400" b="1" i="1">
                        <a:solidFill>
                          <a:schemeClr val="tx1">
                            <a:lumMod val="85000"/>
                          </a:schemeClr>
                        </a:solidFill>
                        <a:latin typeface="Cambria Math"/>
                        <a:ea typeface="Cambria Math"/>
                      </a:rPr>
                      <m:t>𝑳𝑨</m:t>
                    </m:r>
                    <m:r>
                      <a:rPr lang="en-US" altLang="en-US" sz="2400" b="1" i="1">
                        <a:solidFill>
                          <a:schemeClr val="tx1">
                            <a:lumMod val="85000"/>
                          </a:schemeClr>
                        </a:solidFill>
                        <a:latin typeface="Cambria Math"/>
                        <a:ea typeface="Cambria Math"/>
                      </a:rPr>
                      <m:t>= </m:t>
                    </m:r>
                    <m:r>
                      <a:rPr lang="en-US" altLang="en-US" sz="2400" b="1" i="1">
                        <a:solidFill>
                          <a:schemeClr val="tx1">
                            <a:lumMod val="85000"/>
                          </a:schemeClr>
                        </a:solidFill>
                        <a:latin typeface="Cambria Math"/>
                        <a:ea typeface="Cambria Math"/>
                      </a:rPr>
                      <m:t>𝝅</m:t>
                    </m:r>
                    <m:r>
                      <a:rPr lang="en-US" altLang="en-US" sz="2400" b="1" i="1">
                        <a:solidFill>
                          <a:schemeClr val="tx1">
                            <a:lumMod val="85000"/>
                          </a:schemeClr>
                        </a:solidFill>
                        <a:latin typeface="Cambria Math"/>
                        <a:ea typeface="Cambria Math"/>
                      </a:rPr>
                      <m:t>𝒓𝒍</m:t>
                    </m:r>
                    <m:r>
                      <a:rPr lang="en-US" altLang="en-US" sz="2400" b="1" i="0"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𝛑</m:t>
                    </m:r>
                    <m:d>
                      <m:dPr>
                        <m:ctrlPr>
                          <a:rPr lang="en-US" altLang="en-US" sz="2400" b="1" i="1" smtClean="0">
                            <a:solidFill>
                              <a:schemeClr val="tx1">
                                <a:lumMod val="85000"/>
                              </a:schemeClr>
                            </a:solidFill>
                            <a:latin typeface="Cambria Math"/>
                            <a:ea typeface="Cambria Math"/>
                          </a:rPr>
                        </m:ctrlPr>
                      </m:dPr>
                      <m:e>
                        <m:r>
                          <a:rPr lang="en-US" altLang="en-US" sz="2400" b="1" i="1" smtClean="0">
                            <a:solidFill>
                              <a:schemeClr val="tx1">
                                <a:lumMod val="85000"/>
                              </a:schemeClr>
                            </a:solidFill>
                            <a:latin typeface="Cambria Math"/>
                            <a:ea typeface="Cambria Math"/>
                          </a:rPr>
                          <m:t>𝟓</m:t>
                        </m:r>
                      </m:e>
                    </m:d>
                    <m:d>
                      <m:dPr>
                        <m:ctrlPr>
                          <a:rPr lang="en-US" altLang="en-US" sz="2400" b="1" i="1" smtClean="0">
                            <a:solidFill>
                              <a:schemeClr val="tx1">
                                <a:lumMod val="85000"/>
                              </a:schemeClr>
                            </a:solidFill>
                            <a:latin typeface="Cambria Math"/>
                            <a:ea typeface="Cambria Math"/>
                          </a:rPr>
                        </m:ctrlPr>
                      </m:dPr>
                      <m:e>
                        <m:r>
                          <a:rPr lang="en-US" altLang="en-US" sz="2400" b="1" i="1" smtClean="0">
                            <a:solidFill>
                              <a:schemeClr val="tx1">
                                <a:lumMod val="85000"/>
                              </a:schemeClr>
                            </a:solidFill>
                            <a:latin typeface="Cambria Math"/>
                            <a:ea typeface="Cambria Math"/>
                          </a:rPr>
                          <m:t>𝟏𝟐</m:t>
                        </m:r>
                      </m:e>
                    </m:d>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𝟔𝟎</m:t>
                    </m:r>
                    <m:r>
                      <a:rPr lang="en-US" altLang="en-US" sz="2400" b="1" i="1" smtClean="0">
                        <a:solidFill>
                          <a:schemeClr val="tx1">
                            <a:lumMod val="85000"/>
                          </a:schemeClr>
                        </a:solidFill>
                        <a:latin typeface="Cambria Math"/>
                        <a:ea typeface="Cambria Math"/>
                      </a:rPr>
                      <m:t>𝝅</m:t>
                    </m:r>
                  </m:oMath>
                </a14:m>
                <a:r>
                  <a:rPr lang="en-US" altLang="en-US" sz="2400" b="1" dirty="0" smtClean="0">
                    <a:solidFill>
                      <a:schemeClr val="tx1">
                        <a:lumMod val="85000"/>
                      </a:schemeClr>
                    </a:solidFill>
                    <a:ea typeface="Cambria Math"/>
                  </a:rPr>
                  <a:t> </a:t>
                </a:r>
              </a:p>
              <a:p>
                <a:pPr eaLnBrk="1" hangingPunct="1">
                  <a:lnSpc>
                    <a:spcPct val="90000"/>
                  </a:lnSpc>
                  <a:spcBef>
                    <a:spcPct val="20000"/>
                  </a:spcBef>
                  <a:spcAft>
                    <a:spcPct val="20000"/>
                  </a:spcAft>
                  <a:buClr>
                    <a:srgbClr val="FFFFFF"/>
                  </a:buClr>
                </a:pPr>
                <a:endParaRPr lang="en-US" altLang="en-US" sz="2400" b="1" dirty="0" smtClean="0">
                  <a:solidFill>
                    <a:schemeClr val="tx1">
                      <a:lumMod val="85000"/>
                    </a:schemeClr>
                  </a:solidFill>
                  <a:ea typeface="Cambria Math"/>
                </a:endParaRPr>
              </a:p>
              <a:p>
                <a:pPr eaLnBrk="1" hangingPunct="1">
                  <a:lnSpc>
                    <a:spcPct val="90000"/>
                  </a:lnSpc>
                  <a:spcBef>
                    <a:spcPct val="20000"/>
                  </a:spcBef>
                  <a:spcAft>
                    <a:spcPct val="20000"/>
                  </a:spcAft>
                  <a:buClr>
                    <a:srgbClr val="FFFFFF"/>
                  </a:buClr>
                </a:pPr>
                <a14:m>
                  <m:oMath xmlns:m="http://schemas.openxmlformats.org/officeDocument/2006/math">
                    <m:r>
                      <a:rPr lang="en-US" altLang="en-US" sz="2400" b="1" i="1">
                        <a:solidFill>
                          <a:schemeClr val="tx1">
                            <a:lumMod val="85000"/>
                          </a:schemeClr>
                        </a:solidFill>
                        <a:latin typeface="Cambria Math"/>
                        <a:ea typeface="Cambria Math"/>
                      </a:rPr>
                      <m:t>𝑺𝑨</m:t>
                    </m:r>
                    <m:r>
                      <a:rPr lang="en-US" altLang="en-US" sz="2400" b="1" i="1">
                        <a:solidFill>
                          <a:schemeClr val="tx1">
                            <a:lumMod val="85000"/>
                          </a:schemeClr>
                        </a:solidFill>
                        <a:latin typeface="Cambria Math"/>
                        <a:ea typeface="Cambria Math"/>
                      </a:rPr>
                      <m:t>=</m:t>
                    </m:r>
                    <m:r>
                      <a:rPr lang="en-US" altLang="en-US" sz="2400" b="1" i="1">
                        <a:solidFill>
                          <a:schemeClr val="tx1">
                            <a:lumMod val="85000"/>
                          </a:schemeClr>
                        </a:solidFill>
                        <a:latin typeface="Cambria Math"/>
                        <a:ea typeface="Cambria Math"/>
                      </a:rPr>
                      <m:t>𝝅</m:t>
                    </m:r>
                    <m:r>
                      <a:rPr lang="en-US" altLang="en-US" sz="2400" b="1" i="1">
                        <a:solidFill>
                          <a:schemeClr val="tx1">
                            <a:lumMod val="85000"/>
                          </a:schemeClr>
                        </a:solidFill>
                        <a:latin typeface="Cambria Math"/>
                        <a:ea typeface="Cambria Math"/>
                      </a:rPr>
                      <m:t>𝒓𝒍</m:t>
                    </m:r>
                    <m:r>
                      <a:rPr lang="en-US" altLang="en-US" sz="2400" b="1" i="1">
                        <a:solidFill>
                          <a:schemeClr val="tx1">
                            <a:lumMod val="85000"/>
                          </a:schemeClr>
                        </a:solidFill>
                        <a:latin typeface="Cambria Math"/>
                        <a:ea typeface="Cambria Math"/>
                      </a:rPr>
                      <m:t>+</m:t>
                    </m:r>
                    <m:r>
                      <a:rPr lang="en-US" altLang="en-US" sz="2400" b="1" i="1">
                        <a:solidFill>
                          <a:schemeClr val="tx1">
                            <a:lumMod val="85000"/>
                          </a:schemeClr>
                        </a:solidFill>
                        <a:latin typeface="Cambria Math"/>
                        <a:ea typeface="Cambria Math"/>
                      </a:rPr>
                      <m:t>𝝅</m:t>
                    </m:r>
                    <m:sSup>
                      <m:sSupPr>
                        <m:ctrlPr>
                          <a:rPr lang="en-US" altLang="en-US" sz="2400" b="1" i="1">
                            <a:solidFill>
                              <a:schemeClr val="tx1">
                                <a:lumMod val="85000"/>
                              </a:schemeClr>
                            </a:solidFill>
                            <a:latin typeface="Cambria Math"/>
                            <a:ea typeface="Cambria Math"/>
                          </a:rPr>
                        </m:ctrlPr>
                      </m:sSupPr>
                      <m:e>
                        <m:r>
                          <a:rPr lang="en-US" altLang="en-US" sz="2400" b="1" i="1">
                            <a:solidFill>
                              <a:schemeClr val="tx1">
                                <a:lumMod val="85000"/>
                              </a:schemeClr>
                            </a:solidFill>
                            <a:latin typeface="Cambria Math"/>
                            <a:ea typeface="Cambria Math"/>
                          </a:rPr>
                          <m:t>𝒓</m:t>
                        </m:r>
                      </m:e>
                      <m:sup>
                        <m:r>
                          <a:rPr lang="en-US" altLang="en-US" sz="2400" b="1" i="1">
                            <a:solidFill>
                              <a:schemeClr val="tx1">
                                <a:lumMod val="85000"/>
                              </a:schemeClr>
                            </a:solidFill>
                            <a:latin typeface="Cambria Math"/>
                            <a:ea typeface="Cambria Math"/>
                          </a:rPr>
                          <m:t>𝟐</m:t>
                        </m:r>
                      </m:sup>
                    </m:sSup>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𝟔𝟎</m:t>
                    </m:r>
                    <m:r>
                      <a:rPr lang="en-US" altLang="en-US" sz="2400" b="1" i="1" smtClean="0">
                        <a:solidFill>
                          <a:schemeClr val="tx1">
                            <a:lumMod val="85000"/>
                          </a:schemeClr>
                        </a:solidFill>
                        <a:latin typeface="Cambria Math"/>
                        <a:ea typeface="Cambria Math"/>
                      </a:rPr>
                      <m:t>𝝅</m:t>
                    </m:r>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𝝅</m:t>
                    </m:r>
                    <m:sSup>
                      <m:sSupPr>
                        <m:ctrlPr>
                          <a:rPr lang="en-US" altLang="en-US" sz="2400" b="1" i="1" smtClean="0">
                            <a:solidFill>
                              <a:schemeClr val="tx1">
                                <a:lumMod val="85000"/>
                              </a:schemeClr>
                            </a:solidFill>
                            <a:latin typeface="Cambria Math"/>
                            <a:ea typeface="Cambria Math"/>
                          </a:rPr>
                        </m:ctrlPr>
                      </m:sSupPr>
                      <m:e>
                        <m:r>
                          <a:rPr lang="en-US" altLang="en-US" sz="2400" b="1" i="1" smtClean="0">
                            <a:solidFill>
                              <a:schemeClr val="tx1">
                                <a:lumMod val="85000"/>
                              </a:schemeClr>
                            </a:solidFill>
                            <a:latin typeface="Cambria Math"/>
                            <a:ea typeface="Cambria Math"/>
                          </a:rPr>
                          <m:t>𝟓</m:t>
                        </m:r>
                      </m:e>
                      <m:sup>
                        <m:r>
                          <a:rPr lang="en-US" altLang="en-US" sz="2400" b="1" i="1" smtClean="0">
                            <a:solidFill>
                              <a:schemeClr val="tx1">
                                <a:lumMod val="85000"/>
                              </a:schemeClr>
                            </a:solidFill>
                            <a:latin typeface="Cambria Math"/>
                            <a:ea typeface="Cambria Math"/>
                          </a:rPr>
                          <m:t>𝟐</m:t>
                        </m:r>
                      </m:sup>
                    </m:sSup>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𝟖𝟓</m:t>
                    </m:r>
                    <m:r>
                      <a:rPr lang="en-US" altLang="en-US" sz="2400" b="1" i="1" smtClean="0">
                        <a:solidFill>
                          <a:schemeClr val="tx1">
                            <a:lumMod val="85000"/>
                          </a:schemeClr>
                        </a:solidFill>
                        <a:latin typeface="Cambria Math"/>
                        <a:ea typeface="Cambria Math"/>
                      </a:rPr>
                      <m:t>𝝅</m:t>
                    </m:r>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𝟐𝟔𝟕</m:t>
                    </m:r>
                    <m:r>
                      <a:rPr lang="en-US" altLang="en-US" sz="2400" b="1" i="1" smtClean="0">
                        <a:solidFill>
                          <a:schemeClr val="tx1">
                            <a:lumMod val="85000"/>
                          </a:schemeClr>
                        </a:solidFill>
                        <a:latin typeface="Cambria Math"/>
                        <a:ea typeface="Cambria Math"/>
                      </a:rPr>
                      <m:t>.</m:t>
                    </m:r>
                    <m:r>
                      <a:rPr lang="en-US" altLang="en-US" sz="2400" b="1" i="1" smtClean="0">
                        <a:solidFill>
                          <a:schemeClr val="tx1">
                            <a:lumMod val="85000"/>
                          </a:schemeClr>
                        </a:solidFill>
                        <a:latin typeface="Cambria Math"/>
                        <a:ea typeface="Cambria Math"/>
                      </a:rPr>
                      <m:t>𝟎𝟒</m:t>
                    </m:r>
                  </m:oMath>
                </a14:m>
                <a:r>
                  <a:rPr lang="en-US" altLang="en-US" sz="2400" b="1" dirty="0" smtClean="0">
                    <a:solidFill>
                      <a:schemeClr val="tx1">
                        <a:lumMod val="85000"/>
                      </a:schemeClr>
                    </a:solidFill>
                    <a:ea typeface="Cambria Math"/>
                  </a:rPr>
                  <a:t> </a:t>
                </a:r>
              </a:p>
            </p:txBody>
          </p:sp>
        </mc:Choice>
        <mc:Fallback xmlns="">
          <p:sp>
            <p:nvSpPr>
              <p:cNvPr id="10" name="Text Box 20"/>
              <p:cNvSpPr txBox="1">
                <a:spLocks noRot="1" noChangeAspect="1" noMove="1" noResize="1" noEditPoints="1" noAdjustHandles="1" noChangeArrowheads="1" noChangeShapeType="1" noTextEdit="1"/>
              </p:cNvSpPr>
              <p:nvPr/>
            </p:nvSpPr>
            <p:spPr bwMode="auto">
              <a:xfrm>
                <a:off x="293368" y="3037998"/>
                <a:ext cx="7581902" cy="3488532"/>
              </a:xfrm>
              <a:prstGeom prst="rect">
                <a:avLst/>
              </a:prstGeom>
              <a:blipFill rotWithShape="1">
                <a:blip r:embed="rId2"/>
                <a:stretch>
                  <a:fillRect l="-1206" t="-226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7515" y="977899"/>
            <a:ext cx="1774768" cy="2531226"/>
          </a:xfrm>
          <a:prstGeom prst="rect">
            <a:avLst/>
          </a:prstGeom>
        </p:spPr>
      </p:pic>
    </p:spTree>
    <p:extLst>
      <p:ext uri="{BB962C8B-B14F-4D97-AF65-F5344CB8AC3E}">
        <p14:creationId xmlns:p14="http://schemas.microsoft.com/office/powerpoint/2010/main" val="281313731"/>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left)">
                                      <p:cBhvr>
                                        <p:cTn id="7" dur="5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89"/>
                                        </p:tgtEl>
                                        <p:attrNameLst>
                                          <p:attrName>style.visibility</p:attrName>
                                        </p:attrNameLst>
                                      </p:cBhvr>
                                      <p:to>
                                        <p:strVal val="visible"/>
                                      </p:to>
                                    </p:set>
                                    <p:anim calcmode="lin" valueType="num">
                                      <p:cBhvr additive="base">
                                        <p:cTn id="12" dur="500" fill="hold"/>
                                        <p:tgtEl>
                                          <p:spTgt spid="7189"/>
                                        </p:tgtEl>
                                        <p:attrNameLst>
                                          <p:attrName>ppt_x</p:attrName>
                                        </p:attrNameLst>
                                      </p:cBhvr>
                                      <p:tavLst>
                                        <p:tav tm="0">
                                          <p:val>
                                            <p:strVal val="#ppt_x"/>
                                          </p:val>
                                        </p:tav>
                                        <p:tav tm="100000">
                                          <p:val>
                                            <p:strVal val="#ppt_x"/>
                                          </p:val>
                                        </p:tav>
                                      </p:tavLst>
                                    </p:anim>
                                    <p:anim calcmode="lin" valueType="num">
                                      <p:cBhvr additive="base">
                                        <p:cTn id="13" dur="500" fill="hold"/>
                                        <p:tgtEl>
                                          <p:spTgt spid="718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7189" grpId="0"/>
      <p:bldP spid="10" grpId="0"/>
    </p:bld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640</TotalTime>
  <Words>789</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Lesson 11-6</vt:lpstr>
      <vt:lpstr>Objectives</vt:lpstr>
      <vt:lpstr>Vocabulary</vt:lpstr>
      <vt:lpstr>Vocabulary</vt:lpstr>
      <vt:lpstr>Visual Vocabulary</vt:lpstr>
      <vt:lpstr>Surface Area of Right Prism</vt:lpstr>
      <vt:lpstr>Surface Area of Right Cylinder</vt:lpstr>
      <vt:lpstr>Example 1</vt:lpstr>
      <vt:lpstr>Example 2</vt:lpstr>
      <vt:lpstr>Example 3</vt:lpstr>
      <vt:lpstr>Example 4</vt:lpstr>
      <vt:lpstr>Example 5</vt:lpstr>
      <vt:lpstr>Example 6</vt:lpstr>
      <vt:lpstr>Summary &amp; Homework</vt:lpstr>
    </vt:vector>
  </TitlesOfParts>
  <Company>scsb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chrisheadlee</dc:creator>
  <cp:lastModifiedBy>Chris</cp:lastModifiedBy>
  <cp:revision>72</cp:revision>
  <dcterms:created xsi:type="dcterms:W3CDTF">2008-01-23T14:30:53Z</dcterms:created>
  <dcterms:modified xsi:type="dcterms:W3CDTF">2018-11-12T02:22:08Z</dcterms:modified>
</cp:coreProperties>
</file>