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7" r:id="rId4"/>
    <p:sldId id="291" r:id="rId5"/>
    <p:sldId id="294" r:id="rId6"/>
    <p:sldId id="262" r:id="rId7"/>
    <p:sldId id="285" r:id="rId8"/>
    <p:sldId id="286" r:id="rId9"/>
    <p:sldId id="287" r:id="rId10"/>
    <p:sldId id="296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11-7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Surface Areas of Spheres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43891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Spheres C and D are similar.  Find the surface area of Sphere 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1" y="2983249"/>
            <a:ext cx="2274569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39" y="4265453"/>
                <a:ext cx="8079963" cy="1999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Scaling factor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𝟐𝟎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.  So the surface area of Sphere C is multiplied by scaling factor squared  to get the surface area of Sphere 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𝑺𝑨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𝑫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bg2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chemeClr val="bg2">
                                        <a:lumMod val="20000"/>
                                        <a:lumOff val="80000"/>
                                      </a:schemeClr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𝑺𝑨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𝑪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𝟏𝟔𝟎𝟎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𝟏𝟎𝟐𝟒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mm²</a:t>
                </a: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39" y="4265453"/>
                <a:ext cx="8079963" cy="1999715"/>
              </a:xfrm>
              <a:prstGeom prst="rect">
                <a:avLst/>
              </a:prstGeom>
              <a:blipFill rotWithShape="1">
                <a:blip r:embed="rId2"/>
                <a:stretch>
                  <a:fillRect l="-1131" r="-905" b="-15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440" y="1222394"/>
            <a:ext cx="3956859" cy="226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581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Summary:</a:t>
                </a:r>
              </a:p>
              <a:p>
                <a:pPr lvl="1"/>
                <a:r>
                  <a:rPr lang="en-US" sz="2400" b="1" dirty="0"/>
                  <a:t>Surface area of a sphere: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𝑺𝑨</m:t>
                    </m:r>
                    <m:r>
                      <a:rPr lang="en-US" sz="2400" b="1" i="1">
                        <a:latin typeface="Cambria Math"/>
                      </a:rPr>
                      <m:t> =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𝝅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 and is on the formula sheet</a:t>
                </a:r>
              </a:p>
              <a:p>
                <a:pPr lvl="1"/>
                <a:r>
                  <a:rPr lang="en-US" sz="2400" b="1" dirty="0"/>
                  <a:t>Area is a squared relationship, so similar sphere’s surface area is proportional to the squares of their radii</a:t>
                </a:r>
              </a:p>
              <a:p>
                <a:pPr lvl="1"/>
                <a:r>
                  <a:rPr lang="en-US" sz="2400" b="1" dirty="0"/>
                  <a:t>Surface area of a hemi-sphere: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𝑺𝑨</m:t>
                    </m:r>
                    <m:r>
                      <a:rPr lang="en-US" sz="2400" b="1" i="1">
                        <a:latin typeface="Cambria Math"/>
                      </a:rPr>
                      <m:t> =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𝝅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 is not on the SOL formula sheet.  It is the sum of half the surface area of the sphere plus the area of the newly exposed circle</a:t>
                </a:r>
              </a:p>
              <a:p>
                <a:pPr lvl="1"/>
                <a:endParaRPr lang="en-US" sz="2400" b="1" dirty="0"/>
              </a:p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Homework:</a:t>
                </a:r>
                <a:r>
                  <a:rPr lang="en-US" altLang="en-US" sz="2800" b="1" dirty="0" smtClean="0"/>
                  <a:t>  </a:t>
                </a:r>
              </a:p>
              <a:p>
                <a:pPr lvl="1" eaLnBrk="1" hangingPunct="1"/>
                <a:r>
                  <a:rPr lang="en-US" altLang="en-US" sz="2400" b="1" dirty="0" smtClean="0"/>
                  <a:t>none</a:t>
                </a:r>
              </a:p>
            </p:txBody>
          </p:sp>
        </mc:Choice>
        <mc:Fallback xmlns=""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  <a:blipFill rotWithShape="1">
                <a:blip r:embed="rId2"/>
                <a:stretch>
                  <a:fillRect l="-1299" t="-1071" r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surface areas of spheres and hemi-spheres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surface areas of similar spheres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0170"/>
            <a:ext cx="8229600" cy="5166360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Chord of a sphere </a:t>
            </a:r>
            <a:r>
              <a:rPr lang="en-US" sz="2400" b="1" dirty="0"/>
              <a:t>– a segment whose endpoints are on the sphere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Great circle </a:t>
            </a:r>
            <a:r>
              <a:rPr lang="en-US" sz="2400" b="1" dirty="0"/>
              <a:t>– the intersection of a sphere and a plane that goes through its center 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Note:  in global navigation routes, the shortest distance between two points on the surface of the sphere (like the earth) is along the great circle containing those two points.</a:t>
            </a:r>
          </a:p>
        </p:txBody>
      </p:sp>
    </p:spTree>
    <p:extLst>
      <p:ext uri="{BB962C8B-B14F-4D97-AF65-F5344CB8AC3E}">
        <p14:creationId xmlns:p14="http://schemas.microsoft.com/office/powerpoint/2010/main" val="22118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Surface Area of Sphere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743200" y="4377690"/>
            <a:ext cx="406908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Only depends on the radius!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1422081"/>
            <a:ext cx="5787245" cy="2486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Surface Area of Hemi-sphere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447188" y="5885890"/>
            <a:ext cx="4183380" cy="74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Not on the SOL formula sheet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94" y="1287145"/>
            <a:ext cx="7928571" cy="2114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50" y="3611704"/>
            <a:ext cx="7130457" cy="1986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6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surface area of each sphere.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  <a:r>
              <a:rPr lang="en-US" sz="2400" b="1" dirty="0" smtClean="0"/>
              <a:t>a)                                           b)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  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06717" y="3851910"/>
            <a:ext cx="1570674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575" y="1864727"/>
            <a:ext cx="1534738" cy="1534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395" y="1864727"/>
            <a:ext cx="2254828" cy="15201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0"/>
              <p:cNvSpPr txBox="1">
                <a:spLocks noChangeArrowheads="1"/>
              </p:cNvSpPr>
              <p:nvPr/>
            </p:nvSpPr>
            <p:spPr bwMode="auto">
              <a:xfrm>
                <a:off x="559116" y="4632960"/>
                <a:ext cx="3178493" cy="15163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alt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9116" y="4632960"/>
                <a:ext cx="3178493" cy="15163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5111562" y="4000500"/>
                <a:ext cx="3780978" cy="2301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𝑪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𝟕</m:t>
                              </m:r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𝟐𝟐𝟓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11562" y="4000500"/>
                <a:ext cx="3780978" cy="23012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977900"/>
            <a:ext cx="5678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diameter of the sphere.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4824" y="2013364"/>
            <a:ext cx="2263777" cy="46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293368" y="3037998"/>
                <a:ext cx="7581902" cy="348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from formula sheet: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𝑺𝑨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𝟏𝟒𝟒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𝟔𝟒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𝟖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     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𝟏𝟔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  <a:ea typeface="Cambria Math"/>
                  </a:rPr>
                  <a:t> </a:t>
                </a: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3368" y="3037998"/>
                <a:ext cx="7581902" cy="3488532"/>
              </a:xfrm>
              <a:prstGeom prst="rect">
                <a:avLst/>
              </a:prstGeom>
              <a:blipFill rotWithShape="1">
                <a:blip r:embed="rId2"/>
                <a:stretch>
                  <a:fillRect l="-1206" t="-226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150" y="977899"/>
            <a:ext cx="2080260" cy="240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572008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indicated surface area of the hemisphere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a) Curved </a:t>
            </a:r>
            <a:r>
              <a:rPr lang="en-US" sz="2400" b="1" dirty="0"/>
              <a:t>surface area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 Total </a:t>
            </a:r>
            <a:r>
              <a:rPr lang="en-US" sz="2400" b="1" dirty="0"/>
              <a:t>surface area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766309" y="2018405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584837" y="3037116"/>
                <a:ext cx="5084443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𝟏𝟔𝟐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837" y="3037116"/>
                <a:ext cx="5084443" cy="470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860" y="1149350"/>
            <a:ext cx="1840230" cy="13456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11"/>
              <p:cNvSpPr txBox="1">
                <a:spLocks noChangeArrowheads="1"/>
              </p:cNvSpPr>
              <p:nvPr/>
            </p:nvSpPr>
            <p:spPr bwMode="auto">
              <a:xfrm>
                <a:off x="584837" y="5304066"/>
                <a:ext cx="5084443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𝟐𝟒𝟑</m:t>
                      </m:r>
                      <m:r>
                        <a:rPr 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837" y="5304066"/>
                <a:ext cx="5084443" cy="47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55092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surface area of the composite solid.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195911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2580778"/>
                <a:ext cx="8823960" cy="2685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Surface 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area = Lateral area of the 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cone</a:t>
                </a:r>
                <a:endParaRPr lang="en-US" sz="2400" b="1" dirty="0" smtClean="0">
                  <a:solidFill>
                    <a:srgbClr val="FFCCCC"/>
                  </a:solidFill>
                </a:endParaRPr>
              </a:p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+ 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surface area 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of the 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half the sphere</a:t>
                </a:r>
              </a:p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(bottom of cone and top of hemi-sphere are </a:t>
                </a:r>
                <a:br>
                  <a:rPr lang="en-US" sz="2400" b="1" dirty="0" smtClean="0">
                    <a:solidFill>
                      <a:srgbClr val="FFCCCC"/>
                    </a:solidFill>
                  </a:rPr>
                </a:br>
                <a:r>
                  <a:rPr lang="en-US" sz="2400" b="1" dirty="0" smtClean="0">
                    <a:solidFill>
                      <a:srgbClr val="FFCCCC"/>
                    </a:solidFill>
                  </a:rPr>
                  <a:t>c</a:t>
                </a:r>
                <a:r>
                  <a:rPr lang="en-US" sz="2400" b="1" dirty="0" smtClean="0">
                    <a:solidFill>
                      <a:srgbClr val="FFCCCC"/>
                    </a:solidFill>
                  </a:rPr>
                  <a:t>overed up – inside the composite figure. </a:t>
                </a:r>
                <a:endParaRPr lang="en-US" sz="2400" b="1" dirty="0" smtClean="0">
                  <a:solidFill>
                    <a:srgbClr val="FFCCCC"/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𝟖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𝟏𝟑𝟏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𝒇𝒕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2580778"/>
                <a:ext cx="8823960" cy="2685992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587" b="-24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20" y="1149350"/>
            <a:ext cx="168021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409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11-7</vt:lpstr>
      <vt:lpstr>Objectives</vt:lpstr>
      <vt:lpstr>Vocabulary</vt:lpstr>
      <vt:lpstr>Surface Area of Sphere</vt:lpstr>
      <vt:lpstr>Surface Area of Hemi-sphere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76</cp:revision>
  <dcterms:created xsi:type="dcterms:W3CDTF">2008-01-23T14:30:53Z</dcterms:created>
  <dcterms:modified xsi:type="dcterms:W3CDTF">2018-11-12T02:13:45Z</dcterms:modified>
</cp:coreProperties>
</file>